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099"/>
    <a:srgbClr val="00338D"/>
    <a:srgbClr val="BC204B"/>
    <a:srgbClr val="F68D2E"/>
    <a:srgbClr val="EAAA00"/>
    <a:srgbClr val="43B02A"/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087" autoAdjust="0"/>
  </p:normalViewPr>
  <p:slideViewPr>
    <p:cSldViewPr snapToGrid="0" showGuides="1">
      <p:cViewPr varScale="1">
        <p:scale>
          <a:sx n="81" d="100"/>
          <a:sy n="81" d="100"/>
        </p:scale>
        <p:origin x="80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79934315423597"/>
          <c:y val="0.12780414742420648"/>
          <c:w val="0.55020937595904318"/>
          <c:h val="0.7548403790235878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009A44"/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C6007E"/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700" dirty="0" smtClean="0"/>
                      <a:t>Strategy</a:t>
                    </a:r>
                    <a:r>
                      <a:rPr lang="en-US" sz="700" dirty="0"/>
                      <a:t>, </a:t>
                    </a:r>
                    <a:endParaRPr lang="en-US" sz="700" dirty="0" smtClean="0"/>
                  </a:p>
                  <a:p>
                    <a:r>
                      <a:rPr lang="en-US" sz="700" dirty="0" smtClean="0"/>
                      <a:t>governance</a:t>
                    </a:r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 and </a:t>
                    </a:r>
                    <a:r>
                      <a:rPr lang="en-US" sz="700" dirty="0" smtClean="0"/>
                      <a:t>management</a:t>
                    </a:r>
                    <a:endParaRPr lang="en-US" sz="700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Security </a:t>
                    </a:r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architecture </a:t>
                    </a:r>
                    <a:r>
                      <a:rPr lang="en-US" sz="700" b="1" i="0" u="none" strike="noStrike" kern="1200" baseline="0" dirty="0" smtClean="0">
                        <a:solidFill>
                          <a:schemeClr val="bg1"/>
                        </a:solidFill>
                      </a:rPr>
                      <a:t>and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services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Threat</a:t>
                    </a: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sz="700" b="1" i="0" u="none" strike="noStrike" kern="1200" baseline="0" dirty="0" smtClean="0">
                        <a:solidFill>
                          <a:schemeClr val="bg1"/>
                        </a:solidFill>
                      </a:rPr>
                      <a:t>and</a:t>
                    </a:r>
                    <a:endParaRPr lang="en-US" baseline="0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vulnerability </a:t>
                    </a:r>
                  </a:p>
                  <a:p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management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Identity </a:t>
                    </a:r>
                    <a:r>
                      <a:rPr lang="en-US" sz="700" b="1" i="0" u="none" strike="noStrike" kern="1200" baseline="0" dirty="0" smtClean="0">
                        <a:solidFill>
                          <a:schemeClr val="bg1"/>
                        </a:solidFill>
                      </a:rPr>
                      <a:t>and</a:t>
                    </a:r>
                    <a:endParaRPr lang="en-US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 access </a:t>
                    </a: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management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Information </a:t>
                    </a:r>
                    <a:r>
                      <a:rPr lang="en-US" sz="700" b="1" i="0" u="none" strike="noStrike" kern="1200" baseline="0" dirty="0" smtClean="0">
                        <a:solidFill>
                          <a:schemeClr val="bg1"/>
                        </a:solidFill>
                      </a:rPr>
                      <a:t>and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privacy </a:t>
                    </a: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protection 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Incident </a:t>
                    </a:r>
                    <a:r>
                      <a:rPr lang="en-US" sz="700" b="1" i="0" u="none" strike="noStrike" kern="1200" baseline="0" dirty="0" smtClean="0">
                        <a:solidFill>
                          <a:schemeClr val="bg1"/>
                        </a:solidFill>
                      </a:rPr>
                      <a:t>and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crisis </a:t>
                    </a:r>
                  </a:p>
                  <a:p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management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dirty="0"/>
                      <a:t>Risk </a:t>
                    </a:r>
                    <a:r>
                      <a:rPr lang="en-US" sz="700" b="1" i="0" u="none" strike="noStrike" kern="1200" baseline="0" dirty="0" smtClean="0">
                        <a:solidFill>
                          <a:schemeClr val="bg1"/>
                        </a:solidFill>
                      </a:rPr>
                      <a:t>and</a:t>
                    </a: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:r>
                      <a:rPr lang="en-US" dirty="0" smtClean="0"/>
                      <a:t>compliance</a:t>
                    </a:r>
                    <a:br>
                      <a:rPr lang="en-US" dirty="0" smtClean="0"/>
                    </a:br>
                    <a:r>
                      <a:rPr lang="en-US" dirty="0" smtClean="0"/>
                      <a:t>management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700" dirty="0" smtClean="0"/>
                      <a:t>Delivery and</a:t>
                    </a:r>
                    <a:br>
                      <a:rPr lang="en-US" sz="700" dirty="0" smtClean="0"/>
                    </a:br>
                    <a:r>
                      <a:rPr lang="en-US" sz="700" dirty="0" smtClean="0"/>
                      <a:t>operations</a:t>
                    </a:r>
                    <a:endParaRPr lang="en-US" sz="700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1.25</c:v>
                </c:pt>
                <c:pt idx="1">
                  <c:v>1.25</c:v>
                </c:pt>
                <c:pt idx="2">
                  <c:v>1.25</c:v>
                </c:pt>
                <c:pt idx="3">
                  <c:v>1.25</c:v>
                </c:pt>
                <c:pt idx="4">
                  <c:v>1.25</c:v>
                </c:pt>
                <c:pt idx="5">
                  <c:v>1.25</c:v>
                </c:pt>
                <c:pt idx="6">
                  <c:v>1.25</c:v>
                </c:pt>
                <c:pt idx="7">
                  <c:v>1.25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Strategy, Governance &amp; Management</c:v>
                      </c:pt>
                      <c:pt idx="1">
                        <c:v>Security Architecture &amp; Services</c:v>
                      </c:pt>
                      <c:pt idx="2">
                        <c:v>Threat, Intelligence &amp; Vulnerability Management</c:v>
                      </c:pt>
                      <c:pt idx="3">
                        <c:v>Identity &amp; Access Management</c:v>
                      </c:pt>
                      <c:pt idx="4">
                        <c:v>Information &amp; Privacy Protection </c:v>
                      </c:pt>
                      <c:pt idx="5">
                        <c:v>Incident &amp; Crisis Management</c:v>
                      </c:pt>
                      <c:pt idx="6">
                        <c:v>Risk &amp; Compliance Management</c:v>
                      </c:pt>
                      <c:pt idx="7">
                        <c:v>Emerging Trends &amp; Innovation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  <c:holeSize val="3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5459C-D458-48BE-A3AF-9439B0BD91F8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7DC2-E506-45B1-A52A-AF1B94C9D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70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884613" y="8759279"/>
            <a:ext cx="2971800" cy="384721"/>
          </a:xfrm>
          <a:prstGeom prst="rect">
            <a:avLst/>
          </a:prstGeom>
        </p:spPr>
        <p:txBody>
          <a:bodyPr vert="horz" lIns="0" tIns="0" rIns="228600" bIns="228600" rtlCol="0" anchor="b">
            <a:spAutoFit/>
          </a:bodyPr>
          <a:lstStyle>
            <a:lvl1pPr algn="r">
              <a:defRPr sz="100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E8785F-2760-4AFA-B8A1-2BCD1DE6AA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7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0" lang="en-US" sz="1200" b="0" i="0" u="none" strike="noStrike" kern="1200" cap="none" spc="0" normalizeH="0" baseline="0" dirty="0" smtClean="0">
        <a:ln>
          <a:noFill/>
        </a:ln>
        <a:solidFill>
          <a:schemeClr val="tx1"/>
        </a:solidFill>
        <a:effectLst/>
        <a:uLnTx/>
        <a:uFillTx/>
        <a:latin typeface="Arial"/>
        <a:ea typeface="+mn-ea"/>
        <a:cs typeface="+mn-cs"/>
      </a:defRPr>
    </a:lvl1pPr>
    <a:lvl2pPr marL="234950" indent="-234950" algn="l" defTabSz="914400" rtl="0" eaLnBrk="1" latinLnBrk="0" hangingPunct="1">
      <a:buFont typeface="Arial" panose="020B0604020202020204" pitchFamily="34" charset="0"/>
      <a:buChar char="—"/>
      <a:defRPr kumimoji="0" lang="en-US" sz="1200" b="0" i="0" u="none" strike="noStrike" kern="1200" cap="none" spc="0" normalizeH="0" baseline="0" dirty="0" smtClean="0">
        <a:ln>
          <a:noFill/>
        </a:ln>
        <a:solidFill>
          <a:schemeClr val="tx1"/>
        </a:solidFill>
        <a:effectLst/>
        <a:uLnTx/>
        <a:uFillTx/>
        <a:latin typeface="Arial"/>
        <a:ea typeface="+mn-ea"/>
        <a:cs typeface="+mn-cs"/>
      </a:defRPr>
    </a:lvl2pPr>
    <a:lvl3pPr marL="457200" indent="-222250" algn="l" defTabSz="914400" rtl="0" eaLnBrk="1" latinLnBrk="0" hangingPunct="1">
      <a:buFont typeface="Arial" panose="020B0604020202020204" pitchFamily="34" charset="0"/>
      <a:buChar char="-"/>
      <a:defRPr kumimoji="0" lang="en-US" sz="1200" b="0" i="0" u="none" strike="noStrike" kern="1200" cap="none" spc="0" normalizeH="0" baseline="0" dirty="0" smtClean="0">
        <a:ln>
          <a:noFill/>
        </a:ln>
        <a:solidFill>
          <a:schemeClr val="tx1"/>
        </a:solidFill>
        <a:effectLst/>
        <a:uLnTx/>
        <a:uFillTx/>
        <a:latin typeface="Arial"/>
        <a:ea typeface="+mn-ea"/>
        <a:cs typeface="+mn-cs"/>
      </a:defRPr>
    </a:lvl3pPr>
    <a:lvl4pPr marL="692150" indent="-234950" algn="l" defTabSz="914400" rtl="0" eaLnBrk="1" latinLnBrk="0" hangingPunct="1">
      <a:buFont typeface="Arial" panose="020B0604020202020204" pitchFamily="34" charset="0"/>
      <a:buChar char="—"/>
      <a:defRPr kumimoji="0" lang="en-US" sz="1200" b="0" i="0" u="none" strike="noStrike" kern="1200" cap="none" spc="0" normalizeH="0" baseline="0" dirty="0" smtClean="0">
        <a:ln>
          <a:noFill/>
        </a:ln>
        <a:solidFill>
          <a:schemeClr val="tx1"/>
        </a:solidFill>
        <a:effectLst/>
        <a:uLnTx/>
        <a:uFillTx/>
        <a:latin typeface="Arial"/>
        <a:ea typeface="+mn-ea"/>
        <a:cs typeface="+mn-cs"/>
      </a:defRPr>
    </a:lvl4pPr>
    <a:lvl5pPr marL="914400" indent="-222250" algn="l" defTabSz="914400" rtl="0" eaLnBrk="1" latinLnBrk="0" hangingPunct="1">
      <a:buFont typeface="Arial" panose="020B0604020202020204" pitchFamily="34" charset="0"/>
      <a:buChar char="-"/>
      <a:defRPr kumimoji="0" lang="en-US" sz="1200" b="0" i="0" u="none" strike="noStrike" kern="1200" cap="none" spc="0" normalizeH="0" baseline="0" dirty="0" smtClean="0">
        <a:ln>
          <a:noFill/>
        </a:ln>
        <a:solidFill>
          <a:schemeClr val="tx1"/>
        </a:solidFill>
        <a:effectLst/>
        <a:uLnTx/>
        <a:uFillTx/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122A-D870-4FC9-B659-FF8D3B20911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9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8291F-7122-4223-8777-35D50163381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92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Talk track</a:t>
            </a:r>
          </a:p>
          <a:p>
            <a:pPr marL="228600" indent="-228600">
              <a:buAutoNum type="arabicParenR"/>
            </a:pPr>
            <a:r>
              <a:rPr lang="en-US" dirty="0" smtClean="0"/>
              <a:t>KPMG’s overall cloud security framework</a:t>
            </a:r>
            <a:r>
              <a:rPr lang="en-US" baseline="0" dirty="0" smtClean="0"/>
              <a:t> includes a hybrid approach of a) business process and data-first b) determining and managing risks c) transforming and operating controls 4) across hybrid and multi-cloud environments.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We help clients across all these areas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IDaaS and IAM is a family of necessary controls to secure adoption and operation of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045D1-D4CB-4A8D-A84C-D791333053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39B69-7FF9-4C0E-A739-1CEF89DA20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9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Talk track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Organizations should establish a cloud security program to establish standards and solutions, drive adoption thereof, and manage risks in the cloud.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program exists to address the needs of various stakeholders (left), and to produce and enable key business outcomes (Right)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middle are the key program components – with a) governance and operations on the top and b) the “Cloud Security Fabric” or tech-enabled controls in the middle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Identity and access are a critical part of the program and Cloud Security Fabric for our clients.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Organizations require cloud-native and cloud-enabling Identity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F24F-4D63-4E96-A08C-AFBCA979EA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– 3 mo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– 6 year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–</a:t>
            </a:r>
            <a:r>
              <a:rPr lang="en-US" alt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1 year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2575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5063" indent="-22701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89088" indent="-22701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3113" indent="-22701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0313" indent="-227013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57513" indent="-227013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4713" indent="-227013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913" indent="-227013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F92B3C-1BA5-4687-9D89-C777B34BE3DA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2044800" y="77550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 slide 6</a:t>
            </a:r>
            <a:br>
              <a:rPr lang="en-US" noProof="0" dirty="0" smtClean="0"/>
            </a:br>
            <a:r>
              <a:rPr lang="en-US" noProof="0" dirty="0" smtClean="0"/>
              <a:t>light singular </a:t>
            </a:r>
            <a:br>
              <a:rPr lang="en-US" noProof="0" dirty="0" smtClean="0"/>
            </a:br>
            <a:r>
              <a:rPr lang="en-US" noProof="0" dirty="0" smtClean="0"/>
              <a:t>image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9510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044800" y="5382987"/>
            <a:ext cx="6163200" cy="216000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19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Sup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7238" y="227993"/>
            <a:ext cx="7652225" cy="173736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78664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37260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65600" y="1209600"/>
            <a:ext cx="37260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37260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656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6656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209600"/>
            <a:ext cx="3726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9082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607200"/>
            <a:ext cx="76392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752400" y="1209600"/>
            <a:ext cx="76392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412800" y="1209600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209600"/>
            <a:ext cx="2390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607200"/>
            <a:ext cx="23904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037200" y="1209600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76800" y="3607200"/>
            <a:ext cx="23904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01200" y="3607200"/>
            <a:ext cx="23904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103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682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261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222512"/>
            <a:ext cx="14076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05594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865063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24532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84000" y="1222512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984000" y="2099425"/>
            <a:ext cx="14076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120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716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31200" y="2099425"/>
            <a:ext cx="17604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222512"/>
            <a:ext cx="17604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07817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669509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631200" y="1222512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 bwMode="gray">
          <a:xfrm>
            <a:off x="3957564" y="2906130"/>
            <a:ext cx="1191600" cy="1192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4000" tIns="54000" rIns="54000" bIns="5400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752510" y="12096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2700000" flipH="1" flipV="1">
            <a:off x="4963484" y="4009375"/>
            <a:ext cx="396053" cy="359847"/>
          </a:xfrm>
          <a:prstGeom prst="rightArrow">
            <a:avLst>
              <a:gd name="adj1" fmla="val 63333"/>
              <a:gd name="adj2" fmla="val 49582"/>
            </a:avLst>
          </a:prstGeom>
          <a:solidFill>
            <a:srgbClr val="00338D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noProof="0" dirty="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5" name="AutoShape 20"/>
          <p:cNvSpPr>
            <a:spLocks noChangeArrowheads="1"/>
          </p:cNvSpPr>
          <p:nvPr userDrawn="1"/>
        </p:nvSpPr>
        <p:spPr bwMode="gray">
          <a:xfrm rot="18900000" flipV="1">
            <a:off x="3749594" y="4014666"/>
            <a:ext cx="408055" cy="349264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noProof="0" dirty="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48"/>
          </p:nvPr>
        </p:nvSpPr>
        <p:spPr bwMode="gray">
          <a:xfrm>
            <a:off x="752510" y="39708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50"/>
          </p:nvPr>
        </p:nvSpPr>
        <p:spPr bwMode="gray">
          <a:xfrm>
            <a:off x="5508000" y="1209600"/>
            <a:ext cx="2885771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52"/>
          </p:nvPr>
        </p:nvSpPr>
        <p:spPr bwMode="gray">
          <a:xfrm>
            <a:off x="5508000" y="3970800"/>
            <a:ext cx="2885771" cy="388800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9" name="AutoShape 20"/>
          <p:cNvSpPr>
            <a:spLocks noChangeArrowheads="1"/>
          </p:cNvSpPr>
          <p:nvPr userDrawn="1"/>
        </p:nvSpPr>
        <p:spPr bwMode="gray">
          <a:xfrm rot="2700000">
            <a:off x="3762968" y="2667998"/>
            <a:ext cx="382279" cy="37705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noProof="0" dirty="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0" name="AutoShape 20"/>
          <p:cNvSpPr>
            <a:spLocks noChangeArrowheads="1"/>
          </p:cNvSpPr>
          <p:nvPr userDrawn="1"/>
        </p:nvSpPr>
        <p:spPr bwMode="gray">
          <a:xfrm rot="18900000" flipH="1">
            <a:off x="4964093" y="2673543"/>
            <a:ext cx="393864" cy="36596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US" sz="1400" noProof="0" dirty="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752510" y="1598400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54"/>
          </p:nvPr>
        </p:nvSpPr>
        <p:spPr>
          <a:xfrm>
            <a:off x="752510" y="4355784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5"/>
          </p:nvPr>
        </p:nvSpPr>
        <p:spPr>
          <a:xfrm>
            <a:off x="5506571" y="1598400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56"/>
          </p:nvPr>
        </p:nvSpPr>
        <p:spPr>
          <a:xfrm>
            <a:off x="5506571" y="4355784"/>
            <a:ext cx="28872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07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609825"/>
            <a:ext cx="3726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609825"/>
            <a:ext cx="3726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Title slide 7</a:t>
            </a:r>
            <a:br>
              <a:rPr lang="en-US" noProof="0" dirty="0" smtClean="0"/>
            </a:br>
            <a:r>
              <a:rPr lang="en-US" noProof="0" dirty="0" smtClean="0"/>
              <a:t>dark singular </a:t>
            </a:r>
            <a:br>
              <a:rPr lang="en-US" noProof="0" dirty="0" smtClean="0"/>
            </a:br>
            <a:r>
              <a:rPr lang="en-US" noProof="0" dirty="0" smtClean="0"/>
              <a:t>image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044800" y="5382987"/>
            <a:ext cx="6163200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71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609825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609825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218880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52400" y="4019650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52400" y="3628705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665600" y="4019650"/>
            <a:ext cx="3726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665600" y="3628705"/>
            <a:ext cx="3726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69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412904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Section divider one title style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44800" y="5102904"/>
            <a:ext cx="6172700" cy="216000"/>
          </a:xfrm>
        </p:spPr>
        <p:txBody>
          <a:bodyPr/>
          <a:lstStyle>
            <a:lvl1pPr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421217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Section divider two title style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44800" y="5111217"/>
            <a:ext cx="6172700" cy="216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2" y="0"/>
            <a:ext cx="747713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reeform 19"/>
          <p:cNvSpPr>
            <a:spLocks noEditPoints="1"/>
          </p:cNvSpPr>
          <p:nvPr userDrawn="1"/>
        </p:nvSpPr>
        <p:spPr bwMode="auto">
          <a:xfrm>
            <a:off x="15840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84000" y="3187907"/>
            <a:ext cx="2411738" cy="119064"/>
          </a:xfrm>
        </p:spPr>
        <p:txBody>
          <a:bodyPr/>
          <a:lstStyle>
            <a:lvl1pPr>
              <a:buFontTx/>
              <a:buNone/>
              <a:defRPr sz="12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584001" y="2682350"/>
            <a:ext cx="2094546" cy="384049"/>
            <a:chOff x="1584001" y="2682350"/>
            <a:chExt cx="2094546" cy="38404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4335"/>
            <a:stretch/>
          </p:blipFill>
          <p:spPr>
            <a:xfrm>
              <a:off x="1584001" y="2682350"/>
              <a:ext cx="1273500" cy="3840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023" y="2682350"/>
              <a:ext cx="402524" cy="38404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2867305" y="2682351"/>
              <a:ext cx="383774" cy="383774"/>
              <a:chOff x="3296507" y="2682351"/>
              <a:chExt cx="383774" cy="383774"/>
            </a:xfrm>
          </p:grpSpPr>
          <p:sp>
            <p:nvSpPr>
              <p:cNvPr id="19" name="Freeform 5"/>
              <p:cNvSpPr>
                <a:spLocks noEditPoints="1"/>
              </p:cNvSpPr>
              <p:nvPr userDrawn="1"/>
            </p:nvSpPr>
            <p:spPr bwMode="auto">
              <a:xfrm>
                <a:off x="3296507" y="2682351"/>
                <a:ext cx="383774" cy="3837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"/>
              <p:cNvSpPr>
                <a:spLocks noEditPoints="1"/>
              </p:cNvSpPr>
              <p:nvPr userDrawn="1"/>
            </p:nvSpPr>
            <p:spPr bwMode="auto">
              <a:xfrm>
                <a:off x="3389916" y="2775760"/>
                <a:ext cx="196875" cy="196875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7"/>
              <p:cNvSpPr>
                <a:spLocks noChangeArrowheads="1"/>
              </p:cNvSpPr>
              <p:nvPr userDrawn="1"/>
            </p:nvSpPr>
            <p:spPr bwMode="auto">
              <a:xfrm>
                <a:off x="3567723" y="2748727"/>
                <a:ext cx="46101" cy="46101"/>
              </a:xfrm>
              <a:prstGeom prst="ellipse">
                <a:avLst/>
              </a:pr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84001" y="3676818"/>
            <a:ext cx="5739363" cy="666582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84001" y="4438818"/>
            <a:ext cx="5739363" cy="392261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584001" y="4926498"/>
            <a:ext cx="5739363" cy="392261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79574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58393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59079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460901" y="9802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00044" y="1412904"/>
            <a:ext cx="5052316" cy="2976216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Section divider one title style</a:t>
            </a:r>
            <a:endParaRPr lang="en-US" noProof="0" dirty="0"/>
          </a:p>
        </p:txBody>
      </p:sp>
      <p:cxnSp>
        <p:nvCxnSpPr>
          <p:cNvPr id="8" name="Elbow Connector 7"/>
          <p:cNvCxnSpPr/>
          <p:nvPr userDrawn="1"/>
        </p:nvCxnSpPr>
        <p:spPr>
          <a:xfrm>
            <a:off x="3398520" y="1181100"/>
            <a:ext cx="5745480" cy="2788920"/>
          </a:xfrm>
          <a:prstGeom prst="bentConnector3">
            <a:avLst>
              <a:gd name="adj1" fmla="val 74933"/>
            </a:avLst>
          </a:prstGeom>
          <a:ln w="28575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 userDrawn="1"/>
        </p:nvCxnSpPr>
        <p:spPr>
          <a:xfrm rot="16200000" flipH="1">
            <a:off x="-125523" y="4042617"/>
            <a:ext cx="3703320" cy="1927445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 userDrawn="1"/>
        </p:nvCxnSpPr>
        <p:spPr>
          <a:xfrm rot="16200000" flipH="1">
            <a:off x="-985189" y="2794331"/>
            <a:ext cx="5445098" cy="2682240"/>
          </a:xfrm>
          <a:prstGeom prst="bentConnector3">
            <a:avLst>
              <a:gd name="adj1" fmla="val 57137"/>
            </a:avLst>
          </a:prstGeom>
          <a:ln w="28575">
            <a:solidFill>
              <a:srgbClr val="009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14906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38061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46400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 slide 8</a:t>
            </a:r>
            <a:br>
              <a:rPr lang="en-US" noProof="0" dirty="0" smtClean="0"/>
            </a:br>
            <a:r>
              <a:rPr lang="en-US" noProof="0" dirty="0" smtClean="0"/>
              <a:t>light right vertical image</a:t>
            </a:r>
            <a:endParaRPr lang="en-US" noProof="0" dirty="0"/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727200" y="77550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272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7200" y="5382987"/>
            <a:ext cx="6163200" cy="216000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83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839995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06584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46400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Title slide 3</a:t>
            </a:r>
            <a:br>
              <a:rPr lang="en-US" noProof="0" dirty="0" smtClean="0"/>
            </a:br>
            <a:r>
              <a:rPr lang="en-US" noProof="0" dirty="0" smtClean="0"/>
              <a:t>dark singular </a:t>
            </a:r>
            <a:br>
              <a:rPr lang="en-US" noProof="0" dirty="0" smtClean="0"/>
            </a:br>
            <a:r>
              <a:rPr lang="en-US" noProof="0" dirty="0" smtClean="0"/>
              <a:t>image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044800" y="5382987"/>
            <a:ext cx="6163200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61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3706620" y="778824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06620" y="1339200"/>
            <a:ext cx="4569475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Title slide 10</a:t>
            </a:r>
            <a:br>
              <a:rPr lang="en-US" noProof="0" dirty="0" smtClean="0"/>
            </a:br>
            <a:r>
              <a:rPr lang="en-US" noProof="0" dirty="0" smtClean="0"/>
              <a:t>dark left vertical image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06620" y="5036400"/>
            <a:ext cx="4569475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06620" y="5382987"/>
            <a:ext cx="4569475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1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87965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Title slide </a:t>
            </a:r>
            <a:br>
              <a:rPr lang="en-US" noProof="0" dirty="0" smtClean="0"/>
            </a:br>
            <a:r>
              <a:rPr lang="en-US" noProof="0" dirty="0" smtClean="0"/>
              <a:t>no image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036400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044800" y="5382987"/>
            <a:ext cx="6163200" cy="216000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uper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37" y="432000"/>
            <a:ext cx="7652225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7238" y="227993"/>
            <a:ext cx="7652225" cy="173736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45269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35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7238" y="432000"/>
            <a:ext cx="7639200" cy="51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238" y="1209600"/>
            <a:ext cx="7639200" cy="458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28" name="Freeform 19"/>
          <p:cNvSpPr>
            <a:spLocks noEditPoints="1"/>
          </p:cNvSpPr>
          <p:nvPr userDrawn="1"/>
        </p:nvSpPr>
        <p:spPr bwMode="auto">
          <a:xfrm>
            <a:off x="747238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7190610" y="6320118"/>
            <a:ext cx="1201210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731600" y="6320118"/>
            <a:ext cx="5817600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2020 KPMG LLP, a Delaware limited liability partnership and the U.S. member firm of the KPMG network of independent member firms affiliated with KPMG International Cooperative (“KPMG International”), a Swiss entity.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1" r:id="rId4"/>
    <p:sldLayoutId id="2147483710" r:id="rId5"/>
    <p:sldLayoutId id="2147483680" r:id="rId6"/>
    <p:sldLayoutId id="2147483666" r:id="rId7"/>
    <p:sldLayoutId id="2147483704" r:id="rId8"/>
    <p:sldLayoutId id="2147483664" r:id="rId9"/>
    <p:sldLayoutId id="2147483705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701" r:id="rId16"/>
    <p:sldLayoutId id="2147483697" r:id="rId17"/>
    <p:sldLayoutId id="2147483703" r:id="rId18"/>
    <p:sldLayoutId id="2147483699" r:id="rId19"/>
    <p:sldLayoutId id="2147483700" r:id="rId20"/>
    <p:sldLayoutId id="2147483682" r:id="rId21"/>
    <p:sldLayoutId id="2147483684" r:id="rId22"/>
    <p:sldLayoutId id="2147483667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28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82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70" userDrawn="1">
          <p15:clr>
            <a:srgbClr val="F26B43"/>
          </p15:clr>
        </p15:guide>
        <p15:guide id="3" pos="5291" userDrawn="1">
          <p15:clr>
            <a:srgbClr val="F26B43"/>
          </p15:clr>
        </p15:guide>
        <p15:guide id="4" orient="horz" pos="763" userDrawn="1">
          <p15:clr>
            <a:srgbClr val="F26B43"/>
          </p15:clr>
        </p15:guide>
        <p15:guide id="5" orient="horz" pos="608" userDrawn="1">
          <p15:clr>
            <a:srgbClr val="F26B43"/>
          </p15:clr>
        </p15:guide>
        <p15:guide id="6" orient="horz" pos="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#3 – Hybrid and multi-cloud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1"/>
            <a:r>
              <a:rPr lang="en-US" sz="1000" dirty="0"/>
              <a:t>Cloud security should address the realities of a hybrid and multi cloud operating environment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Guiding principles</a:t>
            </a:r>
          </a:p>
        </p:txBody>
      </p:sp>
      <p:sp>
        <p:nvSpPr>
          <p:cNvPr id="171" name="Text Placeholder 3"/>
          <p:cNvSpPr txBox="1">
            <a:spLocks/>
          </p:cNvSpPr>
          <p:nvPr/>
        </p:nvSpPr>
        <p:spPr>
          <a:xfrm>
            <a:off x="752400" y="5886450"/>
            <a:ext cx="7639200" cy="20312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cs typeface="Helvetica" pitchFamily="34" charset="0"/>
              </a:rPr>
              <a:t>* Note: vendors are representative only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752400" y="1413163"/>
            <a:ext cx="7653680" cy="4428837"/>
            <a:chOff x="752400" y="1413163"/>
            <a:chExt cx="7653680" cy="4428837"/>
          </a:xfrm>
        </p:grpSpPr>
        <p:sp>
          <p:nvSpPr>
            <p:cNvPr id="66" name="Rectangle 65"/>
            <p:cNvSpPr/>
            <p:nvPr/>
          </p:nvSpPr>
          <p:spPr bwMode="ltGray">
            <a:xfrm>
              <a:off x="2025810" y="4667428"/>
              <a:ext cx="5513832" cy="1136658"/>
            </a:xfrm>
            <a:prstGeom prst="rect">
              <a:avLst/>
            </a:prstGeom>
            <a:solidFill>
              <a:srgbClr val="00A3A1"/>
            </a:solidFill>
            <a:ln w="6350">
              <a:solidFill>
                <a:srgbClr val="00A3A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2025810" y="2516703"/>
              <a:ext cx="5513832" cy="936597"/>
            </a:xfrm>
            <a:prstGeom prst="rect">
              <a:avLst/>
            </a:prstGeom>
            <a:solidFill>
              <a:srgbClr val="0091DA"/>
            </a:solidFill>
            <a:ln w="6350">
              <a:solidFill>
                <a:srgbClr val="0091D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2025810" y="1594967"/>
              <a:ext cx="5513832" cy="745380"/>
            </a:xfrm>
            <a:prstGeom prst="rect">
              <a:avLst/>
            </a:prstGeom>
            <a:solidFill>
              <a:srgbClr val="005EB8"/>
            </a:solidFill>
            <a:ln w="6350">
              <a:solidFill>
                <a:srgbClr val="005EB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5331976" y="2362200"/>
              <a:ext cx="2198720" cy="3479635"/>
            </a:xfrm>
            <a:prstGeom prst="rect">
              <a:avLst/>
            </a:prstGeom>
            <a:noFill/>
            <a:ln w="6350" cap="flat" cmpd="sng" algn="ctr">
              <a:solidFill>
                <a:srgbClr val="00338D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806867">
                <a:defRPr/>
              </a:pPr>
              <a:r>
                <a:rPr lang="en-AU" sz="700" b="1" kern="0" dirty="0" smtClean="0">
                  <a:solidFill>
                    <a:srgbClr val="00338D"/>
                  </a:solidFill>
                </a:rPr>
                <a:t>On-Premise Cloud</a:t>
              </a:r>
              <a:endParaRPr lang="en-AU" sz="700" b="1" kern="0" dirty="0">
                <a:solidFill>
                  <a:srgbClr val="00338D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 bwMode="ltGray">
            <a:xfrm>
              <a:off x="3185160" y="2362365"/>
              <a:ext cx="2025007" cy="3479635"/>
            </a:xfrm>
            <a:prstGeom prst="rect">
              <a:avLst/>
            </a:prstGeom>
            <a:noFill/>
            <a:ln w="6350" cap="flat" cmpd="sng" algn="ctr">
              <a:solidFill>
                <a:srgbClr val="00338D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806867">
                <a:defRPr/>
              </a:pPr>
              <a:r>
                <a:rPr lang="en-AU" sz="700" b="1" kern="0" dirty="0">
                  <a:solidFill>
                    <a:srgbClr val="00338D"/>
                  </a:solidFill>
                </a:rPr>
                <a:t>Off-Premise Cloud</a:t>
              </a:r>
            </a:p>
          </p:txBody>
        </p:sp>
        <p:sp>
          <p:nvSpPr>
            <p:cNvPr id="71" name="Rectangle 70"/>
            <p:cNvSpPr/>
            <p:nvPr/>
          </p:nvSpPr>
          <p:spPr bwMode="ltGray">
            <a:xfrm>
              <a:off x="2025810" y="4186138"/>
              <a:ext cx="5513832" cy="450081"/>
            </a:xfrm>
            <a:prstGeom prst="rect">
              <a:avLst/>
            </a:prstGeom>
            <a:solidFill>
              <a:srgbClr val="0091DA"/>
            </a:solidFill>
            <a:ln w="6350">
              <a:solidFill>
                <a:srgbClr val="0091D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2025810" y="3492305"/>
              <a:ext cx="5513832" cy="668093"/>
            </a:xfrm>
            <a:prstGeom prst="rect">
              <a:avLst/>
            </a:prstGeom>
            <a:solidFill>
              <a:srgbClr val="0091DA"/>
            </a:solidFill>
            <a:ln w="6350">
              <a:solidFill>
                <a:srgbClr val="0091D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1794433" y="1594558"/>
              <a:ext cx="211170" cy="745789"/>
            </a:xfrm>
            <a:prstGeom prst="rect">
              <a:avLst/>
            </a:prstGeom>
            <a:solidFill>
              <a:srgbClr val="005EB8"/>
            </a:solidFill>
            <a:ln w="3175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806867">
                <a:defRPr/>
              </a:pPr>
              <a:r>
                <a:rPr lang="en-AU" sz="700" b="1" kern="0" dirty="0">
                  <a:solidFill>
                    <a:schemeClr val="bg1"/>
                  </a:solidFill>
                </a:rPr>
                <a:t>SaaS</a:t>
              </a:r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1794433" y="2516530"/>
              <a:ext cx="212444" cy="2116300"/>
            </a:xfrm>
            <a:prstGeom prst="rect">
              <a:avLst/>
            </a:prstGeom>
            <a:solidFill>
              <a:srgbClr val="0091DA"/>
            </a:solidFill>
            <a:ln w="3175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/>
              <a:r>
                <a:rPr lang="en-AU" sz="700" b="1" kern="0" dirty="0">
                  <a:solidFill>
                    <a:schemeClr val="bg1"/>
                  </a:solidFill>
                </a:rPr>
                <a:t>PaaS</a:t>
              </a: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1794433" y="4667428"/>
              <a:ext cx="214710" cy="1136397"/>
            </a:xfrm>
            <a:prstGeom prst="rect">
              <a:avLst/>
            </a:prstGeom>
            <a:solidFill>
              <a:srgbClr val="00A3A1"/>
            </a:solidFill>
            <a:ln w="3175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algn="ctr" defTabSz="806867">
                <a:defRPr/>
              </a:pPr>
              <a:r>
                <a:rPr lang="en-AU" sz="700" b="1" kern="0" dirty="0">
                  <a:solidFill>
                    <a:schemeClr val="bg1"/>
                  </a:solidFill>
                </a:rPr>
                <a:t>IaaS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69095" y="1413163"/>
              <a:ext cx="101630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700" b="1" i="1" dirty="0" smtClean="0">
                  <a:solidFill>
                    <a:srgbClr val="00338D"/>
                  </a:solidFill>
                </a:rPr>
                <a:t>Sample* Cloud Vendors</a:t>
              </a: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2071256" y="5452446"/>
              <a:ext cx="1075587" cy="33747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/>
              <a:r>
                <a:rPr lang="en-AU" sz="700" b="1" kern="0" dirty="0" smtClean="0">
                  <a:solidFill>
                    <a:srgbClr val="00A3A1"/>
                  </a:solidFill>
                </a:rPr>
                <a:t>Network</a:t>
              </a:r>
              <a:br>
                <a:rPr lang="en-AU" sz="700" b="1" kern="0" dirty="0" smtClean="0">
                  <a:solidFill>
                    <a:srgbClr val="00A3A1"/>
                  </a:solidFill>
                </a:rPr>
              </a:br>
              <a:r>
                <a:rPr lang="en-AU" sz="700" b="1" kern="0" dirty="0" smtClean="0">
                  <a:solidFill>
                    <a:srgbClr val="00A3A1"/>
                  </a:solidFill>
                </a:rPr>
                <a:t>solutions</a:t>
              </a:r>
              <a:endParaRPr lang="en-AU" sz="700" b="1" kern="0" dirty="0">
                <a:solidFill>
                  <a:srgbClr val="00A3A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2071256" y="5067159"/>
              <a:ext cx="1075587" cy="3628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/>
              <a:r>
                <a:rPr lang="en-AU" sz="700" b="1" kern="0" dirty="0" smtClean="0">
                  <a:solidFill>
                    <a:srgbClr val="00A3A1"/>
                  </a:solidFill>
                </a:rPr>
                <a:t>Storage</a:t>
              </a:r>
              <a:br>
                <a:rPr lang="en-AU" sz="700" b="1" kern="0" dirty="0" smtClean="0">
                  <a:solidFill>
                    <a:srgbClr val="00A3A1"/>
                  </a:solidFill>
                </a:rPr>
              </a:br>
              <a:r>
                <a:rPr lang="en-AU" sz="700" b="1" kern="0" dirty="0" smtClean="0">
                  <a:solidFill>
                    <a:srgbClr val="00A3A1"/>
                  </a:solidFill>
                </a:rPr>
                <a:t>solutions</a:t>
              </a:r>
              <a:endParaRPr lang="en-AU" sz="700" b="1" kern="0" dirty="0">
                <a:solidFill>
                  <a:srgbClr val="00A3A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2071256" y="4693444"/>
              <a:ext cx="1075587" cy="34754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/>
              <a:r>
                <a:rPr lang="en-AU" sz="700" b="1" kern="0" dirty="0" smtClean="0">
                  <a:solidFill>
                    <a:srgbClr val="00A3A1"/>
                  </a:solidFill>
                </a:rPr>
                <a:t>Compute</a:t>
              </a:r>
            </a:p>
            <a:p>
              <a:pPr algn="r" defTabSz="806867"/>
              <a:r>
                <a:rPr lang="en-AU" sz="700" b="1" kern="0" dirty="0" smtClean="0">
                  <a:solidFill>
                    <a:srgbClr val="00A3A1"/>
                  </a:solidFill>
                </a:rPr>
                <a:t>solutions</a:t>
              </a:r>
              <a:endParaRPr lang="en-AU" sz="700" b="1" kern="0" dirty="0">
                <a:solidFill>
                  <a:srgbClr val="00A3A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2071256" y="1607344"/>
              <a:ext cx="1075587" cy="35006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>
                <a:defRPr/>
              </a:pPr>
              <a:r>
                <a:rPr lang="en-AU" sz="700" b="1" kern="0" dirty="0" smtClean="0">
                  <a:solidFill>
                    <a:srgbClr val="00338D"/>
                  </a:solidFill>
                </a:rPr>
                <a:t>Business</a:t>
              </a:r>
              <a:br>
                <a:rPr lang="en-AU" sz="700" b="1" kern="0" dirty="0" smtClean="0">
                  <a:solidFill>
                    <a:srgbClr val="00338D"/>
                  </a:solidFill>
                </a:rPr>
              </a:br>
              <a:r>
                <a:rPr lang="en-AU" sz="700" b="1" kern="0" dirty="0" smtClean="0">
                  <a:solidFill>
                    <a:srgbClr val="00338D"/>
                  </a:solidFill>
                </a:rPr>
                <a:t>application</a:t>
              </a:r>
            </a:p>
            <a:p>
              <a:pPr algn="r" defTabSz="806867">
                <a:defRPr/>
              </a:pPr>
              <a:r>
                <a:rPr lang="en-AU" sz="700" b="1" kern="0" dirty="0" smtClean="0">
                  <a:solidFill>
                    <a:srgbClr val="00338D"/>
                  </a:solidFill>
                </a:rPr>
                <a:t>Solutions</a:t>
              </a:r>
              <a:endParaRPr lang="en-AU" sz="700" b="1" kern="0" dirty="0">
                <a:solidFill>
                  <a:srgbClr val="00338D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2071256" y="1968930"/>
              <a:ext cx="1075587" cy="3628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>
                <a:defRPr/>
              </a:pPr>
              <a:r>
                <a:rPr lang="en-AU" sz="700" b="1" kern="0" dirty="0" smtClean="0">
                  <a:solidFill>
                    <a:srgbClr val="00338D"/>
                  </a:solidFill>
                </a:rPr>
                <a:t>Technical</a:t>
              </a:r>
              <a:br>
                <a:rPr lang="en-AU" sz="700" b="1" kern="0" dirty="0" smtClean="0">
                  <a:solidFill>
                    <a:srgbClr val="00338D"/>
                  </a:solidFill>
                </a:rPr>
              </a:br>
              <a:r>
                <a:rPr lang="en-AU" sz="700" b="1" kern="0" dirty="0" smtClean="0">
                  <a:solidFill>
                    <a:srgbClr val="00338D"/>
                  </a:solidFill>
                </a:rPr>
                <a:t>application</a:t>
              </a:r>
              <a:br>
                <a:rPr lang="en-AU" sz="700" b="1" kern="0" dirty="0" smtClean="0">
                  <a:solidFill>
                    <a:srgbClr val="00338D"/>
                  </a:solidFill>
                </a:rPr>
              </a:br>
              <a:r>
                <a:rPr lang="en-AU" sz="700" b="1" kern="0" dirty="0" smtClean="0">
                  <a:solidFill>
                    <a:srgbClr val="00338D"/>
                  </a:solidFill>
                </a:rPr>
                <a:t>solutions</a:t>
              </a:r>
              <a:endParaRPr lang="en-AU" sz="700" b="1" kern="0" dirty="0">
                <a:solidFill>
                  <a:srgbClr val="00338D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2071256" y="2531269"/>
              <a:ext cx="1075587" cy="90729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/>
              <a:r>
                <a:rPr lang="en-AU" sz="700" b="1" kern="0" dirty="0" smtClean="0">
                  <a:solidFill>
                    <a:srgbClr val="0091DA"/>
                  </a:solidFill>
                </a:rPr>
                <a:t>Middleware</a:t>
              </a:r>
              <a:br>
                <a:rPr lang="en-AU" sz="700" b="1" kern="0" dirty="0" smtClean="0">
                  <a:solidFill>
                    <a:srgbClr val="0091DA"/>
                  </a:solidFill>
                </a:rPr>
              </a:br>
              <a:r>
                <a:rPr lang="en-AU" sz="700" b="1" kern="0" dirty="0" smtClean="0">
                  <a:solidFill>
                    <a:srgbClr val="0091DA"/>
                  </a:solidFill>
                </a:rPr>
                <a:t>solutions</a:t>
              </a:r>
            </a:p>
          </p:txBody>
        </p:sp>
        <p:sp>
          <p:nvSpPr>
            <p:cNvPr id="89" name="Freeform 4849"/>
            <p:cNvSpPr>
              <a:spLocks noEditPoints="1"/>
            </p:cNvSpPr>
            <p:nvPr/>
          </p:nvSpPr>
          <p:spPr bwMode="auto">
            <a:xfrm>
              <a:off x="2184637" y="1663164"/>
              <a:ext cx="242274" cy="225643"/>
            </a:xfrm>
            <a:custGeom>
              <a:avLst/>
              <a:gdLst>
                <a:gd name="T0" fmla="*/ 0 w 324"/>
                <a:gd name="T1" fmla="*/ 136 h 262"/>
                <a:gd name="T2" fmla="*/ 0 w 324"/>
                <a:gd name="T3" fmla="*/ 132 h 262"/>
                <a:gd name="T4" fmla="*/ 6 w 324"/>
                <a:gd name="T5" fmla="*/ 126 h 262"/>
                <a:gd name="T6" fmla="*/ 46 w 324"/>
                <a:gd name="T7" fmla="*/ 126 h 262"/>
                <a:gd name="T8" fmla="*/ 50 w 324"/>
                <a:gd name="T9" fmla="*/ 126 h 262"/>
                <a:gd name="T10" fmla="*/ 56 w 324"/>
                <a:gd name="T11" fmla="*/ 132 h 262"/>
                <a:gd name="T12" fmla="*/ 56 w 324"/>
                <a:gd name="T13" fmla="*/ 212 h 262"/>
                <a:gd name="T14" fmla="*/ 56 w 324"/>
                <a:gd name="T15" fmla="*/ 216 h 262"/>
                <a:gd name="T16" fmla="*/ 50 w 324"/>
                <a:gd name="T17" fmla="*/ 220 h 262"/>
                <a:gd name="T18" fmla="*/ 10 w 324"/>
                <a:gd name="T19" fmla="*/ 222 h 262"/>
                <a:gd name="T20" fmla="*/ 6 w 324"/>
                <a:gd name="T21" fmla="*/ 220 h 262"/>
                <a:gd name="T22" fmla="*/ 0 w 324"/>
                <a:gd name="T23" fmla="*/ 216 h 262"/>
                <a:gd name="T24" fmla="*/ 0 w 324"/>
                <a:gd name="T25" fmla="*/ 212 h 262"/>
                <a:gd name="T26" fmla="*/ 136 w 324"/>
                <a:gd name="T27" fmla="*/ 222 h 262"/>
                <a:gd name="T28" fmla="*/ 140 w 324"/>
                <a:gd name="T29" fmla="*/ 220 h 262"/>
                <a:gd name="T30" fmla="*/ 144 w 324"/>
                <a:gd name="T31" fmla="*/ 216 h 262"/>
                <a:gd name="T32" fmla="*/ 146 w 324"/>
                <a:gd name="T33" fmla="*/ 58 h 262"/>
                <a:gd name="T34" fmla="*/ 144 w 324"/>
                <a:gd name="T35" fmla="*/ 54 h 262"/>
                <a:gd name="T36" fmla="*/ 140 w 324"/>
                <a:gd name="T37" fmla="*/ 50 h 262"/>
                <a:gd name="T38" fmla="*/ 100 w 324"/>
                <a:gd name="T39" fmla="*/ 48 h 262"/>
                <a:gd name="T40" fmla="*/ 96 w 324"/>
                <a:gd name="T41" fmla="*/ 50 h 262"/>
                <a:gd name="T42" fmla="*/ 90 w 324"/>
                <a:gd name="T43" fmla="*/ 54 h 262"/>
                <a:gd name="T44" fmla="*/ 90 w 324"/>
                <a:gd name="T45" fmla="*/ 212 h 262"/>
                <a:gd name="T46" fmla="*/ 90 w 324"/>
                <a:gd name="T47" fmla="*/ 216 h 262"/>
                <a:gd name="T48" fmla="*/ 96 w 324"/>
                <a:gd name="T49" fmla="*/ 220 h 262"/>
                <a:gd name="T50" fmla="*/ 100 w 324"/>
                <a:gd name="T51" fmla="*/ 222 h 262"/>
                <a:gd name="T52" fmla="*/ 224 w 324"/>
                <a:gd name="T53" fmla="*/ 222 h 262"/>
                <a:gd name="T54" fmla="*/ 228 w 324"/>
                <a:gd name="T55" fmla="*/ 220 h 262"/>
                <a:gd name="T56" fmla="*/ 234 w 324"/>
                <a:gd name="T57" fmla="*/ 216 h 262"/>
                <a:gd name="T58" fmla="*/ 234 w 324"/>
                <a:gd name="T59" fmla="*/ 86 h 262"/>
                <a:gd name="T60" fmla="*/ 234 w 324"/>
                <a:gd name="T61" fmla="*/ 82 h 262"/>
                <a:gd name="T62" fmla="*/ 228 w 324"/>
                <a:gd name="T63" fmla="*/ 76 h 262"/>
                <a:gd name="T64" fmla="*/ 188 w 324"/>
                <a:gd name="T65" fmla="*/ 76 h 262"/>
                <a:gd name="T66" fmla="*/ 184 w 324"/>
                <a:gd name="T67" fmla="*/ 76 h 262"/>
                <a:gd name="T68" fmla="*/ 180 w 324"/>
                <a:gd name="T69" fmla="*/ 82 h 262"/>
                <a:gd name="T70" fmla="*/ 178 w 324"/>
                <a:gd name="T71" fmla="*/ 212 h 262"/>
                <a:gd name="T72" fmla="*/ 180 w 324"/>
                <a:gd name="T73" fmla="*/ 216 h 262"/>
                <a:gd name="T74" fmla="*/ 184 w 324"/>
                <a:gd name="T75" fmla="*/ 220 h 262"/>
                <a:gd name="T76" fmla="*/ 188 w 324"/>
                <a:gd name="T77" fmla="*/ 222 h 262"/>
                <a:gd name="T78" fmla="*/ 278 w 324"/>
                <a:gd name="T79" fmla="*/ 0 h 262"/>
                <a:gd name="T80" fmla="*/ 274 w 324"/>
                <a:gd name="T81" fmla="*/ 0 h 262"/>
                <a:gd name="T82" fmla="*/ 268 w 324"/>
                <a:gd name="T83" fmla="*/ 6 h 262"/>
                <a:gd name="T84" fmla="*/ 268 w 324"/>
                <a:gd name="T85" fmla="*/ 212 h 262"/>
                <a:gd name="T86" fmla="*/ 268 w 324"/>
                <a:gd name="T87" fmla="*/ 216 h 262"/>
                <a:gd name="T88" fmla="*/ 274 w 324"/>
                <a:gd name="T89" fmla="*/ 220 h 262"/>
                <a:gd name="T90" fmla="*/ 314 w 324"/>
                <a:gd name="T91" fmla="*/ 222 h 262"/>
                <a:gd name="T92" fmla="*/ 318 w 324"/>
                <a:gd name="T93" fmla="*/ 220 h 262"/>
                <a:gd name="T94" fmla="*/ 324 w 324"/>
                <a:gd name="T95" fmla="*/ 216 h 262"/>
                <a:gd name="T96" fmla="*/ 324 w 324"/>
                <a:gd name="T97" fmla="*/ 10 h 262"/>
                <a:gd name="T98" fmla="*/ 324 w 324"/>
                <a:gd name="T99" fmla="*/ 6 h 262"/>
                <a:gd name="T100" fmla="*/ 318 w 324"/>
                <a:gd name="T101" fmla="*/ 0 h 262"/>
                <a:gd name="T102" fmla="*/ 314 w 324"/>
                <a:gd name="T103" fmla="*/ 0 h 262"/>
                <a:gd name="T104" fmla="*/ 0 w 324"/>
                <a:gd name="T105" fmla="*/ 242 h 262"/>
                <a:gd name="T106" fmla="*/ 324 w 324"/>
                <a:gd name="T10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262">
                  <a:moveTo>
                    <a:pt x="0" y="212"/>
                  </a:moveTo>
                  <a:lnTo>
                    <a:pt x="0" y="136"/>
                  </a:lnTo>
                  <a:lnTo>
                    <a:pt x="0" y="136"/>
                  </a:lnTo>
                  <a:lnTo>
                    <a:pt x="0" y="132"/>
                  </a:lnTo>
                  <a:lnTo>
                    <a:pt x="2" y="128"/>
                  </a:lnTo>
                  <a:lnTo>
                    <a:pt x="6" y="126"/>
                  </a:lnTo>
                  <a:lnTo>
                    <a:pt x="10" y="126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50" y="126"/>
                  </a:lnTo>
                  <a:lnTo>
                    <a:pt x="54" y="128"/>
                  </a:lnTo>
                  <a:lnTo>
                    <a:pt x="56" y="132"/>
                  </a:lnTo>
                  <a:lnTo>
                    <a:pt x="56" y="13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4" y="218"/>
                  </a:lnTo>
                  <a:lnTo>
                    <a:pt x="50" y="220"/>
                  </a:lnTo>
                  <a:lnTo>
                    <a:pt x="46" y="222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6" y="220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2"/>
                  </a:lnTo>
                  <a:lnTo>
                    <a:pt x="0" y="212"/>
                  </a:lnTo>
                  <a:close/>
                  <a:moveTo>
                    <a:pt x="100" y="222"/>
                  </a:moveTo>
                  <a:lnTo>
                    <a:pt x="136" y="222"/>
                  </a:lnTo>
                  <a:lnTo>
                    <a:pt x="136" y="222"/>
                  </a:lnTo>
                  <a:lnTo>
                    <a:pt x="140" y="220"/>
                  </a:lnTo>
                  <a:lnTo>
                    <a:pt x="142" y="218"/>
                  </a:lnTo>
                  <a:lnTo>
                    <a:pt x="144" y="216"/>
                  </a:lnTo>
                  <a:lnTo>
                    <a:pt x="146" y="212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4" y="54"/>
                  </a:lnTo>
                  <a:lnTo>
                    <a:pt x="142" y="52"/>
                  </a:lnTo>
                  <a:lnTo>
                    <a:pt x="140" y="50"/>
                  </a:lnTo>
                  <a:lnTo>
                    <a:pt x="136" y="48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96" y="50"/>
                  </a:lnTo>
                  <a:lnTo>
                    <a:pt x="92" y="52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90" y="212"/>
                  </a:lnTo>
                  <a:lnTo>
                    <a:pt x="90" y="212"/>
                  </a:lnTo>
                  <a:lnTo>
                    <a:pt x="90" y="216"/>
                  </a:lnTo>
                  <a:lnTo>
                    <a:pt x="92" y="218"/>
                  </a:lnTo>
                  <a:lnTo>
                    <a:pt x="96" y="220"/>
                  </a:lnTo>
                  <a:lnTo>
                    <a:pt x="100" y="222"/>
                  </a:lnTo>
                  <a:lnTo>
                    <a:pt x="100" y="222"/>
                  </a:lnTo>
                  <a:close/>
                  <a:moveTo>
                    <a:pt x="188" y="222"/>
                  </a:moveTo>
                  <a:lnTo>
                    <a:pt x="224" y="222"/>
                  </a:lnTo>
                  <a:lnTo>
                    <a:pt x="224" y="222"/>
                  </a:lnTo>
                  <a:lnTo>
                    <a:pt x="228" y="220"/>
                  </a:lnTo>
                  <a:lnTo>
                    <a:pt x="232" y="218"/>
                  </a:lnTo>
                  <a:lnTo>
                    <a:pt x="234" y="216"/>
                  </a:lnTo>
                  <a:lnTo>
                    <a:pt x="234" y="212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4" y="82"/>
                  </a:lnTo>
                  <a:lnTo>
                    <a:pt x="232" y="78"/>
                  </a:lnTo>
                  <a:lnTo>
                    <a:pt x="228" y="76"/>
                  </a:lnTo>
                  <a:lnTo>
                    <a:pt x="224" y="76"/>
                  </a:lnTo>
                  <a:lnTo>
                    <a:pt x="188" y="76"/>
                  </a:lnTo>
                  <a:lnTo>
                    <a:pt x="188" y="76"/>
                  </a:lnTo>
                  <a:lnTo>
                    <a:pt x="184" y="76"/>
                  </a:lnTo>
                  <a:lnTo>
                    <a:pt x="182" y="78"/>
                  </a:lnTo>
                  <a:lnTo>
                    <a:pt x="180" y="82"/>
                  </a:lnTo>
                  <a:lnTo>
                    <a:pt x="178" y="86"/>
                  </a:lnTo>
                  <a:lnTo>
                    <a:pt x="178" y="212"/>
                  </a:lnTo>
                  <a:lnTo>
                    <a:pt x="178" y="212"/>
                  </a:lnTo>
                  <a:lnTo>
                    <a:pt x="180" y="216"/>
                  </a:lnTo>
                  <a:lnTo>
                    <a:pt x="182" y="218"/>
                  </a:lnTo>
                  <a:lnTo>
                    <a:pt x="184" y="220"/>
                  </a:lnTo>
                  <a:lnTo>
                    <a:pt x="188" y="222"/>
                  </a:lnTo>
                  <a:lnTo>
                    <a:pt x="188" y="222"/>
                  </a:lnTo>
                  <a:close/>
                  <a:moveTo>
                    <a:pt x="314" y="0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270" y="2"/>
                  </a:lnTo>
                  <a:lnTo>
                    <a:pt x="268" y="6"/>
                  </a:lnTo>
                  <a:lnTo>
                    <a:pt x="268" y="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6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8" y="222"/>
                  </a:lnTo>
                  <a:lnTo>
                    <a:pt x="314" y="222"/>
                  </a:lnTo>
                  <a:lnTo>
                    <a:pt x="314" y="222"/>
                  </a:lnTo>
                  <a:lnTo>
                    <a:pt x="318" y="220"/>
                  </a:lnTo>
                  <a:lnTo>
                    <a:pt x="322" y="218"/>
                  </a:lnTo>
                  <a:lnTo>
                    <a:pt x="324" y="216"/>
                  </a:lnTo>
                  <a:lnTo>
                    <a:pt x="324" y="212"/>
                  </a:lnTo>
                  <a:lnTo>
                    <a:pt x="324" y="10"/>
                  </a:lnTo>
                  <a:lnTo>
                    <a:pt x="324" y="10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4" y="0"/>
                  </a:lnTo>
                  <a:lnTo>
                    <a:pt x="314" y="0"/>
                  </a:lnTo>
                  <a:close/>
                  <a:moveTo>
                    <a:pt x="324" y="242"/>
                  </a:moveTo>
                  <a:lnTo>
                    <a:pt x="0" y="242"/>
                  </a:lnTo>
                  <a:lnTo>
                    <a:pt x="0" y="262"/>
                  </a:lnTo>
                  <a:lnTo>
                    <a:pt x="324" y="262"/>
                  </a:lnTo>
                  <a:lnTo>
                    <a:pt x="324" y="242"/>
                  </a:lnTo>
                  <a:close/>
                </a:path>
              </a:pathLst>
            </a:custGeom>
            <a:solidFill>
              <a:srgbClr val="00338D"/>
            </a:solidFill>
            <a:ln>
              <a:noFill/>
            </a:ln>
            <a:extLst/>
          </p:spPr>
          <p:txBody>
            <a:bodyPr vert="horz" wrap="square" lIns="92018" tIns="46009" rIns="92018" bIns="46009" numCol="1" anchor="t" anchorCtr="0" compatLnSpc="1">
              <a:prstTxWarp prst="textNoShape">
                <a:avLst/>
              </a:prstTxWarp>
            </a:bodyPr>
            <a:lstStyle/>
            <a:p>
              <a:pPr defTabSz="920230"/>
              <a:endParaRPr lang="en-GB" sz="700" kern="0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90" name="Freeform 4846"/>
            <p:cNvSpPr>
              <a:spLocks noEditPoints="1"/>
            </p:cNvSpPr>
            <p:nvPr/>
          </p:nvSpPr>
          <p:spPr bwMode="auto">
            <a:xfrm>
              <a:off x="2150643" y="2046645"/>
              <a:ext cx="310263" cy="254752"/>
            </a:xfrm>
            <a:custGeom>
              <a:avLst/>
              <a:gdLst>
                <a:gd name="T0" fmla="*/ 234 w 388"/>
                <a:gd name="T1" fmla="*/ 108 h 320"/>
                <a:gd name="T2" fmla="*/ 206 w 388"/>
                <a:gd name="T3" fmla="*/ 22 h 320"/>
                <a:gd name="T4" fmla="*/ 150 w 388"/>
                <a:gd name="T5" fmla="*/ 24 h 320"/>
                <a:gd name="T6" fmla="*/ 110 w 388"/>
                <a:gd name="T7" fmla="*/ 24 h 320"/>
                <a:gd name="T8" fmla="*/ 24 w 388"/>
                <a:gd name="T9" fmla="*/ 52 h 320"/>
                <a:gd name="T10" fmla="*/ 26 w 388"/>
                <a:gd name="T11" fmla="*/ 108 h 320"/>
                <a:gd name="T12" fmla="*/ 26 w 388"/>
                <a:gd name="T13" fmla="*/ 148 h 320"/>
                <a:gd name="T14" fmla="*/ 52 w 388"/>
                <a:gd name="T15" fmla="*/ 234 h 320"/>
                <a:gd name="T16" fmla="*/ 110 w 388"/>
                <a:gd name="T17" fmla="*/ 232 h 320"/>
                <a:gd name="T18" fmla="*/ 150 w 388"/>
                <a:gd name="T19" fmla="*/ 232 h 320"/>
                <a:gd name="T20" fmla="*/ 236 w 388"/>
                <a:gd name="T21" fmla="*/ 206 h 320"/>
                <a:gd name="T22" fmla="*/ 234 w 388"/>
                <a:gd name="T23" fmla="*/ 148 h 320"/>
                <a:gd name="T24" fmla="*/ 114 w 388"/>
                <a:gd name="T25" fmla="*/ 208 h 320"/>
                <a:gd name="T26" fmla="*/ 62 w 388"/>
                <a:gd name="T27" fmla="*/ 174 h 320"/>
                <a:gd name="T28" fmla="*/ 48 w 388"/>
                <a:gd name="T29" fmla="*/ 128 h 320"/>
                <a:gd name="T30" fmla="*/ 72 w 388"/>
                <a:gd name="T31" fmla="*/ 70 h 320"/>
                <a:gd name="T32" fmla="*/ 130 w 388"/>
                <a:gd name="T33" fmla="*/ 46 h 320"/>
                <a:gd name="T34" fmla="*/ 176 w 388"/>
                <a:gd name="T35" fmla="*/ 60 h 320"/>
                <a:gd name="T36" fmla="*/ 210 w 388"/>
                <a:gd name="T37" fmla="*/ 112 h 320"/>
                <a:gd name="T38" fmla="*/ 206 w 388"/>
                <a:gd name="T39" fmla="*/ 160 h 320"/>
                <a:gd name="T40" fmla="*/ 162 w 388"/>
                <a:gd name="T41" fmla="*/ 204 h 320"/>
                <a:gd name="T42" fmla="*/ 130 w 388"/>
                <a:gd name="T43" fmla="*/ 66 h 320"/>
                <a:gd name="T44" fmla="*/ 94 w 388"/>
                <a:gd name="T45" fmla="*/ 76 h 320"/>
                <a:gd name="T46" fmla="*/ 68 w 388"/>
                <a:gd name="T47" fmla="*/ 116 h 320"/>
                <a:gd name="T48" fmla="*/ 72 w 388"/>
                <a:gd name="T49" fmla="*/ 152 h 320"/>
                <a:gd name="T50" fmla="*/ 106 w 388"/>
                <a:gd name="T51" fmla="*/ 186 h 320"/>
                <a:gd name="T52" fmla="*/ 142 w 388"/>
                <a:gd name="T53" fmla="*/ 190 h 320"/>
                <a:gd name="T54" fmla="*/ 182 w 388"/>
                <a:gd name="T55" fmla="*/ 162 h 320"/>
                <a:gd name="T56" fmla="*/ 192 w 388"/>
                <a:gd name="T57" fmla="*/ 128 h 320"/>
                <a:gd name="T58" fmla="*/ 174 w 388"/>
                <a:gd name="T59" fmla="*/ 84 h 320"/>
                <a:gd name="T60" fmla="*/ 130 w 388"/>
                <a:gd name="T61" fmla="*/ 66 h 320"/>
                <a:gd name="T62" fmla="*/ 120 w 388"/>
                <a:gd name="T63" fmla="*/ 152 h 320"/>
                <a:gd name="T64" fmla="*/ 102 w 388"/>
                <a:gd name="T65" fmla="*/ 128 h 320"/>
                <a:gd name="T66" fmla="*/ 130 w 388"/>
                <a:gd name="T67" fmla="*/ 102 h 320"/>
                <a:gd name="T68" fmla="*/ 154 w 388"/>
                <a:gd name="T69" fmla="*/ 118 h 320"/>
                <a:gd name="T70" fmla="*/ 148 w 388"/>
                <a:gd name="T71" fmla="*/ 148 h 320"/>
                <a:gd name="T72" fmla="*/ 370 w 388"/>
                <a:gd name="T73" fmla="*/ 248 h 320"/>
                <a:gd name="T74" fmla="*/ 364 w 388"/>
                <a:gd name="T75" fmla="*/ 214 h 320"/>
                <a:gd name="T76" fmla="*/ 320 w 388"/>
                <a:gd name="T77" fmla="*/ 162 h 320"/>
                <a:gd name="T78" fmla="*/ 286 w 388"/>
                <a:gd name="T79" fmla="*/ 186 h 320"/>
                <a:gd name="T80" fmla="*/ 260 w 388"/>
                <a:gd name="T81" fmla="*/ 208 h 320"/>
                <a:gd name="T82" fmla="*/ 236 w 388"/>
                <a:gd name="T83" fmla="*/ 272 h 320"/>
                <a:gd name="T84" fmla="*/ 274 w 388"/>
                <a:gd name="T85" fmla="*/ 290 h 320"/>
                <a:gd name="T86" fmla="*/ 306 w 388"/>
                <a:gd name="T87" fmla="*/ 302 h 320"/>
                <a:gd name="T88" fmla="*/ 372 w 388"/>
                <a:gd name="T89" fmla="*/ 290 h 320"/>
                <a:gd name="T90" fmla="*/ 370 w 388"/>
                <a:gd name="T91" fmla="*/ 248 h 320"/>
                <a:gd name="T92" fmla="*/ 310 w 388"/>
                <a:gd name="T93" fmla="*/ 266 h 320"/>
                <a:gd name="T94" fmla="*/ 288 w 388"/>
                <a:gd name="T95" fmla="*/ 252 h 320"/>
                <a:gd name="T96" fmla="*/ 300 w 388"/>
                <a:gd name="T97" fmla="*/ 220 h 320"/>
                <a:gd name="T98" fmla="*/ 326 w 388"/>
                <a:gd name="T99" fmla="*/ 224 h 320"/>
                <a:gd name="T100" fmla="*/ 332 w 388"/>
                <a:gd name="T101" fmla="*/ 25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8" h="320">
                  <a:moveTo>
                    <a:pt x="258" y="148"/>
                  </a:moveTo>
                  <a:lnTo>
                    <a:pt x="258" y="108"/>
                  </a:lnTo>
                  <a:lnTo>
                    <a:pt x="234" y="108"/>
                  </a:lnTo>
                  <a:lnTo>
                    <a:pt x="234" y="108"/>
                  </a:lnTo>
                  <a:lnTo>
                    <a:pt x="226" y="88"/>
                  </a:lnTo>
                  <a:lnTo>
                    <a:pt x="216" y="70"/>
                  </a:lnTo>
                  <a:lnTo>
                    <a:pt x="236" y="52"/>
                  </a:lnTo>
                  <a:lnTo>
                    <a:pt x="206" y="2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0" y="30"/>
                  </a:lnTo>
                  <a:lnTo>
                    <a:pt x="150" y="24"/>
                  </a:lnTo>
                  <a:lnTo>
                    <a:pt x="150" y="0"/>
                  </a:lnTo>
                  <a:lnTo>
                    <a:pt x="110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0" y="30"/>
                  </a:lnTo>
                  <a:lnTo>
                    <a:pt x="70" y="40"/>
                  </a:lnTo>
                  <a:lnTo>
                    <a:pt x="52" y="22"/>
                  </a:lnTo>
                  <a:lnTo>
                    <a:pt x="24" y="5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2" y="88"/>
                  </a:lnTo>
                  <a:lnTo>
                    <a:pt x="26" y="108"/>
                  </a:lnTo>
                  <a:lnTo>
                    <a:pt x="0" y="108"/>
                  </a:lnTo>
                  <a:lnTo>
                    <a:pt x="0" y="148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32" y="168"/>
                  </a:lnTo>
                  <a:lnTo>
                    <a:pt x="42" y="188"/>
                  </a:lnTo>
                  <a:lnTo>
                    <a:pt x="24" y="206"/>
                  </a:lnTo>
                  <a:lnTo>
                    <a:pt x="52" y="234"/>
                  </a:lnTo>
                  <a:lnTo>
                    <a:pt x="70" y="216"/>
                  </a:lnTo>
                  <a:lnTo>
                    <a:pt x="70" y="216"/>
                  </a:lnTo>
                  <a:lnTo>
                    <a:pt x="90" y="226"/>
                  </a:lnTo>
                  <a:lnTo>
                    <a:pt x="110" y="232"/>
                  </a:lnTo>
                  <a:lnTo>
                    <a:pt x="110" y="258"/>
                  </a:lnTo>
                  <a:lnTo>
                    <a:pt x="150" y="258"/>
                  </a:lnTo>
                  <a:lnTo>
                    <a:pt x="150" y="232"/>
                  </a:lnTo>
                  <a:lnTo>
                    <a:pt x="150" y="232"/>
                  </a:lnTo>
                  <a:lnTo>
                    <a:pt x="170" y="226"/>
                  </a:lnTo>
                  <a:lnTo>
                    <a:pt x="188" y="216"/>
                  </a:lnTo>
                  <a:lnTo>
                    <a:pt x="206" y="234"/>
                  </a:lnTo>
                  <a:lnTo>
                    <a:pt x="236" y="206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6" y="168"/>
                  </a:lnTo>
                  <a:lnTo>
                    <a:pt x="234" y="148"/>
                  </a:lnTo>
                  <a:lnTo>
                    <a:pt x="258" y="148"/>
                  </a:lnTo>
                  <a:close/>
                  <a:moveTo>
                    <a:pt x="130" y="210"/>
                  </a:moveTo>
                  <a:lnTo>
                    <a:pt x="130" y="210"/>
                  </a:lnTo>
                  <a:lnTo>
                    <a:pt x="114" y="208"/>
                  </a:lnTo>
                  <a:lnTo>
                    <a:pt x="98" y="204"/>
                  </a:lnTo>
                  <a:lnTo>
                    <a:pt x="84" y="196"/>
                  </a:lnTo>
                  <a:lnTo>
                    <a:pt x="72" y="186"/>
                  </a:lnTo>
                  <a:lnTo>
                    <a:pt x="62" y="174"/>
                  </a:lnTo>
                  <a:lnTo>
                    <a:pt x="54" y="160"/>
                  </a:lnTo>
                  <a:lnTo>
                    <a:pt x="50" y="144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50" y="112"/>
                  </a:lnTo>
                  <a:lnTo>
                    <a:pt x="54" y="96"/>
                  </a:lnTo>
                  <a:lnTo>
                    <a:pt x="62" y="82"/>
                  </a:lnTo>
                  <a:lnTo>
                    <a:pt x="72" y="70"/>
                  </a:lnTo>
                  <a:lnTo>
                    <a:pt x="84" y="60"/>
                  </a:lnTo>
                  <a:lnTo>
                    <a:pt x="98" y="52"/>
                  </a:lnTo>
                  <a:lnTo>
                    <a:pt x="114" y="48"/>
                  </a:lnTo>
                  <a:lnTo>
                    <a:pt x="130" y="46"/>
                  </a:lnTo>
                  <a:lnTo>
                    <a:pt x="130" y="46"/>
                  </a:lnTo>
                  <a:lnTo>
                    <a:pt x="146" y="48"/>
                  </a:lnTo>
                  <a:lnTo>
                    <a:pt x="162" y="52"/>
                  </a:lnTo>
                  <a:lnTo>
                    <a:pt x="176" y="60"/>
                  </a:lnTo>
                  <a:lnTo>
                    <a:pt x="188" y="70"/>
                  </a:lnTo>
                  <a:lnTo>
                    <a:pt x="198" y="82"/>
                  </a:lnTo>
                  <a:lnTo>
                    <a:pt x="206" y="96"/>
                  </a:lnTo>
                  <a:lnTo>
                    <a:pt x="210" y="112"/>
                  </a:lnTo>
                  <a:lnTo>
                    <a:pt x="212" y="128"/>
                  </a:lnTo>
                  <a:lnTo>
                    <a:pt x="212" y="128"/>
                  </a:lnTo>
                  <a:lnTo>
                    <a:pt x="210" y="144"/>
                  </a:lnTo>
                  <a:lnTo>
                    <a:pt x="206" y="160"/>
                  </a:lnTo>
                  <a:lnTo>
                    <a:pt x="198" y="174"/>
                  </a:lnTo>
                  <a:lnTo>
                    <a:pt x="188" y="186"/>
                  </a:lnTo>
                  <a:lnTo>
                    <a:pt x="176" y="196"/>
                  </a:lnTo>
                  <a:lnTo>
                    <a:pt x="162" y="204"/>
                  </a:lnTo>
                  <a:lnTo>
                    <a:pt x="146" y="208"/>
                  </a:lnTo>
                  <a:lnTo>
                    <a:pt x="130" y="210"/>
                  </a:lnTo>
                  <a:lnTo>
                    <a:pt x="130" y="210"/>
                  </a:lnTo>
                  <a:close/>
                  <a:moveTo>
                    <a:pt x="130" y="66"/>
                  </a:moveTo>
                  <a:lnTo>
                    <a:pt x="130" y="66"/>
                  </a:lnTo>
                  <a:lnTo>
                    <a:pt x="118" y="68"/>
                  </a:lnTo>
                  <a:lnTo>
                    <a:pt x="106" y="70"/>
                  </a:lnTo>
                  <a:lnTo>
                    <a:pt x="94" y="76"/>
                  </a:lnTo>
                  <a:lnTo>
                    <a:pt x="86" y="84"/>
                  </a:lnTo>
                  <a:lnTo>
                    <a:pt x="78" y="94"/>
                  </a:lnTo>
                  <a:lnTo>
                    <a:pt x="72" y="104"/>
                  </a:lnTo>
                  <a:lnTo>
                    <a:pt x="68" y="116"/>
                  </a:lnTo>
                  <a:lnTo>
                    <a:pt x="68" y="128"/>
                  </a:lnTo>
                  <a:lnTo>
                    <a:pt x="68" y="128"/>
                  </a:lnTo>
                  <a:lnTo>
                    <a:pt x="68" y="140"/>
                  </a:lnTo>
                  <a:lnTo>
                    <a:pt x="72" y="152"/>
                  </a:lnTo>
                  <a:lnTo>
                    <a:pt x="78" y="162"/>
                  </a:lnTo>
                  <a:lnTo>
                    <a:pt x="86" y="172"/>
                  </a:lnTo>
                  <a:lnTo>
                    <a:pt x="94" y="180"/>
                  </a:lnTo>
                  <a:lnTo>
                    <a:pt x="106" y="186"/>
                  </a:lnTo>
                  <a:lnTo>
                    <a:pt x="118" y="190"/>
                  </a:lnTo>
                  <a:lnTo>
                    <a:pt x="130" y="190"/>
                  </a:lnTo>
                  <a:lnTo>
                    <a:pt x="130" y="190"/>
                  </a:lnTo>
                  <a:lnTo>
                    <a:pt x="142" y="190"/>
                  </a:lnTo>
                  <a:lnTo>
                    <a:pt x="154" y="186"/>
                  </a:lnTo>
                  <a:lnTo>
                    <a:pt x="164" y="180"/>
                  </a:lnTo>
                  <a:lnTo>
                    <a:pt x="174" y="172"/>
                  </a:lnTo>
                  <a:lnTo>
                    <a:pt x="182" y="162"/>
                  </a:lnTo>
                  <a:lnTo>
                    <a:pt x="188" y="152"/>
                  </a:lnTo>
                  <a:lnTo>
                    <a:pt x="190" y="140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0" y="116"/>
                  </a:lnTo>
                  <a:lnTo>
                    <a:pt x="188" y="104"/>
                  </a:lnTo>
                  <a:lnTo>
                    <a:pt x="182" y="94"/>
                  </a:lnTo>
                  <a:lnTo>
                    <a:pt x="174" y="84"/>
                  </a:lnTo>
                  <a:lnTo>
                    <a:pt x="164" y="76"/>
                  </a:lnTo>
                  <a:lnTo>
                    <a:pt x="154" y="70"/>
                  </a:lnTo>
                  <a:lnTo>
                    <a:pt x="142" y="68"/>
                  </a:lnTo>
                  <a:lnTo>
                    <a:pt x="130" y="66"/>
                  </a:lnTo>
                  <a:lnTo>
                    <a:pt x="130" y="66"/>
                  </a:lnTo>
                  <a:close/>
                  <a:moveTo>
                    <a:pt x="130" y="156"/>
                  </a:moveTo>
                  <a:lnTo>
                    <a:pt x="130" y="156"/>
                  </a:lnTo>
                  <a:lnTo>
                    <a:pt x="120" y="152"/>
                  </a:lnTo>
                  <a:lnTo>
                    <a:pt x="110" y="148"/>
                  </a:lnTo>
                  <a:lnTo>
                    <a:pt x="104" y="13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104" y="118"/>
                  </a:lnTo>
                  <a:lnTo>
                    <a:pt x="110" y="110"/>
                  </a:lnTo>
                  <a:lnTo>
                    <a:pt x="120" y="104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40" y="104"/>
                  </a:lnTo>
                  <a:lnTo>
                    <a:pt x="148" y="110"/>
                  </a:lnTo>
                  <a:lnTo>
                    <a:pt x="154" y="118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54" y="138"/>
                  </a:lnTo>
                  <a:lnTo>
                    <a:pt x="148" y="148"/>
                  </a:lnTo>
                  <a:lnTo>
                    <a:pt x="140" y="152"/>
                  </a:lnTo>
                  <a:lnTo>
                    <a:pt x="130" y="156"/>
                  </a:lnTo>
                  <a:lnTo>
                    <a:pt x="130" y="156"/>
                  </a:lnTo>
                  <a:close/>
                  <a:moveTo>
                    <a:pt x="370" y="248"/>
                  </a:moveTo>
                  <a:lnTo>
                    <a:pt x="388" y="244"/>
                  </a:lnTo>
                  <a:lnTo>
                    <a:pt x="382" y="212"/>
                  </a:lnTo>
                  <a:lnTo>
                    <a:pt x="364" y="214"/>
                  </a:lnTo>
                  <a:lnTo>
                    <a:pt x="364" y="214"/>
                  </a:lnTo>
                  <a:lnTo>
                    <a:pt x="356" y="202"/>
                  </a:lnTo>
                  <a:lnTo>
                    <a:pt x="346" y="192"/>
                  </a:lnTo>
                  <a:lnTo>
                    <a:pt x="352" y="174"/>
                  </a:lnTo>
                  <a:lnTo>
                    <a:pt x="320" y="162"/>
                  </a:lnTo>
                  <a:lnTo>
                    <a:pt x="314" y="180"/>
                  </a:lnTo>
                  <a:lnTo>
                    <a:pt x="314" y="180"/>
                  </a:lnTo>
                  <a:lnTo>
                    <a:pt x="300" y="182"/>
                  </a:lnTo>
                  <a:lnTo>
                    <a:pt x="286" y="186"/>
                  </a:lnTo>
                  <a:lnTo>
                    <a:pt x="272" y="172"/>
                  </a:lnTo>
                  <a:lnTo>
                    <a:pt x="246" y="194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52" y="220"/>
                  </a:lnTo>
                  <a:lnTo>
                    <a:pt x="250" y="234"/>
                  </a:lnTo>
                  <a:lnTo>
                    <a:pt x="230" y="238"/>
                  </a:lnTo>
                  <a:lnTo>
                    <a:pt x="236" y="272"/>
                  </a:lnTo>
                  <a:lnTo>
                    <a:pt x="256" y="268"/>
                  </a:lnTo>
                  <a:lnTo>
                    <a:pt x="256" y="268"/>
                  </a:lnTo>
                  <a:lnTo>
                    <a:pt x="264" y="280"/>
                  </a:lnTo>
                  <a:lnTo>
                    <a:pt x="274" y="290"/>
                  </a:lnTo>
                  <a:lnTo>
                    <a:pt x="268" y="308"/>
                  </a:lnTo>
                  <a:lnTo>
                    <a:pt x="300" y="320"/>
                  </a:lnTo>
                  <a:lnTo>
                    <a:pt x="306" y="302"/>
                  </a:lnTo>
                  <a:lnTo>
                    <a:pt x="306" y="302"/>
                  </a:lnTo>
                  <a:lnTo>
                    <a:pt x="320" y="302"/>
                  </a:lnTo>
                  <a:lnTo>
                    <a:pt x="334" y="298"/>
                  </a:lnTo>
                  <a:lnTo>
                    <a:pt x="346" y="312"/>
                  </a:lnTo>
                  <a:lnTo>
                    <a:pt x="372" y="290"/>
                  </a:lnTo>
                  <a:lnTo>
                    <a:pt x="360" y="276"/>
                  </a:lnTo>
                  <a:lnTo>
                    <a:pt x="360" y="276"/>
                  </a:lnTo>
                  <a:lnTo>
                    <a:pt x="366" y="262"/>
                  </a:lnTo>
                  <a:lnTo>
                    <a:pt x="370" y="248"/>
                  </a:lnTo>
                  <a:lnTo>
                    <a:pt x="370" y="248"/>
                  </a:lnTo>
                  <a:close/>
                  <a:moveTo>
                    <a:pt x="320" y="264"/>
                  </a:moveTo>
                  <a:lnTo>
                    <a:pt x="320" y="264"/>
                  </a:lnTo>
                  <a:lnTo>
                    <a:pt x="310" y="266"/>
                  </a:lnTo>
                  <a:lnTo>
                    <a:pt x="302" y="264"/>
                  </a:lnTo>
                  <a:lnTo>
                    <a:pt x="294" y="260"/>
                  </a:lnTo>
                  <a:lnTo>
                    <a:pt x="288" y="252"/>
                  </a:lnTo>
                  <a:lnTo>
                    <a:pt x="288" y="252"/>
                  </a:lnTo>
                  <a:lnTo>
                    <a:pt x="286" y="242"/>
                  </a:lnTo>
                  <a:lnTo>
                    <a:pt x="288" y="234"/>
                  </a:lnTo>
                  <a:lnTo>
                    <a:pt x="292" y="226"/>
                  </a:lnTo>
                  <a:lnTo>
                    <a:pt x="300" y="220"/>
                  </a:lnTo>
                  <a:lnTo>
                    <a:pt x="300" y="220"/>
                  </a:lnTo>
                  <a:lnTo>
                    <a:pt x="308" y="218"/>
                  </a:lnTo>
                  <a:lnTo>
                    <a:pt x="318" y="220"/>
                  </a:lnTo>
                  <a:lnTo>
                    <a:pt x="326" y="224"/>
                  </a:lnTo>
                  <a:lnTo>
                    <a:pt x="332" y="232"/>
                  </a:lnTo>
                  <a:lnTo>
                    <a:pt x="332" y="232"/>
                  </a:lnTo>
                  <a:lnTo>
                    <a:pt x="334" y="240"/>
                  </a:lnTo>
                  <a:lnTo>
                    <a:pt x="332" y="250"/>
                  </a:lnTo>
                  <a:lnTo>
                    <a:pt x="328" y="258"/>
                  </a:lnTo>
                  <a:lnTo>
                    <a:pt x="320" y="264"/>
                  </a:lnTo>
                  <a:lnTo>
                    <a:pt x="320" y="264"/>
                  </a:lnTo>
                  <a:close/>
                </a:path>
              </a:pathLst>
            </a:custGeom>
            <a:solidFill>
              <a:srgbClr val="00338D"/>
            </a:solidFill>
            <a:ln>
              <a:noFill/>
            </a:ln>
            <a:extLst/>
          </p:spPr>
          <p:txBody>
            <a:bodyPr vert="horz" wrap="square" lIns="92018" tIns="46009" rIns="92018" bIns="46009" numCol="1" anchor="t" anchorCtr="0" compatLnSpc="1">
              <a:prstTxWarp prst="textNoShape">
                <a:avLst/>
              </a:prstTxWarp>
            </a:bodyPr>
            <a:lstStyle/>
            <a:p>
              <a:pPr defTabSz="920230"/>
              <a:endParaRPr lang="en-GB" sz="700" kern="0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91" name="Freeform 4984"/>
            <p:cNvSpPr>
              <a:spLocks noEditPoints="1"/>
            </p:cNvSpPr>
            <p:nvPr/>
          </p:nvSpPr>
          <p:spPr bwMode="auto">
            <a:xfrm>
              <a:off x="2196365" y="5494227"/>
              <a:ext cx="218819" cy="253909"/>
            </a:xfrm>
            <a:custGeom>
              <a:avLst/>
              <a:gdLst>
                <a:gd name="T0" fmla="*/ 312 w 360"/>
                <a:gd name="T1" fmla="*/ 150 h 342"/>
                <a:gd name="T2" fmla="*/ 302 w 360"/>
                <a:gd name="T3" fmla="*/ 156 h 342"/>
                <a:gd name="T4" fmla="*/ 294 w 360"/>
                <a:gd name="T5" fmla="*/ 148 h 342"/>
                <a:gd name="T6" fmla="*/ 250 w 360"/>
                <a:gd name="T7" fmla="*/ 92 h 342"/>
                <a:gd name="T8" fmla="*/ 180 w 360"/>
                <a:gd name="T9" fmla="*/ 70 h 342"/>
                <a:gd name="T10" fmla="*/ 126 w 360"/>
                <a:gd name="T11" fmla="*/ 82 h 342"/>
                <a:gd name="T12" fmla="*/ 74 w 360"/>
                <a:gd name="T13" fmla="*/ 132 h 342"/>
                <a:gd name="T14" fmla="*/ 58 w 360"/>
                <a:gd name="T15" fmla="*/ 156 h 342"/>
                <a:gd name="T16" fmla="*/ 50 w 360"/>
                <a:gd name="T17" fmla="*/ 152 h 342"/>
                <a:gd name="T18" fmla="*/ 48 w 360"/>
                <a:gd name="T19" fmla="*/ 142 h 342"/>
                <a:gd name="T20" fmla="*/ 100 w 360"/>
                <a:gd name="T21" fmla="*/ 74 h 342"/>
                <a:gd name="T22" fmla="*/ 180 w 360"/>
                <a:gd name="T23" fmla="*/ 50 h 342"/>
                <a:gd name="T24" fmla="*/ 242 w 360"/>
                <a:gd name="T25" fmla="*/ 64 h 342"/>
                <a:gd name="T26" fmla="*/ 304 w 360"/>
                <a:gd name="T27" fmla="*/ 122 h 342"/>
                <a:gd name="T28" fmla="*/ 102 w 360"/>
                <a:gd name="T29" fmla="*/ 172 h 342"/>
                <a:gd name="T30" fmla="*/ 114 w 360"/>
                <a:gd name="T31" fmla="*/ 166 h 342"/>
                <a:gd name="T32" fmla="*/ 132 w 360"/>
                <a:gd name="T33" fmla="*/ 138 h 342"/>
                <a:gd name="T34" fmla="*/ 170 w 360"/>
                <a:gd name="T35" fmla="*/ 120 h 342"/>
                <a:gd name="T36" fmla="*/ 202 w 360"/>
                <a:gd name="T37" fmla="*/ 122 h 342"/>
                <a:gd name="T38" fmla="*/ 236 w 360"/>
                <a:gd name="T39" fmla="*/ 146 h 342"/>
                <a:gd name="T40" fmla="*/ 248 w 360"/>
                <a:gd name="T41" fmla="*/ 170 h 342"/>
                <a:gd name="T42" fmla="*/ 258 w 360"/>
                <a:gd name="T43" fmla="*/ 172 h 342"/>
                <a:gd name="T44" fmla="*/ 264 w 360"/>
                <a:gd name="T45" fmla="*/ 158 h 342"/>
                <a:gd name="T46" fmla="*/ 242 w 360"/>
                <a:gd name="T47" fmla="*/ 124 h 342"/>
                <a:gd name="T48" fmla="*/ 194 w 360"/>
                <a:gd name="T49" fmla="*/ 100 h 342"/>
                <a:gd name="T50" fmla="*/ 152 w 360"/>
                <a:gd name="T51" fmla="*/ 104 h 342"/>
                <a:gd name="T52" fmla="*/ 108 w 360"/>
                <a:gd name="T53" fmla="*/ 134 h 342"/>
                <a:gd name="T54" fmla="*/ 94 w 360"/>
                <a:gd name="T55" fmla="*/ 162 h 342"/>
                <a:gd name="T56" fmla="*/ 102 w 360"/>
                <a:gd name="T57" fmla="*/ 172 h 342"/>
                <a:gd name="T58" fmla="*/ 330 w 360"/>
                <a:gd name="T59" fmla="*/ 74 h 342"/>
                <a:gd name="T60" fmla="*/ 238 w 360"/>
                <a:gd name="T61" fmla="*/ 8 h 342"/>
                <a:gd name="T62" fmla="*/ 150 w 360"/>
                <a:gd name="T63" fmla="*/ 2 h 342"/>
                <a:gd name="T64" fmla="*/ 48 w 360"/>
                <a:gd name="T65" fmla="*/ 52 h 342"/>
                <a:gd name="T66" fmla="*/ 2 w 360"/>
                <a:gd name="T67" fmla="*/ 124 h 342"/>
                <a:gd name="T68" fmla="*/ 8 w 360"/>
                <a:gd name="T69" fmla="*/ 138 h 342"/>
                <a:gd name="T70" fmla="*/ 16 w 360"/>
                <a:gd name="T71" fmla="*/ 136 h 342"/>
                <a:gd name="T72" fmla="*/ 46 w 360"/>
                <a:gd name="T73" fmla="*/ 86 h 342"/>
                <a:gd name="T74" fmla="*/ 128 w 360"/>
                <a:gd name="T75" fmla="*/ 28 h 342"/>
                <a:gd name="T76" fmla="*/ 206 w 360"/>
                <a:gd name="T77" fmla="*/ 22 h 342"/>
                <a:gd name="T78" fmla="*/ 298 w 360"/>
                <a:gd name="T79" fmla="*/ 66 h 342"/>
                <a:gd name="T80" fmla="*/ 340 w 360"/>
                <a:gd name="T81" fmla="*/ 132 h 342"/>
                <a:gd name="T82" fmla="*/ 352 w 360"/>
                <a:gd name="T83" fmla="*/ 138 h 342"/>
                <a:gd name="T84" fmla="*/ 360 w 360"/>
                <a:gd name="T85" fmla="*/ 128 h 342"/>
                <a:gd name="T86" fmla="*/ 272 w 360"/>
                <a:gd name="T87" fmla="*/ 280 h 342"/>
                <a:gd name="T88" fmla="*/ 190 w 360"/>
                <a:gd name="T89" fmla="*/ 214 h 342"/>
                <a:gd name="T90" fmla="*/ 204 w 360"/>
                <a:gd name="T91" fmla="*/ 198 h 342"/>
                <a:gd name="T92" fmla="*/ 198 w 360"/>
                <a:gd name="T93" fmla="*/ 172 h 342"/>
                <a:gd name="T94" fmla="*/ 170 w 360"/>
                <a:gd name="T95" fmla="*/ 166 h 342"/>
                <a:gd name="T96" fmla="*/ 154 w 360"/>
                <a:gd name="T97" fmla="*/ 190 h 342"/>
                <a:gd name="T98" fmla="*/ 170 w 360"/>
                <a:gd name="T99" fmla="*/ 214 h 342"/>
                <a:gd name="T100" fmla="*/ 92 w 360"/>
                <a:gd name="T101" fmla="*/ 276 h 342"/>
                <a:gd name="T102" fmla="*/ 74 w 360"/>
                <a:gd name="T103" fmla="*/ 334 h 342"/>
                <a:gd name="T104" fmla="*/ 84 w 360"/>
                <a:gd name="T105" fmla="*/ 342 h 342"/>
                <a:gd name="T106" fmla="*/ 284 w 360"/>
                <a:gd name="T107" fmla="*/ 338 h 342"/>
                <a:gd name="T108" fmla="*/ 272 w 360"/>
                <a:gd name="T109" fmla="*/ 28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0" h="342">
                  <a:moveTo>
                    <a:pt x="312" y="142"/>
                  </a:moveTo>
                  <a:lnTo>
                    <a:pt x="312" y="142"/>
                  </a:lnTo>
                  <a:lnTo>
                    <a:pt x="312" y="146"/>
                  </a:lnTo>
                  <a:lnTo>
                    <a:pt x="312" y="150"/>
                  </a:lnTo>
                  <a:lnTo>
                    <a:pt x="310" y="152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2" y="156"/>
                  </a:lnTo>
                  <a:lnTo>
                    <a:pt x="298" y="154"/>
                  </a:lnTo>
                  <a:lnTo>
                    <a:pt x="296" y="152"/>
                  </a:lnTo>
                  <a:lnTo>
                    <a:pt x="294" y="148"/>
                  </a:lnTo>
                  <a:lnTo>
                    <a:pt x="294" y="148"/>
                  </a:lnTo>
                  <a:lnTo>
                    <a:pt x="286" y="132"/>
                  </a:lnTo>
                  <a:lnTo>
                    <a:pt x="276" y="116"/>
                  </a:lnTo>
                  <a:lnTo>
                    <a:pt x="264" y="102"/>
                  </a:lnTo>
                  <a:lnTo>
                    <a:pt x="250" y="92"/>
                  </a:lnTo>
                  <a:lnTo>
                    <a:pt x="234" y="82"/>
                  </a:lnTo>
                  <a:lnTo>
                    <a:pt x="216" y="74"/>
                  </a:lnTo>
                  <a:lnTo>
                    <a:pt x="198" y="70"/>
                  </a:lnTo>
                  <a:lnTo>
                    <a:pt x="180" y="70"/>
                  </a:lnTo>
                  <a:lnTo>
                    <a:pt x="180" y="70"/>
                  </a:lnTo>
                  <a:lnTo>
                    <a:pt x="162" y="70"/>
                  </a:lnTo>
                  <a:lnTo>
                    <a:pt x="144" y="74"/>
                  </a:lnTo>
                  <a:lnTo>
                    <a:pt x="126" y="82"/>
                  </a:lnTo>
                  <a:lnTo>
                    <a:pt x="110" y="92"/>
                  </a:lnTo>
                  <a:lnTo>
                    <a:pt x="96" y="102"/>
                  </a:lnTo>
                  <a:lnTo>
                    <a:pt x="84" y="116"/>
                  </a:lnTo>
                  <a:lnTo>
                    <a:pt x="74" y="13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62" y="154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54" y="154"/>
                  </a:lnTo>
                  <a:lnTo>
                    <a:pt x="54" y="154"/>
                  </a:lnTo>
                  <a:lnTo>
                    <a:pt x="50" y="152"/>
                  </a:lnTo>
                  <a:lnTo>
                    <a:pt x="48" y="150"/>
                  </a:lnTo>
                  <a:lnTo>
                    <a:pt x="48" y="146"/>
                  </a:lnTo>
                  <a:lnTo>
                    <a:pt x="48" y="142"/>
                  </a:lnTo>
                  <a:lnTo>
                    <a:pt x="48" y="142"/>
                  </a:lnTo>
                  <a:lnTo>
                    <a:pt x="56" y="122"/>
                  </a:lnTo>
                  <a:lnTo>
                    <a:pt x="68" y="104"/>
                  </a:lnTo>
                  <a:lnTo>
                    <a:pt x="82" y="88"/>
                  </a:lnTo>
                  <a:lnTo>
                    <a:pt x="100" y="74"/>
                  </a:lnTo>
                  <a:lnTo>
                    <a:pt x="118" y="64"/>
                  </a:lnTo>
                  <a:lnTo>
                    <a:pt x="138" y="56"/>
                  </a:lnTo>
                  <a:lnTo>
                    <a:pt x="158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202" y="50"/>
                  </a:lnTo>
                  <a:lnTo>
                    <a:pt x="222" y="56"/>
                  </a:lnTo>
                  <a:lnTo>
                    <a:pt x="242" y="64"/>
                  </a:lnTo>
                  <a:lnTo>
                    <a:pt x="260" y="74"/>
                  </a:lnTo>
                  <a:lnTo>
                    <a:pt x="278" y="88"/>
                  </a:lnTo>
                  <a:lnTo>
                    <a:pt x="292" y="104"/>
                  </a:lnTo>
                  <a:lnTo>
                    <a:pt x="304" y="122"/>
                  </a:lnTo>
                  <a:lnTo>
                    <a:pt x="312" y="142"/>
                  </a:lnTo>
                  <a:lnTo>
                    <a:pt x="312" y="142"/>
                  </a:lnTo>
                  <a:close/>
                  <a:moveTo>
                    <a:pt x="102" y="172"/>
                  </a:moveTo>
                  <a:lnTo>
                    <a:pt x="102" y="172"/>
                  </a:lnTo>
                  <a:lnTo>
                    <a:pt x="104" y="172"/>
                  </a:lnTo>
                  <a:lnTo>
                    <a:pt x="104" y="172"/>
                  </a:lnTo>
                  <a:lnTo>
                    <a:pt x="110" y="170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18" y="156"/>
                  </a:lnTo>
                  <a:lnTo>
                    <a:pt x="124" y="146"/>
                  </a:lnTo>
                  <a:lnTo>
                    <a:pt x="132" y="138"/>
                  </a:lnTo>
                  <a:lnTo>
                    <a:pt x="140" y="132"/>
                  </a:lnTo>
                  <a:lnTo>
                    <a:pt x="148" y="126"/>
                  </a:lnTo>
                  <a:lnTo>
                    <a:pt x="158" y="122"/>
                  </a:lnTo>
                  <a:lnTo>
                    <a:pt x="170" y="120"/>
                  </a:lnTo>
                  <a:lnTo>
                    <a:pt x="180" y="120"/>
                  </a:lnTo>
                  <a:lnTo>
                    <a:pt x="180" y="120"/>
                  </a:lnTo>
                  <a:lnTo>
                    <a:pt x="190" y="120"/>
                  </a:lnTo>
                  <a:lnTo>
                    <a:pt x="202" y="122"/>
                  </a:lnTo>
                  <a:lnTo>
                    <a:pt x="212" y="126"/>
                  </a:lnTo>
                  <a:lnTo>
                    <a:pt x="220" y="132"/>
                  </a:lnTo>
                  <a:lnTo>
                    <a:pt x="228" y="138"/>
                  </a:lnTo>
                  <a:lnTo>
                    <a:pt x="236" y="146"/>
                  </a:lnTo>
                  <a:lnTo>
                    <a:pt x="242" y="156"/>
                  </a:lnTo>
                  <a:lnTo>
                    <a:pt x="246" y="166"/>
                  </a:lnTo>
                  <a:lnTo>
                    <a:pt x="246" y="166"/>
                  </a:lnTo>
                  <a:lnTo>
                    <a:pt x="248" y="170"/>
                  </a:lnTo>
                  <a:lnTo>
                    <a:pt x="252" y="172"/>
                  </a:lnTo>
                  <a:lnTo>
                    <a:pt x="256" y="172"/>
                  </a:lnTo>
                  <a:lnTo>
                    <a:pt x="258" y="172"/>
                  </a:lnTo>
                  <a:lnTo>
                    <a:pt x="258" y="172"/>
                  </a:lnTo>
                  <a:lnTo>
                    <a:pt x="262" y="170"/>
                  </a:lnTo>
                  <a:lnTo>
                    <a:pt x="264" y="166"/>
                  </a:lnTo>
                  <a:lnTo>
                    <a:pt x="266" y="162"/>
                  </a:lnTo>
                  <a:lnTo>
                    <a:pt x="264" y="158"/>
                  </a:lnTo>
                  <a:lnTo>
                    <a:pt x="264" y="158"/>
                  </a:lnTo>
                  <a:lnTo>
                    <a:pt x="260" y="146"/>
                  </a:lnTo>
                  <a:lnTo>
                    <a:pt x="252" y="134"/>
                  </a:lnTo>
                  <a:lnTo>
                    <a:pt x="242" y="124"/>
                  </a:lnTo>
                  <a:lnTo>
                    <a:pt x="232" y="116"/>
                  </a:lnTo>
                  <a:lnTo>
                    <a:pt x="220" y="108"/>
                  </a:lnTo>
                  <a:lnTo>
                    <a:pt x="208" y="104"/>
                  </a:lnTo>
                  <a:lnTo>
                    <a:pt x="194" y="100"/>
                  </a:lnTo>
                  <a:lnTo>
                    <a:pt x="180" y="100"/>
                  </a:lnTo>
                  <a:lnTo>
                    <a:pt x="180" y="100"/>
                  </a:lnTo>
                  <a:lnTo>
                    <a:pt x="166" y="100"/>
                  </a:lnTo>
                  <a:lnTo>
                    <a:pt x="152" y="104"/>
                  </a:lnTo>
                  <a:lnTo>
                    <a:pt x="140" y="108"/>
                  </a:lnTo>
                  <a:lnTo>
                    <a:pt x="128" y="116"/>
                  </a:lnTo>
                  <a:lnTo>
                    <a:pt x="118" y="124"/>
                  </a:lnTo>
                  <a:lnTo>
                    <a:pt x="108" y="134"/>
                  </a:lnTo>
                  <a:lnTo>
                    <a:pt x="100" y="146"/>
                  </a:lnTo>
                  <a:lnTo>
                    <a:pt x="96" y="158"/>
                  </a:lnTo>
                  <a:lnTo>
                    <a:pt x="96" y="158"/>
                  </a:lnTo>
                  <a:lnTo>
                    <a:pt x="94" y="162"/>
                  </a:lnTo>
                  <a:lnTo>
                    <a:pt x="96" y="166"/>
                  </a:lnTo>
                  <a:lnTo>
                    <a:pt x="98" y="170"/>
                  </a:lnTo>
                  <a:lnTo>
                    <a:pt x="102" y="172"/>
                  </a:lnTo>
                  <a:lnTo>
                    <a:pt x="102" y="172"/>
                  </a:lnTo>
                  <a:close/>
                  <a:moveTo>
                    <a:pt x="358" y="124"/>
                  </a:moveTo>
                  <a:lnTo>
                    <a:pt x="358" y="124"/>
                  </a:lnTo>
                  <a:lnTo>
                    <a:pt x="346" y="98"/>
                  </a:lnTo>
                  <a:lnTo>
                    <a:pt x="330" y="74"/>
                  </a:lnTo>
                  <a:lnTo>
                    <a:pt x="312" y="52"/>
                  </a:lnTo>
                  <a:lnTo>
                    <a:pt x="288" y="34"/>
                  </a:lnTo>
                  <a:lnTo>
                    <a:pt x="264" y="20"/>
                  </a:lnTo>
                  <a:lnTo>
                    <a:pt x="238" y="8"/>
                  </a:lnTo>
                  <a:lnTo>
                    <a:pt x="210" y="2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50" y="2"/>
                  </a:lnTo>
                  <a:lnTo>
                    <a:pt x="122" y="8"/>
                  </a:lnTo>
                  <a:lnTo>
                    <a:pt x="96" y="20"/>
                  </a:lnTo>
                  <a:lnTo>
                    <a:pt x="72" y="34"/>
                  </a:lnTo>
                  <a:lnTo>
                    <a:pt x="48" y="52"/>
                  </a:lnTo>
                  <a:lnTo>
                    <a:pt x="30" y="74"/>
                  </a:lnTo>
                  <a:lnTo>
                    <a:pt x="14" y="98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0" y="128"/>
                  </a:lnTo>
                  <a:lnTo>
                    <a:pt x="2" y="132"/>
                  </a:lnTo>
                  <a:lnTo>
                    <a:pt x="4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0" y="138"/>
                  </a:lnTo>
                  <a:lnTo>
                    <a:pt x="16" y="136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32" y="108"/>
                  </a:lnTo>
                  <a:lnTo>
                    <a:pt x="46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4" y="38"/>
                  </a:lnTo>
                  <a:lnTo>
                    <a:pt x="128" y="28"/>
                  </a:lnTo>
                  <a:lnTo>
                    <a:pt x="154" y="22"/>
                  </a:lnTo>
                  <a:lnTo>
                    <a:pt x="180" y="20"/>
                  </a:lnTo>
                  <a:lnTo>
                    <a:pt x="180" y="20"/>
                  </a:lnTo>
                  <a:lnTo>
                    <a:pt x="206" y="22"/>
                  </a:lnTo>
                  <a:lnTo>
                    <a:pt x="232" y="28"/>
                  </a:lnTo>
                  <a:lnTo>
                    <a:pt x="256" y="38"/>
                  </a:lnTo>
                  <a:lnTo>
                    <a:pt x="278" y="50"/>
                  </a:lnTo>
                  <a:lnTo>
                    <a:pt x="298" y="66"/>
                  </a:lnTo>
                  <a:lnTo>
                    <a:pt x="314" y="86"/>
                  </a:lnTo>
                  <a:lnTo>
                    <a:pt x="328" y="108"/>
                  </a:lnTo>
                  <a:lnTo>
                    <a:pt x="340" y="132"/>
                  </a:lnTo>
                  <a:lnTo>
                    <a:pt x="340" y="132"/>
                  </a:lnTo>
                  <a:lnTo>
                    <a:pt x="342" y="136"/>
                  </a:lnTo>
                  <a:lnTo>
                    <a:pt x="344" y="138"/>
                  </a:lnTo>
                  <a:lnTo>
                    <a:pt x="348" y="13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56" y="136"/>
                  </a:lnTo>
                  <a:lnTo>
                    <a:pt x="358" y="132"/>
                  </a:lnTo>
                  <a:lnTo>
                    <a:pt x="360" y="128"/>
                  </a:lnTo>
                  <a:lnTo>
                    <a:pt x="358" y="124"/>
                  </a:lnTo>
                  <a:lnTo>
                    <a:pt x="358" y="124"/>
                  </a:lnTo>
                  <a:close/>
                  <a:moveTo>
                    <a:pt x="272" y="280"/>
                  </a:moveTo>
                  <a:lnTo>
                    <a:pt x="272" y="280"/>
                  </a:lnTo>
                  <a:lnTo>
                    <a:pt x="268" y="276"/>
                  </a:lnTo>
                  <a:lnTo>
                    <a:pt x="262" y="274"/>
                  </a:lnTo>
                  <a:lnTo>
                    <a:pt x="190" y="274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196" y="210"/>
                  </a:lnTo>
                  <a:lnTo>
                    <a:pt x="202" y="204"/>
                  </a:lnTo>
                  <a:lnTo>
                    <a:pt x="204" y="198"/>
                  </a:lnTo>
                  <a:lnTo>
                    <a:pt x="206" y="190"/>
                  </a:lnTo>
                  <a:lnTo>
                    <a:pt x="206" y="190"/>
                  </a:lnTo>
                  <a:lnTo>
                    <a:pt x="204" y="180"/>
                  </a:lnTo>
                  <a:lnTo>
                    <a:pt x="198" y="172"/>
                  </a:lnTo>
                  <a:lnTo>
                    <a:pt x="190" y="166"/>
                  </a:lnTo>
                  <a:lnTo>
                    <a:pt x="180" y="164"/>
                  </a:lnTo>
                  <a:lnTo>
                    <a:pt x="180" y="164"/>
                  </a:lnTo>
                  <a:lnTo>
                    <a:pt x="170" y="166"/>
                  </a:lnTo>
                  <a:lnTo>
                    <a:pt x="162" y="172"/>
                  </a:lnTo>
                  <a:lnTo>
                    <a:pt x="156" y="180"/>
                  </a:lnTo>
                  <a:lnTo>
                    <a:pt x="154" y="190"/>
                  </a:lnTo>
                  <a:lnTo>
                    <a:pt x="154" y="190"/>
                  </a:lnTo>
                  <a:lnTo>
                    <a:pt x="156" y="198"/>
                  </a:lnTo>
                  <a:lnTo>
                    <a:pt x="158" y="204"/>
                  </a:lnTo>
                  <a:lnTo>
                    <a:pt x="164" y="210"/>
                  </a:lnTo>
                  <a:lnTo>
                    <a:pt x="170" y="214"/>
                  </a:lnTo>
                  <a:lnTo>
                    <a:pt x="170" y="274"/>
                  </a:lnTo>
                  <a:lnTo>
                    <a:pt x="98" y="274"/>
                  </a:lnTo>
                  <a:lnTo>
                    <a:pt x="98" y="274"/>
                  </a:lnTo>
                  <a:lnTo>
                    <a:pt x="92" y="276"/>
                  </a:lnTo>
                  <a:lnTo>
                    <a:pt x="88" y="280"/>
                  </a:lnTo>
                  <a:lnTo>
                    <a:pt x="74" y="328"/>
                  </a:lnTo>
                  <a:lnTo>
                    <a:pt x="74" y="328"/>
                  </a:lnTo>
                  <a:lnTo>
                    <a:pt x="74" y="334"/>
                  </a:lnTo>
                  <a:lnTo>
                    <a:pt x="76" y="338"/>
                  </a:lnTo>
                  <a:lnTo>
                    <a:pt x="76" y="338"/>
                  </a:lnTo>
                  <a:lnTo>
                    <a:pt x="78" y="340"/>
                  </a:lnTo>
                  <a:lnTo>
                    <a:pt x="84" y="342"/>
                  </a:lnTo>
                  <a:lnTo>
                    <a:pt x="276" y="342"/>
                  </a:lnTo>
                  <a:lnTo>
                    <a:pt x="276" y="342"/>
                  </a:lnTo>
                  <a:lnTo>
                    <a:pt x="282" y="340"/>
                  </a:lnTo>
                  <a:lnTo>
                    <a:pt x="284" y="338"/>
                  </a:lnTo>
                  <a:lnTo>
                    <a:pt x="284" y="338"/>
                  </a:lnTo>
                  <a:lnTo>
                    <a:pt x="286" y="334"/>
                  </a:lnTo>
                  <a:lnTo>
                    <a:pt x="286" y="328"/>
                  </a:lnTo>
                  <a:lnTo>
                    <a:pt x="272" y="280"/>
                  </a:lnTo>
                  <a:close/>
                </a:path>
              </a:pathLst>
            </a:custGeom>
            <a:solidFill>
              <a:srgbClr val="00338D"/>
            </a:solidFill>
            <a:ln>
              <a:noFill/>
            </a:ln>
            <a:extLst/>
          </p:spPr>
          <p:txBody>
            <a:bodyPr vert="horz" wrap="square" lIns="92018" tIns="46009" rIns="92018" bIns="46009" numCol="1" anchor="t" anchorCtr="0" compatLnSpc="1">
              <a:prstTxWarp prst="textNoShape">
                <a:avLst/>
              </a:prstTxWarp>
            </a:bodyPr>
            <a:lstStyle/>
            <a:p>
              <a:pPr defTabSz="920230">
                <a:defRPr/>
              </a:pPr>
              <a:endParaRPr lang="en-GB" sz="700" kern="0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071256" y="4200525"/>
              <a:ext cx="1075587" cy="42148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/>
              <a:r>
                <a:rPr lang="en-AU" sz="700" b="1" kern="0" dirty="0" smtClean="0">
                  <a:solidFill>
                    <a:srgbClr val="0091DA"/>
                  </a:solidFill>
                </a:rPr>
                <a:t>Virtualisation</a:t>
              </a:r>
              <a:br>
                <a:rPr lang="en-AU" sz="700" b="1" kern="0" dirty="0" smtClean="0">
                  <a:solidFill>
                    <a:srgbClr val="0091DA"/>
                  </a:solidFill>
                </a:rPr>
              </a:br>
              <a:r>
                <a:rPr lang="en-AU" sz="700" b="1" kern="0" dirty="0" smtClean="0">
                  <a:solidFill>
                    <a:srgbClr val="0091DA"/>
                  </a:solidFill>
                </a:rPr>
                <a:t>solutions</a:t>
              </a:r>
              <a:endParaRPr lang="en-AU" sz="700" b="1" kern="0" dirty="0">
                <a:solidFill>
                  <a:srgbClr val="0091DA"/>
                </a:solidFill>
              </a:endParaRPr>
            </a:p>
          </p:txBody>
        </p:sp>
        <p:sp>
          <p:nvSpPr>
            <p:cNvPr id="93" name="Freeform 4825"/>
            <p:cNvSpPr>
              <a:spLocks noEditPoints="1"/>
            </p:cNvSpPr>
            <p:nvPr/>
          </p:nvSpPr>
          <p:spPr bwMode="auto">
            <a:xfrm>
              <a:off x="2205994" y="2856478"/>
              <a:ext cx="199560" cy="256874"/>
            </a:xfrm>
            <a:custGeom>
              <a:avLst/>
              <a:gdLst>
                <a:gd name="T0" fmla="*/ 244 w 244"/>
                <a:gd name="T1" fmla="*/ 162 h 334"/>
                <a:gd name="T2" fmla="*/ 242 w 244"/>
                <a:gd name="T3" fmla="*/ 166 h 334"/>
                <a:gd name="T4" fmla="*/ 238 w 244"/>
                <a:gd name="T5" fmla="*/ 172 h 334"/>
                <a:gd name="T6" fmla="*/ 188 w 244"/>
                <a:gd name="T7" fmla="*/ 172 h 334"/>
                <a:gd name="T8" fmla="*/ 188 w 244"/>
                <a:gd name="T9" fmla="*/ 114 h 334"/>
                <a:gd name="T10" fmla="*/ 184 w 244"/>
                <a:gd name="T11" fmla="*/ 88 h 334"/>
                <a:gd name="T12" fmla="*/ 168 w 244"/>
                <a:gd name="T13" fmla="*/ 68 h 334"/>
                <a:gd name="T14" fmla="*/ 148 w 244"/>
                <a:gd name="T15" fmla="*/ 54 h 334"/>
                <a:gd name="T16" fmla="*/ 122 w 244"/>
                <a:gd name="T17" fmla="*/ 48 h 334"/>
                <a:gd name="T18" fmla="*/ 108 w 244"/>
                <a:gd name="T19" fmla="*/ 50 h 334"/>
                <a:gd name="T20" fmla="*/ 84 w 244"/>
                <a:gd name="T21" fmla="*/ 60 h 334"/>
                <a:gd name="T22" fmla="*/ 66 w 244"/>
                <a:gd name="T23" fmla="*/ 78 h 334"/>
                <a:gd name="T24" fmla="*/ 58 w 244"/>
                <a:gd name="T25" fmla="*/ 100 h 334"/>
                <a:gd name="T26" fmla="*/ 56 w 244"/>
                <a:gd name="T27" fmla="*/ 172 h 334"/>
                <a:gd name="T28" fmla="*/ 10 w 244"/>
                <a:gd name="T29" fmla="*/ 172 h 334"/>
                <a:gd name="T30" fmla="*/ 4 w 244"/>
                <a:gd name="T31" fmla="*/ 170 h 334"/>
                <a:gd name="T32" fmla="*/ 0 w 244"/>
                <a:gd name="T33" fmla="*/ 162 h 334"/>
                <a:gd name="T34" fmla="*/ 0 w 244"/>
                <a:gd name="T35" fmla="*/ 10 h 334"/>
                <a:gd name="T36" fmla="*/ 4 w 244"/>
                <a:gd name="T37" fmla="*/ 2 h 334"/>
                <a:gd name="T38" fmla="*/ 10 w 244"/>
                <a:gd name="T39" fmla="*/ 0 h 334"/>
                <a:gd name="T40" fmla="*/ 234 w 244"/>
                <a:gd name="T41" fmla="*/ 0 h 334"/>
                <a:gd name="T42" fmla="*/ 240 w 244"/>
                <a:gd name="T43" fmla="*/ 2 h 334"/>
                <a:gd name="T44" fmla="*/ 244 w 244"/>
                <a:gd name="T45" fmla="*/ 10 h 334"/>
                <a:gd name="T46" fmla="*/ 222 w 244"/>
                <a:gd name="T47" fmla="*/ 334 h 334"/>
                <a:gd name="T48" fmla="*/ 102 w 244"/>
                <a:gd name="T49" fmla="*/ 122 h 334"/>
                <a:gd name="T50" fmla="*/ 222 w 244"/>
                <a:gd name="T51" fmla="*/ 334 h 334"/>
                <a:gd name="T52" fmla="*/ 114 w 244"/>
                <a:gd name="T53" fmla="*/ 156 h 334"/>
                <a:gd name="T54" fmla="*/ 128 w 244"/>
                <a:gd name="T55" fmla="*/ 138 h 334"/>
                <a:gd name="T56" fmla="*/ 114 w 244"/>
                <a:gd name="T57" fmla="*/ 172 h 334"/>
                <a:gd name="T58" fmla="*/ 134 w 244"/>
                <a:gd name="T59" fmla="*/ 206 h 334"/>
                <a:gd name="T60" fmla="*/ 114 w 244"/>
                <a:gd name="T61" fmla="*/ 172 h 334"/>
                <a:gd name="T62" fmla="*/ 134 w 244"/>
                <a:gd name="T63" fmla="*/ 226 h 334"/>
                <a:gd name="T64" fmla="*/ 104 w 244"/>
                <a:gd name="T65" fmla="*/ 30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334">
                  <a:moveTo>
                    <a:pt x="244" y="10"/>
                  </a:moveTo>
                  <a:lnTo>
                    <a:pt x="244" y="162"/>
                  </a:lnTo>
                  <a:lnTo>
                    <a:pt x="244" y="162"/>
                  </a:lnTo>
                  <a:lnTo>
                    <a:pt x="242" y="166"/>
                  </a:lnTo>
                  <a:lnTo>
                    <a:pt x="240" y="170"/>
                  </a:lnTo>
                  <a:lnTo>
                    <a:pt x="238" y="172"/>
                  </a:lnTo>
                  <a:lnTo>
                    <a:pt x="234" y="172"/>
                  </a:lnTo>
                  <a:lnTo>
                    <a:pt x="188" y="172"/>
                  </a:lnTo>
                  <a:lnTo>
                    <a:pt x="188" y="114"/>
                  </a:lnTo>
                  <a:lnTo>
                    <a:pt x="188" y="114"/>
                  </a:lnTo>
                  <a:lnTo>
                    <a:pt x="186" y="100"/>
                  </a:lnTo>
                  <a:lnTo>
                    <a:pt x="184" y="88"/>
                  </a:lnTo>
                  <a:lnTo>
                    <a:pt x="176" y="78"/>
                  </a:lnTo>
                  <a:lnTo>
                    <a:pt x="168" y="68"/>
                  </a:lnTo>
                  <a:lnTo>
                    <a:pt x="160" y="60"/>
                  </a:lnTo>
                  <a:lnTo>
                    <a:pt x="148" y="54"/>
                  </a:lnTo>
                  <a:lnTo>
                    <a:pt x="136" y="50"/>
                  </a:lnTo>
                  <a:lnTo>
                    <a:pt x="122" y="48"/>
                  </a:lnTo>
                  <a:lnTo>
                    <a:pt x="122" y="48"/>
                  </a:lnTo>
                  <a:lnTo>
                    <a:pt x="108" y="50"/>
                  </a:lnTo>
                  <a:lnTo>
                    <a:pt x="96" y="54"/>
                  </a:lnTo>
                  <a:lnTo>
                    <a:pt x="84" y="60"/>
                  </a:lnTo>
                  <a:lnTo>
                    <a:pt x="76" y="68"/>
                  </a:lnTo>
                  <a:lnTo>
                    <a:pt x="66" y="78"/>
                  </a:lnTo>
                  <a:lnTo>
                    <a:pt x="60" y="88"/>
                  </a:lnTo>
                  <a:lnTo>
                    <a:pt x="58" y="100"/>
                  </a:lnTo>
                  <a:lnTo>
                    <a:pt x="56" y="114"/>
                  </a:lnTo>
                  <a:lnTo>
                    <a:pt x="56" y="172"/>
                  </a:lnTo>
                  <a:lnTo>
                    <a:pt x="10" y="172"/>
                  </a:lnTo>
                  <a:lnTo>
                    <a:pt x="10" y="172"/>
                  </a:lnTo>
                  <a:lnTo>
                    <a:pt x="6" y="172"/>
                  </a:lnTo>
                  <a:lnTo>
                    <a:pt x="4" y="170"/>
                  </a:lnTo>
                  <a:lnTo>
                    <a:pt x="2" y="166"/>
                  </a:lnTo>
                  <a:lnTo>
                    <a:pt x="0" y="16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0" y="2"/>
                  </a:lnTo>
                  <a:lnTo>
                    <a:pt x="242" y="6"/>
                  </a:lnTo>
                  <a:lnTo>
                    <a:pt x="244" y="10"/>
                  </a:lnTo>
                  <a:lnTo>
                    <a:pt x="244" y="10"/>
                  </a:lnTo>
                  <a:close/>
                  <a:moveTo>
                    <a:pt x="222" y="334"/>
                  </a:moveTo>
                  <a:lnTo>
                    <a:pt x="22" y="334"/>
                  </a:lnTo>
                  <a:lnTo>
                    <a:pt x="102" y="122"/>
                  </a:lnTo>
                  <a:lnTo>
                    <a:pt x="142" y="122"/>
                  </a:lnTo>
                  <a:lnTo>
                    <a:pt x="222" y="334"/>
                  </a:lnTo>
                  <a:close/>
                  <a:moveTo>
                    <a:pt x="116" y="138"/>
                  </a:moveTo>
                  <a:lnTo>
                    <a:pt x="114" y="156"/>
                  </a:lnTo>
                  <a:lnTo>
                    <a:pt x="130" y="156"/>
                  </a:lnTo>
                  <a:lnTo>
                    <a:pt x="128" y="138"/>
                  </a:lnTo>
                  <a:lnTo>
                    <a:pt x="116" y="138"/>
                  </a:lnTo>
                  <a:close/>
                  <a:moveTo>
                    <a:pt x="114" y="172"/>
                  </a:moveTo>
                  <a:lnTo>
                    <a:pt x="110" y="206"/>
                  </a:lnTo>
                  <a:lnTo>
                    <a:pt x="134" y="206"/>
                  </a:lnTo>
                  <a:lnTo>
                    <a:pt x="130" y="172"/>
                  </a:lnTo>
                  <a:lnTo>
                    <a:pt x="114" y="172"/>
                  </a:lnTo>
                  <a:close/>
                  <a:moveTo>
                    <a:pt x="140" y="300"/>
                  </a:moveTo>
                  <a:lnTo>
                    <a:pt x="134" y="226"/>
                  </a:lnTo>
                  <a:lnTo>
                    <a:pt x="110" y="226"/>
                  </a:lnTo>
                  <a:lnTo>
                    <a:pt x="104" y="300"/>
                  </a:lnTo>
                  <a:lnTo>
                    <a:pt x="140" y="300"/>
                  </a:lnTo>
                  <a:close/>
                </a:path>
              </a:pathLst>
            </a:custGeom>
            <a:solidFill>
              <a:srgbClr val="00338D"/>
            </a:solidFill>
            <a:ln>
              <a:noFill/>
            </a:ln>
            <a:extLst/>
          </p:spPr>
          <p:txBody>
            <a:bodyPr vert="horz" wrap="square" lIns="92018" tIns="46009" rIns="92018" bIns="46009" numCol="1" anchor="t" anchorCtr="0" compatLnSpc="1">
              <a:prstTxWarp prst="textNoShape">
                <a:avLst/>
              </a:prstTxWarp>
            </a:bodyPr>
            <a:lstStyle/>
            <a:p>
              <a:pPr defTabSz="920230">
                <a:defRPr/>
              </a:pPr>
              <a:endParaRPr lang="en-GB" sz="700" kern="0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180721" y="4305843"/>
              <a:ext cx="167243" cy="210844"/>
              <a:chOff x="334712" y="4860751"/>
              <a:chExt cx="360000" cy="360000"/>
            </a:xfrm>
            <a:solidFill>
              <a:srgbClr val="00338D"/>
            </a:solidFill>
          </p:grpSpPr>
          <p:sp>
            <p:nvSpPr>
              <p:cNvPr id="97" name="Rectangle 96"/>
              <p:cNvSpPr/>
              <p:nvPr/>
            </p:nvSpPr>
            <p:spPr bwMode="ltGray">
              <a:xfrm>
                <a:off x="334712" y="4860751"/>
                <a:ext cx="360000" cy="3600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06867">
                  <a:defRPr/>
                </a:pPr>
                <a:endParaRPr lang="en-GB" sz="700" kern="0" dirty="0">
                  <a:solidFill>
                    <a:srgbClr val="000000">
                      <a:lumMod val="50000"/>
                      <a:lumOff val="50000"/>
                    </a:srgbClr>
                  </a:solidFill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 bwMode="ltGray">
              <a:xfrm rot="5400000">
                <a:off x="417320" y="4914753"/>
                <a:ext cx="252000" cy="252000"/>
              </a:xfrm>
              <a:prstGeom prst="triangl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06867">
                  <a:defRPr/>
                </a:pPr>
                <a:endParaRPr lang="en-GB" sz="700" kern="0" dirty="0">
                  <a:solidFill>
                    <a:srgbClr val="000000">
                      <a:lumMod val="50000"/>
                      <a:lumOff val="50000"/>
                    </a:srgbClr>
                  </a:solidFill>
                </a:endParaRPr>
              </a:p>
            </p:txBody>
          </p:sp>
        </p:grpSp>
        <p:sp>
          <p:nvSpPr>
            <p:cNvPr id="99" name="Rectangle 98"/>
            <p:cNvSpPr/>
            <p:nvPr/>
          </p:nvSpPr>
          <p:spPr bwMode="ltGray">
            <a:xfrm>
              <a:off x="2071256" y="3505201"/>
              <a:ext cx="1075587" cy="6357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lIns="27432" tIns="27432" rIns="27432" bIns="27432" rtlCol="0" anchor="ctr"/>
            <a:lstStyle/>
            <a:p>
              <a:pPr algn="r" defTabSz="806867"/>
              <a:r>
                <a:rPr lang="en-AU" sz="700" b="1" kern="0" dirty="0" smtClean="0">
                  <a:solidFill>
                    <a:srgbClr val="0091DA"/>
                  </a:solidFill>
                </a:rPr>
                <a:t>Orchestration/ automation/ management</a:t>
              </a:r>
              <a:br>
                <a:rPr lang="en-AU" sz="700" b="1" kern="0" dirty="0" smtClean="0">
                  <a:solidFill>
                    <a:srgbClr val="0091DA"/>
                  </a:solidFill>
                </a:rPr>
              </a:br>
              <a:r>
                <a:rPr lang="en-AU" sz="700" b="1" kern="0" dirty="0" smtClean="0">
                  <a:solidFill>
                    <a:srgbClr val="0091DA"/>
                  </a:solidFill>
                </a:rPr>
                <a:t>solutions and</a:t>
              </a:r>
              <a:br>
                <a:rPr lang="en-AU" sz="700" b="1" kern="0" dirty="0" smtClean="0">
                  <a:solidFill>
                    <a:srgbClr val="0091DA"/>
                  </a:solidFill>
                </a:rPr>
              </a:br>
              <a:r>
                <a:rPr lang="en-AU" sz="700" b="1" kern="0" dirty="0" smtClean="0">
                  <a:solidFill>
                    <a:srgbClr val="0091DA"/>
                  </a:solidFill>
                </a:rPr>
                <a:t>vendors</a:t>
              </a:r>
              <a:endParaRPr lang="en-AU" sz="700" b="1" kern="0" dirty="0">
                <a:solidFill>
                  <a:srgbClr val="0091DA"/>
                </a:solidFill>
              </a:endParaRPr>
            </a:p>
          </p:txBody>
        </p:sp>
        <p:sp>
          <p:nvSpPr>
            <p:cNvPr id="106" name="Freeform 4921"/>
            <p:cNvSpPr>
              <a:spLocks noEditPoints="1"/>
            </p:cNvSpPr>
            <p:nvPr/>
          </p:nvSpPr>
          <p:spPr bwMode="auto">
            <a:xfrm>
              <a:off x="2216723" y="3694769"/>
              <a:ext cx="178102" cy="256658"/>
            </a:xfrm>
            <a:custGeom>
              <a:avLst/>
              <a:gdLst>
                <a:gd name="T0" fmla="*/ 204 w 278"/>
                <a:gd name="T1" fmla="*/ 126 h 356"/>
                <a:gd name="T2" fmla="*/ 218 w 278"/>
                <a:gd name="T3" fmla="*/ 56 h 356"/>
                <a:gd name="T4" fmla="*/ 218 w 278"/>
                <a:gd name="T5" fmla="*/ 56 h 356"/>
                <a:gd name="T6" fmla="*/ 222 w 278"/>
                <a:gd name="T7" fmla="*/ 56 h 356"/>
                <a:gd name="T8" fmla="*/ 226 w 278"/>
                <a:gd name="T9" fmla="*/ 50 h 356"/>
                <a:gd name="T10" fmla="*/ 228 w 278"/>
                <a:gd name="T11" fmla="*/ 46 h 356"/>
                <a:gd name="T12" fmla="*/ 222 w 278"/>
                <a:gd name="T13" fmla="*/ 38 h 356"/>
                <a:gd name="T14" fmla="*/ 160 w 278"/>
                <a:gd name="T15" fmla="*/ 2 h 356"/>
                <a:gd name="T16" fmla="*/ 150 w 278"/>
                <a:gd name="T17" fmla="*/ 2 h 356"/>
                <a:gd name="T18" fmla="*/ 88 w 278"/>
                <a:gd name="T19" fmla="*/ 38 h 356"/>
                <a:gd name="T20" fmla="*/ 84 w 278"/>
                <a:gd name="T21" fmla="*/ 48 h 356"/>
                <a:gd name="T22" fmla="*/ 88 w 278"/>
                <a:gd name="T23" fmla="*/ 54 h 356"/>
                <a:gd name="T24" fmla="*/ 108 w 278"/>
                <a:gd name="T25" fmla="*/ 56 h 356"/>
                <a:gd name="T26" fmla="*/ 22 w 278"/>
                <a:gd name="T27" fmla="*/ 170 h 356"/>
                <a:gd name="T28" fmla="*/ 74 w 278"/>
                <a:gd name="T29" fmla="*/ 114 h 356"/>
                <a:gd name="T30" fmla="*/ 22 w 278"/>
                <a:gd name="T31" fmla="*/ 70 h 356"/>
                <a:gd name="T32" fmla="*/ 22 w 278"/>
                <a:gd name="T33" fmla="*/ 64 h 356"/>
                <a:gd name="T34" fmla="*/ 18 w 278"/>
                <a:gd name="T35" fmla="*/ 56 h 356"/>
                <a:gd name="T36" fmla="*/ 12 w 278"/>
                <a:gd name="T37" fmla="*/ 54 h 356"/>
                <a:gd name="T38" fmla="*/ 8 w 278"/>
                <a:gd name="T39" fmla="*/ 54 h 356"/>
                <a:gd name="T40" fmla="*/ 2 w 278"/>
                <a:gd name="T41" fmla="*/ 60 h 356"/>
                <a:gd name="T42" fmla="*/ 2 w 278"/>
                <a:gd name="T43" fmla="*/ 190 h 356"/>
                <a:gd name="T44" fmla="*/ 0 w 278"/>
                <a:gd name="T45" fmla="*/ 190 h 356"/>
                <a:gd name="T46" fmla="*/ 0 w 278"/>
                <a:gd name="T47" fmla="*/ 340 h 356"/>
                <a:gd name="T48" fmla="*/ 6 w 278"/>
                <a:gd name="T49" fmla="*/ 350 h 356"/>
                <a:gd name="T50" fmla="*/ 16 w 278"/>
                <a:gd name="T51" fmla="*/ 356 h 356"/>
                <a:gd name="T52" fmla="*/ 134 w 278"/>
                <a:gd name="T53" fmla="*/ 260 h 356"/>
                <a:gd name="T54" fmla="*/ 178 w 278"/>
                <a:gd name="T55" fmla="*/ 356 h 356"/>
                <a:gd name="T56" fmla="*/ 262 w 278"/>
                <a:gd name="T57" fmla="*/ 356 h 356"/>
                <a:gd name="T58" fmla="*/ 272 w 278"/>
                <a:gd name="T59" fmla="*/ 350 h 356"/>
                <a:gd name="T60" fmla="*/ 278 w 278"/>
                <a:gd name="T61" fmla="*/ 340 h 356"/>
                <a:gd name="T62" fmla="*/ 278 w 278"/>
                <a:gd name="T63" fmla="*/ 174 h 356"/>
                <a:gd name="T64" fmla="*/ 276 w 278"/>
                <a:gd name="T65" fmla="*/ 164 h 356"/>
                <a:gd name="T66" fmla="*/ 268 w 278"/>
                <a:gd name="T67" fmla="*/ 158 h 356"/>
                <a:gd name="T68" fmla="*/ 102 w 278"/>
                <a:gd name="T69" fmla="*/ 306 h 356"/>
                <a:gd name="T70" fmla="*/ 58 w 278"/>
                <a:gd name="T71" fmla="*/ 260 h 356"/>
                <a:gd name="T72" fmla="*/ 102 w 278"/>
                <a:gd name="T73" fmla="*/ 306 h 356"/>
                <a:gd name="T74" fmla="*/ 58 w 278"/>
                <a:gd name="T75" fmla="*/ 230 h 356"/>
                <a:gd name="T76" fmla="*/ 102 w 278"/>
                <a:gd name="T77" fmla="*/ 186 h 356"/>
                <a:gd name="T78" fmla="*/ 178 w 278"/>
                <a:gd name="T79" fmla="*/ 230 h 356"/>
                <a:gd name="T80" fmla="*/ 134 w 278"/>
                <a:gd name="T81" fmla="*/ 186 h 356"/>
                <a:gd name="T82" fmla="*/ 178 w 278"/>
                <a:gd name="T83" fmla="*/ 230 h 356"/>
                <a:gd name="T84" fmla="*/ 156 w 278"/>
                <a:gd name="T85" fmla="*/ 114 h 356"/>
                <a:gd name="T86" fmla="*/ 140 w 278"/>
                <a:gd name="T87" fmla="*/ 106 h 356"/>
                <a:gd name="T88" fmla="*/ 134 w 278"/>
                <a:gd name="T89" fmla="*/ 90 h 356"/>
                <a:gd name="T90" fmla="*/ 136 w 278"/>
                <a:gd name="T91" fmla="*/ 82 h 356"/>
                <a:gd name="T92" fmla="*/ 146 w 278"/>
                <a:gd name="T93" fmla="*/ 70 h 356"/>
                <a:gd name="T94" fmla="*/ 156 w 278"/>
                <a:gd name="T95" fmla="*/ 68 h 356"/>
                <a:gd name="T96" fmla="*/ 172 w 278"/>
                <a:gd name="T97" fmla="*/ 76 h 356"/>
                <a:gd name="T98" fmla="*/ 178 w 278"/>
                <a:gd name="T99" fmla="*/ 90 h 356"/>
                <a:gd name="T100" fmla="*/ 176 w 278"/>
                <a:gd name="T101" fmla="*/ 100 h 356"/>
                <a:gd name="T102" fmla="*/ 164 w 278"/>
                <a:gd name="T103" fmla="*/ 112 h 356"/>
                <a:gd name="T104" fmla="*/ 156 w 278"/>
                <a:gd name="T105" fmla="*/ 11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356">
                  <a:moveTo>
                    <a:pt x="268" y="158"/>
                  </a:moveTo>
                  <a:lnTo>
                    <a:pt x="204" y="126"/>
                  </a:lnTo>
                  <a:lnTo>
                    <a:pt x="204" y="56"/>
                  </a:lnTo>
                  <a:lnTo>
                    <a:pt x="218" y="56"/>
                  </a:lnTo>
                  <a:lnTo>
                    <a:pt x="218" y="56"/>
                  </a:lnTo>
                  <a:lnTo>
                    <a:pt x="218" y="56"/>
                  </a:lnTo>
                  <a:lnTo>
                    <a:pt x="218" y="56"/>
                  </a:lnTo>
                  <a:lnTo>
                    <a:pt x="222" y="56"/>
                  </a:lnTo>
                  <a:lnTo>
                    <a:pt x="224" y="54"/>
                  </a:lnTo>
                  <a:lnTo>
                    <a:pt x="226" y="50"/>
                  </a:lnTo>
                  <a:lnTo>
                    <a:pt x="228" y="46"/>
                  </a:lnTo>
                  <a:lnTo>
                    <a:pt x="228" y="46"/>
                  </a:lnTo>
                  <a:lnTo>
                    <a:pt x="226" y="40"/>
                  </a:lnTo>
                  <a:lnTo>
                    <a:pt x="222" y="38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56" y="0"/>
                  </a:lnTo>
                  <a:lnTo>
                    <a:pt x="150" y="2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6"/>
                  </a:lnTo>
                  <a:lnTo>
                    <a:pt x="108" y="56"/>
                  </a:lnTo>
                  <a:lnTo>
                    <a:pt x="108" y="126"/>
                  </a:lnTo>
                  <a:lnTo>
                    <a:pt x="22" y="170"/>
                  </a:lnTo>
                  <a:lnTo>
                    <a:pt x="22" y="114"/>
                  </a:lnTo>
                  <a:lnTo>
                    <a:pt x="74" y="114"/>
                  </a:lnTo>
                  <a:lnTo>
                    <a:pt x="74" y="70"/>
                  </a:lnTo>
                  <a:lnTo>
                    <a:pt x="22" y="7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0" y="60"/>
                  </a:lnTo>
                  <a:lnTo>
                    <a:pt x="18" y="56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2" y="64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0" y="190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2" y="346"/>
                  </a:lnTo>
                  <a:lnTo>
                    <a:pt x="6" y="350"/>
                  </a:lnTo>
                  <a:lnTo>
                    <a:pt x="10" y="354"/>
                  </a:lnTo>
                  <a:lnTo>
                    <a:pt x="16" y="356"/>
                  </a:lnTo>
                  <a:lnTo>
                    <a:pt x="134" y="356"/>
                  </a:lnTo>
                  <a:lnTo>
                    <a:pt x="134" y="260"/>
                  </a:lnTo>
                  <a:lnTo>
                    <a:pt x="178" y="260"/>
                  </a:lnTo>
                  <a:lnTo>
                    <a:pt x="178" y="356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8" y="354"/>
                  </a:lnTo>
                  <a:lnTo>
                    <a:pt x="272" y="350"/>
                  </a:lnTo>
                  <a:lnTo>
                    <a:pt x="276" y="346"/>
                  </a:lnTo>
                  <a:lnTo>
                    <a:pt x="278" y="340"/>
                  </a:lnTo>
                  <a:lnTo>
                    <a:pt x="278" y="174"/>
                  </a:lnTo>
                  <a:lnTo>
                    <a:pt x="278" y="174"/>
                  </a:lnTo>
                  <a:lnTo>
                    <a:pt x="276" y="168"/>
                  </a:lnTo>
                  <a:lnTo>
                    <a:pt x="276" y="164"/>
                  </a:lnTo>
                  <a:lnTo>
                    <a:pt x="272" y="162"/>
                  </a:lnTo>
                  <a:lnTo>
                    <a:pt x="268" y="158"/>
                  </a:lnTo>
                  <a:lnTo>
                    <a:pt x="268" y="158"/>
                  </a:lnTo>
                  <a:close/>
                  <a:moveTo>
                    <a:pt x="102" y="306"/>
                  </a:moveTo>
                  <a:lnTo>
                    <a:pt x="58" y="306"/>
                  </a:lnTo>
                  <a:lnTo>
                    <a:pt x="58" y="260"/>
                  </a:lnTo>
                  <a:lnTo>
                    <a:pt x="102" y="260"/>
                  </a:lnTo>
                  <a:lnTo>
                    <a:pt x="102" y="306"/>
                  </a:lnTo>
                  <a:close/>
                  <a:moveTo>
                    <a:pt x="102" y="230"/>
                  </a:moveTo>
                  <a:lnTo>
                    <a:pt x="58" y="230"/>
                  </a:lnTo>
                  <a:lnTo>
                    <a:pt x="58" y="186"/>
                  </a:lnTo>
                  <a:lnTo>
                    <a:pt x="102" y="186"/>
                  </a:lnTo>
                  <a:lnTo>
                    <a:pt x="102" y="230"/>
                  </a:lnTo>
                  <a:close/>
                  <a:moveTo>
                    <a:pt x="178" y="230"/>
                  </a:moveTo>
                  <a:lnTo>
                    <a:pt x="134" y="230"/>
                  </a:lnTo>
                  <a:lnTo>
                    <a:pt x="134" y="186"/>
                  </a:lnTo>
                  <a:lnTo>
                    <a:pt x="178" y="186"/>
                  </a:lnTo>
                  <a:lnTo>
                    <a:pt x="178" y="230"/>
                  </a:lnTo>
                  <a:close/>
                  <a:moveTo>
                    <a:pt x="156" y="114"/>
                  </a:moveTo>
                  <a:lnTo>
                    <a:pt x="156" y="114"/>
                  </a:lnTo>
                  <a:lnTo>
                    <a:pt x="146" y="112"/>
                  </a:lnTo>
                  <a:lnTo>
                    <a:pt x="140" y="106"/>
                  </a:lnTo>
                  <a:lnTo>
                    <a:pt x="136" y="100"/>
                  </a:lnTo>
                  <a:lnTo>
                    <a:pt x="134" y="90"/>
                  </a:lnTo>
                  <a:lnTo>
                    <a:pt x="134" y="90"/>
                  </a:lnTo>
                  <a:lnTo>
                    <a:pt x="136" y="82"/>
                  </a:lnTo>
                  <a:lnTo>
                    <a:pt x="140" y="76"/>
                  </a:lnTo>
                  <a:lnTo>
                    <a:pt x="146" y="70"/>
                  </a:lnTo>
                  <a:lnTo>
                    <a:pt x="156" y="68"/>
                  </a:lnTo>
                  <a:lnTo>
                    <a:pt x="156" y="68"/>
                  </a:lnTo>
                  <a:lnTo>
                    <a:pt x="164" y="70"/>
                  </a:lnTo>
                  <a:lnTo>
                    <a:pt x="172" y="76"/>
                  </a:lnTo>
                  <a:lnTo>
                    <a:pt x="176" y="82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6" y="100"/>
                  </a:lnTo>
                  <a:lnTo>
                    <a:pt x="172" y="106"/>
                  </a:lnTo>
                  <a:lnTo>
                    <a:pt x="164" y="112"/>
                  </a:lnTo>
                  <a:lnTo>
                    <a:pt x="156" y="114"/>
                  </a:lnTo>
                  <a:lnTo>
                    <a:pt x="156" y="114"/>
                  </a:lnTo>
                  <a:close/>
                </a:path>
              </a:pathLst>
            </a:custGeom>
            <a:solidFill>
              <a:srgbClr val="00338D"/>
            </a:solidFill>
            <a:ln>
              <a:noFill/>
            </a:ln>
            <a:extLst/>
          </p:spPr>
          <p:txBody>
            <a:bodyPr vert="horz" wrap="square" lIns="92018" tIns="46009" rIns="92018" bIns="46009" numCol="1" anchor="t" anchorCtr="0" compatLnSpc="1">
              <a:prstTxWarp prst="textNoShape">
                <a:avLst/>
              </a:prstTxWarp>
            </a:bodyPr>
            <a:lstStyle/>
            <a:p>
              <a:pPr defTabSz="920230">
                <a:defRPr/>
              </a:pPr>
              <a:endParaRPr lang="en-GB" sz="700" kern="0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124" name="Up-Down Arrow 123"/>
            <p:cNvSpPr/>
            <p:nvPr/>
          </p:nvSpPr>
          <p:spPr>
            <a:xfrm>
              <a:off x="752400" y="1594558"/>
              <a:ext cx="1002654" cy="4209267"/>
            </a:xfrm>
            <a:prstGeom prst="upDownArrow">
              <a:avLst>
                <a:gd name="adj1" fmla="val 69755"/>
                <a:gd name="adj2" fmla="val 50000"/>
              </a:avLst>
            </a:prstGeom>
            <a:solidFill>
              <a:srgbClr val="470A6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 defTabSz="806867">
                <a:defRPr/>
              </a:pPr>
              <a:r>
                <a:rPr lang="en-US" sz="700" b="1" i="1" kern="0" dirty="0" smtClean="0">
                  <a:solidFill>
                    <a:schemeClr val="bg1"/>
                  </a:solidFill>
                </a:rPr>
                <a:t>End-to-end Security</a:t>
              </a:r>
              <a:r>
                <a:rPr lang="en-US" sz="700" b="1" i="1" kern="0" dirty="0">
                  <a:solidFill>
                    <a:schemeClr val="bg1"/>
                  </a:solidFill>
                </a:rPr>
                <a:t>, Risk, and Compliance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11290" y="1413163"/>
              <a:ext cx="9922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700" b="1" i="1" dirty="0" smtClean="0">
                  <a:solidFill>
                    <a:srgbClr val="00338D"/>
                  </a:solidFill>
                </a:rPr>
                <a:t>Sample Cloud Services</a:t>
              </a:r>
            </a:p>
          </p:txBody>
        </p:sp>
        <p:sp>
          <p:nvSpPr>
            <p:cNvPr id="128" name="Rectangle 127"/>
            <p:cNvSpPr/>
            <p:nvPr/>
          </p:nvSpPr>
          <p:spPr bwMode="ltGray">
            <a:xfrm rot="5400000">
              <a:off x="6272752" y="3670758"/>
              <a:ext cx="3400217" cy="866438"/>
            </a:xfrm>
            <a:prstGeom prst="rect">
              <a:avLst/>
            </a:prstGeom>
            <a:solidFill>
              <a:srgbClr val="00338D"/>
            </a:solidFill>
            <a:ln w="3175" cap="flat" cmpd="sng" algn="ctr">
              <a:noFill/>
              <a:prstDash val="solid"/>
            </a:ln>
            <a:effectLst/>
          </p:spPr>
          <p:txBody>
            <a:bodyPr vert="vert270" lIns="444706" tIns="45720" rIns="91440" rtlCol="0" anchor="t" anchorCtr="0"/>
            <a:lstStyle/>
            <a:p>
              <a:pPr defTabSz="806867">
                <a:defRPr/>
              </a:pPr>
              <a:r>
                <a:rPr lang="en-AU" sz="700" b="1" kern="0" dirty="0" smtClean="0">
                  <a:solidFill>
                    <a:schemeClr val="bg1"/>
                  </a:solidFill>
                </a:rPr>
                <a:t>Operating Systems </a:t>
              </a:r>
            </a:p>
            <a:p>
              <a:pPr defTabSz="806867">
                <a:defRPr/>
              </a:pPr>
              <a:endParaRPr lang="en-AU" sz="700" b="1" kern="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r>
                <a:rPr lang="en-AU" sz="700" b="1" kern="0" dirty="0">
                  <a:solidFill>
                    <a:schemeClr val="bg1"/>
                  </a:solidFill>
                </a:rPr>
                <a:t>Container </a:t>
              </a:r>
              <a:r>
                <a:rPr lang="en-AU" sz="700" b="1" kern="0" dirty="0" smtClean="0">
                  <a:solidFill>
                    <a:schemeClr val="bg1"/>
                  </a:solidFill>
                </a:rPr>
                <a:t>OS: </a:t>
              </a:r>
              <a:endParaRPr lang="en-AU" sz="700" b="1" kern="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AU" sz="700" b="1" kern="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AU" sz="700" b="1" kern="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dirty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b="1" kern="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endParaRPr lang="en-US" sz="700" b="1" kern="0" dirty="0" smtClean="0">
                <a:solidFill>
                  <a:schemeClr val="bg1"/>
                </a:solidFill>
              </a:endParaRPr>
            </a:p>
            <a:p>
              <a:pPr defTabSz="806867">
                <a:defRPr/>
              </a:pPr>
              <a:r>
                <a:rPr lang="en-US" sz="700" b="1" kern="0" dirty="0" smtClean="0">
                  <a:solidFill>
                    <a:schemeClr val="bg1"/>
                  </a:solidFill>
                </a:rPr>
                <a:t>Traditional </a:t>
              </a:r>
              <a:r>
                <a:rPr lang="en-US" sz="700" b="1" kern="0" dirty="0">
                  <a:solidFill>
                    <a:schemeClr val="bg1"/>
                  </a:solidFill>
                </a:rPr>
                <a:t>OS: 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13608" y="4186138"/>
              <a:ext cx="1823414" cy="127874"/>
            </a:xfrm>
            <a:prstGeom prst="rect">
              <a:avLst/>
            </a:prstGeom>
            <a:noFill/>
          </p:spPr>
          <p:txBody>
            <a:bodyPr wrap="none" lIns="27432" tIns="27432" rIns="27432" bIns="27432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00" b="1" dirty="0" smtClean="0">
                  <a:solidFill>
                    <a:schemeClr val="bg1"/>
                  </a:solidFill>
                </a:rPr>
                <a:t>VM Virtualization (Off Premise &amp; On Premise) 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926" y="4186138"/>
              <a:ext cx="2001926" cy="133951"/>
            </a:xfrm>
            <a:prstGeom prst="rect">
              <a:avLst/>
            </a:prstGeom>
            <a:noFill/>
          </p:spPr>
          <p:txBody>
            <a:bodyPr wrap="none" lIns="27432" tIns="27432" rIns="27432" bIns="27432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700" b="1" dirty="0" smtClean="0">
                  <a:solidFill>
                    <a:schemeClr val="bg1"/>
                  </a:solidFill>
                </a:rPr>
                <a:t>Container virtualization (off Premise &amp; On Premise) </a:t>
              </a:r>
            </a:p>
          </p:txBody>
        </p:sp>
        <p:sp>
          <p:nvSpPr>
            <p:cNvPr id="132" name="Freeform 4921"/>
            <p:cNvSpPr>
              <a:spLocks noChangeAspect="1" noEditPoints="1"/>
            </p:cNvSpPr>
            <p:nvPr/>
          </p:nvSpPr>
          <p:spPr bwMode="auto">
            <a:xfrm>
              <a:off x="1070307" y="1862269"/>
              <a:ext cx="345375" cy="505528"/>
            </a:xfrm>
            <a:custGeom>
              <a:avLst/>
              <a:gdLst>
                <a:gd name="T0" fmla="*/ 204 w 278"/>
                <a:gd name="T1" fmla="*/ 126 h 356"/>
                <a:gd name="T2" fmla="*/ 218 w 278"/>
                <a:gd name="T3" fmla="*/ 56 h 356"/>
                <a:gd name="T4" fmla="*/ 218 w 278"/>
                <a:gd name="T5" fmla="*/ 56 h 356"/>
                <a:gd name="T6" fmla="*/ 222 w 278"/>
                <a:gd name="T7" fmla="*/ 56 h 356"/>
                <a:gd name="T8" fmla="*/ 226 w 278"/>
                <a:gd name="T9" fmla="*/ 50 h 356"/>
                <a:gd name="T10" fmla="*/ 228 w 278"/>
                <a:gd name="T11" fmla="*/ 46 h 356"/>
                <a:gd name="T12" fmla="*/ 222 w 278"/>
                <a:gd name="T13" fmla="*/ 38 h 356"/>
                <a:gd name="T14" fmla="*/ 160 w 278"/>
                <a:gd name="T15" fmla="*/ 2 h 356"/>
                <a:gd name="T16" fmla="*/ 150 w 278"/>
                <a:gd name="T17" fmla="*/ 2 h 356"/>
                <a:gd name="T18" fmla="*/ 88 w 278"/>
                <a:gd name="T19" fmla="*/ 38 h 356"/>
                <a:gd name="T20" fmla="*/ 84 w 278"/>
                <a:gd name="T21" fmla="*/ 48 h 356"/>
                <a:gd name="T22" fmla="*/ 88 w 278"/>
                <a:gd name="T23" fmla="*/ 54 h 356"/>
                <a:gd name="T24" fmla="*/ 108 w 278"/>
                <a:gd name="T25" fmla="*/ 56 h 356"/>
                <a:gd name="T26" fmla="*/ 22 w 278"/>
                <a:gd name="T27" fmla="*/ 170 h 356"/>
                <a:gd name="T28" fmla="*/ 74 w 278"/>
                <a:gd name="T29" fmla="*/ 114 h 356"/>
                <a:gd name="T30" fmla="*/ 22 w 278"/>
                <a:gd name="T31" fmla="*/ 70 h 356"/>
                <a:gd name="T32" fmla="*/ 22 w 278"/>
                <a:gd name="T33" fmla="*/ 64 h 356"/>
                <a:gd name="T34" fmla="*/ 18 w 278"/>
                <a:gd name="T35" fmla="*/ 56 h 356"/>
                <a:gd name="T36" fmla="*/ 12 w 278"/>
                <a:gd name="T37" fmla="*/ 54 h 356"/>
                <a:gd name="T38" fmla="*/ 8 w 278"/>
                <a:gd name="T39" fmla="*/ 54 h 356"/>
                <a:gd name="T40" fmla="*/ 2 w 278"/>
                <a:gd name="T41" fmla="*/ 60 h 356"/>
                <a:gd name="T42" fmla="*/ 2 w 278"/>
                <a:gd name="T43" fmla="*/ 190 h 356"/>
                <a:gd name="T44" fmla="*/ 0 w 278"/>
                <a:gd name="T45" fmla="*/ 190 h 356"/>
                <a:gd name="T46" fmla="*/ 0 w 278"/>
                <a:gd name="T47" fmla="*/ 340 h 356"/>
                <a:gd name="T48" fmla="*/ 6 w 278"/>
                <a:gd name="T49" fmla="*/ 350 h 356"/>
                <a:gd name="T50" fmla="*/ 16 w 278"/>
                <a:gd name="T51" fmla="*/ 356 h 356"/>
                <a:gd name="T52" fmla="*/ 134 w 278"/>
                <a:gd name="T53" fmla="*/ 260 h 356"/>
                <a:gd name="T54" fmla="*/ 178 w 278"/>
                <a:gd name="T55" fmla="*/ 356 h 356"/>
                <a:gd name="T56" fmla="*/ 262 w 278"/>
                <a:gd name="T57" fmla="*/ 356 h 356"/>
                <a:gd name="T58" fmla="*/ 272 w 278"/>
                <a:gd name="T59" fmla="*/ 350 h 356"/>
                <a:gd name="T60" fmla="*/ 278 w 278"/>
                <a:gd name="T61" fmla="*/ 340 h 356"/>
                <a:gd name="T62" fmla="*/ 278 w 278"/>
                <a:gd name="T63" fmla="*/ 174 h 356"/>
                <a:gd name="T64" fmla="*/ 276 w 278"/>
                <a:gd name="T65" fmla="*/ 164 h 356"/>
                <a:gd name="T66" fmla="*/ 268 w 278"/>
                <a:gd name="T67" fmla="*/ 158 h 356"/>
                <a:gd name="T68" fmla="*/ 102 w 278"/>
                <a:gd name="T69" fmla="*/ 306 h 356"/>
                <a:gd name="T70" fmla="*/ 58 w 278"/>
                <a:gd name="T71" fmla="*/ 260 h 356"/>
                <a:gd name="T72" fmla="*/ 102 w 278"/>
                <a:gd name="T73" fmla="*/ 306 h 356"/>
                <a:gd name="T74" fmla="*/ 58 w 278"/>
                <a:gd name="T75" fmla="*/ 230 h 356"/>
                <a:gd name="T76" fmla="*/ 102 w 278"/>
                <a:gd name="T77" fmla="*/ 186 h 356"/>
                <a:gd name="T78" fmla="*/ 178 w 278"/>
                <a:gd name="T79" fmla="*/ 230 h 356"/>
                <a:gd name="T80" fmla="*/ 134 w 278"/>
                <a:gd name="T81" fmla="*/ 186 h 356"/>
                <a:gd name="T82" fmla="*/ 178 w 278"/>
                <a:gd name="T83" fmla="*/ 230 h 356"/>
                <a:gd name="T84" fmla="*/ 156 w 278"/>
                <a:gd name="T85" fmla="*/ 114 h 356"/>
                <a:gd name="T86" fmla="*/ 140 w 278"/>
                <a:gd name="T87" fmla="*/ 106 h 356"/>
                <a:gd name="T88" fmla="*/ 134 w 278"/>
                <a:gd name="T89" fmla="*/ 90 h 356"/>
                <a:gd name="T90" fmla="*/ 136 w 278"/>
                <a:gd name="T91" fmla="*/ 82 h 356"/>
                <a:gd name="T92" fmla="*/ 146 w 278"/>
                <a:gd name="T93" fmla="*/ 70 h 356"/>
                <a:gd name="T94" fmla="*/ 156 w 278"/>
                <a:gd name="T95" fmla="*/ 68 h 356"/>
                <a:gd name="T96" fmla="*/ 172 w 278"/>
                <a:gd name="T97" fmla="*/ 76 h 356"/>
                <a:gd name="T98" fmla="*/ 178 w 278"/>
                <a:gd name="T99" fmla="*/ 90 h 356"/>
                <a:gd name="T100" fmla="*/ 176 w 278"/>
                <a:gd name="T101" fmla="*/ 100 h 356"/>
                <a:gd name="T102" fmla="*/ 164 w 278"/>
                <a:gd name="T103" fmla="*/ 112 h 356"/>
                <a:gd name="T104" fmla="*/ 156 w 278"/>
                <a:gd name="T105" fmla="*/ 11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356">
                  <a:moveTo>
                    <a:pt x="268" y="158"/>
                  </a:moveTo>
                  <a:lnTo>
                    <a:pt x="204" y="126"/>
                  </a:lnTo>
                  <a:lnTo>
                    <a:pt x="204" y="56"/>
                  </a:lnTo>
                  <a:lnTo>
                    <a:pt x="218" y="56"/>
                  </a:lnTo>
                  <a:lnTo>
                    <a:pt x="218" y="56"/>
                  </a:lnTo>
                  <a:lnTo>
                    <a:pt x="218" y="56"/>
                  </a:lnTo>
                  <a:lnTo>
                    <a:pt x="218" y="56"/>
                  </a:lnTo>
                  <a:lnTo>
                    <a:pt x="222" y="56"/>
                  </a:lnTo>
                  <a:lnTo>
                    <a:pt x="224" y="54"/>
                  </a:lnTo>
                  <a:lnTo>
                    <a:pt x="226" y="50"/>
                  </a:lnTo>
                  <a:lnTo>
                    <a:pt x="228" y="46"/>
                  </a:lnTo>
                  <a:lnTo>
                    <a:pt x="228" y="46"/>
                  </a:lnTo>
                  <a:lnTo>
                    <a:pt x="226" y="40"/>
                  </a:lnTo>
                  <a:lnTo>
                    <a:pt x="222" y="38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56" y="0"/>
                  </a:lnTo>
                  <a:lnTo>
                    <a:pt x="150" y="2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6"/>
                  </a:lnTo>
                  <a:lnTo>
                    <a:pt x="108" y="56"/>
                  </a:lnTo>
                  <a:lnTo>
                    <a:pt x="108" y="126"/>
                  </a:lnTo>
                  <a:lnTo>
                    <a:pt x="22" y="170"/>
                  </a:lnTo>
                  <a:lnTo>
                    <a:pt x="22" y="114"/>
                  </a:lnTo>
                  <a:lnTo>
                    <a:pt x="74" y="114"/>
                  </a:lnTo>
                  <a:lnTo>
                    <a:pt x="74" y="70"/>
                  </a:lnTo>
                  <a:lnTo>
                    <a:pt x="22" y="70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0" y="60"/>
                  </a:lnTo>
                  <a:lnTo>
                    <a:pt x="18" y="56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54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2" y="64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0" y="190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2" y="346"/>
                  </a:lnTo>
                  <a:lnTo>
                    <a:pt x="6" y="350"/>
                  </a:lnTo>
                  <a:lnTo>
                    <a:pt x="10" y="354"/>
                  </a:lnTo>
                  <a:lnTo>
                    <a:pt x="16" y="356"/>
                  </a:lnTo>
                  <a:lnTo>
                    <a:pt x="134" y="356"/>
                  </a:lnTo>
                  <a:lnTo>
                    <a:pt x="134" y="260"/>
                  </a:lnTo>
                  <a:lnTo>
                    <a:pt x="178" y="260"/>
                  </a:lnTo>
                  <a:lnTo>
                    <a:pt x="178" y="356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8" y="354"/>
                  </a:lnTo>
                  <a:lnTo>
                    <a:pt x="272" y="350"/>
                  </a:lnTo>
                  <a:lnTo>
                    <a:pt x="276" y="346"/>
                  </a:lnTo>
                  <a:lnTo>
                    <a:pt x="278" y="340"/>
                  </a:lnTo>
                  <a:lnTo>
                    <a:pt x="278" y="174"/>
                  </a:lnTo>
                  <a:lnTo>
                    <a:pt x="278" y="174"/>
                  </a:lnTo>
                  <a:lnTo>
                    <a:pt x="276" y="168"/>
                  </a:lnTo>
                  <a:lnTo>
                    <a:pt x="276" y="164"/>
                  </a:lnTo>
                  <a:lnTo>
                    <a:pt x="272" y="162"/>
                  </a:lnTo>
                  <a:lnTo>
                    <a:pt x="268" y="158"/>
                  </a:lnTo>
                  <a:lnTo>
                    <a:pt x="268" y="158"/>
                  </a:lnTo>
                  <a:close/>
                  <a:moveTo>
                    <a:pt x="102" y="306"/>
                  </a:moveTo>
                  <a:lnTo>
                    <a:pt x="58" y="306"/>
                  </a:lnTo>
                  <a:lnTo>
                    <a:pt x="58" y="260"/>
                  </a:lnTo>
                  <a:lnTo>
                    <a:pt x="102" y="260"/>
                  </a:lnTo>
                  <a:lnTo>
                    <a:pt x="102" y="306"/>
                  </a:lnTo>
                  <a:close/>
                  <a:moveTo>
                    <a:pt x="102" y="230"/>
                  </a:moveTo>
                  <a:lnTo>
                    <a:pt x="58" y="230"/>
                  </a:lnTo>
                  <a:lnTo>
                    <a:pt x="58" y="186"/>
                  </a:lnTo>
                  <a:lnTo>
                    <a:pt x="102" y="186"/>
                  </a:lnTo>
                  <a:lnTo>
                    <a:pt x="102" y="230"/>
                  </a:lnTo>
                  <a:close/>
                  <a:moveTo>
                    <a:pt x="178" y="230"/>
                  </a:moveTo>
                  <a:lnTo>
                    <a:pt x="134" y="230"/>
                  </a:lnTo>
                  <a:lnTo>
                    <a:pt x="134" y="186"/>
                  </a:lnTo>
                  <a:lnTo>
                    <a:pt x="178" y="186"/>
                  </a:lnTo>
                  <a:lnTo>
                    <a:pt x="178" y="230"/>
                  </a:lnTo>
                  <a:close/>
                  <a:moveTo>
                    <a:pt x="156" y="114"/>
                  </a:moveTo>
                  <a:lnTo>
                    <a:pt x="156" y="114"/>
                  </a:lnTo>
                  <a:lnTo>
                    <a:pt x="146" y="112"/>
                  </a:lnTo>
                  <a:lnTo>
                    <a:pt x="140" y="106"/>
                  </a:lnTo>
                  <a:lnTo>
                    <a:pt x="136" y="100"/>
                  </a:lnTo>
                  <a:lnTo>
                    <a:pt x="134" y="90"/>
                  </a:lnTo>
                  <a:lnTo>
                    <a:pt x="134" y="90"/>
                  </a:lnTo>
                  <a:lnTo>
                    <a:pt x="136" y="82"/>
                  </a:lnTo>
                  <a:lnTo>
                    <a:pt x="140" y="76"/>
                  </a:lnTo>
                  <a:lnTo>
                    <a:pt x="146" y="70"/>
                  </a:lnTo>
                  <a:lnTo>
                    <a:pt x="156" y="68"/>
                  </a:lnTo>
                  <a:lnTo>
                    <a:pt x="156" y="68"/>
                  </a:lnTo>
                  <a:lnTo>
                    <a:pt x="164" y="70"/>
                  </a:lnTo>
                  <a:lnTo>
                    <a:pt x="172" y="76"/>
                  </a:lnTo>
                  <a:lnTo>
                    <a:pt x="176" y="82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6" y="100"/>
                  </a:lnTo>
                  <a:lnTo>
                    <a:pt x="172" y="106"/>
                  </a:lnTo>
                  <a:lnTo>
                    <a:pt x="164" y="112"/>
                  </a:lnTo>
                  <a:lnTo>
                    <a:pt x="156" y="114"/>
                  </a:lnTo>
                  <a:lnTo>
                    <a:pt x="156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2018" tIns="46009" rIns="92018" bIns="46009" numCol="1" anchor="t" anchorCtr="0" compatLnSpc="1">
              <a:prstTxWarp prst="textNoShape">
                <a:avLst/>
              </a:prstTxWarp>
            </a:bodyPr>
            <a:lstStyle/>
            <a:p>
              <a:pPr defTabSz="920230">
                <a:defRPr/>
              </a:pPr>
              <a:endParaRPr lang="en-GB" sz="700" kern="0" dirty="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40926" y="1783982"/>
              <a:ext cx="1085863" cy="367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10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Office 365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Salesforce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33844" y="1783982"/>
              <a:ext cx="862487" cy="367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10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Workday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Servicenow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95625" y="1783982"/>
              <a:ext cx="991014" cy="367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10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Googleapps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40927" y="2545875"/>
              <a:ext cx="911456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10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Openshift Online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Appfog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Heroku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Apache Stratos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HP </a:t>
              </a:r>
              <a:r>
                <a:rPr lang="en-US" sz="700" b="0" dirty="0" smtClean="0">
                  <a:latin typeface="+mn-lt"/>
                </a:rPr>
                <a:t>Helion</a:t>
              </a:r>
              <a:endParaRPr lang="en-US" sz="700" b="0" dirty="0">
                <a:latin typeface="+mn-lt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40926" y="3544357"/>
              <a:ext cx="781718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Cloud </a:t>
              </a: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Foundry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Cloudbolt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SCALR Cloud Management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40926" y="5041386"/>
              <a:ext cx="1537569" cy="3887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rgbClr val="0091DA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Amazon Web Services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Microsoft Azure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Google Compute Engine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82155" y="5041386"/>
              <a:ext cx="1274635" cy="3887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rgbClr val="0091DA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Open Stack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Vmware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Rackspace</a:t>
              </a: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548446" y="3235759"/>
              <a:ext cx="822960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610" tIns="54610" rIns="54610" bIns="5461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Font typeface="Arial" panose="020B0604020202020204" pitchFamily="34" charset="0"/>
                <a:buChar char="―"/>
                <a:defRPr sz="10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Core OS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Snappy Ubuntu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 smtClean="0">
                  <a:latin typeface="+mn-lt"/>
                </a:rPr>
                <a:t>Atomic </a:t>
              </a:r>
              <a:endParaRPr lang="en-US" sz="700" b="0" dirty="0">
                <a:latin typeface="+mn-lt"/>
              </a:endParaRP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Mesosphere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DC/OS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Vmware Photon 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 smtClean="0">
                  <a:latin typeface="+mn-lt"/>
                </a:rPr>
                <a:t>Platform</a:t>
              </a:r>
              <a:endParaRPr lang="en-US" sz="700" b="0" dirty="0">
                <a:latin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548446" y="4650159"/>
              <a:ext cx="822960" cy="3722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610" tIns="54610" rIns="54610" bIns="5461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200"/>
                </a:spcAft>
                <a:buFont typeface="Arial" panose="020B0604020202020204" pitchFamily="34" charset="0"/>
                <a:buChar char="―"/>
                <a:defRPr sz="9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Redhat 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CentOS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Ubuntu 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Debian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FreeBSD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700" b="0" dirty="0">
                  <a:latin typeface="+mn-lt"/>
                </a:rPr>
                <a:t>Windows Server 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190699" y="2545875"/>
              <a:ext cx="984551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1000" b="1">
                  <a:solidFill>
                    <a:schemeClr val="bg1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Cloud Foundry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Amazon Web </a:t>
              </a:r>
              <a:r>
                <a:rPr lang="en-US" sz="700" b="0" dirty="0" smtClean="0">
                  <a:latin typeface="+mn-lt"/>
                </a:rPr>
                <a:t>Services Google </a:t>
              </a:r>
              <a:r>
                <a:rPr lang="en-US" sz="700" b="0" dirty="0">
                  <a:latin typeface="+mn-lt"/>
                </a:rPr>
                <a:t>App Engine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Jelastic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>
                  <a:latin typeface="+mn-lt"/>
                </a:rPr>
                <a:t>DEIS</a:t>
              </a:r>
            </a:p>
            <a:p>
              <a:pPr>
                <a:spcAft>
                  <a:spcPts val="200"/>
                </a:spcAft>
              </a:pPr>
              <a:r>
                <a:rPr lang="en-US" sz="700" b="0" dirty="0" smtClean="0">
                  <a:latin typeface="+mn-lt"/>
                </a:rPr>
                <a:t>Elasticbox </a:t>
              </a:r>
              <a:endParaRPr lang="en-US" sz="700" b="0" dirty="0">
                <a:latin typeface="+mn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2155" y="2612551"/>
              <a:ext cx="1085863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Stackato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Pivotal CF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Cumulogic </a:t>
              </a: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319700" y="2612551"/>
              <a:ext cx="1085863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Open Shift Enterprise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Cloudbees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Apprenda</a:t>
              </a: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11637" y="3544357"/>
              <a:ext cx="781718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Docker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Hp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Kubernetes</a:t>
              </a: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782348" y="3544357"/>
              <a:ext cx="731184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Gigaspaces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Vmware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Cloudify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502525" y="3544357"/>
              <a:ext cx="643995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IBM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Morpheous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Embotics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135513" y="3544357"/>
              <a:ext cx="682694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Redhat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Bmc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Right Scale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807199" y="3544357"/>
              <a:ext cx="652331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Cloudbolt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Avni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40926" y="4351735"/>
              <a:ext cx="781718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Warden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Rocket</a:t>
              </a: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66573" y="4351735"/>
              <a:ext cx="781718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Docker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82155" y="4351735"/>
              <a:ext cx="781718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KVM</a:t>
              </a:r>
            </a:p>
            <a:p>
              <a:pPr>
                <a:spcAft>
                  <a:spcPts val="200"/>
                </a:spcAft>
              </a:pPr>
              <a:r>
                <a:rPr lang="en-US" b="0" dirty="0" smtClean="0">
                  <a:solidFill>
                    <a:schemeClr val="bg1"/>
                  </a:solidFill>
                  <a:latin typeface="+mn-lt"/>
                </a:rPr>
                <a:t>Vmware</a:t>
              </a: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319700" y="4351735"/>
              <a:ext cx="781718" cy="270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171450" indent="-171450">
                <a:spcAft>
                  <a:spcPts val="600"/>
                </a:spcAft>
                <a:buFont typeface="Arial" panose="020B0604020202020204" pitchFamily="34" charset="0"/>
                <a:buChar char="―"/>
                <a:defRPr sz="700" b="1">
                  <a:solidFill>
                    <a:srgbClr val="0091DA"/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Vmware Esxi</a:t>
              </a:r>
            </a:p>
            <a:p>
              <a:pPr>
                <a:spcAft>
                  <a:spcPts val="200"/>
                </a:spcAft>
              </a:pPr>
              <a:r>
                <a:rPr lang="en-US" b="0" dirty="0">
                  <a:solidFill>
                    <a:schemeClr val="bg1"/>
                  </a:solidFill>
                  <a:latin typeface="+mn-lt"/>
                </a:rPr>
                <a:t>LXC</a:t>
              </a:r>
            </a:p>
            <a:p>
              <a:pPr>
                <a:spcAft>
                  <a:spcPts val="200"/>
                </a:spcAft>
              </a:pPr>
              <a:endParaRPr lang="en-US" b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224088" y="5126348"/>
              <a:ext cx="163513" cy="244475"/>
              <a:chOff x="2224088" y="5122863"/>
              <a:chExt cx="163513" cy="244475"/>
            </a:xfrm>
          </p:grpSpPr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>
                <a:off x="2224088" y="5122863"/>
                <a:ext cx="163513" cy="52388"/>
              </a:xfrm>
              <a:prstGeom prst="ellipse">
                <a:avLst/>
              </a:prstGeom>
              <a:solidFill>
                <a:srgbClr val="0033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2224088" y="5164138"/>
                <a:ext cx="163513" cy="203200"/>
              </a:xfrm>
              <a:custGeom>
                <a:avLst/>
                <a:gdLst>
                  <a:gd name="T0" fmla="*/ 344 w 688"/>
                  <a:gd name="T1" fmla="*/ 80 h 864"/>
                  <a:gd name="T2" fmla="*/ 0 w 688"/>
                  <a:gd name="T3" fmla="*/ 0 h 864"/>
                  <a:gd name="T4" fmla="*/ 0 w 688"/>
                  <a:gd name="T5" fmla="*/ 710 h 864"/>
                  <a:gd name="T6" fmla="*/ 344 w 688"/>
                  <a:gd name="T7" fmla="*/ 864 h 864"/>
                  <a:gd name="T8" fmla="*/ 688 w 688"/>
                  <a:gd name="T9" fmla="*/ 710 h 864"/>
                  <a:gd name="T10" fmla="*/ 688 w 688"/>
                  <a:gd name="T11" fmla="*/ 0 h 864"/>
                  <a:gd name="T12" fmla="*/ 344 w 688"/>
                  <a:gd name="T13" fmla="*/ 8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8" h="864">
                    <a:moveTo>
                      <a:pt x="344" y="80"/>
                    </a:moveTo>
                    <a:cubicBezTo>
                      <a:pt x="208" y="80"/>
                      <a:pt x="63" y="55"/>
                      <a:pt x="0" y="0"/>
                    </a:cubicBezTo>
                    <a:lnTo>
                      <a:pt x="0" y="710"/>
                    </a:lnTo>
                    <a:cubicBezTo>
                      <a:pt x="0" y="795"/>
                      <a:pt x="155" y="864"/>
                      <a:pt x="344" y="864"/>
                    </a:cubicBezTo>
                    <a:cubicBezTo>
                      <a:pt x="534" y="864"/>
                      <a:pt x="688" y="795"/>
                      <a:pt x="688" y="710"/>
                    </a:cubicBezTo>
                    <a:lnTo>
                      <a:pt x="688" y="0"/>
                    </a:lnTo>
                    <a:cubicBezTo>
                      <a:pt x="626" y="55"/>
                      <a:pt x="481" y="80"/>
                      <a:pt x="344" y="80"/>
                    </a:cubicBezTo>
                    <a:close/>
                  </a:path>
                </a:pathLst>
              </a:custGeom>
              <a:solidFill>
                <a:srgbClr val="0033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195513" y="4723757"/>
              <a:ext cx="185737" cy="286923"/>
              <a:chOff x="2222500" y="4692650"/>
              <a:chExt cx="166688" cy="328613"/>
            </a:xfrm>
          </p:grpSpPr>
          <p:sp>
            <p:nvSpPr>
              <p:cNvPr id="20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222500" y="4692650"/>
                <a:ext cx="166688" cy="328613"/>
              </a:xfrm>
              <a:prstGeom prst="rect">
                <a:avLst/>
              </a:prstGeom>
              <a:solidFill>
                <a:srgbClr val="003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2225675" y="4697413"/>
                <a:ext cx="160338" cy="3190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2241550" y="4713288"/>
                <a:ext cx="128588" cy="49213"/>
              </a:xfrm>
              <a:prstGeom prst="rect">
                <a:avLst/>
              </a:pr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2241550" y="4770438"/>
                <a:ext cx="128588" cy="33338"/>
              </a:xfrm>
              <a:prstGeom prst="rect">
                <a:avLst/>
              </a:pr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2241550" y="4811713"/>
                <a:ext cx="128588" cy="28575"/>
              </a:xfrm>
              <a:prstGeom prst="rect">
                <a:avLst/>
              </a:pr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2241550" y="4848225"/>
                <a:ext cx="128588" cy="152400"/>
              </a:xfrm>
              <a:prstGeom prst="rect">
                <a:avLst/>
              </a:pr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273300" y="4733925"/>
                <a:ext cx="65088" cy="7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2257425" y="4946650"/>
                <a:ext cx="23813" cy="3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7604125" y="2462213"/>
              <a:ext cx="254000" cy="307975"/>
              <a:chOff x="7604125" y="2462213"/>
              <a:chExt cx="254000" cy="307975"/>
            </a:xfrm>
          </p:grpSpPr>
          <p:sp>
            <p:nvSpPr>
              <p:cNvPr id="64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7604125" y="2462213"/>
                <a:ext cx="2540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1"/>
              <p:cNvSpPr>
                <a:spLocks/>
              </p:cNvSpPr>
              <p:nvPr/>
            </p:nvSpPr>
            <p:spPr bwMode="auto">
              <a:xfrm>
                <a:off x="7608888" y="2468563"/>
                <a:ext cx="244475" cy="300038"/>
              </a:xfrm>
              <a:custGeom>
                <a:avLst/>
                <a:gdLst>
                  <a:gd name="T0" fmla="*/ 1 w 154"/>
                  <a:gd name="T1" fmla="*/ 25 h 189"/>
                  <a:gd name="T2" fmla="*/ 0 w 154"/>
                  <a:gd name="T3" fmla="*/ 162 h 189"/>
                  <a:gd name="T4" fmla="*/ 154 w 154"/>
                  <a:gd name="T5" fmla="*/ 189 h 189"/>
                  <a:gd name="T6" fmla="*/ 154 w 154"/>
                  <a:gd name="T7" fmla="*/ 0 h 189"/>
                  <a:gd name="T8" fmla="*/ 1 w 154"/>
                  <a:gd name="T9" fmla="*/ 2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89">
                    <a:moveTo>
                      <a:pt x="1" y="25"/>
                    </a:moveTo>
                    <a:lnTo>
                      <a:pt x="0" y="162"/>
                    </a:lnTo>
                    <a:lnTo>
                      <a:pt x="154" y="189"/>
                    </a:lnTo>
                    <a:lnTo>
                      <a:pt x="154" y="0"/>
                    </a:lnTo>
                    <a:lnTo>
                      <a:pt x="1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2"/>
              <p:cNvSpPr>
                <a:spLocks/>
              </p:cNvSpPr>
              <p:nvPr/>
            </p:nvSpPr>
            <p:spPr bwMode="auto">
              <a:xfrm>
                <a:off x="7716838" y="2484438"/>
                <a:ext cx="125413" cy="130175"/>
              </a:xfrm>
              <a:custGeom>
                <a:avLst/>
                <a:gdLst>
                  <a:gd name="T0" fmla="*/ 0 w 79"/>
                  <a:gd name="T1" fmla="*/ 82 h 82"/>
                  <a:gd name="T2" fmla="*/ 79 w 79"/>
                  <a:gd name="T3" fmla="*/ 82 h 82"/>
                  <a:gd name="T4" fmla="*/ 79 w 79"/>
                  <a:gd name="T5" fmla="*/ 0 h 82"/>
                  <a:gd name="T6" fmla="*/ 0 w 79"/>
                  <a:gd name="T7" fmla="*/ 13 h 82"/>
                  <a:gd name="T8" fmla="*/ 0 w 79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82">
                    <a:moveTo>
                      <a:pt x="0" y="82"/>
                    </a:moveTo>
                    <a:lnTo>
                      <a:pt x="79" y="82"/>
                    </a:lnTo>
                    <a:lnTo>
                      <a:pt x="79" y="0"/>
                    </a:lnTo>
                    <a:lnTo>
                      <a:pt x="0" y="13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7620000" y="2506663"/>
                <a:ext cx="87313" cy="107950"/>
              </a:xfrm>
              <a:custGeom>
                <a:avLst/>
                <a:gdLst>
                  <a:gd name="T0" fmla="*/ 55 w 55"/>
                  <a:gd name="T1" fmla="*/ 68 h 68"/>
                  <a:gd name="T2" fmla="*/ 55 w 55"/>
                  <a:gd name="T3" fmla="*/ 0 h 68"/>
                  <a:gd name="T4" fmla="*/ 0 w 55"/>
                  <a:gd name="T5" fmla="*/ 9 h 68"/>
                  <a:gd name="T6" fmla="*/ 0 w 55"/>
                  <a:gd name="T7" fmla="*/ 68 h 68"/>
                  <a:gd name="T8" fmla="*/ 55 w 55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8">
                    <a:moveTo>
                      <a:pt x="55" y="68"/>
                    </a:moveTo>
                    <a:lnTo>
                      <a:pt x="55" y="0"/>
                    </a:lnTo>
                    <a:lnTo>
                      <a:pt x="0" y="9"/>
                    </a:lnTo>
                    <a:lnTo>
                      <a:pt x="0" y="68"/>
                    </a:lnTo>
                    <a:lnTo>
                      <a:pt x="55" y="68"/>
                    </a:ln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7620000" y="2627313"/>
                <a:ext cx="87313" cy="104775"/>
              </a:xfrm>
              <a:custGeom>
                <a:avLst/>
                <a:gdLst>
                  <a:gd name="T0" fmla="*/ 55 w 55"/>
                  <a:gd name="T1" fmla="*/ 0 h 66"/>
                  <a:gd name="T2" fmla="*/ 0 w 55"/>
                  <a:gd name="T3" fmla="*/ 0 h 66"/>
                  <a:gd name="T4" fmla="*/ 0 w 55"/>
                  <a:gd name="T5" fmla="*/ 56 h 66"/>
                  <a:gd name="T6" fmla="*/ 55 w 55"/>
                  <a:gd name="T7" fmla="*/ 66 h 66"/>
                  <a:gd name="T8" fmla="*/ 55 w 55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6">
                    <a:moveTo>
                      <a:pt x="55" y="0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55" y="6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5"/>
              <p:cNvSpPr>
                <a:spLocks/>
              </p:cNvSpPr>
              <p:nvPr/>
            </p:nvSpPr>
            <p:spPr bwMode="auto">
              <a:xfrm>
                <a:off x="7716838" y="2627313"/>
                <a:ext cx="125413" cy="127000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67 h 80"/>
                  <a:gd name="T4" fmla="*/ 79 w 79"/>
                  <a:gd name="T5" fmla="*/ 80 h 80"/>
                  <a:gd name="T6" fmla="*/ 79 w 79"/>
                  <a:gd name="T7" fmla="*/ 0 h 80"/>
                  <a:gd name="T8" fmla="*/ 0 w 7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80">
                    <a:moveTo>
                      <a:pt x="0" y="0"/>
                    </a:moveTo>
                    <a:lnTo>
                      <a:pt x="0" y="67"/>
                    </a:lnTo>
                    <a:lnTo>
                      <a:pt x="79" y="80"/>
                    </a:lnTo>
                    <a:lnTo>
                      <a:pt x="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6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Principle #4: Cyber &amp; privacy compliance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1"/>
            <a:r>
              <a:rPr lang="en-US" sz="1000" dirty="0"/>
              <a:t>Cloud security should align to common control domains as those addressed in leading control frameworks such as CSA, NIST, ENISA, and ISO*. All domains should be included in scoping and those most relevant to your cloud journey should be selected for assessment.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2400" y="1565247"/>
            <a:ext cx="7635240" cy="4309921"/>
          </a:xfrm>
          <a:prstGeom prst="rect">
            <a:avLst/>
          </a:prstGeom>
          <a:ln w="6350">
            <a:solidFill>
              <a:srgbClr val="00338D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4610" tIns="54610" rIns="54610" bIns="54610" rtlCol="0" anchor="ctr"/>
          <a:lstStyle/>
          <a:p>
            <a:pPr algn="l">
              <a:spcAft>
                <a:spcPts val="600"/>
              </a:spcAft>
            </a:pP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1524" y="1676171"/>
            <a:ext cx="1705945" cy="936582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Encryption and key </a:t>
            </a:r>
            <a:r>
              <a:rPr lang="en-US" sz="1000" dirty="0" smtClean="0">
                <a:solidFill>
                  <a:schemeClr val="bg1"/>
                </a:solidFill>
                <a:cs typeface="Calibri" panose="020F0502020204030204" pitchFamily="34" charset="0"/>
              </a:rPr>
              <a:t>m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anagement</a:t>
            </a:r>
            <a:endParaRPr lang="en-US" sz="1000" kern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80553" y="1676171"/>
            <a:ext cx="1705945" cy="936582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Application and interface security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9582" y="1676171"/>
            <a:ext cx="1705945" cy="936582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Data security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information lifecycle management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18611" y="1676171"/>
            <a:ext cx="1705945" cy="936582"/>
          </a:xfrm>
          <a:prstGeom prst="rect">
            <a:avLst/>
          </a:prstGeom>
          <a:solidFill>
            <a:srgbClr val="48369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Interoperability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portability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1524" y="2723677"/>
            <a:ext cx="1705945" cy="936582"/>
          </a:xfrm>
          <a:prstGeom prst="rect">
            <a:avLst/>
          </a:prstGeom>
          <a:solidFill>
            <a:srgbClr val="470A6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Infra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virtualization security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0553" y="2723677"/>
            <a:ext cx="1705945" cy="936582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Identity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access management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49582" y="2723677"/>
            <a:ext cx="1705945" cy="936582"/>
          </a:xfrm>
          <a:prstGeom prst="rect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cs typeface="Calibri" panose="020F0502020204030204" pitchFamily="34" charset="0"/>
              </a:rPr>
              <a:t>Business continuity management and operational resilience</a:t>
            </a:r>
            <a:endParaRPr lang="en-US" sz="1000" b="0" kern="1200" dirty="0"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18611" y="2723677"/>
            <a:ext cx="1705945" cy="936582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Threat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vulnerability management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1524" y="3771183"/>
            <a:ext cx="1705945" cy="936582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Change control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configuration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80553" y="3771183"/>
            <a:ext cx="1705945" cy="936582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Governance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risk management 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9582" y="3771183"/>
            <a:ext cx="1705945" cy="936582"/>
          </a:xfrm>
          <a:prstGeom prst="rect">
            <a:avLst/>
          </a:prstGeom>
          <a:solidFill>
            <a:srgbClr val="F68D2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Audit, assurance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compliance 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18611" y="3771183"/>
            <a:ext cx="1705945" cy="936582"/>
          </a:xfrm>
          <a:prstGeom prst="rect">
            <a:avLst/>
          </a:prstGeom>
          <a:solidFill>
            <a:srgbClr val="BC204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SIEM, E‑discovery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and</a:t>
            </a: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 forensics 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24" y="4830032"/>
            <a:ext cx="1705945" cy="936582"/>
          </a:xfrm>
          <a:prstGeom prst="rect">
            <a:avLst/>
          </a:prstGeom>
          <a:solidFill>
            <a:srgbClr val="0091DA"/>
          </a:solidFill>
          <a:ln w="63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Mobile security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80553" y="4830032"/>
            <a:ext cx="1705945" cy="936582"/>
          </a:xfrm>
          <a:prstGeom prst="rect">
            <a:avLst/>
          </a:prstGeom>
          <a:solidFill>
            <a:srgbClr val="483698"/>
          </a:solidFill>
          <a:ln w="63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Human resources control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9581" y="4830032"/>
            <a:ext cx="1705945" cy="936582"/>
          </a:xfrm>
          <a:prstGeom prst="rect">
            <a:avLst/>
          </a:prstGeom>
          <a:solidFill>
            <a:srgbClr val="470A68"/>
          </a:solidFill>
          <a:ln w="63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Data </a:t>
            </a:r>
            <a:r>
              <a:rPr lang="en-US" sz="1000" dirty="0">
                <a:solidFill>
                  <a:schemeClr val="bg1"/>
                </a:solidFill>
                <a:cs typeface="Calibri" panose="020F0502020204030204" pitchFamily="34" charset="0"/>
              </a:rPr>
              <a:t>center </a:t>
            </a:r>
            <a:r>
              <a:rPr lang="en-US" sz="1000" dirty="0" smtClean="0">
                <a:solidFill>
                  <a:schemeClr val="bg1"/>
                </a:solidFill>
                <a:cs typeface="Calibri" panose="020F0502020204030204" pitchFamily="34" charset="0"/>
              </a:rPr>
              <a:t>security</a:t>
            </a:r>
            <a:endParaRPr lang="en-US" sz="10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18611" y="4830032"/>
            <a:ext cx="1705945" cy="936582"/>
          </a:xfrm>
          <a:prstGeom prst="rect">
            <a:avLst/>
          </a:prstGeom>
          <a:solidFill>
            <a:srgbClr val="6D2077"/>
          </a:solidFill>
          <a:ln w="63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spcAft>
                <a:spcPts val="600"/>
              </a:spcAft>
            </a:pPr>
            <a:r>
              <a:rPr lang="en-US" sz="1000" b="0" kern="1200" dirty="0" smtClean="0">
                <a:solidFill>
                  <a:schemeClr val="bg1"/>
                </a:solidFill>
                <a:cs typeface="Calibri" panose="020F0502020204030204" pitchFamily="34" charset="0"/>
              </a:rPr>
              <a:t>Supply</a:t>
            </a:r>
            <a:r>
              <a:rPr lang="en-US" sz="1000" b="0" kern="1200" baseline="0" dirty="0" smtClean="0">
                <a:solidFill>
                  <a:schemeClr val="bg1"/>
                </a:solidFill>
                <a:cs typeface="Calibri" panose="020F0502020204030204" pitchFamily="34" charset="0"/>
              </a:rPr>
              <a:t> chain management</a:t>
            </a:r>
            <a:endParaRPr lang="en-US" sz="1000" b="0" kern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752400" y="5914749"/>
            <a:ext cx="7639200" cy="20312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0"/>
              </a:spcAft>
            </a:pPr>
            <a:r>
              <a:rPr lang="en-US" sz="700" dirty="0">
                <a:solidFill>
                  <a:schemeClr val="tx1"/>
                </a:solidFill>
              </a:rPr>
              <a:t>*CSA </a:t>
            </a:r>
            <a:r>
              <a:rPr lang="en-US" sz="700" b="0" dirty="0">
                <a:solidFill>
                  <a:schemeClr val="tx1"/>
                </a:solidFill>
              </a:rPr>
              <a:t>– Cloud Security Alliance</a:t>
            </a:r>
            <a:r>
              <a:rPr lang="en-US" sz="700" dirty="0" smtClean="0">
                <a:solidFill>
                  <a:schemeClr val="tx1"/>
                </a:solidFill>
              </a:rPr>
              <a:t>, NIST – </a:t>
            </a:r>
            <a:r>
              <a:rPr lang="en-US" sz="700" b="0" dirty="0">
                <a:solidFill>
                  <a:schemeClr val="tx1"/>
                </a:solidFill>
              </a:rPr>
              <a:t>National Institute of Standards and Technology</a:t>
            </a:r>
            <a:r>
              <a:rPr lang="en-US" sz="700" b="0" dirty="0" smtClean="0">
                <a:solidFill>
                  <a:schemeClr val="tx1"/>
                </a:solidFill>
              </a:rPr>
              <a:t>, </a:t>
            </a:r>
            <a:r>
              <a:rPr lang="en-US" sz="700" dirty="0" smtClean="0">
                <a:solidFill>
                  <a:schemeClr val="tx1"/>
                </a:solidFill>
              </a:rPr>
              <a:t>ENISA </a:t>
            </a:r>
            <a:r>
              <a:rPr lang="en-US" sz="700" b="0" dirty="0" smtClean="0">
                <a:solidFill>
                  <a:schemeClr val="tx1"/>
                </a:solidFill>
              </a:rPr>
              <a:t>– </a:t>
            </a:r>
            <a:r>
              <a:rPr lang="en-US" sz="700" b="0" dirty="0">
                <a:solidFill>
                  <a:schemeClr val="tx1"/>
                </a:solidFill>
              </a:rPr>
              <a:t>European Network And Information Security Agency, </a:t>
            </a:r>
            <a:r>
              <a:rPr lang="en-US" sz="700" dirty="0" smtClean="0">
                <a:solidFill>
                  <a:schemeClr val="tx1"/>
                </a:solidFill>
              </a:rPr>
              <a:t>ISO </a:t>
            </a:r>
            <a:r>
              <a:rPr lang="en-US" sz="700" b="0" dirty="0" smtClean="0">
                <a:solidFill>
                  <a:schemeClr val="tx1"/>
                </a:solidFill>
              </a:rPr>
              <a:t>– </a:t>
            </a:r>
            <a:r>
              <a:rPr lang="en-US" sz="700" b="0" dirty="0">
                <a:solidFill>
                  <a:schemeClr val="tx1"/>
                </a:solidFill>
              </a:rPr>
              <a:t>International Organization for Standardization </a:t>
            </a:r>
          </a:p>
        </p:txBody>
      </p:sp>
    </p:spTree>
    <p:extLst>
      <p:ext uri="{BB962C8B-B14F-4D97-AF65-F5344CB8AC3E}">
        <p14:creationId xmlns:p14="http://schemas.microsoft.com/office/powerpoint/2010/main" val="14506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Principles #6 – Agile, continuous, seamless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pPr lvl="1"/>
            <a:r>
              <a:rPr lang="en-US" sz="1000" dirty="0">
                <a:solidFill>
                  <a:schemeClr val="tx1"/>
                </a:solidFill>
              </a:rPr>
              <a:t>To enable secure cloud transformation, security must become as innovative as the cloud platforms and technologies being adopted</a:t>
            </a:r>
            <a:r>
              <a:rPr lang="en-US" sz="1000" dirty="0" smtClean="0">
                <a:solidFill>
                  <a:schemeClr val="tx1"/>
                </a:solidFill>
              </a:rPr>
              <a:t>. It </a:t>
            </a:r>
            <a:r>
              <a:rPr lang="en-US" sz="1000" dirty="0">
                <a:solidFill>
                  <a:schemeClr val="tx1"/>
                </a:solidFill>
              </a:rPr>
              <a:t>also must be seamless and embedded in continuous delivery and innovation processes. Legacy security processes, mind-sets, and solutions are in-adequate for the new technology and innovation paradigms</a:t>
            </a:r>
            <a:r>
              <a:rPr lang="en-US" sz="1000" dirty="0" smtClean="0">
                <a:solidFill>
                  <a:schemeClr val="tx1"/>
                </a:solidFill>
              </a:rPr>
              <a:t>. Cloud </a:t>
            </a:r>
            <a:r>
              <a:rPr lang="en-US" sz="1000" dirty="0">
                <a:solidFill>
                  <a:schemeClr val="tx1"/>
                </a:solidFill>
              </a:rPr>
              <a:t>security must be easy to integrate, continuous, and API-based. 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19456" lvl="2" indent="-219456"/>
            <a:r>
              <a:rPr lang="en-US" sz="1000" dirty="0"/>
              <a:t>Security and control through embedded automation </a:t>
            </a:r>
          </a:p>
          <a:p>
            <a:pPr marL="219456" lvl="2" indent="-219456"/>
            <a:r>
              <a:rPr lang="en-US" sz="1000" dirty="0"/>
              <a:t>Cloud-native security for code, machines, and people.</a:t>
            </a:r>
          </a:p>
          <a:p>
            <a:pPr marL="219456" lvl="2" indent="-219456"/>
            <a:r>
              <a:rPr lang="en-US" sz="1000" dirty="0"/>
              <a:t>Automation introduced at multiple layers such as Security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testing </a:t>
            </a:r>
            <a:r>
              <a:rPr lang="en-US" sz="1000" dirty="0"/>
              <a:t>and Code Analysis tools as part of build </a:t>
            </a:r>
            <a:r>
              <a:rPr lang="en-US" sz="1000" dirty="0" smtClean="0"/>
              <a:t>process</a:t>
            </a:r>
            <a:endParaRPr lang="en-US" sz="1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/>
        </p:nvSpPr>
        <p:spPr>
          <a:xfrm>
            <a:off x="5181600" y="1771651"/>
            <a:ext cx="3210000" cy="39083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b="1" i="1" dirty="0" smtClean="0">
                <a:solidFill>
                  <a:srgbClr val="00338D"/>
                </a:solidFill>
              </a:rPr>
              <a:t>Seamless security automation</a:t>
            </a:r>
            <a:endParaRPr lang="en-US" sz="1000" b="1" i="1" dirty="0">
              <a:solidFill>
                <a:srgbClr val="00338D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81600" y="1997075"/>
            <a:ext cx="3210000" cy="2152650"/>
            <a:chOff x="5181600" y="2120900"/>
            <a:chExt cx="3210000" cy="2152650"/>
          </a:xfrm>
        </p:grpSpPr>
        <p:sp>
          <p:nvSpPr>
            <p:cNvPr id="17" name="Oval 16"/>
            <p:cNvSpPr/>
            <p:nvPr/>
          </p:nvSpPr>
          <p:spPr>
            <a:xfrm>
              <a:off x="6178550" y="2120900"/>
              <a:ext cx="736600" cy="736600"/>
            </a:xfrm>
            <a:prstGeom prst="ellipse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Development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150100" y="3536950"/>
              <a:ext cx="736600" cy="736600"/>
            </a:xfrm>
            <a:prstGeom prst="ellipse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Operations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181600" y="3536950"/>
              <a:ext cx="736600" cy="736600"/>
            </a:xfrm>
            <a:prstGeom prst="ellipse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Security</a:t>
              </a:r>
            </a:p>
          </p:txBody>
        </p:sp>
        <p:cxnSp>
          <p:nvCxnSpPr>
            <p:cNvPr id="21" name="Straight Connector 20"/>
            <p:cNvCxnSpPr>
              <a:stCxn id="17" idx="5"/>
              <a:endCxn id="22" idx="1"/>
            </p:cNvCxnSpPr>
            <p:nvPr/>
          </p:nvCxnSpPr>
          <p:spPr>
            <a:xfrm>
              <a:off x="6807277" y="2749627"/>
              <a:ext cx="450696" cy="895196"/>
            </a:xfrm>
            <a:prstGeom prst="line">
              <a:avLst/>
            </a:prstGeom>
            <a:ln w="6350">
              <a:solidFill>
                <a:srgbClr val="0033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3"/>
              <a:endCxn id="23" idx="7"/>
            </p:cNvCxnSpPr>
            <p:nvPr/>
          </p:nvCxnSpPr>
          <p:spPr>
            <a:xfrm flipH="1">
              <a:off x="5810327" y="2749627"/>
              <a:ext cx="476096" cy="895196"/>
            </a:xfrm>
            <a:prstGeom prst="line">
              <a:avLst/>
            </a:prstGeom>
            <a:ln w="6350">
              <a:solidFill>
                <a:srgbClr val="0033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2"/>
              <a:endCxn id="23" idx="6"/>
            </p:cNvCxnSpPr>
            <p:nvPr/>
          </p:nvCxnSpPr>
          <p:spPr>
            <a:xfrm flipH="1">
              <a:off x="5918200" y="3905250"/>
              <a:ext cx="1231900" cy="0"/>
            </a:xfrm>
            <a:prstGeom prst="line">
              <a:avLst/>
            </a:prstGeom>
            <a:ln w="6350">
              <a:solidFill>
                <a:srgbClr val="0033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12864" y="2660904"/>
              <a:ext cx="426149" cy="825246"/>
            </a:xfrm>
            <a:prstGeom prst="straightConnector1">
              <a:avLst/>
            </a:prstGeom>
            <a:ln>
              <a:solidFill>
                <a:srgbClr val="00338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Placeholder 15"/>
            <p:cNvSpPr txBox="1">
              <a:spLocks/>
            </p:cNvSpPr>
            <p:nvPr/>
          </p:nvSpPr>
          <p:spPr>
            <a:xfrm>
              <a:off x="7185660" y="2834373"/>
              <a:ext cx="1205940" cy="280481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8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6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8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3716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645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800" b="1" dirty="0" smtClean="0"/>
                <a:t>Time to market &amp; Standardization</a:t>
              </a:r>
              <a:endParaRPr lang="en-US" sz="800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5911850" y="3194050"/>
              <a:ext cx="1001014" cy="565150"/>
            </a:xfrm>
            <a:prstGeom prst="straightConnector1">
              <a:avLst/>
            </a:prstGeom>
            <a:ln>
              <a:solidFill>
                <a:srgbClr val="00338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>
              <a:spLocks noEditPoints="1"/>
            </p:cNvSpPr>
            <p:nvPr/>
          </p:nvSpPr>
          <p:spPr bwMode="auto">
            <a:xfrm rot="1362926">
              <a:off x="6869766" y="2985750"/>
              <a:ext cx="221306" cy="218224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120" y="112"/>
                </a:cxn>
                <a:cxn ang="0">
                  <a:pos x="139" y="106"/>
                </a:cxn>
                <a:cxn ang="0">
                  <a:pos x="144" y="107"/>
                </a:cxn>
                <a:cxn ang="0">
                  <a:pos x="150" y="88"/>
                </a:cxn>
                <a:cxn ang="0">
                  <a:pos x="151" y="68"/>
                </a:cxn>
                <a:cxn ang="0">
                  <a:pos x="146" y="67"/>
                </a:cxn>
                <a:cxn ang="0">
                  <a:pos x="130" y="55"/>
                </a:cxn>
                <a:cxn ang="0">
                  <a:pos x="134" y="35"/>
                </a:cxn>
                <a:cxn ang="0">
                  <a:pos x="138" y="32"/>
                </a:cxn>
                <a:cxn ang="0">
                  <a:pos x="107" y="6"/>
                </a:cxn>
                <a:cxn ang="0">
                  <a:pos x="104" y="10"/>
                </a:cxn>
                <a:cxn ang="0">
                  <a:pos x="86" y="18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32" y="13"/>
                </a:cxn>
                <a:cxn ang="0">
                  <a:pos x="34" y="18"/>
                </a:cxn>
                <a:cxn ang="0">
                  <a:pos x="31" y="38"/>
                </a:cxn>
                <a:cxn ang="0">
                  <a:pos x="12" y="44"/>
                </a:cxn>
                <a:cxn ang="0">
                  <a:pos x="8" y="43"/>
                </a:cxn>
                <a:cxn ang="0">
                  <a:pos x="1" y="62"/>
                </a:cxn>
                <a:cxn ang="0">
                  <a:pos x="1" y="82"/>
                </a:cxn>
                <a:cxn ang="0">
                  <a:pos x="6" y="83"/>
                </a:cxn>
                <a:cxn ang="0">
                  <a:pos x="21" y="95"/>
                </a:cxn>
                <a:cxn ang="0">
                  <a:pos x="17" y="114"/>
                </a:cxn>
                <a:cxn ang="0">
                  <a:pos x="14" y="118"/>
                </a:cxn>
                <a:cxn ang="0">
                  <a:pos x="44" y="144"/>
                </a:cxn>
                <a:cxn ang="0">
                  <a:pos x="47" y="139"/>
                </a:cxn>
                <a:cxn ang="0">
                  <a:pos x="66" y="132"/>
                </a:cxn>
                <a:cxn ang="0">
                  <a:pos x="81" y="145"/>
                </a:cxn>
                <a:cxn ang="0">
                  <a:pos x="82" y="150"/>
                </a:cxn>
                <a:cxn ang="0">
                  <a:pos x="120" y="136"/>
                </a:cxn>
                <a:cxn ang="0">
                  <a:pos x="118" y="132"/>
                </a:cxn>
                <a:cxn ang="0">
                  <a:pos x="71" y="103"/>
                </a:cxn>
                <a:cxn ang="0">
                  <a:pos x="47" y="70"/>
                </a:cxn>
                <a:cxn ang="0">
                  <a:pos x="81" y="46"/>
                </a:cxn>
                <a:cxn ang="0">
                  <a:pos x="104" y="80"/>
                </a:cxn>
                <a:cxn ang="0">
                  <a:pos x="71" y="103"/>
                </a:cxn>
              </a:cxnLst>
              <a:rect l="0" t="0" r="r" b="b"/>
              <a:pathLst>
                <a:path w="152" h="150">
                  <a:moveTo>
                    <a:pt x="118" y="132"/>
                  </a:moveTo>
                  <a:cubicBezTo>
                    <a:pt x="115" y="125"/>
                    <a:pt x="115" y="118"/>
                    <a:pt x="120" y="112"/>
                  </a:cubicBezTo>
                  <a:cubicBezTo>
                    <a:pt x="125" y="106"/>
                    <a:pt x="132" y="104"/>
                    <a:pt x="139" y="106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7" y="101"/>
                    <a:pt x="149" y="95"/>
                    <a:pt x="150" y="88"/>
                  </a:cubicBezTo>
                  <a:cubicBezTo>
                    <a:pt x="151" y="81"/>
                    <a:pt x="152" y="74"/>
                    <a:pt x="151" y="68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39" y="66"/>
                    <a:pt x="133" y="62"/>
                    <a:pt x="130" y="55"/>
                  </a:cubicBezTo>
                  <a:cubicBezTo>
                    <a:pt x="128" y="48"/>
                    <a:pt x="129" y="40"/>
                    <a:pt x="134" y="35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0" y="21"/>
                    <a:pt x="120" y="12"/>
                    <a:pt x="107" y="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0" y="16"/>
                    <a:pt x="93" y="19"/>
                    <a:pt x="86" y="18"/>
                  </a:cubicBezTo>
                  <a:cubicBezTo>
                    <a:pt x="78" y="16"/>
                    <a:pt x="73" y="11"/>
                    <a:pt x="71" y="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6" y="1"/>
                    <a:pt x="43" y="6"/>
                    <a:pt x="32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24"/>
                    <a:pt x="36" y="32"/>
                    <a:pt x="31" y="38"/>
                  </a:cubicBezTo>
                  <a:cubicBezTo>
                    <a:pt x="27" y="43"/>
                    <a:pt x="19" y="46"/>
                    <a:pt x="12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9"/>
                    <a:pt x="3" y="55"/>
                    <a:pt x="1" y="62"/>
                  </a:cubicBezTo>
                  <a:cubicBezTo>
                    <a:pt x="0" y="69"/>
                    <a:pt x="0" y="75"/>
                    <a:pt x="1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13" y="83"/>
                    <a:pt x="19" y="88"/>
                    <a:pt x="21" y="95"/>
                  </a:cubicBezTo>
                  <a:cubicBezTo>
                    <a:pt x="24" y="102"/>
                    <a:pt x="22" y="109"/>
                    <a:pt x="17" y="114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21" y="129"/>
                    <a:pt x="32" y="138"/>
                    <a:pt x="44" y="144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51" y="134"/>
                    <a:pt x="59" y="131"/>
                    <a:pt x="66" y="132"/>
                  </a:cubicBezTo>
                  <a:cubicBezTo>
                    <a:pt x="73" y="133"/>
                    <a:pt x="79" y="139"/>
                    <a:pt x="81" y="145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96" y="149"/>
                    <a:pt x="109" y="144"/>
                    <a:pt x="120" y="136"/>
                  </a:cubicBezTo>
                  <a:lnTo>
                    <a:pt x="118" y="132"/>
                  </a:lnTo>
                  <a:close/>
                  <a:moveTo>
                    <a:pt x="71" y="103"/>
                  </a:moveTo>
                  <a:cubicBezTo>
                    <a:pt x="55" y="101"/>
                    <a:pt x="45" y="86"/>
                    <a:pt x="47" y="70"/>
                  </a:cubicBezTo>
                  <a:cubicBezTo>
                    <a:pt x="50" y="54"/>
                    <a:pt x="65" y="44"/>
                    <a:pt x="81" y="46"/>
                  </a:cubicBezTo>
                  <a:cubicBezTo>
                    <a:pt x="97" y="49"/>
                    <a:pt x="107" y="64"/>
                    <a:pt x="104" y="80"/>
                  </a:cubicBezTo>
                  <a:cubicBezTo>
                    <a:pt x="102" y="96"/>
                    <a:pt x="87" y="106"/>
                    <a:pt x="71" y="103"/>
                  </a:cubicBezTo>
                </a:path>
              </a:pathLst>
            </a:custGeom>
            <a:solidFill>
              <a:srgbClr val="005E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/>
            </a:p>
          </p:txBody>
        </p:sp>
        <p:sp>
          <p:nvSpPr>
            <p:cNvPr id="42" name="Text Placeholder 15"/>
            <p:cNvSpPr txBox="1">
              <a:spLocks/>
            </p:cNvSpPr>
            <p:nvPr/>
          </p:nvSpPr>
          <p:spPr>
            <a:xfrm rot="19831295">
              <a:off x="6131275" y="3426542"/>
              <a:ext cx="869100" cy="304540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8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6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8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3716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645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800" b="1" dirty="0" smtClean="0"/>
                <a:t>Reports and Visibility</a:t>
              </a:r>
              <a:endParaRPr lang="en-US" sz="800" b="1" dirty="0"/>
            </a:p>
          </p:txBody>
        </p:sp>
        <p:sp>
          <p:nvSpPr>
            <p:cNvPr id="43" name="Text Placeholder 15"/>
            <p:cNvSpPr txBox="1">
              <a:spLocks/>
            </p:cNvSpPr>
            <p:nvPr/>
          </p:nvSpPr>
          <p:spPr>
            <a:xfrm>
              <a:off x="5970062" y="3004227"/>
              <a:ext cx="869100" cy="304540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8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6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8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3716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645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800" b="1" dirty="0" smtClean="0"/>
                <a:t>Security</a:t>
              </a:r>
              <a:br>
                <a:rPr lang="en-US" sz="800" b="1" dirty="0" smtClean="0"/>
              </a:br>
              <a:r>
                <a:rPr lang="en-US" sz="800" b="1" dirty="0" smtClean="0"/>
                <a:t>Automation</a:t>
              </a:r>
              <a:endParaRPr lang="en-US" sz="800" b="1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629400" y="3079750"/>
              <a:ext cx="228600" cy="3175"/>
            </a:xfrm>
            <a:prstGeom prst="straightConnector1">
              <a:avLst/>
            </a:prstGeom>
            <a:ln>
              <a:solidFill>
                <a:srgbClr val="00338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15"/>
          <p:cNvSpPr txBox="1">
            <a:spLocks/>
          </p:cNvSpPr>
          <p:nvPr/>
        </p:nvSpPr>
        <p:spPr>
          <a:xfrm>
            <a:off x="752400" y="4076700"/>
            <a:ext cx="3210000" cy="1727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b="1" i="1" dirty="0" smtClean="0">
                <a:solidFill>
                  <a:srgbClr val="00338D"/>
                </a:solidFill>
              </a:rPr>
              <a:t>Secure continuous delivery cycles</a:t>
            </a:r>
            <a:endParaRPr lang="en-US" sz="1000" b="1" i="1" dirty="0">
              <a:solidFill>
                <a:srgbClr val="00338D"/>
              </a:solidFill>
            </a:endParaRPr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 bwMode="auto">
          <a:xfrm>
            <a:off x="7713571" y="4212431"/>
            <a:ext cx="111120" cy="151773"/>
            <a:chOff x="1538" y="703"/>
            <a:chExt cx="328" cy="448"/>
          </a:xfrm>
          <a:solidFill>
            <a:srgbClr val="00338D"/>
          </a:solidFill>
        </p:grpSpPr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1538" y="886"/>
              <a:ext cx="328" cy="265"/>
            </a:xfrm>
            <a:custGeom>
              <a:avLst/>
              <a:gdLst/>
              <a:ahLst/>
              <a:cxnLst>
                <a:cxn ang="0">
                  <a:pos x="399" y="0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0" y="316"/>
                </a:cxn>
                <a:cxn ang="0">
                  <a:pos x="34" y="350"/>
                </a:cxn>
                <a:cxn ang="0">
                  <a:pos x="399" y="350"/>
                </a:cxn>
                <a:cxn ang="0">
                  <a:pos x="433" y="316"/>
                </a:cxn>
                <a:cxn ang="0">
                  <a:pos x="433" y="34"/>
                </a:cxn>
                <a:cxn ang="0">
                  <a:pos x="399" y="0"/>
                </a:cxn>
                <a:cxn ang="0">
                  <a:pos x="238" y="177"/>
                </a:cxn>
                <a:cxn ang="0">
                  <a:pos x="242" y="273"/>
                </a:cxn>
                <a:cxn ang="0">
                  <a:pos x="190" y="273"/>
                </a:cxn>
                <a:cxn ang="0">
                  <a:pos x="195" y="177"/>
                </a:cxn>
                <a:cxn ang="0">
                  <a:pos x="175" y="141"/>
                </a:cxn>
                <a:cxn ang="0">
                  <a:pos x="216" y="98"/>
                </a:cxn>
                <a:cxn ang="0">
                  <a:pos x="257" y="141"/>
                </a:cxn>
                <a:cxn ang="0">
                  <a:pos x="238" y="177"/>
                </a:cxn>
              </a:cxnLst>
              <a:rect l="0" t="0" r="r" b="b"/>
              <a:pathLst>
                <a:path w="433" h="350">
                  <a:moveTo>
                    <a:pt x="39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35"/>
                    <a:pt x="15" y="350"/>
                    <a:pt x="34" y="350"/>
                  </a:cubicBezTo>
                  <a:cubicBezTo>
                    <a:pt x="399" y="350"/>
                    <a:pt x="399" y="350"/>
                    <a:pt x="399" y="350"/>
                  </a:cubicBezTo>
                  <a:cubicBezTo>
                    <a:pt x="418" y="350"/>
                    <a:pt x="433" y="335"/>
                    <a:pt x="433" y="316"/>
                  </a:cubicBezTo>
                  <a:cubicBezTo>
                    <a:pt x="433" y="34"/>
                    <a:pt x="433" y="34"/>
                    <a:pt x="433" y="34"/>
                  </a:cubicBezTo>
                  <a:cubicBezTo>
                    <a:pt x="433" y="15"/>
                    <a:pt x="418" y="0"/>
                    <a:pt x="399" y="0"/>
                  </a:cubicBezTo>
                  <a:close/>
                  <a:moveTo>
                    <a:pt x="238" y="177"/>
                  </a:moveTo>
                  <a:cubicBezTo>
                    <a:pt x="242" y="273"/>
                    <a:pt x="242" y="273"/>
                    <a:pt x="24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183" y="170"/>
                    <a:pt x="175" y="156"/>
                    <a:pt x="175" y="141"/>
                  </a:cubicBezTo>
                  <a:cubicBezTo>
                    <a:pt x="175" y="117"/>
                    <a:pt x="194" y="98"/>
                    <a:pt x="216" y="98"/>
                  </a:cubicBezTo>
                  <a:cubicBezTo>
                    <a:pt x="239" y="98"/>
                    <a:pt x="257" y="117"/>
                    <a:pt x="257" y="141"/>
                  </a:cubicBezTo>
                  <a:cubicBezTo>
                    <a:pt x="257" y="156"/>
                    <a:pt x="249" y="170"/>
                    <a:pt x="238" y="1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566" y="703"/>
              <a:ext cx="268" cy="167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354" y="181"/>
                </a:cxn>
                <a:cxn ang="0">
                  <a:pos x="351" y="210"/>
                </a:cxn>
                <a:cxn ang="0">
                  <a:pos x="338" y="221"/>
                </a:cxn>
                <a:cxn ang="0">
                  <a:pos x="284" y="221"/>
                </a:cxn>
                <a:cxn ang="0">
                  <a:pos x="276" y="210"/>
                </a:cxn>
                <a:cxn ang="0">
                  <a:pos x="280" y="181"/>
                </a:cxn>
                <a:cxn ang="0">
                  <a:pos x="177" y="75"/>
                </a:cxn>
                <a:cxn ang="0">
                  <a:pos x="74" y="181"/>
                </a:cxn>
                <a:cxn ang="0">
                  <a:pos x="78" y="210"/>
                </a:cxn>
                <a:cxn ang="0">
                  <a:pos x="70" y="221"/>
                </a:cxn>
                <a:cxn ang="0">
                  <a:pos x="16" y="221"/>
                </a:cxn>
                <a:cxn ang="0">
                  <a:pos x="3" y="210"/>
                </a:cxn>
                <a:cxn ang="0">
                  <a:pos x="0" y="181"/>
                </a:cxn>
                <a:cxn ang="0">
                  <a:pos x="177" y="0"/>
                </a:cxn>
              </a:cxnLst>
              <a:rect l="0" t="0" r="r" b="b"/>
              <a:pathLst>
                <a:path w="354" h="221">
                  <a:moveTo>
                    <a:pt x="177" y="0"/>
                  </a:moveTo>
                  <a:cubicBezTo>
                    <a:pt x="275" y="0"/>
                    <a:pt x="354" y="81"/>
                    <a:pt x="354" y="181"/>
                  </a:cubicBezTo>
                  <a:cubicBezTo>
                    <a:pt x="354" y="195"/>
                    <a:pt x="351" y="210"/>
                    <a:pt x="351" y="210"/>
                  </a:cubicBezTo>
                  <a:cubicBezTo>
                    <a:pt x="350" y="216"/>
                    <a:pt x="344" y="221"/>
                    <a:pt x="338" y="221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78" y="221"/>
                    <a:pt x="274" y="216"/>
                    <a:pt x="276" y="210"/>
                  </a:cubicBezTo>
                  <a:cubicBezTo>
                    <a:pt x="276" y="210"/>
                    <a:pt x="280" y="195"/>
                    <a:pt x="280" y="181"/>
                  </a:cubicBezTo>
                  <a:cubicBezTo>
                    <a:pt x="280" y="123"/>
                    <a:pt x="234" y="75"/>
                    <a:pt x="177" y="75"/>
                  </a:cubicBezTo>
                  <a:cubicBezTo>
                    <a:pt x="120" y="75"/>
                    <a:pt x="74" y="123"/>
                    <a:pt x="74" y="181"/>
                  </a:cubicBezTo>
                  <a:cubicBezTo>
                    <a:pt x="74" y="195"/>
                    <a:pt x="78" y="210"/>
                    <a:pt x="78" y="210"/>
                  </a:cubicBezTo>
                  <a:cubicBezTo>
                    <a:pt x="80" y="216"/>
                    <a:pt x="76" y="221"/>
                    <a:pt x="70" y="221"/>
                  </a:cubicBezTo>
                  <a:cubicBezTo>
                    <a:pt x="16" y="221"/>
                    <a:pt x="16" y="221"/>
                    <a:pt x="16" y="221"/>
                  </a:cubicBezTo>
                  <a:cubicBezTo>
                    <a:pt x="10" y="221"/>
                    <a:pt x="4" y="216"/>
                    <a:pt x="3" y="210"/>
                  </a:cubicBezTo>
                  <a:cubicBezTo>
                    <a:pt x="3" y="210"/>
                    <a:pt x="0" y="195"/>
                    <a:pt x="0" y="181"/>
                  </a:cubicBezTo>
                  <a:cubicBezTo>
                    <a:pt x="0" y="81"/>
                    <a:pt x="79" y="0"/>
                    <a:pt x="17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2634" y="4291329"/>
            <a:ext cx="7082917" cy="1709421"/>
            <a:chOff x="762634" y="4291329"/>
            <a:chExt cx="7082917" cy="1709421"/>
          </a:xfrm>
        </p:grpSpPr>
        <p:sp>
          <p:nvSpPr>
            <p:cNvPr id="50" name="Rectangle 49"/>
            <p:cNvSpPr/>
            <p:nvPr/>
          </p:nvSpPr>
          <p:spPr>
            <a:xfrm>
              <a:off x="762634" y="4291329"/>
              <a:ext cx="4696333" cy="1115695"/>
            </a:xfrm>
            <a:prstGeom prst="rect">
              <a:avLst/>
            </a:prstGeom>
            <a:noFill/>
            <a:ln w="6350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7024" y="4291329"/>
              <a:ext cx="1938527" cy="1115695"/>
            </a:xfrm>
            <a:prstGeom prst="rect">
              <a:avLst/>
            </a:prstGeom>
            <a:noFill/>
            <a:ln w="6350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56000" y="5434329"/>
              <a:ext cx="4289551" cy="566421"/>
            </a:xfrm>
            <a:prstGeom prst="rect">
              <a:avLst/>
            </a:prstGeom>
            <a:noFill/>
            <a:ln w="6350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4291" y="4330319"/>
              <a:ext cx="7990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Infrastructure Code Developer 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4291" y="4873244"/>
              <a:ext cx="7990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Functional Code Developer 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43126" y="4600194"/>
              <a:ext cx="7228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Code</a:t>
              </a:r>
              <a:br>
                <a:rPr lang="en-US" sz="800" dirty="0" smtClean="0">
                  <a:solidFill>
                    <a:schemeClr val="bg1"/>
                  </a:solidFill>
                </a:rPr>
              </a:br>
              <a:r>
                <a:rPr lang="en-US" sz="800" dirty="0" smtClean="0">
                  <a:solidFill>
                    <a:schemeClr val="bg1"/>
                  </a:solidFill>
                </a:rPr>
                <a:t>Repository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5761" y="4600194"/>
              <a:ext cx="7228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Build &amp;</a:t>
              </a:r>
              <a:br>
                <a:rPr lang="en-US" sz="800" dirty="0" smtClean="0">
                  <a:solidFill>
                    <a:schemeClr val="bg1"/>
                  </a:solidFill>
                </a:rPr>
              </a:br>
              <a:r>
                <a:rPr lang="en-US" sz="800" dirty="0" smtClean="0">
                  <a:solidFill>
                    <a:schemeClr val="bg1"/>
                  </a:solidFill>
                </a:rPr>
                <a:t>Artifact</a:t>
              </a:r>
              <a:br>
                <a:rPr lang="en-US" sz="800" dirty="0" smtClean="0">
                  <a:solidFill>
                    <a:schemeClr val="bg1"/>
                  </a:solidFill>
                </a:rPr>
              </a:br>
              <a:r>
                <a:rPr lang="en-US" sz="800" dirty="0" smtClean="0">
                  <a:solidFill>
                    <a:schemeClr val="bg1"/>
                  </a:solidFill>
                </a:rPr>
                <a:t>Mgmt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68396" y="4600194"/>
              <a:ext cx="7228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31031" y="4600194"/>
              <a:ext cx="7228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Configure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93666" y="4600194"/>
              <a:ext cx="722884" cy="492506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Release &amp;</a:t>
              </a:r>
              <a:br>
                <a:rPr lang="en-US" sz="800" dirty="0" smtClean="0">
                  <a:solidFill>
                    <a:schemeClr val="bg1"/>
                  </a:solidFill>
                </a:rPr>
              </a:br>
              <a:r>
                <a:rPr lang="en-US" sz="800" dirty="0" smtClean="0">
                  <a:solidFill>
                    <a:schemeClr val="bg1"/>
                  </a:solidFill>
                </a:rPr>
                <a:t>Deploy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77127" y="4330192"/>
              <a:ext cx="1265047" cy="1029208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67614" y="4400042"/>
              <a:ext cx="1084073" cy="181483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Application 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67614" y="4637109"/>
              <a:ext cx="1084073" cy="181483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Caas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67614" y="4874176"/>
              <a:ext cx="1084073" cy="181483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PaaS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67614" y="5111242"/>
              <a:ext cx="1084073" cy="181483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IaaS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45114" y="5619150"/>
              <a:ext cx="700691" cy="305400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Service Discovery</a:t>
              </a: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78539" y="5619150"/>
              <a:ext cx="700691" cy="305400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Circuit</a:t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>
                  <a:solidFill>
                    <a:schemeClr val="bg1"/>
                  </a:solidFill>
                </a:rPr>
                <a:t>Breaker</a:t>
              </a: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02439" y="5619150"/>
              <a:ext cx="700691" cy="305400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Intelligent</a:t>
              </a:r>
              <a:r>
                <a:rPr lang="en-US" sz="800" dirty="0">
                  <a:solidFill>
                    <a:schemeClr val="bg1"/>
                  </a:solidFill>
                </a:rPr>
                <a:t/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 smtClean="0">
                  <a:solidFill>
                    <a:schemeClr val="bg1"/>
                  </a:solidFill>
                </a:rPr>
                <a:t>Routing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35864" y="5619150"/>
              <a:ext cx="700691" cy="305400"/>
            </a:xfrm>
            <a:prstGeom prst="rect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Micro</a:t>
              </a:r>
              <a:r>
                <a:rPr lang="en-US" sz="800" dirty="0">
                  <a:solidFill>
                    <a:schemeClr val="bg1"/>
                  </a:solidFill>
                </a:rPr>
                <a:t/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>
                  <a:solidFill>
                    <a:schemeClr val="bg1"/>
                  </a:solidFill>
                </a:rPr>
                <a:t>Proxy</a:t>
              </a: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Text Placeholder 15"/>
            <p:cNvSpPr txBox="1">
              <a:spLocks/>
            </p:cNvSpPr>
            <p:nvPr/>
          </p:nvSpPr>
          <p:spPr>
            <a:xfrm>
              <a:off x="6888343" y="5577299"/>
              <a:ext cx="817381" cy="280481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Tx/>
                <a:buNone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8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6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44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8000" indent="-230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371600" indent="-2844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—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645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800" dirty="0" smtClean="0"/>
                <a:t>Common</a:t>
              </a:r>
              <a:br>
                <a:rPr lang="en-US" sz="800" dirty="0" smtClean="0"/>
              </a:br>
              <a:r>
                <a:rPr lang="en-US" sz="800" dirty="0" smtClean="0"/>
                <a:t>Patterns</a:t>
              </a:r>
              <a:endParaRPr lang="en-US" sz="800" dirty="0"/>
            </a:p>
          </p:txBody>
        </p:sp>
        <p:sp>
          <p:nvSpPr>
            <p:cNvPr id="72" name="Chevron 71"/>
            <p:cNvSpPr/>
            <p:nvPr/>
          </p:nvSpPr>
          <p:spPr>
            <a:xfrm>
              <a:off x="5531644" y="4548188"/>
              <a:ext cx="319087" cy="59293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 rot="1362926">
              <a:off x="2949797" y="4995375"/>
              <a:ext cx="174697" cy="172264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120" y="112"/>
                </a:cxn>
                <a:cxn ang="0">
                  <a:pos x="139" y="106"/>
                </a:cxn>
                <a:cxn ang="0">
                  <a:pos x="144" y="107"/>
                </a:cxn>
                <a:cxn ang="0">
                  <a:pos x="150" y="88"/>
                </a:cxn>
                <a:cxn ang="0">
                  <a:pos x="151" y="68"/>
                </a:cxn>
                <a:cxn ang="0">
                  <a:pos x="146" y="67"/>
                </a:cxn>
                <a:cxn ang="0">
                  <a:pos x="130" y="55"/>
                </a:cxn>
                <a:cxn ang="0">
                  <a:pos x="134" y="35"/>
                </a:cxn>
                <a:cxn ang="0">
                  <a:pos x="138" y="32"/>
                </a:cxn>
                <a:cxn ang="0">
                  <a:pos x="107" y="6"/>
                </a:cxn>
                <a:cxn ang="0">
                  <a:pos x="104" y="10"/>
                </a:cxn>
                <a:cxn ang="0">
                  <a:pos x="86" y="18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32" y="13"/>
                </a:cxn>
                <a:cxn ang="0">
                  <a:pos x="34" y="18"/>
                </a:cxn>
                <a:cxn ang="0">
                  <a:pos x="31" y="38"/>
                </a:cxn>
                <a:cxn ang="0">
                  <a:pos x="12" y="44"/>
                </a:cxn>
                <a:cxn ang="0">
                  <a:pos x="8" y="43"/>
                </a:cxn>
                <a:cxn ang="0">
                  <a:pos x="1" y="62"/>
                </a:cxn>
                <a:cxn ang="0">
                  <a:pos x="1" y="82"/>
                </a:cxn>
                <a:cxn ang="0">
                  <a:pos x="6" y="83"/>
                </a:cxn>
                <a:cxn ang="0">
                  <a:pos x="21" y="95"/>
                </a:cxn>
                <a:cxn ang="0">
                  <a:pos x="17" y="114"/>
                </a:cxn>
                <a:cxn ang="0">
                  <a:pos x="14" y="118"/>
                </a:cxn>
                <a:cxn ang="0">
                  <a:pos x="44" y="144"/>
                </a:cxn>
                <a:cxn ang="0">
                  <a:pos x="47" y="139"/>
                </a:cxn>
                <a:cxn ang="0">
                  <a:pos x="66" y="132"/>
                </a:cxn>
                <a:cxn ang="0">
                  <a:pos x="81" y="145"/>
                </a:cxn>
                <a:cxn ang="0">
                  <a:pos x="82" y="150"/>
                </a:cxn>
                <a:cxn ang="0">
                  <a:pos x="120" y="136"/>
                </a:cxn>
                <a:cxn ang="0">
                  <a:pos x="118" y="132"/>
                </a:cxn>
                <a:cxn ang="0">
                  <a:pos x="71" y="103"/>
                </a:cxn>
                <a:cxn ang="0">
                  <a:pos x="47" y="70"/>
                </a:cxn>
                <a:cxn ang="0">
                  <a:pos x="81" y="46"/>
                </a:cxn>
                <a:cxn ang="0">
                  <a:pos x="104" y="80"/>
                </a:cxn>
                <a:cxn ang="0">
                  <a:pos x="71" y="103"/>
                </a:cxn>
              </a:cxnLst>
              <a:rect l="0" t="0" r="r" b="b"/>
              <a:pathLst>
                <a:path w="152" h="150">
                  <a:moveTo>
                    <a:pt x="118" y="132"/>
                  </a:moveTo>
                  <a:cubicBezTo>
                    <a:pt x="115" y="125"/>
                    <a:pt x="115" y="118"/>
                    <a:pt x="120" y="112"/>
                  </a:cubicBezTo>
                  <a:cubicBezTo>
                    <a:pt x="125" y="106"/>
                    <a:pt x="132" y="104"/>
                    <a:pt x="139" y="106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7" y="101"/>
                    <a:pt x="149" y="95"/>
                    <a:pt x="150" y="88"/>
                  </a:cubicBezTo>
                  <a:cubicBezTo>
                    <a:pt x="151" y="81"/>
                    <a:pt x="152" y="74"/>
                    <a:pt x="151" y="68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39" y="66"/>
                    <a:pt x="133" y="62"/>
                    <a:pt x="130" y="55"/>
                  </a:cubicBezTo>
                  <a:cubicBezTo>
                    <a:pt x="128" y="48"/>
                    <a:pt x="129" y="40"/>
                    <a:pt x="134" y="35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0" y="21"/>
                    <a:pt x="120" y="12"/>
                    <a:pt x="107" y="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0" y="16"/>
                    <a:pt x="93" y="19"/>
                    <a:pt x="86" y="18"/>
                  </a:cubicBezTo>
                  <a:cubicBezTo>
                    <a:pt x="78" y="16"/>
                    <a:pt x="73" y="11"/>
                    <a:pt x="71" y="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6" y="1"/>
                    <a:pt x="43" y="6"/>
                    <a:pt x="32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24"/>
                    <a:pt x="36" y="32"/>
                    <a:pt x="31" y="38"/>
                  </a:cubicBezTo>
                  <a:cubicBezTo>
                    <a:pt x="27" y="43"/>
                    <a:pt x="19" y="46"/>
                    <a:pt x="12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9"/>
                    <a:pt x="3" y="55"/>
                    <a:pt x="1" y="62"/>
                  </a:cubicBezTo>
                  <a:cubicBezTo>
                    <a:pt x="0" y="69"/>
                    <a:pt x="0" y="75"/>
                    <a:pt x="1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13" y="83"/>
                    <a:pt x="19" y="88"/>
                    <a:pt x="21" y="95"/>
                  </a:cubicBezTo>
                  <a:cubicBezTo>
                    <a:pt x="24" y="102"/>
                    <a:pt x="22" y="109"/>
                    <a:pt x="17" y="114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21" y="129"/>
                    <a:pt x="32" y="138"/>
                    <a:pt x="44" y="144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51" y="134"/>
                    <a:pt x="59" y="131"/>
                    <a:pt x="66" y="132"/>
                  </a:cubicBezTo>
                  <a:cubicBezTo>
                    <a:pt x="73" y="133"/>
                    <a:pt x="79" y="139"/>
                    <a:pt x="81" y="145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96" y="149"/>
                    <a:pt x="109" y="144"/>
                    <a:pt x="120" y="136"/>
                  </a:cubicBezTo>
                  <a:lnTo>
                    <a:pt x="118" y="132"/>
                  </a:lnTo>
                  <a:close/>
                  <a:moveTo>
                    <a:pt x="71" y="103"/>
                  </a:moveTo>
                  <a:cubicBezTo>
                    <a:pt x="55" y="101"/>
                    <a:pt x="45" y="86"/>
                    <a:pt x="47" y="70"/>
                  </a:cubicBezTo>
                  <a:cubicBezTo>
                    <a:pt x="50" y="54"/>
                    <a:pt x="65" y="44"/>
                    <a:pt x="81" y="46"/>
                  </a:cubicBezTo>
                  <a:cubicBezTo>
                    <a:pt x="97" y="49"/>
                    <a:pt x="107" y="64"/>
                    <a:pt x="104" y="80"/>
                  </a:cubicBezTo>
                  <a:cubicBezTo>
                    <a:pt x="102" y="96"/>
                    <a:pt x="87" y="106"/>
                    <a:pt x="71" y="103"/>
                  </a:cubicBezTo>
                </a:path>
              </a:pathLst>
            </a:custGeom>
            <a:solidFill>
              <a:srgbClr val="005E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 rot="1362926">
              <a:off x="3721322" y="4995375"/>
              <a:ext cx="174697" cy="172264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120" y="112"/>
                </a:cxn>
                <a:cxn ang="0">
                  <a:pos x="139" y="106"/>
                </a:cxn>
                <a:cxn ang="0">
                  <a:pos x="144" y="107"/>
                </a:cxn>
                <a:cxn ang="0">
                  <a:pos x="150" y="88"/>
                </a:cxn>
                <a:cxn ang="0">
                  <a:pos x="151" y="68"/>
                </a:cxn>
                <a:cxn ang="0">
                  <a:pos x="146" y="67"/>
                </a:cxn>
                <a:cxn ang="0">
                  <a:pos x="130" y="55"/>
                </a:cxn>
                <a:cxn ang="0">
                  <a:pos x="134" y="35"/>
                </a:cxn>
                <a:cxn ang="0">
                  <a:pos x="138" y="32"/>
                </a:cxn>
                <a:cxn ang="0">
                  <a:pos x="107" y="6"/>
                </a:cxn>
                <a:cxn ang="0">
                  <a:pos x="104" y="10"/>
                </a:cxn>
                <a:cxn ang="0">
                  <a:pos x="86" y="18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32" y="13"/>
                </a:cxn>
                <a:cxn ang="0">
                  <a:pos x="34" y="18"/>
                </a:cxn>
                <a:cxn ang="0">
                  <a:pos x="31" y="38"/>
                </a:cxn>
                <a:cxn ang="0">
                  <a:pos x="12" y="44"/>
                </a:cxn>
                <a:cxn ang="0">
                  <a:pos x="8" y="43"/>
                </a:cxn>
                <a:cxn ang="0">
                  <a:pos x="1" y="62"/>
                </a:cxn>
                <a:cxn ang="0">
                  <a:pos x="1" y="82"/>
                </a:cxn>
                <a:cxn ang="0">
                  <a:pos x="6" y="83"/>
                </a:cxn>
                <a:cxn ang="0">
                  <a:pos x="21" y="95"/>
                </a:cxn>
                <a:cxn ang="0">
                  <a:pos x="17" y="114"/>
                </a:cxn>
                <a:cxn ang="0">
                  <a:pos x="14" y="118"/>
                </a:cxn>
                <a:cxn ang="0">
                  <a:pos x="44" y="144"/>
                </a:cxn>
                <a:cxn ang="0">
                  <a:pos x="47" y="139"/>
                </a:cxn>
                <a:cxn ang="0">
                  <a:pos x="66" y="132"/>
                </a:cxn>
                <a:cxn ang="0">
                  <a:pos x="81" y="145"/>
                </a:cxn>
                <a:cxn ang="0">
                  <a:pos x="82" y="150"/>
                </a:cxn>
                <a:cxn ang="0">
                  <a:pos x="120" y="136"/>
                </a:cxn>
                <a:cxn ang="0">
                  <a:pos x="118" y="132"/>
                </a:cxn>
                <a:cxn ang="0">
                  <a:pos x="71" y="103"/>
                </a:cxn>
                <a:cxn ang="0">
                  <a:pos x="47" y="70"/>
                </a:cxn>
                <a:cxn ang="0">
                  <a:pos x="81" y="46"/>
                </a:cxn>
                <a:cxn ang="0">
                  <a:pos x="104" y="80"/>
                </a:cxn>
                <a:cxn ang="0">
                  <a:pos x="71" y="103"/>
                </a:cxn>
              </a:cxnLst>
              <a:rect l="0" t="0" r="r" b="b"/>
              <a:pathLst>
                <a:path w="152" h="150">
                  <a:moveTo>
                    <a:pt x="118" y="132"/>
                  </a:moveTo>
                  <a:cubicBezTo>
                    <a:pt x="115" y="125"/>
                    <a:pt x="115" y="118"/>
                    <a:pt x="120" y="112"/>
                  </a:cubicBezTo>
                  <a:cubicBezTo>
                    <a:pt x="125" y="106"/>
                    <a:pt x="132" y="104"/>
                    <a:pt x="139" y="106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7" y="101"/>
                    <a:pt x="149" y="95"/>
                    <a:pt x="150" y="88"/>
                  </a:cubicBezTo>
                  <a:cubicBezTo>
                    <a:pt x="151" y="81"/>
                    <a:pt x="152" y="74"/>
                    <a:pt x="151" y="68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39" y="66"/>
                    <a:pt x="133" y="62"/>
                    <a:pt x="130" y="55"/>
                  </a:cubicBezTo>
                  <a:cubicBezTo>
                    <a:pt x="128" y="48"/>
                    <a:pt x="129" y="40"/>
                    <a:pt x="134" y="35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0" y="21"/>
                    <a:pt x="120" y="12"/>
                    <a:pt x="107" y="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0" y="16"/>
                    <a:pt x="93" y="19"/>
                    <a:pt x="86" y="18"/>
                  </a:cubicBezTo>
                  <a:cubicBezTo>
                    <a:pt x="78" y="16"/>
                    <a:pt x="73" y="11"/>
                    <a:pt x="71" y="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6" y="1"/>
                    <a:pt x="43" y="6"/>
                    <a:pt x="32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24"/>
                    <a:pt x="36" y="32"/>
                    <a:pt x="31" y="38"/>
                  </a:cubicBezTo>
                  <a:cubicBezTo>
                    <a:pt x="27" y="43"/>
                    <a:pt x="19" y="46"/>
                    <a:pt x="12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9"/>
                    <a:pt x="3" y="55"/>
                    <a:pt x="1" y="62"/>
                  </a:cubicBezTo>
                  <a:cubicBezTo>
                    <a:pt x="0" y="69"/>
                    <a:pt x="0" y="75"/>
                    <a:pt x="1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13" y="83"/>
                    <a:pt x="19" y="88"/>
                    <a:pt x="21" y="95"/>
                  </a:cubicBezTo>
                  <a:cubicBezTo>
                    <a:pt x="24" y="102"/>
                    <a:pt x="22" y="109"/>
                    <a:pt x="17" y="114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21" y="129"/>
                    <a:pt x="32" y="138"/>
                    <a:pt x="44" y="144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51" y="134"/>
                    <a:pt x="59" y="131"/>
                    <a:pt x="66" y="132"/>
                  </a:cubicBezTo>
                  <a:cubicBezTo>
                    <a:pt x="73" y="133"/>
                    <a:pt x="79" y="139"/>
                    <a:pt x="81" y="145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96" y="149"/>
                    <a:pt x="109" y="144"/>
                    <a:pt x="120" y="136"/>
                  </a:cubicBezTo>
                  <a:lnTo>
                    <a:pt x="118" y="132"/>
                  </a:lnTo>
                  <a:close/>
                  <a:moveTo>
                    <a:pt x="71" y="103"/>
                  </a:moveTo>
                  <a:cubicBezTo>
                    <a:pt x="55" y="101"/>
                    <a:pt x="45" y="86"/>
                    <a:pt x="47" y="70"/>
                  </a:cubicBezTo>
                  <a:cubicBezTo>
                    <a:pt x="50" y="54"/>
                    <a:pt x="65" y="44"/>
                    <a:pt x="81" y="46"/>
                  </a:cubicBezTo>
                  <a:cubicBezTo>
                    <a:pt x="97" y="49"/>
                    <a:pt x="107" y="64"/>
                    <a:pt x="104" y="80"/>
                  </a:cubicBezTo>
                  <a:cubicBezTo>
                    <a:pt x="102" y="96"/>
                    <a:pt x="87" y="106"/>
                    <a:pt x="71" y="103"/>
                  </a:cubicBezTo>
                </a:path>
              </a:pathLst>
            </a:custGeom>
            <a:solidFill>
              <a:srgbClr val="005E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 rot="1362926">
              <a:off x="5258023" y="4995375"/>
              <a:ext cx="174697" cy="172264"/>
            </a:xfrm>
            <a:custGeom>
              <a:avLst/>
              <a:gdLst/>
              <a:ahLst/>
              <a:cxnLst>
                <a:cxn ang="0">
                  <a:pos x="118" y="132"/>
                </a:cxn>
                <a:cxn ang="0">
                  <a:pos x="120" y="112"/>
                </a:cxn>
                <a:cxn ang="0">
                  <a:pos x="139" y="106"/>
                </a:cxn>
                <a:cxn ang="0">
                  <a:pos x="144" y="107"/>
                </a:cxn>
                <a:cxn ang="0">
                  <a:pos x="150" y="88"/>
                </a:cxn>
                <a:cxn ang="0">
                  <a:pos x="151" y="68"/>
                </a:cxn>
                <a:cxn ang="0">
                  <a:pos x="146" y="67"/>
                </a:cxn>
                <a:cxn ang="0">
                  <a:pos x="130" y="55"/>
                </a:cxn>
                <a:cxn ang="0">
                  <a:pos x="134" y="35"/>
                </a:cxn>
                <a:cxn ang="0">
                  <a:pos x="138" y="32"/>
                </a:cxn>
                <a:cxn ang="0">
                  <a:pos x="107" y="6"/>
                </a:cxn>
                <a:cxn ang="0">
                  <a:pos x="104" y="10"/>
                </a:cxn>
                <a:cxn ang="0">
                  <a:pos x="86" y="18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32" y="13"/>
                </a:cxn>
                <a:cxn ang="0">
                  <a:pos x="34" y="18"/>
                </a:cxn>
                <a:cxn ang="0">
                  <a:pos x="31" y="38"/>
                </a:cxn>
                <a:cxn ang="0">
                  <a:pos x="12" y="44"/>
                </a:cxn>
                <a:cxn ang="0">
                  <a:pos x="8" y="43"/>
                </a:cxn>
                <a:cxn ang="0">
                  <a:pos x="1" y="62"/>
                </a:cxn>
                <a:cxn ang="0">
                  <a:pos x="1" y="82"/>
                </a:cxn>
                <a:cxn ang="0">
                  <a:pos x="6" y="83"/>
                </a:cxn>
                <a:cxn ang="0">
                  <a:pos x="21" y="95"/>
                </a:cxn>
                <a:cxn ang="0">
                  <a:pos x="17" y="114"/>
                </a:cxn>
                <a:cxn ang="0">
                  <a:pos x="14" y="118"/>
                </a:cxn>
                <a:cxn ang="0">
                  <a:pos x="44" y="144"/>
                </a:cxn>
                <a:cxn ang="0">
                  <a:pos x="47" y="139"/>
                </a:cxn>
                <a:cxn ang="0">
                  <a:pos x="66" y="132"/>
                </a:cxn>
                <a:cxn ang="0">
                  <a:pos x="81" y="145"/>
                </a:cxn>
                <a:cxn ang="0">
                  <a:pos x="82" y="150"/>
                </a:cxn>
                <a:cxn ang="0">
                  <a:pos x="120" y="136"/>
                </a:cxn>
                <a:cxn ang="0">
                  <a:pos x="118" y="132"/>
                </a:cxn>
                <a:cxn ang="0">
                  <a:pos x="71" y="103"/>
                </a:cxn>
                <a:cxn ang="0">
                  <a:pos x="47" y="70"/>
                </a:cxn>
                <a:cxn ang="0">
                  <a:pos x="81" y="46"/>
                </a:cxn>
                <a:cxn ang="0">
                  <a:pos x="104" y="80"/>
                </a:cxn>
                <a:cxn ang="0">
                  <a:pos x="71" y="103"/>
                </a:cxn>
              </a:cxnLst>
              <a:rect l="0" t="0" r="r" b="b"/>
              <a:pathLst>
                <a:path w="152" h="150">
                  <a:moveTo>
                    <a:pt x="118" y="132"/>
                  </a:moveTo>
                  <a:cubicBezTo>
                    <a:pt x="115" y="125"/>
                    <a:pt x="115" y="118"/>
                    <a:pt x="120" y="112"/>
                  </a:cubicBezTo>
                  <a:cubicBezTo>
                    <a:pt x="125" y="106"/>
                    <a:pt x="132" y="104"/>
                    <a:pt x="139" y="106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7" y="101"/>
                    <a:pt x="149" y="95"/>
                    <a:pt x="150" y="88"/>
                  </a:cubicBezTo>
                  <a:cubicBezTo>
                    <a:pt x="151" y="81"/>
                    <a:pt x="152" y="74"/>
                    <a:pt x="151" y="68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39" y="66"/>
                    <a:pt x="133" y="62"/>
                    <a:pt x="130" y="55"/>
                  </a:cubicBezTo>
                  <a:cubicBezTo>
                    <a:pt x="128" y="48"/>
                    <a:pt x="129" y="40"/>
                    <a:pt x="134" y="35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0" y="21"/>
                    <a:pt x="120" y="12"/>
                    <a:pt x="107" y="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0" y="16"/>
                    <a:pt x="93" y="19"/>
                    <a:pt x="86" y="18"/>
                  </a:cubicBezTo>
                  <a:cubicBezTo>
                    <a:pt x="78" y="16"/>
                    <a:pt x="73" y="11"/>
                    <a:pt x="71" y="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6" y="1"/>
                    <a:pt x="43" y="6"/>
                    <a:pt x="32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24"/>
                    <a:pt x="36" y="32"/>
                    <a:pt x="31" y="38"/>
                  </a:cubicBezTo>
                  <a:cubicBezTo>
                    <a:pt x="27" y="43"/>
                    <a:pt x="19" y="46"/>
                    <a:pt x="12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9"/>
                    <a:pt x="3" y="55"/>
                    <a:pt x="1" y="62"/>
                  </a:cubicBezTo>
                  <a:cubicBezTo>
                    <a:pt x="0" y="69"/>
                    <a:pt x="0" y="75"/>
                    <a:pt x="1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13" y="83"/>
                    <a:pt x="19" y="88"/>
                    <a:pt x="21" y="95"/>
                  </a:cubicBezTo>
                  <a:cubicBezTo>
                    <a:pt x="24" y="102"/>
                    <a:pt x="22" y="109"/>
                    <a:pt x="17" y="114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21" y="129"/>
                    <a:pt x="32" y="138"/>
                    <a:pt x="44" y="144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51" y="134"/>
                    <a:pt x="59" y="131"/>
                    <a:pt x="66" y="132"/>
                  </a:cubicBezTo>
                  <a:cubicBezTo>
                    <a:pt x="73" y="133"/>
                    <a:pt x="79" y="139"/>
                    <a:pt x="81" y="145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96" y="149"/>
                    <a:pt x="109" y="144"/>
                    <a:pt x="120" y="136"/>
                  </a:cubicBezTo>
                  <a:lnTo>
                    <a:pt x="118" y="132"/>
                  </a:lnTo>
                  <a:close/>
                  <a:moveTo>
                    <a:pt x="71" y="103"/>
                  </a:moveTo>
                  <a:cubicBezTo>
                    <a:pt x="55" y="101"/>
                    <a:pt x="45" y="86"/>
                    <a:pt x="47" y="70"/>
                  </a:cubicBezTo>
                  <a:cubicBezTo>
                    <a:pt x="50" y="54"/>
                    <a:pt x="65" y="44"/>
                    <a:pt x="81" y="46"/>
                  </a:cubicBezTo>
                  <a:cubicBezTo>
                    <a:pt x="97" y="49"/>
                    <a:pt x="107" y="64"/>
                    <a:pt x="104" y="80"/>
                  </a:cubicBezTo>
                  <a:cubicBezTo>
                    <a:pt x="102" y="96"/>
                    <a:pt x="87" y="106"/>
                    <a:pt x="71" y="103"/>
                  </a:cubicBezTo>
                </a:path>
              </a:pathLst>
            </a:custGeom>
            <a:solidFill>
              <a:srgbClr val="005E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76" name="Group 75"/>
            <p:cNvGrpSpPr>
              <a:grpSpLocks noChangeAspect="1"/>
            </p:cNvGrpSpPr>
            <p:nvPr/>
          </p:nvGrpSpPr>
          <p:grpSpPr bwMode="auto">
            <a:xfrm>
              <a:off x="2238125" y="4488656"/>
              <a:ext cx="111120" cy="151773"/>
              <a:chOff x="1538" y="703"/>
              <a:chExt cx="328" cy="448"/>
            </a:xfrm>
            <a:solidFill>
              <a:srgbClr val="00338D"/>
            </a:solidFill>
          </p:grpSpPr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1538" y="886"/>
                <a:ext cx="328" cy="265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0" y="316"/>
                  </a:cxn>
                  <a:cxn ang="0">
                    <a:pos x="34" y="350"/>
                  </a:cxn>
                  <a:cxn ang="0">
                    <a:pos x="399" y="350"/>
                  </a:cxn>
                  <a:cxn ang="0">
                    <a:pos x="433" y="316"/>
                  </a:cxn>
                  <a:cxn ang="0">
                    <a:pos x="433" y="34"/>
                  </a:cxn>
                  <a:cxn ang="0">
                    <a:pos x="399" y="0"/>
                  </a:cxn>
                  <a:cxn ang="0">
                    <a:pos x="238" y="177"/>
                  </a:cxn>
                  <a:cxn ang="0">
                    <a:pos x="242" y="273"/>
                  </a:cxn>
                  <a:cxn ang="0">
                    <a:pos x="190" y="273"/>
                  </a:cxn>
                  <a:cxn ang="0">
                    <a:pos x="195" y="177"/>
                  </a:cxn>
                  <a:cxn ang="0">
                    <a:pos x="175" y="141"/>
                  </a:cxn>
                  <a:cxn ang="0">
                    <a:pos x="216" y="98"/>
                  </a:cxn>
                  <a:cxn ang="0">
                    <a:pos x="257" y="141"/>
                  </a:cxn>
                  <a:cxn ang="0">
                    <a:pos x="238" y="177"/>
                  </a:cxn>
                </a:cxnLst>
                <a:rect l="0" t="0" r="r" b="b"/>
                <a:pathLst>
                  <a:path w="433" h="350">
                    <a:moveTo>
                      <a:pt x="39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35"/>
                      <a:pt x="15" y="350"/>
                      <a:pt x="34" y="350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418" y="350"/>
                      <a:pt x="433" y="335"/>
                      <a:pt x="433" y="316"/>
                    </a:cubicBezTo>
                    <a:cubicBezTo>
                      <a:pt x="433" y="34"/>
                      <a:pt x="433" y="34"/>
                      <a:pt x="433" y="34"/>
                    </a:cubicBezTo>
                    <a:cubicBezTo>
                      <a:pt x="433" y="15"/>
                      <a:pt x="418" y="0"/>
                      <a:pt x="399" y="0"/>
                    </a:cubicBezTo>
                    <a:close/>
                    <a:moveTo>
                      <a:pt x="238" y="177"/>
                    </a:moveTo>
                    <a:cubicBezTo>
                      <a:pt x="242" y="273"/>
                      <a:pt x="242" y="273"/>
                      <a:pt x="24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83" y="170"/>
                      <a:pt x="175" y="156"/>
                      <a:pt x="175" y="141"/>
                    </a:cubicBezTo>
                    <a:cubicBezTo>
                      <a:pt x="175" y="117"/>
                      <a:pt x="194" y="98"/>
                      <a:pt x="216" y="98"/>
                    </a:cubicBezTo>
                    <a:cubicBezTo>
                      <a:pt x="239" y="98"/>
                      <a:pt x="257" y="117"/>
                      <a:pt x="257" y="141"/>
                    </a:cubicBezTo>
                    <a:cubicBezTo>
                      <a:pt x="257" y="156"/>
                      <a:pt x="249" y="170"/>
                      <a:pt x="238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1566" y="703"/>
                <a:ext cx="268" cy="167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354" y="181"/>
                  </a:cxn>
                  <a:cxn ang="0">
                    <a:pos x="351" y="210"/>
                  </a:cxn>
                  <a:cxn ang="0">
                    <a:pos x="338" y="221"/>
                  </a:cxn>
                  <a:cxn ang="0">
                    <a:pos x="284" y="221"/>
                  </a:cxn>
                  <a:cxn ang="0">
                    <a:pos x="276" y="210"/>
                  </a:cxn>
                  <a:cxn ang="0">
                    <a:pos x="280" y="181"/>
                  </a:cxn>
                  <a:cxn ang="0">
                    <a:pos x="177" y="75"/>
                  </a:cxn>
                  <a:cxn ang="0">
                    <a:pos x="74" y="181"/>
                  </a:cxn>
                  <a:cxn ang="0">
                    <a:pos x="78" y="210"/>
                  </a:cxn>
                  <a:cxn ang="0">
                    <a:pos x="70" y="221"/>
                  </a:cxn>
                  <a:cxn ang="0">
                    <a:pos x="16" y="221"/>
                  </a:cxn>
                  <a:cxn ang="0">
                    <a:pos x="3" y="210"/>
                  </a:cxn>
                  <a:cxn ang="0">
                    <a:pos x="0" y="181"/>
                  </a:cxn>
                  <a:cxn ang="0">
                    <a:pos x="177" y="0"/>
                  </a:cxn>
                </a:cxnLst>
                <a:rect l="0" t="0" r="r" b="b"/>
                <a:pathLst>
                  <a:path w="354" h="221">
                    <a:moveTo>
                      <a:pt x="177" y="0"/>
                    </a:moveTo>
                    <a:cubicBezTo>
                      <a:pt x="275" y="0"/>
                      <a:pt x="354" y="81"/>
                      <a:pt x="354" y="181"/>
                    </a:cubicBezTo>
                    <a:cubicBezTo>
                      <a:pt x="354" y="195"/>
                      <a:pt x="351" y="210"/>
                      <a:pt x="351" y="210"/>
                    </a:cubicBezTo>
                    <a:cubicBezTo>
                      <a:pt x="350" y="216"/>
                      <a:pt x="344" y="221"/>
                      <a:pt x="338" y="221"/>
                    </a:cubicBezTo>
                    <a:cubicBezTo>
                      <a:pt x="284" y="221"/>
                      <a:pt x="284" y="221"/>
                      <a:pt x="284" y="221"/>
                    </a:cubicBezTo>
                    <a:cubicBezTo>
                      <a:pt x="278" y="221"/>
                      <a:pt x="274" y="216"/>
                      <a:pt x="276" y="210"/>
                    </a:cubicBezTo>
                    <a:cubicBezTo>
                      <a:pt x="276" y="210"/>
                      <a:pt x="280" y="195"/>
                      <a:pt x="280" y="181"/>
                    </a:cubicBezTo>
                    <a:cubicBezTo>
                      <a:pt x="280" y="123"/>
                      <a:pt x="234" y="75"/>
                      <a:pt x="177" y="75"/>
                    </a:cubicBezTo>
                    <a:cubicBezTo>
                      <a:pt x="120" y="75"/>
                      <a:pt x="74" y="123"/>
                      <a:pt x="74" y="181"/>
                    </a:cubicBezTo>
                    <a:cubicBezTo>
                      <a:pt x="74" y="195"/>
                      <a:pt x="78" y="210"/>
                      <a:pt x="78" y="210"/>
                    </a:cubicBezTo>
                    <a:cubicBezTo>
                      <a:pt x="80" y="216"/>
                      <a:pt x="76" y="221"/>
                      <a:pt x="70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0" y="221"/>
                      <a:pt x="4" y="216"/>
                      <a:pt x="3" y="210"/>
                    </a:cubicBezTo>
                    <a:cubicBezTo>
                      <a:pt x="3" y="210"/>
                      <a:pt x="0" y="195"/>
                      <a:pt x="0" y="181"/>
                    </a:cubicBezTo>
                    <a:cubicBezTo>
                      <a:pt x="0" y="81"/>
                      <a:pt x="79" y="0"/>
                      <a:pt x="17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79" name="Group 78"/>
            <p:cNvGrpSpPr>
              <a:grpSpLocks noChangeAspect="1"/>
            </p:cNvGrpSpPr>
            <p:nvPr/>
          </p:nvGrpSpPr>
          <p:grpSpPr bwMode="auto">
            <a:xfrm>
              <a:off x="3002506" y="4488656"/>
              <a:ext cx="111120" cy="151773"/>
              <a:chOff x="1538" y="703"/>
              <a:chExt cx="328" cy="448"/>
            </a:xfrm>
            <a:solidFill>
              <a:srgbClr val="00338D"/>
            </a:solidFill>
          </p:grpSpPr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1538" y="886"/>
                <a:ext cx="328" cy="265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0" y="316"/>
                  </a:cxn>
                  <a:cxn ang="0">
                    <a:pos x="34" y="350"/>
                  </a:cxn>
                  <a:cxn ang="0">
                    <a:pos x="399" y="350"/>
                  </a:cxn>
                  <a:cxn ang="0">
                    <a:pos x="433" y="316"/>
                  </a:cxn>
                  <a:cxn ang="0">
                    <a:pos x="433" y="34"/>
                  </a:cxn>
                  <a:cxn ang="0">
                    <a:pos x="399" y="0"/>
                  </a:cxn>
                  <a:cxn ang="0">
                    <a:pos x="238" y="177"/>
                  </a:cxn>
                  <a:cxn ang="0">
                    <a:pos x="242" y="273"/>
                  </a:cxn>
                  <a:cxn ang="0">
                    <a:pos x="190" y="273"/>
                  </a:cxn>
                  <a:cxn ang="0">
                    <a:pos x="195" y="177"/>
                  </a:cxn>
                  <a:cxn ang="0">
                    <a:pos x="175" y="141"/>
                  </a:cxn>
                  <a:cxn ang="0">
                    <a:pos x="216" y="98"/>
                  </a:cxn>
                  <a:cxn ang="0">
                    <a:pos x="257" y="141"/>
                  </a:cxn>
                  <a:cxn ang="0">
                    <a:pos x="238" y="177"/>
                  </a:cxn>
                </a:cxnLst>
                <a:rect l="0" t="0" r="r" b="b"/>
                <a:pathLst>
                  <a:path w="433" h="350">
                    <a:moveTo>
                      <a:pt x="39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35"/>
                      <a:pt x="15" y="350"/>
                      <a:pt x="34" y="350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418" y="350"/>
                      <a:pt x="433" y="335"/>
                      <a:pt x="433" y="316"/>
                    </a:cubicBezTo>
                    <a:cubicBezTo>
                      <a:pt x="433" y="34"/>
                      <a:pt x="433" y="34"/>
                      <a:pt x="433" y="34"/>
                    </a:cubicBezTo>
                    <a:cubicBezTo>
                      <a:pt x="433" y="15"/>
                      <a:pt x="418" y="0"/>
                      <a:pt x="399" y="0"/>
                    </a:cubicBezTo>
                    <a:close/>
                    <a:moveTo>
                      <a:pt x="238" y="177"/>
                    </a:moveTo>
                    <a:cubicBezTo>
                      <a:pt x="242" y="273"/>
                      <a:pt x="242" y="273"/>
                      <a:pt x="24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83" y="170"/>
                      <a:pt x="175" y="156"/>
                      <a:pt x="175" y="141"/>
                    </a:cubicBezTo>
                    <a:cubicBezTo>
                      <a:pt x="175" y="117"/>
                      <a:pt x="194" y="98"/>
                      <a:pt x="216" y="98"/>
                    </a:cubicBezTo>
                    <a:cubicBezTo>
                      <a:pt x="239" y="98"/>
                      <a:pt x="257" y="117"/>
                      <a:pt x="257" y="141"/>
                    </a:cubicBezTo>
                    <a:cubicBezTo>
                      <a:pt x="257" y="156"/>
                      <a:pt x="249" y="170"/>
                      <a:pt x="238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1566" y="703"/>
                <a:ext cx="268" cy="167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354" y="181"/>
                  </a:cxn>
                  <a:cxn ang="0">
                    <a:pos x="351" y="210"/>
                  </a:cxn>
                  <a:cxn ang="0">
                    <a:pos x="338" y="221"/>
                  </a:cxn>
                  <a:cxn ang="0">
                    <a:pos x="284" y="221"/>
                  </a:cxn>
                  <a:cxn ang="0">
                    <a:pos x="276" y="210"/>
                  </a:cxn>
                  <a:cxn ang="0">
                    <a:pos x="280" y="181"/>
                  </a:cxn>
                  <a:cxn ang="0">
                    <a:pos x="177" y="75"/>
                  </a:cxn>
                  <a:cxn ang="0">
                    <a:pos x="74" y="181"/>
                  </a:cxn>
                  <a:cxn ang="0">
                    <a:pos x="78" y="210"/>
                  </a:cxn>
                  <a:cxn ang="0">
                    <a:pos x="70" y="221"/>
                  </a:cxn>
                  <a:cxn ang="0">
                    <a:pos x="16" y="221"/>
                  </a:cxn>
                  <a:cxn ang="0">
                    <a:pos x="3" y="210"/>
                  </a:cxn>
                  <a:cxn ang="0">
                    <a:pos x="0" y="181"/>
                  </a:cxn>
                  <a:cxn ang="0">
                    <a:pos x="177" y="0"/>
                  </a:cxn>
                </a:cxnLst>
                <a:rect l="0" t="0" r="r" b="b"/>
                <a:pathLst>
                  <a:path w="354" h="221">
                    <a:moveTo>
                      <a:pt x="177" y="0"/>
                    </a:moveTo>
                    <a:cubicBezTo>
                      <a:pt x="275" y="0"/>
                      <a:pt x="354" y="81"/>
                      <a:pt x="354" y="181"/>
                    </a:cubicBezTo>
                    <a:cubicBezTo>
                      <a:pt x="354" y="195"/>
                      <a:pt x="351" y="210"/>
                      <a:pt x="351" y="210"/>
                    </a:cubicBezTo>
                    <a:cubicBezTo>
                      <a:pt x="350" y="216"/>
                      <a:pt x="344" y="221"/>
                      <a:pt x="338" y="221"/>
                    </a:cubicBezTo>
                    <a:cubicBezTo>
                      <a:pt x="284" y="221"/>
                      <a:pt x="284" y="221"/>
                      <a:pt x="284" y="221"/>
                    </a:cubicBezTo>
                    <a:cubicBezTo>
                      <a:pt x="278" y="221"/>
                      <a:pt x="274" y="216"/>
                      <a:pt x="276" y="210"/>
                    </a:cubicBezTo>
                    <a:cubicBezTo>
                      <a:pt x="276" y="210"/>
                      <a:pt x="280" y="195"/>
                      <a:pt x="280" y="181"/>
                    </a:cubicBezTo>
                    <a:cubicBezTo>
                      <a:pt x="280" y="123"/>
                      <a:pt x="234" y="75"/>
                      <a:pt x="177" y="75"/>
                    </a:cubicBezTo>
                    <a:cubicBezTo>
                      <a:pt x="120" y="75"/>
                      <a:pt x="74" y="123"/>
                      <a:pt x="74" y="181"/>
                    </a:cubicBezTo>
                    <a:cubicBezTo>
                      <a:pt x="74" y="195"/>
                      <a:pt x="78" y="210"/>
                      <a:pt x="78" y="210"/>
                    </a:cubicBezTo>
                    <a:cubicBezTo>
                      <a:pt x="80" y="216"/>
                      <a:pt x="76" y="221"/>
                      <a:pt x="70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0" y="221"/>
                      <a:pt x="4" y="216"/>
                      <a:pt x="3" y="210"/>
                    </a:cubicBezTo>
                    <a:cubicBezTo>
                      <a:pt x="3" y="210"/>
                      <a:pt x="0" y="195"/>
                      <a:pt x="0" y="181"/>
                    </a:cubicBezTo>
                    <a:cubicBezTo>
                      <a:pt x="0" y="81"/>
                      <a:pt x="79" y="0"/>
                      <a:pt x="17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82" name="Group 81"/>
            <p:cNvGrpSpPr>
              <a:grpSpLocks noChangeAspect="1"/>
            </p:cNvGrpSpPr>
            <p:nvPr/>
          </p:nvGrpSpPr>
          <p:grpSpPr bwMode="auto">
            <a:xfrm>
              <a:off x="3759744" y="4488656"/>
              <a:ext cx="111120" cy="151773"/>
              <a:chOff x="1538" y="703"/>
              <a:chExt cx="328" cy="448"/>
            </a:xfrm>
            <a:solidFill>
              <a:srgbClr val="00338D"/>
            </a:solidFill>
          </p:grpSpPr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538" y="886"/>
                <a:ext cx="328" cy="265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0" y="316"/>
                  </a:cxn>
                  <a:cxn ang="0">
                    <a:pos x="34" y="350"/>
                  </a:cxn>
                  <a:cxn ang="0">
                    <a:pos x="399" y="350"/>
                  </a:cxn>
                  <a:cxn ang="0">
                    <a:pos x="433" y="316"/>
                  </a:cxn>
                  <a:cxn ang="0">
                    <a:pos x="433" y="34"/>
                  </a:cxn>
                  <a:cxn ang="0">
                    <a:pos x="399" y="0"/>
                  </a:cxn>
                  <a:cxn ang="0">
                    <a:pos x="238" y="177"/>
                  </a:cxn>
                  <a:cxn ang="0">
                    <a:pos x="242" y="273"/>
                  </a:cxn>
                  <a:cxn ang="0">
                    <a:pos x="190" y="273"/>
                  </a:cxn>
                  <a:cxn ang="0">
                    <a:pos x="195" y="177"/>
                  </a:cxn>
                  <a:cxn ang="0">
                    <a:pos x="175" y="141"/>
                  </a:cxn>
                  <a:cxn ang="0">
                    <a:pos x="216" y="98"/>
                  </a:cxn>
                  <a:cxn ang="0">
                    <a:pos x="257" y="141"/>
                  </a:cxn>
                  <a:cxn ang="0">
                    <a:pos x="238" y="177"/>
                  </a:cxn>
                </a:cxnLst>
                <a:rect l="0" t="0" r="r" b="b"/>
                <a:pathLst>
                  <a:path w="433" h="350">
                    <a:moveTo>
                      <a:pt x="39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35"/>
                      <a:pt x="15" y="350"/>
                      <a:pt x="34" y="350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418" y="350"/>
                      <a:pt x="433" y="335"/>
                      <a:pt x="433" y="316"/>
                    </a:cubicBezTo>
                    <a:cubicBezTo>
                      <a:pt x="433" y="34"/>
                      <a:pt x="433" y="34"/>
                      <a:pt x="433" y="34"/>
                    </a:cubicBezTo>
                    <a:cubicBezTo>
                      <a:pt x="433" y="15"/>
                      <a:pt x="418" y="0"/>
                      <a:pt x="399" y="0"/>
                    </a:cubicBezTo>
                    <a:close/>
                    <a:moveTo>
                      <a:pt x="238" y="177"/>
                    </a:moveTo>
                    <a:cubicBezTo>
                      <a:pt x="242" y="273"/>
                      <a:pt x="242" y="273"/>
                      <a:pt x="24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83" y="170"/>
                      <a:pt x="175" y="156"/>
                      <a:pt x="175" y="141"/>
                    </a:cubicBezTo>
                    <a:cubicBezTo>
                      <a:pt x="175" y="117"/>
                      <a:pt x="194" y="98"/>
                      <a:pt x="216" y="98"/>
                    </a:cubicBezTo>
                    <a:cubicBezTo>
                      <a:pt x="239" y="98"/>
                      <a:pt x="257" y="117"/>
                      <a:pt x="257" y="141"/>
                    </a:cubicBezTo>
                    <a:cubicBezTo>
                      <a:pt x="257" y="156"/>
                      <a:pt x="249" y="170"/>
                      <a:pt x="238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1566" y="703"/>
                <a:ext cx="268" cy="167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354" y="181"/>
                  </a:cxn>
                  <a:cxn ang="0">
                    <a:pos x="351" y="210"/>
                  </a:cxn>
                  <a:cxn ang="0">
                    <a:pos x="338" y="221"/>
                  </a:cxn>
                  <a:cxn ang="0">
                    <a:pos x="284" y="221"/>
                  </a:cxn>
                  <a:cxn ang="0">
                    <a:pos x="276" y="210"/>
                  </a:cxn>
                  <a:cxn ang="0">
                    <a:pos x="280" y="181"/>
                  </a:cxn>
                  <a:cxn ang="0">
                    <a:pos x="177" y="75"/>
                  </a:cxn>
                  <a:cxn ang="0">
                    <a:pos x="74" y="181"/>
                  </a:cxn>
                  <a:cxn ang="0">
                    <a:pos x="78" y="210"/>
                  </a:cxn>
                  <a:cxn ang="0">
                    <a:pos x="70" y="221"/>
                  </a:cxn>
                  <a:cxn ang="0">
                    <a:pos x="16" y="221"/>
                  </a:cxn>
                  <a:cxn ang="0">
                    <a:pos x="3" y="210"/>
                  </a:cxn>
                  <a:cxn ang="0">
                    <a:pos x="0" y="181"/>
                  </a:cxn>
                  <a:cxn ang="0">
                    <a:pos x="177" y="0"/>
                  </a:cxn>
                </a:cxnLst>
                <a:rect l="0" t="0" r="r" b="b"/>
                <a:pathLst>
                  <a:path w="354" h="221">
                    <a:moveTo>
                      <a:pt x="177" y="0"/>
                    </a:moveTo>
                    <a:cubicBezTo>
                      <a:pt x="275" y="0"/>
                      <a:pt x="354" y="81"/>
                      <a:pt x="354" y="181"/>
                    </a:cubicBezTo>
                    <a:cubicBezTo>
                      <a:pt x="354" y="195"/>
                      <a:pt x="351" y="210"/>
                      <a:pt x="351" y="210"/>
                    </a:cubicBezTo>
                    <a:cubicBezTo>
                      <a:pt x="350" y="216"/>
                      <a:pt x="344" y="221"/>
                      <a:pt x="338" y="221"/>
                    </a:cubicBezTo>
                    <a:cubicBezTo>
                      <a:pt x="284" y="221"/>
                      <a:pt x="284" y="221"/>
                      <a:pt x="284" y="221"/>
                    </a:cubicBezTo>
                    <a:cubicBezTo>
                      <a:pt x="278" y="221"/>
                      <a:pt x="274" y="216"/>
                      <a:pt x="276" y="210"/>
                    </a:cubicBezTo>
                    <a:cubicBezTo>
                      <a:pt x="276" y="210"/>
                      <a:pt x="280" y="195"/>
                      <a:pt x="280" y="181"/>
                    </a:cubicBezTo>
                    <a:cubicBezTo>
                      <a:pt x="280" y="123"/>
                      <a:pt x="234" y="75"/>
                      <a:pt x="177" y="75"/>
                    </a:cubicBezTo>
                    <a:cubicBezTo>
                      <a:pt x="120" y="75"/>
                      <a:pt x="74" y="123"/>
                      <a:pt x="74" y="181"/>
                    </a:cubicBezTo>
                    <a:cubicBezTo>
                      <a:pt x="74" y="195"/>
                      <a:pt x="78" y="210"/>
                      <a:pt x="78" y="210"/>
                    </a:cubicBezTo>
                    <a:cubicBezTo>
                      <a:pt x="80" y="216"/>
                      <a:pt x="76" y="221"/>
                      <a:pt x="70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0" y="221"/>
                      <a:pt x="4" y="216"/>
                      <a:pt x="3" y="210"/>
                    </a:cubicBezTo>
                    <a:cubicBezTo>
                      <a:pt x="3" y="210"/>
                      <a:pt x="0" y="195"/>
                      <a:pt x="0" y="181"/>
                    </a:cubicBezTo>
                    <a:cubicBezTo>
                      <a:pt x="0" y="81"/>
                      <a:pt x="79" y="0"/>
                      <a:pt x="17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85" name="Group 84"/>
            <p:cNvGrpSpPr>
              <a:grpSpLocks noChangeAspect="1"/>
            </p:cNvGrpSpPr>
            <p:nvPr/>
          </p:nvGrpSpPr>
          <p:grpSpPr bwMode="auto">
            <a:xfrm>
              <a:off x="4526506" y="4488656"/>
              <a:ext cx="111120" cy="151773"/>
              <a:chOff x="1538" y="703"/>
              <a:chExt cx="328" cy="448"/>
            </a:xfrm>
            <a:solidFill>
              <a:srgbClr val="00338D"/>
            </a:solidFill>
          </p:grpSpPr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1538" y="886"/>
                <a:ext cx="328" cy="265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0" y="316"/>
                  </a:cxn>
                  <a:cxn ang="0">
                    <a:pos x="34" y="350"/>
                  </a:cxn>
                  <a:cxn ang="0">
                    <a:pos x="399" y="350"/>
                  </a:cxn>
                  <a:cxn ang="0">
                    <a:pos x="433" y="316"/>
                  </a:cxn>
                  <a:cxn ang="0">
                    <a:pos x="433" y="34"/>
                  </a:cxn>
                  <a:cxn ang="0">
                    <a:pos x="399" y="0"/>
                  </a:cxn>
                  <a:cxn ang="0">
                    <a:pos x="238" y="177"/>
                  </a:cxn>
                  <a:cxn ang="0">
                    <a:pos x="242" y="273"/>
                  </a:cxn>
                  <a:cxn ang="0">
                    <a:pos x="190" y="273"/>
                  </a:cxn>
                  <a:cxn ang="0">
                    <a:pos x="195" y="177"/>
                  </a:cxn>
                  <a:cxn ang="0">
                    <a:pos x="175" y="141"/>
                  </a:cxn>
                  <a:cxn ang="0">
                    <a:pos x="216" y="98"/>
                  </a:cxn>
                  <a:cxn ang="0">
                    <a:pos x="257" y="141"/>
                  </a:cxn>
                  <a:cxn ang="0">
                    <a:pos x="238" y="177"/>
                  </a:cxn>
                </a:cxnLst>
                <a:rect l="0" t="0" r="r" b="b"/>
                <a:pathLst>
                  <a:path w="433" h="350">
                    <a:moveTo>
                      <a:pt x="39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35"/>
                      <a:pt x="15" y="350"/>
                      <a:pt x="34" y="350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418" y="350"/>
                      <a:pt x="433" y="335"/>
                      <a:pt x="433" y="316"/>
                    </a:cubicBezTo>
                    <a:cubicBezTo>
                      <a:pt x="433" y="34"/>
                      <a:pt x="433" y="34"/>
                      <a:pt x="433" y="34"/>
                    </a:cubicBezTo>
                    <a:cubicBezTo>
                      <a:pt x="433" y="15"/>
                      <a:pt x="418" y="0"/>
                      <a:pt x="399" y="0"/>
                    </a:cubicBezTo>
                    <a:close/>
                    <a:moveTo>
                      <a:pt x="238" y="177"/>
                    </a:moveTo>
                    <a:cubicBezTo>
                      <a:pt x="242" y="273"/>
                      <a:pt x="242" y="273"/>
                      <a:pt x="24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83" y="170"/>
                      <a:pt x="175" y="156"/>
                      <a:pt x="175" y="141"/>
                    </a:cubicBezTo>
                    <a:cubicBezTo>
                      <a:pt x="175" y="117"/>
                      <a:pt x="194" y="98"/>
                      <a:pt x="216" y="98"/>
                    </a:cubicBezTo>
                    <a:cubicBezTo>
                      <a:pt x="239" y="98"/>
                      <a:pt x="257" y="117"/>
                      <a:pt x="257" y="141"/>
                    </a:cubicBezTo>
                    <a:cubicBezTo>
                      <a:pt x="257" y="156"/>
                      <a:pt x="249" y="170"/>
                      <a:pt x="238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1566" y="703"/>
                <a:ext cx="268" cy="167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354" y="181"/>
                  </a:cxn>
                  <a:cxn ang="0">
                    <a:pos x="351" y="210"/>
                  </a:cxn>
                  <a:cxn ang="0">
                    <a:pos x="338" y="221"/>
                  </a:cxn>
                  <a:cxn ang="0">
                    <a:pos x="284" y="221"/>
                  </a:cxn>
                  <a:cxn ang="0">
                    <a:pos x="276" y="210"/>
                  </a:cxn>
                  <a:cxn ang="0">
                    <a:pos x="280" y="181"/>
                  </a:cxn>
                  <a:cxn ang="0">
                    <a:pos x="177" y="75"/>
                  </a:cxn>
                  <a:cxn ang="0">
                    <a:pos x="74" y="181"/>
                  </a:cxn>
                  <a:cxn ang="0">
                    <a:pos x="78" y="210"/>
                  </a:cxn>
                  <a:cxn ang="0">
                    <a:pos x="70" y="221"/>
                  </a:cxn>
                  <a:cxn ang="0">
                    <a:pos x="16" y="221"/>
                  </a:cxn>
                  <a:cxn ang="0">
                    <a:pos x="3" y="210"/>
                  </a:cxn>
                  <a:cxn ang="0">
                    <a:pos x="0" y="181"/>
                  </a:cxn>
                  <a:cxn ang="0">
                    <a:pos x="177" y="0"/>
                  </a:cxn>
                </a:cxnLst>
                <a:rect l="0" t="0" r="r" b="b"/>
                <a:pathLst>
                  <a:path w="354" h="221">
                    <a:moveTo>
                      <a:pt x="177" y="0"/>
                    </a:moveTo>
                    <a:cubicBezTo>
                      <a:pt x="275" y="0"/>
                      <a:pt x="354" y="81"/>
                      <a:pt x="354" y="181"/>
                    </a:cubicBezTo>
                    <a:cubicBezTo>
                      <a:pt x="354" y="195"/>
                      <a:pt x="351" y="210"/>
                      <a:pt x="351" y="210"/>
                    </a:cubicBezTo>
                    <a:cubicBezTo>
                      <a:pt x="350" y="216"/>
                      <a:pt x="344" y="221"/>
                      <a:pt x="338" y="221"/>
                    </a:cubicBezTo>
                    <a:cubicBezTo>
                      <a:pt x="284" y="221"/>
                      <a:pt x="284" y="221"/>
                      <a:pt x="284" y="221"/>
                    </a:cubicBezTo>
                    <a:cubicBezTo>
                      <a:pt x="278" y="221"/>
                      <a:pt x="274" y="216"/>
                      <a:pt x="276" y="210"/>
                    </a:cubicBezTo>
                    <a:cubicBezTo>
                      <a:pt x="276" y="210"/>
                      <a:pt x="280" y="195"/>
                      <a:pt x="280" y="181"/>
                    </a:cubicBezTo>
                    <a:cubicBezTo>
                      <a:pt x="280" y="123"/>
                      <a:pt x="234" y="75"/>
                      <a:pt x="177" y="75"/>
                    </a:cubicBezTo>
                    <a:cubicBezTo>
                      <a:pt x="120" y="75"/>
                      <a:pt x="74" y="123"/>
                      <a:pt x="74" y="181"/>
                    </a:cubicBezTo>
                    <a:cubicBezTo>
                      <a:pt x="74" y="195"/>
                      <a:pt x="78" y="210"/>
                      <a:pt x="78" y="210"/>
                    </a:cubicBezTo>
                    <a:cubicBezTo>
                      <a:pt x="80" y="216"/>
                      <a:pt x="76" y="221"/>
                      <a:pt x="70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0" y="221"/>
                      <a:pt x="4" y="216"/>
                      <a:pt x="3" y="210"/>
                    </a:cubicBezTo>
                    <a:cubicBezTo>
                      <a:pt x="3" y="210"/>
                      <a:pt x="0" y="195"/>
                      <a:pt x="0" y="181"/>
                    </a:cubicBezTo>
                    <a:cubicBezTo>
                      <a:pt x="0" y="81"/>
                      <a:pt x="79" y="0"/>
                      <a:pt x="17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88" name="Group 87"/>
            <p:cNvGrpSpPr>
              <a:grpSpLocks noChangeAspect="1"/>
            </p:cNvGrpSpPr>
            <p:nvPr/>
          </p:nvGrpSpPr>
          <p:grpSpPr bwMode="auto">
            <a:xfrm>
              <a:off x="5288506" y="4488656"/>
              <a:ext cx="111120" cy="151773"/>
              <a:chOff x="1538" y="703"/>
              <a:chExt cx="328" cy="448"/>
            </a:xfrm>
            <a:solidFill>
              <a:srgbClr val="00338D"/>
            </a:solidFill>
          </p:grpSpPr>
          <p:sp>
            <p:nvSpPr>
              <p:cNvPr id="89" name="Freeform 88"/>
              <p:cNvSpPr>
                <a:spLocks noEditPoints="1"/>
              </p:cNvSpPr>
              <p:nvPr/>
            </p:nvSpPr>
            <p:spPr bwMode="auto">
              <a:xfrm>
                <a:off x="1538" y="886"/>
                <a:ext cx="328" cy="265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0" y="316"/>
                  </a:cxn>
                  <a:cxn ang="0">
                    <a:pos x="34" y="350"/>
                  </a:cxn>
                  <a:cxn ang="0">
                    <a:pos x="399" y="350"/>
                  </a:cxn>
                  <a:cxn ang="0">
                    <a:pos x="433" y="316"/>
                  </a:cxn>
                  <a:cxn ang="0">
                    <a:pos x="433" y="34"/>
                  </a:cxn>
                  <a:cxn ang="0">
                    <a:pos x="399" y="0"/>
                  </a:cxn>
                  <a:cxn ang="0">
                    <a:pos x="238" y="177"/>
                  </a:cxn>
                  <a:cxn ang="0">
                    <a:pos x="242" y="273"/>
                  </a:cxn>
                  <a:cxn ang="0">
                    <a:pos x="190" y="273"/>
                  </a:cxn>
                  <a:cxn ang="0">
                    <a:pos x="195" y="177"/>
                  </a:cxn>
                  <a:cxn ang="0">
                    <a:pos x="175" y="141"/>
                  </a:cxn>
                  <a:cxn ang="0">
                    <a:pos x="216" y="98"/>
                  </a:cxn>
                  <a:cxn ang="0">
                    <a:pos x="257" y="141"/>
                  </a:cxn>
                  <a:cxn ang="0">
                    <a:pos x="238" y="177"/>
                  </a:cxn>
                </a:cxnLst>
                <a:rect l="0" t="0" r="r" b="b"/>
                <a:pathLst>
                  <a:path w="433" h="350">
                    <a:moveTo>
                      <a:pt x="39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35"/>
                      <a:pt x="15" y="350"/>
                      <a:pt x="34" y="350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418" y="350"/>
                      <a:pt x="433" y="335"/>
                      <a:pt x="433" y="316"/>
                    </a:cubicBezTo>
                    <a:cubicBezTo>
                      <a:pt x="433" y="34"/>
                      <a:pt x="433" y="34"/>
                      <a:pt x="433" y="34"/>
                    </a:cubicBezTo>
                    <a:cubicBezTo>
                      <a:pt x="433" y="15"/>
                      <a:pt x="418" y="0"/>
                      <a:pt x="399" y="0"/>
                    </a:cubicBezTo>
                    <a:close/>
                    <a:moveTo>
                      <a:pt x="238" y="177"/>
                    </a:moveTo>
                    <a:cubicBezTo>
                      <a:pt x="242" y="273"/>
                      <a:pt x="242" y="273"/>
                      <a:pt x="24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83" y="170"/>
                      <a:pt x="175" y="156"/>
                      <a:pt x="175" y="141"/>
                    </a:cubicBezTo>
                    <a:cubicBezTo>
                      <a:pt x="175" y="117"/>
                      <a:pt x="194" y="98"/>
                      <a:pt x="216" y="98"/>
                    </a:cubicBezTo>
                    <a:cubicBezTo>
                      <a:pt x="239" y="98"/>
                      <a:pt x="257" y="117"/>
                      <a:pt x="257" y="141"/>
                    </a:cubicBezTo>
                    <a:cubicBezTo>
                      <a:pt x="257" y="156"/>
                      <a:pt x="249" y="170"/>
                      <a:pt x="238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1566" y="703"/>
                <a:ext cx="268" cy="167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354" y="181"/>
                  </a:cxn>
                  <a:cxn ang="0">
                    <a:pos x="351" y="210"/>
                  </a:cxn>
                  <a:cxn ang="0">
                    <a:pos x="338" y="221"/>
                  </a:cxn>
                  <a:cxn ang="0">
                    <a:pos x="284" y="221"/>
                  </a:cxn>
                  <a:cxn ang="0">
                    <a:pos x="276" y="210"/>
                  </a:cxn>
                  <a:cxn ang="0">
                    <a:pos x="280" y="181"/>
                  </a:cxn>
                  <a:cxn ang="0">
                    <a:pos x="177" y="75"/>
                  </a:cxn>
                  <a:cxn ang="0">
                    <a:pos x="74" y="181"/>
                  </a:cxn>
                  <a:cxn ang="0">
                    <a:pos x="78" y="210"/>
                  </a:cxn>
                  <a:cxn ang="0">
                    <a:pos x="70" y="221"/>
                  </a:cxn>
                  <a:cxn ang="0">
                    <a:pos x="16" y="221"/>
                  </a:cxn>
                  <a:cxn ang="0">
                    <a:pos x="3" y="210"/>
                  </a:cxn>
                  <a:cxn ang="0">
                    <a:pos x="0" y="181"/>
                  </a:cxn>
                  <a:cxn ang="0">
                    <a:pos x="177" y="0"/>
                  </a:cxn>
                </a:cxnLst>
                <a:rect l="0" t="0" r="r" b="b"/>
                <a:pathLst>
                  <a:path w="354" h="221">
                    <a:moveTo>
                      <a:pt x="177" y="0"/>
                    </a:moveTo>
                    <a:cubicBezTo>
                      <a:pt x="275" y="0"/>
                      <a:pt x="354" y="81"/>
                      <a:pt x="354" y="181"/>
                    </a:cubicBezTo>
                    <a:cubicBezTo>
                      <a:pt x="354" y="195"/>
                      <a:pt x="351" y="210"/>
                      <a:pt x="351" y="210"/>
                    </a:cubicBezTo>
                    <a:cubicBezTo>
                      <a:pt x="350" y="216"/>
                      <a:pt x="344" y="221"/>
                      <a:pt x="338" y="221"/>
                    </a:cubicBezTo>
                    <a:cubicBezTo>
                      <a:pt x="284" y="221"/>
                      <a:pt x="284" y="221"/>
                      <a:pt x="284" y="221"/>
                    </a:cubicBezTo>
                    <a:cubicBezTo>
                      <a:pt x="278" y="221"/>
                      <a:pt x="274" y="216"/>
                      <a:pt x="276" y="210"/>
                    </a:cubicBezTo>
                    <a:cubicBezTo>
                      <a:pt x="276" y="210"/>
                      <a:pt x="280" y="195"/>
                      <a:pt x="280" y="181"/>
                    </a:cubicBezTo>
                    <a:cubicBezTo>
                      <a:pt x="280" y="123"/>
                      <a:pt x="234" y="75"/>
                      <a:pt x="177" y="75"/>
                    </a:cubicBezTo>
                    <a:cubicBezTo>
                      <a:pt x="120" y="75"/>
                      <a:pt x="74" y="123"/>
                      <a:pt x="74" y="181"/>
                    </a:cubicBezTo>
                    <a:cubicBezTo>
                      <a:pt x="74" y="195"/>
                      <a:pt x="78" y="210"/>
                      <a:pt x="78" y="210"/>
                    </a:cubicBezTo>
                    <a:cubicBezTo>
                      <a:pt x="80" y="216"/>
                      <a:pt x="76" y="221"/>
                      <a:pt x="70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0" y="221"/>
                      <a:pt x="4" y="216"/>
                      <a:pt x="3" y="210"/>
                    </a:cubicBezTo>
                    <a:cubicBezTo>
                      <a:pt x="3" y="210"/>
                      <a:pt x="0" y="195"/>
                      <a:pt x="0" y="181"/>
                    </a:cubicBezTo>
                    <a:cubicBezTo>
                      <a:pt x="0" y="81"/>
                      <a:pt x="79" y="0"/>
                      <a:pt x="17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98" name="Group 97"/>
            <p:cNvGrpSpPr>
              <a:grpSpLocks noChangeAspect="1"/>
            </p:cNvGrpSpPr>
            <p:nvPr/>
          </p:nvGrpSpPr>
          <p:grpSpPr bwMode="auto">
            <a:xfrm>
              <a:off x="7713571" y="5355431"/>
              <a:ext cx="111120" cy="151773"/>
              <a:chOff x="1538" y="703"/>
              <a:chExt cx="328" cy="448"/>
            </a:xfrm>
            <a:solidFill>
              <a:srgbClr val="00338D"/>
            </a:solidFill>
          </p:grpSpPr>
          <p:sp>
            <p:nvSpPr>
              <p:cNvPr id="99" name="Freeform 98"/>
              <p:cNvSpPr>
                <a:spLocks noEditPoints="1"/>
              </p:cNvSpPr>
              <p:nvPr/>
            </p:nvSpPr>
            <p:spPr bwMode="auto">
              <a:xfrm>
                <a:off x="1538" y="886"/>
                <a:ext cx="328" cy="265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0" y="316"/>
                  </a:cxn>
                  <a:cxn ang="0">
                    <a:pos x="34" y="350"/>
                  </a:cxn>
                  <a:cxn ang="0">
                    <a:pos x="399" y="350"/>
                  </a:cxn>
                  <a:cxn ang="0">
                    <a:pos x="433" y="316"/>
                  </a:cxn>
                  <a:cxn ang="0">
                    <a:pos x="433" y="34"/>
                  </a:cxn>
                  <a:cxn ang="0">
                    <a:pos x="399" y="0"/>
                  </a:cxn>
                  <a:cxn ang="0">
                    <a:pos x="238" y="177"/>
                  </a:cxn>
                  <a:cxn ang="0">
                    <a:pos x="242" y="273"/>
                  </a:cxn>
                  <a:cxn ang="0">
                    <a:pos x="190" y="273"/>
                  </a:cxn>
                  <a:cxn ang="0">
                    <a:pos x="195" y="177"/>
                  </a:cxn>
                  <a:cxn ang="0">
                    <a:pos x="175" y="141"/>
                  </a:cxn>
                  <a:cxn ang="0">
                    <a:pos x="216" y="98"/>
                  </a:cxn>
                  <a:cxn ang="0">
                    <a:pos x="257" y="141"/>
                  </a:cxn>
                  <a:cxn ang="0">
                    <a:pos x="238" y="177"/>
                  </a:cxn>
                </a:cxnLst>
                <a:rect l="0" t="0" r="r" b="b"/>
                <a:pathLst>
                  <a:path w="433" h="350">
                    <a:moveTo>
                      <a:pt x="399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35"/>
                      <a:pt x="15" y="350"/>
                      <a:pt x="34" y="350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418" y="350"/>
                      <a:pt x="433" y="335"/>
                      <a:pt x="433" y="316"/>
                    </a:cubicBezTo>
                    <a:cubicBezTo>
                      <a:pt x="433" y="34"/>
                      <a:pt x="433" y="34"/>
                      <a:pt x="433" y="34"/>
                    </a:cubicBezTo>
                    <a:cubicBezTo>
                      <a:pt x="433" y="15"/>
                      <a:pt x="418" y="0"/>
                      <a:pt x="399" y="0"/>
                    </a:cubicBezTo>
                    <a:close/>
                    <a:moveTo>
                      <a:pt x="238" y="177"/>
                    </a:moveTo>
                    <a:cubicBezTo>
                      <a:pt x="242" y="273"/>
                      <a:pt x="242" y="273"/>
                      <a:pt x="242" y="273"/>
                    </a:cubicBezTo>
                    <a:cubicBezTo>
                      <a:pt x="190" y="273"/>
                      <a:pt x="190" y="273"/>
                      <a:pt x="190" y="273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83" y="170"/>
                      <a:pt x="175" y="156"/>
                      <a:pt x="175" y="141"/>
                    </a:cubicBezTo>
                    <a:cubicBezTo>
                      <a:pt x="175" y="117"/>
                      <a:pt x="194" y="98"/>
                      <a:pt x="216" y="98"/>
                    </a:cubicBezTo>
                    <a:cubicBezTo>
                      <a:pt x="239" y="98"/>
                      <a:pt x="257" y="117"/>
                      <a:pt x="257" y="141"/>
                    </a:cubicBezTo>
                    <a:cubicBezTo>
                      <a:pt x="257" y="156"/>
                      <a:pt x="249" y="170"/>
                      <a:pt x="238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1566" y="703"/>
                <a:ext cx="268" cy="167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354" y="181"/>
                  </a:cxn>
                  <a:cxn ang="0">
                    <a:pos x="351" y="210"/>
                  </a:cxn>
                  <a:cxn ang="0">
                    <a:pos x="338" y="221"/>
                  </a:cxn>
                  <a:cxn ang="0">
                    <a:pos x="284" y="221"/>
                  </a:cxn>
                  <a:cxn ang="0">
                    <a:pos x="276" y="210"/>
                  </a:cxn>
                  <a:cxn ang="0">
                    <a:pos x="280" y="181"/>
                  </a:cxn>
                  <a:cxn ang="0">
                    <a:pos x="177" y="75"/>
                  </a:cxn>
                  <a:cxn ang="0">
                    <a:pos x="74" y="181"/>
                  </a:cxn>
                  <a:cxn ang="0">
                    <a:pos x="78" y="210"/>
                  </a:cxn>
                  <a:cxn ang="0">
                    <a:pos x="70" y="221"/>
                  </a:cxn>
                  <a:cxn ang="0">
                    <a:pos x="16" y="221"/>
                  </a:cxn>
                  <a:cxn ang="0">
                    <a:pos x="3" y="210"/>
                  </a:cxn>
                  <a:cxn ang="0">
                    <a:pos x="0" y="181"/>
                  </a:cxn>
                  <a:cxn ang="0">
                    <a:pos x="177" y="0"/>
                  </a:cxn>
                </a:cxnLst>
                <a:rect l="0" t="0" r="r" b="b"/>
                <a:pathLst>
                  <a:path w="354" h="221">
                    <a:moveTo>
                      <a:pt x="177" y="0"/>
                    </a:moveTo>
                    <a:cubicBezTo>
                      <a:pt x="275" y="0"/>
                      <a:pt x="354" y="81"/>
                      <a:pt x="354" y="181"/>
                    </a:cubicBezTo>
                    <a:cubicBezTo>
                      <a:pt x="354" y="195"/>
                      <a:pt x="351" y="210"/>
                      <a:pt x="351" y="210"/>
                    </a:cubicBezTo>
                    <a:cubicBezTo>
                      <a:pt x="350" y="216"/>
                      <a:pt x="344" y="221"/>
                      <a:pt x="338" y="221"/>
                    </a:cubicBezTo>
                    <a:cubicBezTo>
                      <a:pt x="284" y="221"/>
                      <a:pt x="284" y="221"/>
                      <a:pt x="284" y="221"/>
                    </a:cubicBezTo>
                    <a:cubicBezTo>
                      <a:pt x="278" y="221"/>
                      <a:pt x="274" y="216"/>
                      <a:pt x="276" y="210"/>
                    </a:cubicBezTo>
                    <a:cubicBezTo>
                      <a:pt x="276" y="210"/>
                      <a:pt x="280" y="195"/>
                      <a:pt x="280" y="181"/>
                    </a:cubicBezTo>
                    <a:cubicBezTo>
                      <a:pt x="280" y="123"/>
                      <a:pt x="234" y="75"/>
                      <a:pt x="177" y="75"/>
                    </a:cubicBezTo>
                    <a:cubicBezTo>
                      <a:pt x="120" y="75"/>
                      <a:pt x="74" y="123"/>
                      <a:pt x="74" y="181"/>
                    </a:cubicBezTo>
                    <a:cubicBezTo>
                      <a:pt x="74" y="195"/>
                      <a:pt x="78" y="210"/>
                      <a:pt x="78" y="210"/>
                    </a:cubicBezTo>
                    <a:cubicBezTo>
                      <a:pt x="80" y="216"/>
                      <a:pt x="76" y="221"/>
                      <a:pt x="70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0" y="221"/>
                      <a:pt x="4" y="216"/>
                      <a:pt x="3" y="210"/>
                    </a:cubicBezTo>
                    <a:cubicBezTo>
                      <a:pt x="3" y="210"/>
                      <a:pt x="0" y="195"/>
                      <a:pt x="0" y="181"/>
                    </a:cubicBezTo>
                    <a:cubicBezTo>
                      <a:pt x="0" y="81"/>
                      <a:pt x="79" y="0"/>
                      <a:pt x="17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02" name="Left Brace 101"/>
          <p:cNvSpPr/>
          <p:nvPr/>
        </p:nvSpPr>
        <p:spPr>
          <a:xfrm rot="5400000">
            <a:off x="5219698" y="4095753"/>
            <a:ext cx="133354" cy="2876550"/>
          </a:xfrm>
          <a:prstGeom prst="leftBrace">
            <a:avLst>
              <a:gd name="adj1" fmla="val 51189"/>
              <a:gd name="adj2" fmla="val 12583"/>
            </a:avLst>
          </a:prstGeom>
          <a:noFill/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610" tIns="54610" rIns="54610" bIns="546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00044" y="1412904"/>
            <a:ext cx="5198620" cy="2976216"/>
          </a:xfrm>
        </p:spPr>
        <p:txBody>
          <a:bodyPr/>
          <a:lstStyle/>
          <a:p>
            <a:r>
              <a:rPr lang="en-US" dirty="0" smtClean="0"/>
              <a:t>Recommendations &amp;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78" y="4283789"/>
            <a:ext cx="3365778" cy="22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 should address cloud data protection issues and risks through a combined business, risk, controls, and technology view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Recommendations &amp; approach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52400" y="1543050"/>
            <a:ext cx="7639201" cy="4598683"/>
            <a:chOff x="746125" y="1611313"/>
            <a:chExt cx="7639201" cy="4598683"/>
          </a:xfrm>
        </p:grpSpPr>
        <p:sp>
          <p:nvSpPr>
            <p:cNvPr id="65" name="Rectangle 64"/>
            <p:cNvSpPr/>
            <p:nvPr/>
          </p:nvSpPr>
          <p:spPr>
            <a:xfrm>
              <a:off x="1016217" y="5189186"/>
              <a:ext cx="5975475" cy="1020810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t" anchorCtr="0"/>
            <a:lstStyle/>
            <a:p>
              <a:pPr>
                <a:spcAft>
                  <a:spcPts val="200"/>
                </a:spcAft>
              </a:pPr>
              <a:r>
                <a:rPr lang="en-US" sz="800" dirty="0"/>
                <a:t>Assist clients across hybrid cloud </a:t>
              </a:r>
              <a:r>
                <a:rPr lang="en-US" sz="800" dirty="0" smtClean="0"/>
                <a:t>environments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16217" y="2757309"/>
              <a:ext cx="5975475" cy="1020810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t"/>
            <a:lstStyle/>
            <a:p>
              <a:pPr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Establish risk baseline; manage business risks </a:t>
              </a:r>
              <a:endParaRPr lang="en-US" sz="800" dirty="0">
                <a:solidFill>
                  <a:schemeClr val="bg1"/>
                </a:solidFill>
              </a:endParaRPr>
            </a:p>
            <a:p>
              <a:pPr marL="171450" indent="-171450" algn="l">
                <a:spcAft>
                  <a:spcPts val="200"/>
                </a:spcAft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800" dirty="0" smtClean="0">
                  <a:solidFill>
                    <a:schemeClr val="bg1"/>
                  </a:solidFill>
                </a:rPr>
                <a:t>Include cyber security, risk, and compliance in business impact and threat analysis</a:t>
              </a:r>
            </a:p>
            <a:p>
              <a:pPr marL="171450" indent="-171450" algn="l">
                <a:spcAft>
                  <a:spcPts val="200"/>
                </a:spcAft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800" dirty="0" smtClean="0">
                  <a:solidFill>
                    <a:schemeClr val="bg1"/>
                  </a:solidFill>
                </a:rPr>
                <a:t>Establish business risk appetite for alternation, loss, and un-availability of data</a:t>
              </a:r>
            </a:p>
            <a:p>
              <a:pPr marL="171450" indent="-171450" algn="l">
                <a:spcAft>
                  <a:spcPts val="200"/>
                </a:spcAft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800" dirty="0" smtClean="0">
                  <a:solidFill>
                    <a:schemeClr val="bg1"/>
                  </a:solidFill>
                </a:rPr>
                <a:t>Build and manage risk &amp; cyber programs to address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16217" y="4000943"/>
              <a:ext cx="5975475" cy="1020810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t" anchorCtr="0"/>
            <a:lstStyle/>
            <a:p>
              <a:pPr algn="l"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Assess, transform, and operate controls to potentially optimize spend and risk management 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09456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Vendor Risk Mgmt.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15083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Secure Backup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20713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Incident Mgmt.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26343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Log Collection / Analysis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031973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Encryption / </a:t>
              </a:r>
              <a:r>
                <a:rPr lang="en-US" sz="800" b="1" dirty="0" smtClean="0">
                  <a:solidFill>
                    <a:schemeClr val="bg1"/>
                  </a:solidFill>
                </a:rPr>
                <a:t>Masking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7604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Behavior Monitoring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843234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Detection / </a:t>
              </a:r>
              <a:r>
                <a:rPr lang="en-US" sz="800" b="1" dirty="0" smtClean="0">
                  <a:solidFill>
                    <a:schemeClr val="bg1"/>
                  </a:solidFill>
                </a:rPr>
                <a:t>Alerting Tools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Down Arrow 85"/>
            <p:cNvSpPr>
              <a:spLocks noChangeAspect="1"/>
            </p:cNvSpPr>
            <p:nvPr/>
          </p:nvSpPr>
          <p:spPr>
            <a:xfrm>
              <a:off x="7714119" y="2131923"/>
              <a:ext cx="349806" cy="124489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7" name="Down Arrow 86"/>
            <p:cNvSpPr>
              <a:spLocks noChangeAspect="1"/>
            </p:cNvSpPr>
            <p:nvPr/>
          </p:nvSpPr>
          <p:spPr>
            <a:xfrm rot="10800000">
              <a:off x="7714120" y="4317934"/>
              <a:ext cx="349806" cy="124489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7937" y="1754171"/>
              <a:ext cx="902170" cy="233397"/>
            </a:xfrm>
            <a:prstGeom prst="rect">
              <a:avLst/>
            </a:prstGeom>
            <a:noFill/>
          </p:spPr>
          <p:txBody>
            <a:bodyPr wrap="none" lIns="54610" tIns="54610" rIns="54610" bIns="54610" rtlCol="0" anchor="ctr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tx2"/>
                  </a:solidFill>
                </a:rPr>
                <a:t>Business drives</a:t>
              </a:r>
            </a:p>
          </p:txBody>
        </p:sp>
        <p:sp>
          <p:nvSpPr>
            <p:cNvPr id="89" name="Down Arrow 88"/>
            <p:cNvSpPr/>
            <p:nvPr/>
          </p:nvSpPr>
          <p:spPr>
            <a:xfrm>
              <a:off x="1282556" y="2572980"/>
              <a:ext cx="208122" cy="13558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0" name="Down Arrow 89"/>
            <p:cNvSpPr/>
            <p:nvPr/>
          </p:nvSpPr>
          <p:spPr>
            <a:xfrm>
              <a:off x="2598702" y="2572980"/>
              <a:ext cx="208122" cy="13558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1" name="Down Arrow 90"/>
            <p:cNvSpPr/>
            <p:nvPr/>
          </p:nvSpPr>
          <p:spPr>
            <a:xfrm>
              <a:off x="3914849" y="2572980"/>
              <a:ext cx="208122" cy="13558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2" name="Down Arrow 91"/>
            <p:cNvSpPr/>
            <p:nvPr/>
          </p:nvSpPr>
          <p:spPr>
            <a:xfrm>
              <a:off x="5230996" y="2572980"/>
              <a:ext cx="208122" cy="13558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>
              <a:off x="6547142" y="2572980"/>
              <a:ext cx="208122" cy="135581"/>
            </a:xfrm>
            <a:prstGeom prst="downArrow">
              <a:avLst/>
            </a:prstGeom>
            <a:solidFill>
              <a:srgbClr val="003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16217" y="1611313"/>
              <a:ext cx="5975475" cy="912920"/>
            </a:xfrm>
            <a:prstGeom prst="rect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t"/>
            <a:lstStyle/>
            <a:p>
              <a:pPr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Define business process and data changes </a:t>
              </a:r>
            </a:p>
            <a:p>
              <a:pPr marL="171450" indent="-171450">
                <a:spcAft>
                  <a:spcPts val="200"/>
                </a:spcAft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800" dirty="0">
                  <a:solidFill>
                    <a:schemeClr val="bg1"/>
                  </a:solidFill>
                </a:rPr>
                <a:t>How do key business </a:t>
              </a:r>
              <a:r>
                <a:rPr lang="en-US" sz="800" dirty="0" smtClean="0">
                  <a:solidFill>
                    <a:schemeClr val="bg1"/>
                  </a:solidFill>
                </a:rPr>
                <a:t>processes </a:t>
              </a:r>
              <a:r>
                <a:rPr lang="en-US" sz="800" dirty="0">
                  <a:solidFill>
                    <a:schemeClr val="bg1"/>
                  </a:solidFill>
                </a:rPr>
                <a:t>change in cloud</a:t>
              </a:r>
              <a:r>
                <a:rPr lang="en-US" sz="800" dirty="0" smtClean="0">
                  <a:solidFill>
                    <a:schemeClr val="bg1"/>
                  </a:solidFill>
                </a:rPr>
                <a:t>? </a:t>
              </a:r>
              <a:endParaRPr lang="en-US" sz="800" dirty="0">
                <a:solidFill>
                  <a:schemeClr val="bg1"/>
                </a:solidFill>
              </a:endParaRPr>
            </a:p>
            <a:p>
              <a:pPr marL="171450" indent="-171450">
                <a:spcAft>
                  <a:spcPts val="200"/>
                </a:spcAft>
                <a:buClr>
                  <a:schemeClr val="bg1"/>
                </a:buClr>
                <a:buFont typeface="Arial" panose="020B0604020202020204" pitchFamily="34" charset="0"/>
                <a:buChar char="—"/>
              </a:pPr>
              <a:r>
                <a:rPr lang="en-US" sz="800" dirty="0">
                  <a:solidFill>
                    <a:schemeClr val="bg1"/>
                  </a:solidFill>
                </a:rPr>
                <a:t>What data is created and transacted in cloud? 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60124" y="2159975"/>
              <a:ext cx="652985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Finance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12207" y="2159975"/>
              <a:ext cx="652985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Sales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64291" y="2159975"/>
              <a:ext cx="652985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Marketing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16374" y="2173932"/>
              <a:ext cx="652985" cy="309262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R&amp;D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68457" y="2173932"/>
              <a:ext cx="652985" cy="309262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Engineering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20540" y="2173932"/>
              <a:ext cx="652985" cy="309262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R&amp;D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72624" y="2173932"/>
              <a:ext cx="652985" cy="309262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Engineering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710" y="2173932"/>
              <a:ext cx="652985" cy="309262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IT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746125" y="1611313"/>
              <a:ext cx="247346" cy="239257"/>
            </a:xfrm>
            <a:prstGeom prst="flowChartConnector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746125" y="2757309"/>
              <a:ext cx="247346" cy="239257"/>
            </a:xfrm>
            <a:prstGeom prst="flowChartConnector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746125" y="4000943"/>
              <a:ext cx="247346" cy="239257"/>
            </a:xfrm>
            <a:prstGeom prst="flowChartConnector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48864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Asset Discovery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282556" y="3821740"/>
              <a:ext cx="5472707" cy="135581"/>
              <a:chOff x="1242900" y="2412726"/>
              <a:chExt cx="6029739" cy="149381"/>
            </a:xfrm>
            <a:solidFill>
              <a:srgbClr val="00338D"/>
            </a:solidFill>
          </p:grpSpPr>
          <p:sp>
            <p:nvSpPr>
              <p:cNvPr id="108" name="Down Arrow 107"/>
              <p:cNvSpPr/>
              <p:nvPr/>
            </p:nvSpPr>
            <p:spPr>
              <a:xfrm>
                <a:off x="1242900" y="2412726"/>
                <a:ext cx="229305" cy="14938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>
                  <a:spcAft>
                    <a:spcPts val="200"/>
                  </a:spcAft>
                </a:pPr>
                <a:endParaRPr lang="en-US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Down Arrow 108"/>
              <p:cNvSpPr/>
              <p:nvPr/>
            </p:nvSpPr>
            <p:spPr>
              <a:xfrm>
                <a:off x="2693008" y="2412726"/>
                <a:ext cx="229305" cy="14938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>
                  <a:spcAft>
                    <a:spcPts val="200"/>
                  </a:spcAft>
                </a:pPr>
                <a:endParaRPr lang="en-US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Down Arrow 109"/>
              <p:cNvSpPr/>
              <p:nvPr/>
            </p:nvSpPr>
            <p:spPr>
              <a:xfrm>
                <a:off x="4143117" y="2412726"/>
                <a:ext cx="229305" cy="14938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>
                  <a:spcAft>
                    <a:spcPts val="200"/>
                  </a:spcAft>
                </a:pPr>
                <a:endParaRPr lang="en-US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Down Arrow 110"/>
              <p:cNvSpPr/>
              <p:nvPr/>
            </p:nvSpPr>
            <p:spPr>
              <a:xfrm>
                <a:off x="5593226" y="2412726"/>
                <a:ext cx="229305" cy="14938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>
                  <a:spcAft>
                    <a:spcPts val="200"/>
                  </a:spcAft>
                </a:pPr>
                <a:endParaRPr lang="en-US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Down Arrow 111"/>
              <p:cNvSpPr/>
              <p:nvPr/>
            </p:nvSpPr>
            <p:spPr>
              <a:xfrm>
                <a:off x="7043334" y="2412726"/>
                <a:ext cx="229305" cy="149381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>
                  <a:spcAft>
                    <a:spcPts val="200"/>
                  </a:spcAft>
                </a:pPr>
                <a:endParaRPr lang="en-US" sz="8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Left Brace 112"/>
            <p:cNvSpPr/>
            <p:nvPr/>
          </p:nvSpPr>
          <p:spPr>
            <a:xfrm rot="10800000">
              <a:off x="6990615" y="2757309"/>
              <a:ext cx="331971" cy="2254793"/>
            </a:xfrm>
            <a:prstGeom prst="leftBrace">
              <a:avLst/>
            </a:prstGeom>
            <a:ln w="6350">
              <a:solidFill>
                <a:srgbClr val="0033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spcAft>
                  <a:spcPts val="200"/>
                </a:spcAft>
              </a:pPr>
              <a:endParaRPr 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219930" y="5758205"/>
              <a:ext cx="1165396" cy="233397"/>
            </a:xfrm>
            <a:prstGeom prst="rect">
              <a:avLst/>
            </a:prstGeom>
            <a:noFill/>
          </p:spPr>
          <p:txBody>
            <a:bodyPr wrap="square" lIns="54610" tIns="54610" rIns="54610" bIns="54610" rtlCol="0" anchor="ctr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tx2"/>
                  </a:solidFill>
                </a:rPr>
                <a:t>Technology enables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57974" y="3649882"/>
              <a:ext cx="862095" cy="394980"/>
            </a:xfrm>
            <a:prstGeom prst="rect">
              <a:avLst/>
            </a:prstGeom>
            <a:noFill/>
          </p:spPr>
          <p:txBody>
            <a:bodyPr wrap="none" lIns="54610" tIns="54610" rIns="54610" bIns="54610" rtlCol="0" anchor="ctr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tx2"/>
                  </a:solidFill>
                </a:rPr>
                <a:t>Security &amp; risk </a:t>
              </a:r>
            </a:p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tx2"/>
                  </a:solidFill>
                </a:rPr>
                <a:t>protects</a:t>
              </a:r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746125" y="5189186"/>
              <a:ext cx="247346" cy="239257"/>
            </a:xfrm>
            <a:prstGeom prst="flowChartConnector">
              <a:avLst/>
            </a:prstGeom>
            <a:solidFill>
              <a:srgbClr val="009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0124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Identity Mgmt.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54494" y="4568138"/>
              <a:ext cx="568239" cy="41472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Access Controls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3585303" y="5587985"/>
              <a:ext cx="937156" cy="414849"/>
            </a:xfrm>
            <a:custGeom>
              <a:avLst/>
              <a:gdLst>
                <a:gd name="connsiteX0" fmla="*/ 468581 w 937156"/>
                <a:gd name="connsiteY0" fmla="*/ 0 h 414849"/>
                <a:gd name="connsiteX1" fmla="*/ 554025 w 937156"/>
                <a:gd name="connsiteY1" fmla="*/ 16793 h 414849"/>
                <a:gd name="connsiteX2" fmla="*/ 937156 w 937156"/>
                <a:gd name="connsiteY2" fmla="*/ 207424 h 414849"/>
                <a:gd name="connsiteX3" fmla="*/ 554025 w 937156"/>
                <a:gd name="connsiteY3" fmla="*/ 398055 h 414849"/>
                <a:gd name="connsiteX4" fmla="*/ 468576 w 937156"/>
                <a:gd name="connsiteY4" fmla="*/ 414849 h 414849"/>
                <a:gd name="connsiteX5" fmla="*/ 383131 w 937156"/>
                <a:gd name="connsiteY5" fmla="*/ 398056 h 414849"/>
                <a:gd name="connsiteX6" fmla="*/ 0 w 937156"/>
                <a:gd name="connsiteY6" fmla="*/ 207425 h 414849"/>
                <a:gd name="connsiteX7" fmla="*/ 383131 w 937156"/>
                <a:gd name="connsiteY7" fmla="*/ 16794 h 414849"/>
                <a:gd name="connsiteX8" fmla="*/ 468581 w 937156"/>
                <a:gd name="connsiteY8" fmla="*/ 0 h 41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156" h="414849">
                  <a:moveTo>
                    <a:pt x="468581" y="0"/>
                  </a:moveTo>
                  <a:lnTo>
                    <a:pt x="554025" y="16793"/>
                  </a:lnTo>
                  <a:cubicBezTo>
                    <a:pt x="793375" y="68597"/>
                    <a:pt x="937156" y="135011"/>
                    <a:pt x="937156" y="207424"/>
                  </a:cubicBezTo>
                  <a:cubicBezTo>
                    <a:pt x="937156" y="279837"/>
                    <a:pt x="793375" y="346251"/>
                    <a:pt x="554025" y="398055"/>
                  </a:cubicBezTo>
                  <a:lnTo>
                    <a:pt x="468576" y="414849"/>
                  </a:lnTo>
                  <a:lnTo>
                    <a:pt x="383131" y="398056"/>
                  </a:lnTo>
                  <a:cubicBezTo>
                    <a:pt x="143781" y="346252"/>
                    <a:pt x="0" y="279838"/>
                    <a:pt x="0" y="207425"/>
                  </a:cubicBezTo>
                  <a:cubicBezTo>
                    <a:pt x="0" y="135012"/>
                    <a:pt x="143781" y="68598"/>
                    <a:pt x="383131" y="16794"/>
                  </a:cubicBezTo>
                  <a:lnTo>
                    <a:pt x="468581" y="0"/>
                  </a:lnTo>
                  <a:close/>
                </a:path>
              </a:pathLst>
            </a:custGeom>
            <a:solidFill>
              <a:srgbClr val="470A6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0" name="Freeform 119"/>
            <p:cNvSpPr/>
            <p:nvPr/>
          </p:nvSpPr>
          <p:spPr>
            <a:xfrm>
              <a:off x="1166835" y="5495717"/>
              <a:ext cx="2887049" cy="599382"/>
            </a:xfrm>
            <a:custGeom>
              <a:avLst/>
              <a:gdLst>
                <a:gd name="connsiteX0" fmla="*/ 1677812 w 2887049"/>
                <a:gd name="connsiteY0" fmla="*/ 0 h 599382"/>
                <a:gd name="connsiteX1" fmla="*/ 2864204 w 2887049"/>
                <a:gd name="connsiteY1" fmla="*/ 87777 h 599382"/>
                <a:gd name="connsiteX2" fmla="*/ 2887049 w 2887049"/>
                <a:gd name="connsiteY2" fmla="*/ 92267 h 599382"/>
                <a:gd name="connsiteX3" fmla="*/ 2801599 w 2887049"/>
                <a:gd name="connsiteY3" fmla="*/ 109061 h 599382"/>
                <a:gd name="connsiteX4" fmla="*/ 2418468 w 2887049"/>
                <a:gd name="connsiteY4" fmla="*/ 299692 h 599382"/>
                <a:gd name="connsiteX5" fmla="*/ 2801599 w 2887049"/>
                <a:gd name="connsiteY5" fmla="*/ 490323 h 599382"/>
                <a:gd name="connsiteX6" fmla="*/ 2887044 w 2887049"/>
                <a:gd name="connsiteY6" fmla="*/ 507116 h 599382"/>
                <a:gd name="connsiteX7" fmla="*/ 2864204 w 2887049"/>
                <a:gd name="connsiteY7" fmla="*/ 511605 h 599382"/>
                <a:gd name="connsiteX8" fmla="*/ 1677812 w 2887049"/>
                <a:gd name="connsiteY8" fmla="*/ 599382 h 599382"/>
                <a:gd name="connsiteX9" fmla="*/ 0 w 2887049"/>
                <a:gd name="connsiteY9" fmla="*/ 299691 h 599382"/>
                <a:gd name="connsiteX10" fmla="*/ 1677812 w 2887049"/>
                <a:gd name="connsiteY10" fmla="*/ 0 h 59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7049" h="599382">
                  <a:moveTo>
                    <a:pt x="1677812" y="0"/>
                  </a:moveTo>
                  <a:cubicBezTo>
                    <a:pt x="2141127" y="0"/>
                    <a:pt x="2560580" y="33544"/>
                    <a:pt x="2864204" y="87777"/>
                  </a:cubicBezTo>
                  <a:lnTo>
                    <a:pt x="2887049" y="92267"/>
                  </a:lnTo>
                  <a:lnTo>
                    <a:pt x="2801599" y="109061"/>
                  </a:lnTo>
                  <a:cubicBezTo>
                    <a:pt x="2562249" y="160865"/>
                    <a:pt x="2418468" y="227279"/>
                    <a:pt x="2418468" y="299692"/>
                  </a:cubicBezTo>
                  <a:cubicBezTo>
                    <a:pt x="2418468" y="372105"/>
                    <a:pt x="2562249" y="438519"/>
                    <a:pt x="2801599" y="490323"/>
                  </a:cubicBezTo>
                  <a:lnTo>
                    <a:pt x="2887044" y="507116"/>
                  </a:lnTo>
                  <a:lnTo>
                    <a:pt x="2864204" y="511605"/>
                  </a:lnTo>
                  <a:cubicBezTo>
                    <a:pt x="2560580" y="565838"/>
                    <a:pt x="2141127" y="599382"/>
                    <a:pt x="1677812" y="599382"/>
                  </a:cubicBezTo>
                  <a:cubicBezTo>
                    <a:pt x="751182" y="599382"/>
                    <a:pt x="0" y="465206"/>
                    <a:pt x="0" y="299691"/>
                  </a:cubicBezTo>
                  <a:cubicBezTo>
                    <a:pt x="0" y="134176"/>
                    <a:pt x="751182" y="0"/>
                    <a:pt x="1677812" y="0"/>
                  </a:cubicBezTo>
                  <a:close/>
                </a:path>
              </a:pathLst>
            </a:custGeom>
            <a:solidFill>
              <a:srgbClr val="48369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1" name="Freeform 120"/>
            <p:cNvSpPr/>
            <p:nvPr/>
          </p:nvSpPr>
          <p:spPr>
            <a:xfrm>
              <a:off x="4053879" y="5495718"/>
              <a:ext cx="2887048" cy="599382"/>
            </a:xfrm>
            <a:custGeom>
              <a:avLst/>
              <a:gdLst>
                <a:gd name="connsiteX0" fmla="*/ 1209236 w 2887048"/>
                <a:gd name="connsiteY0" fmla="*/ 0 h 599382"/>
                <a:gd name="connsiteX1" fmla="*/ 2887048 w 2887048"/>
                <a:gd name="connsiteY1" fmla="*/ 299691 h 599382"/>
                <a:gd name="connsiteX2" fmla="*/ 1209236 w 2887048"/>
                <a:gd name="connsiteY2" fmla="*/ 599382 h 599382"/>
                <a:gd name="connsiteX3" fmla="*/ 22844 w 2887048"/>
                <a:gd name="connsiteY3" fmla="*/ 511605 h 599382"/>
                <a:gd name="connsiteX4" fmla="*/ 0 w 2887048"/>
                <a:gd name="connsiteY4" fmla="*/ 507115 h 599382"/>
                <a:gd name="connsiteX5" fmla="*/ 85449 w 2887048"/>
                <a:gd name="connsiteY5" fmla="*/ 490321 h 599382"/>
                <a:gd name="connsiteX6" fmla="*/ 468580 w 2887048"/>
                <a:gd name="connsiteY6" fmla="*/ 299690 h 599382"/>
                <a:gd name="connsiteX7" fmla="*/ 85449 w 2887048"/>
                <a:gd name="connsiteY7" fmla="*/ 109059 h 599382"/>
                <a:gd name="connsiteX8" fmla="*/ 5 w 2887048"/>
                <a:gd name="connsiteY8" fmla="*/ 92266 h 599382"/>
                <a:gd name="connsiteX9" fmla="*/ 22844 w 2887048"/>
                <a:gd name="connsiteY9" fmla="*/ 87777 h 599382"/>
                <a:gd name="connsiteX10" fmla="*/ 1209236 w 2887048"/>
                <a:gd name="connsiteY10" fmla="*/ 0 h 59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7048" h="599382">
                  <a:moveTo>
                    <a:pt x="1209236" y="0"/>
                  </a:moveTo>
                  <a:cubicBezTo>
                    <a:pt x="2135866" y="0"/>
                    <a:pt x="2887048" y="134176"/>
                    <a:pt x="2887048" y="299691"/>
                  </a:cubicBezTo>
                  <a:cubicBezTo>
                    <a:pt x="2887048" y="465206"/>
                    <a:pt x="2135866" y="599382"/>
                    <a:pt x="1209236" y="599382"/>
                  </a:cubicBezTo>
                  <a:cubicBezTo>
                    <a:pt x="745921" y="599382"/>
                    <a:pt x="326468" y="565838"/>
                    <a:pt x="22844" y="511605"/>
                  </a:cubicBezTo>
                  <a:lnTo>
                    <a:pt x="0" y="507115"/>
                  </a:lnTo>
                  <a:lnTo>
                    <a:pt x="85449" y="490321"/>
                  </a:lnTo>
                  <a:cubicBezTo>
                    <a:pt x="324799" y="438517"/>
                    <a:pt x="468580" y="372103"/>
                    <a:pt x="468580" y="299690"/>
                  </a:cubicBezTo>
                  <a:cubicBezTo>
                    <a:pt x="468580" y="227277"/>
                    <a:pt x="324799" y="160863"/>
                    <a:pt x="85449" y="109059"/>
                  </a:cubicBezTo>
                  <a:lnTo>
                    <a:pt x="5" y="92266"/>
                  </a:lnTo>
                  <a:lnTo>
                    <a:pt x="22844" y="87777"/>
                  </a:lnTo>
                  <a:cubicBezTo>
                    <a:pt x="326468" y="33544"/>
                    <a:pt x="745921" y="0"/>
                    <a:pt x="1209236" y="0"/>
                  </a:cubicBezTo>
                  <a:close/>
                </a:path>
              </a:pathLst>
            </a:custGeom>
            <a:solidFill>
              <a:srgbClr val="6D207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1635413" y="5566398"/>
              <a:ext cx="1934773" cy="458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spcAft>
                  <a:spcPts val="200"/>
                </a:spcAft>
              </a:pPr>
              <a:r>
                <a:rPr lang="en-US" sz="800" kern="1200" dirty="0" smtClean="0">
                  <a:solidFill>
                    <a:schemeClr val="bg1"/>
                  </a:solidFill>
                </a:rPr>
                <a:t>Cloud</a:t>
              </a:r>
              <a:endParaRPr lang="en-US" sz="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Oval 6"/>
            <p:cNvSpPr/>
            <p:nvPr/>
          </p:nvSpPr>
          <p:spPr>
            <a:xfrm>
              <a:off x="4537574" y="5566398"/>
              <a:ext cx="1934773" cy="458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spcAft>
                  <a:spcPts val="200"/>
                </a:spcAft>
              </a:pPr>
              <a:r>
                <a:rPr lang="en-US" sz="800" kern="1200" dirty="0" smtClean="0">
                  <a:solidFill>
                    <a:schemeClr val="bg1"/>
                  </a:solidFill>
                </a:rPr>
                <a:t>On-premise</a:t>
              </a:r>
              <a:endParaRPr lang="en-US" sz="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69923" y="5656712"/>
              <a:ext cx="829927" cy="23608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en-US" sz="800" dirty="0" smtClean="0">
                  <a:solidFill>
                    <a:schemeClr val="bg1"/>
                  </a:solidFill>
                </a:rPr>
                <a:t>Hybrid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82540" y="3405840"/>
              <a:ext cx="652985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Threat Analysis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834623" y="3405840"/>
              <a:ext cx="652985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Business Impact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86706" y="3405840"/>
              <a:ext cx="652985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Compliance Regulatory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38789" y="3405840"/>
              <a:ext cx="729668" cy="323219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>
                <a:spcAft>
                  <a:spcPts val="200"/>
                </a:spcAft>
              </a:pPr>
              <a:r>
                <a:rPr lang="en-US" sz="800" b="1" dirty="0" smtClean="0">
                  <a:solidFill>
                    <a:schemeClr val="bg1"/>
                  </a:solidFill>
                </a:rPr>
                <a:t>Risk Management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need a </a:t>
            </a:r>
            <a:r>
              <a:rPr lang="en-US" i="1" dirty="0" smtClean="0"/>
              <a:t>Cloud </a:t>
            </a:r>
            <a:r>
              <a:rPr lang="en-US" i="1" dirty="0"/>
              <a:t>S</a:t>
            </a:r>
            <a:r>
              <a:rPr lang="en-US" i="1" dirty="0" smtClean="0"/>
              <a:t>ecurity Framework </a:t>
            </a:r>
            <a:r>
              <a:rPr lang="en-US" dirty="0" smtClean="0"/>
              <a:t>to address and manage cloud risks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spcAft>
                <a:spcPts val="0"/>
              </a:spcAft>
            </a:pPr>
            <a:r>
              <a:rPr lang="en-US" sz="1100" dirty="0" smtClean="0">
                <a:solidFill>
                  <a:srgbClr val="00338D"/>
                </a:solidFill>
              </a:rPr>
              <a:t>A Cloud Security Framework should combine critical domains of cloud security with pragmatic and operational know how across cloud environments.</a:t>
            </a:r>
            <a:endParaRPr lang="en-US" sz="1100" dirty="0">
              <a:solidFill>
                <a:srgbClr val="00338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Recommendations &amp; approach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2400" y="3639494"/>
            <a:ext cx="7635240" cy="2164332"/>
          </a:xfrm>
          <a:prstGeom prst="rect">
            <a:avLst/>
          </a:prstGeom>
          <a:noFill/>
          <a:ln w="6350">
            <a:solidFill>
              <a:srgbClr val="009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US" sz="800" b="1" dirty="0" smtClean="0">
                <a:solidFill>
                  <a:srgbClr val="00338D"/>
                </a:solidFill>
              </a:rPr>
              <a:t>Solutions and operations</a:t>
            </a:r>
            <a:endParaRPr lang="en-US" sz="800" b="1" dirty="0">
              <a:solidFill>
                <a:srgbClr val="00338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380" y="1584432"/>
            <a:ext cx="7635240" cy="2002127"/>
          </a:xfrm>
          <a:prstGeom prst="rect">
            <a:avLst/>
          </a:prstGeom>
          <a:noFill/>
          <a:ln w="635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t" anchorCtr="0"/>
          <a:lstStyle/>
          <a:p>
            <a:pPr algn="ctr"/>
            <a:r>
              <a:rPr lang="en-US" sz="700" b="1" dirty="0" smtClean="0">
                <a:solidFill>
                  <a:srgbClr val="00338D"/>
                </a:solidFill>
              </a:rPr>
              <a:t>Governance and compliance</a:t>
            </a:r>
            <a:endParaRPr lang="en-US" sz="700" b="1" dirty="0">
              <a:solidFill>
                <a:srgbClr val="00338D"/>
              </a:solidFill>
            </a:endParaRPr>
          </a:p>
        </p:txBody>
      </p:sp>
      <p:graphicFrame>
        <p:nvGraphicFramePr>
          <p:cNvPr id="69" name="Chart 68"/>
          <p:cNvGraphicFramePr/>
          <p:nvPr>
            <p:extLst/>
          </p:nvPr>
        </p:nvGraphicFramePr>
        <p:xfrm>
          <a:off x="1444531" y="1905792"/>
          <a:ext cx="5834902" cy="388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Line Callout 2 (Accent Bar) 69"/>
          <p:cNvSpPr/>
          <p:nvPr/>
        </p:nvSpPr>
        <p:spPr bwMode="ltGray">
          <a:xfrm>
            <a:off x="6197040" y="2530987"/>
            <a:ext cx="2194560" cy="914400"/>
          </a:xfrm>
          <a:prstGeom prst="accentCallout2">
            <a:avLst>
              <a:gd name="adj1" fmla="val 18750"/>
              <a:gd name="adj2" fmla="val -57"/>
              <a:gd name="adj3" fmla="val 17983"/>
              <a:gd name="adj4" fmla="val -8204"/>
              <a:gd name="adj5" fmla="val 55175"/>
              <a:gd name="adj6" fmla="val -30830"/>
            </a:avLst>
          </a:prstGeom>
          <a:noFill/>
          <a:ln w="6350">
            <a:solidFill>
              <a:srgbClr val="6D2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ctr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Common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cloud — security reference architecture 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Infrastructure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virtualization and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SaaS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application security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End-point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security, network filtering (NIDS), content filtering, encryption, behavioral malware protection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Mobile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security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Secure API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management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secure development life cycle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, DevSecOps</a:t>
            </a:r>
          </a:p>
        </p:txBody>
      </p:sp>
      <p:sp>
        <p:nvSpPr>
          <p:cNvPr id="71" name="Line Callout 2 (Accent Bar) 70"/>
          <p:cNvSpPr/>
          <p:nvPr/>
        </p:nvSpPr>
        <p:spPr bwMode="ltGray">
          <a:xfrm>
            <a:off x="6197040" y="3722358"/>
            <a:ext cx="2194560" cy="457200"/>
          </a:xfrm>
          <a:prstGeom prst="accentCallout2">
            <a:avLst>
              <a:gd name="adj1" fmla="val 59344"/>
              <a:gd name="adj2" fmla="val -1668"/>
              <a:gd name="adj3" fmla="val 62144"/>
              <a:gd name="adj4" fmla="val -6922"/>
              <a:gd name="adj5" fmla="val 69575"/>
              <a:gd name="adj6" fmla="val -20564"/>
            </a:avLst>
          </a:prstGeom>
          <a:noFill/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ctr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Logging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and audit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Vulnerability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identification and remediation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Event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correlation and monitoring for cloud (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including cloud to cloud)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Application security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(secure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code review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)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2" name="Line Callout 2 (Accent Bar) 71"/>
          <p:cNvSpPr/>
          <p:nvPr/>
        </p:nvSpPr>
        <p:spPr bwMode="ltGray">
          <a:xfrm>
            <a:off x="6197040" y="4422500"/>
            <a:ext cx="2194560" cy="1280160"/>
          </a:xfrm>
          <a:prstGeom prst="accentCallout2">
            <a:avLst>
              <a:gd name="adj1" fmla="val 63118"/>
              <a:gd name="adj2" fmla="val -1751"/>
              <a:gd name="adj3" fmla="val 63458"/>
              <a:gd name="adj4" fmla="val -23664"/>
              <a:gd name="adj5" fmla="val 46831"/>
              <a:gd name="adj6" fmla="val -46591"/>
            </a:avLst>
          </a:prstGeom>
          <a:noFill/>
          <a:ln w="6350">
            <a:solidFill>
              <a:srgbClr val="00A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ctr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Cloud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identity integrated life cycle management (registration, provisioning, decommissioning)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Cloud access management (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SSO,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federation, multi-factor authentication)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Secure gateway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(API security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, XML-based firewall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protection)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Privileged access management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Identity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audit and review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Authentication services (SSO,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multi-factor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, SAML, CASB) 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Authorization services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(SCIM,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entitlement review, policy enforcement)</a:t>
            </a:r>
          </a:p>
        </p:txBody>
      </p:sp>
      <p:sp>
        <p:nvSpPr>
          <p:cNvPr id="73" name="Line Callout 2 (Accent Bar) 72"/>
          <p:cNvSpPr/>
          <p:nvPr/>
        </p:nvSpPr>
        <p:spPr bwMode="ltGray">
          <a:xfrm flipH="1">
            <a:off x="752400" y="2428163"/>
            <a:ext cx="2011680" cy="646331"/>
          </a:xfrm>
          <a:prstGeom prst="accentCallout2">
            <a:avLst>
              <a:gd name="adj1" fmla="val 23410"/>
              <a:gd name="adj2" fmla="val -45"/>
              <a:gd name="adj3" fmla="val 25492"/>
              <a:gd name="adj4" fmla="val -7564"/>
              <a:gd name="adj5" fmla="val 93995"/>
              <a:gd name="adj6" fmla="val -26955"/>
            </a:avLst>
          </a:prstGeom>
          <a:noFill/>
          <a:ln w="6350">
            <a:solidFill>
              <a:srgbClr val="009A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t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Third-party risk management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Cloud risk assessments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Business &amp; IT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cloud security policies, standards &amp; guidelines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Regulatory compliance for cloud (e.g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., PCI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, ISO, HIPAA, SOX, GLBA)</a:t>
            </a:r>
          </a:p>
        </p:txBody>
      </p:sp>
      <p:sp>
        <p:nvSpPr>
          <p:cNvPr id="74" name="Line Callout 2 (Accent Bar) 73"/>
          <p:cNvSpPr/>
          <p:nvPr/>
        </p:nvSpPr>
        <p:spPr bwMode="ltGray">
          <a:xfrm flipH="1">
            <a:off x="752400" y="4696820"/>
            <a:ext cx="2011680" cy="1005840"/>
          </a:xfrm>
          <a:prstGeom prst="accentCallout2">
            <a:avLst>
              <a:gd name="adj1" fmla="val 65602"/>
              <a:gd name="adj2" fmla="val 901"/>
              <a:gd name="adj3" fmla="val 64933"/>
              <a:gd name="adj4" fmla="val -20885"/>
              <a:gd name="adj5" fmla="val 46831"/>
              <a:gd name="adj6" fmla="val -46874"/>
            </a:avLst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ctr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Asset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inventory (business, systems and applications)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Sensitive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data ownership and classification (data flows and contextual attributes)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Data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detection, loss prevention and digital rights management for cloud for data at rest, data in transit and data in </a:t>
            </a: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use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Privacy and jurisdictional review and requirements for data transfer and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access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5" name="Line Callout 2 (Accent Bar) 74"/>
          <p:cNvSpPr/>
          <p:nvPr/>
        </p:nvSpPr>
        <p:spPr bwMode="ltGray">
          <a:xfrm flipH="1">
            <a:off x="752400" y="3722358"/>
            <a:ext cx="2011680" cy="731520"/>
          </a:xfrm>
          <a:prstGeom prst="accentCallout2">
            <a:avLst>
              <a:gd name="adj1" fmla="val 55224"/>
              <a:gd name="adj2" fmla="val 68"/>
              <a:gd name="adj3" fmla="val 71158"/>
              <a:gd name="adj4" fmla="val -5864"/>
              <a:gd name="adj5" fmla="val 69141"/>
              <a:gd name="adj6" fmla="val -11553"/>
            </a:avLst>
          </a:prstGeom>
          <a:noFill/>
          <a:ln w="6350">
            <a:solidFill>
              <a:srgbClr val="43B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ctr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Configuration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and change management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Cloud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forensic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Security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incident response 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Disaster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recovery/business continuity and recovery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</a:pP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Security audit logging and monitoring, and predictive analytics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6" name="Line Callout 2 (Accent Bar) 75"/>
          <p:cNvSpPr/>
          <p:nvPr/>
        </p:nvSpPr>
        <p:spPr bwMode="ltGray">
          <a:xfrm flipH="1">
            <a:off x="752400" y="1781874"/>
            <a:ext cx="2011680" cy="215444"/>
          </a:xfrm>
          <a:prstGeom prst="accentCallout2">
            <a:avLst>
              <a:gd name="adj1" fmla="val 37745"/>
              <a:gd name="adj2" fmla="val -442"/>
              <a:gd name="adj3" fmla="val 18750"/>
              <a:gd name="adj4" fmla="val -9326"/>
              <a:gd name="adj5" fmla="val 409844"/>
              <a:gd name="adj6" fmla="val -60774"/>
            </a:avLst>
          </a:prstGeom>
          <a:noFill/>
          <a:ln w="6350">
            <a:solidFill>
              <a:srgbClr val="C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t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Application performance monitoring</a:t>
            </a: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Vendor management</a:t>
            </a:r>
          </a:p>
        </p:txBody>
      </p:sp>
      <p:sp>
        <p:nvSpPr>
          <p:cNvPr id="3" name="Freeform 2"/>
          <p:cNvSpPr/>
          <p:nvPr/>
        </p:nvSpPr>
        <p:spPr>
          <a:xfrm>
            <a:off x="3793978" y="3286039"/>
            <a:ext cx="1163786" cy="1164418"/>
          </a:xfrm>
          <a:custGeom>
            <a:avLst/>
            <a:gdLst>
              <a:gd name="connsiteX0" fmla="*/ 0 w 1331263"/>
              <a:gd name="connsiteY0" fmla="*/ 665632 h 1331263"/>
              <a:gd name="connsiteX1" fmla="*/ 665632 w 1331263"/>
              <a:gd name="connsiteY1" fmla="*/ 0 h 1331263"/>
              <a:gd name="connsiteX2" fmla="*/ 1331264 w 1331263"/>
              <a:gd name="connsiteY2" fmla="*/ 665632 h 1331263"/>
              <a:gd name="connsiteX3" fmla="*/ 665632 w 1331263"/>
              <a:gd name="connsiteY3" fmla="*/ 1331264 h 1331263"/>
              <a:gd name="connsiteX4" fmla="*/ 0 w 1331263"/>
              <a:gd name="connsiteY4" fmla="*/ 665632 h 133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263" h="1331263">
                <a:moveTo>
                  <a:pt x="0" y="665632"/>
                </a:moveTo>
                <a:cubicBezTo>
                  <a:pt x="0" y="298014"/>
                  <a:pt x="298014" y="0"/>
                  <a:pt x="665632" y="0"/>
                </a:cubicBezTo>
                <a:cubicBezTo>
                  <a:pt x="1033250" y="0"/>
                  <a:pt x="1331264" y="298014"/>
                  <a:pt x="1331264" y="665632"/>
                </a:cubicBezTo>
                <a:cubicBezTo>
                  <a:pt x="1331264" y="1033250"/>
                  <a:pt x="1033250" y="1331264"/>
                  <a:pt x="665632" y="1331264"/>
                </a:cubicBezTo>
                <a:cubicBezTo>
                  <a:pt x="298014" y="1331264"/>
                  <a:pt x="0" y="1033250"/>
                  <a:pt x="0" y="6656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497001" tIns="201168" rIns="497002" bIns="1129019" numCol="1" spcCol="1270" anchor="ctr" anchorCtr="0">
            <a:noAutofit/>
          </a:bodyPr>
          <a:lstStyle/>
          <a:p>
            <a:pPr algn="ctr" defTabSz="400050"/>
            <a:r>
              <a:rPr lang="en-US" sz="700" b="1" i="1" dirty="0" smtClean="0">
                <a:solidFill>
                  <a:srgbClr val="00338D"/>
                </a:solidFill>
              </a:rPr>
              <a:t>SaaS</a:t>
            </a:r>
            <a:endParaRPr lang="en-US" sz="700" b="1" i="1" dirty="0">
              <a:solidFill>
                <a:srgbClr val="00338D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987682" y="3480059"/>
            <a:ext cx="776379" cy="776379"/>
          </a:xfrm>
          <a:custGeom>
            <a:avLst/>
            <a:gdLst>
              <a:gd name="connsiteX0" fmla="*/ 0 w 887503"/>
              <a:gd name="connsiteY0" fmla="*/ 443752 h 887503"/>
              <a:gd name="connsiteX1" fmla="*/ 443752 w 887503"/>
              <a:gd name="connsiteY1" fmla="*/ 0 h 887503"/>
              <a:gd name="connsiteX2" fmla="*/ 887504 w 887503"/>
              <a:gd name="connsiteY2" fmla="*/ 443752 h 887503"/>
              <a:gd name="connsiteX3" fmla="*/ 443752 w 887503"/>
              <a:gd name="connsiteY3" fmla="*/ 887504 h 887503"/>
              <a:gd name="connsiteX4" fmla="*/ 0 w 887503"/>
              <a:gd name="connsiteY4" fmla="*/ 443752 h 88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3" h="887503">
                <a:moveTo>
                  <a:pt x="0" y="443752"/>
                </a:moveTo>
                <a:cubicBezTo>
                  <a:pt x="0" y="198675"/>
                  <a:pt x="198675" y="0"/>
                  <a:pt x="443752" y="0"/>
                </a:cubicBezTo>
                <a:cubicBezTo>
                  <a:pt x="688829" y="0"/>
                  <a:pt x="887504" y="198675"/>
                  <a:pt x="887504" y="443752"/>
                </a:cubicBezTo>
                <a:cubicBezTo>
                  <a:pt x="887504" y="688829"/>
                  <a:pt x="688829" y="887504"/>
                  <a:pt x="443752" y="887504"/>
                </a:cubicBezTo>
                <a:cubicBezTo>
                  <a:pt x="198675" y="887504"/>
                  <a:pt x="0" y="688829"/>
                  <a:pt x="0" y="443752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6963" tIns="182880" rIns="236964" bIns="729636" numCol="1" spcCol="1270" anchor="ctr" anchorCtr="0">
            <a:noAutofit/>
          </a:bodyPr>
          <a:lstStyle/>
          <a:p>
            <a:pPr algn="ctr" defTabSz="400050"/>
            <a:r>
              <a:rPr lang="en-US" sz="700" b="1" i="1" dirty="0" smtClean="0">
                <a:solidFill>
                  <a:prstClr val="white"/>
                </a:solidFill>
              </a:rPr>
              <a:t>PaaS</a:t>
            </a:r>
            <a:endParaRPr lang="en-US" sz="700" b="1" i="1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81777" y="3674154"/>
            <a:ext cx="388189" cy="388189"/>
          </a:xfrm>
          <a:custGeom>
            <a:avLst/>
            <a:gdLst>
              <a:gd name="connsiteX0" fmla="*/ 0 w 443751"/>
              <a:gd name="connsiteY0" fmla="*/ 221876 h 443751"/>
              <a:gd name="connsiteX1" fmla="*/ 221876 w 443751"/>
              <a:gd name="connsiteY1" fmla="*/ 0 h 443751"/>
              <a:gd name="connsiteX2" fmla="*/ 443752 w 443751"/>
              <a:gd name="connsiteY2" fmla="*/ 221876 h 443751"/>
              <a:gd name="connsiteX3" fmla="*/ 221876 w 443751"/>
              <a:gd name="connsiteY3" fmla="*/ 443752 h 443751"/>
              <a:gd name="connsiteX4" fmla="*/ 0 w 443751"/>
              <a:gd name="connsiteY4" fmla="*/ 221876 h 4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751" h="443751">
                <a:moveTo>
                  <a:pt x="0" y="221876"/>
                </a:moveTo>
                <a:cubicBezTo>
                  <a:pt x="0" y="99337"/>
                  <a:pt x="99337" y="0"/>
                  <a:pt x="221876" y="0"/>
                </a:cubicBezTo>
                <a:cubicBezTo>
                  <a:pt x="344415" y="0"/>
                  <a:pt x="443752" y="99337"/>
                  <a:pt x="443752" y="221876"/>
                </a:cubicBezTo>
                <a:cubicBezTo>
                  <a:pt x="443752" y="344415"/>
                  <a:pt x="344415" y="443752"/>
                  <a:pt x="221876" y="443752"/>
                </a:cubicBezTo>
                <a:cubicBezTo>
                  <a:pt x="99337" y="443752"/>
                  <a:pt x="0" y="344415"/>
                  <a:pt x="0" y="221876"/>
                </a:cubicBezTo>
                <a:close/>
              </a:path>
            </a:pathLst>
          </a:custGeom>
          <a:solidFill>
            <a:srgbClr val="0091DA">
              <a:alpha val="8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86" tIns="110938" rIns="64986" bIns="110938" numCol="1" spcCol="1270" anchor="ctr" anchorCtr="0">
            <a:noAutofit/>
          </a:bodyPr>
          <a:lstStyle/>
          <a:p>
            <a:pPr algn="ctr" defTabSz="400050"/>
            <a:r>
              <a:rPr lang="en-US" sz="700" b="1" i="1" dirty="0" smtClean="0">
                <a:solidFill>
                  <a:prstClr val="white"/>
                </a:solidFill>
              </a:rPr>
              <a:t>IaaS</a:t>
            </a:r>
            <a:endParaRPr lang="en-US" sz="700" b="1" i="1" dirty="0">
              <a:solidFill>
                <a:prstClr val="white"/>
              </a:solidFill>
            </a:endParaRPr>
          </a:p>
        </p:txBody>
      </p:sp>
      <p:sp>
        <p:nvSpPr>
          <p:cNvPr id="78" name="Line Callout 2 (Accent Bar) 77"/>
          <p:cNvSpPr/>
          <p:nvPr/>
        </p:nvSpPr>
        <p:spPr bwMode="ltGray">
          <a:xfrm>
            <a:off x="6197040" y="1699908"/>
            <a:ext cx="2194560" cy="640080"/>
          </a:xfrm>
          <a:prstGeom prst="accentCallout2">
            <a:avLst>
              <a:gd name="adj1" fmla="val 18750"/>
              <a:gd name="adj2" fmla="val -57"/>
              <a:gd name="adj3" fmla="val 18750"/>
              <a:gd name="adj4" fmla="val -7564"/>
              <a:gd name="adj5" fmla="val 139028"/>
              <a:gd name="adj6" fmla="val -56688"/>
            </a:avLst>
          </a:prstGeom>
          <a:noFill/>
          <a:ln w="6350">
            <a:solidFill>
              <a:srgbClr val="009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635" tIns="0" rIns="79635" bIns="0" rtlCol="0" anchor="ctr" anchorCtr="0">
            <a:noAutofit/>
          </a:bodyPr>
          <a:lstStyle/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Cloud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security strategy (capability gap assessment, roadmap, business case)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Sponsorship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and organization development/realignment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Training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and awareness 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Security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metrics and SLA monitoring, 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  <a:p>
            <a:pPr marL="171450" lvl="2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—"/>
              <a:tabLst>
                <a:tab pos="392669" algn="l"/>
                <a:tab pos="629099" algn="l"/>
                <a:tab pos="936044" algn="l"/>
                <a:tab pos="1242988" algn="l"/>
                <a:tab pos="1480801" algn="l"/>
              </a:tabLst>
              <a:defRPr/>
            </a:pPr>
            <a:r>
              <a:rPr lang="en-US" sz="700" dirty="0">
                <a:solidFill>
                  <a:schemeClr val="tx1"/>
                </a:solidFill>
                <a:cs typeface="Arial" pitchFamily="34" charset="0"/>
              </a:rPr>
              <a:t>Human </a:t>
            </a:r>
            <a:r>
              <a:rPr lang="en-US" sz="700" dirty="0" smtClean="0">
                <a:solidFill>
                  <a:schemeClr val="tx1"/>
                </a:solidFill>
                <a:cs typeface="Arial" pitchFamily="34" charset="0"/>
              </a:rPr>
              <a:t>resources, people and skills management</a:t>
            </a:r>
            <a:endParaRPr lang="en-US" sz="7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21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432000"/>
            <a:ext cx="7639200" cy="518400"/>
          </a:xfrm>
        </p:spPr>
        <p:txBody>
          <a:bodyPr/>
          <a:lstStyle/>
          <a:p>
            <a:r>
              <a:rPr lang="en-US" dirty="0" smtClean="0"/>
              <a:t>Establish a </a:t>
            </a:r>
            <a:r>
              <a:rPr lang="en-US" i="1" dirty="0" smtClean="0"/>
              <a:t>Cloud </a:t>
            </a:r>
            <a:r>
              <a:rPr lang="en-US" i="1" dirty="0"/>
              <a:t>Security </a:t>
            </a:r>
            <a:r>
              <a:rPr lang="en-US" i="1" dirty="0" smtClean="0"/>
              <a:t>Program &amp; Capability </a:t>
            </a:r>
            <a:r>
              <a:rPr lang="en-US" dirty="0" smtClean="0"/>
              <a:t>to enable cloud transformation in a multi-cloud environment</a:t>
            </a:r>
            <a:endParaRPr lang="en-US" dirty="0"/>
          </a:p>
        </p:txBody>
      </p:sp>
      <p:sp>
        <p:nvSpPr>
          <p:cNvPr id="19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752400" y="1543050"/>
            <a:ext cx="7639200" cy="4260775"/>
          </a:xfrm>
        </p:spPr>
        <p:txBody>
          <a:bodyPr/>
          <a:lstStyle/>
          <a:p>
            <a:pPr lvl="1">
              <a:spcAft>
                <a:spcPts val="0"/>
              </a:spcAft>
            </a:pPr>
            <a:r>
              <a:rPr lang="en-US" sz="900" dirty="0"/>
              <a:t>Security for </a:t>
            </a:r>
            <a:r>
              <a:rPr lang="en-US" sz="900" dirty="0" smtClean="0"/>
              <a:t>cloud </a:t>
            </a:r>
            <a:r>
              <a:rPr lang="en-US" sz="900" dirty="0"/>
              <a:t>is not a </a:t>
            </a:r>
            <a:r>
              <a:rPr lang="en-US" sz="900" dirty="0" smtClean="0"/>
              <a:t>piece-meal, one-time, and tactical endeavor. Organizations </a:t>
            </a:r>
            <a:r>
              <a:rPr lang="en-US" sz="900" dirty="0"/>
              <a:t>need a strategic, flexible, and </a:t>
            </a:r>
            <a:r>
              <a:rPr lang="en-US" sz="900" dirty="0" smtClean="0"/>
              <a:t>broad </a:t>
            </a:r>
            <a:r>
              <a:rPr lang="en-US" sz="900" dirty="0"/>
              <a:t>security capability t</a:t>
            </a:r>
            <a:r>
              <a:rPr lang="en-US" sz="900" dirty="0" smtClean="0"/>
              <a:t>o enable cost-effective adoption of multi-cloud environments and business cloud transformation. Organizations should initiate a Cloud Security Capability assessment and Program to identify and remediate risks.</a:t>
            </a:r>
            <a:endParaRPr lang="en-US" sz="9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Recommendations &amp; Approach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10190" y="1992607"/>
            <a:ext cx="605259" cy="605259"/>
          </a:xfrm>
          <a:prstGeom prst="rect">
            <a:avLst/>
          </a:prstGeom>
          <a:noFill/>
        </p:spPr>
        <p:txBody>
          <a:bodyPr wrap="none" lIns="40958" tIns="40958" rIns="40958" bIns="40958" rtlCol="0">
            <a:noAutofit/>
          </a:bodyPr>
          <a:lstStyle/>
          <a:p>
            <a:pPr>
              <a:spcAft>
                <a:spcPts val="450"/>
              </a:spcAft>
            </a:pPr>
            <a:r>
              <a:rPr lang="en-US" sz="900" b="1" dirty="0" smtClean="0">
                <a:solidFill>
                  <a:schemeClr val="tx2"/>
                </a:solidFill>
              </a:rPr>
              <a:t>Key outcomes 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55650" y="1957074"/>
            <a:ext cx="605259" cy="605259"/>
          </a:xfrm>
          <a:prstGeom prst="rect">
            <a:avLst/>
          </a:prstGeom>
          <a:noFill/>
        </p:spPr>
        <p:txBody>
          <a:bodyPr wrap="none" lIns="40958" tIns="40958" rIns="40958" bIns="40958" rtlCol="0">
            <a:noAutofit/>
          </a:bodyPr>
          <a:lstStyle/>
          <a:p>
            <a:pPr>
              <a:spcAft>
                <a:spcPts val="450"/>
              </a:spcAft>
            </a:pPr>
            <a:r>
              <a:rPr lang="en-US" sz="900" b="1" dirty="0" smtClean="0">
                <a:solidFill>
                  <a:schemeClr val="tx2"/>
                </a:solidFill>
              </a:rPr>
              <a:t>Key stakeholders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6718" y="1972773"/>
            <a:ext cx="605259" cy="605259"/>
          </a:xfrm>
          <a:prstGeom prst="rect">
            <a:avLst/>
          </a:prstGeom>
          <a:noFill/>
        </p:spPr>
        <p:txBody>
          <a:bodyPr wrap="none" lIns="40958" tIns="40958" rIns="40958" bIns="40958" rtlCol="0">
            <a:noAutofit/>
          </a:bodyPr>
          <a:lstStyle/>
          <a:p>
            <a:pPr>
              <a:spcAft>
                <a:spcPts val="450"/>
              </a:spcAft>
            </a:pPr>
            <a:r>
              <a:rPr lang="en-US" sz="900" b="1" dirty="0" smtClean="0">
                <a:solidFill>
                  <a:schemeClr val="tx2"/>
                </a:solidFill>
              </a:rPr>
              <a:t>Components of cloud security program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149" name="Rectangle 148"/>
          <p:cNvSpPr/>
          <p:nvPr/>
        </p:nvSpPr>
        <p:spPr bwMode="ltGray">
          <a:xfrm>
            <a:off x="1954214" y="3269382"/>
            <a:ext cx="5221485" cy="1181432"/>
          </a:xfrm>
          <a:prstGeom prst="rect">
            <a:avLst/>
          </a:prstGeom>
          <a:solidFill>
            <a:srgbClr val="9D9375"/>
          </a:solidFill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54214" y="3030284"/>
            <a:ext cx="5229277" cy="1307069"/>
          </a:xfrm>
          <a:prstGeom prst="rect">
            <a:avLst/>
          </a:prstGeom>
          <a:solidFill>
            <a:schemeClr val="bg1"/>
          </a:solidFill>
          <a:ln w="6350">
            <a:solidFill>
              <a:srgbClr val="00338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316" y="3242472"/>
            <a:ext cx="2029277" cy="617467"/>
          </a:xfrm>
          <a:prstGeom prst="rect">
            <a:avLst/>
          </a:prstGeom>
          <a:solidFill>
            <a:schemeClr val="accent5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/>
          <a:lstStyle/>
          <a:p>
            <a:pPr algn="l"/>
            <a:r>
              <a:rPr lang="en-US" sz="700" b="1" dirty="0" smtClean="0">
                <a:solidFill>
                  <a:schemeClr val="bg1"/>
                </a:solidFill>
              </a:rPr>
              <a:t>Information and Privacy Protection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2271" y="3657385"/>
            <a:ext cx="439657" cy="204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/>
            <a:r>
              <a:rPr lang="en-US" sz="600" dirty="0">
                <a:solidFill>
                  <a:schemeClr val="bg1"/>
                </a:solidFill>
              </a:rPr>
              <a:t>DLP/Content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8231" y="3657386"/>
            <a:ext cx="517025" cy="144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Configuration security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7919" y="3657386"/>
            <a:ext cx="439043" cy="2037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Encryption management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9947" y="3657386"/>
            <a:ext cx="517025" cy="1931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/>
            <a:r>
              <a:rPr lang="en-US" sz="600" dirty="0">
                <a:solidFill>
                  <a:schemeClr val="bg1"/>
                </a:solidFill>
              </a:rPr>
              <a:t>Apps </a:t>
            </a:r>
          </a:p>
          <a:p>
            <a:pPr indent="-205740" algn="ctr"/>
            <a:r>
              <a:rPr lang="en-US" sz="600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1748" y="3657385"/>
            <a:ext cx="460350" cy="210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User behavior analytics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973" y="3242473"/>
            <a:ext cx="2942570" cy="61481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/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Identity and </a:t>
            </a:r>
            <a:r>
              <a:rPr lang="en-US" sz="700" b="1" dirty="0" smtClean="0">
                <a:solidFill>
                  <a:schemeClr val="bg1"/>
                </a:solidFill>
              </a:rPr>
              <a:t>Access </a:t>
            </a:r>
            <a:r>
              <a:rPr lang="en-US" sz="700" b="1" dirty="0">
                <a:solidFill>
                  <a:schemeClr val="bg1"/>
                </a:solidFill>
              </a:rPr>
              <a:t>M</a:t>
            </a:r>
            <a:r>
              <a:rPr lang="en-US" sz="700" b="1" dirty="0" smtClean="0">
                <a:solidFill>
                  <a:schemeClr val="bg1"/>
                </a:solidFill>
              </a:rPr>
              <a:t>anagement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3844" y="3657385"/>
            <a:ext cx="645944" cy="211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Credential and profile management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4258" y="3657386"/>
            <a:ext cx="517025" cy="207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SSO and federation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4627" y="3657386"/>
            <a:ext cx="576870" cy="1966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Authentication and risk based access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4272" y="3657386"/>
            <a:ext cx="517025" cy="1966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schemeClr val="bg1"/>
                </a:solidFill>
              </a:rPr>
              <a:t>Authorization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124" y="3657386"/>
            <a:ext cx="517025" cy="1931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/>
            <a:r>
              <a:rPr lang="en-US" sz="600" dirty="0">
                <a:solidFill>
                  <a:schemeClr val="bg1"/>
                </a:solidFill>
              </a:rPr>
              <a:t>Directory </a:t>
            </a:r>
          </a:p>
          <a:p>
            <a:pPr indent="-205740" algn="ctr"/>
            <a:r>
              <a:rPr lang="en-US" sz="6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5" name="Freeform 142"/>
          <p:cNvSpPr>
            <a:spLocks noChangeAspect="1" noEditPoints="1"/>
          </p:cNvSpPr>
          <p:nvPr/>
        </p:nvSpPr>
        <p:spPr bwMode="auto">
          <a:xfrm>
            <a:off x="4380128" y="3443451"/>
            <a:ext cx="146760" cy="180195"/>
          </a:xfrm>
          <a:custGeom>
            <a:avLst/>
            <a:gdLst>
              <a:gd name="T0" fmla="*/ 1440 w 1645"/>
              <a:gd name="T1" fmla="*/ 720 h 2160"/>
              <a:gd name="T2" fmla="*/ 1337 w 1645"/>
              <a:gd name="T3" fmla="*/ 720 h 2160"/>
              <a:gd name="T4" fmla="*/ 1337 w 1645"/>
              <a:gd name="T5" fmla="*/ 515 h 2160"/>
              <a:gd name="T6" fmla="*/ 823 w 1645"/>
              <a:gd name="T7" fmla="*/ 0 h 2160"/>
              <a:gd name="T8" fmla="*/ 309 w 1645"/>
              <a:gd name="T9" fmla="*/ 515 h 2160"/>
              <a:gd name="T10" fmla="*/ 309 w 1645"/>
              <a:gd name="T11" fmla="*/ 720 h 2160"/>
              <a:gd name="T12" fmla="*/ 206 w 1645"/>
              <a:gd name="T13" fmla="*/ 720 h 2160"/>
              <a:gd name="T14" fmla="*/ 0 w 1645"/>
              <a:gd name="T15" fmla="*/ 926 h 2160"/>
              <a:gd name="T16" fmla="*/ 0 w 1645"/>
              <a:gd name="T17" fmla="*/ 1954 h 2160"/>
              <a:gd name="T18" fmla="*/ 206 w 1645"/>
              <a:gd name="T19" fmla="*/ 2160 h 2160"/>
              <a:gd name="T20" fmla="*/ 1440 w 1645"/>
              <a:gd name="T21" fmla="*/ 2160 h 2160"/>
              <a:gd name="T22" fmla="*/ 1645 w 1645"/>
              <a:gd name="T23" fmla="*/ 1954 h 2160"/>
              <a:gd name="T24" fmla="*/ 1645 w 1645"/>
              <a:gd name="T25" fmla="*/ 926 h 2160"/>
              <a:gd name="T26" fmla="*/ 1440 w 1645"/>
              <a:gd name="T27" fmla="*/ 720 h 2160"/>
              <a:gd name="T28" fmla="*/ 823 w 1645"/>
              <a:gd name="T29" fmla="*/ 1646 h 2160"/>
              <a:gd name="T30" fmla="*/ 617 w 1645"/>
              <a:gd name="T31" fmla="*/ 1440 h 2160"/>
              <a:gd name="T32" fmla="*/ 823 w 1645"/>
              <a:gd name="T33" fmla="*/ 1234 h 2160"/>
              <a:gd name="T34" fmla="*/ 1028 w 1645"/>
              <a:gd name="T35" fmla="*/ 1440 h 2160"/>
              <a:gd name="T36" fmla="*/ 823 w 1645"/>
              <a:gd name="T37" fmla="*/ 1646 h 2160"/>
              <a:gd name="T38" fmla="*/ 1142 w 1645"/>
              <a:gd name="T39" fmla="*/ 720 h 2160"/>
              <a:gd name="T40" fmla="*/ 504 w 1645"/>
              <a:gd name="T41" fmla="*/ 720 h 2160"/>
              <a:gd name="T42" fmla="*/ 504 w 1645"/>
              <a:gd name="T43" fmla="*/ 515 h 2160"/>
              <a:gd name="T44" fmla="*/ 823 w 1645"/>
              <a:gd name="T45" fmla="*/ 196 h 2160"/>
              <a:gd name="T46" fmla="*/ 1142 w 1645"/>
              <a:gd name="T47" fmla="*/ 515 h 2160"/>
              <a:gd name="T48" fmla="*/ 1142 w 1645"/>
              <a:gd name="T49" fmla="*/ 72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45" h="2160">
                <a:moveTo>
                  <a:pt x="1440" y="720"/>
                </a:moveTo>
                <a:lnTo>
                  <a:pt x="1337" y="720"/>
                </a:lnTo>
                <a:lnTo>
                  <a:pt x="1337" y="515"/>
                </a:lnTo>
                <a:cubicBezTo>
                  <a:pt x="1337" y="231"/>
                  <a:pt x="1107" y="0"/>
                  <a:pt x="823" y="0"/>
                </a:cubicBezTo>
                <a:cubicBezTo>
                  <a:pt x="539" y="0"/>
                  <a:pt x="309" y="231"/>
                  <a:pt x="309" y="515"/>
                </a:cubicBezTo>
                <a:lnTo>
                  <a:pt x="309" y="720"/>
                </a:lnTo>
                <a:lnTo>
                  <a:pt x="206" y="720"/>
                </a:lnTo>
                <a:cubicBezTo>
                  <a:pt x="92" y="720"/>
                  <a:pt x="0" y="812"/>
                  <a:pt x="0" y="926"/>
                </a:cubicBezTo>
                <a:lnTo>
                  <a:pt x="0" y="1954"/>
                </a:lnTo>
                <a:cubicBezTo>
                  <a:pt x="0" y="2068"/>
                  <a:pt x="92" y="2160"/>
                  <a:pt x="206" y="2160"/>
                </a:cubicBezTo>
                <a:lnTo>
                  <a:pt x="1440" y="2160"/>
                </a:lnTo>
                <a:cubicBezTo>
                  <a:pt x="1553" y="2160"/>
                  <a:pt x="1645" y="2068"/>
                  <a:pt x="1645" y="1954"/>
                </a:cubicBezTo>
                <a:lnTo>
                  <a:pt x="1645" y="926"/>
                </a:lnTo>
                <a:cubicBezTo>
                  <a:pt x="1645" y="812"/>
                  <a:pt x="1553" y="720"/>
                  <a:pt x="1440" y="720"/>
                </a:cubicBezTo>
                <a:close/>
                <a:moveTo>
                  <a:pt x="823" y="1646"/>
                </a:moveTo>
                <a:cubicBezTo>
                  <a:pt x="709" y="1646"/>
                  <a:pt x="617" y="1554"/>
                  <a:pt x="617" y="1440"/>
                </a:cubicBezTo>
                <a:cubicBezTo>
                  <a:pt x="617" y="1326"/>
                  <a:pt x="709" y="1234"/>
                  <a:pt x="823" y="1234"/>
                </a:cubicBezTo>
                <a:cubicBezTo>
                  <a:pt x="936" y="1234"/>
                  <a:pt x="1028" y="1326"/>
                  <a:pt x="1028" y="1440"/>
                </a:cubicBezTo>
                <a:cubicBezTo>
                  <a:pt x="1028" y="1554"/>
                  <a:pt x="936" y="1646"/>
                  <a:pt x="823" y="1646"/>
                </a:cubicBezTo>
                <a:close/>
                <a:moveTo>
                  <a:pt x="1142" y="720"/>
                </a:moveTo>
                <a:lnTo>
                  <a:pt x="504" y="720"/>
                </a:lnTo>
                <a:lnTo>
                  <a:pt x="504" y="515"/>
                </a:lnTo>
                <a:cubicBezTo>
                  <a:pt x="504" y="339"/>
                  <a:pt x="647" y="196"/>
                  <a:pt x="823" y="196"/>
                </a:cubicBezTo>
                <a:cubicBezTo>
                  <a:pt x="999" y="196"/>
                  <a:pt x="1142" y="339"/>
                  <a:pt x="1142" y="515"/>
                </a:cubicBezTo>
                <a:lnTo>
                  <a:pt x="1142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7" name="Freeform 77"/>
          <p:cNvSpPr>
            <a:spLocks noChangeAspect="1" noEditPoints="1"/>
          </p:cNvSpPr>
          <p:nvPr/>
        </p:nvSpPr>
        <p:spPr bwMode="auto">
          <a:xfrm>
            <a:off x="5919619" y="3443111"/>
            <a:ext cx="214037" cy="199291"/>
          </a:xfrm>
          <a:custGeom>
            <a:avLst/>
            <a:gdLst>
              <a:gd name="T0" fmla="*/ 1081 w 2163"/>
              <a:gd name="T1" fmla="*/ 541 h 2163"/>
              <a:gd name="T2" fmla="*/ 991 w 2163"/>
              <a:gd name="T3" fmla="*/ 451 h 2163"/>
              <a:gd name="T4" fmla="*/ 524 w 2163"/>
              <a:gd name="T5" fmla="*/ 451 h 2163"/>
              <a:gd name="T6" fmla="*/ 584 w 2163"/>
              <a:gd name="T7" fmla="*/ 164 h 2163"/>
              <a:gd name="T8" fmla="*/ 586 w 2163"/>
              <a:gd name="T9" fmla="*/ 143 h 2163"/>
              <a:gd name="T10" fmla="*/ 556 w 2163"/>
              <a:gd name="T11" fmla="*/ 72 h 2163"/>
              <a:gd name="T12" fmla="*/ 485 w 2163"/>
              <a:gd name="T13" fmla="*/ 0 h 2163"/>
              <a:gd name="T14" fmla="*/ 40 w 2163"/>
              <a:gd name="T15" fmla="*/ 445 h 2163"/>
              <a:gd name="T16" fmla="*/ 0 w 2163"/>
              <a:gd name="T17" fmla="*/ 541 h 2163"/>
              <a:gd name="T18" fmla="*/ 0 w 2163"/>
              <a:gd name="T19" fmla="*/ 1126 h 2163"/>
              <a:gd name="T20" fmla="*/ 135 w 2163"/>
              <a:gd name="T21" fmla="*/ 1262 h 2163"/>
              <a:gd name="T22" fmla="*/ 743 w 2163"/>
              <a:gd name="T23" fmla="*/ 1261 h 2163"/>
              <a:gd name="T24" fmla="*/ 868 w 2163"/>
              <a:gd name="T25" fmla="*/ 1179 h 2163"/>
              <a:gd name="T26" fmla="*/ 1072 w 2163"/>
              <a:gd name="T27" fmla="*/ 702 h 2163"/>
              <a:gd name="T28" fmla="*/ 1081 w 2163"/>
              <a:gd name="T29" fmla="*/ 653 h 2163"/>
              <a:gd name="T30" fmla="*/ 1081 w 2163"/>
              <a:gd name="T31" fmla="*/ 541 h 2163"/>
              <a:gd name="T32" fmla="*/ 2027 w 2163"/>
              <a:gd name="T33" fmla="*/ 901 h 2163"/>
              <a:gd name="T34" fmla="*/ 1419 w 2163"/>
              <a:gd name="T35" fmla="*/ 901 h 2163"/>
              <a:gd name="T36" fmla="*/ 1295 w 2163"/>
              <a:gd name="T37" fmla="*/ 984 h 2163"/>
              <a:gd name="T38" fmla="*/ 1091 w 2163"/>
              <a:gd name="T39" fmla="*/ 1460 h 2163"/>
              <a:gd name="T40" fmla="*/ 1081 w 2163"/>
              <a:gd name="T41" fmla="*/ 1509 h 2163"/>
              <a:gd name="T42" fmla="*/ 1081 w 2163"/>
              <a:gd name="T43" fmla="*/ 1622 h 2163"/>
              <a:gd name="T44" fmla="*/ 1171 w 2163"/>
              <a:gd name="T45" fmla="*/ 1712 h 2163"/>
              <a:gd name="T46" fmla="*/ 1639 w 2163"/>
              <a:gd name="T47" fmla="*/ 1712 h 2163"/>
              <a:gd name="T48" fmla="*/ 1579 w 2163"/>
              <a:gd name="T49" fmla="*/ 1998 h 2163"/>
              <a:gd name="T50" fmla="*/ 1576 w 2163"/>
              <a:gd name="T51" fmla="*/ 2019 h 2163"/>
              <a:gd name="T52" fmla="*/ 1606 w 2163"/>
              <a:gd name="T53" fmla="*/ 2091 h 2163"/>
              <a:gd name="T54" fmla="*/ 1678 w 2163"/>
              <a:gd name="T55" fmla="*/ 2163 h 2163"/>
              <a:gd name="T56" fmla="*/ 2123 w 2163"/>
              <a:gd name="T57" fmla="*/ 1717 h 2163"/>
              <a:gd name="T58" fmla="*/ 2163 w 2163"/>
              <a:gd name="T59" fmla="*/ 1622 h 2163"/>
              <a:gd name="T60" fmla="*/ 2163 w 2163"/>
              <a:gd name="T61" fmla="*/ 1036 h 2163"/>
              <a:gd name="T62" fmla="*/ 2027 w 2163"/>
              <a:gd name="T63" fmla="*/ 901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3" h="2163">
                <a:moveTo>
                  <a:pt x="1081" y="541"/>
                </a:moveTo>
                <a:cubicBezTo>
                  <a:pt x="1081" y="491"/>
                  <a:pt x="1041" y="451"/>
                  <a:pt x="991" y="451"/>
                </a:cubicBezTo>
                <a:lnTo>
                  <a:pt x="524" y="451"/>
                </a:lnTo>
                <a:lnTo>
                  <a:pt x="584" y="164"/>
                </a:lnTo>
                <a:cubicBezTo>
                  <a:pt x="585" y="158"/>
                  <a:pt x="586" y="150"/>
                  <a:pt x="586" y="143"/>
                </a:cubicBezTo>
                <a:cubicBezTo>
                  <a:pt x="586" y="115"/>
                  <a:pt x="575" y="90"/>
                  <a:pt x="556" y="72"/>
                </a:cubicBezTo>
                <a:lnTo>
                  <a:pt x="485" y="0"/>
                </a:lnTo>
                <a:lnTo>
                  <a:pt x="40" y="445"/>
                </a:lnTo>
                <a:cubicBezTo>
                  <a:pt x="15" y="469"/>
                  <a:pt x="0" y="503"/>
                  <a:pt x="0" y="541"/>
                </a:cubicBezTo>
                <a:lnTo>
                  <a:pt x="0" y="1126"/>
                </a:lnTo>
                <a:cubicBezTo>
                  <a:pt x="0" y="1201"/>
                  <a:pt x="60" y="1262"/>
                  <a:pt x="135" y="1262"/>
                </a:cubicBezTo>
                <a:lnTo>
                  <a:pt x="743" y="1261"/>
                </a:lnTo>
                <a:cubicBezTo>
                  <a:pt x="799" y="1261"/>
                  <a:pt x="847" y="1228"/>
                  <a:pt x="868" y="1179"/>
                </a:cubicBezTo>
                <a:lnTo>
                  <a:pt x="1072" y="702"/>
                </a:lnTo>
                <a:cubicBezTo>
                  <a:pt x="1078" y="687"/>
                  <a:pt x="1081" y="671"/>
                  <a:pt x="1081" y="653"/>
                </a:cubicBezTo>
                <a:lnTo>
                  <a:pt x="1081" y="541"/>
                </a:lnTo>
                <a:close/>
                <a:moveTo>
                  <a:pt x="2027" y="901"/>
                </a:moveTo>
                <a:lnTo>
                  <a:pt x="1419" y="901"/>
                </a:lnTo>
                <a:cubicBezTo>
                  <a:pt x="1363" y="901"/>
                  <a:pt x="1315" y="935"/>
                  <a:pt x="1295" y="984"/>
                </a:cubicBezTo>
                <a:lnTo>
                  <a:pt x="1091" y="1460"/>
                </a:lnTo>
                <a:cubicBezTo>
                  <a:pt x="1085" y="1476"/>
                  <a:pt x="1081" y="1492"/>
                  <a:pt x="1081" y="1509"/>
                </a:cubicBezTo>
                <a:lnTo>
                  <a:pt x="1081" y="1622"/>
                </a:lnTo>
                <a:cubicBezTo>
                  <a:pt x="1081" y="1671"/>
                  <a:pt x="1122" y="1712"/>
                  <a:pt x="1171" y="1712"/>
                </a:cubicBezTo>
                <a:lnTo>
                  <a:pt x="1639" y="1712"/>
                </a:lnTo>
                <a:lnTo>
                  <a:pt x="1579" y="1998"/>
                </a:lnTo>
                <a:cubicBezTo>
                  <a:pt x="1577" y="2005"/>
                  <a:pt x="1576" y="2012"/>
                  <a:pt x="1576" y="2019"/>
                </a:cubicBezTo>
                <a:cubicBezTo>
                  <a:pt x="1576" y="2047"/>
                  <a:pt x="1588" y="2072"/>
                  <a:pt x="1606" y="2091"/>
                </a:cubicBezTo>
                <a:lnTo>
                  <a:pt x="1678" y="2163"/>
                </a:lnTo>
                <a:lnTo>
                  <a:pt x="2123" y="1717"/>
                </a:lnTo>
                <a:cubicBezTo>
                  <a:pt x="2147" y="1693"/>
                  <a:pt x="2163" y="1659"/>
                  <a:pt x="2163" y="1622"/>
                </a:cubicBezTo>
                <a:lnTo>
                  <a:pt x="2163" y="1036"/>
                </a:lnTo>
                <a:cubicBezTo>
                  <a:pt x="2163" y="961"/>
                  <a:pt x="2102" y="901"/>
                  <a:pt x="2027" y="9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26977" y="3436032"/>
            <a:ext cx="155317" cy="196341"/>
            <a:chOff x="7583753" y="2551705"/>
            <a:chExt cx="318777" cy="431739"/>
          </a:xfrm>
        </p:grpSpPr>
        <p:sp>
          <p:nvSpPr>
            <p:cNvPr id="95" name="Flowchart: Extract 94"/>
            <p:cNvSpPr/>
            <p:nvPr/>
          </p:nvSpPr>
          <p:spPr>
            <a:xfrm>
              <a:off x="7583753" y="2551705"/>
              <a:ext cx="214816" cy="346456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958" tIns="40958" rIns="40958" bIns="40958" rtlCol="0" anchor="ctr"/>
            <a:lstStyle/>
            <a:p>
              <a:pPr algn="l"/>
              <a:endParaRPr lang="en-US" sz="1125" dirty="0">
                <a:solidFill>
                  <a:schemeClr val="bg1"/>
                </a:solidFill>
              </a:endParaRPr>
            </a:p>
          </p:txBody>
        </p:sp>
        <p:sp>
          <p:nvSpPr>
            <p:cNvPr id="96" name="Flowchart: Extract 95"/>
            <p:cNvSpPr/>
            <p:nvPr/>
          </p:nvSpPr>
          <p:spPr>
            <a:xfrm>
              <a:off x="7687714" y="2636988"/>
              <a:ext cx="214816" cy="346456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958" tIns="40958" rIns="40958" bIns="40958" rtlCol="0" anchor="ctr"/>
            <a:lstStyle/>
            <a:p>
              <a:pPr algn="l"/>
              <a:endParaRPr lang="en-US" sz="1125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7234" y="3657385"/>
            <a:ext cx="517025" cy="200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/>
            <a:r>
              <a:rPr lang="en-US" sz="600" dirty="0">
                <a:solidFill>
                  <a:schemeClr val="bg1"/>
                </a:solidFill>
              </a:rPr>
              <a:t>Privileged management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42299" y="3447044"/>
            <a:ext cx="153974" cy="166770"/>
            <a:chOff x="6137990" y="2705539"/>
            <a:chExt cx="243301" cy="282331"/>
          </a:xfrm>
        </p:grpSpPr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6144485" y="2784900"/>
              <a:ext cx="232892" cy="199064"/>
            </a:xfrm>
            <a:custGeom>
              <a:avLst/>
              <a:gdLst>
                <a:gd name="T0" fmla="*/ 50 w 73"/>
                <a:gd name="T1" fmla="*/ 63 h 63"/>
                <a:gd name="T2" fmla="*/ 24 w 73"/>
                <a:gd name="T3" fmla="*/ 33 h 63"/>
                <a:gd name="T4" fmla="*/ 35 w 73"/>
                <a:gd name="T5" fmla="*/ 21 h 63"/>
                <a:gd name="T6" fmla="*/ 47 w 73"/>
                <a:gd name="T7" fmla="*/ 31 h 63"/>
                <a:gd name="T8" fmla="*/ 57 w 73"/>
                <a:gd name="T9" fmla="*/ 43 h 63"/>
                <a:gd name="T10" fmla="*/ 69 w 73"/>
                <a:gd name="T11" fmla="*/ 23 h 63"/>
                <a:gd name="T12" fmla="*/ 40 w 73"/>
                <a:gd name="T13" fmla="*/ 1 h 63"/>
                <a:gd name="T14" fmla="*/ 4 w 73"/>
                <a:gd name="T15" fmla="*/ 21 h 63"/>
                <a:gd name="T16" fmla="*/ 4 w 73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63">
                  <a:moveTo>
                    <a:pt x="50" y="63"/>
                  </a:moveTo>
                  <a:cubicBezTo>
                    <a:pt x="34" y="59"/>
                    <a:pt x="24" y="47"/>
                    <a:pt x="24" y="33"/>
                  </a:cubicBezTo>
                  <a:cubicBezTo>
                    <a:pt x="24" y="25"/>
                    <a:pt x="29" y="22"/>
                    <a:pt x="35" y="21"/>
                  </a:cubicBezTo>
                  <a:cubicBezTo>
                    <a:pt x="40" y="21"/>
                    <a:pt x="46" y="24"/>
                    <a:pt x="47" y="31"/>
                  </a:cubicBezTo>
                  <a:cubicBezTo>
                    <a:pt x="48" y="37"/>
                    <a:pt x="49" y="42"/>
                    <a:pt x="57" y="43"/>
                  </a:cubicBezTo>
                  <a:cubicBezTo>
                    <a:pt x="67" y="44"/>
                    <a:pt x="73" y="35"/>
                    <a:pt x="69" y="23"/>
                  </a:cubicBezTo>
                  <a:cubicBezTo>
                    <a:pt x="65" y="11"/>
                    <a:pt x="52" y="1"/>
                    <a:pt x="40" y="1"/>
                  </a:cubicBezTo>
                  <a:cubicBezTo>
                    <a:pt x="21" y="0"/>
                    <a:pt x="8" y="6"/>
                    <a:pt x="4" y="21"/>
                  </a:cubicBezTo>
                  <a:cubicBezTo>
                    <a:pt x="0" y="30"/>
                    <a:pt x="1" y="41"/>
                    <a:pt x="4" y="51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6183517" y="2820032"/>
              <a:ext cx="145720" cy="167838"/>
            </a:xfrm>
            <a:custGeom>
              <a:avLst/>
              <a:gdLst>
                <a:gd name="T0" fmla="*/ 46 w 46"/>
                <a:gd name="T1" fmla="*/ 22 h 53"/>
                <a:gd name="T2" fmla="*/ 21 w 46"/>
                <a:gd name="T3" fmla="*/ 1 h 53"/>
                <a:gd name="T4" fmla="*/ 1 w 46"/>
                <a:gd name="T5" fmla="*/ 22 h 53"/>
                <a:gd name="T6" fmla="*/ 14 w 46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3">
                  <a:moveTo>
                    <a:pt x="46" y="22"/>
                  </a:moveTo>
                  <a:cubicBezTo>
                    <a:pt x="45" y="6"/>
                    <a:pt x="38" y="0"/>
                    <a:pt x="21" y="1"/>
                  </a:cubicBezTo>
                  <a:cubicBezTo>
                    <a:pt x="8" y="1"/>
                    <a:pt x="2" y="8"/>
                    <a:pt x="1" y="22"/>
                  </a:cubicBezTo>
                  <a:cubicBezTo>
                    <a:pt x="0" y="35"/>
                    <a:pt x="8" y="43"/>
                    <a:pt x="14" y="5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6137990" y="2730258"/>
              <a:ext cx="243301" cy="76763"/>
            </a:xfrm>
            <a:custGeom>
              <a:avLst/>
              <a:gdLst>
                <a:gd name="T0" fmla="*/ 76 w 76"/>
                <a:gd name="T1" fmla="*/ 24 h 24"/>
                <a:gd name="T2" fmla="*/ 0 w 76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" h="24">
                  <a:moveTo>
                    <a:pt x="76" y="24"/>
                  </a:moveTo>
                  <a:cubicBezTo>
                    <a:pt x="56" y="0"/>
                    <a:pt x="19" y="0"/>
                    <a:pt x="0" y="24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6177012" y="2705539"/>
              <a:ext cx="158731" cy="35128"/>
            </a:xfrm>
            <a:custGeom>
              <a:avLst/>
              <a:gdLst>
                <a:gd name="T0" fmla="*/ 50 w 50"/>
                <a:gd name="T1" fmla="*/ 10 h 11"/>
                <a:gd name="T2" fmla="*/ 0 w 50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11">
                  <a:moveTo>
                    <a:pt x="50" y="10"/>
                  </a:moveTo>
                  <a:cubicBezTo>
                    <a:pt x="33" y="1"/>
                    <a:pt x="16" y="0"/>
                    <a:pt x="0" y="11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6252499" y="2882495"/>
              <a:ext cx="93677" cy="72859"/>
            </a:xfrm>
            <a:custGeom>
              <a:avLst/>
              <a:gdLst>
                <a:gd name="T0" fmla="*/ 0 w 29"/>
                <a:gd name="T1" fmla="*/ 0 h 23"/>
                <a:gd name="T2" fmla="*/ 29 w 29"/>
                <a:gd name="T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3">
                  <a:moveTo>
                    <a:pt x="0" y="0"/>
                  </a:moveTo>
                  <a:cubicBezTo>
                    <a:pt x="5" y="18"/>
                    <a:pt x="11" y="23"/>
                    <a:pt x="29" y="2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38491" y="3427675"/>
            <a:ext cx="208927" cy="187117"/>
            <a:chOff x="-252413" y="2620964"/>
            <a:chExt cx="1098552" cy="1054099"/>
          </a:xfrm>
          <a:solidFill>
            <a:schemeClr val="bg1"/>
          </a:solidFill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107951" y="2620964"/>
              <a:ext cx="738188" cy="893762"/>
            </a:xfrm>
            <a:custGeom>
              <a:avLst/>
              <a:gdLst>
                <a:gd name="T0" fmla="*/ 334 w 465"/>
                <a:gd name="T1" fmla="*/ 0 h 563"/>
                <a:gd name="T2" fmla="*/ 0 w 465"/>
                <a:gd name="T3" fmla="*/ 0 h 563"/>
                <a:gd name="T4" fmla="*/ 0 w 465"/>
                <a:gd name="T5" fmla="*/ 186 h 563"/>
                <a:gd name="T6" fmla="*/ 48 w 465"/>
                <a:gd name="T7" fmla="*/ 179 h 563"/>
                <a:gd name="T8" fmla="*/ 57 w 465"/>
                <a:gd name="T9" fmla="*/ 177 h 563"/>
                <a:gd name="T10" fmla="*/ 57 w 465"/>
                <a:gd name="T11" fmla="*/ 57 h 563"/>
                <a:gd name="T12" fmla="*/ 305 w 465"/>
                <a:gd name="T13" fmla="*/ 57 h 563"/>
                <a:gd name="T14" fmla="*/ 305 w 465"/>
                <a:gd name="T15" fmla="*/ 165 h 563"/>
                <a:gd name="T16" fmla="*/ 408 w 465"/>
                <a:gd name="T17" fmla="*/ 165 h 563"/>
                <a:gd name="T18" fmla="*/ 408 w 465"/>
                <a:gd name="T19" fmla="*/ 504 h 563"/>
                <a:gd name="T20" fmla="*/ 219 w 465"/>
                <a:gd name="T21" fmla="*/ 504 h 563"/>
                <a:gd name="T22" fmla="*/ 169 w 465"/>
                <a:gd name="T23" fmla="*/ 563 h 563"/>
                <a:gd name="T24" fmla="*/ 465 w 465"/>
                <a:gd name="T25" fmla="*/ 563 h 563"/>
                <a:gd name="T26" fmla="*/ 465 w 465"/>
                <a:gd name="T27" fmla="*/ 136 h 563"/>
                <a:gd name="T28" fmla="*/ 334 w 465"/>
                <a:gd name="T2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563">
                  <a:moveTo>
                    <a:pt x="334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8" y="179"/>
                  </a:lnTo>
                  <a:lnTo>
                    <a:pt x="57" y="177"/>
                  </a:lnTo>
                  <a:lnTo>
                    <a:pt x="57" y="57"/>
                  </a:lnTo>
                  <a:lnTo>
                    <a:pt x="305" y="57"/>
                  </a:lnTo>
                  <a:lnTo>
                    <a:pt x="305" y="165"/>
                  </a:lnTo>
                  <a:lnTo>
                    <a:pt x="408" y="165"/>
                  </a:lnTo>
                  <a:lnTo>
                    <a:pt x="408" y="504"/>
                  </a:lnTo>
                  <a:lnTo>
                    <a:pt x="219" y="504"/>
                  </a:lnTo>
                  <a:lnTo>
                    <a:pt x="169" y="563"/>
                  </a:lnTo>
                  <a:lnTo>
                    <a:pt x="465" y="563"/>
                  </a:lnTo>
                  <a:lnTo>
                    <a:pt x="465" y="136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" name="Freeform 21"/>
            <p:cNvSpPr>
              <a:spLocks noEditPoints="1"/>
            </p:cNvSpPr>
            <p:nvPr/>
          </p:nvSpPr>
          <p:spPr bwMode="auto">
            <a:xfrm>
              <a:off x="-252413" y="2938466"/>
              <a:ext cx="735015" cy="736597"/>
            </a:xfrm>
            <a:custGeom>
              <a:avLst/>
              <a:gdLst>
                <a:gd name="T0" fmla="*/ 167 w 194"/>
                <a:gd name="T1" fmla="*/ 27 h 194"/>
                <a:gd name="T2" fmla="*/ 72 w 194"/>
                <a:gd name="T3" fmla="*/ 27 h 194"/>
                <a:gd name="T4" fmla="*/ 62 w 194"/>
                <a:gd name="T5" fmla="*/ 111 h 194"/>
                <a:gd name="T6" fmla="*/ 3 w 194"/>
                <a:gd name="T7" fmla="*/ 170 h 194"/>
                <a:gd name="T8" fmla="*/ 9 w 194"/>
                <a:gd name="T9" fmla="*/ 185 h 194"/>
                <a:gd name="T10" fmla="*/ 24 w 194"/>
                <a:gd name="T11" fmla="*/ 191 h 194"/>
                <a:gd name="T12" fmla="*/ 83 w 194"/>
                <a:gd name="T13" fmla="*/ 132 h 194"/>
                <a:gd name="T14" fmla="*/ 167 w 194"/>
                <a:gd name="T15" fmla="*/ 122 h 194"/>
                <a:gd name="T16" fmla="*/ 167 w 194"/>
                <a:gd name="T17" fmla="*/ 27 h 194"/>
                <a:gd name="T18" fmla="*/ 149 w 194"/>
                <a:gd name="T19" fmla="*/ 104 h 194"/>
                <a:gd name="T20" fmla="*/ 90 w 194"/>
                <a:gd name="T21" fmla="*/ 104 h 194"/>
                <a:gd name="T22" fmla="*/ 90 w 194"/>
                <a:gd name="T23" fmla="*/ 45 h 194"/>
                <a:gd name="T24" fmla="*/ 149 w 194"/>
                <a:gd name="T25" fmla="*/ 45 h 194"/>
                <a:gd name="T26" fmla="*/ 149 w 194"/>
                <a:gd name="T27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167" y="27"/>
                  </a:moveTo>
                  <a:cubicBezTo>
                    <a:pt x="141" y="0"/>
                    <a:pt x="98" y="0"/>
                    <a:pt x="72" y="27"/>
                  </a:cubicBezTo>
                  <a:cubicBezTo>
                    <a:pt x="49" y="50"/>
                    <a:pt x="46" y="85"/>
                    <a:pt x="62" y="111"/>
                  </a:cubicBezTo>
                  <a:cubicBezTo>
                    <a:pt x="3" y="170"/>
                    <a:pt x="3" y="170"/>
                    <a:pt x="3" y="170"/>
                  </a:cubicBezTo>
                  <a:cubicBezTo>
                    <a:pt x="0" y="173"/>
                    <a:pt x="3" y="179"/>
                    <a:pt x="9" y="185"/>
                  </a:cubicBezTo>
                  <a:cubicBezTo>
                    <a:pt x="15" y="191"/>
                    <a:pt x="22" y="194"/>
                    <a:pt x="24" y="191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110" y="148"/>
                    <a:pt x="144" y="145"/>
                    <a:pt x="167" y="122"/>
                  </a:cubicBezTo>
                  <a:cubicBezTo>
                    <a:pt x="194" y="96"/>
                    <a:pt x="194" y="53"/>
                    <a:pt x="167" y="27"/>
                  </a:cubicBezTo>
                  <a:close/>
                  <a:moveTo>
                    <a:pt x="149" y="104"/>
                  </a:moveTo>
                  <a:cubicBezTo>
                    <a:pt x="133" y="120"/>
                    <a:pt x="106" y="120"/>
                    <a:pt x="90" y="104"/>
                  </a:cubicBezTo>
                  <a:cubicBezTo>
                    <a:pt x="74" y="88"/>
                    <a:pt x="74" y="61"/>
                    <a:pt x="90" y="45"/>
                  </a:cubicBezTo>
                  <a:cubicBezTo>
                    <a:pt x="106" y="29"/>
                    <a:pt x="133" y="29"/>
                    <a:pt x="149" y="45"/>
                  </a:cubicBezTo>
                  <a:cubicBezTo>
                    <a:pt x="165" y="61"/>
                    <a:pt x="165" y="88"/>
                    <a:pt x="149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53988" y="3418839"/>
            <a:ext cx="194635" cy="226302"/>
            <a:chOff x="1649336" y="2717556"/>
            <a:chExt cx="307551" cy="383115"/>
          </a:xfrm>
        </p:grpSpPr>
        <p:grpSp>
          <p:nvGrpSpPr>
            <p:cNvPr id="82" name="Group 81"/>
            <p:cNvGrpSpPr/>
            <p:nvPr/>
          </p:nvGrpSpPr>
          <p:grpSpPr>
            <a:xfrm>
              <a:off x="1649336" y="2717556"/>
              <a:ext cx="207480" cy="300080"/>
              <a:chOff x="0" y="1662113"/>
              <a:chExt cx="754063" cy="1090612"/>
            </a:xfrm>
          </p:grpSpPr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30163" y="1662113"/>
                <a:ext cx="715963" cy="461962"/>
              </a:xfrm>
              <a:custGeom>
                <a:avLst/>
                <a:gdLst>
                  <a:gd name="T0" fmla="*/ 40 w 188"/>
                  <a:gd name="T1" fmla="*/ 122 h 122"/>
                  <a:gd name="T2" fmla="*/ 40 w 188"/>
                  <a:gd name="T3" fmla="*/ 118 h 122"/>
                  <a:gd name="T4" fmla="*/ 40 w 188"/>
                  <a:gd name="T5" fmla="*/ 97 h 122"/>
                  <a:gd name="T6" fmla="*/ 84 w 188"/>
                  <a:gd name="T7" fmla="*/ 46 h 122"/>
                  <a:gd name="T8" fmla="*/ 103 w 188"/>
                  <a:gd name="T9" fmla="*/ 46 h 122"/>
                  <a:gd name="T10" fmla="*/ 147 w 188"/>
                  <a:gd name="T11" fmla="*/ 97 h 122"/>
                  <a:gd name="T12" fmla="*/ 147 w 188"/>
                  <a:gd name="T13" fmla="*/ 118 h 122"/>
                  <a:gd name="T14" fmla="*/ 147 w 188"/>
                  <a:gd name="T15" fmla="*/ 122 h 122"/>
                  <a:gd name="T16" fmla="*/ 188 w 188"/>
                  <a:gd name="T17" fmla="*/ 122 h 122"/>
                  <a:gd name="T18" fmla="*/ 188 w 188"/>
                  <a:gd name="T19" fmla="*/ 118 h 122"/>
                  <a:gd name="T20" fmla="*/ 188 w 188"/>
                  <a:gd name="T21" fmla="*/ 97 h 122"/>
                  <a:gd name="T22" fmla="*/ 103 w 188"/>
                  <a:gd name="T23" fmla="*/ 0 h 122"/>
                  <a:gd name="T24" fmla="*/ 84 w 188"/>
                  <a:gd name="T25" fmla="*/ 0 h 122"/>
                  <a:gd name="T26" fmla="*/ 0 w 188"/>
                  <a:gd name="T27" fmla="*/ 97 h 122"/>
                  <a:gd name="T28" fmla="*/ 0 w 188"/>
                  <a:gd name="T29" fmla="*/ 118 h 122"/>
                  <a:gd name="T30" fmla="*/ 0 w 188"/>
                  <a:gd name="T31" fmla="*/ 122 h 122"/>
                  <a:gd name="T32" fmla="*/ 40 w 188"/>
                  <a:gd name="T33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22">
                    <a:moveTo>
                      <a:pt x="40" y="122"/>
                    </a:moveTo>
                    <a:cubicBezTo>
                      <a:pt x="40" y="121"/>
                      <a:pt x="40" y="120"/>
                      <a:pt x="40" y="118"/>
                    </a:cubicBezTo>
                    <a:cubicBezTo>
                      <a:pt x="40" y="97"/>
                      <a:pt x="40" y="97"/>
                      <a:pt x="40" y="97"/>
                    </a:cubicBezTo>
                    <a:cubicBezTo>
                      <a:pt x="40" y="69"/>
                      <a:pt x="60" y="46"/>
                      <a:pt x="8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28" y="46"/>
                      <a:pt x="147" y="69"/>
                      <a:pt x="147" y="97"/>
                    </a:cubicBezTo>
                    <a:cubicBezTo>
                      <a:pt x="147" y="118"/>
                      <a:pt x="147" y="118"/>
                      <a:pt x="147" y="118"/>
                    </a:cubicBezTo>
                    <a:cubicBezTo>
                      <a:pt x="147" y="120"/>
                      <a:pt x="147" y="121"/>
                      <a:pt x="147" y="122"/>
                    </a:cubicBezTo>
                    <a:cubicBezTo>
                      <a:pt x="188" y="122"/>
                      <a:pt x="188" y="122"/>
                      <a:pt x="188" y="122"/>
                    </a:cubicBezTo>
                    <a:cubicBezTo>
                      <a:pt x="188" y="121"/>
                      <a:pt x="188" y="120"/>
                      <a:pt x="188" y="118"/>
                    </a:cubicBezTo>
                    <a:cubicBezTo>
                      <a:pt x="188" y="97"/>
                      <a:pt x="188" y="97"/>
                      <a:pt x="188" y="97"/>
                    </a:cubicBezTo>
                    <a:cubicBezTo>
                      <a:pt x="188" y="43"/>
                      <a:pt x="150" y="0"/>
                      <a:pt x="10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8" y="0"/>
                      <a:pt x="0" y="43"/>
                      <a:pt x="0" y="97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1"/>
                      <a:pt x="0" y="122"/>
                    </a:cubicBezTo>
                    <a:lnTo>
                      <a:pt x="40" y="1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87" name="Freeform 32"/>
              <p:cNvSpPr>
                <a:spLocks noEditPoints="1"/>
              </p:cNvSpPr>
              <p:nvPr/>
            </p:nvSpPr>
            <p:spPr bwMode="auto">
              <a:xfrm>
                <a:off x="0" y="2184400"/>
                <a:ext cx="754063" cy="568325"/>
              </a:xfrm>
              <a:custGeom>
                <a:avLst/>
                <a:gdLst>
                  <a:gd name="T0" fmla="*/ 32 w 198"/>
                  <a:gd name="T1" fmla="*/ 150 h 150"/>
                  <a:gd name="T2" fmla="*/ 166 w 198"/>
                  <a:gd name="T3" fmla="*/ 150 h 150"/>
                  <a:gd name="T4" fmla="*/ 198 w 198"/>
                  <a:gd name="T5" fmla="*/ 118 h 150"/>
                  <a:gd name="T6" fmla="*/ 198 w 198"/>
                  <a:gd name="T7" fmla="*/ 0 h 150"/>
                  <a:gd name="T8" fmla="*/ 0 w 198"/>
                  <a:gd name="T9" fmla="*/ 0 h 150"/>
                  <a:gd name="T10" fmla="*/ 0 w 198"/>
                  <a:gd name="T11" fmla="*/ 118 h 150"/>
                  <a:gd name="T12" fmla="*/ 32 w 198"/>
                  <a:gd name="T13" fmla="*/ 150 h 150"/>
                  <a:gd name="T14" fmla="*/ 99 w 198"/>
                  <a:gd name="T15" fmla="*/ 43 h 150"/>
                  <a:gd name="T16" fmla="*/ 121 w 198"/>
                  <a:gd name="T17" fmla="*/ 64 h 150"/>
                  <a:gd name="T18" fmla="*/ 108 w 198"/>
                  <a:gd name="T19" fmla="*/ 83 h 150"/>
                  <a:gd name="T20" fmla="*/ 108 w 198"/>
                  <a:gd name="T21" fmla="*/ 106 h 150"/>
                  <a:gd name="T22" fmla="*/ 89 w 198"/>
                  <a:gd name="T23" fmla="*/ 106 h 150"/>
                  <a:gd name="T24" fmla="*/ 89 w 198"/>
                  <a:gd name="T25" fmla="*/ 83 h 150"/>
                  <a:gd name="T26" fmla="*/ 77 w 198"/>
                  <a:gd name="T27" fmla="*/ 64 h 150"/>
                  <a:gd name="T28" fmla="*/ 99 w 198"/>
                  <a:gd name="T29" fmla="*/ 4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150">
                    <a:moveTo>
                      <a:pt x="32" y="150"/>
                    </a:move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84" y="150"/>
                      <a:pt x="198" y="136"/>
                      <a:pt x="198" y="118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36"/>
                      <a:pt x="14" y="150"/>
                      <a:pt x="32" y="150"/>
                    </a:cubicBezTo>
                    <a:close/>
                    <a:moveTo>
                      <a:pt x="99" y="43"/>
                    </a:moveTo>
                    <a:cubicBezTo>
                      <a:pt x="111" y="43"/>
                      <a:pt x="121" y="53"/>
                      <a:pt x="121" y="64"/>
                    </a:cubicBezTo>
                    <a:cubicBezTo>
                      <a:pt x="121" y="73"/>
                      <a:pt x="115" y="80"/>
                      <a:pt x="108" y="83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89" y="106"/>
                      <a:pt x="89" y="106"/>
                      <a:pt x="89" y="106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82" y="79"/>
                      <a:pt x="77" y="72"/>
                      <a:pt x="77" y="64"/>
                    </a:cubicBezTo>
                    <a:cubicBezTo>
                      <a:pt x="77" y="53"/>
                      <a:pt x="87" y="43"/>
                      <a:pt x="99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777658" y="2915863"/>
              <a:ext cx="179229" cy="184808"/>
              <a:chOff x="1565438" y="2600666"/>
              <a:chExt cx="407987" cy="420687"/>
            </a:xfrm>
          </p:grpSpPr>
          <p:sp>
            <p:nvSpPr>
              <p:cNvPr id="84" name="Freeform 25"/>
              <p:cNvSpPr>
                <a:spLocks/>
              </p:cNvSpPr>
              <p:nvPr/>
            </p:nvSpPr>
            <p:spPr bwMode="auto">
              <a:xfrm>
                <a:off x="1565438" y="2600666"/>
                <a:ext cx="407987" cy="420687"/>
              </a:xfrm>
              <a:custGeom>
                <a:avLst/>
                <a:gdLst>
                  <a:gd name="T0" fmla="*/ 106 w 106"/>
                  <a:gd name="T1" fmla="*/ 45 h 109"/>
                  <a:gd name="T2" fmla="*/ 103 w 106"/>
                  <a:gd name="T3" fmla="*/ 38 h 109"/>
                  <a:gd name="T4" fmla="*/ 100 w 106"/>
                  <a:gd name="T5" fmla="*/ 32 h 109"/>
                  <a:gd name="T6" fmla="*/ 84 w 106"/>
                  <a:gd name="T7" fmla="*/ 29 h 109"/>
                  <a:gd name="T8" fmla="*/ 87 w 106"/>
                  <a:gd name="T9" fmla="*/ 16 h 109"/>
                  <a:gd name="T10" fmla="*/ 77 w 106"/>
                  <a:gd name="T11" fmla="*/ 9 h 109"/>
                  <a:gd name="T12" fmla="*/ 61 w 106"/>
                  <a:gd name="T13" fmla="*/ 13 h 109"/>
                  <a:gd name="T14" fmla="*/ 58 w 106"/>
                  <a:gd name="T15" fmla="*/ 3 h 109"/>
                  <a:gd name="T16" fmla="*/ 45 w 106"/>
                  <a:gd name="T17" fmla="*/ 3 h 109"/>
                  <a:gd name="T18" fmla="*/ 39 w 106"/>
                  <a:gd name="T19" fmla="*/ 16 h 109"/>
                  <a:gd name="T20" fmla="*/ 26 w 106"/>
                  <a:gd name="T21" fmla="*/ 9 h 109"/>
                  <a:gd name="T22" fmla="*/ 16 w 106"/>
                  <a:gd name="T23" fmla="*/ 16 h 109"/>
                  <a:gd name="T24" fmla="*/ 19 w 106"/>
                  <a:gd name="T25" fmla="*/ 29 h 109"/>
                  <a:gd name="T26" fmla="*/ 3 w 106"/>
                  <a:gd name="T27" fmla="*/ 32 h 109"/>
                  <a:gd name="T28" fmla="*/ 0 w 106"/>
                  <a:gd name="T29" fmla="*/ 45 h 109"/>
                  <a:gd name="T30" fmla="*/ 10 w 106"/>
                  <a:gd name="T31" fmla="*/ 51 h 109"/>
                  <a:gd name="T32" fmla="*/ 0 w 106"/>
                  <a:gd name="T33" fmla="*/ 67 h 109"/>
                  <a:gd name="T34" fmla="*/ 0 w 106"/>
                  <a:gd name="T35" fmla="*/ 74 h 109"/>
                  <a:gd name="T36" fmla="*/ 3 w 106"/>
                  <a:gd name="T37" fmla="*/ 77 h 109"/>
                  <a:gd name="T38" fmla="*/ 19 w 106"/>
                  <a:gd name="T39" fmla="*/ 83 h 109"/>
                  <a:gd name="T40" fmla="*/ 16 w 106"/>
                  <a:gd name="T41" fmla="*/ 96 h 109"/>
                  <a:gd name="T42" fmla="*/ 26 w 106"/>
                  <a:gd name="T43" fmla="*/ 103 h 109"/>
                  <a:gd name="T44" fmla="*/ 42 w 106"/>
                  <a:gd name="T45" fmla="*/ 96 h 109"/>
                  <a:gd name="T46" fmla="*/ 45 w 106"/>
                  <a:gd name="T47" fmla="*/ 109 h 109"/>
                  <a:gd name="T48" fmla="*/ 58 w 106"/>
                  <a:gd name="T49" fmla="*/ 109 h 109"/>
                  <a:gd name="T50" fmla="*/ 65 w 106"/>
                  <a:gd name="T51" fmla="*/ 96 h 109"/>
                  <a:gd name="T52" fmla="*/ 77 w 106"/>
                  <a:gd name="T53" fmla="*/ 103 h 109"/>
                  <a:gd name="T54" fmla="*/ 87 w 106"/>
                  <a:gd name="T55" fmla="*/ 96 h 109"/>
                  <a:gd name="T56" fmla="*/ 84 w 106"/>
                  <a:gd name="T57" fmla="*/ 83 h 109"/>
                  <a:gd name="T58" fmla="*/ 100 w 106"/>
                  <a:gd name="T59" fmla="*/ 77 h 109"/>
                  <a:gd name="T60" fmla="*/ 106 w 106"/>
                  <a:gd name="T61" fmla="*/ 67 h 109"/>
                  <a:gd name="T62" fmla="*/ 93 w 106"/>
                  <a:gd name="T63" fmla="*/ 6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09">
                    <a:moveTo>
                      <a:pt x="93" y="51"/>
                    </a:moveTo>
                    <a:cubicBezTo>
                      <a:pt x="106" y="45"/>
                      <a:pt x="106" y="45"/>
                      <a:pt x="106" y="45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103" y="42"/>
                      <a:pt x="103" y="42"/>
                      <a:pt x="103" y="38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87" y="32"/>
                      <a:pt x="87" y="29"/>
                      <a:pt x="84" y="29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4" y="13"/>
                      <a:pt x="84" y="9"/>
                      <a:pt x="8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6"/>
                      <a:pt x="65" y="16"/>
                      <a:pt x="61" y="1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0"/>
                      <a:pt x="52" y="0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3" y="9"/>
                      <a:pt x="19" y="13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6" y="32"/>
                      <a:pt x="16" y="3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0" y="38"/>
                      <a:pt x="0" y="42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4"/>
                      <a:pt x="10" y="58"/>
                      <a:pt x="10" y="6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0"/>
                      <a:pt x="0" y="70"/>
                      <a:pt x="0" y="74"/>
                    </a:cubicBezTo>
                    <a:cubicBezTo>
                      <a:pt x="0" y="74"/>
                      <a:pt x="0" y="77"/>
                      <a:pt x="3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80"/>
                      <a:pt x="19" y="83"/>
                      <a:pt x="19" y="83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9" y="99"/>
                      <a:pt x="23" y="99"/>
                      <a:pt x="26" y="103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9" y="96"/>
                      <a:pt x="39" y="96"/>
                      <a:pt x="42" y="96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52" y="109"/>
                      <a:pt x="55" y="109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61" y="96"/>
                      <a:pt x="61" y="96"/>
                      <a:pt x="61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84" y="99"/>
                      <a:pt x="84" y="99"/>
                      <a:pt x="87" y="96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4" y="83"/>
                      <a:pt x="84" y="83"/>
                      <a:pt x="84" y="83"/>
                    </a:cubicBezTo>
                    <a:cubicBezTo>
                      <a:pt x="87" y="83"/>
                      <a:pt x="87" y="80"/>
                      <a:pt x="90" y="77"/>
                    </a:cubicBezTo>
                    <a:cubicBezTo>
                      <a:pt x="100" y="77"/>
                      <a:pt x="100" y="77"/>
                      <a:pt x="100" y="77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103" y="74"/>
                      <a:pt x="103" y="70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58"/>
                      <a:pt x="93" y="54"/>
                      <a:pt x="93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02881" y="2749395"/>
                <a:ext cx="133104" cy="13310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0958" tIns="40958" rIns="40958" bIns="40958" rtlCol="0" anchor="ctr"/>
              <a:lstStyle/>
              <a:p>
                <a:pPr algn="l"/>
                <a:endParaRPr lang="en-US" sz="112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3066487" y="3416330"/>
            <a:ext cx="223777" cy="192573"/>
            <a:chOff x="1964287" y="2619919"/>
            <a:chExt cx="353601" cy="283206"/>
          </a:xfrm>
        </p:grpSpPr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1964287" y="2619919"/>
              <a:ext cx="353601" cy="204284"/>
            </a:xfrm>
            <a:custGeom>
              <a:avLst/>
              <a:gdLst>
                <a:gd name="T0" fmla="*/ 288 w 288"/>
                <a:gd name="T1" fmla="*/ 127 h 186"/>
                <a:gd name="T2" fmla="*/ 229 w 288"/>
                <a:gd name="T3" fmla="*/ 67 h 186"/>
                <a:gd name="T4" fmla="*/ 211 w 288"/>
                <a:gd name="T5" fmla="*/ 70 h 186"/>
                <a:gd name="T6" fmla="*/ 137 w 288"/>
                <a:gd name="T7" fmla="*/ 0 h 186"/>
                <a:gd name="T8" fmla="*/ 60 w 288"/>
                <a:gd name="T9" fmla="*/ 75 h 186"/>
                <a:gd name="T10" fmla="*/ 61 w 288"/>
                <a:gd name="T11" fmla="*/ 90 h 186"/>
                <a:gd name="T12" fmla="*/ 47 w 288"/>
                <a:gd name="T13" fmla="*/ 90 h 186"/>
                <a:gd name="T14" fmla="*/ 0 w 288"/>
                <a:gd name="T15" fmla="*/ 136 h 186"/>
                <a:gd name="T16" fmla="*/ 46 w 288"/>
                <a:gd name="T17" fmla="*/ 183 h 186"/>
                <a:gd name="T18" fmla="*/ 233 w 288"/>
                <a:gd name="T19" fmla="*/ 186 h 186"/>
                <a:gd name="T20" fmla="*/ 268 w 288"/>
                <a:gd name="T21" fmla="*/ 171 h 186"/>
                <a:gd name="T22" fmla="*/ 288 w 288"/>
                <a:gd name="T23" fmla="*/ 12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6">
                  <a:moveTo>
                    <a:pt x="288" y="127"/>
                  </a:moveTo>
                  <a:cubicBezTo>
                    <a:pt x="288" y="94"/>
                    <a:pt x="262" y="67"/>
                    <a:pt x="229" y="67"/>
                  </a:cubicBezTo>
                  <a:cubicBezTo>
                    <a:pt x="223" y="67"/>
                    <a:pt x="217" y="68"/>
                    <a:pt x="211" y="70"/>
                  </a:cubicBezTo>
                  <a:cubicBezTo>
                    <a:pt x="208" y="31"/>
                    <a:pt x="176" y="1"/>
                    <a:pt x="137" y="0"/>
                  </a:cubicBezTo>
                  <a:cubicBezTo>
                    <a:pt x="95" y="0"/>
                    <a:pt x="61" y="33"/>
                    <a:pt x="60" y="75"/>
                  </a:cubicBezTo>
                  <a:cubicBezTo>
                    <a:pt x="60" y="80"/>
                    <a:pt x="60" y="85"/>
                    <a:pt x="61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21" y="90"/>
                    <a:pt x="0" y="110"/>
                    <a:pt x="0" y="136"/>
                  </a:cubicBezTo>
                  <a:cubicBezTo>
                    <a:pt x="0" y="162"/>
                    <a:pt x="20" y="183"/>
                    <a:pt x="46" y="183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47" y="186"/>
                    <a:pt x="259" y="180"/>
                    <a:pt x="268" y="171"/>
                  </a:cubicBezTo>
                  <a:cubicBezTo>
                    <a:pt x="280" y="160"/>
                    <a:pt x="288" y="144"/>
                    <a:pt x="28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" name="Freeform 142"/>
            <p:cNvSpPr>
              <a:spLocks noChangeAspect="1" noEditPoints="1"/>
            </p:cNvSpPr>
            <p:nvPr/>
          </p:nvSpPr>
          <p:spPr bwMode="auto">
            <a:xfrm>
              <a:off x="2052922" y="2702225"/>
              <a:ext cx="168894" cy="200900"/>
            </a:xfrm>
            <a:custGeom>
              <a:avLst/>
              <a:gdLst>
                <a:gd name="T0" fmla="*/ 1440 w 1645"/>
                <a:gd name="T1" fmla="*/ 720 h 2160"/>
                <a:gd name="T2" fmla="*/ 1337 w 1645"/>
                <a:gd name="T3" fmla="*/ 720 h 2160"/>
                <a:gd name="T4" fmla="*/ 1337 w 1645"/>
                <a:gd name="T5" fmla="*/ 515 h 2160"/>
                <a:gd name="T6" fmla="*/ 823 w 1645"/>
                <a:gd name="T7" fmla="*/ 0 h 2160"/>
                <a:gd name="T8" fmla="*/ 309 w 1645"/>
                <a:gd name="T9" fmla="*/ 515 h 2160"/>
                <a:gd name="T10" fmla="*/ 309 w 1645"/>
                <a:gd name="T11" fmla="*/ 720 h 2160"/>
                <a:gd name="T12" fmla="*/ 206 w 1645"/>
                <a:gd name="T13" fmla="*/ 720 h 2160"/>
                <a:gd name="T14" fmla="*/ 0 w 1645"/>
                <a:gd name="T15" fmla="*/ 926 h 2160"/>
                <a:gd name="T16" fmla="*/ 0 w 1645"/>
                <a:gd name="T17" fmla="*/ 1954 h 2160"/>
                <a:gd name="T18" fmla="*/ 206 w 1645"/>
                <a:gd name="T19" fmla="*/ 2160 h 2160"/>
                <a:gd name="T20" fmla="*/ 1440 w 1645"/>
                <a:gd name="T21" fmla="*/ 2160 h 2160"/>
                <a:gd name="T22" fmla="*/ 1645 w 1645"/>
                <a:gd name="T23" fmla="*/ 1954 h 2160"/>
                <a:gd name="T24" fmla="*/ 1645 w 1645"/>
                <a:gd name="T25" fmla="*/ 926 h 2160"/>
                <a:gd name="T26" fmla="*/ 1440 w 1645"/>
                <a:gd name="T27" fmla="*/ 720 h 2160"/>
                <a:gd name="T28" fmla="*/ 823 w 1645"/>
                <a:gd name="T29" fmla="*/ 1646 h 2160"/>
                <a:gd name="T30" fmla="*/ 617 w 1645"/>
                <a:gd name="T31" fmla="*/ 1440 h 2160"/>
                <a:gd name="T32" fmla="*/ 823 w 1645"/>
                <a:gd name="T33" fmla="*/ 1234 h 2160"/>
                <a:gd name="T34" fmla="*/ 1028 w 1645"/>
                <a:gd name="T35" fmla="*/ 1440 h 2160"/>
                <a:gd name="T36" fmla="*/ 823 w 1645"/>
                <a:gd name="T37" fmla="*/ 1646 h 2160"/>
                <a:gd name="T38" fmla="*/ 1142 w 1645"/>
                <a:gd name="T39" fmla="*/ 720 h 2160"/>
                <a:gd name="T40" fmla="*/ 504 w 1645"/>
                <a:gd name="T41" fmla="*/ 720 h 2160"/>
                <a:gd name="T42" fmla="*/ 504 w 1645"/>
                <a:gd name="T43" fmla="*/ 515 h 2160"/>
                <a:gd name="T44" fmla="*/ 823 w 1645"/>
                <a:gd name="T45" fmla="*/ 196 h 2160"/>
                <a:gd name="T46" fmla="*/ 1142 w 1645"/>
                <a:gd name="T47" fmla="*/ 515 h 2160"/>
                <a:gd name="T48" fmla="*/ 1142 w 1645"/>
                <a:gd name="T49" fmla="*/ 72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5" h="2160">
                  <a:moveTo>
                    <a:pt x="1440" y="720"/>
                  </a:moveTo>
                  <a:lnTo>
                    <a:pt x="1337" y="720"/>
                  </a:lnTo>
                  <a:lnTo>
                    <a:pt x="1337" y="515"/>
                  </a:lnTo>
                  <a:cubicBezTo>
                    <a:pt x="1337" y="231"/>
                    <a:pt x="1107" y="0"/>
                    <a:pt x="823" y="0"/>
                  </a:cubicBezTo>
                  <a:cubicBezTo>
                    <a:pt x="539" y="0"/>
                    <a:pt x="309" y="231"/>
                    <a:pt x="309" y="515"/>
                  </a:cubicBezTo>
                  <a:lnTo>
                    <a:pt x="309" y="720"/>
                  </a:lnTo>
                  <a:lnTo>
                    <a:pt x="206" y="720"/>
                  </a:lnTo>
                  <a:cubicBezTo>
                    <a:pt x="92" y="720"/>
                    <a:pt x="0" y="812"/>
                    <a:pt x="0" y="926"/>
                  </a:cubicBezTo>
                  <a:lnTo>
                    <a:pt x="0" y="1954"/>
                  </a:lnTo>
                  <a:cubicBezTo>
                    <a:pt x="0" y="2068"/>
                    <a:pt x="92" y="2160"/>
                    <a:pt x="206" y="2160"/>
                  </a:cubicBezTo>
                  <a:lnTo>
                    <a:pt x="1440" y="2160"/>
                  </a:lnTo>
                  <a:cubicBezTo>
                    <a:pt x="1553" y="2160"/>
                    <a:pt x="1645" y="2068"/>
                    <a:pt x="1645" y="1954"/>
                  </a:cubicBezTo>
                  <a:lnTo>
                    <a:pt x="1645" y="926"/>
                  </a:lnTo>
                  <a:cubicBezTo>
                    <a:pt x="1645" y="812"/>
                    <a:pt x="1553" y="720"/>
                    <a:pt x="1440" y="720"/>
                  </a:cubicBezTo>
                  <a:close/>
                  <a:moveTo>
                    <a:pt x="823" y="1646"/>
                  </a:moveTo>
                  <a:cubicBezTo>
                    <a:pt x="709" y="1646"/>
                    <a:pt x="617" y="1554"/>
                    <a:pt x="617" y="1440"/>
                  </a:cubicBezTo>
                  <a:cubicBezTo>
                    <a:pt x="617" y="1326"/>
                    <a:pt x="709" y="1234"/>
                    <a:pt x="823" y="1234"/>
                  </a:cubicBezTo>
                  <a:cubicBezTo>
                    <a:pt x="936" y="1234"/>
                    <a:pt x="1028" y="1326"/>
                    <a:pt x="1028" y="1440"/>
                  </a:cubicBezTo>
                  <a:cubicBezTo>
                    <a:pt x="1028" y="1554"/>
                    <a:pt x="936" y="1646"/>
                    <a:pt x="823" y="1646"/>
                  </a:cubicBezTo>
                  <a:close/>
                  <a:moveTo>
                    <a:pt x="1142" y="720"/>
                  </a:moveTo>
                  <a:lnTo>
                    <a:pt x="504" y="720"/>
                  </a:lnTo>
                  <a:lnTo>
                    <a:pt x="504" y="515"/>
                  </a:lnTo>
                  <a:cubicBezTo>
                    <a:pt x="504" y="339"/>
                    <a:pt x="647" y="196"/>
                    <a:pt x="823" y="196"/>
                  </a:cubicBezTo>
                  <a:cubicBezTo>
                    <a:pt x="999" y="196"/>
                    <a:pt x="1142" y="339"/>
                    <a:pt x="1142" y="515"/>
                  </a:cubicBezTo>
                  <a:lnTo>
                    <a:pt x="1142" y="72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3"/>
              </a:solidFill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16755" y="3443472"/>
            <a:ext cx="243952" cy="205851"/>
            <a:chOff x="2823877" y="2759256"/>
            <a:chExt cx="385478" cy="348493"/>
          </a:xfrm>
        </p:grpSpPr>
        <p:grpSp>
          <p:nvGrpSpPr>
            <p:cNvPr id="62" name="Group 61"/>
            <p:cNvGrpSpPr/>
            <p:nvPr/>
          </p:nvGrpSpPr>
          <p:grpSpPr>
            <a:xfrm>
              <a:off x="2880656" y="2759256"/>
              <a:ext cx="259667" cy="246896"/>
              <a:chOff x="292847" y="1775012"/>
              <a:chExt cx="364566" cy="346635"/>
            </a:xfrm>
            <a:solidFill>
              <a:schemeClr val="bg1"/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292847" y="1775012"/>
                <a:ext cx="364566" cy="95624"/>
                <a:chOff x="292847" y="1775012"/>
                <a:chExt cx="364566" cy="95624"/>
              </a:xfrm>
              <a:grpFill/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92847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27318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61789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2847" y="1900518"/>
                <a:ext cx="364566" cy="95624"/>
                <a:chOff x="292847" y="1775012"/>
                <a:chExt cx="364566" cy="95624"/>
              </a:xfrm>
              <a:grpFill/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92847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7318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61789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92847" y="2026023"/>
                <a:ext cx="364566" cy="95624"/>
                <a:chOff x="292847" y="1775012"/>
                <a:chExt cx="364566" cy="95624"/>
              </a:xfrm>
              <a:grpFill/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92847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27318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61789" y="1775012"/>
                  <a:ext cx="95624" cy="956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0958" tIns="40958" rIns="40958" bIns="40958" rtlCol="0" anchor="ctr"/>
                <a:lstStyle/>
                <a:p>
                  <a:pPr algn="l"/>
                  <a:endParaRPr lang="en-US" sz="1125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3024084" y="2898573"/>
              <a:ext cx="185271" cy="209176"/>
              <a:chOff x="3024093" y="2898587"/>
              <a:chExt cx="185271" cy="20917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024093" y="2898587"/>
                <a:ext cx="185271" cy="20917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0958" tIns="40958" rIns="40958" bIns="40958" rtlCol="0" anchor="ctr"/>
              <a:lstStyle/>
              <a:p>
                <a:pPr algn="l"/>
                <a:endParaRPr lang="en-US" sz="1125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40"/>
              <p:cNvSpPr>
                <a:spLocks noEditPoints="1"/>
              </p:cNvSpPr>
              <p:nvPr/>
            </p:nvSpPr>
            <p:spPr bwMode="auto">
              <a:xfrm>
                <a:off x="3035302" y="2910540"/>
                <a:ext cx="161956" cy="161365"/>
              </a:xfrm>
              <a:custGeom>
                <a:avLst/>
                <a:gdLst>
                  <a:gd name="T0" fmla="*/ 57 w 113"/>
                  <a:gd name="T1" fmla="*/ 0 h 113"/>
                  <a:gd name="T2" fmla="*/ 0 w 113"/>
                  <a:gd name="T3" fmla="*/ 57 h 113"/>
                  <a:gd name="T4" fmla="*/ 57 w 113"/>
                  <a:gd name="T5" fmla="*/ 113 h 113"/>
                  <a:gd name="T6" fmla="*/ 113 w 113"/>
                  <a:gd name="T7" fmla="*/ 57 h 113"/>
                  <a:gd name="T8" fmla="*/ 57 w 113"/>
                  <a:gd name="T9" fmla="*/ 0 h 113"/>
                  <a:gd name="T10" fmla="*/ 53 w 113"/>
                  <a:gd name="T11" fmla="*/ 89 h 113"/>
                  <a:gd name="T12" fmla="*/ 23 w 113"/>
                  <a:gd name="T13" fmla="*/ 60 h 113"/>
                  <a:gd name="T14" fmla="*/ 33 w 113"/>
                  <a:gd name="T15" fmla="*/ 50 h 113"/>
                  <a:gd name="T16" fmla="*/ 51 w 113"/>
                  <a:gd name="T17" fmla="*/ 68 h 113"/>
                  <a:gd name="T18" fmla="*/ 81 w 113"/>
                  <a:gd name="T19" fmla="*/ 30 h 113"/>
                  <a:gd name="T20" fmla="*/ 93 w 113"/>
                  <a:gd name="T21" fmla="*/ 39 h 113"/>
                  <a:gd name="T22" fmla="*/ 53 w 113"/>
                  <a:gd name="T23" fmla="*/ 89 h 113"/>
                  <a:gd name="T24" fmla="*/ 53 w 113"/>
                  <a:gd name="T25" fmla="*/ 8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13">
                    <a:moveTo>
                      <a:pt x="57" y="0"/>
                    </a:moveTo>
                    <a:cubicBezTo>
                      <a:pt x="25" y="0"/>
                      <a:pt x="0" y="25"/>
                      <a:pt x="0" y="57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88" y="113"/>
                      <a:pt x="113" y="88"/>
                      <a:pt x="113" y="57"/>
                    </a:cubicBezTo>
                    <a:cubicBezTo>
                      <a:pt x="113" y="25"/>
                      <a:pt x="88" y="0"/>
                      <a:pt x="57" y="0"/>
                    </a:cubicBezTo>
                    <a:moveTo>
                      <a:pt x="53" y="89"/>
                    </a:moveTo>
                    <a:cubicBezTo>
                      <a:pt x="23" y="60"/>
                      <a:pt x="23" y="60"/>
                      <a:pt x="23" y="6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89"/>
                      <a:pt x="53" y="89"/>
                      <a:pt x="53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2823877" y="2919498"/>
              <a:ext cx="161365" cy="1613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958" tIns="40958" rIns="40958" bIns="40958" rtlCol="0" anchor="ctr"/>
            <a:lstStyle/>
            <a:p>
              <a:pPr algn="l"/>
              <a:endParaRPr lang="en-US" sz="1125" dirty="0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832846" y="2910539"/>
              <a:ext cx="161365" cy="161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958" tIns="40958" rIns="40958" bIns="40958" rtlCol="0" anchor="ctr"/>
            <a:lstStyle/>
            <a:p>
              <a:pPr algn="ctr"/>
              <a:r>
                <a:rPr lang="en-US" sz="750" b="1" dirty="0">
                  <a:solidFill>
                    <a:schemeClr val="accent3"/>
                  </a:solidFill>
                </a:rPr>
                <a:t>X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52257" y="3417290"/>
            <a:ext cx="257958" cy="204675"/>
            <a:chOff x="-49026" y="1309594"/>
            <a:chExt cx="1090613" cy="927101"/>
          </a:xfrm>
        </p:grpSpPr>
        <p:sp>
          <p:nvSpPr>
            <p:cNvPr id="57" name="Freeform 44"/>
            <p:cNvSpPr>
              <a:spLocks noEditPoints="1"/>
            </p:cNvSpPr>
            <p:nvPr/>
          </p:nvSpPr>
          <p:spPr bwMode="auto">
            <a:xfrm>
              <a:off x="681223" y="1849344"/>
              <a:ext cx="212725" cy="276226"/>
            </a:xfrm>
            <a:custGeom>
              <a:avLst/>
              <a:gdLst>
                <a:gd name="T0" fmla="*/ 56 w 56"/>
                <a:gd name="T1" fmla="*/ 68 h 73"/>
                <a:gd name="T2" fmla="*/ 5 w 56"/>
                <a:gd name="T3" fmla="*/ 73 h 73"/>
                <a:gd name="T4" fmla="*/ 0 w 56"/>
                <a:gd name="T5" fmla="*/ 5 h 73"/>
                <a:gd name="T6" fmla="*/ 51 w 56"/>
                <a:gd name="T7" fmla="*/ 0 h 73"/>
                <a:gd name="T8" fmla="*/ 40 w 56"/>
                <a:gd name="T9" fmla="*/ 61 h 73"/>
                <a:gd name="T10" fmla="*/ 40 w 56"/>
                <a:gd name="T11" fmla="*/ 59 h 73"/>
                <a:gd name="T12" fmla="*/ 40 w 56"/>
                <a:gd name="T13" fmla="*/ 61 h 73"/>
                <a:gd name="T14" fmla="*/ 36 w 56"/>
                <a:gd name="T15" fmla="*/ 56 h 73"/>
                <a:gd name="T16" fmla="*/ 37 w 56"/>
                <a:gd name="T17" fmla="*/ 57 h 73"/>
                <a:gd name="T18" fmla="*/ 45 w 56"/>
                <a:gd name="T19" fmla="*/ 57 h 73"/>
                <a:gd name="T20" fmla="*/ 44 w 56"/>
                <a:gd name="T21" fmla="*/ 56 h 73"/>
                <a:gd name="T22" fmla="*/ 40 w 56"/>
                <a:gd name="T23" fmla="*/ 52 h 73"/>
                <a:gd name="T24" fmla="*/ 40 w 56"/>
                <a:gd name="T25" fmla="*/ 54 h 73"/>
                <a:gd name="T26" fmla="*/ 40 w 56"/>
                <a:gd name="T27" fmla="*/ 52 h 73"/>
                <a:gd name="T28" fmla="*/ 49 w 56"/>
                <a:gd name="T29" fmla="*/ 18 h 73"/>
                <a:gd name="T30" fmla="*/ 50 w 56"/>
                <a:gd name="T31" fmla="*/ 8 h 73"/>
                <a:gd name="T32" fmla="*/ 7 w 56"/>
                <a:gd name="T33" fmla="*/ 7 h 73"/>
                <a:gd name="T34" fmla="*/ 6 w 56"/>
                <a:gd name="T35" fmla="*/ 17 h 73"/>
                <a:gd name="T36" fmla="*/ 15 w 56"/>
                <a:gd name="T37" fmla="*/ 38 h 73"/>
                <a:gd name="T38" fmla="*/ 16 w 56"/>
                <a:gd name="T39" fmla="*/ 39 h 73"/>
                <a:gd name="T40" fmla="*/ 17 w 56"/>
                <a:gd name="T41" fmla="*/ 36 h 73"/>
                <a:gd name="T42" fmla="*/ 20 w 56"/>
                <a:gd name="T43" fmla="*/ 35 h 73"/>
                <a:gd name="T44" fmla="*/ 19 w 56"/>
                <a:gd name="T45" fmla="*/ 34 h 73"/>
                <a:gd name="T46" fmla="*/ 17 w 56"/>
                <a:gd name="T47" fmla="*/ 31 h 73"/>
                <a:gd name="T48" fmla="*/ 16 w 56"/>
                <a:gd name="T49" fmla="*/ 31 h 73"/>
                <a:gd name="T50" fmla="*/ 15 w 56"/>
                <a:gd name="T51" fmla="*/ 34 h 73"/>
                <a:gd name="T52" fmla="*/ 12 w 56"/>
                <a:gd name="T53" fmla="*/ 35 h 73"/>
                <a:gd name="T54" fmla="*/ 12 w 56"/>
                <a:gd name="T55" fmla="*/ 36 h 73"/>
                <a:gd name="T56" fmla="*/ 15 w 56"/>
                <a:gd name="T57" fmla="*/ 38 h 73"/>
                <a:gd name="T58" fmla="*/ 13 w 56"/>
                <a:gd name="T59" fmla="*/ 59 h 73"/>
                <a:gd name="T60" fmla="*/ 14 w 56"/>
                <a:gd name="T61" fmla="*/ 60 h 73"/>
                <a:gd name="T62" fmla="*/ 18 w 56"/>
                <a:gd name="T63" fmla="*/ 60 h 73"/>
                <a:gd name="T64" fmla="*/ 19 w 56"/>
                <a:gd name="T65" fmla="*/ 59 h 73"/>
                <a:gd name="T66" fmla="*/ 17 w 56"/>
                <a:gd name="T67" fmla="*/ 57 h 73"/>
                <a:gd name="T68" fmla="*/ 19 w 56"/>
                <a:gd name="T69" fmla="*/ 54 h 73"/>
                <a:gd name="T70" fmla="*/ 18 w 56"/>
                <a:gd name="T71" fmla="*/ 53 h 73"/>
                <a:gd name="T72" fmla="*/ 14 w 56"/>
                <a:gd name="T73" fmla="*/ 53 h 73"/>
                <a:gd name="T74" fmla="*/ 13 w 56"/>
                <a:gd name="T75" fmla="*/ 54 h 73"/>
                <a:gd name="T76" fmla="*/ 15 w 56"/>
                <a:gd name="T77" fmla="*/ 56 h 73"/>
                <a:gd name="T78" fmla="*/ 37 w 56"/>
                <a:gd name="T79" fmla="*/ 34 h 73"/>
                <a:gd name="T80" fmla="*/ 36 w 56"/>
                <a:gd name="T81" fmla="*/ 35 h 73"/>
                <a:gd name="T82" fmla="*/ 44 w 56"/>
                <a:gd name="T83" fmla="*/ 36 h 73"/>
                <a:gd name="T84" fmla="*/ 45 w 56"/>
                <a:gd name="T85" fmla="*/ 35 h 73"/>
                <a:gd name="T86" fmla="*/ 37 w 56"/>
                <a:gd name="T87" fmla="*/ 34 h 73"/>
                <a:gd name="T88" fmla="*/ 7 w 56"/>
                <a:gd name="T89" fmla="*/ 26 h 73"/>
                <a:gd name="T90" fmla="*/ 6 w 56"/>
                <a:gd name="T91" fmla="*/ 42 h 73"/>
                <a:gd name="T92" fmla="*/ 25 w 56"/>
                <a:gd name="T93" fmla="*/ 43 h 73"/>
                <a:gd name="T94" fmla="*/ 25 w 56"/>
                <a:gd name="T95" fmla="*/ 27 h 73"/>
                <a:gd name="T96" fmla="*/ 49 w 56"/>
                <a:gd name="T97" fmla="*/ 26 h 73"/>
                <a:gd name="T98" fmla="*/ 31 w 56"/>
                <a:gd name="T99" fmla="*/ 27 h 73"/>
                <a:gd name="T100" fmla="*/ 32 w 56"/>
                <a:gd name="T101" fmla="*/ 43 h 73"/>
                <a:gd name="T102" fmla="*/ 50 w 56"/>
                <a:gd name="T103" fmla="*/ 42 h 73"/>
                <a:gd name="T104" fmla="*/ 49 w 56"/>
                <a:gd name="T105" fmla="*/ 26 h 73"/>
                <a:gd name="T106" fmla="*/ 25 w 56"/>
                <a:gd name="T107" fmla="*/ 65 h 73"/>
                <a:gd name="T108" fmla="*/ 25 w 56"/>
                <a:gd name="T109" fmla="*/ 49 h 73"/>
                <a:gd name="T110" fmla="*/ 7 w 56"/>
                <a:gd name="T111" fmla="*/ 48 h 73"/>
                <a:gd name="T112" fmla="*/ 6 w 56"/>
                <a:gd name="T113" fmla="*/ 64 h 73"/>
                <a:gd name="T114" fmla="*/ 32 w 56"/>
                <a:gd name="T115" fmla="*/ 65 h 73"/>
                <a:gd name="T116" fmla="*/ 50 w 56"/>
                <a:gd name="T117" fmla="*/ 64 h 73"/>
                <a:gd name="T118" fmla="*/ 49 w 56"/>
                <a:gd name="T119" fmla="*/ 48 h 73"/>
                <a:gd name="T120" fmla="*/ 31 w 56"/>
                <a:gd name="T121" fmla="*/ 49 h 73"/>
                <a:gd name="T122" fmla="*/ 32 w 56"/>
                <a:gd name="T12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73">
                  <a:moveTo>
                    <a:pt x="56" y="5"/>
                  </a:moveTo>
                  <a:cubicBezTo>
                    <a:pt x="56" y="26"/>
                    <a:pt x="56" y="47"/>
                    <a:pt x="56" y="68"/>
                  </a:cubicBezTo>
                  <a:cubicBezTo>
                    <a:pt x="56" y="71"/>
                    <a:pt x="54" y="73"/>
                    <a:pt x="51" y="73"/>
                  </a:cubicBezTo>
                  <a:cubicBezTo>
                    <a:pt x="35" y="73"/>
                    <a:pt x="21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47"/>
                    <a:pt x="0" y="26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35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close/>
                  <a:moveTo>
                    <a:pt x="40" y="61"/>
                  </a:moveTo>
                  <a:cubicBezTo>
                    <a:pt x="41" y="61"/>
                    <a:pt x="41" y="60"/>
                    <a:pt x="41" y="60"/>
                  </a:cubicBezTo>
                  <a:cubicBezTo>
                    <a:pt x="41" y="59"/>
                    <a:pt x="41" y="59"/>
                    <a:pt x="40" y="59"/>
                  </a:cubicBezTo>
                  <a:cubicBezTo>
                    <a:pt x="40" y="59"/>
                    <a:pt x="39" y="59"/>
                    <a:pt x="39" y="60"/>
                  </a:cubicBezTo>
                  <a:cubicBezTo>
                    <a:pt x="39" y="60"/>
                    <a:pt x="40" y="61"/>
                    <a:pt x="40" y="61"/>
                  </a:cubicBezTo>
                  <a:close/>
                  <a:moveTo>
                    <a:pt x="37" y="56"/>
                  </a:moveTo>
                  <a:cubicBezTo>
                    <a:pt x="37" y="56"/>
                    <a:pt x="36" y="56"/>
                    <a:pt x="36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7"/>
                    <a:pt x="37" y="57"/>
                    <a:pt x="37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4" y="56"/>
                    <a:pt x="44" y="56"/>
                  </a:cubicBezTo>
                  <a:cubicBezTo>
                    <a:pt x="37" y="56"/>
                    <a:pt x="37" y="56"/>
                    <a:pt x="37" y="56"/>
                  </a:cubicBezTo>
                  <a:close/>
                  <a:moveTo>
                    <a:pt x="40" y="52"/>
                  </a:moveTo>
                  <a:cubicBezTo>
                    <a:pt x="40" y="52"/>
                    <a:pt x="39" y="53"/>
                    <a:pt x="39" y="53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1" y="54"/>
                    <a:pt x="41" y="54"/>
                    <a:pt x="41" y="53"/>
                  </a:cubicBezTo>
                  <a:cubicBezTo>
                    <a:pt x="41" y="53"/>
                    <a:pt x="41" y="52"/>
                    <a:pt x="40" y="52"/>
                  </a:cubicBezTo>
                  <a:close/>
                  <a:moveTo>
                    <a:pt x="7" y="18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lose/>
                  <a:moveTo>
                    <a:pt x="15" y="38"/>
                  </a:moveTo>
                  <a:cubicBezTo>
                    <a:pt x="15" y="39"/>
                    <a:pt x="15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7" y="39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6"/>
                    <a:pt x="12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3" y="58"/>
                  </a:moveTo>
                  <a:cubicBezTo>
                    <a:pt x="12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4" y="60"/>
                    <a:pt x="14" y="60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3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2" y="54"/>
                    <a:pt x="12" y="54"/>
                    <a:pt x="13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37" y="34"/>
                  </a:moveTo>
                  <a:cubicBezTo>
                    <a:pt x="37" y="34"/>
                    <a:pt x="36" y="34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7" y="36"/>
                    <a:pt x="37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4"/>
                    <a:pt x="44" y="34"/>
                    <a:pt x="44" y="34"/>
                  </a:cubicBezTo>
                  <a:cubicBezTo>
                    <a:pt x="37" y="34"/>
                    <a:pt x="37" y="34"/>
                    <a:pt x="37" y="34"/>
                  </a:cubicBezTo>
                  <a:close/>
                  <a:moveTo>
                    <a:pt x="25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6" y="27"/>
                    <a:pt x="6" y="2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6"/>
                    <a:pt x="25" y="26"/>
                  </a:cubicBezTo>
                  <a:close/>
                  <a:moveTo>
                    <a:pt x="49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3"/>
                    <a:pt x="31" y="43"/>
                    <a:pt x="32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0" y="43"/>
                    <a:pt x="50" y="43"/>
                    <a:pt x="50" y="42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6"/>
                    <a:pt x="49" y="26"/>
                  </a:cubicBezTo>
                  <a:close/>
                  <a:moveTo>
                    <a:pt x="7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4"/>
                    <a:pt x="25" y="6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6" y="48"/>
                    <a:pt x="6" y="49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7" y="65"/>
                    <a:pt x="7" y="65"/>
                  </a:cubicBezTo>
                  <a:close/>
                  <a:moveTo>
                    <a:pt x="32" y="65"/>
                  </a:moveTo>
                  <a:cubicBezTo>
                    <a:pt x="49" y="65"/>
                    <a:pt x="49" y="65"/>
                    <a:pt x="49" y="65"/>
                  </a:cubicBezTo>
                  <a:cubicBezTo>
                    <a:pt x="50" y="65"/>
                    <a:pt x="50" y="64"/>
                    <a:pt x="50" y="64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8"/>
                    <a:pt x="50" y="48"/>
                    <a:pt x="49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9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5"/>
                    <a:pt x="32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235135" y="1765206"/>
              <a:ext cx="238126" cy="212725"/>
            </a:xfrm>
            <a:custGeom>
              <a:avLst/>
              <a:gdLst>
                <a:gd name="T0" fmla="*/ 52 w 63"/>
                <a:gd name="T1" fmla="*/ 0 h 56"/>
                <a:gd name="T2" fmla="*/ 40 w 63"/>
                <a:gd name="T3" fmla="*/ 7 h 56"/>
                <a:gd name="T4" fmla="*/ 23 w 63"/>
                <a:gd name="T5" fmla="*/ 7 h 56"/>
                <a:gd name="T6" fmla="*/ 11 w 63"/>
                <a:gd name="T7" fmla="*/ 0 h 56"/>
                <a:gd name="T8" fmla="*/ 0 w 63"/>
                <a:gd name="T9" fmla="*/ 10 h 56"/>
                <a:gd name="T10" fmla="*/ 21 w 63"/>
                <a:gd name="T11" fmla="*/ 56 h 56"/>
                <a:gd name="T12" fmla="*/ 24 w 63"/>
                <a:gd name="T13" fmla="*/ 32 h 56"/>
                <a:gd name="T14" fmla="*/ 24 w 63"/>
                <a:gd name="T15" fmla="*/ 30 h 56"/>
                <a:gd name="T16" fmla="*/ 20 w 63"/>
                <a:gd name="T17" fmla="*/ 25 h 56"/>
                <a:gd name="T18" fmla="*/ 23 w 63"/>
                <a:gd name="T19" fmla="*/ 12 h 56"/>
                <a:gd name="T20" fmla="*/ 31 w 63"/>
                <a:gd name="T21" fmla="*/ 13 h 56"/>
                <a:gd name="T22" fmla="*/ 40 w 63"/>
                <a:gd name="T23" fmla="*/ 12 h 56"/>
                <a:gd name="T24" fmla="*/ 42 w 63"/>
                <a:gd name="T25" fmla="*/ 25 h 56"/>
                <a:gd name="T26" fmla="*/ 39 w 63"/>
                <a:gd name="T27" fmla="*/ 30 h 56"/>
                <a:gd name="T28" fmla="*/ 39 w 63"/>
                <a:gd name="T29" fmla="*/ 32 h 56"/>
                <a:gd name="T30" fmla="*/ 42 w 63"/>
                <a:gd name="T31" fmla="*/ 56 h 56"/>
                <a:gd name="T32" fmla="*/ 63 w 63"/>
                <a:gd name="T33" fmla="*/ 10 h 56"/>
                <a:gd name="T34" fmla="*/ 52 w 6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6">
                  <a:moveTo>
                    <a:pt x="52" y="0"/>
                  </a:moveTo>
                  <a:cubicBezTo>
                    <a:pt x="49" y="3"/>
                    <a:pt x="45" y="6"/>
                    <a:pt x="40" y="7"/>
                  </a:cubicBezTo>
                  <a:cubicBezTo>
                    <a:pt x="34" y="9"/>
                    <a:pt x="28" y="9"/>
                    <a:pt x="23" y="7"/>
                  </a:cubicBezTo>
                  <a:cubicBezTo>
                    <a:pt x="18" y="6"/>
                    <a:pt x="14" y="3"/>
                    <a:pt x="11" y="0"/>
                  </a:cubicBezTo>
                  <a:cubicBezTo>
                    <a:pt x="8" y="4"/>
                    <a:pt x="4" y="7"/>
                    <a:pt x="0" y="10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46"/>
                    <a:pt x="23" y="38"/>
                    <a:pt x="24" y="32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3" y="28"/>
                    <a:pt x="21" y="26"/>
                    <a:pt x="20" y="25"/>
                  </a:cubicBezTo>
                  <a:cubicBezTo>
                    <a:pt x="20" y="21"/>
                    <a:pt x="19" y="12"/>
                    <a:pt x="23" y="12"/>
                  </a:cubicBezTo>
                  <a:cubicBezTo>
                    <a:pt x="25" y="13"/>
                    <a:pt x="29" y="13"/>
                    <a:pt x="31" y="13"/>
                  </a:cubicBezTo>
                  <a:cubicBezTo>
                    <a:pt x="34" y="13"/>
                    <a:pt x="38" y="13"/>
                    <a:pt x="40" y="12"/>
                  </a:cubicBezTo>
                  <a:cubicBezTo>
                    <a:pt x="44" y="12"/>
                    <a:pt x="43" y="21"/>
                    <a:pt x="42" y="25"/>
                  </a:cubicBezTo>
                  <a:cubicBezTo>
                    <a:pt x="42" y="26"/>
                    <a:pt x="40" y="28"/>
                    <a:pt x="39" y="30"/>
                  </a:cubicBezTo>
                  <a:cubicBezTo>
                    <a:pt x="38" y="30"/>
                    <a:pt x="39" y="31"/>
                    <a:pt x="39" y="32"/>
                  </a:cubicBezTo>
                  <a:cubicBezTo>
                    <a:pt x="40" y="38"/>
                    <a:pt x="41" y="47"/>
                    <a:pt x="42" y="5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9" y="7"/>
                    <a:pt x="55" y="4"/>
                    <a:pt x="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9" name="Freeform 46"/>
            <p:cNvSpPr>
              <a:spLocks noEditPoints="1"/>
            </p:cNvSpPr>
            <p:nvPr/>
          </p:nvSpPr>
          <p:spPr bwMode="auto">
            <a:xfrm>
              <a:off x="552638" y="1746159"/>
              <a:ext cx="488949" cy="490536"/>
            </a:xfrm>
            <a:custGeom>
              <a:avLst/>
              <a:gdLst>
                <a:gd name="T0" fmla="*/ 65 w 129"/>
                <a:gd name="T1" fmla="*/ 129 h 129"/>
                <a:gd name="T2" fmla="*/ 0 w 129"/>
                <a:gd name="T3" fmla="*/ 65 h 129"/>
                <a:gd name="T4" fmla="*/ 65 w 129"/>
                <a:gd name="T5" fmla="*/ 0 h 129"/>
                <a:gd name="T6" fmla="*/ 129 w 129"/>
                <a:gd name="T7" fmla="*/ 65 h 129"/>
                <a:gd name="T8" fmla="*/ 65 w 129"/>
                <a:gd name="T9" fmla="*/ 129 h 129"/>
                <a:gd name="T10" fmla="*/ 65 w 129"/>
                <a:gd name="T11" fmla="*/ 10 h 129"/>
                <a:gd name="T12" fmla="*/ 10 w 129"/>
                <a:gd name="T13" fmla="*/ 65 h 129"/>
                <a:gd name="T14" fmla="*/ 65 w 129"/>
                <a:gd name="T15" fmla="*/ 119 h 129"/>
                <a:gd name="T16" fmla="*/ 119 w 129"/>
                <a:gd name="T17" fmla="*/ 65 h 129"/>
                <a:gd name="T18" fmla="*/ 65 w 129"/>
                <a:gd name="T19" fmla="*/ 1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5" y="129"/>
                  </a:move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0" y="0"/>
                    <a:pt x="129" y="29"/>
                    <a:pt x="129" y="65"/>
                  </a:cubicBezTo>
                  <a:cubicBezTo>
                    <a:pt x="129" y="100"/>
                    <a:pt x="100" y="129"/>
                    <a:pt x="65" y="129"/>
                  </a:cubicBezTo>
                  <a:close/>
                  <a:moveTo>
                    <a:pt x="65" y="10"/>
                  </a:moveTo>
                  <a:cubicBezTo>
                    <a:pt x="34" y="10"/>
                    <a:pt x="10" y="35"/>
                    <a:pt x="10" y="65"/>
                  </a:cubicBezTo>
                  <a:cubicBezTo>
                    <a:pt x="10" y="95"/>
                    <a:pt x="34" y="119"/>
                    <a:pt x="65" y="119"/>
                  </a:cubicBezTo>
                  <a:cubicBezTo>
                    <a:pt x="95" y="119"/>
                    <a:pt x="119" y="95"/>
                    <a:pt x="119" y="65"/>
                  </a:cubicBezTo>
                  <a:cubicBezTo>
                    <a:pt x="119" y="35"/>
                    <a:pt x="95" y="10"/>
                    <a:pt x="6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" name="Freeform 47"/>
            <p:cNvSpPr>
              <a:spLocks/>
            </p:cNvSpPr>
            <p:nvPr/>
          </p:nvSpPr>
          <p:spPr bwMode="auto">
            <a:xfrm>
              <a:off x="235135" y="1742984"/>
              <a:ext cx="238126" cy="212725"/>
            </a:xfrm>
            <a:custGeom>
              <a:avLst/>
              <a:gdLst>
                <a:gd name="T0" fmla="*/ 52 w 63"/>
                <a:gd name="T1" fmla="*/ 0 h 56"/>
                <a:gd name="T2" fmla="*/ 40 w 63"/>
                <a:gd name="T3" fmla="*/ 7 h 56"/>
                <a:gd name="T4" fmla="*/ 23 w 63"/>
                <a:gd name="T5" fmla="*/ 7 h 56"/>
                <a:gd name="T6" fmla="*/ 11 w 63"/>
                <a:gd name="T7" fmla="*/ 0 h 56"/>
                <a:gd name="T8" fmla="*/ 0 w 63"/>
                <a:gd name="T9" fmla="*/ 10 h 56"/>
                <a:gd name="T10" fmla="*/ 21 w 63"/>
                <a:gd name="T11" fmla="*/ 56 h 56"/>
                <a:gd name="T12" fmla="*/ 24 w 63"/>
                <a:gd name="T13" fmla="*/ 32 h 56"/>
                <a:gd name="T14" fmla="*/ 24 w 63"/>
                <a:gd name="T15" fmla="*/ 30 h 56"/>
                <a:gd name="T16" fmla="*/ 20 w 63"/>
                <a:gd name="T17" fmla="*/ 25 h 56"/>
                <a:gd name="T18" fmla="*/ 23 w 63"/>
                <a:gd name="T19" fmla="*/ 12 h 56"/>
                <a:gd name="T20" fmla="*/ 31 w 63"/>
                <a:gd name="T21" fmla="*/ 13 h 56"/>
                <a:gd name="T22" fmla="*/ 40 w 63"/>
                <a:gd name="T23" fmla="*/ 12 h 56"/>
                <a:gd name="T24" fmla="*/ 42 w 63"/>
                <a:gd name="T25" fmla="*/ 25 h 56"/>
                <a:gd name="T26" fmla="*/ 39 w 63"/>
                <a:gd name="T27" fmla="*/ 30 h 56"/>
                <a:gd name="T28" fmla="*/ 39 w 63"/>
                <a:gd name="T29" fmla="*/ 32 h 56"/>
                <a:gd name="T30" fmla="*/ 42 w 63"/>
                <a:gd name="T31" fmla="*/ 56 h 56"/>
                <a:gd name="T32" fmla="*/ 63 w 63"/>
                <a:gd name="T33" fmla="*/ 10 h 56"/>
                <a:gd name="T34" fmla="*/ 52 w 6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6">
                  <a:moveTo>
                    <a:pt x="52" y="0"/>
                  </a:moveTo>
                  <a:cubicBezTo>
                    <a:pt x="49" y="3"/>
                    <a:pt x="45" y="6"/>
                    <a:pt x="40" y="7"/>
                  </a:cubicBezTo>
                  <a:cubicBezTo>
                    <a:pt x="34" y="9"/>
                    <a:pt x="28" y="9"/>
                    <a:pt x="23" y="7"/>
                  </a:cubicBezTo>
                  <a:cubicBezTo>
                    <a:pt x="18" y="6"/>
                    <a:pt x="14" y="3"/>
                    <a:pt x="11" y="0"/>
                  </a:cubicBezTo>
                  <a:cubicBezTo>
                    <a:pt x="8" y="4"/>
                    <a:pt x="4" y="7"/>
                    <a:pt x="0" y="10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46"/>
                    <a:pt x="23" y="38"/>
                    <a:pt x="24" y="32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3" y="28"/>
                    <a:pt x="21" y="26"/>
                    <a:pt x="20" y="25"/>
                  </a:cubicBezTo>
                  <a:cubicBezTo>
                    <a:pt x="20" y="21"/>
                    <a:pt x="19" y="12"/>
                    <a:pt x="23" y="12"/>
                  </a:cubicBezTo>
                  <a:cubicBezTo>
                    <a:pt x="25" y="13"/>
                    <a:pt x="29" y="13"/>
                    <a:pt x="31" y="13"/>
                  </a:cubicBezTo>
                  <a:cubicBezTo>
                    <a:pt x="34" y="13"/>
                    <a:pt x="38" y="13"/>
                    <a:pt x="40" y="12"/>
                  </a:cubicBezTo>
                  <a:cubicBezTo>
                    <a:pt x="44" y="12"/>
                    <a:pt x="43" y="21"/>
                    <a:pt x="42" y="25"/>
                  </a:cubicBezTo>
                  <a:cubicBezTo>
                    <a:pt x="42" y="26"/>
                    <a:pt x="40" y="28"/>
                    <a:pt x="39" y="30"/>
                  </a:cubicBezTo>
                  <a:cubicBezTo>
                    <a:pt x="38" y="30"/>
                    <a:pt x="39" y="31"/>
                    <a:pt x="39" y="32"/>
                  </a:cubicBezTo>
                  <a:cubicBezTo>
                    <a:pt x="40" y="38"/>
                    <a:pt x="41" y="47"/>
                    <a:pt x="42" y="5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9" y="7"/>
                    <a:pt x="55" y="4"/>
                    <a:pt x="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-49026" y="1309594"/>
              <a:ext cx="639761" cy="873126"/>
            </a:xfrm>
            <a:custGeom>
              <a:avLst/>
              <a:gdLst>
                <a:gd name="T0" fmla="*/ 169 w 169"/>
                <a:gd name="T1" fmla="*/ 129 h 230"/>
                <a:gd name="T2" fmla="*/ 147 w 169"/>
                <a:gd name="T3" fmla="*/ 119 h 230"/>
                <a:gd name="T4" fmla="*/ 133 w 169"/>
                <a:gd name="T5" fmla="*/ 109 h 230"/>
                <a:gd name="T6" fmla="*/ 145 w 169"/>
                <a:gd name="T7" fmla="*/ 87 h 230"/>
                <a:gd name="T8" fmla="*/ 148 w 169"/>
                <a:gd name="T9" fmla="*/ 85 h 230"/>
                <a:gd name="T10" fmla="*/ 153 w 169"/>
                <a:gd name="T11" fmla="*/ 52 h 230"/>
                <a:gd name="T12" fmla="*/ 151 w 169"/>
                <a:gd name="T13" fmla="*/ 51 h 230"/>
                <a:gd name="T14" fmla="*/ 151 w 169"/>
                <a:gd name="T15" fmla="*/ 40 h 230"/>
                <a:gd name="T16" fmla="*/ 149 w 169"/>
                <a:gd name="T17" fmla="*/ 25 h 230"/>
                <a:gd name="T18" fmla="*/ 135 w 169"/>
                <a:gd name="T19" fmla="*/ 8 h 230"/>
                <a:gd name="T20" fmla="*/ 109 w 169"/>
                <a:gd name="T21" fmla="*/ 0 h 230"/>
                <a:gd name="T22" fmla="*/ 104 w 169"/>
                <a:gd name="T23" fmla="*/ 0 h 230"/>
                <a:gd name="T24" fmla="*/ 78 w 169"/>
                <a:gd name="T25" fmla="*/ 8 h 230"/>
                <a:gd name="T26" fmla="*/ 64 w 169"/>
                <a:gd name="T27" fmla="*/ 25 h 230"/>
                <a:gd name="T28" fmla="*/ 62 w 169"/>
                <a:gd name="T29" fmla="*/ 40 h 230"/>
                <a:gd name="T30" fmla="*/ 62 w 169"/>
                <a:gd name="T31" fmla="*/ 51 h 230"/>
                <a:gd name="T32" fmla="*/ 60 w 169"/>
                <a:gd name="T33" fmla="*/ 52 h 230"/>
                <a:gd name="T34" fmla="*/ 65 w 169"/>
                <a:gd name="T35" fmla="*/ 85 h 230"/>
                <a:gd name="T36" fmla="*/ 68 w 169"/>
                <a:gd name="T37" fmla="*/ 87 h 230"/>
                <a:gd name="T38" fmla="*/ 80 w 169"/>
                <a:gd name="T39" fmla="*/ 109 h 230"/>
                <a:gd name="T40" fmla="*/ 66 w 169"/>
                <a:gd name="T41" fmla="*/ 119 h 230"/>
                <a:gd name="T42" fmla="*/ 22 w 169"/>
                <a:gd name="T43" fmla="*/ 138 h 230"/>
                <a:gd name="T44" fmla="*/ 0 w 169"/>
                <a:gd name="T45" fmla="*/ 216 h 230"/>
                <a:gd name="T46" fmla="*/ 0 w 169"/>
                <a:gd name="T47" fmla="*/ 230 h 230"/>
                <a:gd name="T48" fmla="*/ 167 w 169"/>
                <a:gd name="T49" fmla="*/ 230 h 230"/>
                <a:gd name="T50" fmla="*/ 148 w 169"/>
                <a:gd name="T51" fmla="*/ 180 h 230"/>
                <a:gd name="T52" fmla="*/ 169 w 169"/>
                <a:gd name="T53" fmla="*/ 129 h 230"/>
                <a:gd name="T54" fmla="*/ 117 w 169"/>
                <a:gd name="T55" fmla="*/ 170 h 230"/>
                <a:gd name="T56" fmla="*/ 114 w 169"/>
                <a:gd name="T57" fmla="*/ 146 h 230"/>
                <a:gd name="T58" fmla="*/ 114 w 169"/>
                <a:gd name="T59" fmla="*/ 144 h 230"/>
                <a:gd name="T60" fmla="*/ 117 w 169"/>
                <a:gd name="T61" fmla="*/ 139 h 230"/>
                <a:gd name="T62" fmla="*/ 115 w 169"/>
                <a:gd name="T63" fmla="*/ 126 h 230"/>
                <a:gd name="T64" fmla="*/ 106 w 169"/>
                <a:gd name="T65" fmla="*/ 127 h 230"/>
                <a:gd name="T66" fmla="*/ 98 w 169"/>
                <a:gd name="T67" fmla="*/ 126 h 230"/>
                <a:gd name="T68" fmla="*/ 95 w 169"/>
                <a:gd name="T69" fmla="*/ 139 h 230"/>
                <a:gd name="T70" fmla="*/ 99 w 169"/>
                <a:gd name="T71" fmla="*/ 144 h 230"/>
                <a:gd name="T72" fmla="*/ 99 w 169"/>
                <a:gd name="T73" fmla="*/ 146 h 230"/>
                <a:gd name="T74" fmla="*/ 96 w 169"/>
                <a:gd name="T75" fmla="*/ 170 h 230"/>
                <a:gd name="T76" fmla="*/ 75 w 169"/>
                <a:gd name="T77" fmla="*/ 124 h 230"/>
                <a:gd name="T78" fmla="*/ 86 w 169"/>
                <a:gd name="T79" fmla="*/ 114 h 230"/>
                <a:gd name="T80" fmla="*/ 98 w 169"/>
                <a:gd name="T81" fmla="*/ 121 h 230"/>
                <a:gd name="T82" fmla="*/ 115 w 169"/>
                <a:gd name="T83" fmla="*/ 121 h 230"/>
                <a:gd name="T84" fmla="*/ 127 w 169"/>
                <a:gd name="T85" fmla="*/ 114 h 230"/>
                <a:gd name="T86" fmla="*/ 138 w 169"/>
                <a:gd name="T87" fmla="*/ 124 h 230"/>
                <a:gd name="T88" fmla="*/ 117 w 169"/>
                <a:gd name="T89" fmla="*/ 17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9" h="230">
                  <a:moveTo>
                    <a:pt x="169" y="129"/>
                  </a:moveTo>
                  <a:cubicBezTo>
                    <a:pt x="147" y="119"/>
                    <a:pt x="147" y="119"/>
                    <a:pt x="147" y="119"/>
                  </a:cubicBezTo>
                  <a:cubicBezTo>
                    <a:pt x="142" y="117"/>
                    <a:pt x="136" y="114"/>
                    <a:pt x="133" y="109"/>
                  </a:cubicBezTo>
                  <a:cubicBezTo>
                    <a:pt x="138" y="103"/>
                    <a:pt x="143" y="94"/>
                    <a:pt x="145" y="87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52" y="74"/>
                    <a:pt x="154" y="65"/>
                    <a:pt x="153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47"/>
                    <a:pt x="151" y="44"/>
                    <a:pt x="151" y="40"/>
                  </a:cubicBezTo>
                  <a:cubicBezTo>
                    <a:pt x="151" y="35"/>
                    <a:pt x="150" y="30"/>
                    <a:pt x="149" y="25"/>
                  </a:cubicBezTo>
                  <a:cubicBezTo>
                    <a:pt x="147" y="18"/>
                    <a:pt x="141" y="13"/>
                    <a:pt x="135" y="8"/>
                  </a:cubicBezTo>
                  <a:cubicBezTo>
                    <a:pt x="127" y="3"/>
                    <a:pt x="118" y="0"/>
                    <a:pt x="10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6" y="3"/>
                    <a:pt x="78" y="8"/>
                  </a:cubicBezTo>
                  <a:cubicBezTo>
                    <a:pt x="72" y="13"/>
                    <a:pt x="66" y="18"/>
                    <a:pt x="64" y="25"/>
                  </a:cubicBezTo>
                  <a:cubicBezTo>
                    <a:pt x="63" y="30"/>
                    <a:pt x="62" y="35"/>
                    <a:pt x="62" y="40"/>
                  </a:cubicBezTo>
                  <a:cubicBezTo>
                    <a:pt x="62" y="44"/>
                    <a:pt x="62" y="47"/>
                    <a:pt x="62" y="51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59" y="65"/>
                    <a:pt x="61" y="74"/>
                    <a:pt x="65" y="85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94"/>
                    <a:pt x="75" y="103"/>
                    <a:pt x="80" y="109"/>
                  </a:cubicBezTo>
                  <a:cubicBezTo>
                    <a:pt x="77" y="114"/>
                    <a:pt x="71" y="117"/>
                    <a:pt x="66" y="119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1" y="146"/>
                    <a:pt x="0" y="197"/>
                    <a:pt x="0" y="21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56" y="216"/>
                    <a:pt x="148" y="199"/>
                    <a:pt x="148" y="180"/>
                  </a:cubicBezTo>
                  <a:cubicBezTo>
                    <a:pt x="148" y="160"/>
                    <a:pt x="156" y="142"/>
                    <a:pt x="169" y="129"/>
                  </a:cubicBezTo>
                  <a:close/>
                  <a:moveTo>
                    <a:pt x="117" y="170"/>
                  </a:moveTo>
                  <a:cubicBezTo>
                    <a:pt x="116" y="161"/>
                    <a:pt x="115" y="152"/>
                    <a:pt x="114" y="146"/>
                  </a:cubicBezTo>
                  <a:cubicBezTo>
                    <a:pt x="114" y="145"/>
                    <a:pt x="113" y="144"/>
                    <a:pt x="114" y="144"/>
                  </a:cubicBezTo>
                  <a:cubicBezTo>
                    <a:pt x="115" y="142"/>
                    <a:pt x="117" y="140"/>
                    <a:pt x="117" y="139"/>
                  </a:cubicBezTo>
                  <a:cubicBezTo>
                    <a:pt x="118" y="135"/>
                    <a:pt x="119" y="126"/>
                    <a:pt x="115" y="126"/>
                  </a:cubicBezTo>
                  <a:cubicBezTo>
                    <a:pt x="113" y="127"/>
                    <a:pt x="109" y="127"/>
                    <a:pt x="106" y="127"/>
                  </a:cubicBezTo>
                  <a:cubicBezTo>
                    <a:pt x="104" y="127"/>
                    <a:pt x="100" y="127"/>
                    <a:pt x="98" y="126"/>
                  </a:cubicBezTo>
                  <a:cubicBezTo>
                    <a:pt x="94" y="126"/>
                    <a:pt x="95" y="135"/>
                    <a:pt x="95" y="139"/>
                  </a:cubicBezTo>
                  <a:cubicBezTo>
                    <a:pt x="96" y="140"/>
                    <a:pt x="98" y="142"/>
                    <a:pt x="99" y="144"/>
                  </a:cubicBezTo>
                  <a:cubicBezTo>
                    <a:pt x="99" y="144"/>
                    <a:pt x="99" y="145"/>
                    <a:pt x="99" y="146"/>
                  </a:cubicBezTo>
                  <a:cubicBezTo>
                    <a:pt x="98" y="152"/>
                    <a:pt x="97" y="160"/>
                    <a:pt x="96" y="170"/>
                  </a:cubicBezTo>
                  <a:cubicBezTo>
                    <a:pt x="75" y="124"/>
                    <a:pt x="75" y="124"/>
                    <a:pt x="75" y="124"/>
                  </a:cubicBezTo>
                  <a:cubicBezTo>
                    <a:pt x="79" y="121"/>
                    <a:pt x="83" y="118"/>
                    <a:pt x="86" y="114"/>
                  </a:cubicBezTo>
                  <a:cubicBezTo>
                    <a:pt x="89" y="117"/>
                    <a:pt x="93" y="120"/>
                    <a:pt x="98" y="121"/>
                  </a:cubicBezTo>
                  <a:cubicBezTo>
                    <a:pt x="103" y="123"/>
                    <a:pt x="109" y="123"/>
                    <a:pt x="115" y="121"/>
                  </a:cubicBezTo>
                  <a:cubicBezTo>
                    <a:pt x="120" y="120"/>
                    <a:pt x="124" y="117"/>
                    <a:pt x="127" y="114"/>
                  </a:cubicBezTo>
                  <a:cubicBezTo>
                    <a:pt x="130" y="118"/>
                    <a:pt x="134" y="121"/>
                    <a:pt x="138" y="124"/>
                  </a:cubicBezTo>
                  <a:lnTo>
                    <a:pt x="117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02789" y="3415525"/>
            <a:ext cx="257958" cy="204675"/>
            <a:chOff x="-49026" y="1309594"/>
            <a:chExt cx="1090613" cy="927101"/>
          </a:xfrm>
        </p:grpSpPr>
        <p:sp>
          <p:nvSpPr>
            <p:cNvPr id="52" name="Freeform 44"/>
            <p:cNvSpPr>
              <a:spLocks noEditPoints="1"/>
            </p:cNvSpPr>
            <p:nvPr/>
          </p:nvSpPr>
          <p:spPr bwMode="auto">
            <a:xfrm>
              <a:off x="681223" y="1849344"/>
              <a:ext cx="212725" cy="276226"/>
            </a:xfrm>
            <a:custGeom>
              <a:avLst/>
              <a:gdLst>
                <a:gd name="T0" fmla="*/ 56 w 56"/>
                <a:gd name="T1" fmla="*/ 68 h 73"/>
                <a:gd name="T2" fmla="*/ 5 w 56"/>
                <a:gd name="T3" fmla="*/ 73 h 73"/>
                <a:gd name="T4" fmla="*/ 0 w 56"/>
                <a:gd name="T5" fmla="*/ 5 h 73"/>
                <a:gd name="T6" fmla="*/ 51 w 56"/>
                <a:gd name="T7" fmla="*/ 0 h 73"/>
                <a:gd name="T8" fmla="*/ 40 w 56"/>
                <a:gd name="T9" fmla="*/ 61 h 73"/>
                <a:gd name="T10" fmla="*/ 40 w 56"/>
                <a:gd name="T11" fmla="*/ 59 h 73"/>
                <a:gd name="T12" fmla="*/ 40 w 56"/>
                <a:gd name="T13" fmla="*/ 61 h 73"/>
                <a:gd name="T14" fmla="*/ 36 w 56"/>
                <a:gd name="T15" fmla="*/ 56 h 73"/>
                <a:gd name="T16" fmla="*/ 37 w 56"/>
                <a:gd name="T17" fmla="*/ 57 h 73"/>
                <a:gd name="T18" fmla="*/ 45 w 56"/>
                <a:gd name="T19" fmla="*/ 57 h 73"/>
                <a:gd name="T20" fmla="*/ 44 w 56"/>
                <a:gd name="T21" fmla="*/ 56 h 73"/>
                <a:gd name="T22" fmla="*/ 40 w 56"/>
                <a:gd name="T23" fmla="*/ 52 h 73"/>
                <a:gd name="T24" fmla="*/ 40 w 56"/>
                <a:gd name="T25" fmla="*/ 54 h 73"/>
                <a:gd name="T26" fmla="*/ 40 w 56"/>
                <a:gd name="T27" fmla="*/ 52 h 73"/>
                <a:gd name="T28" fmla="*/ 49 w 56"/>
                <a:gd name="T29" fmla="*/ 18 h 73"/>
                <a:gd name="T30" fmla="*/ 50 w 56"/>
                <a:gd name="T31" fmla="*/ 8 h 73"/>
                <a:gd name="T32" fmla="*/ 7 w 56"/>
                <a:gd name="T33" fmla="*/ 7 h 73"/>
                <a:gd name="T34" fmla="*/ 6 w 56"/>
                <a:gd name="T35" fmla="*/ 17 h 73"/>
                <a:gd name="T36" fmla="*/ 15 w 56"/>
                <a:gd name="T37" fmla="*/ 38 h 73"/>
                <a:gd name="T38" fmla="*/ 16 w 56"/>
                <a:gd name="T39" fmla="*/ 39 h 73"/>
                <a:gd name="T40" fmla="*/ 17 w 56"/>
                <a:gd name="T41" fmla="*/ 36 h 73"/>
                <a:gd name="T42" fmla="*/ 20 w 56"/>
                <a:gd name="T43" fmla="*/ 35 h 73"/>
                <a:gd name="T44" fmla="*/ 19 w 56"/>
                <a:gd name="T45" fmla="*/ 34 h 73"/>
                <a:gd name="T46" fmla="*/ 17 w 56"/>
                <a:gd name="T47" fmla="*/ 31 h 73"/>
                <a:gd name="T48" fmla="*/ 16 w 56"/>
                <a:gd name="T49" fmla="*/ 31 h 73"/>
                <a:gd name="T50" fmla="*/ 15 w 56"/>
                <a:gd name="T51" fmla="*/ 34 h 73"/>
                <a:gd name="T52" fmla="*/ 12 w 56"/>
                <a:gd name="T53" fmla="*/ 35 h 73"/>
                <a:gd name="T54" fmla="*/ 12 w 56"/>
                <a:gd name="T55" fmla="*/ 36 h 73"/>
                <a:gd name="T56" fmla="*/ 15 w 56"/>
                <a:gd name="T57" fmla="*/ 38 h 73"/>
                <a:gd name="T58" fmla="*/ 13 w 56"/>
                <a:gd name="T59" fmla="*/ 59 h 73"/>
                <a:gd name="T60" fmla="*/ 14 w 56"/>
                <a:gd name="T61" fmla="*/ 60 h 73"/>
                <a:gd name="T62" fmla="*/ 18 w 56"/>
                <a:gd name="T63" fmla="*/ 60 h 73"/>
                <a:gd name="T64" fmla="*/ 19 w 56"/>
                <a:gd name="T65" fmla="*/ 59 h 73"/>
                <a:gd name="T66" fmla="*/ 17 w 56"/>
                <a:gd name="T67" fmla="*/ 57 h 73"/>
                <a:gd name="T68" fmla="*/ 19 w 56"/>
                <a:gd name="T69" fmla="*/ 54 h 73"/>
                <a:gd name="T70" fmla="*/ 18 w 56"/>
                <a:gd name="T71" fmla="*/ 53 h 73"/>
                <a:gd name="T72" fmla="*/ 14 w 56"/>
                <a:gd name="T73" fmla="*/ 53 h 73"/>
                <a:gd name="T74" fmla="*/ 13 w 56"/>
                <a:gd name="T75" fmla="*/ 54 h 73"/>
                <a:gd name="T76" fmla="*/ 15 w 56"/>
                <a:gd name="T77" fmla="*/ 56 h 73"/>
                <a:gd name="T78" fmla="*/ 37 w 56"/>
                <a:gd name="T79" fmla="*/ 34 h 73"/>
                <a:gd name="T80" fmla="*/ 36 w 56"/>
                <a:gd name="T81" fmla="*/ 35 h 73"/>
                <a:gd name="T82" fmla="*/ 44 w 56"/>
                <a:gd name="T83" fmla="*/ 36 h 73"/>
                <a:gd name="T84" fmla="*/ 45 w 56"/>
                <a:gd name="T85" fmla="*/ 35 h 73"/>
                <a:gd name="T86" fmla="*/ 37 w 56"/>
                <a:gd name="T87" fmla="*/ 34 h 73"/>
                <a:gd name="T88" fmla="*/ 7 w 56"/>
                <a:gd name="T89" fmla="*/ 26 h 73"/>
                <a:gd name="T90" fmla="*/ 6 w 56"/>
                <a:gd name="T91" fmla="*/ 42 h 73"/>
                <a:gd name="T92" fmla="*/ 25 w 56"/>
                <a:gd name="T93" fmla="*/ 43 h 73"/>
                <a:gd name="T94" fmla="*/ 25 w 56"/>
                <a:gd name="T95" fmla="*/ 27 h 73"/>
                <a:gd name="T96" fmla="*/ 49 w 56"/>
                <a:gd name="T97" fmla="*/ 26 h 73"/>
                <a:gd name="T98" fmla="*/ 31 w 56"/>
                <a:gd name="T99" fmla="*/ 27 h 73"/>
                <a:gd name="T100" fmla="*/ 32 w 56"/>
                <a:gd name="T101" fmla="*/ 43 h 73"/>
                <a:gd name="T102" fmla="*/ 50 w 56"/>
                <a:gd name="T103" fmla="*/ 42 h 73"/>
                <a:gd name="T104" fmla="*/ 49 w 56"/>
                <a:gd name="T105" fmla="*/ 26 h 73"/>
                <a:gd name="T106" fmla="*/ 25 w 56"/>
                <a:gd name="T107" fmla="*/ 65 h 73"/>
                <a:gd name="T108" fmla="*/ 25 w 56"/>
                <a:gd name="T109" fmla="*/ 49 h 73"/>
                <a:gd name="T110" fmla="*/ 7 w 56"/>
                <a:gd name="T111" fmla="*/ 48 h 73"/>
                <a:gd name="T112" fmla="*/ 6 w 56"/>
                <a:gd name="T113" fmla="*/ 64 h 73"/>
                <a:gd name="T114" fmla="*/ 32 w 56"/>
                <a:gd name="T115" fmla="*/ 65 h 73"/>
                <a:gd name="T116" fmla="*/ 50 w 56"/>
                <a:gd name="T117" fmla="*/ 64 h 73"/>
                <a:gd name="T118" fmla="*/ 49 w 56"/>
                <a:gd name="T119" fmla="*/ 48 h 73"/>
                <a:gd name="T120" fmla="*/ 31 w 56"/>
                <a:gd name="T121" fmla="*/ 49 h 73"/>
                <a:gd name="T122" fmla="*/ 32 w 56"/>
                <a:gd name="T12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73">
                  <a:moveTo>
                    <a:pt x="56" y="5"/>
                  </a:moveTo>
                  <a:cubicBezTo>
                    <a:pt x="56" y="26"/>
                    <a:pt x="56" y="47"/>
                    <a:pt x="56" y="68"/>
                  </a:cubicBezTo>
                  <a:cubicBezTo>
                    <a:pt x="56" y="71"/>
                    <a:pt x="54" y="73"/>
                    <a:pt x="51" y="73"/>
                  </a:cubicBezTo>
                  <a:cubicBezTo>
                    <a:pt x="35" y="73"/>
                    <a:pt x="21" y="73"/>
                    <a:pt x="5" y="73"/>
                  </a:cubicBezTo>
                  <a:cubicBezTo>
                    <a:pt x="2" y="73"/>
                    <a:pt x="0" y="71"/>
                    <a:pt x="0" y="68"/>
                  </a:cubicBezTo>
                  <a:cubicBezTo>
                    <a:pt x="0" y="47"/>
                    <a:pt x="0" y="26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35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close/>
                  <a:moveTo>
                    <a:pt x="40" y="61"/>
                  </a:moveTo>
                  <a:cubicBezTo>
                    <a:pt x="41" y="61"/>
                    <a:pt x="41" y="60"/>
                    <a:pt x="41" y="60"/>
                  </a:cubicBezTo>
                  <a:cubicBezTo>
                    <a:pt x="41" y="59"/>
                    <a:pt x="41" y="59"/>
                    <a:pt x="40" y="59"/>
                  </a:cubicBezTo>
                  <a:cubicBezTo>
                    <a:pt x="40" y="59"/>
                    <a:pt x="39" y="59"/>
                    <a:pt x="39" y="60"/>
                  </a:cubicBezTo>
                  <a:cubicBezTo>
                    <a:pt x="39" y="60"/>
                    <a:pt x="40" y="61"/>
                    <a:pt x="40" y="61"/>
                  </a:cubicBezTo>
                  <a:close/>
                  <a:moveTo>
                    <a:pt x="37" y="56"/>
                  </a:moveTo>
                  <a:cubicBezTo>
                    <a:pt x="37" y="56"/>
                    <a:pt x="36" y="56"/>
                    <a:pt x="36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7"/>
                    <a:pt x="37" y="57"/>
                    <a:pt x="37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4" y="56"/>
                    <a:pt x="44" y="56"/>
                  </a:cubicBezTo>
                  <a:cubicBezTo>
                    <a:pt x="37" y="56"/>
                    <a:pt x="37" y="56"/>
                    <a:pt x="37" y="56"/>
                  </a:cubicBezTo>
                  <a:close/>
                  <a:moveTo>
                    <a:pt x="40" y="52"/>
                  </a:moveTo>
                  <a:cubicBezTo>
                    <a:pt x="40" y="52"/>
                    <a:pt x="39" y="53"/>
                    <a:pt x="39" y="53"/>
                  </a:cubicBezTo>
                  <a:cubicBezTo>
                    <a:pt x="39" y="54"/>
                    <a:pt x="40" y="54"/>
                    <a:pt x="40" y="54"/>
                  </a:cubicBezTo>
                  <a:cubicBezTo>
                    <a:pt x="41" y="54"/>
                    <a:pt x="41" y="54"/>
                    <a:pt x="41" y="53"/>
                  </a:cubicBezTo>
                  <a:cubicBezTo>
                    <a:pt x="41" y="53"/>
                    <a:pt x="41" y="52"/>
                    <a:pt x="40" y="52"/>
                  </a:cubicBezTo>
                  <a:close/>
                  <a:moveTo>
                    <a:pt x="7" y="18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lose/>
                  <a:moveTo>
                    <a:pt x="15" y="38"/>
                  </a:moveTo>
                  <a:cubicBezTo>
                    <a:pt x="15" y="39"/>
                    <a:pt x="15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7" y="39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6"/>
                    <a:pt x="12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3" y="58"/>
                  </a:moveTo>
                  <a:cubicBezTo>
                    <a:pt x="12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4" y="60"/>
                    <a:pt x="14" y="60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3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2" y="54"/>
                    <a:pt x="12" y="54"/>
                    <a:pt x="13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37" y="34"/>
                  </a:moveTo>
                  <a:cubicBezTo>
                    <a:pt x="37" y="34"/>
                    <a:pt x="36" y="34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7" y="36"/>
                    <a:pt x="37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4"/>
                    <a:pt x="44" y="34"/>
                    <a:pt x="44" y="34"/>
                  </a:cubicBezTo>
                  <a:cubicBezTo>
                    <a:pt x="37" y="34"/>
                    <a:pt x="37" y="34"/>
                    <a:pt x="37" y="34"/>
                  </a:cubicBezTo>
                  <a:close/>
                  <a:moveTo>
                    <a:pt x="25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6" y="27"/>
                    <a:pt x="6" y="2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6"/>
                    <a:pt x="25" y="26"/>
                  </a:cubicBezTo>
                  <a:close/>
                  <a:moveTo>
                    <a:pt x="49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3"/>
                    <a:pt x="31" y="43"/>
                    <a:pt x="32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0" y="43"/>
                    <a:pt x="50" y="43"/>
                    <a:pt x="50" y="42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6"/>
                    <a:pt x="49" y="26"/>
                  </a:cubicBezTo>
                  <a:close/>
                  <a:moveTo>
                    <a:pt x="7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4"/>
                    <a:pt x="25" y="6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6" y="48"/>
                    <a:pt x="6" y="49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7" y="65"/>
                    <a:pt x="7" y="65"/>
                  </a:cubicBezTo>
                  <a:close/>
                  <a:moveTo>
                    <a:pt x="32" y="65"/>
                  </a:moveTo>
                  <a:cubicBezTo>
                    <a:pt x="49" y="65"/>
                    <a:pt x="49" y="65"/>
                    <a:pt x="49" y="65"/>
                  </a:cubicBezTo>
                  <a:cubicBezTo>
                    <a:pt x="50" y="65"/>
                    <a:pt x="50" y="64"/>
                    <a:pt x="50" y="64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8"/>
                    <a:pt x="50" y="48"/>
                    <a:pt x="49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9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5"/>
                    <a:pt x="32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235135" y="1765206"/>
              <a:ext cx="238126" cy="212725"/>
            </a:xfrm>
            <a:custGeom>
              <a:avLst/>
              <a:gdLst>
                <a:gd name="T0" fmla="*/ 52 w 63"/>
                <a:gd name="T1" fmla="*/ 0 h 56"/>
                <a:gd name="T2" fmla="*/ 40 w 63"/>
                <a:gd name="T3" fmla="*/ 7 h 56"/>
                <a:gd name="T4" fmla="*/ 23 w 63"/>
                <a:gd name="T5" fmla="*/ 7 h 56"/>
                <a:gd name="T6" fmla="*/ 11 w 63"/>
                <a:gd name="T7" fmla="*/ 0 h 56"/>
                <a:gd name="T8" fmla="*/ 0 w 63"/>
                <a:gd name="T9" fmla="*/ 10 h 56"/>
                <a:gd name="T10" fmla="*/ 21 w 63"/>
                <a:gd name="T11" fmla="*/ 56 h 56"/>
                <a:gd name="T12" fmla="*/ 24 w 63"/>
                <a:gd name="T13" fmla="*/ 32 h 56"/>
                <a:gd name="T14" fmla="*/ 24 w 63"/>
                <a:gd name="T15" fmla="*/ 30 h 56"/>
                <a:gd name="T16" fmla="*/ 20 w 63"/>
                <a:gd name="T17" fmla="*/ 25 h 56"/>
                <a:gd name="T18" fmla="*/ 23 w 63"/>
                <a:gd name="T19" fmla="*/ 12 h 56"/>
                <a:gd name="T20" fmla="*/ 31 w 63"/>
                <a:gd name="T21" fmla="*/ 13 h 56"/>
                <a:gd name="T22" fmla="*/ 40 w 63"/>
                <a:gd name="T23" fmla="*/ 12 h 56"/>
                <a:gd name="T24" fmla="*/ 42 w 63"/>
                <a:gd name="T25" fmla="*/ 25 h 56"/>
                <a:gd name="T26" fmla="*/ 39 w 63"/>
                <a:gd name="T27" fmla="*/ 30 h 56"/>
                <a:gd name="T28" fmla="*/ 39 w 63"/>
                <a:gd name="T29" fmla="*/ 32 h 56"/>
                <a:gd name="T30" fmla="*/ 42 w 63"/>
                <a:gd name="T31" fmla="*/ 56 h 56"/>
                <a:gd name="T32" fmla="*/ 63 w 63"/>
                <a:gd name="T33" fmla="*/ 10 h 56"/>
                <a:gd name="T34" fmla="*/ 52 w 6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6">
                  <a:moveTo>
                    <a:pt x="52" y="0"/>
                  </a:moveTo>
                  <a:cubicBezTo>
                    <a:pt x="49" y="3"/>
                    <a:pt x="45" y="6"/>
                    <a:pt x="40" y="7"/>
                  </a:cubicBezTo>
                  <a:cubicBezTo>
                    <a:pt x="34" y="9"/>
                    <a:pt x="28" y="9"/>
                    <a:pt x="23" y="7"/>
                  </a:cubicBezTo>
                  <a:cubicBezTo>
                    <a:pt x="18" y="6"/>
                    <a:pt x="14" y="3"/>
                    <a:pt x="11" y="0"/>
                  </a:cubicBezTo>
                  <a:cubicBezTo>
                    <a:pt x="8" y="4"/>
                    <a:pt x="4" y="7"/>
                    <a:pt x="0" y="10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46"/>
                    <a:pt x="23" y="38"/>
                    <a:pt x="24" y="32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3" y="28"/>
                    <a:pt x="21" y="26"/>
                    <a:pt x="20" y="25"/>
                  </a:cubicBezTo>
                  <a:cubicBezTo>
                    <a:pt x="20" y="21"/>
                    <a:pt x="19" y="12"/>
                    <a:pt x="23" y="12"/>
                  </a:cubicBezTo>
                  <a:cubicBezTo>
                    <a:pt x="25" y="13"/>
                    <a:pt x="29" y="13"/>
                    <a:pt x="31" y="13"/>
                  </a:cubicBezTo>
                  <a:cubicBezTo>
                    <a:pt x="34" y="13"/>
                    <a:pt x="38" y="13"/>
                    <a:pt x="40" y="12"/>
                  </a:cubicBezTo>
                  <a:cubicBezTo>
                    <a:pt x="44" y="12"/>
                    <a:pt x="43" y="21"/>
                    <a:pt x="42" y="25"/>
                  </a:cubicBezTo>
                  <a:cubicBezTo>
                    <a:pt x="42" y="26"/>
                    <a:pt x="40" y="28"/>
                    <a:pt x="39" y="30"/>
                  </a:cubicBezTo>
                  <a:cubicBezTo>
                    <a:pt x="38" y="30"/>
                    <a:pt x="39" y="31"/>
                    <a:pt x="39" y="32"/>
                  </a:cubicBezTo>
                  <a:cubicBezTo>
                    <a:pt x="40" y="38"/>
                    <a:pt x="41" y="47"/>
                    <a:pt x="42" y="5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9" y="7"/>
                    <a:pt x="55" y="4"/>
                    <a:pt x="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552638" y="1746159"/>
              <a:ext cx="488949" cy="490536"/>
            </a:xfrm>
            <a:custGeom>
              <a:avLst/>
              <a:gdLst>
                <a:gd name="T0" fmla="*/ 65 w 129"/>
                <a:gd name="T1" fmla="*/ 129 h 129"/>
                <a:gd name="T2" fmla="*/ 0 w 129"/>
                <a:gd name="T3" fmla="*/ 65 h 129"/>
                <a:gd name="T4" fmla="*/ 65 w 129"/>
                <a:gd name="T5" fmla="*/ 0 h 129"/>
                <a:gd name="T6" fmla="*/ 129 w 129"/>
                <a:gd name="T7" fmla="*/ 65 h 129"/>
                <a:gd name="T8" fmla="*/ 65 w 129"/>
                <a:gd name="T9" fmla="*/ 129 h 129"/>
                <a:gd name="T10" fmla="*/ 65 w 129"/>
                <a:gd name="T11" fmla="*/ 10 h 129"/>
                <a:gd name="T12" fmla="*/ 10 w 129"/>
                <a:gd name="T13" fmla="*/ 65 h 129"/>
                <a:gd name="T14" fmla="*/ 65 w 129"/>
                <a:gd name="T15" fmla="*/ 119 h 129"/>
                <a:gd name="T16" fmla="*/ 119 w 129"/>
                <a:gd name="T17" fmla="*/ 65 h 129"/>
                <a:gd name="T18" fmla="*/ 65 w 129"/>
                <a:gd name="T19" fmla="*/ 1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5" y="129"/>
                  </a:move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0" y="0"/>
                    <a:pt x="129" y="29"/>
                    <a:pt x="129" y="65"/>
                  </a:cubicBezTo>
                  <a:cubicBezTo>
                    <a:pt x="129" y="100"/>
                    <a:pt x="100" y="129"/>
                    <a:pt x="65" y="129"/>
                  </a:cubicBezTo>
                  <a:close/>
                  <a:moveTo>
                    <a:pt x="65" y="10"/>
                  </a:moveTo>
                  <a:cubicBezTo>
                    <a:pt x="34" y="10"/>
                    <a:pt x="10" y="35"/>
                    <a:pt x="10" y="65"/>
                  </a:cubicBezTo>
                  <a:cubicBezTo>
                    <a:pt x="10" y="95"/>
                    <a:pt x="34" y="119"/>
                    <a:pt x="65" y="119"/>
                  </a:cubicBezTo>
                  <a:cubicBezTo>
                    <a:pt x="95" y="119"/>
                    <a:pt x="119" y="95"/>
                    <a:pt x="119" y="65"/>
                  </a:cubicBezTo>
                  <a:cubicBezTo>
                    <a:pt x="119" y="35"/>
                    <a:pt x="95" y="10"/>
                    <a:pt x="6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235135" y="1742984"/>
              <a:ext cx="238126" cy="212725"/>
            </a:xfrm>
            <a:custGeom>
              <a:avLst/>
              <a:gdLst>
                <a:gd name="T0" fmla="*/ 52 w 63"/>
                <a:gd name="T1" fmla="*/ 0 h 56"/>
                <a:gd name="T2" fmla="*/ 40 w 63"/>
                <a:gd name="T3" fmla="*/ 7 h 56"/>
                <a:gd name="T4" fmla="*/ 23 w 63"/>
                <a:gd name="T5" fmla="*/ 7 h 56"/>
                <a:gd name="T6" fmla="*/ 11 w 63"/>
                <a:gd name="T7" fmla="*/ 0 h 56"/>
                <a:gd name="T8" fmla="*/ 0 w 63"/>
                <a:gd name="T9" fmla="*/ 10 h 56"/>
                <a:gd name="T10" fmla="*/ 21 w 63"/>
                <a:gd name="T11" fmla="*/ 56 h 56"/>
                <a:gd name="T12" fmla="*/ 24 w 63"/>
                <a:gd name="T13" fmla="*/ 32 h 56"/>
                <a:gd name="T14" fmla="*/ 24 w 63"/>
                <a:gd name="T15" fmla="*/ 30 h 56"/>
                <a:gd name="T16" fmla="*/ 20 w 63"/>
                <a:gd name="T17" fmla="*/ 25 h 56"/>
                <a:gd name="T18" fmla="*/ 23 w 63"/>
                <a:gd name="T19" fmla="*/ 12 h 56"/>
                <a:gd name="T20" fmla="*/ 31 w 63"/>
                <a:gd name="T21" fmla="*/ 13 h 56"/>
                <a:gd name="T22" fmla="*/ 40 w 63"/>
                <a:gd name="T23" fmla="*/ 12 h 56"/>
                <a:gd name="T24" fmla="*/ 42 w 63"/>
                <a:gd name="T25" fmla="*/ 25 h 56"/>
                <a:gd name="T26" fmla="*/ 39 w 63"/>
                <a:gd name="T27" fmla="*/ 30 h 56"/>
                <a:gd name="T28" fmla="*/ 39 w 63"/>
                <a:gd name="T29" fmla="*/ 32 h 56"/>
                <a:gd name="T30" fmla="*/ 42 w 63"/>
                <a:gd name="T31" fmla="*/ 56 h 56"/>
                <a:gd name="T32" fmla="*/ 63 w 63"/>
                <a:gd name="T33" fmla="*/ 10 h 56"/>
                <a:gd name="T34" fmla="*/ 52 w 6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6">
                  <a:moveTo>
                    <a:pt x="52" y="0"/>
                  </a:moveTo>
                  <a:cubicBezTo>
                    <a:pt x="49" y="3"/>
                    <a:pt x="45" y="6"/>
                    <a:pt x="40" y="7"/>
                  </a:cubicBezTo>
                  <a:cubicBezTo>
                    <a:pt x="34" y="9"/>
                    <a:pt x="28" y="9"/>
                    <a:pt x="23" y="7"/>
                  </a:cubicBezTo>
                  <a:cubicBezTo>
                    <a:pt x="18" y="6"/>
                    <a:pt x="14" y="3"/>
                    <a:pt x="11" y="0"/>
                  </a:cubicBezTo>
                  <a:cubicBezTo>
                    <a:pt x="8" y="4"/>
                    <a:pt x="4" y="7"/>
                    <a:pt x="0" y="10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46"/>
                    <a:pt x="23" y="38"/>
                    <a:pt x="24" y="32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3" y="28"/>
                    <a:pt x="21" y="26"/>
                    <a:pt x="20" y="25"/>
                  </a:cubicBezTo>
                  <a:cubicBezTo>
                    <a:pt x="20" y="21"/>
                    <a:pt x="19" y="12"/>
                    <a:pt x="23" y="12"/>
                  </a:cubicBezTo>
                  <a:cubicBezTo>
                    <a:pt x="25" y="13"/>
                    <a:pt x="29" y="13"/>
                    <a:pt x="31" y="13"/>
                  </a:cubicBezTo>
                  <a:cubicBezTo>
                    <a:pt x="34" y="13"/>
                    <a:pt x="38" y="13"/>
                    <a:pt x="40" y="12"/>
                  </a:cubicBezTo>
                  <a:cubicBezTo>
                    <a:pt x="44" y="12"/>
                    <a:pt x="43" y="21"/>
                    <a:pt x="42" y="25"/>
                  </a:cubicBezTo>
                  <a:cubicBezTo>
                    <a:pt x="42" y="26"/>
                    <a:pt x="40" y="28"/>
                    <a:pt x="39" y="30"/>
                  </a:cubicBezTo>
                  <a:cubicBezTo>
                    <a:pt x="38" y="30"/>
                    <a:pt x="39" y="31"/>
                    <a:pt x="39" y="32"/>
                  </a:cubicBezTo>
                  <a:cubicBezTo>
                    <a:pt x="40" y="38"/>
                    <a:pt x="41" y="47"/>
                    <a:pt x="42" y="5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9" y="7"/>
                    <a:pt x="55" y="4"/>
                    <a:pt x="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-49026" y="1309594"/>
              <a:ext cx="639761" cy="873126"/>
            </a:xfrm>
            <a:custGeom>
              <a:avLst/>
              <a:gdLst>
                <a:gd name="T0" fmla="*/ 169 w 169"/>
                <a:gd name="T1" fmla="*/ 129 h 230"/>
                <a:gd name="T2" fmla="*/ 147 w 169"/>
                <a:gd name="T3" fmla="*/ 119 h 230"/>
                <a:gd name="T4" fmla="*/ 133 w 169"/>
                <a:gd name="T5" fmla="*/ 109 h 230"/>
                <a:gd name="T6" fmla="*/ 145 w 169"/>
                <a:gd name="T7" fmla="*/ 87 h 230"/>
                <a:gd name="T8" fmla="*/ 148 w 169"/>
                <a:gd name="T9" fmla="*/ 85 h 230"/>
                <a:gd name="T10" fmla="*/ 153 w 169"/>
                <a:gd name="T11" fmla="*/ 52 h 230"/>
                <a:gd name="T12" fmla="*/ 151 w 169"/>
                <a:gd name="T13" fmla="*/ 51 h 230"/>
                <a:gd name="T14" fmla="*/ 151 w 169"/>
                <a:gd name="T15" fmla="*/ 40 h 230"/>
                <a:gd name="T16" fmla="*/ 149 w 169"/>
                <a:gd name="T17" fmla="*/ 25 h 230"/>
                <a:gd name="T18" fmla="*/ 135 w 169"/>
                <a:gd name="T19" fmla="*/ 8 h 230"/>
                <a:gd name="T20" fmla="*/ 109 w 169"/>
                <a:gd name="T21" fmla="*/ 0 h 230"/>
                <a:gd name="T22" fmla="*/ 104 w 169"/>
                <a:gd name="T23" fmla="*/ 0 h 230"/>
                <a:gd name="T24" fmla="*/ 78 w 169"/>
                <a:gd name="T25" fmla="*/ 8 h 230"/>
                <a:gd name="T26" fmla="*/ 64 w 169"/>
                <a:gd name="T27" fmla="*/ 25 h 230"/>
                <a:gd name="T28" fmla="*/ 62 w 169"/>
                <a:gd name="T29" fmla="*/ 40 h 230"/>
                <a:gd name="T30" fmla="*/ 62 w 169"/>
                <a:gd name="T31" fmla="*/ 51 h 230"/>
                <a:gd name="T32" fmla="*/ 60 w 169"/>
                <a:gd name="T33" fmla="*/ 52 h 230"/>
                <a:gd name="T34" fmla="*/ 65 w 169"/>
                <a:gd name="T35" fmla="*/ 85 h 230"/>
                <a:gd name="T36" fmla="*/ 68 w 169"/>
                <a:gd name="T37" fmla="*/ 87 h 230"/>
                <a:gd name="T38" fmla="*/ 80 w 169"/>
                <a:gd name="T39" fmla="*/ 109 h 230"/>
                <a:gd name="T40" fmla="*/ 66 w 169"/>
                <a:gd name="T41" fmla="*/ 119 h 230"/>
                <a:gd name="T42" fmla="*/ 22 w 169"/>
                <a:gd name="T43" fmla="*/ 138 h 230"/>
                <a:gd name="T44" fmla="*/ 0 w 169"/>
                <a:gd name="T45" fmla="*/ 216 h 230"/>
                <a:gd name="T46" fmla="*/ 0 w 169"/>
                <a:gd name="T47" fmla="*/ 230 h 230"/>
                <a:gd name="T48" fmla="*/ 167 w 169"/>
                <a:gd name="T49" fmla="*/ 230 h 230"/>
                <a:gd name="T50" fmla="*/ 148 w 169"/>
                <a:gd name="T51" fmla="*/ 180 h 230"/>
                <a:gd name="T52" fmla="*/ 169 w 169"/>
                <a:gd name="T53" fmla="*/ 129 h 230"/>
                <a:gd name="T54" fmla="*/ 117 w 169"/>
                <a:gd name="T55" fmla="*/ 170 h 230"/>
                <a:gd name="T56" fmla="*/ 114 w 169"/>
                <a:gd name="T57" fmla="*/ 146 h 230"/>
                <a:gd name="T58" fmla="*/ 114 w 169"/>
                <a:gd name="T59" fmla="*/ 144 h 230"/>
                <a:gd name="T60" fmla="*/ 117 w 169"/>
                <a:gd name="T61" fmla="*/ 139 h 230"/>
                <a:gd name="T62" fmla="*/ 115 w 169"/>
                <a:gd name="T63" fmla="*/ 126 h 230"/>
                <a:gd name="T64" fmla="*/ 106 w 169"/>
                <a:gd name="T65" fmla="*/ 127 h 230"/>
                <a:gd name="T66" fmla="*/ 98 w 169"/>
                <a:gd name="T67" fmla="*/ 126 h 230"/>
                <a:gd name="T68" fmla="*/ 95 w 169"/>
                <a:gd name="T69" fmla="*/ 139 h 230"/>
                <a:gd name="T70" fmla="*/ 99 w 169"/>
                <a:gd name="T71" fmla="*/ 144 h 230"/>
                <a:gd name="T72" fmla="*/ 99 w 169"/>
                <a:gd name="T73" fmla="*/ 146 h 230"/>
                <a:gd name="T74" fmla="*/ 96 w 169"/>
                <a:gd name="T75" fmla="*/ 170 h 230"/>
                <a:gd name="T76" fmla="*/ 75 w 169"/>
                <a:gd name="T77" fmla="*/ 124 h 230"/>
                <a:gd name="T78" fmla="*/ 86 w 169"/>
                <a:gd name="T79" fmla="*/ 114 h 230"/>
                <a:gd name="T80" fmla="*/ 98 w 169"/>
                <a:gd name="T81" fmla="*/ 121 h 230"/>
                <a:gd name="T82" fmla="*/ 115 w 169"/>
                <a:gd name="T83" fmla="*/ 121 h 230"/>
                <a:gd name="T84" fmla="*/ 127 w 169"/>
                <a:gd name="T85" fmla="*/ 114 h 230"/>
                <a:gd name="T86" fmla="*/ 138 w 169"/>
                <a:gd name="T87" fmla="*/ 124 h 230"/>
                <a:gd name="T88" fmla="*/ 117 w 169"/>
                <a:gd name="T89" fmla="*/ 17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9" h="230">
                  <a:moveTo>
                    <a:pt x="169" y="129"/>
                  </a:moveTo>
                  <a:cubicBezTo>
                    <a:pt x="147" y="119"/>
                    <a:pt x="147" y="119"/>
                    <a:pt x="147" y="119"/>
                  </a:cubicBezTo>
                  <a:cubicBezTo>
                    <a:pt x="142" y="117"/>
                    <a:pt x="136" y="114"/>
                    <a:pt x="133" y="109"/>
                  </a:cubicBezTo>
                  <a:cubicBezTo>
                    <a:pt x="138" y="103"/>
                    <a:pt x="143" y="94"/>
                    <a:pt x="145" y="87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52" y="74"/>
                    <a:pt x="154" y="65"/>
                    <a:pt x="153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47"/>
                    <a:pt x="151" y="44"/>
                    <a:pt x="151" y="40"/>
                  </a:cubicBezTo>
                  <a:cubicBezTo>
                    <a:pt x="151" y="35"/>
                    <a:pt x="150" y="30"/>
                    <a:pt x="149" y="25"/>
                  </a:cubicBezTo>
                  <a:cubicBezTo>
                    <a:pt x="147" y="18"/>
                    <a:pt x="141" y="13"/>
                    <a:pt x="135" y="8"/>
                  </a:cubicBezTo>
                  <a:cubicBezTo>
                    <a:pt x="127" y="3"/>
                    <a:pt x="118" y="0"/>
                    <a:pt x="10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6" y="3"/>
                    <a:pt x="78" y="8"/>
                  </a:cubicBezTo>
                  <a:cubicBezTo>
                    <a:pt x="72" y="13"/>
                    <a:pt x="66" y="18"/>
                    <a:pt x="64" y="25"/>
                  </a:cubicBezTo>
                  <a:cubicBezTo>
                    <a:pt x="63" y="30"/>
                    <a:pt x="62" y="35"/>
                    <a:pt x="62" y="40"/>
                  </a:cubicBezTo>
                  <a:cubicBezTo>
                    <a:pt x="62" y="44"/>
                    <a:pt x="62" y="47"/>
                    <a:pt x="62" y="51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59" y="65"/>
                    <a:pt x="61" y="74"/>
                    <a:pt x="65" y="85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94"/>
                    <a:pt x="75" y="103"/>
                    <a:pt x="80" y="109"/>
                  </a:cubicBezTo>
                  <a:cubicBezTo>
                    <a:pt x="77" y="114"/>
                    <a:pt x="71" y="117"/>
                    <a:pt x="66" y="119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1" y="146"/>
                    <a:pt x="0" y="197"/>
                    <a:pt x="0" y="21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56" y="216"/>
                    <a:pt x="148" y="199"/>
                    <a:pt x="148" y="180"/>
                  </a:cubicBezTo>
                  <a:cubicBezTo>
                    <a:pt x="148" y="160"/>
                    <a:pt x="156" y="142"/>
                    <a:pt x="169" y="129"/>
                  </a:cubicBezTo>
                  <a:close/>
                  <a:moveTo>
                    <a:pt x="117" y="170"/>
                  </a:moveTo>
                  <a:cubicBezTo>
                    <a:pt x="116" y="161"/>
                    <a:pt x="115" y="152"/>
                    <a:pt x="114" y="146"/>
                  </a:cubicBezTo>
                  <a:cubicBezTo>
                    <a:pt x="114" y="145"/>
                    <a:pt x="113" y="144"/>
                    <a:pt x="114" y="144"/>
                  </a:cubicBezTo>
                  <a:cubicBezTo>
                    <a:pt x="115" y="142"/>
                    <a:pt x="117" y="140"/>
                    <a:pt x="117" y="139"/>
                  </a:cubicBezTo>
                  <a:cubicBezTo>
                    <a:pt x="118" y="135"/>
                    <a:pt x="119" y="126"/>
                    <a:pt x="115" y="126"/>
                  </a:cubicBezTo>
                  <a:cubicBezTo>
                    <a:pt x="113" y="127"/>
                    <a:pt x="109" y="127"/>
                    <a:pt x="106" y="127"/>
                  </a:cubicBezTo>
                  <a:cubicBezTo>
                    <a:pt x="104" y="127"/>
                    <a:pt x="100" y="127"/>
                    <a:pt x="98" y="126"/>
                  </a:cubicBezTo>
                  <a:cubicBezTo>
                    <a:pt x="94" y="126"/>
                    <a:pt x="95" y="135"/>
                    <a:pt x="95" y="139"/>
                  </a:cubicBezTo>
                  <a:cubicBezTo>
                    <a:pt x="96" y="140"/>
                    <a:pt x="98" y="142"/>
                    <a:pt x="99" y="144"/>
                  </a:cubicBezTo>
                  <a:cubicBezTo>
                    <a:pt x="99" y="144"/>
                    <a:pt x="99" y="145"/>
                    <a:pt x="99" y="146"/>
                  </a:cubicBezTo>
                  <a:cubicBezTo>
                    <a:pt x="98" y="152"/>
                    <a:pt x="97" y="160"/>
                    <a:pt x="96" y="170"/>
                  </a:cubicBezTo>
                  <a:cubicBezTo>
                    <a:pt x="75" y="124"/>
                    <a:pt x="75" y="124"/>
                    <a:pt x="75" y="124"/>
                  </a:cubicBezTo>
                  <a:cubicBezTo>
                    <a:pt x="79" y="121"/>
                    <a:pt x="83" y="118"/>
                    <a:pt x="86" y="114"/>
                  </a:cubicBezTo>
                  <a:cubicBezTo>
                    <a:pt x="89" y="117"/>
                    <a:pt x="93" y="120"/>
                    <a:pt x="98" y="121"/>
                  </a:cubicBezTo>
                  <a:cubicBezTo>
                    <a:pt x="103" y="123"/>
                    <a:pt x="109" y="123"/>
                    <a:pt x="115" y="121"/>
                  </a:cubicBezTo>
                  <a:cubicBezTo>
                    <a:pt x="120" y="120"/>
                    <a:pt x="124" y="117"/>
                    <a:pt x="127" y="114"/>
                  </a:cubicBezTo>
                  <a:cubicBezTo>
                    <a:pt x="130" y="118"/>
                    <a:pt x="134" y="121"/>
                    <a:pt x="138" y="124"/>
                  </a:cubicBezTo>
                  <a:lnTo>
                    <a:pt x="117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42" name="Freeform 68"/>
          <p:cNvSpPr>
            <a:spLocks noEditPoints="1"/>
          </p:cNvSpPr>
          <p:nvPr/>
        </p:nvSpPr>
        <p:spPr bwMode="auto">
          <a:xfrm>
            <a:off x="4840809" y="3457211"/>
            <a:ext cx="269178" cy="154330"/>
          </a:xfrm>
          <a:custGeom>
            <a:avLst/>
            <a:gdLst>
              <a:gd name="T0" fmla="*/ 12 w 288"/>
              <a:gd name="T1" fmla="*/ 87 h 176"/>
              <a:gd name="T2" fmla="*/ 0 w 288"/>
              <a:gd name="T3" fmla="*/ 135 h 176"/>
              <a:gd name="T4" fmla="*/ 73 w 288"/>
              <a:gd name="T5" fmla="*/ 103 h 176"/>
              <a:gd name="T6" fmla="*/ 112 w 288"/>
              <a:gd name="T7" fmla="*/ 86 h 176"/>
              <a:gd name="T8" fmla="*/ 76 w 288"/>
              <a:gd name="T9" fmla="*/ 67 h 176"/>
              <a:gd name="T10" fmla="*/ 86 w 288"/>
              <a:gd name="T11" fmla="*/ 52 h 176"/>
              <a:gd name="T12" fmla="*/ 87 w 288"/>
              <a:gd name="T13" fmla="*/ 33 h 176"/>
              <a:gd name="T14" fmla="*/ 64 w 288"/>
              <a:gd name="T15" fmla="*/ 3 h 176"/>
              <a:gd name="T16" fmla="*/ 39 w 288"/>
              <a:gd name="T17" fmla="*/ 15 h 176"/>
              <a:gd name="T18" fmla="*/ 36 w 288"/>
              <a:gd name="T19" fmla="*/ 34 h 176"/>
              <a:gd name="T20" fmla="*/ 41 w 288"/>
              <a:gd name="T21" fmla="*/ 53 h 176"/>
              <a:gd name="T22" fmla="*/ 41 w 288"/>
              <a:gd name="T23" fmla="*/ 75 h 176"/>
              <a:gd name="T24" fmla="*/ 176 w 288"/>
              <a:gd name="T25" fmla="*/ 86 h 176"/>
              <a:gd name="T26" fmla="*/ 215 w 288"/>
              <a:gd name="T27" fmla="*/ 103 h 176"/>
              <a:gd name="T28" fmla="*/ 288 w 288"/>
              <a:gd name="T29" fmla="*/ 135 h 176"/>
              <a:gd name="T30" fmla="*/ 276 w 288"/>
              <a:gd name="T31" fmla="*/ 87 h 176"/>
              <a:gd name="T32" fmla="*/ 239 w 288"/>
              <a:gd name="T33" fmla="*/ 67 h 176"/>
              <a:gd name="T34" fmla="*/ 249 w 288"/>
              <a:gd name="T35" fmla="*/ 52 h 176"/>
              <a:gd name="T36" fmla="*/ 251 w 288"/>
              <a:gd name="T37" fmla="*/ 33 h 176"/>
              <a:gd name="T38" fmla="*/ 227 w 288"/>
              <a:gd name="T39" fmla="*/ 3 h 176"/>
              <a:gd name="T40" fmla="*/ 203 w 288"/>
              <a:gd name="T41" fmla="*/ 15 h 176"/>
              <a:gd name="T42" fmla="*/ 199 w 288"/>
              <a:gd name="T43" fmla="*/ 34 h 176"/>
              <a:gd name="T44" fmla="*/ 204 w 288"/>
              <a:gd name="T45" fmla="*/ 53 h 176"/>
              <a:gd name="T46" fmla="*/ 204 w 288"/>
              <a:gd name="T47" fmla="*/ 75 h 176"/>
              <a:gd name="T48" fmla="*/ 76 w 288"/>
              <a:gd name="T49" fmla="*/ 112 h 176"/>
              <a:gd name="T50" fmla="*/ 60 w 288"/>
              <a:gd name="T51" fmla="*/ 176 h 176"/>
              <a:gd name="T52" fmla="*/ 228 w 288"/>
              <a:gd name="T53" fmla="*/ 172 h 176"/>
              <a:gd name="T54" fmla="*/ 173 w 288"/>
              <a:gd name="T55" fmla="*/ 96 h 176"/>
              <a:gd name="T56" fmla="*/ 173 w 288"/>
              <a:gd name="T57" fmla="*/ 66 h 176"/>
              <a:gd name="T58" fmla="*/ 179 w 288"/>
              <a:gd name="T59" fmla="*/ 41 h 176"/>
              <a:gd name="T60" fmla="*/ 175 w 288"/>
              <a:gd name="T61" fmla="*/ 16 h 176"/>
              <a:gd name="T62" fmla="*/ 142 w 288"/>
              <a:gd name="T63" fmla="*/ 0 h 176"/>
              <a:gd name="T64" fmla="*/ 110 w 288"/>
              <a:gd name="T65" fmla="*/ 40 h 176"/>
              <a:gd name="T66" fmla="*/ 112 w 288"/>
              <a:gd name="T67" fmla="*/ 65 h 176"/>
              <a:gd name="T68" fmla="*/ 126 w 288"/>
              <a:gd name="T69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" h="176">
                <a:moveTo>
                  <a:pt x="41" y="75"/>
                </a:moveTo>
                <a:cubicBezTo>
                  <a:pt x="12" y="87"/>
                  <a:pt x="12" y="87"/>
                  <a:pt x="12" y="87"/>
                </a:cubicBezTo>
                <a:cubicBezTo>
                  <a:pt x="1" y="91"/>
                  <a:pt x="0" y="121"/>
                  <a:pt x="0" y="132"/>
                </a:cubicBezTo>
                <a:cubicBezTo>
                  <a:pt x="0" y="135"/>
                  <a:pt x="0" y="135"/>
                  <a:pt x="0" y="13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7" y="120"/>
                  <a:pt x="62" y="107"/>
                  <a:pt x="73" y="103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11" y="87"/>
                  <a:pt x="111" y="87"/>
                  <a:pt x="112" y="86"/>
                </a:cubicBezTo>
                <a:cubicBezTo>
                  <a:pt x="84" y="75"/>
                  <a:pt x="84" y="75"/>
                  <a:pt x="84" y="75"/>
                </a:cubicBezTo>
                <a:cubicBezTo>
                  <a:pt x="80" y="73"/>
                  <a:pt x="77" y="70"/>
                  <a:pt x="76" y="67"/>
                </a:cubicBezTo>
                <a:cubicBezTo>
                  <a:pt x="80" y="63"/>
                  <a:pt x="83" y="57"/>
                  <a:pt x="84" y="53"/>
                </a:cubicBezTo>
                <a:cubicBezTo>
                  <a:pt x="86" y="52"/>
                  <a:pt x="86" y="52"/>
                  <a:pt x="86" y="52"/>
                </a:cubicBezTo>
                <a:cubicBezTo>
                  <a:pt x="88" y="45"/>
                  <a:pt x="89" y="39"/>
                  <a:pt x="89" y="34"/>
                </a:cubicBezTo>
                <a:cubicBezTo>
                  <a:pt x="87" y="33"/>
                  <a:pt x="87" y="33"/>
                  <a:pt x="87" y="33"/>
                </a:cubicBezTo>
                <a:cubicBezTo>
                  <a:pt x="88" y="28"/>
                  <a:pt x="88" y="20"/>
                  <a:pt x="85" y="15"/>
                </a:cubicBezTo>
                <a:cubicBezTo>
                  <a:pt x="81" y="8"/>
                  <a:pt x="72" y="3"/>
                  <a:pt x="64" y="3"/>
                </a:cubicBezTo>
                <a:cubicBezTo>
                  <a:pt x="61" y="3"/>
                  <a:pt x="61" y="3"/>
                  <a:pt x="61" y="3"/>
                </a:cubicBezTo>
                <a:cubicBezTo>
                  <a:pt x="53" y="3"/>
                  <a:pt x="43" y="8"/>
                  <a:pt x="39" y="15"/>
                </a:cubicBezTo>
                <a:cubicBezTo>
                  <a:pt x="37" y="20"/>
                  <a:pt x="37" y="28"/>
                  <a:pt x="37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9"/>
                  <a:pt x="36" y="45"/>
                  <a:pt x="39" y="52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57"/>
                  <a:pt x="45" y="63"/>
                  <a:pt x="49" y="67"/>
                </a:cubicBezTo>
                <a:cubicBezTo>
                  <a:pt x="48" y="70"/>
                  <a:pt x="45" y="73"/>
                  <a:pt x="41" y="75"/>
                </a:cubicBezTo>
                <a:close/>
                <a:moveTo>
                  <a:pt x="204" y="75"/>
                </a:moveTo>
                <a:cubicBezTo>
                  <a:pt x="176" y="86"/>
                  <a:pt x="176" y="86"/>
                  <a:pt x="176" y="86"/>
                </a:cubicBezTo>
                <a:cubicBezTo>
                  <a:pt x="177" y="87"/>
                  <a:pt x="177" y="87"/>
                  <a:pt x="177" y="87"/>
                </a:cubicBezTo>
                <a:cubicBezTo>
                  <a:pt x="215" y="103"/>
                  <a:pt x="215" y="103"/>
                  <a:pt x="215" y="103"/>
                </a:cubicBezTo>
                <a:cubicBezTo>
                  <a:pt x="226" y="107"/>
                  <a:pt x="231" y="120"/>
                  <a:pt x="234" y="135"/>
                </a:cubicBezTo>
                <a:cubicBezTo>
                  <a:pt x="288" y="135"/>
                  <a:pt x="288" y="135"/>
                  <a:pt x="288" y="135"/>
                </a:cubicBezTo>
                <a:cubicBezTo>
                  <a:pt x="288" y="132"/>
                  <a:pt x="288" y="132"/>
                  <a:pt x="288" y="132"/>
                </a:cubicBezTo>
                <a:cubicBezTo>
                  <a:pt x="288" y="121"/>
                  <a:pt x="287" y="91"/>
                  <a:pt x="276" y="87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43" y="73"/>
                  <a:pt x="240" y="70"/>
                  <a:pt x="239" y="67"/>
                </a:cubicBezTo>
                <a:cubicBezTo>
                  <a:pt x="243" y="63"/>
                  <a:pt x="246" y="57"/>
                  <a:pt x="247" y="53"/>
                </a:cubicBezTo>
                <a:cubicBezTo>
                  <a:pt x="249" y="52"/>
                  <a:pt x="249" y="52"/>
                  <a:pt x="249" y="52"/>
                </a:cubicBezTo>
                <a:cubicBezTo>
                  <a:pt x="252" y="45"/>
                  <a:pt x="252" y="39"/>
                  <a:pt x="252" y="34"/>
                </a:cubicBezTo>
                <a:cubicBezTo>
                  <a:pt x="251" y="33"/>
                  <a:pt x="251" y="33"/>
                  <a:pt x="251" y="33"/>
                </a:cubicBezTo>
                <a:cubicBezTo>
                  <a:pt x="251" y="28"/>
                  <a:pt x="251" y="20"/>
                  <a:pt x="249" y="15"/>
                </a:cubicBezTo>
                <a:cubicBezTo>
                  <a:pt x="245" y="8"/>
                  <a:pt x="235" y="3"/>
                  <a:pt x="227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16" y="3"/>
                  <a:pt x="207" y="8"/>
                  <a:pt x="203" y="15"/>
                </a:cubicBezTo>
                <a:cubicBezTo>
                  <a:pt x="200" y="20"/>
                  <a:pt x="200" y="28"/>
                  <a:pt x="201" y="33"/>
                </a:cubicBezTo>
                <a:cubicBezTo>
                  <a:pt x="199" y="34"/>
                  <a:pt x="199" y="34"/>
                  <a:pt x="199" y="34"/>
                </a:cubicBezTo>
                <a:cubicBezTo>
                  <a:pt x="199" y="39"/>
                  <a:pt x="200" y="45"/>
                  <a:pt x="202" y="52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205" y="57"/>
                  <a:pt x="208" y="63"/>
                  <a:pt x="212" y="67"/>
                </a:cubicBezTo>
                <a:cubicBezTo>
                  <a:pt x="211" y="70"/>
                  <a:pt x="208" y="73"/>
                  <a:pt x="204" y="75"/>
                </a:cubicBezTo>
                <a:close/>
                <a:moveTo>
                  <a:pt x="115" y="96"/>
                </a:moveTo>
                <a:cubicBezTo>
                  <a:pt x="76" y="112"/>
                  <a:pt x="76" y="112"/>
                  <a:pt x="76" y="112"/>
                </a:cubicBezTo>
                <a:cubicBezTo>
                  <a:pt x="61" y="117"/>
                  <a:pt x="60" y="158"/>
                  <a:pt x="60" y="172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228" y="176"/>
                  <a:pt x="228" y="176"/>
                  <a:pt x="228" y="176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28" y="158"/>
                  <a:pt x="227" y="117"/>
                  <a:pt x="212" y="112"/>
                </a:cubicBezTo>
                <a:cubicBezTo>
                  <a:pt x="173" y="96"/>
                  <a:pt x="173" y="96"/>
                  <a:pt x="173" y="96"/>
                </a:cubicBezTo>
                <a:cubicBezTo>
                  <a:pt x="168" y="93"/>
                  <a:pt x="164" y="89"/>
                  <a:pt x="162" y="85"/>
                </a:cubicBezTo>
                <a:cubicBezTo>
                  <a:pt x="167" y="80"/>
                  <a:pt x="172" y="73"/>
                  <a:pt x="173" y="66"/>
                </a:cubicBezTo>
                <a:cubicBezTo>
                  <a:pt x="176" y="65"/>
                  <a:pt x="176" y="65"/>
                  <a:pt x="176" y="65"/>
                </a:cubicBezTo>
                <a:cubicBezTo>
                  <a:pt x="179" y="56"/>
                  <a:pt x="180" y="48"/>
                  <a:pt x="179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33"/>
                  <a:pt x="178" y="22"/>
                  <a:pt x="175" y="16"/>
                </a:cubicBezTo>
                <a:cubicBezTo>
                  <a:pt x="170" y="6"/>
                  <a:pt x="156" y="0"/>
                  <a:pt x="14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18" y="6"/>
                  <a:pt x="113" y="16"/>
                </a:cubicBezTo>
                <a:cubicBezTo>
                  <a:pt x="110" y="22"/>
                  <a:pt x="110" y="33"/>
                  <a:pt x="110" y="40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8" y="48"/>
                  <a:pt x="109" y="56"/>
                  <a:pt x="112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6" y="73"/>
                  <a:pt x="121" y="80"/>
                  <a:pt x="126" y="85"/>
                </a:cubicBezTo>
                <a:cubicBezTo>
                  <a:pt x="124" y="89"/>
                  <a:pt x="120" y="93"/>
                  <a:pt x="115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8" name="Rectangle 117"/>
          <p:cNvSpPr/>
          <p:nvPr/>
        </p:nvSpPr>
        <p:spPr bwMode="ltGray">
          <a:xfrm>
            <a:off x="5547373" y="4989184"/>
            <a:ext cx="1635131" cy="875794"/>
          </a:xfrm>
          <a:prstGeom prst="rect">
            <a:avLst/>
          </a:prstGeom>
          <a:noFill/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 bwMode="ltGray">
          <a:xfrm>
            <a:off x="5547373" y="4831357"/>
            <a:ext cx="1635130" cy="173409"/>
          </a:xfrm>
          <a:prstGeom prst="rect">
            <a:avLst/>
          </a:prstGeom>
          <a:solidFill>
            <a:srgbClr val="005EB8"/>
          </a:solidFill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PaaS and </a:t>
            </a:r>
            <a:r>
              <a:rPr lang="en-US" sz="900" b="1" dirty="0" smtClean="0">
                <a:solidFill>
                  <a:schemeClr val="bg1"/>
                </a:solidFill>
              </a:rPr>
              <a:t>IaaS*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 bwMode="ltGray">
          <a:xfrm>
            <a:off x="3622960" y="4991520"/>
            <a:ext cx="1824753" cy="873968"/>
          </a:xfrm>
          <a:prstGeom prst="rect">
            <a:avLst/>
          </a:prstGeom>
          <a:noFill/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 bwMode="ltGray">
          <a:xfrm>
            <a:off x="3623137" y="4831357"/>
            <a:ext cx="1826838" cy="173409"/>
          </a:xfrm>
          <a:prstGeom prst="rect">
            <a:avLst/>
          </a:prstGeom>
          <a:solidFill>
            <a:srgbClr val="005EB8"/>
          </a:solidFill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SaaS*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>
            <a:off x="4442379" y="4477373"/>
            <a:ext cx="364012" cy="126251"/>
          </a:xfrm>
          <a:prstGeom prst="downArrow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pPr algn="l"/>
            <a:endParaRPr lang="en-US" sz="750" b="1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ltGray">
          <a:xfrm>
            <a:off x="1978846" y="4993690"/>
            <a:ext cx="1510534" cy="872272"/>
          </a:xfrm>
          <a:prstGeom prst="rect">
            <a:avLst/>
          </a:prstGeom>
          <a:noFill/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 bwMode="ltGray">
          <a:xfrm>
            <a:off x="1978846" y="4831357"/>
            <a:ext cx="1510533" cy="173409"/>
          </a:xfrm>
          <a:prstGeom prst="rect">
            <a:avLst/>
          </a:prstGeom>
          <a:solidFill>
            <a:srgbClr val="005EB8"/>
          </a:solidFill>
          <a:ln w="63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On </a:t>
            </a:r>
            <a:r>
              <a:rPr lang="en-US" sz="900" b="1" dirty="0" smtClean="0">
                <a:solidFill>
                  <a:schemeClr val="bg1"/>
                </a:solidFill>
              </a:rPr>
              <a:t>Prem*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11842" y="4316787"/>
            <a:ext cx="2164272" cy="1715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7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52400" y="3381180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Engineering </a:t>
            </a:r>
            <a:r>
              <a:rPr lang="en-US" sz="900" dirty="0" smtClean="0">
                <a:solidFill>
                  <a:schemeClr val="tx1"/>
                </a:solidFill>
              </a:rPr>
              <a:t>and </a:t>
            </a:r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66" name="Pentagon 165"/>
          <p:cNvSpPr/>
          <p:nvPr/>
        </p:nvSpPr>
        <p:spPr>
          <a:xfrm>
            <a:off x="753301" y="3962768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Security </a:t>
            </a:r>
            <a:r>
              <a:rPr lang="en-US" sz="900" dirty="0" smtClean="0">
                <a:solidFill>
                  <a:schemeClr val="tx1"/>
                </a:solidFill>
              </a:rPr>
              <a:t>and Operations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7" name="Pentagon 166"/>
          <p:cNvSpPr/>
          <p:nvPr/>
        </p:nvSpPr>
        <p:spPr>
          <a:xfrm>
            <a:off x="754099" y="4539440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Audit, </a:t>
            </a:r>
            <a:r>
              <a:rPr lang="en-US" sz="900" dirty="0" smtClean="0">
                <a:solidFill>
                  <a:schemeClr val="tx1"/>
                </a:solidFill>
              </a:rPr>
              <a:t>Legal, Risk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dirty="0" smtClean="0">
                <a:solidFill>
                  <a:schemeClr val="tx1"/>
                </a:solidFill>
              </a:rPr>
              <a:t>and </a:t>
            </a:r>
            <a:r>
              <a:rPr lang="en-US" sz="900" dirty="0">
                <a:solidFill>
                  <a:schemeClr val="tx1"/>
                </a:solidFill>
              </a:rPr>
              <a:t>Compliance</a:t>
            </a:r>
          </a:p>
        </p:txBody>
      </p:sp>
      <p:sp>
        <p:nvSpPr>
          <p:cNvPr id="168" name="Pentagon 167"/>
          <p:cNvSpPr/>
          <p:nvPr/>
        </p:nvSpPr>
        <p:spPr>
          <a:xfrm>
            <a:off x="755893" y="2216588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Business Units and Customers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 bwMode="ltGray">
          <a:xfrm>
            <a:off x="1951300" y="3019533"/>
            <a:ext cx="5232191" cy="193627"/>
          </a:xfrm>
          <a:prstGeom prst="rect">
            <a:avLst/>
          </a:prstGeom>
          <a:solidFill>
            <a:srgbClr val="005EB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Cloud Security Fabric (Tech-enabled Solutions)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51300" y="2246379"/>
            <a:ext cx="5229277" cy="533868"/>
          </a:xfrm>
          <a:prstGeom prst="rect">
            <a:avLst/>
          </a:prstGeom>
          <a:solidFill>
            <a:schemeClr val="bg1"/>
          </a:solidFill>
          <a:ln w="6350">
            <a:solidFill>
              <a:srgbClr val="005EB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 bwMode="ltGray">
          <a:xfrm>
            <a:off x="1953748" y="2235629"/>
            <a:ext cx="5226829" cy="173409"/>
          </a:xfrm>
          <a:prstGeom prst="rect">
            <a:avLst/>
          </a:prstGeom>
          <a:solidFill>
            <a:srgbClr val="005EB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Governance and Operations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218267" y="2438406"/>
            <a:ext cx="942129" cy="322805"/>
          </a:xfrm>
          <a:prstGeom prst="rect">
            <a:avLst/>
          </a:prstGeom>
          <a:solidFill>
            <a:srgbClr val="470A68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Risk and Compliance Management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468561" y="2438280"/>
            <a:ext cx="942129" cy="322805"/>
          </a:xfrm>
          <a:prstGeom prst="rect">
            <a:avLst/>
          </a:prstGeom>
          <a:solidFill>
            <a:srgbClr val="C6007E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On-boarding, Delivery and Operations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750774" y="2445441"/>
            <a:ext cx="942129" cy="322805"/>
          </a:xfrm>
          <a:prstGeom prst="rect">
            <a:avLst/>
          </a:prstGeom>
          <a:solidFill>
            <a:srgbClr val="0091DA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Strategy and Governance 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027819" y="2436112"/>
            <a:ext cx="942129" cy="322805"/>
          </a:xfrm>
          <a:prstGeom prst="rect">
            <a:avLst/>
          </a:prstGeom>
          <a:solidFill>
            <a:srgbClr val="6D2077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Security Architecture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 bwMode="ltGray">
          <a:xfrm>
            <a:off x="1970652" y="4641642"/>
            <a:ext cx="5211852" cy="173409"/>
          </a:xfrm>
          <a:prstGeom prst="rect">
            <a:avLst/>
          </a:prstGeom>
          <a:solidFill>
            <a:srgbClr val="005EB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Data, Applications, Platforms, and Infrastructure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3" name="Down Arrow 192"/>
          <p:cNvSpPr/>
          <p:nvPr/>
        </p:nvSpPr>
        <p:spPr>
          <a:xfrm>
            <a:off x="4466507" y="2853437"/>
            <a:ext cx="364012" cy="126251"/>
          </a:xfrm>
          <a:prstGeom prst="downArrow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pPr algn="l"/>
            <a:endParaRPr lang="en-US" sz="750" b="1" dirty="0">
              <a:solidFill>
                <a:schemeClr val="bg1"/>
              </a:solidFill>
            </a:endParaRPr>
          </a:p>
        </p:txBody>
      </p:sp>
      <p:sp>
        <p:nvSpPr>
          <p:cNvPr id="196" name="Pentagon 195"/>
          <p:cNvSpPr/>
          <p:nvPr/>
        </p:nvSpPr>
        <p:spPr>
          <a:xfrm>
            <a:off x="755894" y="2804498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Finance and Operations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8" name="Pentagon 157"/>
          <p:cNvSpPr/>
          <p:nvPr/>
        </p:nvSpPr>
        <p:spPr>
          <a:xfrm>
            <a:off x="7410099" y="3984316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Data </a:t>
            </a:r>
            <a:r>
              <a:rPr lang="en-US" sz="900" dirty="0" smtClean="0">
                <a:solidFill>
                  <a:schemeClr val="tx1"/>
                </a:solidFill>
              </a:rPr>
              <a:t>Security and Threat Protection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0" name="Pentagon 159"/>
          <p:cNvSpPr/>
          <p:nvPr/>
        </p:nvSpPr>
        <p:spPr>
          <a:xfrm>
            <a:off x="7411000" y="4565904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Compliance</a:t>
            </a:r>
          </a:p>
        </p:txBody>
      </p:sp>
      <p:sp>
        <p:nvSpPr>
          <p:cNvPr id="164" name="Pentagon 163"/>
          <p:cNvSpPr/>
          <p:nvPr/>
        </p:nvSpPr>
        <p:spPr>
          <a:xfrm>
            <a:off x="7413592" y="2216588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Business </a:t>
            </a:r>
            <a:r>
              <a:rPr lang="en-US" sz="900" dirty="0" smtClean="0">
                <a:solidFill>
                  <a:schemeClr val="tx1"/>
                </a:solidFill>
              </a:rPr>
              <a:t>Agility, Speed and Innovation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1" name="Pentagon 170"/>
          <p:cNvSpPr/>
          <p:nvPr/>
        </p:nvSpPr>
        <p:spPr>
          <a:xfrm>
            <a:off x="7413593" y="3407634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Visibility and Reporting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4" name="Pentagon 173"/>
          <p:cNvSpPr/>
          <p:nvPr/>
        </p:nvSpPr>
        <p:spPr>
          <a:xfrm>
            <a:off x="7411797" y="2814979"/>
            <a:ext cx="985870" cy="540488"/>
          </a:xfrm>
          <a:prstGeom prst="homePlat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Spend and Risk Reduction Optimization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9301" y="5053199"/>
            <a:ext cx="1377098" cy="5858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dirty="0" smtClean="0"/>
              <a:t>IBM Qradar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dirty="0"/>
              <a:t>HP </a:t>
            </a:r>
            <a:r>
              <a:rPr lang="en-US" sz="900" dirty="0" smtClean="0"/>
              <a:t>ArcSight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dirty="0"/>
              <a:t>Homegrown </a:t>
            </a:r>
            <a:r>
              <a:rPr lang="en-US" sz="900" dirty="0" smtClean="0"/>
              <a:t>Apps</a:t>
            </a:r>
            <a:endParaRPr lang="en-US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667058" y="5053199"/>
            <a:ext cx="929828" cy="274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Arial" panose="020B0604020202020204" pitchFamily="34" charset="0"/>
              <a:buChar char="―"/>
              <a:defRPr sz="800" b="1">
                <a:solidFill>
                  <a:srgbClr val="00338D"/>
                </a:solidFill>
              </a:defRPr>
            </a:lvl1pPr>
          </a:lstStyle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Google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ServiceNow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Salesforce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endParaRPr lang="en-US" sz="900" b="0" dirty="0">
              <a:solidFill>
                <a:schemeClr val="tx1"/>
              </a:solidFill>
            </a:endParaRP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23852" y="5053199"/>
            <a:ext cx="818447" cy="274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Arial" panose="020B0604020202020204" pitchFamily="34" charset="0"/>
              <a:buChar char="―"/>
              <a:defRPr sz="800" b="1">
                <a:solidFill>
                  <a:srgbClr val="00338D"/>
                </a:solidFill>
              </a:defRPr>
            </a:lvl1pPr>
          </a:lstStyle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Dropbox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Office365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Box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55687" y="5053199"/>
            <a:ext cx="878237" cy="274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Arial" panose="020B0604020202020204" pitchFamily="34" charset="0"/>
              <a:buChar char="―"/>
              <a:defRPr sz="800" b="1">
                <a:solidFill>
                  <a:srgbClr val="00338D"/>
                </a:solidFill>
              </a:defRPr>
            </a:lvl1pPr>
          </a:lstStyle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Amazon Web Services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Docker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VMware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623713" y="5053199"/>
            <a:ext cx="887748" cy="274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Arial" panose="020B0604020202020204" pitchFamily="34" charset="0"/>
              <a:buChar char="―"/>
              <a:defRPr sz="800" b="1">
                <a:solidFill>
                  <a:srgbClr val="00338D"/>
                </a:solidFill>
              </a:defRPr>
            </a:lvl1pPr>
          </a:lstStyle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Microsoft Azure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Force.com</a:t>
            </a:r>
          </a:p>
          <a:p>
            <a:pPr marL="219456" indent="-219456">
              <a:spcAft>
                <a:spcPts val="200"/>
              </a:spcAft>
              <a:buClr>
                <a:srgbClr val="00338D"/>
              </a:buClr>
              <a:buFont typeface="Arial" panose="020B0604020202020204" pitchFamily="34" charset="0"/>
              <a:buChar char="—"/>
            </a:pPr>
            <a:r>
              <a:rPr lang="en-US" sz="900" b="0" dirty="0">
                <a:solidFill>
                  <a:schemeClr val="tx1"/>
                </a:solidFill>
              </a:rPr>
              <a:t>Scalr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125973" y="3908349"/>
            <a:ext cx="2935005" cy="378087"/>
          </a:xfrm>
          <a:prstGeom prst="rect">
            <a:avLst/>
          </a:prstGeom>
          <a:solidFill>
            <a:srgbClr val="005EB8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/>
          <a:lstStyle/>
          <a:p>
            <a:r>
              <a:rPr lang="en-US" sz="700" b="1" dirty="0" smtClean="0">
                <a:solidFill>
                  <a:prstClr val="white"/>
                </a:solidFill>
              </a:rPr>
              <a:t>Threat and Vulnerability</a:t>
            </a:r>
            <a:endParaRPr lang="en-US" sz="700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59217" y="3908349"/>
            <a:ext cx="2034024" cy="378087"/>
          </a:xfrm>
          <a:prstGeom prst="rect">
            <a:avLst/>
          </a:prstGeom>
          <a:solidFill>
            <a:srgbClr val="43B02A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958" tIns="40958" rIns="40958" bIns="40958" rtlCol="0" anchor="t"/>
          <a:lstStyle/>
          <a:p>
            <a:r>
              <a:rPr lang="en-US" sz="700" b="1" dirty="0" smtClean="0">
                <a:solidFill>
                  <a:prstClr val="white"/>
                </a:solidFill>
              </a:rPr>
              <a:t>Incident &amp;</a:t>
            </a:r>
            <a:br>
              <a:rPr lang="en-US" sz="700" b="1" dirty="0" smtClean="0">
                <a:solidFill>
                  <a:prstClr val="white"/>
                </a:solidFill>
              </a:rPr>
            </a:br>
            <a:r>
              <a:rPr lang="en-US" sz="700" b="1" dirty="0" smtClean="0">
                <a:solidFill>
                  <a:prstClr val="white"/>
                </a:solidFill>
              </a:rPr>
              <a:t>Crisis Mgt</a:t>
            </a:r>
            <a:endParaRPr lang="en-US" sz="700" b="1" dirty="0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431328" y="4159708"/>
            <a:ext cx="720621" cy="974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/>
            <a:r>
              <a:rPr lang="en-US" sz="600" dirty="0">
                <a:solidFill>
                  <a:prstClr val="white"/>
                </a:solidFill>
              </a:rPr>
              <a:t>Device management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091252" y="4159708"/>
            <a:ext cx="517025" cy="1112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prstClr val="white"/>
                </a:solidFill>
              </a:rPr>
              <a:t>Logging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514475" y="4159708"/>
            <a:ext cx="517025" cy="1112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prstClr val="white"/>
                </a:solidFill>
              </a:rPr>
              <a:t>Monitoring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51170" y="4159708"/>
            <a:ext cx="517025" cy="1112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prstClr val="white"/>
                </a:solidFill>
              </a:rPr>
              <a:t>Auditing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48905" y="4159708"/>
            <a:ext cx="739761" cy="1112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prstClr val="white"/>
                </a:solidFill>
              </a:rPr>
              <a:t>Fraud and forensics</a:t>
            </a:r>
          </a:p>
        </p:txBody>
      </p:sp>
      <p:sp>
        <p:nvSpPr>
          <p:cNvPr id="153" name="Freeform 11"/>
          <p:cNvSpPr>
            <a:spLocks noChangeAspect="1" noEditPoints="1"/>
          </p:cNvSpPr>
          <p:nvPr/>
        </p:nvSpPr>
        <p:spPr bwMode="auto">
          <a:xfrm>
            <a:off x="2739328" y="3968373"/>
            <a:ext cx="131997" cy="176173"/>
          </a:xfrm>
          <a:custGeom>
            <a:avLst/>
            <a:gdLst>
              <a:gd name="T0" fmla="*/ 2098 w 2098"/>
              <a:gd name="T1" fmla="*/ 629 h 1888"/>
              <a:gd name="T2" fmla="*/ 2098 w 2098"/>
              <a:gd name="T3" fmla="*/ 419 h 1888"/>
              <a:gd name="T4" fmla="*/ 1888 w 2098"/>
              <a:gd name="T5" fmla="*/ 419 h 1888"/>
              <a:gd name="T6" fmla="*/ 1888 w 2098"/>
              <a:gd name="T7" fmla="*/ 209 h 1888"/>
              <a:gd name="T8" fmla="*/ 1678 w 2098"/>
              <a:gd name="T9" fmla="*/ 0 h 1888"/>
              <a:gd name="T10" fmla="*/ 209 w 2098"/>
              <a:gd name="T11" fmla="*/ 0 h 1888"/>
              <a:gd name="T12" fmla="*/ 0 w 2098"/>
              <a:gd name="T13" fmla="*/ 209 h 1888"/>
              <a:gd name="T14" fmla="*/ 0 w 2098"/>
              <a:gd name="T15" fmla="*/ 1678 h 1888"/>
              <a:gd name="T16" fmla="*/ 209 w 2098"/>
              <a:gd name="T17" fmla="*/ 1888 h 1888"/>
              <a:gd name="T18" fmla="*/ 1678 w 2098"/>
              <a:gd name="T19" fmla="*/ 1888 h 1888"/>
              <a:gd name="T20" fmla="*/ 1888 w 2098"/>
              <a:gd name="T21" fmla="*/ 1678 h 1888"/>
              <a:gd name="T22" fmla="*/ 1888 w 2098"/>
              <a:gd name="T23" fmla="*/ 1469 h 1888"/>
              <a:gd name="T24" fmla="*/ 2098 w 2098"/>
              <a:gd name="T25" fmla="*/ 1468 h 1888"/>
              <a:gd name="T26" fmla="*/ 2098 w 2098"/>
              <a:gd name="T27" fmla="*/ 1259 h 1888"/>
              <a:gd name="T28" fmla="*/ 1888 w 2098"/>
              <a:gd name="T29" fmla="*/ 1259 h 1888"/>
              <a:gd name="T30" fmla="*/ 1888 w 2098"/>
              <a:gd name="T31" fmla="*/ 1049 h 1888"/>
              <a:gd name="T32" fmla="*/ 2098 w 2098"/>
              <a:gd name="T33" fmla="*/ 1049 h 1888"/>
              <a:gd name="T34" fmla="*/ 2098 w 2098"/>
              <a:gd name="T35" fmla="*/ 839 h 1888"/>
              <a:gd name="T36" fmla="*/ 1888 w 2098"/>
              <a:gd name="T37" fmla="*/ 839 h 1888"/>
              <a:gd name="T38" fmla="*/ 1888 w 2098"/>
              <a:gd name="T39" fmla="*/ 629 h 1888"/>
              <a:gd name="T40" fmla="*/ 2098 w 2098"/>
              <a:gd name="T41" fmla="*/ 629 h 1888"/>
              <a:gd name="T42" fmla="*/ 1678 w 2098"/>
              <a:gd name="T43" fmla="*/ 1678 h 1888"/>
              <a:gd name="T44" fmla="*/ 209 w 2098"/>
              <a:gd name="T45" fmla="*/ 1678 h 1888"/>
              <a:gd name="T46" fmla="*/ 209 w 2098"/>
              <a:gd name="T47" fmla="*/ 209 h 1888"/>
              <a:gd name="T48" fmla="*/ 1678 w 2098"/>
              <a:gd name="T49" fmla="*/ 209 h 1888"/>
              <a:gd name="T50" fmla="*/ 1678 w 2098"/>
              <a:gd name="T51" fmla="*/ 1678 h 1888"/>
              <a:gd name="T52" fmla="*/ 419 w 2098"/>
              <a:gd name="T53" fmla="*/ 1049 h 1888"/>
              <a:gd name="T54" fmla="*/ 944 w 2098"/>
              <a:gd name="T55" fmla="*/ 1049 h 1888"/>
              <a:gd name="T56" fmla="*/ 944 w 2098"/>
              <a:gd name="T57" fmla="*/ 1469 h 1888"/>
              <a:gd name="T58" fmla="*/ 419 w 2098"/>
              <a:gd name="T59" fmla="*/ 1468 h 1888"/>
              <a:gd name="T60" fmla="*/ 419 w 2098"/>
              <a:gd name="T61" fmla="*/ 1049 h 1888"/>
              <a:gd name="T62" fmla="*/ 1049 w 2098"/>
              <a:gd name="T63" fmla="*/ 419 h 1888"/>
              <a:gd name="T64" fmla="*/ 1469 w 2098"/>
              <a:gd name="T65" fmla="*/ 419 h 1888"/>
              <a:gd name="T66" fmla="*/ 1469 w 2098"/>
              <a:gd name="T67" fmla="*/ 734 h 1888"/>
              <a:gd name="T68" fmla="*/ 1049 w 2098"/>
              <a:gd name="T69" fmla="*/ 734 h 1888"/>
              <a:gd name="T70" fmla="*/ 1049 w 2098"/>
              <a:gd name="T71" fmla="*/ 419 h 1888"/>
              <a:gd name="T72" fmla="*/ 419 w 2098"/>
              <a:gd name="T73" fmla="*/ 419 h 1888"/>
              <a:gd name="T74" fmla="*/ 944 w 2098"/>
              <a:gd name="T75" fmla="*/ 419 h 1888"/>
              <a:gd name="T76" fmla="*/ 944 w 2098"/>
              <a:gd name="T77" fmla="*/ 944 h 1888"/>
              <a:gd name="T78" fmla="*/ 419 w 2098"/>
              <a:gd name="T79" fmla="*/ 944 h 1888"/>
              <a:gd name="T80" fmla="*/ 419 w 2098"/>
              <a:gd name="T81" fmla="*/ 419 h 1888"/>
              <a:gd name="T82" fmla="*/ 1049 w 2098"/>
              <a:gd name="T83" fmla="*/ 839 h 1888"/>
              <a:gd name="T84" fmla="*/ 1469 w 2098"/>
              <a:gd name="T85" fmla="*/ 839 h 1888"/>
              <a:gd name="T86" fmla="*/ 1469 w 2098"/>
              <a:gd name="T87" fmla="*/ 1468 h 1888"/>
              <a:gd name="T88" fmla="*/ 1049 w 2098"/>
              <a:gd name="T89" fmla="*/ 1468 h 1888"/>
              <a:gd name="T90" fmla="*/ 1049 w 2098"/>
              <a:gd name="T91" fmla="*/ 839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98" h="1888">
                <a:moveTo>
                  <a:pt x="2098" y="629"/>
                </a:moveTo>
                <a:lnTo>
                  <a:pt x="2098" y="419"/>
                </a:lnTo>
                <a:lnTo>
                  <a:pt x="1888" y="419"/>
                </a:lnTo>
                <a:lnTo>
                  <a:pt x="1888" y="209"/>
                </a:lnTo>
                <a:cubicBezTo>
                  <a:pt x="1888" y="94"/>
                  <a:pt x="1794" y="0"/>
                  <a:pt x="1678" y="0"/>
                </a:cubicBezTo>
                <a:lnTo>
                  <a:pt x="209" y="0"/>
                </a:lnTo>
                <a:cubicBezTo>
                  <a:pt x="94" y="0"/>
                  <a:pt x="0" y="94"/>
                  <a:pt x="0" y="209"/>
                </a:cubicBezTo>
                <a:lnTo>
                  <a:pt x="0" y="1678"/>
                </a:lnTo>
                <a:cubicBezTo>
                  <a:pt x="0" y="1794"/>
                  <a:pt x="94" y="1888"/>
                  <a:pt x="209" y="1888"/>
                </a:cubicBezTo>
                <a:lnTo>
                  <a:pt x="1678" y="1888"/>
                </a:lnTo>
                <a:cubicBezTo>
                  <a:pt x="1794" y="1888"/>
                  <a:pt x="1888" y="1794"/>
                  <a:pt x="1888" y="1678"/>
                </a:cubicBezTo>
                <a:lnTo>
                  <a:pt x="1888" y="1469"/>
                </a:lnTo>
                <a:lnTo>
                  <a:pt x="2098" y="1468"/>
                </a:lnTo>
                <a:lnTo>
                  <a:pt x="2098" y="1259"/>
                </a:lnTo>
                <a:lnTo>
                  <a:pt x="1888" y="1259"/>
                </a:lnTo>
                <a:lnTo>
                  <a:pt x="1888" y="1049"/>
                </a:lnTo>
                <a:lnTo>
                  <a:pt x="2098" y="1049"/>
                </a:lnTo>
                <a:lnTo>
                  <a:pt x="2098" y="839"/>
                </a:lnTo>
                <a:lnTo>
                  <a:pt x="1888" y="839"/>
                </a:lnTo>
                <a:lnTo>
                  <a:pt x="1888" y="629"/>
                </a:lnTo>
                <a:lnTo>
                  <a:pt x="2098" y="629"/>
                </a:lnTo>
                <a:close/>
                <a:moveTo>
                  <a:pt x="1678" y="1678"/>
                </a:moveTo>
                <a:lnTo>
                  <a:pt x="209" y="1678"/>
                </a:lnTo>
                <a:lnTo>
                  <a:pt x="209" y="209"/>
                </a:lnTo>
                <a:lnTo>
                  <a:pt x="1678" y="209"/>
                </a:lnTo>
                <a:lnTo>
                  <a:pt x="1678" y="1678"/>
                </a:lnTo>
                <a:close/>
                <a:moveTo>
                  <a:pt x="419" y="1049"/>
                </a:moveTo>
                <a:lnTo>
                  <a:pt x="944" y="1049"/>
                </a:lnTo>
                <a:lnTo>
                  <a:pt x="944" y="1469"/>
                </a:lnTo>
                <a:lnTo>
                  <a:pt x="419" y="1468"/>
                </a:lnTo>
                <a:lnTo>
                  <a:pt x="419" y="1049"/>
                </a:lnTo>
                <a:close/>
                <a:moveTo>
                  <a:pt x="1049" y="419"/>
                </a:moveTo>
                <a:lnTo>
                  <a:pt x="1469" y="419"/>
                </a:lnTo>
                <a:lnTo>
                  <a:pt x="1469" y="734"/>
                </a:lnTo>
                <a:lnTo>
                  <a:pt x="1049" y="734"/>
                </a:lnTo>
                <a:lnTo>
                  <a:pt x="1049" y="419"/>
                </a:lnTo>
                <a:close/>
                <a:moveTo>
                  <a:pt x="419" y="419"/>
                </a:moveTo>
                <a:lnTo>
                  <a:pt x="944" y="419"/>
                </a:lnTo>
                <a:lnTo>
                  <a:pt x="944" y="944"/>
                </a:lnTo>
                <a:lnTo>
                  <a:pt x="419" y="944"/>
                </a:lnTo>
                <a:lnTo>
                  <a:pt x="419" y="419"/>
                </a:lnTo>
                <a:close/>
                <a:moveTo>
                  <a:pt x="1049" y="839"/>
                </a:moveTo>
                <a:lnTo>
                  <a:pt x="1469" y="839"/>
                </a:lnTo>
                <a:lnTo>
                  <a:pt x="1469" y="1468"/>
                </a:lnTo>
                <a:lnTo>
                  <a:pt x="1049" y="1468"/>
                </a:lnTo>
                <a:lnTo>
                  <a:pt x="1049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55" name="Freeform 154"/>
          <p:cNvSpPr>
            <a:spLocks noChangeAspect="1" noEditPoints="1"/>
          </p:cNvSpPr>
          <p:nvPr/>
        </p:nvSpPr>
        <p:spPr bwMode="auto">
          <a:xfrm>
            <a:off x="6637338" y="3977636"/>
            <a:ext cx="170771" cy="163201"/>
          </a:xfrm>
          <a:custGeom>
            <a:avLst/>
            <a:gdLst>
              <a:gd name="T0" fmla="*/ 1551 w 1764"/>
              <a:gd name="T1" fmla="*/ 989 h 1802"/>
              <a:gd name="T2" fmla="*/ 1557 w 1764"/>
              <a:gd name="T3" fmla="*/ 901 h 1802"/>
              <a:gd name="T4" fmla="*/ 1551 w 1764"/>
              <a:gd name="T5" fmla="*/ 813 h 1802"/>
              <a:gd name="T6" fmla="*/ 1742 w 1764"/>
              <a:gd name="T7" fmla="*/ 664 h 1802"/>
              <a:gd name="T8" fmla="*/ 1752 w 1764"/>
              <a:gd name="T9" fmla="*/ 606 h 1802"/>
              <a:gd name="T10" fmla="*/ 1572 w 1764"/>
              <a:gd name="T11" fmla="*/ 294 h 1802"/>
              <a:gd name="T12" fmla="*/ 1517 w 1764"/>
              <a:gd name="T13" fmla="*/ 275 h 1802"/>
              <a:gd name="T14" fmla="*/ 1293 w 1764"/>
              <a:gd name="T15" fmla="*/ 365 h 1802"/>
              <a:gd name="T16" fmla="*/ 1141 w 1764"/>
              <a:gd name="T17" fmla="*/ 276 h 1802"/>
              <a:gd name="T18" fmla="*/ 1107 w 1764"/>
              <a:gd name="T19" fmla="*/ 38 h 1802"/>
              <a:gd name="T20" fmla="*/ 1062 w 1764"/>
              <a:gd name="T21" fmla="*/ 0 h 1802"/>
              <a:gd name="T22" fmla="*/ 701 w 1764"/>
              <a:gd name="T23" fmla="*/ 0 h 1802"/>
              <a:gd name="T24" fmla="*/ 657 w 1764"/>
              <a:gd name="T25" fmla="*/ 38 h 1802"/>
              <a:gd name="T26" fmla="*/ 623 w 1764"/>
              <a:gd name="T27" fmla="*/ 276 h 1802"/>
              <a:gd name="T28" fmla="*/ 471 w 1764"/>
              <a:gd name="T29" fmla="*/ 365 h 1802"/>
              <a:gd name="T30" fmla="*/ 246 w 1764"/>
              <a:gd name="T31" fmla="*/ 275 h 1802"/>
              <a:gd name="T32" fmla="*/ 191 w 1764"/>
              <a:gd name="T33" fmla="*/ 294 h 1802"/>
              <a:gd name="T34" fmla="*/ 11 w 1764"/>
              <a:gd name="T35" fmla="*/ 606 h 1802"/>
              <a:gd name="T36" fmla="*/ 22 w 1764"/>
              <a:gd name="T37" fmla="*/ 664 h 1802"/>
              <a:gd name="T38" fmla="*/ 212 w 1764"/>
              <a:gd name="T39" fmla="*/ 813 h 1802"/>
              <a:gd name="T40" fmla="*/ 206 w 1764"/>
              <a:gd name="T41" fmla="*/ 901 h 1802"/>
              <a:gd name="T42" fmla="*/ 212 w 1764"/>
              <a:gd name="T43" fmla="*/ 989 h 1802"/>
              <a:gd name="T44" fmla="*/ 22 w 1764"/>
              <a:gd name="T45" fmla="*/ 1138 h 1802"/>
              <a:gd name="T46" fmla="*/ 11 w 1764"/>
              <a:gd name="T47" fmla="*/ 1196 h 1802"/>
              <a:gd name="T48" fmla="*/ 191 w 1764"/>
              <a:gd name="T49" fmla="*/ 1508 h 1802"/>
              <a:gd name="T50" fmla="*/ 246 w 1764"/>
              <a:gd name="T51" fmla="*/ 1527 h 1802"/>
              <a:gd name="T52" fmla="*/ 471 w 1764"/>
              <a:gd name="T53" fmla="*/ 1437 h 1802"/>
              <a:gd name="T54" fmla="*/ 623 w 1764"/>
              <a:gd name="T55" fmla="*/ 1525 h 1802"/>
              <a:gd name="T56" fmla="*/ 657 w 1764"/>
              <a:gd name="T57" fmla="*/ 1764 h 1802"/>
              <a:gd name="T58" fmla="*/ 701 w 1764"/>
              <a:gd name="T59" fmla="*/ 1802 h 1802"/>
              <a:gd name="T60" fmla="*/ 1062 w 1764"/>
              <a:gd name="T61" fmla="*/ 1802 h 1802"/>
              <a:gd name="T62" fmla="*/ 1106 w 1764"/>
              <a:gd name="T63" fmla="*/ 1764 h 1802"/>
              <a:gd name="T64" fmla="*/ 1140 w 1764"/>
              <a:gd name="T65" fmla="*/ 1525 h 1802"/>
              <a:gd name="T66" fmla="*/ 1292 w 1764"/>
              <a:gd name="T67" fmla="*/ 1437 h 1802"/>
              <a:gd name="T68" fmla="*/ 1517 w 1764"/>
              <a:gd name="T69" fmla="*/ 1527 h 1802"/>
              <a:gd name="T70" fmla="*/ 1572 w 1764"/>
              <a:gd name="T71" fmla="*/ 1508 h 1802"/>
              <a:gd name="T72" fmla="*/ 1752 w 1764"/>
              <a:gd name="T73" fmla="*/ 1196 h 1802"/>
              <a:gd name="T74" fmla="*/ 1741 w 1764"/>
              <a:gd name="T75" fmla="*/ 1138 h 1802"/>
              <a:gd name="T76" fmla="*/ 1551 w 1764"/>
              <a:gd name="T77" fmla="*/ 989 h 1802"/>
              <a:gd name="T78" fmla="*/ 881 w 1764"/>
              <a:gd name="T79" fmla="*/ 1216 h 1802"/>
              <a:gd name="T80" fmla="*/ 566 w 1764"/>
              <a:gd name="T81" fmla="*/ 901 h 1802"/>
              <a:gd name="T82" fmla="*/ 881 w 1764"/>
              <a:gd name="T83" fmla="*/ 586 h 1802"/>
              <a:gd name="T84" fmla="*/ 1197 w 1764"/>
              <a:gd name="T85" fmla="*/ 901 h 1802"/>
              <a:gd name="T86" fmla="*/ 881 w 1764"/>
              <a:gd name="T87" fmla="*/ 1216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4" h="1802">
                <a:moveTo>
                  <a:pt x="1551" y="989"/>
                </a:moveTo>
                <a:cubicBezTo>
                  <a:pt x="1555" y="960"/>
                  <a:pt x="1557" y="931"/>
                  <a:pt x="1557" y="901"/>
                </a:cubicBezTo>
                <a:cubicBezTo>
                  <a:pt x="1557" y="871"/>
                  <a:pt x="1555" y="842"/>
                  <a:pt x="1551" y="813"/>
                </a:cubicBezTo>
                <a:lnTo>
                  <a:pt x="1742" y="664"/>
                </a:lnTo>
                <a:cubicBezTo>
                  <a:pt x="1759" y="650"/>
                  <a:pt x="1764" y="626"/>
                  <a:pt x="1752" y="606"/>
                </a:cubicBezTo>
                <a:lnTo>
                  <a:pt x="1572" y="294"/>
                </a:lnTo>
                <a:cubicBezTo>
                  <a:pt x="1561" y="275"/>
                  <a:pt x="1537" y="267"/>
                  <a:pt x="1517" y="275"/>
                </a:cubicBezTo>
                <a:lnTo>
                  <a:pt x="1293" y="365"/>
                </a:lnTo>
                <a:cubicBezTo>
                  <a:pt x="1246" y="330"/>
                  <a:pt x="1196" y="299"/>
                  <a:pt x="1141" y="276"/>
                </a:cubicBezTo>
                <a:lnTo>
                  <a:pt x="1107" y="38"/>
                </a:lnTo>
                <a:cubicBezTo>
                  <a:pt x="1103" y="17"/>
                  <a:pt x="1084" y="0"/>
                  <a:pt x="1062" y="0"/>
                </a:cubicBezTo>
                <a:lnTo>
                  <a:pt x="701" y="0"/>
                </a:lnTo>
                <a:cubicBezTo>
                  <a:pt x="679" y="0"/>
                  <a:pt x="660" y="17"/>
                  <a:pt x="657" y="38"/>
                </a:cubicBezTo>
                <a:lnTo>
                  <a:pt x="623" y="276"/>
                </a:lnTo>
                <a:cubicBezTo>
                  <a:pt x="568" y="299"/>
                  <a:pt x="517" y="329"/>
                  <a:pt x="471" y="365"/>
                </a:cubicBezTo>
                <a:lnTo>
                  <a:pt x="246" y="275"/>
                </a:lnTo>
                <a:cubicBezTo>
                  <a:pt x="226" y="267"/>
                  <a:pt x="203" y="275"/>
                  <a:pt x="191" y="294"/>
                </a:cubicBezTo>
                <a:lnTo>
                  <a:pt x="11" y="606"/>
                </a:lnTo>
                <a:cubicBezTo>
                  <a:pt x="0" y="626"/>
                  <a:pt x="5" y="650"/>
                  <a:pt x="22" y="664"/>
                </a:cubicBezTo>
                <a:lnTo>
                  <a:pt x="212" y="813"/>
                </a:lnTo>
                <a:cubicBezTo>
                  <a:pt x="208" y="842"/>
                  <a:pt x="206" y="871"/>
                  <a:pt x="206" y="901"/>
                </a:cubicBezTo>
                <a:cubicBezTo>
                  <a:pt x="206" y="931"/>
                  <a:pt x="208" y="960"/>
                  <a:pt x="212" y="989"/>
                </a:cubicBezTo>
                <a:lnTo>
                  <a:pt x="22" y="1138"/>
                </a:lnTo>
                <a:cubicBezTo>
                  <a:pt x="5" y="1151"/>
                  <a:pt x="0" y="1176"/>
                  <a:pt x="11" y="1196"/>
                </a:cubicBezTo>
                <a:lnTo>
                  <a:pt x="191" y="1508"/>
                </a:lnTo>
                <a:cubicBezTo>
                  <a:pt x="203" y="1527"/>
                  <a:pt x="226" y="1535"/>
                  <a:pt x="246" y="1527"/>
                </a:cubicBezTo>
                <a:lnTo>
                  <a:pt x="471" y="1437"/>
                </a:lnTo>
                <a:cubicBezTo>
                  <a:pt x="517" y="1472"/>
                  <a:pt x="568" y="1502"/>
                  <a:pt x="623" y="1525"/>
                </a:cubicBezTo>
                <a:lnTo>
                  <a:pt x="657" y="1764"/>
                </a:lnTo>
                <a:cubicBezTo>
                  <a:pt x="660" y="1785"/>
                  <a:pt x="679" y="1802"/>
                  <a:pt x="701" y="1802"/>
                </a:cubicBezTo>
                <a:lnTo>
                  <a:pt x="1062" y="1802"/>
                </a:lnTo>
                <a:cubicBezTo>
                  <a:pt x="1084" y="1802"/>
                  <a:pt x="1103" y="1785"/>
                  <a:pt x="1106" y="1764"/>
                </a:cubicBezTo>
                <a:lnTo>
                  <a:pt x="1140" y="1525"/>
                </a:lnTo>
                <a:cubicBezTo>
                  <a:pt x="1195" y="1502"/>
                  <a:pt x="1246" y="1473"/>
                  <a:pt x="1292" y="1437"/>
                </a:cubicBezTo>
                <a:lnTo>
                  <a:pt x="1517" y="1527"/>
                </a:lnTo>
                <a:cubicBezTo>
                  <a:pt x="1537" y="1535"/>
                  <a:pt x="1560" y="1527"/>
                  <a:pt x="1572" y="1508"/>
                </a:cubicBezTo>
                <a:lnTo>
                  <a:pt x="1752" y="1196"/>
                </a:lnTo>
                <a:cubicBezTo>
                  <a:pt x="1763" y="1176"/>
                  <a:pt x="1758" y="1152"/>
                  <a:pt x="1741" y="1138"/>
                </a:cubicBezTo>
                <a:lnTo>
                  <a:pt x="1551" y="989"/>
                </a:lnTo>
                <a:close/>
                <a:moveTo>
                  <a:pt x="881" y="1216"/>
                </a:moveTo>
                <a:cubicBezTo>
                  <a:pt x="707" y="1216"/>
                  <a:pt x="566" y="1075"/>
                  <a:pt x="566" y="901"/>
                </a:cubicBezTo>
                <a:cubicBezTo>
                  <a:pt x="566" y="727"/>
                  <a:pt x="707" y="586"/>
                  <a:pt x="881" y="586"/>
                </a:cubicBezTo>
                <a:cubicBezTo>
                  <a:pt x="1056" y="586"/>
                  <a:pt x="1197" y="727"/>
                  <a:pt x="1197" y="901"/>
                </a:cubicBezTo>
                <a:cubicBezTo>
                  <a:pt x="1197" y="1075"/>
                  <a:pt x="1056" y="1216"/>
                  <a:pt x="881" y="12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56" name="Freeform 93"/>
          <p:cNvSpPr>
            <a:spLocks noChangeAspect="1" noEditPoints="1"/>
          </p:cNvSpPr>
          <p:nvPr/>
        </p:nvSpPr>
        <p:spPr bwMode="auto">
          <a:xfrm>
            <a:off x="6132938" y="3971703"/>
            <a:ext cx="144496" cy="150401"/>
          </a:xfrm>
          <a:custGeom>
            <a:avLst/>
            <a:gdLst>
              <a:gd name="T0" fmla="*/ 1646 w 1851"/>
              <a:gd name="T1" fmla="*/ 206 h 2057"/>
              <a:gd name="T2" fmla="*/ 1215 w 1851"/>
              <a:gd name="T3" fmla="*/ 206 h 2057"/>
              <a:gd name="T4" fmla="*/ 926 w 1851"/>
              <a:gd name="T5" fmla="*/ 0 h 2057"/>
              <a:gd name="T6" fmla="*/ 636 w 1851"/>
              <a:gd name="T7" fmla="*/ 206 h 2057"/>
              <a:gd name="T8" fmla="*/ 206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6 w 1851"/>
              <a:gd name="T15" fmla="*/ 2057 h 2057"/>
              <a:gd name="T16" fmla="*/ 1646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6 w 1851"/>
              <a:gd name="T23" fmla="*/ 206 h 2057"/>
              <a:gd name="T24" fmla="*/ 926 w 1851"/>
              <a:gd name="T25" fmla="*/ 206 h 2057"/>
              <a:gd name="T26" fmla="*/ 1029 w 1851"/>
              <a:gd name="T27" fmla="*/ 309 h 2057"/>
              <a:gd name="T28" fmla="*/ 926 w 1851"/>
              <a:gd name="T29" fmla="*/ 411 h 2057"/>
              <a:gd name="T30" fmla="*/ 823 w 1851"/>
              <a:gd name="T31" fmla="*/ 309 h 2057"/>
              <a:gd name="T32" fmla="*/ 926 w 1851"/>
              <a:gd name="T33" fmla="*/ 206 h 2057"/>
              <a:gd name="T34" fmla="*/ 720 w 1851"/>
              <a:gd name="T35" fmla="*/ 1645 h 2057"/>
              <a:gd name="T36" fmla="*/ 309 w 1851"/>
              <a:gd name="T37" fmla="*/ 1234 h 2057"/>
              <a:gd name="T38" fmla="*/ 454 w 1851"/>
              <a:gd name="T39" fmla="*/ 1089 h 2057"/>
              <a:gd name="T40" fmla="*/ 720 w 1851"/>
              <a:gd name="T41" fmla="*/ 1354 h 2057"/>
              <a:gd name="T42" fmla="*/ 1397 w 1851"/>
              <a:gd name="T43" fmla="*/ 677 h 2057"/>
              <a:gd name="T44" fmla="*/ 1543 w 1851"/>
              <a:gd name="T45" fmla="*/ 823 h 2057"/>
              <a:gd name="T46" fmla="*/ 720 w 1851"/>
              <a:gd name="T47" fmla="*/ 1645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51" h="2057">
                <a:moveTo>
                  <a:pt x="1646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6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6" y="206"/>
                </a:cubicBezTo>
                <a:close/>
                <a:moveTo>
                  <a:pt x="926" y="206"/>
                </a:moveTo>
                <a:cubicBezTo>
                  <a:pt x="982" y="206"/>
                  <a:pt x="1029" y="252"/>
                  <a:pt x="1029" y="309"/>
                </a:cubicBezTo>
                <a:cubicBezTo>
                  <a:pt x="1029" y="366"/>
                  <a:pt x="982" y="411"/>
                  <a:pt x="926" y="411"/>
                </a:cubicBezTo>
                <a:cubicBezTo>
                  <a:pt x="869" y="411"/>
                  <a:pt x="823" y="366"/>
                  <a:pt x="823" y="309"/>
                </a:cubicBezTo>
                <a:cubicBezTo>
                  <a:pt x="823" y="252"/>
                  <a:pt x="869" y="206"/>
                  <a:pt x="926" y="206"/>
                </a:cubicBezTo>
                <a:close/>
                <a:moveTo>
                  <a:pt x="720" y="1645"/>
                </a:moveTo>
                <a:lnTo>
                  <a:pt x="309" y="1234"/>
                </a:lnTo>
                <a:lnTo>
                  <a:pt x="454" y="1089"/>
                </a:lnTo>
                <a:lnTo>
                  <a:pt x="720" y="1354"/>
                </a:lnTo>
                <a:lnTo>
                  <a:pt x="1397" y="677"/>
                </a:lnTo>
                <a:lnTo>
                  <a:pt x="1543" y="823"/>
                </a:lnTo>
                <a:lnTo>
                  <a:pt x="720" y="16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61" name="Freeform 93"/>
          <p:cNvSpPr>
            <a:spLocks noChangeAspect="1" noEditPoints="1"/>
          </p:cNvSpPr>
          <p:nvPr/>
        </p:nvSpPr>
        <p:spPr bwMode="auto">
          <a:xfrm>
            <a:off x="5279426" y="3971703"/>
            <a:ext cx="144496" cy="150401"/>
          </a:xfrm>
          <a:custGeom>
            <a:avLst/>
            <a:gdLst>
              <a:gd name="T0" fmla="*/ 1646 w 1851"/>
              <a:gd name="T1" fmla="*/ 206 h 2057"/>
              <a:gd name="T2" fmla="*/ 1215 w 1851"/>
              <a:gd name="T3" fmla="*/ 206 h 2057"/>
              <a:gd name="T4" fmla="*/ 926 w 1851"/>
              <a:gd name="T5" fmla="*/ 0 h 2057"/>
              <a:gd name="T6" fmla="*/ 636 w 1851"/>
              <a:gd name="T7" fmla="*/ 206 h 2057"/>
              <a:gd name="T8" fmla="*/ 206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6 w 1851"/>
              <a:gd name="T15" fmla="*/ 2057 h 2057"/>
              <a:gd name="T16" fmla="*/ 1646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6 w 1851"/>
              <a:gd name="T23" fmla="*/ 206 h 2057"/>
              <a:gd name="T24" fmla="*/ 926 w 1851"/>
              <a:gd name="T25" fmla="*/ 206 h 2057"/>
              <a:gd name="T26" fmla="*/ 1029 w 1851"/>
              <a:gd name="T27" fmla="*/ 309 h 2057"/>
              <a:gd name="T28" fmla="*/ 926 w 1851"/>
              <a:gd name="T29" fmla="*/ 411 h 2057"/>
              <a:gd name="T30" fmla="*/ 823 w 1851"/>
              <a:gd name="T31" fmla="*/ 309 h 2057"/>
              <a:gd name="T32" fmla="*/ 926 w 1851"/>
              <a:gd name="T33" fmla="*/ 206 h 2057"/>
              <a:gd name="T34" fmla="*/ 720 w 1851"/>
              <a:gd name="T35" fmla="*/ 1645 h 2057"/>
              <a:gd name="T36" fmla="*/ 309 w 1851"/>
              <a:gd name="T37" fmla="*/ 1234 h 2057"/>
              <a:gd name="T38" fmla="*/ 454 w 1851"/>
              <a:gd name="T39" fmla="*/ 1089 h 2057"/>
              <a:gd name="T40" fmla="*/ 720 w 1851"/>
              <a:gd name="T41" fmla="*/ 1354 h 2057"/>
              <a:gd name="T42" fmla="*/ 1397 w 1851"/>
              <a:gd name="T43" fmla="*/ 677 h 2057"/>
              <a:gd name="T44" fmla="*/ 1543 w 1851"/>
              <a:gd name="T45" fmla="*/ 823 h 2057"/>
              <a:gd name="T46" fmla="*/ 720 w 1851"/>
              <a:gd name="T47" fmla="*/ 1645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51" h="2057">
                <a:moveTo>
                  <a:pt x="1646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6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6" y="206"/>
                </a:cubicBezTo>
                <a:close/>
                <a:moveTo>
                  <a:pt x="926" y="206"/>
                </a:moveTo>
                <a:cubicBezTo>
                  <a:pt x="982" y="206"/>
                  <a:pt x="1029" y="252"/>
                  <a:pt x="1029" y="309"/>
                </a:cubicBezTo>
                <a:cubicBezTo>
                  <a:pt x="1029" y="366"/>
                  <a:pt x="982" y="411"/>
                  <a:pt x="926" y="411"/>
                </a:cubicBezTo>
                <a:cubicBezTo>
                  <a:pt x="869" y="411"/>
                  <a:pt x="823" y="366"/>
                  <a:pt x="823" y="309"/>
                </a:cubicBezTo>
                <a:cubicBezTo>
                  <a:pt x="823" y="252"/>
                  <a:pt x="869" y="206"/>
                  <a:pt x="926" y="206"/>
                </a:cubicBezTo>
                <a:close/>
                <a:moveTo>
                  <a:pt x="720" y="1645"/>
                </a:moveTo>
                <a:lnTo>
                  <a:pt x="309" y="1234"/>
                </a:lnTo>
                <a:lnTo>
                  <a:pt x="454" y="1089"/>
                </a:lnTo>
                <a:lnTo>
                  <a:pt x="720" y="1354"/>
                </a:lnTo>
                <a:lnTo>
                  <a:pt x="1397" y="677"/>
                </a:lnTo>
                <a:lnTo>
                  <a:pt x="1543" y="823"/>
                </a:lnTo>
                <a:lnTo>
                  <a:pt x="720" y="16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5649208" y="3949395"/>
            <a:ext cx="260564" cy="198244"/>
            <a:chOff x="-96837" y="1920867"/>
            <a:chExt cx="1090610" cy="888997"/>
          </a:xfrm>
        </p:grpSpPr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152399" y="2574915"/>
              <a:ext cx="95251" cy="147639"/>
            </a:xfrm>
            <a:custGeom>
              <a:avLst/>
              <a:gdLst>
                <a:gd name="T0" fmla="*/ 4 w 25"/>
                <a:gd name="T1" fmla="*/ 39 h 39"/>
                <a:gd name="T2" fmla="*/ 23 w 25"/>
                <a:gd name="T3" fmla="*/ 39 h 39"/>
                <a:gd name="T4" fmla="*/ 25 w 25"/>
                <a:gd name="T5" fmla="*/ 19 h 39"/>
                <a:gd name="T6" fmla="*/ 0 w 25"/>
                <a:gd name="T7" fmla="*/ 0 h 39"/>
                <a:gd name="T8" fmla="*/ 4 w 2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4" y="39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6" y="14"/>
                    <a:pt x="7" y="7"/>
                    <a:pt x="0" y="0"/>
                  </a:cubicBezTo>
                  <a:lnTo>
                    <a:pt x="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649286" y="2574915"/>
              <a:ext cx="95251" cy="147639"/>
            </a:xfrm>
            <a:custGeom>
              <a:avLst/>
              <a:gdLst>
                <a:gd name="T0" fmla="*/ 2 w 25"/>
                <a:gd name="T1" fmla="*/ 39 h 39"/>
                <a:gd name="T2" fmla="*/ 21 w 25"/>
                <a:gd name="T3" fmla="*/ 39 h 39"/>
                <a:gd name="T4" fmla="*/ 25 w 25"/>
                <a:gd name="T5" fmla="*/ 0 h 39"/>
                <a:gd name="T6" fmla="*/ 0 w 25"/>
                <a:gd name="T7" fmla="*/ 19 h 39"/>
                <a:gd name="T8" fmla="*/ 2 w 2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" y="39"/>
                  </a:moveTo>
                  <a:cubicBezTo>
                    <a:pt x="21" y="39"/>
                    <a:pt x="21" y="39"/>
                    <a:pt x="21" y="3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7"/>
                    <a:pt x="9" y="14"/>
                    <a:pt x="0" y="19"/>
                  </a:cubicBezTo>
                  <a:lnTo>
                    <a:pt x="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1" name="Oval 58"/>
            <p:cNvSpPr>
              <a:spLocks noChangeArrowheads="1"/>
            </p:cNvSpPr>
            <p:nvPr/>
          </p:nvSpPr>
          <p:spPr bwMode="auto">
            <a:xfrm>
              <a:off x="-58739" y="2247889"/>
              <a:ext cx="106364" cy="10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2" name="Freeform 59"/>
            <p:cNvSpPr>
              <a:spLocks/>
            </p:cNvSpPr>
            <p:nvPr/>
          </p:nvSpPr>
          <p:spPr bwMode="auto">
            <a:xfrm>
              <a:off x="-96837" y="2381240"/>
              <a:ext cx="182564" cy="341313"/>
            </a:xfrm>
            <a:custGeom>
              <a:avLst/>
              <a:gdLst>
                <a:gd name="T0" fmla="*/ 57 w 115"/>
                <a:gd name="T1" fmla="*/ 31 h 215"/>
                <a:gd name="T2" fmla="*/ 38 w 115"/>
                <a:gd name="T3" fmla="*/ 0 h 215"/>
                <a:gd name="T4" fmla="*/ 0 w 115"/>
                <a:gd name="T5" fmla="*/ 7 h 215"/>
                <a:gd name="T6" fmla="*/ 0 w 115"/>
                <a:gd name="T7" fmla="*/ 90 h 215"/>
                <a:gd name="T8" fmla="*/ 24 w 115"/>
                <a:gd name="T9" fmla="*/ 110 h 215"/>
                <a:gd name="T10" fmla="*/ 33 w 115"/>
                <a:gd name="T11" fmla="*/ 215 h 215"/>
                <a:gd name="T12" fmla="*/ 81 w 115"/>
                <a:gd name="T13" fmla="*/ 215 h 215"/>
                <a:gd name="T14" fmla="*/ 91 w 115"/>
                <a:gd name="T15" fmla="*/ 110 h 215"/>
                <a:gd name="T16" fmla="*/ 115 w 115"/>
                <a:gd name="T17" fmla="*/ 90 h 215"/>
                <a:gd name="T18" fmla="*/ 115 w 115"/>
                <a:gd name="T19" fmla="*/ 7 h 215"/>
                <a:gd name="T20" fmla="*/ 76 w 115"/>
                <a:gd name="T21" fmla="*/ 0 h 215"/>
                <a:gd name="T22" fmla="*/ 57 w 115"/>
                <a:gd name="T23" fmla="*/ 3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215">
                  <a:moveTo>
                    <a:pt x="57" y="31"/>
                  </a:moveTo>
                  <a:lnTo>
                    <a:pt x="38" y="0"/>
                  </a:lnTo>
                  <a:lnTo>
                    <a:pt x="0" y="7"/>
                  </a:lnTo>
                  <a:lnTo>
                    <a:pt x="0" y="90"/>
                  </a:lnTo>
                  <a:lnTo>
                    <a:pt x="24" y="110"/>
                  </a:lnTo>
                  <a:lnTo>
                    <a:pt x="33" y="215"/>
                  </a:lnTo>
                  <a:lnTo>
                    <a:pt x="81" y="215"/>
                  </a:lnTo>
                  <a:lnTo>
                    <a:pt x="91" y="110"/>
                  </a:lnTo>
                  <a:lnTo>
                    <a:pt x="115" y="90"/>
                  </a:lnTo>
                  <a:lnTo>
                    <a:pt x="115" y="7"/>
                  </a:lnTo>
                  <a:lnTo>
                    <a:pt x="76" y="0"/>
                  </a:lnTo>
                  <a:lnTo>
                    <a:pt x="57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3" name="Freeform 60"/>
            <p:cNvSpPr>
              <a:spLocks/>
            </p:cNvSpPr>
            <p:nvPr/>
          </p:nvSpPr>
          <p:spPr bwMode="auto">
            <a:xfrm>
              <a:off x="812799" y="2381240"/>
              <a:ext cx="180974" cy="341313"/>
            </a:xfrm>
            <a:custGeom>
              <a:avLst/>
              <a:gdLst>
                <a:gd name="T0" fmla="*/ 76 w 114"/>
                <a:gd name="T1" fmla="*/ 0 h 215"/>
                <a:gd name="T2" fmla="*/ 57 w 114"/>
                <a:gd name="T3" fmla="*/ 31 h 215"/>
                <a:gd name="T4" fmla="*/ 38 w 114"/>
                <a:gd name="T5" fmla="*/ 0 h 215"/>
                <a:gd name="T6" fmla="*/ 0 w 114"/>
                <a:gd name="T7" fmla="*/ 7 h 215"/>
                <a:gd name="T8" fmla="*/ 0 w 114"/>
                <a:gd name="T9" fmla="*/ 90 h 215"/>
                <a:gd name="T10" fmla="*/ 23 w 114"/>
                <a:gd name="T11" fmla="*/ 110 h 215"/>
                <a:gd name="T12" fmla="*/ 33 w 114"/>
                <a:gd name="T13" fmla="*/ 215 h 215"/>
                <a:gd name="T14" fmla="*/ 81 w 114"/>
                <a:gd name="T15" fmla="*/ 215 h 215"/>
                <a:gd name="T16" fmla="*/ 90 w 114"/>
                <a:gd name="T17" fmla="*/ 110 h 215"/>
                <a:gd name="T18" fmla="*/ 114 w 114"/>
                <a:gd name="T19" fmla="*/ 90 h 215"/>
                <a:gd name="T20" fmla="*/ 114 w 114"/>
                <a:gd name="T21" fmla="*/ 7 h 215"/>
                <a:gd name="T22" fmla="*/ 76 w 114"/>
                <a:gd name="T2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215">
                  <a:moveTo>
                    <a:pt x="76" y="0"/>
                  </a:moveTo>
                  <a:lnTo>
                    <a:pt x="57" y="31"/>
                  </a:lnTo>
                  <a:lnTo>
                    <a:pt x="38" y="0"/>
                  </a:lnTo>
                  <a:lnTo>
                    <a:pt x="0" y="7"/>
                  </a:lnTo>
                  <a:lnTo>
                    <a:pt x="0" y="90"/>
                  </a:lnTo>
                  <a:lnTo>
                    <a:pt x="23" y="110"/>
                  </a:lnTo>
                  <a:lnTo>
                    <a:pt x="33" y="215"/>
                  </a:lnTo>
                  <a:lnTo>
                    <a:pt x="81" y="215"/>
                  </a:lnTo>
                  <a:lnTo>
                    <a:pt x="90" y="110"/>
                  </a:lnTo>
                  <a:lnTo>
                    <a:pt x="114" y="90"/>
                  </a:lnTo>
                  <a:lnTo>
                    <a:pt x="114" y="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4" name="Oval 61"/>
            <p:cNvSpPr>
              <a:spLocks noChangeArrowheads="1"/>
            </p:cNvSpPr>
            <p:nvPr/>
          </p:nvSpPr>
          <p:spPr bwMode="auto">
            <a:xfrm>
              <a:off x="849311" y="2247889"/>
              <a:ext cx="106364" cy="10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5" name="Freeform 62"/>
            <p:cNvSpPr>
              <a:spLocks noEditPoints="1"/>
            </p:cNvSpPr>
            <p:nvPr/>
          </p:nvSpPr>
          <p:spPr bwMode="auto">
            <a:xfrm>
              <a:off x="96836" y="1920867"/>
              <a:ext cx="703260" cy="888997"/>
            </a:xfrm>
            <a:custGeom>
              <a:avLst/>
              <a:gdLst>
                <a:gd name="T0" fmla="*/ 93 w 186"/>
                <a:gd name="T1" fmla="*/ 0 h 234"/>
                <a:gd name="T2" fmla="*/ 0 w 186"/>
                <a:gd name="T3" fmla="*/ 93 h 234"/>
                <a:gd name="T4" fmla="*/ 84 w 186"/>
                <a:gd name="T5" fmla="*/ 185 h 234"/>
                <a:gd name="T6" fmla="*/ 84 w 186"/>
                <a:gd name="T7" fmla="*/ 201 h 234"/>
                <a:gd name="T8" fmla="*/ 75 w 186"/>
                <a:gd name="T9" fmla="*/ 201 h 234"/>
                <a:gd name="T10" fmla="*/ 75 w 186"/>
                <a:gd name="T11" fmla="*/ 234 h 234"/>
                <a:gd name="T12" fmla="*/ 111 w 186"/>
                <a:gd name="T13" fmla="*/ 234 h 234"/>
                <a:gd name="T14" fmla="*/ 111 w 186"/>
                <a:gd name="T15" fmla="*/ 201 h 234"/>
                <a:gd name="T16" fmla="*/ 102 w 186"/>
                <a:gd name="T17" fmla="*/ 201 h 234"/>
                <a:gd name="T18" fmla="*/ 102 w 186"/>
                <a:gd name="T19" fmla="*/ 185 h 234"/>
                <a:gd name="T20" fmla="*/ 186 w 186"/>
                <a:gd name="T21" fmla="*/ 93 h 234"/>
                <a:gd name="T22" fmla="*/ 93 w 186"/>
                <a:gd name="T23" fmla="*/ 0 h 234"/>
                <a:gd name="T24" fmla="*/ 93 w 186"/>
                <a:gd name="T25" fmla="*/ 165 h 234"/>
                <a:gd name="T26" fmla="*/ 21 w 186"/>
                <a:gd name="T27" fmla="*/ 93 h 234"/>
                <a:gd name="T28" fmla="*/ 93 w 186"/>
                <a:gd name="T29" fmla="*/ 21 h 234"/>
                <a:gd name="T30" fmla="*/ 165 w 186"/>
                <a:gd name="T31" fmla="*/ 93 h 234"/>
                <a:gd name="T32" fmla="*/ 93 w 186"/>
                <a:gd name="T33" fmla="*/ 16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34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1"/>
                    <a:pt x="37" y="181"/>
                    <a:pt x="84" y="185"/>
                  </a:cubicBezTo>
                  <a:cubicBezTo>
                    <a:pt x="84" y="201"/>
                    <a:pt x="84" y="201"/>
                    <a:pt x="84" y="201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111" y="234"/>
                    <a:pt x="111" y="234"/>
                    <a:pt x="111" y="234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49" y="181"/>
                    <a:pt x="186" y="141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5"/>
                  </a:moveTo>
                  <a:cubicBezTo>
                    <a:pt x="53" y="165"/>
                    <a:pt x="21" y="133"/>
                    <a:pt x="21" y="93"/>
                  </a:cubicBezTo>
                  <a:cubicBezTo>
                    <a:pt x="21" y="53"/>
                    <a:pt x="53" y="21"/>
                    <a:pt x="93" y="21"/>
                  </a:cubicBezTo>
                  <a:cubicBezTo>
                    <a:pt x="133" y="21"/>
                    <a:pt x="165" y="53"/>
                    <a:pt x="165" y="93"/>
                  </a:cubicBezTo>
                  <a:cubicBezTo>
                    <a:pt x="165" y="133"/>
                    <a:pt x="133" y="165"/>
                    <a:pt x="93" y="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6" name="Oval 63"/>
            <p:cNvSpPr>
              <a:spLocks noChangeArrowheads="1"/>
            </p:cNvSpPr>
            <p:nvPr/>
          </p:nvSpPr>
          <p:spPr bwMode="auto">
            <a:xfrm>
              <a:off x="354010" y="2114542"/>
              <a:ext cx="188912" cy="193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87" name="Freeform 64"/>
            <p:cNvSpPr>
              <a:spLocks/>
            </p:cNvSpPr>
            <p:nvPr/>
          </p:nvSpPr>
          <p:spPr bwMode="auto">
            <a:xfrm>
              <a:off x="288924" y="2349500"/>
              <a:ext cx="319089" cy="149226"/>
            </a:xfrm>
            <a:custGeom>
              <a:avLst/>
              <a:gdLst>
                <a:gd name="T0" fmla="*/ 42 w 84"/>
                <a:gd name="T1" fmla="*/ 23 h 39"/>
                <a:gd name="T2" fmla="*/ 27 w 84"/>
                <a:gd name="T3" fmla="*/ 0 h 39"/>
                <a:gd name="T4" fmla="*/ 0 w 84"/>
                <a:gd name="T5" fmla="*/ 6 h 39"/>
                <a:gd name="T6" fmla="*/ 0 w 84"/>
                <a:gd name="T7" fmla="*/ 21 h 39"/>
                <a:gd name="T8" fmla="*/ 42 w 84"/>
                <a:gd name="T9" fmla="*/ 39 h 39"/>
                <a:gd name="T10" fmla="*/ 84 w 84"/>
                <a:gd name="T11" fmla="*/ 21 h 39"/>
                <a:gd name="T12" fmla="*/ 84 w 84"/>
                <a:gd name="T13" fmla="*/ 6 h 39"/>
                <a:gd name="T14" fmla="*/ 57 w 84"/>
                <a:gd name="T15" fmla="*/ 0 h 39"/>
                <a:gd name="T16" fmla="*/ 42 w 84"/>
                <a:gd name="T1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39">
                  <a:moveTo>
                    <a:pt x="42" y="23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0" y="32"/>
                    <a:pt x="25" y="39"/>
                    <a:pt x="42" y="39"/>
                  </a:cubicBezTo>
                  <a:cubicBezTo>
                    <a:pt x="59" y="39"/>
                    <a:pt x="74" y="32"/>
                    <a:pt x="84" y="21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3312887" y="4140005"/>
            <a:ext cx="803658" cy="125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05740" algn="ctr">
              <a:spcAft>
                <a:spcPts val="675"/>
              </a:spcAft>
            </a:pPr>
            <a:r>
              <a:rPr lang="en-US" sz="600" dirty="0">
                <a:solidFill>
                  <a:prstClr val="white"/>
                </a:solidFill>
              </a:rPr>
              <a:t>Config management</a:t>
            </a:r>
          </a:p>
        </p:txBody>
      </p:sp>
      <p:sp>
        <p:nvSpPr>
          <p:cNvPr id="189" name="Freeform 93"/>
          <p:cNvSpPr>
            <a:spLocks noChangeAspect="1" noEditPoints="1"/>
          </p:cNvSpPr>
          <p:nvPr/>
        </p:nvSpPr>
        <p:spPr bwMode="auto">
          <a:xfrm>
            <a:off x="3727332" y="3969776"/>
            <a:ext cx="144496" cy="150401"/>
          </a:xfrm>
          <a:custGeom>
            <a:avLst/>
            <a:gdLst>
              <a:gd name="T0" fmla="*/ 1646 w 1851"/>
              <a:gd name="T1" fmla="*/ 206 h 2057"/>
              <a:gd name="T2" fmla="*/ 1215 w 1851"/>
              <a:gd name="T3" fmla="*/ 206 h 2057"/>
              <a:gd name="T4" fmla="*/ 926 w 1851"/>
              <a:gd name="T5" fmla="*/ 0 h 2057"/>
              <a:gd name="T6" fmla="*/ 636 w 1851"/>
              <a:gd name="T7" fmla="*/ 206 h 2057"/>
              <a:gd name="T8" fmla="*/ 206 w 1851"/>
              <a:gd name="T9" fmla="*/ 206 h 2057"/>
              <a:gd name="T10" fmla="*/ 0 w 1851"/>
              <a:gd name="T11" fmla="*/ 411 h 2057"/>
              <a:gd name="T12" fmla="*/ 0 w 1851"/>
              <a:gd name="T13" fmla="*/ 1851 h 2057"/>
              <a:gd name="T14" fmla="*/ 206 w 1851"/>
              <a:gd name="T15" fmla="*/ 2057 h 2057"/>
              <a:gd name="T16" fmla="*/ 1646 w 1851"/>
              <a:gd name="T17" fmla="*/ 2057 h 2057"/>
              <a:gd name="T18" fmla="*/ 1851 w 1851"/>
              <a:gd name="T19" fmla="*/ 1851 h 2057"/>
              <a:gd name="T20" fmla="*/ 1851 w 1851"/>
              <a:gd name="T21" fmla="*/ 411 h 2057"/>
              <a:gd name="T22" fmla="*/ 1646 w 1851"/>
              <a:gd name="T23" fmla="*/ 206 h 2057"/>
              <a:gd name="T24" fmla="*/ 926 w 1851"/>
              <a:gd name="T25" fmla="*/ 206 h 2057"/>
              <a:gd name="T26" fmla="*/ 1029 w 1851"/>
              <a:gd name="T27" fmla="*/ 309 h 2057"/>
              <a:gd name="T28" fmla="*/ 926 w 1851"/>
              <a:gd name="T29" fmla="*/ 411 h 2057"/>
              <a:gd name="T30" fmla="*/ 823 w 1851"/>
              <a:gd name="T31" fmla="*/ 309 h 2057"/>
              <a:gd name="T32" fmla="*/ 926 w 1851"/>
              <a:gd name="T33" fmla="*/ 206 h 2057"/>
              <a:gd name="T34" fmla="*/ 720 w 1851"/>
              <a:gd name="T35" fmla="*/ 1645 h 2057"/>
              <a:gd name="T36" fmla="*/ 309 w 1851"/>
              <a:gd name="T37" fmla="*/ 1234 h 2057"/>
              <a:gd name="T38" fmla="*/ 454 w 1851"/>
              <a:gd name="T39" fmla="*/ 1089 h 2057"/>
              <a:gd name="T40" fmla="*/ 720 w 1851"/>
              <a:gd name="T41" fmla="*/ 1354 h 2057"/>
              <a:gd name="T42" fmla="*/ 1397 w 1851"/>
              <a:gd name="T43" fmla="*/ 677 h 2057"/>
              <a:gd name="T44" fmla="*/ 1543 w 1851"/>
              <a:gd name="T45" fmla="*/ 823 h 2057"/>
              <a:gd name="T46" fmla="*/ 720 w 1851"/>
              <a:gd name="T47" fmla="*/ 1645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51" h="2057">
                <a:moveTo>
                  <a:pt x="1646" y="206"/>
                </a:moveTo>
                <a:lnTo>
                  <a:pt x="1215" y="206"/>
                </a:lnTo>
                <a:cubicBezTo>
                  <a:pt x="1173" y="86"/>
                  <a:pt x="1060" y="0"/>
                  <a:pt x="926" y="0"/>
                </a:cubicBezTo>
                <a:cubicBezTo>
                  <a:pt x="791" y="0"/>
                  <a:pt x="678" y="86"/>
                  <a:pt x="636" y="206"/>
                </a:cubicBezTo>
                <a:lnTo>
                  <a:pt x="206" y="206"/>
                </a:lnTo>
                <a:cubicBezTo>
                  <a:pt x="92" y="206"/>
                  <a:pt x="0" y="298"/>
                  <a:pt x="0" y="411"/>
                </a:cubicBezTo>
                <a:lnTo>
                  <a:pt x="0" y="1851"/>
                </a:lnTo>
                <a:cubicBezTo>
                  <a:pt x="0" y="1965"/>
                  <a:pt x="92" y="2057"/>
                  <a:pt x="206" y="2057"/>
                </a:cubicBezTo>
                <a:lnTo>
                  <a:pt x="1646" y="2057"/>
                </a:lnTo>
                <a:cubicBezTo>
                  <a:pt x="1759" y="2057"/>
                  <a:pt x="1851" y="1965"/>
                  <a:pt x="1851" y="1851"/>
                </a:cubicBezTo>
                <a:lnTo>
                  <a:pt x="1851" y="411"/>
                </a:lnTo>
                <a:cubicBezTo>
                  <a:pt x="1851" y="298"/>
                  <a:pt x="1759" y="206"/>
                  <a:pt x="1646" y="206"/>
                </a:cubicBezTo>
                <a:close/>
                <a:moveTo>
                  <a:pt x="926" y="206"/>
                </a:moveTo>
                <a:cubicBezTo>
                  <a:pt x="982" y="206"/>
                  <a:pt x="1029" y="252"/>
                  <a:pt x="1029" y="309"/>
                </a:cubicBezTo>
                <a:cubicBezTo>
                  <a:pt x="1029" y="366"/>
                  <a:pt x="982" y="411"/>
                  <a:pt x="926" y="411"/>
                </a:cubicBezTo>
                <a:cubicBezTo>
                  <a:pt x="869" y="411"/>
                  <a:pt x="823" y="366"/>
                  <a:pt x="823" y="309"/>
                </a:cubicBezTo>
                <a:cubicBezTo>
                  <a:pt x="823" y="252"/>
                  <a:pt x="869" y="206"/>
                  <a:pt x="926" y="206"/>
                </a:cubicBezTo>
                <a:close/>
                <a:moveTo>
                  <a:pt x="720" y="1645"/>
                </a:moveTo>
                <a:lnTo>
                  <a:pt x="309" y="1234"/>
                </a:lnTo>
                <a:lnTo>
                  <a:pt x="454" y="1089"/>
                </a:lnTo>
                <a:lnTo>
                  <a:pt x="720" y="1354"/>
                </a:lnTo>
                <a:lnTo>
                  <a:pt x="1397" y="677"/>
                </a:lnTo>
                <a:lnTo>
                  <a:pt x="1543" y="823"/>
                </a:lnTo>
                <a:lnTo>
                  <a:pt x="720" y="16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8819" y="3226714"/>
            <a:ext cx="5246880" cy="108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957968" y="3241255"/>
            <a:ext cx="5166720" cy="1076015"/>
          </a:xfrm>
          <a:custGeom>
            <a:avLst/>
            <a:gdLst>
              <a:gd name="connsiteX0" fmla="*/ 0 w 5840627"/>
              <a:gd name="connsiteY0" fmla="*/ 0 h 1219200"/>
              <a:gd name="connsiteX1" fmla="*/ 0 w 5840627"/>
              <a:gd name="connsiteY1" fmla="*/ 1219200 h 1219200"/>
              <a:gd name="connsiteX2" fmla="*/ 2438400 w 5840627"/>
              <a:gd name="connsiteY2" fmla="*/ 1202724 h 1219200"/>
              <a:gd name="connsiteX3" fmla="*/ 5840627 w 5840627"/>
              <a:gd name="connsiteY3" fmla="*/ 1210962 h 1219200"/>
              <a:gd name="connsiteX4" fmla="*/ 5840627 w 5840627"/>
              <a:gd name="connsiteY4" fmla="*/ 691978 h 1219200"/>
              <a:gd name="connsiteX5" fmla="*/ 2438400 w 5840627"/>
              <a:gd name="connsiteY5" fmla="*/ 667265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0627" h="1219200">
                <a:moveTo>
                  <a:pt x="0" y="0"/>
                </a:moveTo>
                <a:lnTo>
                  <a:pt x="0" y="1219200"/>
                </a:lnTo>
                <a:lnTo>
                  <a:pt x="2438400" y="1202724"/>
                </a:lnTo>
                <a:lnTo>
                  <a:pt x="5840627" y="1210962"/>
                </a:lnTo>
                <a:lnTo>
                  <a:pt x="5840627" y="691978"/>
                </a:lnTo>
                <a:lnTo>
                  <a:pt x="2438400" y="667265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5973" y="3244124"/>
            <a:ext cx="2958286" cy="62054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90" name="Text Placeholder 3"/>
          <p:cNvSpPr txBox="1">
            <a:spLocks/>
          </p:cNvSpPr>
          <p:nvPr/>
        </p:nvSpPr>
        <p:spPr>
          <a:xfrm>
            <a:off x="752400" y="5886450"/>
            <a:ext cx="7639200" cy="20312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cs typeface="Helvetica" pitchFamily="34" charset="0"/>
              </a:rPr>
              <a:t>* Note: vendors are representative only</a:t>
            </a:r>
          </a:p>
        </p:txBody>
      </p:sp>
    </p:spTree>
    <p:extLst>
      <p:ext uri="{BB962C8B-B14F-4D97-AF65-F5344CB8AC3E}">
        <p14:creationId xmlns:p14="http://schemas.microsoft.com/office/powerpoint/2010/main" val="39793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Cloud security journey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752400" y="1209600"/>
            <a:ext cx="7639200" cy="4594225"/>
          </a:xfrm>
        </p:spPr>
        <p:txBody>
          <a:bodyPr/>
          <a:lstStyle/>
          <a:p>
            <a:r>
              <a:rPr lang="en-US" sz="1100" b="0" dirty="0"/>
              <a:t>Cloud security is not an overnight endeavor – but rather a journey that starts with a </a:t>
            </a:r>
            <a:r>
              <a:rPr lang="en-US" sz="1100" b="0" i="1" dirty="0"/>
              <a:t>Cloud Security Capability Assessment and Strategy </a:t>
            </a:r>
            <a:r>
              <a:rPr lang="en-US" sz="1100" b="0" dirty="0"/>
              <a:t>to define your target state and where to focus your investments over time to have the highest impact. </a:t>
            </a:r>
            <a:endParaRPr lang="en-US" sz="11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Recommendations &amp; approach</a:t>
            </a:r>
            <a:endParaRPr lang="en-US" dirty="0"/>
          </a:p>
        </p:txBody>
      </p:sp>
      <p:sp>
        <p:nvSpPr>
          <p:cNvPr id="67" name="Footer Placeholder 2"/>
          <p:cNvSpPr txBox="1">
            <a:spLocks/>
          </p:cNvSpPr>
          <p:nvPr/>
        </p:nvSpPr>
        <p:spPr>
          <a:xfrm>
            <a:off x="1315207" y="7260680"/>
            <a:ext cx="1130095" cy="2002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1650" indent="-444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4888" indent="-9048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08125" indent="-13652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13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630" dirty="0">
                <a:solidFill>
                  <a:srgbClr val="000000"/>
                </a:solidFill>
              </a:rPr>
              <a:t>September 3, 2015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305079" y="1926355"/>
            <a:ext cx="6081739" cy="38774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555" tIns="45278" rIns="90555" bIns="45278" numCol="1" rtlCol="0" anchor="t" anchorCtr="0" compatLnSpc="1">
            <a:prstTxWarp prst="textNoShape">
              <a:avLst/>
            </a:prstTxWarp>
          </a:bodyPr>
          <a:lstStyle/>
          <a:p>
            <a:pPr defTabSz="905581"/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014896" y="3710764"/>
            <a:ext cx="7379244" cy="0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030760" y="3838616"/>
            <a:ext cx="7363380" cy="5523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836811" y="1786451"/>
            <a:ext cx="2712" cy="3981493"/>
          </a:xfrm>
          <a:prstGeom prst="line">
            <a:avLst/>
          </a:prstGeom>
          <a:ln w="63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381772" y="1820305"/>
            <a:ext cx="17690" cy="3947639"/>
          </a:xfrm>
          <a:prstGeom prst="line">
            <a:avLst/>
          </a:prstGeom>
          <a:ln w="63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32"/>
          <p:cNvSpPr>
            <a:spLocks noChangeArrowheads="1"/>
          </p:cNvSpPr>
          <p:nvPr/>
        </p:nvSpPr>
        <p:spPr bwMode="auto">
          <a:xfrm>
            <a:off x="1092055" y="3887212"/>
            <a:ext cx="1289304" cy="411717"/>
          </a:xfrm>
          <a:prstGeom prst="rect">
            <a:avLst/>
          </a:prstGeom>
          <a:solidFill>
            <a:srgbClr val="0033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45278" tIns="45278" rIns="45278" bIns="45278" anchor="ctr"/>
          <a:lstStyle/>
          <a:p>
            <a:pPr algn="ctr" fontAlgn="t">
              <a:spcAft>
                <a:spcPts val="300"/>
              </a:spcAft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>
                <a:solidFill>
                  <a:schemeClr val="bg1"/>
                </a:solidFill>
              </a:rPr>
              <a:t>Threat and vulnerability Management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2399" y="3838616"/>
            <a:ext cx="1648289" cy="1954561"/>
          </a:xfrm>
          <a:prstGeom prst="rect">
            <a:avLst/>
          </a:prstGeom>
          <a:noFill/>
          <a:ln w="63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t" anchorCtr="0"/>
          <a:lstStyle/>
          <a:p>
            <a:pPr algn="r"/>
            <a:r>
              <a:rPr lang="en-US" sz="800" dirty="0" smtClean="0">
                <a:solidFill>
                  <a:schemeClr val="tx2"/>
                </a:solidFill>
              </a:rPr>
              <a:t>Technology Enablement</a:t>
            </a:r>
          </a:p>
        </p:txBody>
      </p:sp>
      <p:sp>
        <p:nvSpPr>
          <p:cNvPr id="76" name="Rounded Rectangle 32"/>
          <p:cNvSpPr>
            <a:spLocks noChangeArrowheads="1"/>
          </p:cNvSpPr>
          <p:nvPr/>
        </p:nvSpPr>
        <p:spPr bwMode="auto">
          <a:xfrm>
            <a:off x="1092055" y="4359778"/>
            <a:ext cx="1289304" cy="404497"/>
          </a:xfrm>
          <a:prstGeom prst="rect">
            <a:avLst/>
          </a:prstGeom>
          <a:solidFill>
            <a:srgbClr val="00A3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fontAlgn="t">
              <a:spcAft>
                <a:spcPts val="300"/>
              </a:spcAft>
            </a:pPr>
            <a:endParaRPr lang="en-US" sz="800" dirty="0" smtClean="0">
              <a:solidFill>
                <a:prstClr val="white"/>
              </a:solidFill>
            </a:endParaRPr>
          </a:p>
          <a:p>
            <a:pPr algn="ctr" fontAlgn="t">
              <a:spcAft>
                <a:spcPts val="300"/>
              </a:spcAft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>
                <a:solidFill>
                  <a:schemeClr val="bg1"/>
                </a:solidFill>
              </a:rPr>
              <a:t>Identity and Access Management</a:t>
            </a:r>
          </a:p>
          <a:p>
            <a:pPr fontAlgn="t">
              <a:spcAft>
                <a:spcPts val="300"/>
              </a:spcAft>
            </a:pP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77" name="Rounded Rectangle 32"/>
          <p:cNvSpPr>
            <a:spLocks noChangeArrowheads="1"/>
          </p:cNvSpPr>
          <p:nvPr/>
        </p:nvSpPr>
        <p:spPr bwMode="auto">
          <a:xfrm>
            <a:off x="1092055" y="4829456"/>
            <a:ext cx="1289304" cy="425363"/>
          </a:xfrm>
          <a:prstGeom prst="rect">
            <a:avLst/>
          </a:prstGeom>
          <a:solidFill>
            <a:srgbClr val="EA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algn="ctr" fontAlgn="t">
              <a:spcAft>
                <a:spcPts val="300"/>
              </a:spcAft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 smtClean="0">
                <a:solidFill>
                  <a:schemeClr val="bg1"/>
                </a:solidFill>
              </a:rPr>
              <a:t>Information and privacy protection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8" name="Rounded Rectangle 32"/>
          <p:cNvSpPr>
            <a:spLocks noChangeArrowheads="1"/>
          </p:cNvSpPr>
          <p:nvPr/>
        </p:nvSpPr>
        <p:spPr bwMode="auto">
          <a:xfrm>
            <a:off x="1092055" y="5311207"/>
            <a:ext cx="1289304" cy="42467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fontAlgn="t">
              <a:spcAft>
                <a:spcPts val="540"/>
              </a:spcAft>
            </a:pPr>
            <a:r>
              <a:rPr lang="en-US" sz="800" kern="0" dirty="0" smtClean="0">
                <a:solidFill>
                  <a:srgbClr val="FFFFFF"/>
                </a:solidFill>
              </a:rPr>
              <a:t>Incident and crisis management</a:t>
            </a:r>
            <a:endParaRPr lang="en-US" sz="800" kern="0" dirty="0">
              <a:solidFill>
                <a:srgbClr val="FFFFFF"/>
              </a:solidFill>
            </a:endParaRPr>
          </a:p>
        </p:txBody>
      </p:sp>
      <p:sp>
        <p:nvSpPr>
          <p:cNvPr id="80" name="Left Brace 79"/>
          <p:cNvSpPr/>
          <p:nvPr/>
        </p:nvSpPr>
        <p:spPr>
          <a:xfrm rot="5400000">
            <a:off x="3653624" y="663741"/>
            <a:ext cx="98690" cy="2279002"/>
          </a:xfrm>
          <a:prstGeom prst="leftBrace">
            <a:avLst/>
          </a:prstGeom>
          <a:ln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2807355" y="1540037"/>
            <a:ext cx="950084" cy="39767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tx2"/>
                </a:solidFill>
              </a:rPr>
              <a:t>Establish Program &amp; Foundation</a:t>
            </a:r>
          </a:p>
        </p:txBody>
      </p:sp>
      <p:sp>
        <p:nvSpPr>
          <p:cNvPr id="84" name="Left Brace 83"/>
          <p:cNvSpPr/>
          <p:nvPr/>
        </p:nvSpPr>
        <p:spPr>
          <a:xfrm rot="5400000">
            <a:off x="5728970" y="970578"/>
            <a:ext cx="77832" cy="1686192"/>
          </a:xfrm>
          <a:prstGeom prst="leftBrace">
            <a:avLst/>
          </a:prstGeom>
          <a:ln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217552" y="1536193"/>
            <a:ext cx="1324546" cy="664885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tx2"/>
                </a:solidFill>
              </a:rPr>
              <a:t>Enhance &amp; Integrate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23999" y="1538783"/>
            <a:ext cx="1324546" cy="664885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2"/>
                </a:solidFill>
              </a:rPr>
              <a:t>Extend &amp; Optimize </a:t>
            </a:r>
          </a:p>
        </p:txBody>
      </p:sp>
      <p:sp>
        <p:nvSpPr>
          <p:cNvPr id="99" name="Left Brace 98"/>
          <p:cNvSpPr/>
          <p:nvPr/>
        </p:nvSpPr>
        <p:spPr>
          <a:xfrm rot="5400000">
            <a:off x="7499307" y="971678"/>
            <a:ext cx="75631" cy="1686192"/>
          </a:xfrm>
          <a:prstGeom prst="leftBrace">
            <a:avLst/>
          </a:prstGeom>
          <a:ln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4924790" y="1781266"/>
            <a:ext cx="5214" cy="3986678"/>
          </a:xfrm>
          <a:prstGeom prst="line">
            <a:avLst/>
          </a:prstGeom>
          <a:ln w="63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07193" y="1773500"/>
            <a:ext cx="3789" cy="3994443"/>
          </a:xfrm>
          <a:prstGeom prst="line">
            <a:avLst/>
          </a:prstGeom>
          <a:ln w="63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693302" y="1768316"/>
            <a:ext cx="4372" cy="4024862"/>
          </a:xfrm>
          <a:prstGeom prst="line">
            <a:avLst/>
          </a:prstGeom>
          <a:ln w="63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32"/>
          <p:cNvSpPr>
            <a:spLocks noChangeArrowheads="1"/>
          </p:cNvSpPr>
          <p:nvPr/>
        </p:nvSpPr>
        <p:spPr bwMode="auto">
          <a:xfrm>
            <a:off x="1092055" y="2374256"/>
            <a:ext cx="1289304" cy="402333"/>
          </a:xfrm>
          <a:prstGeom prst="rect">
            <a:avLst/>
          </a:prstGeom>
          <a:solidFill>
            <a:srgbClr val="005EB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Risk </a:t>
            </a:r>
            <a:r>
              <a:rPr lang="en-US" sz="800" b="1" dirty="0">
                <a:solidFill>
                  <a:schemeClr val="bg1"/>
                </a:solidFill>
              </a:rPr>
              <a:t>and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compliance</a:t>
            </a:r>
            <a:br>
              <a:rPr lang="en-US" sz="800" dirty="0"/>
            </a:br>
            <a:r>
              <a:rPr lang="en-US" sz="800" dirty="0"/>
              <a:t>management</a:t>
            </a:r>
          </a:p>
        </p:txBody>
      </p:sp>
      <p:sp>
        <p:nvSpPr>
          <p:cNvPr id="105" name="Rounded Rectangle 32"/>
          <p:cNvSpPr>
            <a:spLocks noChangeArrowheads="1"/>
          </p:cNvSpPr>
          <p:nvPr/>
        </p:nvSpPr>
        <p:spPr bwMode="auto">
          <a:xfrm>
            <a:off x="1092055" y="2828877"/>
            <a:ext cx="1289304" cy="415108"/>
          </a:xfrm>
          <a:prstGeom prst="rect">
            <a:avLst/>
          </a:prstGeom>
          <a:solidFill>
            <a:srgbClr val="C600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algn="ctr" fontAlgn="t">
              <a:spcAft>
                <a:spcPts val="540"/>
              </a:spcAft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>
                <a:solidFill>
                  <a:prstClr val="white"/>
                </a:solidFill>
              </a:rPr>
              <a:t>Delivery and</a:t>
            </a:r>
            <a:br>
              <a:rPr lang="en-US" sz="800" b="1" dirty="0">
                <a:solidFill>
                  <a:prstClr val="white"/>
                </a:solidFill>
              </a:rPr>
            </a:br>
            <a:r>
              <a:rPr lang="en-US" sz="800" b="1" dirty="0">
                <a:solidFill>
                  <a:prstClr val="white"/>
                </a:solidFill>
              </a:rPr>
              <a:t>operations</a:t>
            </a:r>
          </a:p>
        </p:txBody>
      </p:sp>
      <p:sp>
        <p:nvSpPr>
          <p:cNvPr id="106" name="Rounded Rectangle 32"/>
          <p:cNvSpPr>
            <a:spLocks noChangeArrowheads="1"/>
          </p:cNvSpPr>
          <p:nvPr/>
        </p:nvSpPr>
        <p:spPr bwMode="auto">
          <a:xfrm>
            <a:off x="1092055" y="3287973"/>
            <a:ext cx="1289304" cy="405845"/>
          </a:xfrm>
          <a:prstGeom prst="rect">
            <a:avLst/>
          </a:prstGeom>
          <a:solidFill>
            <a:srgbClr val="009A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>
                <a:solidFill>
                  <a:schemeClr val="bg1"/>
                </a:solidFill>
              </a:rPr>
              <a:t>Security </a:t>
            </a:r>
          </a:p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>
                <a:solidFill>
                  <a:schemeClr val="bg1"/>
                </a:solidFill>
              </a:rPr>
              <a:t>architecture </a:t>
            </a:r>
            <a:r>
              <a:rPr lang="en-US" sz="800" b="1" dirty="0">
                <a:solidFill>
                  <a:schemeClr val="bg1"/>
                </a:solidFill>
              </a:rPr>
              <a:t>and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52399" y="1906513"/>
            <a:ext cx="1648289" cy="1803081"/>
          </a:xfrm>
          <a:prstGeom prst="rect">
            <a:avLst/>
          </a:prstGeom>
          <a:noFill/>
          <a:ln w="63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t" anchorCtr="0"/>
          <a:lstStyle/>
          <a:p>
            <a:pPr algn="r"/>
            <a:r>
              <a:rPr lang="en-US" sz="800" dirty="0" smtClean="0">
                <a:solidFill>
                  <a:schemeClr val="tx2"/>
                </a:solidFill>
              </a:rPr>
              <a:t>Program Governance &amp; Management</a:t>
            </a:r>
          </a:p>
        </p:txBody>
      </p:sp>
      <p:sp>
        <p:nvSpPr>
          <p:cNvPr id="108" name="Rounded Rectangle 32"/>
          <p:cNvSpPr>
            <a:spLocks noChangeArrowheads="1"/>
          </p:cNvSpPr>
          <p:nvPr/>
        </p:nvSpPr>
        <p:spPr bwMode="auto">
          <a:xfrm>
            <a:off x="1092055" y="1945846"/>
            <a:ext cx="1289304" cy="384422"/>
          </a:xfrm>
          <a:prstGeom prst="rect">
            <a:avLst/>
          </a:prstGeom>
          <a:solidFill>
            <a:srgbClr val="0091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278" tIns="45278" rIns="45278" bIns="45278" anchor="ctr"/>
          <a:lstStyle/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Strategy, </a:t>
            </a:r>
          </a:p>
          <a:p>
            <a:pPr algn="ctr">
              <a:defRPr sz="7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governance</a:t>
            </a:r>
            <a:r>
              <a:rPr lang="en-US" sz="800" dirty="0">
                <a:solidFill>
                  <a:schemeClr val="bg1"/>
                </a:solidFill>
              </a:rPr>
              <a:t> and </a:t>
            </a:r>
            <a:r>
              <a:rPr lang="en-US" sz="800" dirty="0"/>
              <a:t>management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33987" y="5764073"/>
            <a:ext cx="7363380" cy="0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45376" y="1701840"/>
            <a:ext cx="1310558" cy="761377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tx2"/>
                </a:solidFill>
              </a:rPr>
              <a:t>Cloud Security Domain</a:t>
            </a:r>
          </a:p>
        </p:txBody>
      </p:sp>
      <p:sp>
        <p:nvSpPr>
          <p:cNvPr id="115" name="Text Placeholder 3"/>
          <p:cNvSpPr txBox="1">
            <a:spLocks/>
          </p:cNvSpPr>
          <p:nvPr/>
        </p:nvSpPr>
        <p:spPr>
          <a:xfrm>
            <a:off x="752400" y="5794726"/>
            <a:ext cx="7639200" cy="20312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44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700" b="0" dirty="0">
                <a:solidFill>
                  <a:srgbClr val="000000"/>
                </a:solidFill>
              </a:rPr>
              <a:t>September 3, 2015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067346" y="2352262"/>
            <a:ext cx="7326794" cy="0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1051561" y="2798583"/>
            <a:ext cx="7342579" cy="8300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051561" y="3265979"/>
            <a:ext cx="7342579" cy="0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1051560" y="4327123"/>
            <a:ext cx="7342580" cy="4461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1060058" y="4792469"/>
            <a:ext cx="7334082" cy="8793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067345" y="5283013"/>
            <a:ext cx="7326795" cy="0"/>
          </a:xfrm>
          <a:prstGeom prst="line">
            <a:avLst/>
          </a:prstGeom>
          <a:ln w="6350">
            <a:solidFill>
              <a:srgbClr val="00338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542279" y="1933822"/>
            <a:ext cx="503730" cy="381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Risk &amp; Capability Assessment 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120525" y="1932651"/>
            <a:ext cx="1726799" cy="1778114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Design and establish cloud security governance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116858" y="3844637"/>
            <a:ext cx="1726799" cy="1914209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Architect cloud security fabric (IAM, Data, Monitoring, Incident)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924791" y="3844637"/>
            <a:ext cx="1686192" cy="1908848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Implement cloud security fabric and on-board initial environment(s)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93302" y="3851005"/>
            <a:ext cx="1686192" cy="918002"/>
          </a:xfrm>
          <a:prstGeom prst="rect">
            <a:avLst/>
          </a:prstGeom>
          <a:solidFill>
            <a:srgbClr val="470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On-board apps &amp; environments to fabric 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693302" y="4827457"/>
            <a:ext cx="1686192" cy="926028"/>
          </a:xfrm>
          <a:prstGeom prst="rect">
            <a:avLst/>
          </a:prstGeom>
          <a:solidFill>
            <a:srgbClr val="470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Enhance control fabric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702996" y="2886147"/>
            <a:ext cx="1676497" cy="825789"/>
          </a:xfrm>
          <a:prstGeom prst="rect">
            <a:avLst/>
          </a:prstGeom>
          <a:solidFill>
            <a:srgbClr val="470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Operate risk management processes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941136" y="1932652"/>
            <a:ext cx="3438358" cy="895046"/>
          </a:xfrm>
          <a:prstGeom prst="rect">
            <a:avLst/>
          </a:prstGeom>
          <a:solidFill>
            <a:srgbClr val="483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Operate governance and drive change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49570" y="2886147"/>
            <a:ext cx="1676497" cy="825789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610" tIns="54610" rIns="54610" bIns="54610" rtlCol="0" anchor="ctr" anchorCtr="0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Implement &amp; operate enhanced risk management processes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84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1"/>
  <p:tag name="TYPE" val="Screen"/>
  <p:tag name="KEYWORD" val="SCREEN"/>
  <p:tag name="TEMPLATEVERSION" val="12/02/2016 04:09: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KPMG_Standard_4x3_0922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/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Screen Standard Template.potx" id="{E88C555A-6975-450A-A1AF-8EB9D3A48468}" vid="{6960880F-7DCF-4945-8654-2620C1BC11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Screen Standard Template</Template>
  <TotalTime>0</TotalTime>
  <Words>1588</Words>
  <Application>Microsoft Office PowerPoint</Application>
  <PresentationFormat>On-screen Show (4:3)</PresentationFormat>
  <Paragraphs>382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KPMG_Standard_4x3_0922_2015</vt:lpstr>
      <vt:lpstr>Principle #3 – Hybrid and multi-cloud</vt:lpstr>
      <vt:lpstr>Principle #4: Cyber &amp; privacy compliance</vt:lpstr>
      <vt:lpstr>Principles #6 – Agile, continuous, seamless</vt:lpstr>
      <vt:lpstr>Recommendations &amp; approach</vt:lpstr>
      <vt:lpstr>Organizations should address cloud data protection issues and risks through a combined business, risk, controls, and technology view </vt:lpstr>
      <vt:lpstr>Clients need a Cloud Security Framework to address and manage cloud risks</vt:lpstr>
      <vt:lpstr>Establish a Cloud Security Program &amp; Capability to enable cloud transformation in a multi-cloud environment</vt:lpstr>
      <vt:lpstr>Typical Cloud security journey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#3 – Hybrid and multi-cloud</dc:title>
  <dc:creator>Gupta, Vineet</dc:creator>
  <cp:lastModifiedBy>Gupta, Vineet</cp:lastModifiedBy>
  <cp:revision>1</cp:revision>
  <dcterms:created xsi:type="dcterms:W3CDTF">2020-04-05T16:37:17Z</dcterms:created>
  <dcterms:modified xsi:type="dcterms:W3CDTF">2020-04-05T16:37:59Z</dcterms:modified>
  <cp:category>KPMG Confidential</cp:category>
</cp:coreProperties>
</file>