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78" r:id="rId2"/>
    <p:sldId id="279" r:id="rId3"/>
    <p:sldId id="259" r:id="rId4"/>
    <p:sldId id="285" r:id="rId5"/>
    <p:sldId id="284" r:id="rId6"/>
    <p:sldId id="287" r:id="rId7"/>
    <p:sldId id="288"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3099"/>
    <a:srgbClr val="00338D"/>
    <a:srgbClr val="BC204B"/>
    <a:srgbClr val="F68D2E"/>
    <a:srgbClr val="EAAA00"/>
    <a:srgbClr val="43B02A"/>
    <a:srgbClr val="009A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433" autoAdjust="0"/>
  </p:normalViewPr>
  <p:slideViewPr>
    <p:cSldViewPr snapToGrid="0" showGuides="1">
      <p:cViewPr varScale="1">
        <p:scale>
          <a:sx n="80" d="100"/>
          <a:sy n="80" d="100"/>
        </p:scale>
        <p:origin x="60" y="84"/>
      </p:cViewPr>
      <p:guideLst/>
    </p:cSldViewPr>
  </p:slideViewPr>
  <p:outlineViewPr>
    <p:cViewPr>
      <p:scale>
        <a:sx n="33" d="100"/>
        <a:sy n="33" d="100"/>
      </p:scale>
      <p:origin x="0" y="-54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9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7" name="Slide Number Placeholder 6"/>
          <p:cNvSpPr>
            <a:spLocks noGrp="1"/>
          </p:cNvSpPr>
          <p:nvPr>
            <p:ph type="sldNum" sz="quarter" idx="5"/>
          </p:nvPr>
        </p:nvSpPr>
        <p:spPr>
          <a:xfrm>
            <a:off x="3884613" y="8743890"/>
            <a:ext cx="2971800" cy="384721"/>
          </a:xfrm>
          <a:prstGeom prst="rect">
            <a:avLst/>
          </a:prstGeom>
        </p:spPr>
        <p:txBody>
          <a:bodyPr vert="horz" lIns="0" tIns="0" rIns="228600" bIns="228600" rtlCol="0" anchor="ctr">
            <a:spAutoFit/>
          </a:bodyPr>
          <a:lstStyle>
            <a:lvl1pPr algn="r">
              <a:defRPr sz="1000">
                <a:solidFill>
                  <a:srgbClr val="00338D"/>
                </a:solidFill>
                <a:latin typeface="Arial" panose="020B0604020202020204" pitchFamily="34" charset="0"/>
              </a:defRPr>
            </a:lvl1pPr>
          </a:lstStyle>
          <a:p>
            <a:fld id="{86CB4B4D-7CA3-9044-876B-883B54F8677D}" type="slidenum">
              <a:rPr lang="en-US" smtClean="0">
                <a:latin typeface="Arial"/>
                <a:ea typeface="Arial"/>
                <a:cs typeface="Arial" panose="020B0604020202020204" pitchFamily="34" charset="0"/>
              </a:rPr>
              <a:pPr/>
              <a:t>‹#›</a:t>
            </a:fld>
            <a:endParaRPr lang="en-US" dirty="0"/>
          </a:p>
        </p:txBody>
      </p:sp>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64364504"/>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Arial" panose="020B0604020202020204" pitchFamily="34" charset="0"/>
        <a:ea typeface="+mn-ea"/>
        <a:cs typeface="Arial" panose="020B0604020202020204" pitchFamily="34" charset="0"/>
      </a:defRPr>
    </a:lvl1pPr>
    <a:lvl2pPr marL="2349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2pPr>
    <a:lvl3pPr marL="4572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3pPr>
    <a:lvl4pPr marL="6921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4pPr>
    <a:lvl5pPr marL="9144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6CB4B4D-7CA3-9044-876B-883B54F8677D}" type="slidenum">
              <a:rPr lang="en-US" smtClean="0">
                <a:solidFill>
                  <a:srgbClr val="00338D"/>
                </a:solidFill>
                <a:latin typeface="Arial"/>
                <a:ea typeface="Arial"/>
                <a:cs typeface="Arial" panose="020B0604020202020204" pitchFamily="34" charset="0"/>
              </a:rPr>
              <a:pPr/>
              <a:t>3</a:t>
            </a:fld>
            <a:endParaRPr lang="en-US" dirty="0"/>
          </a:p>
        </p:txBody>
      </p:sp>
    </p:spTree>
    <p:extLst>
      <p:ext uri="{BB962C8B-B14F-4D97-AF65-F5344CB8AC3E}">
        <p14:creationId xmlns:p14="http://schemas.microsoft.com/office/powerpoint/2010/main" val="3366016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smtClean="0"/>
              <a:t>Title slide 1</a:t>
            </a:r>
            <a:br>
              <a:rPr lang="en-US" noProof="0" dirty="0" smtClean="0"/>
            </a:br>
            <a:r>
              <a:rPr lang="en-US" noProof="0" dirty="0" smtClean="0"/>
              <a:t>dark right </a:t>
            </a:r>
            <a:br>
              <a:rPr lang="en-US" noProof="0" dirty="0" smtClean="0"/>
            </a:br>
            <a:r>
              <a:rPr lang="en-US" noProof="0" dirty="0" smtClean="0"/>
              <a:t>vertical image</a:t>
            </a:r>
            <a:endParaRPr lang="en-US" noProof="0" dirty="0"/>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6254423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7609967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noProof="0" smtClean="0"/>
              <a:t>Click icon to add chart</a:t>
            </a:r>
            <a:endParaRPr lang="en-US" noProof="0" dirty="0" smtClean="0"/>
          </a:p>
        </p:txBody>
      </p:sp>
    </p:spTree>
    <p:extLst>
      <p:ext uri="{BB962C8B-B14F-4D97-AF65-F5344CB8AC3E}">
        <p14:creationId xmlns:p14="http://schemas.microsoft.com/office/powerpoint/2010/main" val="146885393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noProof="0" smtClean="0"/>
              <a:t>Click icon to add chart</a:t>
            </a:r>
            <a:endParaRPr lang="en-US" noProof="0" dirty="0" smtClean="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noProof="0" smtClean="0"/>
              <a:t>Click icon to add chart</a:t>
            </a:r>
            <a:endParaRPr lang="en-US" noProof="0" dirty="0" smtClean="0"/>
          </a:p>
        </p:txBody>
      </p:sp>
    </p:spTree>
    <p:extLst>
      <p:ext uri="{BB962C8B-B14F-4D97-AF65-F5344CB8AC3E}">
        <p14:creationId xmlns:p14="http://schemas.microsoft.com/office/powerpoint/2010/main" val="22908272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noProof="0" smtClean="0"/>
              <a:t>Click icon to add chart</a:t>
            </a:r>
            <a:endParaRPr lang="en-US" noProof="0" dirty="0" smtClean="0"/>
          </a:p>
        </p:txBody>
      </p:sp>
    </p:spTree>
    <p:extLst>
      <p:ext uri="{BB962C8B-B14F-4D97-AF65-F5344CB8AC3E}">
        <p14:creationId xmlns:p14="http://schemas.microsoft.com/office/powerpoint/2010/main" val="7786615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noProof="0" smtClean="0"/>
              <a:t>Click icon to add chart</a:t>
            </a:r>
            <a:endParaRPr lang="en-US" noProof="0" dirty="0" smtClean="0"/>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noProof="0" smtClean="0"/>
              <a:t>Click icon to add chart</a:t>
            </a:r>
            <a:endParaRPr lang="en-US" noProof="0" dirty="0" smtClean="0"/>
          </a:p>
        </p:txBody>
      </p:sp>
      <p:sp>
        <p:nvSpPr>
          <p:cNvPr id="7" name="Text Placeholder 8"/>
          <p:cNvSpPr>
            <a:spLocks noGrp="1"/>
          </p:cNvSpPr>
          <p:nvPr>
            <p:ph type="body" sz="quarter" idx="10"/>
          </p:nvPr>
        </p:nvSpPr>
        <p:spPr>
          <a:xfrm>
            <a:off x="1003200" y="3742126"/>
            <a:ext cx="3187200" cy="2134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noProof="0" smtClean="0"/>
              <a:t>Click icon to add chart</a:t>
            </a:r>
            <a:endParaRPr lang="en-US" noProof="0" dirty="0" smtClean="0"/>
          </a:p>
        </p:txBody>
      </p:sp>
      <p:sp>
        <p:nvSpPr>
          <p:cNvPr id="9" name="Text Placeholder 8"/>
          <p:cNvSpPr>
            <a:spLocks noGrp="1"/>
          </p:cNvSpPr>
          <p:nvPr>
            <p:ph type="body" sz="quarter" idx="14"/>
          </p:nvPr>
        </p:nvSpPr>
        <p:spPr>
          <a:xfrm>
            <a:off x="4502400" y="3742126"/>
            <a:ext cx="3187200" cy="2134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4413369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8775981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smtClean="0"/>
              <a:t>Click to add text</a:t>
            </a:r>
            <a:endParaRPr lang="en-US" noProof="0" dirty="0"/>
          </a:p>
        </p:txBody>
      </p:sp>
    </p:spTree>
    <p:extLst>
      <p:ext uri="{BB962C8B-B14F-4D97-AF65-F5344CB8AC3E}">
        <p14:creationId xmlns:p14="http://schemas.microsoft.com/office/powerpoint/2010/main" val="26838659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smtClean="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smtClean="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smtClean="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smtClean="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smtClean="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Tree>
    <p:extLst>
      <p:ext uri="{BB962C8B-B14F-4D97-AF65-F5344CB8AC3E}">
        <p14:creationId xmlns:p14="http://schemas.microsoft.com/office/powerpoint/2010/main" val="3855353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smtClean="0"/>
              <a:t>Click to edit Master title style</a:t>
            </a:r>
            <a:endParaRPr lang="en-US" noProof="0"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smtClean="0"/>
              <a:t>Click to edit Master text styles</a:t>
            </a:r>
          </a:p>
        </p:txBody>
      </p:sp>
    </p:spTree>
    <p:extLst>
      <p:ext uri="{BB962C8B-B14F-4D97-AF65-F5344CB8AC3E}">
        <p14:creationId xmlns:p14="http://schemas.microsoft.com/office/powerpoint/2010/main" val="9556956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tx2"/>
                </a:solidFill>
                <a:latin typeface="+mn-lt"/>
              </a:defRPr>
            </a:lvl1pPr>
          </a:lstStyle>
          <a:p>
            <a:r>
              <a:rPr lang="en-US" noProof="0" dirty="0" smtClean="0"/>
              <a:t>Title slide 4 light right vertical image</a:t>
            </a:r>
            <a:endParaRPr lang="en-US" noProof="0" dirty="0"/>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a:solidFill>
                  <a:schemeClr val="tx2"/>
                </a:solidFill>
              </a:defRPr>
            </a:lvl1pPr>
          </a:lstStyle>
          <a:p>
            <a:pPr lvl="0"/>
            <a:r>
              <a:rPr lang="en-US" dirty="0" smtClean="0"/>
              <a:t>Date here</a:t>
            </a:r>
            <a:endParaRPr lang="en-US" dirty="0"/>
          </a:p>
        </p:txBody>
      </p:sp>
    </p:spTree>
    <p:extLst>
      <p:ext uri="{BB962C8B-B14F-4D97-AF65-F5344CB8AC3E}">
        <p14:creationId xmlns:p14="http://schemas.microsoft.com/office/powerpoint/2010/main" val="921494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smtClean="0"/>
              <a:t>Click to edit Master title style</a:t>
            </a:r>
            <a:endParaRPr lang="en-US" noProof="0" dirty="0"/>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Tree>
    <p:extLst>
      <p:ext uri="{BB962C8B-B14F-4D97-AF65-F5344CB8AC3E}">
        <p14:creationId xmlns:p14="http://schemas.microsoft.com/office/powerpoint/2010/main" val="238696112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2"/>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smtClean="0"/>
              <a:t>Click to edit Master title style</a:t>
            </a:r>
            <a:endParaRPr lang="en-US" noProof="0" dirty="0"/>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Tree>
    <p:extLst>
      <p:ext uri="{BB962C8B-B14F-4D97-AF65-F5344CB8AC3E}">
        <p14:creationId xmlns:p14="http://schemas.microsoft.com/office/powerpoint/2010/main" val="189814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23" name="Text Placeholder 2"/>
          <p:cNvSpPr>
            <a:spLocks noGrp="1"/>
          </p:cNvSpPr>
          <p:nvPr>
            <p:ph type="body" sz="quarter" idx="14"/>
          </p:nvPr>
        </p:nvSpPr>
        <p:spPr>
          <a:xfrm>
            <a:off x="24243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p:txBody>
      </p:sp>
      <p:grpSp>
        <p:nvGrpSpPr>
          <p:cNvPr id="17" name="Group 16"/>
          <p:cNvGrpSpPr/>
          <p:nvPr userDrawn="1"/>
        </p:nvGrpSpPr>
        <p:grpSpPr>
          <a:xfrm>
            <a:off x="2424363" y="2974450"/>
            <a:ext cx="2094546" cy="384049"/>
            <a:chOff x="1584001" y="2682350"/>
            <a:chExt cx="2094546" cy="384049"/>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9" name="Picture 1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20" name="Group 19"/>
            <p:cNvGrpSpPr/>
            <p:nvPr userDrawn="1"/>
          </p:nvGrpSpPr>
          <p:grpSpPr>
            <a:xfrm>
              <a:off x="2867305" y="2682351"/>
              <a:ext cx="383774" cy="383774"/>
              <a:chOff x="3296507" y="2682351"/>
              <a:chExt cx="383774" cy="383774"/>
            </a:xfrm>
          </p:grpSpPr>
          <p:sp>
            <p:nvSpPr>
              <p:cNvPr id="21" name="Freeform 5"/>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Oval 7"/>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3" name="Text Placeholder 2"/>
          <p:cNvSpPr>
            <a:spLocks noGrp="1"/>
          </p:cNvSpPr>
          <p:nvPr>
            <p:ph type="body" sz="quarter" idx="13"/>
          </p:nvPr>
        </p:nvSpPr>
        <p:spPr>
          <a:xfrm>
            <a:off x="2424363" y="3831758"/>
            <a:ext cx="7851751" cy="64565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a:p>
            <a:pPr lvl="1"/>
            <a:r>
              <a:rPr lang="en-US" noProof="0" smtClean="0"/>
              <a:t>Second level</a:t>
            </a:r>
          </a:p>
        </p:txBody>
      </p:sp>
      <p:sp>
        <p:nvSpPr>
          <p:cNvPr id="14" name="Text Placeholder 2"/>
          <p:cNvSpPr>
            <a:spLocks noGrp="1"/>
          </p:cNvSpPr>
          <p:nvPr>
            <p:ph type="body" sz="quarter" idx="15"/>
          </p:nvPr>
        </p:nvSpPr>
        <p:spPr>
          <a:xfrm>
            <a:off x="2424363" y="4564855"/>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a:p>
            <a:pPr lvl="1"/>
            <a:r>
              <a:rPr lang="en-US" noProof="0" smtClean="0"/>
              <a:t>Second level</a:t>
            </a:r>
          </a:p>
        </p:txBody>
      </p:sp>
      <p:sp>
        <p:nvSpPr>
          <p:cNvPr id="22" name="Text Placeholder 2"/>
          <p:cNvSpPr>
            <a:spLocks noGrp="1"/>
          </p:cNvSpPr>
          <p:nvPr>
            <p:ph type="body" sz="quarter" idx="16"/>
          </p:nvPr>
        </p:nvSpPr>
        <p:spPr>
          <a:xfrm>
            <a:off x="2424363" y="5132413"/>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smtClean="0"/>
              <a:t>Click to edit Master text styles</a:t>
            </a:r>
          </a:p>
          <a:p>
            <a:pPr lvl="1"/>
            <a:r>
              <a:rPr lang="en-US" noProof="0" smtClean="0"/>
              <a:t>Second level</a:t>
            </a:r>
          </a:p>
        </p:txBody>
      </p:sp>
      <p:sp>
        <p:nvSpPr>
          <p:cNvPr id="24"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267273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2"/>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dirty="0" smtClean="0"/>
              <a:t>Title slide 7 – </a:t>
            </a:r>
            <a:br>
              <a:rPr lang="en-US" noProof="0" dirty="0" smtClean="0"/>
            </a:br>
            <a:r>
              <a:rPr lang="en-US" noProof="0" dirty="0" smtClean="0"/>
              <a:t>dark singular image</a:t>
            </a:r>
            <a:endParaRPr lang="en-US" noProof="0" dirty="0"/>
          </a:p>
        </p:txBody>
      </p:sp>
      <p:sp>
        <p:nvSpPr>
          <p:cNvPr id="10"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6"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
        <p:nvSpPr>
          <p:cNvPr id="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31050853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0">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3848752"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3848752"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smtClean="0"/>
              <a:t>Title slide 10</a:t>
            </a:r>
            <a:br>
              <a:rPr lang="en-US" noProof="0" dirty="0" smtClean="0"/>
            </a:br>
            <a:r>
              <a:rPr lang="en-US" noProof="0" dirty="0" smtClean="0"/>
              <a:t>dark left</a:t>
            </a:r>
            <a:br>
              <a:rPr lang="en-US" noProof="0" dirty="0" smtClean="0"/>
            </a:br>
            <a:r>
              <a:rPr lang="en-US" noProof="0" dirty="0" smtClean="0"/>
              <a:t>vertical image</a:t>
            </a:r>
            <a:endParaRPr lang="en-US" noProof="0" dirty="0"/>
          </a:p>
        </p:txBody>
      </p:sp>
      <p:sp>
        <p:nvSpPr>
          <p:cNvPr id="6" name="Text Placeholder 3"/>
          <p:cNvSpPr>
            <a:spLocks noGrp="1"/>
          </p:cNvSpPr>
          <p:nvPr>
            <p:ph type="body" sz="quarter" idx="11" hasCustomPrompt="1"/>
          </p:nvPr>
        </p:nvSpPr>
        <p:spPr>
          <a:xfrm>
            <a:off x="3848752"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
        <p:nvSpPr>
          <p:cNvPr id="7" name="Text Placeholder 4"/>
          <p:cNvSpPr>
            <a:spLocks noGrp="1"/>
          </p:cNvSpPr>
          <p:nvPr>
            <p:ph type="body" sz="quarter" idx="12" hasCustomPrompt="1"/>
          </p:nvPr>
        </p:nvSpPr>
        <p:spPr>
          <a:xfrm>
            <a:off x="3848752" y="5732107"/>
            <a:ext cx="1889125" cy="487363"/>
          </a:xfrm>
        </p:spPr>
        <p:txBody>
          <a:bodyPr/>
          <a:lstStyle>
            <a:lvl1pPr>
              <a:defRPr sz="1400"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134577576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dirty="0" smtClean="0"/>
              <a:t>Title slide – </a:t>
            </a:r>
            <a:br>
              <a:rPr lang="en-US" noProof="0" dirty="0" smtClean="0"/>
            </a:br>
            <a:r>
              <a:rPr lang="en-US" noProof="0" dirty="0" smtClean="0"/>
              <a:t>no image</a:t>
            </a:r>
            <a:endParaRPr lang="en-US" noProof="0" dirty="0"/>
          </a:p>
        </p:txBody>
      </p:sp>
      <p:sp>
        <p:nvSpPr>
          <p:cNvPr id="17"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8"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smtClean="0"/>
              <a:t>Subtitle here</a:t>
            </a:r>
          </a:p>
        </p:txBody>
      </p:sp>
      <p:sp>
        <p:nvSpPr>
          <p:cNvPr id="1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smtClean="0"/>
              <a:t>Date here</a:t>
            </a:r>
            <a:endParaRPr lang="en-US" dirty="0"/>
          </a:p>
        </p:txBody>
      </p:sp>
    </p:spTree>
    <p:extLst>
      <p:ext uri="{BB962C8B-B14F-4D97-AF65-F5344CB8AC3E}">
        <p14:creationId xmlns:p14="http://schemas.microsoft.com/office/powerpoint/2010/main" val="12578217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10867071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smtClean="0"/>
              <a:t>Super title here</a:t>
            </a:r>
          </a:p>
        </p:txBody>
      </p:sp>
    </p:spTree>
    <p:extLst>
      <p:ext uri="{BB962C8B-B14F-4D97-AF65-F5344CB8AC3E}">
        <p14:creationId xmlns:p14="http://schemas.microsoft.com/office/powerpoint/2010/main" val="24658928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26043585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smtClean="0"/>
              <a:t>Super title here</a:t>
            </a:r>
          </a:p>
        </p:txBody>
      </p:sp>
    </p:spTree>
    <p:extLst>
      <p:ext uri="{BB962C8B-B14F-4D97-AF65-F5344CB8AC3E}">
        <p14:creationId xmlns:p14="http://schemas.microsoft.com/office/powerpoint/2010/main" val="25435298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998400" y="1331360"/>
            <a:ext cx="10194470" cy="4545566"/>
          </a:xfrm>
          <a:prstGeom prst="rect">
            <a:avLst/>
          </a:prstGeom>
        </p:spPr>
        <p:txBody>
          <a:bodyPr vert="horz" lIns="0" tIns="0" rIns="0" bIns="0" rtlCol="0" anchor="t" anchorCtr="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5" y="6266997"/>
            <a:ext cx="5843663"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smtClean="0">
                <a:solidFill>
                  <a:schemeClr val="bg1">
                    <a:lumMod val="65000"/>
                  </a:schemeClr>
                </a:solidFill>
                <a:latin typeface="+mn-lt"/>
                <a:ea typeface="+mn-ea"/>
                <a:cs typeface="+mn-cs"/>
              </a:rPr>
              <a:t>© 2020 KPMG LLP, a Delaware limited liability partnership and the U.S. member firm of the KPMG network of independent member firms affiliated with KPMG International Cooperative (“KPMG International”), a Swiss entity. All rights reserved.</a:t>
            </a:r>
            <a:endParaRPr lang="en-GB" sz="600" kern="1200" noProof="0" dirty="0">
              <a:solidFill>
                <a:schemeClr val="bg1">
                  <a:lumMod val="65000"/>
                </a:schemeClr>
              </a:solidFill>
              <a:latin typeface="+mn-lt"/>
              <a:ea typeface="+mn-ea"/>
              <a:cs typeface="+mn-cs"/>
            </a:endParaRPr>
          </a:p>
        </p:txBody>
      </p:sp>
      <p:sp>
        <p:nvSpPr>
          <p:cNvPr id="26" name="Freeform 19"/>
          <p:cNvSpPr>
            <a:spLocks noEditPoints="1"/>
          </p:cNvSpPr>
          <p:nvPr userDrawn="1"/>
        </p:nvSpPr>
        <p:spPr bwMode="auto">
          <a:xfrm>
            <a:off x="998400"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15" r:id="rId5"/>
    <p:sldLayoutId id="2147483666" r:id="rId6"/>
    <p:sldLayoutId id="2147483712" r:id="rId7"/>
    <p:sldLayoutId id="2147483664" r:id="rId8"/>
    <p:sldLayoutId id="2147483713" r:id="rId9"/>
    <p:sldLayoutId id="2147483689" r:id="rId10"/>
    <p:sldLayoutId id="2147483690" r:id="rId11"/>
    <p:sldLayoutId id="2147483691" r:id="rId12"/>
    <p:sldLayoutId id="2147483692" r:id="rId13"/>
    <p:sldLayoutId id="2147483693" r:id="rId14"/>
    <p:sldLayoutId id="2147483701" r:id="rId15"/>
    <p:sldLayoutId id="2147483697" r:id="rId16"/>
    <p:sldLayoutId id="2147483698" r:id="rId17"/>
    <p:sldLayoutId id="2147483699" r:id="rId18"/>
    <p:sldLayoutId id="2147483700" r:id="rId19"/>
    <p:sldLayoutId id="2147483682" r:id="rId20"/>
    <p:sldLayoutId id="2147483684" r:id="rId21"/>
    <p:sldLayoutId id="2147483667"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emf"/><Relationship Id="rId3" Type="http://schemas.openxmlformats.org/officeDocument/2006/relationships/image" Target="../media/image10.png"/><Relationship Id="rId7" Type="http://schemas.openxmlformats.org/officeDocument/2006/relationships/image" Target="../media/image14.emf"/><Relationship Id="rId12" Type="http://schemas.openxmlformats.org/officeDocument/2006/relationships/image" Target="../media/image19.emf"/><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5" Type="http://schemas.openxmlformats.org/officeDocument/2006/relationships/image" Target="../media/image22.emf"/><Relationship Id="rId10" Type="http://schemas.openxmlformats.org/officeDocument/2006/relationships/image" Target="../media/image17.emf"/><Relationship Id="rId4" Type="http://schemas.openxmlformats.org/officeDocument/2006/relationships/image" Target="../media/image11.png"/><Relationship Id="rId9" Type="http://schemas.openxmlformats.org/officeDocument/2006/relationships/image" Target="../media/image16.emf"/><Relationship Id="rId14" Type="http://schemas.openxmlformats.org/officeDocument/2006/relationships/image" Target="../media/image21.emf"/></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3" Type="http://schemas.openxmlformats.org/officeDocument/2006/relationships/image" Target="../media/image36.emf"/><Relationship Id="rId18" Type="http://schemas.openxmlformats.org/officeDocument/2006/relationships/image" Target="../media/image41.emf"/><Relationship Id="rId26" Type="http://schemas.openxmlformats.org/officeDocument/2006/relationships/image" Target="../media/image49.emf"/><Relationship Id="rId39" Type="http://schemas.openxmlformats.org/officeDocument/2006/relationships/hyperlink" Target="https://docs.microsoft.com/en-us/azure/security-center/security-center-adaptive-application" TargetMode="External"/><Relationship Id="rId21" Type="http://schemas.openxmlformats.org/officeDocument/2006/relationships/image" Target="../media/image44.emf"/><Relationship Id="rId34" Type="http://schemas.openxmlformats.org/officeDocument/2006/relationships/image" Target="../media/image57.emf"/><Relationship Id="rId42" Type="http://schemas.openxmlformats.org/officeDocument/2006/relationships/hyperlink" Target="https://docs.microsoft.com/en-us/azure/active-directory/authentication/multi-factor-authentication" TargetMode="External"/><Relationship Id="rId47" Type="http://schemas.openxmlformats.org/officeDocument/2006/relationships/hyperlink" Target="https://docs.microsoft.com/en-us/azure/active-directory/active-directory-b2b-what-is-azure-ad-b2b" TargetMode="External"/><Relationship Id="rId50" Type="http://schemas.openxmlformats.org/officeDocument/2006/relationships/image" Target="../media/image62.png"/><Relationship Id="rId55" Type="http://schemas.openxmlformats.org/officeDocument/2006/relationships/image" Target="../media/image64.png"/><Relationship Id="rId63" Type="http://schemas.openxmlformats.org/officeDocument/2006/relationships/image" Target="../media/image67.png"/><Relationship Id="rId68" Type="http://schemas.openxmlformats.org/officeDocument/2006/relationships/hyperlink" Target="https://msdn.microsoft.com/en-us/library/dn948096.aspx" TargetMode="External"/><Relationship Id="rId7" Type="http://schemas.openxmlformats.org/officeDocument/2006/relationships/image" Target="../media/image30.emf"/><Relationship Id="rId71" Type="http://schemas.openxmlformats.org/officeDocument/2006/relationships/image" Target="../media/image69.jpeg"/><Relationship Id="rId2" Type="http://schemas.openxmlformats.org/officeDocument/2006/relationships/image" Target="../media/image25.emf"/><Relationship Id="rId16" Type="http://schemas.openxmlformats.org/officeDocument/2006/relationships/image" Target="../media/image39.emf"/><Relationship Id="rId29" Type="http://schemas.openxmlformats.org/officeDocument/2006/relationships/image" Target="../media/image52.emf"/><Relationship Id="rId1" Type="http://schemas.openxmlformats.org/officeDocument/2006/relationships/slideLayout" Target="../slideLayouts/slideLayout9.xml"/><Relationship Id="rId6" Type="http://schemas.openxmlformats.org/officeDocument/2006/relationships/image" Target="../media/image29.emf"/><Relationship Id="rId11" Type="http://schemas.openxmlformats.org/officeDocument/2006/relationships/image" Target="../media/image34.emf"/><Relationship Id="rId24" Type="http://schemas.openxmlformats.org/officeDocument/2006/relationships/image" Target="../media/image47.emf"/><Relationship Id="rId32" Type="http://schemas.openxmlformats.org/officeDocument/2006/relationships/image" Target="../media/image55.emf"/><Relationship Id="rId37" Type="http://schemas.openxmlformats.org/officeDocument/2006/relationships/hyperlink" Target="https://docs.microsoft.com/en-us/azure/security-center/security-center-just-in-time" TargetMode="External"/><Relationship Id="rId40" Type="http://schemas.openxmlformats.org/officeDocument/2006/relationships/hyperlink" Target="https://docs.microsoft.com/en-us/azure/active-directory/" TargetMode="External"/><Relationship Id="rId45" Type="http://schemas.openxmlformats.org/officeDocument/2006/relationships/hyperlink" Target="https://docs.microsoft.com/en-us/azure/active-directory/active-directory-identityprotection" TargetMode="External"/><Relationship Id="rId53" Type="http://schemas.openxmlformats.org/officeDocument/2006/relationships/image" Target="../media/image63.png"/><Relationship Id="rId58" Type="http://schemas.openxmlformats.org/officeDocument/2006/relationships/hyperlink" Target="https://docs.microsoft.com/en-us/azure/virtual-network/ddos-protection-overview" TargetMode="External"/><Relationship Id="rId66" Type="http://schemas.openxmlformats.org/officeDocument/2006/relationships/hyperlink" Target="https://docs.microsoft.com/en-us/azure/sql-database/sql-database-threat-detection" TargetMode="External"/><Relationship Id="rId5" Type="http://schemas.openxmlformats.org/officeDocument/2006/relationships/image" Target="../media/image28.emf"/><Relationship Id="rId15" Type="http://schemas.openxmlformats.org/officeDocument/2006/relationships/image" Target="../media/image38.emf"/><Relationship Id="rId23" Type="http://schemas.openxmlformats.org/officeDocument/2006/relationships/image" Target="../media/image46.emf"/><Relationship Id="rId28" Type="http://schemas.openxmlformats.org/officeDocument/2006/relationships/image" Target="../media/image51.emf"/><Relationship Id="rId36" Type="http://schemas.openxmlformats.org/officeDocument/2006/relationships/hyperlink" Target="https://docs.microsoft.com/en-us/azure/security-center/security-center-intro" TargetMode="External"/><Relationship Id="rId49" Type="http://schemas.openxmlformats.org/officeDocument/2006/relationships/hyperlink" Target="https://docs.microsoft.com/en-us/azure/key-vault/key-vault-overview" TargetMode="External"/><Relationship Id="rId57" Type="http://schemas.openxmlformats.org/officeDocument/2006/relationships/hyperlink" Target="https://docs.microsoft.com/en-us/azure/security/azure-security-disk-encryption" TargetMode="External"/><Relationship Id="rId61" Type="http://schemas.openxmlformats.org/officeDocument/2006/relationships/hyperlink" Target="https://docs.microsoft.com/en-us/azure/azure-policy/azure-policy-introduction" TargetMode="External"/><Relationship Id="rId10" Type="http://schemas.openxmlformats.org/officeDocument/2006/relationships/image" Target="../media/image33.emf"/><Relationship Id="rId19" Type="http://schemas.openxmlformats.org/officeDocument/2006/relationships/image" Target="../media/image42.emf"/><Relationship Id="rId31" Type="http://schemas.openxmlformats.org/officeDocument/2006/relationships/image" Target="../media/image54.emf"/><Relationship Id="rId44" Type="http://schemas.openxmlformats.org/officeDocument/2006/relationships/hyperlink" Target="https://docs.microsoft.com/en-us/azure/active-directory/active-directory-privileged-identity-management-configure" TargetMode="External"/><Relationship Id="rId52" Type="http://schemas.openxmlformats.org/officeDocument/2006/relationships/hyperlink" Target="https://docs.microsoft.com/en-us/azure/application-gateway/application-gateway-web-application-firewall-overview" TargetMode="External"/><Relationship Id="rId60" Type="http://schemas.openxmlformats.org/officeDocument/2006/relationships/image" Target="../media/image66.png"/><Relationship Id="rId65" Type="http://schemas.openxmlformats.org/officeDocument/2006/relationships/hyperlink" Target="https://aka.ms/STP" TargetMode="External"/><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image" Target="../media/image37.emf"/><Relationship Id="rId22" Type="http://schemas.openxmlformats.org/officeDocument/2006/relationships/image" Target="../media/image45.emf"/><Relationship Id="rId27" Type="http://schemas.openxmlformats.org/officeDocument/2006/relationships/image" Target="../media/image50.emf"/><Relationship Id="rId30" Type="http://schemas.openxmlformats.org/officeDocument/2006/relationships/image" Target="../media/image53.emf"/><Relationship Id="rId35" Type="http://schemas.openxmlformats.org/officeDocument/2006/relationships/image" Target="../media/image58.emf"/><Relationship Id="rId43" Type="http://schemas.openxmlformats.org/officeDocument/2006/relationships/image" Target="../media/image60.png"/><Relationship Id="rId48" Type="http://schemas.openxmlformats.org/officeDocument/2006/relationships/image" Target="../media/image61.png"/><Relationship Id="rId56" Type="http://schemas.openxmlformats.org/officeDocument/2006/relationships/image" Target="../media/image65.png"/><Relationship Id="rId64" Type="http://schemas.openxmlformats.org/officeDocument/2006/relationships/hyperlink" Target="http://www.microsoft.com/SDL" TargetMode="External"/><Relationship Id="rId69" Type="http://schemas.openxmlformats.org/officeDocument/2006/relationships/hyperlink" Target="https://azure.microsoft.com/en-us/blog/introducing-sql-information-protection-for-azure-sql-database-and-on-premises-sql-server/" TargetMode="External"/><Relationship Id="rId8" Type="http://schemas.openxmlformats.org/officeDocument/2006/relationships/image" Target="../media/image31.emf"/><Relationship Id="rId51" Type="http://schemas.openxmlformats.org/officeDocument/2006/relationships/hyperlink" Target="https://docs.microsoft.com/en-us/azure/virtual-network/security-overview" TargetMode="External"/><Relationship Id="rId3" Type="http://schemas.openxmlformats.org/officeDocument/2006/relationships/image" Target="../media/image26.emf"/><Relationship Id="rId12" Type="http://schemas.openxmlformats.org/officeDocument/2006/relationships/image" Target="../media/image35.emf"/><Relationship Id="rId17" Type="http://schemas.openxmlformats.org/officeDocument/2006/relationships/image" Target="../media/image40.emf"/><Relationship Id="rId25" Type="http://schemas.openxmlformats.org/officeDocument/2006/relationships/image" Target="../media/image48.emf"/><Relationship Id="rId33" Type="http://schemas.openxmlformats.org/officeDocument/2006/relationships/image" Target="../media/image56.emf"/><Relationship Id="rId38" Type="http://schemas.openxmlformats.org/officeDocument/2006/relationships/hyperlink" Target="https://docs.microsoft.com/en-us/azure/security-center/security-center-monitoring" TargetMode="External"/><Relationship Id="rId46" Type="http://schemas.openxmlformats.org/officeDocument/2006/relationships/hyperlink" Target="https://docs.microsoft.com/en-us/azure/active-directory-b2c/" TargetMode="External"/><Relationship Id="rId59" Type="http://schemas.openxmlformats.org/officeDocument/2006/relationships/hyperlink" Target="https://azure.microsoft.com/en-us/services/site-recovery/" TargetMode="External"/><Relationship Id="rId67" Type="http://schemas.openxmlformats.org/officeDocument/2006/relationships/image" Target="../media/image68.png"/><Relationship Id="rId20" Type="http://schemas.openxmlformats.org/officeDocument/2006/relationships/image" Target="../media/image43.emf"/><Relationship Id="rId41" Type="http://schemas.openxmlformats.org/officeDocument/2006/relationships/image" Target="../media/image59.emf"/><Relationship Id="rId54" Type="http://schemas.openxmlformats.org/officeDocument/2006/relationships/hyperlink" Target="https://docs.microsoft.com/en-us/azure/security/azure-security-antimalware" TargetMode="External"/><Relationship Id="rId62" Type="http://schemas.openxmlformats.org/officeDocument/2006/relationships/hyperlink" Target="https://azure.microsoft.com/en-us/blog/azure-confidential-computing/" TargetMode="External"/><Relationship Id="rId70" Type="http://schemas.openxmlformats.org/officeDocument/2006/relationships/hyperlink" Target="https://www.microsoft.com/security/blog/2019/01/17/windows-defender-atp-integrates-with-microsoft-information-protection-to-discover-protect-and-monitor-sensitive-data-on-windows-de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24363" y="1343856"/>
            <a:ext cx="6581117" cy="2961015"/>
          </a:xfrm>
        </p:spPr>
        <p:txBody>
          <a:bodyPr/>
          <a:lstStyle/>
          <a:p>
            <a:r>
              <a:rPr lang="en-US" dirty="0" smtClean="0"/>
              <a:t>Azure Security Reference Architecture</a:t>
            </a:r>
            <a:endParaRPr lang="en-US" dirty="0"/>
          </a:p>
        </p:txBody>
      </p:sp>
      <p:sp>
        <p:nvSpPr>
          <p:cNvPr id="6" name="Text Placeholder 5"/>
          <p:cNvSpPr>
            <a:spLocks noGrp="1"/>
          </p:cNvSpPr>
          <p:nvPr>
            <p:ph type="body" sz="quarter" idx="13"/>
          </p:nvPr>
        </p:nvSpPr>
        <p:spPr/>
        <p:txBody>
          <a:bodyPr/>
          <a:lstStyle/>
          <a:p>
            <a:r>
              <a:rPr lang="en-US" dirty="0" smtClean="0"/>
              <a:t>Subtitle</a:t>
            </a:r>
            <a:endParaRPr lang="en-US" dirty="0"/>
          </a:p>
        </p:txBody>
      </p:sp>
      <p:sp>
        <p:nvSpPr>
          <p:cNvPr id="7" name="Text Placeholder 6"/>
          <p:cNvSpPr>
            <a:spLocks noGrp="1"/>
          </p:cNvSpPr>
          <p:nvPr>
            <p:ph type="body" sz="quarter" idx="14"/>
          </p:nvPr>
        </p:nvSpPr>
        <p:spPr/>
        <p:txBody>
          <a:bodyPr/>
          <a:lstStyle/>
          <a:p>
            <a:r>
              <a:rPr lang="en-US" dirty="0" smtClean="0"/>
              <a:t>Date</a:t>
            </a:r>
            <a:endParaRPr lang="en-US" dirty="0"/>
          </a:p>
        </p:txBody>
      </p:sp>
    </p:spTree>
    <p:extLst>
      <p:ext uri="{BB962C8B-B14F-4D97-AF65-F5344CB8AC3E}">
        <p14:creationId xmlns:p14="http://schemas.microsoft.com/office/powerpoint/2010/main" val="138370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365903" y="1239140"/>
            <a:ext cx="5761290" cy="478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smtClean="0">
              <a:solidFill>
                <a:prstClr val="white"/>
              </a:solidFill>
            </a:endParaRPr>
          </a:p>
        </p:txBody>
      </p:sp>
      <p:sp>
        <p:nvSpPr>
          <p:cNvPr id="16" name="Rectangle 15"/>
          <p:cNvSpPr/>
          <p:nvPr/>
        </p:nvSpPr>
        <p:spPr>
          <a:xfrm>
            <a:off x="1365903" y="2011649"/>
            <a:ext cx="5761290" cy="478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smtClean="0">
              <a:solidFill>
                <a:prstClr val="white"/>
              </a:solidFill>
            </a:endParaRPr>
          </a:p>
        </p:txBody>
      </p:sp>
      <p:sp>
        <p:nvSpPr>
          <p:cNvPr id="17" name="Rectangle 16"/>
          <p:cNvSpPr/>
          <p:nvPr/>
        </p:nvSpPr>
        <p:spPr>
          <a:xfrm>
            <a:off x="1365903" y="2784158"/>
            <a:ext cx="5761290" cy="478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smtClean="0">
              <a:solidFill>
                <a:prstClr val="white"/>
              </a:solidFill>
            </a:endParaRPr>
          </a:p>
        </p:txBody>
      </p:sp>
      <p:sp>
        <p:nvSpPr>
          <p:cNvPr id="18" name="Rectangle 17"/>
          <p:cNvSpPr/>
          <p:nvPr/>
        </p:nvSpPr>
        <p:spPr>
          <a:xfrm>
            <a:off x="1365903" y="3556667"/>
            <a:ext cx="5761290" cy="478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smtClean="0">
              <a:solidFill>
                <a:prstClr val="white"/>
              </a:solidFill>
            </a:endParaRPr>
          </a:p>
        </p:txBody>
      </p:sp>
      <p:sp>
        <p:nvSpPr>
          <p:cNvPr id="19" name="Rectangle 18"/>
          <p:cNvSpPr/>
          <p:nvPr/>
        </p:nvSpPr>
        <p:spPr>
          <a:xfrm>
            <a:off x="1365903" y="4329176"/>
            <a:ext cx="5761290" cy="478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smtClean="0">
              <a:solidFill>
                <a:prstClr val="white"/>
              </a:solidFill>
            </a:endParaRPr>
          </a:p>
        </p:txBody>
      </p:sp>
      <p:sp>
        <p:nvSpPr>
          <p:cNvPr id="20" name="Rectangle 19"/>
          <p:cNvSpPr/>
          <p:nvPr/>
        </p:nvSpPr>
        <p:spPr>
          <a:xfrm>
            <a:off x="1365903" y="5101684"/>
            <a:ext cx="5761290" cy="4785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smtClean="0">
              <a:solidFill>
                <a:prstClr val="white"/>
              </a:solidFill>
            </a:endParaRPr>
          </a:p>
        </p:txBody>
      </p:sp>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4294967295"/>
          </p:nvPr>
        </p:nvSpPr>
        <p:spPr>
          <a:xfrm>
            <a:off x="1411059" y="1085850"/>
            <a:ext cx="9572625" cy="4545013"/>
          </a:xfrm>
        </p:spPr>
        <p:txBody>
          <a:bodyPr/>
          <a:lstStyle/>
          <a:p>
            <a:pPr marL="285750" lvl="1" indent="-285750">
              <a:lnSpc>
                <a:spcPct val="300000"/>
              </a:lnSpc>
              <a:buClr>
                <a:schemeClr val="bg1"/>
              </a:buClr>
              <a:buFont typeface="+mj-lt"/>
              <a:buAutoNum type="romanUcPeriod"/>
            </a:pPr>
            <a:endParaRPr lang="en-US" dirty="0">
              <a:solidFill>
                <a:schemeClr val="tx1"/>
              </a:solidFill>
            </a:endParaRP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56367" y="998891"/>
            <a:ext cx="5035633" cy="4851781"/>
          </a:xfrm>
          <a:prstGeom prst="rect">
            <a:avLst/>
          </a:prstGeom>
        </p:spPr>
      </p:pic>
      <p:sp>
        <p:nvSpPr>
          <p:cNvPr id="6" name="Oval 5"/>
          <p:cNvSpPr/>
          <p:nvPr/>
        </p:nvSpPr>
        <p:spPr>
          <a:xfrm>
            <a:off x="1036646" y="1175777"/>
            <a:ext cx="565690" cy="5656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prstClr val="white"/>
                </a:solidFill>
              </a:rPr>
              <a:t>I</a:t>
            </a:r>
          </a:p>
        </p:txBody>
      </p:sp>
      <p:sp>
        <p:nvSpPr>
          <p:cNvPr id="8" name="Oval 7"/>
          <p:cNvSpPr/>
          <p:nvPr/>
        </p:nvSpPr>
        <p:spPr>
          <a:xfrm>
            <a:off x="1036646" y="1949125"/>
            <a:ext cx="565690" cy="5656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prstClr val="white"/>
                </a:solidFill>
              </a:rPr>
              <a:t>II</a:t>
            </a:r>
          </a:p>
        </p:txBody>
      </p:sp>
      <p:sp>
        <p:nvSpPr>
          <p:cNvPr id="9" name="Oval 8"/>
          <p:cNvSpPr/>
          <p:nvPr/>
        </p:nvSpPr>
        <p:spPr>
          <a:xfrm>
            <a:off x="1036646" y="2722473"/>
            <a:ext cx="565690" cy="5656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prstClr val="white"/>
                </a:solidFill>
              </a:rPr>
              <a:t>III</a:t>
            </a:r>
          </a:p>
        </p:txBody>
      </p:sp>
      <p:sp>
        <p:nvSpPr>
          <p:cNvPr id="10" name="Oval 9"/>
          <p:cNvSpPr/>
          <p:nvPr/>
        </p:nvSpPr>
        <p:spPr>
          <a:xfrm>
            <a:off x="1036646" y="3495821"/>
            <a:ext cx="565690" cy="565690"/>
          </a:xfrm>
          <a:prstGeom prst="ellipse">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prstClr val="white"/>
                </a:solidFill>
              </a:rPr>
              <a:t>IV</a:t>
            </a:r>
          </a:p>
        </p:txBody>
      </p:sp>
      <p:sp>
        <p:nvSpPr>
          <p:cNvPr id="11" name="Oval 10"/>
          <p:cNvSpPr/>
          <p:nvPr/>
        </p:nvSpPr>
        <p:spPr>
          <a:xfrm>
            <a:off x="1036646" y="4269169"/>
            <a:ext cx="565690" cy="5656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prstClr val="white"/>
                </a:solidFill>
              </a:rPr>
              <a:t>V</a:t>
            </a:r>
          </a:p>
        </p:txBody>
      </p:sp>
      <p:sp>
        <p:nvSpPr>
          <p:cNvPr id="12" name="Oval 11"/>
          <p:cNvSpPr/>
          <p:nvPr/>
        </p:nvSpPr>
        <p:spPr>
          <a:xfrm>
            <a:off x="1036646" y="5042516"/>
            <a:ext cx="565690" cy="56569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solidFill>
                  <a:prstClr val="white"/>
                </a:solidFill>
              </a:rPr>
              <a:t>VI</a:t>
            </a:r>
          </a:p>
        </p:txBody>
      </p:sp>
    </p:spTree>
    <p:extLst>
      <p:ext uri="{BB962C8B-B14F-4D97-AF65-F5344CB8AC3E}">
        <p14:creationId xmlns:p14="http://schemas.microsoft.com/office/powerpoint/2010/main" val="554136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128" y="266514"/>
            <a:ext cx="10185600" cy="518400"/>
          </a:xfrm>
        </p:spPr>
        <p:txBody>
          <a:bodyPr/>
          <a:lstStyle/>
          <a:p>
            <a:r>
              <a:rPr lang="en-CA" dirty="0"/>
              <a:t>Azure </a:t>
            </a:r>
            <a:r>
              <a:rPr lang="en-CA" dirty="0" smtClean="0"/>
              <a:t>Security </a:t>
            </a:r>
            <a:r>
              <a:rPr lang="en-CA" dirty="0"/>
              <a:t>&amp; </a:t>
            </a:r>
            <a:r>
              <a:rPr lang="en-CA" dirty="0" smtClean="0"/>
              <a:t>Management</a:t>
            </a:r>
            <a:endParaRPr lang="en-US" dirty="0"/>
          </a:p>
        </p:txBody>
      </p:sp>
      <p:grpSp>
        <p:nvGrpSpPr>
          <p:cNvPr id="8" name="Group 7">
            <a:extLst>
              <a:ext uri="{FF2B5EF4-FFF2-40B4-BE49-F238E27FC236}">
                <a16:creationId xmlns="" xmlns:a16="http://schemas.microsoft.com/office/drawing/2014/main" id="{3431EA0C-5E4A-4132-9C26-7BBD6CB8D5F2}"/>
              </a:ext>
            </a:extLst>
          </p:cNvPr>
          <p:cNvGrpSpPr/>
          <p:nvPr/>
        </p:nvGrpSpPr>
        <p:grpSpPr>
          <a:xfrm>
            <a:off x="7166070" y="1195897"/>
            <a:ext cx="2182929" cy="4246079"/>
            <a:chOff x="7166070" y="1657072"/>
            <a:chExt cx="2182929" cy="4246079"/>
          </a:xfrm>
        </p:grpSpPr>
        <p:sp>
          <p:nvSpPr>
            <p:cNvPr id="9" name="Rectangle 8">
              <a:extLst>
                <a:ext uri="{FF2B5EF4-FFF2-40B4-BE49-F238E27FC236}">
                  <a16:creationId xmlns="" xmlns:a16="http://schemas.microsoft.com/office/drawing/2014/main" id="{33712EDF-0440-4C69-8FBA-A107387ADB54}"/>
                </a:ext>
              </a:extLst>
            </p:cNvPr>
            <p:cNvSpPr/>
            <p:nvPr/>
          </p:nvSpPr>
          <p:spPr bwMode="auto">
            <a:xfrm>
              <a:off x="7170737" y="1657072"/>
              <a:ext cx="2178262" cy="4246079"/>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 name="TextBox 10">
              <a:extLst>
                <a:ext uri="{FF2B5EF4-FFF2-40B4-BE49-F238E27FC236}">
                  <a16:creationId xmlns="" xmlns:a16="http://schemas.microsoft.com/office/drawing/2014/main" id="{D37776F9-F281-406F-BA5B-7A014B697055}"/>
                </a:ext>
              </a:extLst>
            </p:cNvPr>
            <p:cNvSpPr txBox="1"/>
            <p:nvPr/>
          </p:nvSpPr>
          <p:spPr>
            <a:xfrm>
              <a:off x="7166070" y="2022755"/>
              <a:ext cx="2058600" cy="590932"/>
            </a:xfrm>
            <a:prstGeom prst="rect">
              <a:avLst/>
            </a:prstGeom>
            <a:noFill/>
          </p:spPr>
          <p:txBody>
            <a:bodyPr wrap="square" rtlCol="0" anchor="t" anchorCtr="0">
              <a:spAutoFit/>
            </a:bodyPr>
            <a:lstStyle>
              <a:defPPr>
                <a:defRPr lang="en-US"/>
              </a:defPPr>
              <a:lvl1pPr marR="0" lvl="0" indent="0" defTabSz="932472" fontAlgn="base">
                <a:lnSpc>
                  <a:spcPct val="90000"/>
                </a:lnSpc>
                <a:spcBef>
                  <a:spcPct val="0"/>
                </a:spcBef>
                <a:spcAft>
                  <a:spcPct val="0"/>
                </a:spcAft>
                <a:buClrTx/>
                <a:buSzTx/>
                <a:buFontTx/>
                <a:buNone/>
                <a:tabLst/>
                <a:defRPr sz="2000">
                  <a:gradFill>
                    <a:gsLst>
                      <a:gs pos="0">
                        <a:srgbClr val="0078D7"/>
                      </a:gs>
                      <a:gs pos="100000">
                        <a:srgbClr val="0078D7"/>
                      </a:gs>
                    </a:gsLst>
                    <a:lin ang="5400000" scaled="0"/>
                  </a:gradFill>
                  <a:ea typeface="STXihei" panose="020B0503020204020204" pitchFamily="2" charset="-122"/>
                  <a:cs typeface="Segoe UI Semibold" panose="020B0702040204020203"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0" marR="0" lvl="0" indent="0" defTabSz="913927"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Threat </a:t>
              </a:r>
              <a:b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br>
              <a: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Protection</a:t>
              </a:r>
              <a:endParaRPr kumimoji="0" lang="en-US" sz="1800" b="0" i="0" u="none" strike="noStrike" kern="0" cap="none" spc="0" normalizeH="0" baseline="30000" noProof="0" dirty="0">
                <a:ln>
                  <a:noFill/>
                </a:ln>
                <a:solidFill>
                  <a:srgbClr val="0D0D0D"/>
                </a:solidFill>
                <a:effectLst/>
                <a:uLnTx/>
                <a:uFillTx/>
                <a:latin typeface="Segoe UI"/>
                <a:ea typeface="STXihei" panose="020B0503020204020204" pitchFamily="2" charset="-122"/>
                <a:cs typeface="Segoe UI Semibold" panose="020B0702040204020203" pitchFamily="34" charset="0"/>
              </a:endParaRPr>
            </a:p>
          </p:txBody>
        </p:sp>
        <p:sp>
          <p:nvSpPr>
            <p:cNvPr id="11" name="TextBox 10">
              <a:extLst>
                <a:ext uri="{FF2B5EF4-FFF2-40B4-BE49-F238E27FC236}">
                  <a16:creationId xmlns="" xmlns:a16="http://schemas.microsoft.com/office/drawing/2014/main" id="{DC967EDF-7E8E-43BA-A042-F3FE01B479C5}"/>
                </a:ext>
              </a:extLst>
            </p:cNvPr>
            <p:cNvSpPr txBox="1"/>
            <p:nvPr/>
          </p:nvSpPr>
          <p:spPr>
            <a:xfrm>
              <a:off x="7170737" y="3750266"/>
              <a:ext cx="2178262"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Microsoft Antimalware</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 for Azure</a:t>
              </a:r>
            </a:p>
          </p:txBody>
        </p:sp>
      </p:grpSp>
      <p:grpSp>
        <p:nvGrpSpPr>
          <p:cNvPr id="12" name="Group 11">
            <a:extLst>
              <a:ext uri="{FF2B5EF4-FFF2-40B4-BE49-F238E27FC236}">
                <a16:creationId xmlns="" xmlns:a16="http://schemas.microsoft.com/office/drawing/2014/main" id="{005B66BB-7247-4906-BECF-644A91D2971F}"/>
              </a:ext>
            </a:extLst>
          </p:cNvPr>
          <p:cNvGrpSpPr/>
          <p:nvPr/>
        </p:nvGrpSpPr>
        <p:grpSpPr>
          <a:xfrm>
            <a:off x="7170737" y="1195897"/>
            <a:ext cx="4474843" cy="4246079"/>
            <a:chOff x="7170737" y="1657072"/>
            <a:chExt cx="4474843" cy="4246079"/>
          </a:xfrm>
        </p:grpSpPr>
        <p:grpSp>
          <p:nvGrpSpPr>
            <p:cNvPr id="13" name="Group 12">
              <a:extLst>
                <a:ext uri="{FF2B5EF4-FFF2-40B4-BE49-F238E27FC236}">
                  <a16:creationId xmlns="" xmlns:a16="http://schemas.microsoft.com/office/drawing/2014/main" id="{5E4B6C08-10C5-40CD-AF05-854BA8749E3C}"/>
                </a:ext>
              </a:extLst>
            </p:cNvPr>
            <p:cNvGrpSpPr/>
            <p:nvPr/>
          </p:nvGrpSpPr>
          <p:grpSpPr>
            <a:xfrm>
              <a:off x="9481591" y="1657072"/>
              <a:ext cx="2163987" cy="4246079"/>
              <a:chOff x="9481591" y="1657072"/>
              <a:chExt cx="2163987" cy="4246079"/>
            </a:xfrm>
          </p:grpSpPr>
          <p:sp>
            <p:nvSpPr>
              <p:cNvPr id="15" name="Rectangle 14">
                <a:extLst>
                  <a:ext uri="{FF2B5EF4-FFF2-40B4-BE49-F238E27FC236}">
                    <a16:creationId xmlns="" xmlns:a16="http://schemas.microsoft.com/office/drawing/2014/main" id="{4A860E55-DEBB-4166-8E41-C0229AF862EF}"/>
                  </a:ext>
                </a:extLst>
              </p:cNvPr>
              <p:cNvSpPr/>
              <p:nvPr/>
            </p:nvSpPr>
            <p:spPr bwMode="auto">
              <a:xfrm>
                <a:off x="9481591" y="1657072"/>
                <a:ext cx="2154264" cy="4246079"/>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6" name="TextBox 10">
                <a:extLst>
                  <a:ext uri="{FF2B5EF4-FFF2-40B4-BE49-F238E27FC236}">
                    <a16:creationId xmlns="" xmlns:a16="http://schemas.microsoft.com/office/drawing/2014/main" id="{DE938024-D0E9-43A7-B459-3BB2F2AF3D1D}"/>
                  </a:ext>
                </a:extLst>
              </p:cNvPr>
              <p:cNvSpPr txBox="1"/>
              <p:nvPr/>
            </p:nvSpPr>
            <p:spPr>
              <a:xfrm>
                <a:off x="9494740" y="2022755"/>
                <a:ext cx="1737873" cy="590931"/>
              </a:xfrm>
              <a:prstGeom prst="rect">
                <a:avLst/>
              </a:prstGeom>
              <a:noFill/>
            </p:spPr>
            <p:txBody>
              <a:bodyPr wrap="square" rtlCol="0" anchor="t" anchorCtr="0">
                <a:spAutoFit/>
              </a:bodyPr>
              <a:lstStyle>
                <a:defPPr>
                  <a:defRPr lang="en-US"/>
                </a:defPPr>
                <a:lvl1pPr marR="0" lvl="0" indent="0" defTabSz="932472" fontAlgn="base">
                  <a:lnSpc>
                    <a:spcPct val="90000"/>
                  </a:lnSpc>
                  <a:spcBef>
                    <a:spcPct val="0"/>
                  </a:spcBef>
                  <a:spcAft>
                    <a:spcPct val="0"/>
                  </a:spcAft>
                  <a:buClrTx/>
                  <a:buSzTx/>
                  <a:buFontTx/>
                  <a:buNone/>
                  <a:tabLst/>
                  <a:defRPr sz="2000">
                    <a:gradFill>
                      <a:gsLst>
                        <a:gs pos="0">
                          <a:srgbClr val="0078D7"/>
                        </a:gs>
                        <a:gs pos="100000">
                          <a:srgbClr val="0078D7"/>
                        </a:gs>
                      </a:gsLst>
                      <a:lin ang="5400000" scaled="0"/>
                    </a:gradFill>
                    <a:ea typeface="STXihei" panose="020B0503020204020204" pitchFamily="2" charset="-122"/>
                    <a:cs typeface="Segoe UI Semibold" panose="020B0702040204020203"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0" marR="0" lvl="0" indent="0" defTabSz="913927"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Security Management</a:t>
                </a:r>
              </a:p>
            </p:txBody>
          </p:sp>
          <p:sp>
            <p:nvSpPr>
              <p:cNvPr id="17" name="TextBox 16">
                <a:extLst>
                  <a:ext uri="{FF2B5EF4-FFF2-40B4-BE49-F238E27FC236}">
                    <a16:creationId xmlns="" xmlns:a16="http://schemas.microsoft.com/office/drawing/2014/main" id="{ADEF3D5C-4537-45AC-8A4E-D03DA88ADBB9}"/>
                  </a:ext>
                </a:extLst>
              </p:cNvPr>
              <p:cNvSpPr txBox="1"/>
              <p:nvPr/>
            </p:nvSpPr>
            <p:spPr>
              <a:xfrm>
                <a:off x="9481591" y="3750266"/>
                <a:ext cx="2163987"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Monitor</a:t>
                </a:r>
              </a:p>
            </p:txBody>
          </p:sp>
        </p:grpSp>
        <p:sp>
          <p:nvSpPr>
            <p:cNvPr id="14" name="TextBox 13">
              <a:extLst>
                <a:ext uri="{FF2B5EF4-FFF2-40B4-BE49-F238E27FC236}">
                  <a16:creationId xmlns="" xmlns:a16="http://schemas.microsoft.com/office/drawing/2014/main" id="{B270865E-0519-4F13-B49F-BC041E08678E}"/>
                </a:ext>
              </a:extLst>
            </p:cNvPr>
            <p:cNvSpPr txBox="1"/>
            <p:nvPr/>
          </p:nvSpPr>
          <p:spPr>
            <a:xfrm>
              <a:off x="7170737" y="2957296"/>
              <a:ext cx="4474843"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Security Center</a:t>
              </a:r>
            </a:p>
          </p:txBody>
        </p:sp>
      </p:grpSp>
      <p:grpSp>
        <p:nvGrpSpPr>
          <p:cNvPr id="18" name="Group 17">
            <a:extLst>
              <a:ext uri="{FF2B5EF4-FFF2-40B4-BE49-F238E27FC236}">
                <a16:creationId xmlns="" xmlns:a16="http://schemas.microsoft.com/office/drawing/2014/main" id="{6DE848A5-BE51-43ED-A6AD-D0CDE563B0DE}"/>
              </a:ext>
            </a:extLst>
          </p:cNvPr>
          <p:cNvGrpSpPr/>
          <p:nvPr/>
        </p:nvGrpSpPr>
        <p:grpSpPr>
          <a:xfrm>
            <a:off x="4873149" y="1179894"/>
            <a:ext cx="2154264" cy="4262094"/>
            <a:chOff x="4873149" y="1641069"/>
            <a:chExt cx="2154264" cy="4262094"/>
          </a:xfrm>
        </p:grpSpPr>
        <p:sp>
          <p:nvSpPr>
            <p:cNvPr id="19" name="Rectangle 18">
              <a:extLst>
                <a:ext uri="{FF2B5EF4-FFF2-40B4-BE49-F238E27FC236}">
                  <a16:creationId xmlns="" xmlns:a16="http://schemas.microsoft.com/office/drawing/2014/main" id="{826EE441-BF37-4CB5-B168-46EDE7761E1D}"/>
                </a:ext>
              </a:extLst>
            </p:cNvPr>
            <p:cNvSpPr/>
            <p:nvPr/>
          </p:nvSpPr>
          <p:spPr bwMode="auto">
            <a:xfrm>
              <a:off x="4873149" y="1641069"/>
              <a:ext cx="2154264" cy="4262083"/>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0" name="TextBox 10">
              <a:extLst>
                <a:ext uri="{FF2B5EF4-FFF2-40B4-BE49-F238E27FC236}">
                  <a16:creationId xmlns="" xmlns:a16="http://schemas.microsoft.com/office/drawing/2014/main" id="{9FAE8E8B-2552-451B-8A74-474FA31260A9}"/>
                </a:ext>
              </a:extLst>
            </p:cNvPr>
            <p:cNvSpPr txBox="1"/>
            <p:nvPr/>
          </p:nvSpPr>
          <p:spPr>
            <a:xfrm>
              <a:off x="4873858" y="2022755"/>
              <a:ext cx="2069553" cy="59093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51"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Network Security (SDN)</a:t>
              </a:r>
            </a:p>
          </p:txBody>
        </p:sp>
        <p:sp>
          <p:nvSpPr>
            <p:cNvPr id="21" name="TextBox 20">
              <a:extLst>
                <a:ext uri="{FF2B5EF4-FFF2-40B4-BE49-F238E27FC236}">
                  <a16:creationId xmlns="" xmlns:a16="http://schemas.microsoft.com/office/drawing/2014/main" id="{A3D75D1D-B957-4566-BD6D-0B00E1C97C7C}"/>
                </a:ext>
              </a:extLst>
            </p:cNvPr>
            <p:cNvSpPr txBox="1"/>
            <p:nvPr/>
          </p:nvSpPr>
          <p:spPr>
            <a:xfrm>
              <a:off x="4873149" y="2968508"/>
              <a:ext cx="2154264"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VNET, VPN, NSG</a:t>
              </a:r>
            </a:p>
          </p:txBody>
        </p:sp>
        <p:sp>
          <p:nvSpPr>
            <p:cNvPr id="22" name="TextBox 21">
              <a:extLst>
                <a:ext uri="{FF2B5EF4-FFF2-40B4-BE49-F238E27FC236}">
                  <a16:creationId xmlns="" xmlns:a16="http://schemas.microsoft.com/office/drawing/2014/main" id="{2B2119E0-7DB4-43D4-BCE9-8613FAF0040A}"/>
                </a:ext>
              </a:extLst>
            </p:cNvPr>
            <p:cNvSpPr txBox="1"/>
            <p:nvPr/>
          </p:nvSpPr>
          <p:spPr>
            <a:xfrm>
              <a:off x="4873149" y="3750266"/>
              <a:ext cx="2154264"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Application Gateway</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(WAF), Azure Firewall</a:t>
              </a:r>
              <a:endParaRPr kumimoji="0" lang="en-US" sz="900" b="0" i="0" u="none" strike="noStrike" kern="0" cap="none" spc="0" normalizeH="0" baseline="30000" noProof="0" dirty="0">
                <a:ln>
                  <a:noFill/>
                </a:ln>
                <a:solidFill>
                  <a:srgbClr val="FFFFFF"/>
                </a:solidFill>
                <a:effectLst/>
                <a:uLnTx/>
                <a:uFillTx/>
                <a:latin typeface="Segoe UI"/>
                <a:cs typeface="Segoe UI Semibold" panose="020B0702040204020203" pitchFamily="34" charset="0"/>
              </a:endParaRPr>
            </a:p>
          </p:txBody>
        </p:sp>
        <p:sp>
          <p:nvSpPr>
            <p:cNvPr id="23" name="TextBox 22">
              <a:extLst>
                <a:ext uri="{FF2B5EF4-FFF2-40B4-BE49-F238E27FC236}">
                  <a16:creationId xmlns="" xmlns:a16="http://schemas.microsoft.com/office/drawing/2014/main" id="{A84DB340-018E-4519-9606-08773D3410F2}"/>
                </a:ext>
              </a:extLst>
            </p:cNvPr>
            <p:cNvSpPr txBox="1"/>
            <p:nvPr/>
          </p:nvSpPr>
          <p:spPr>
            <a:xfrm>
              <a:off x="4873149" y="4532024"/>
              <a:ext cx="2154264"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DDoS Protection</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 Standard</a:t>
              </a:r>
            </a:p>
          </p:txBody>
        </p:sp>
        <p:sp>
          <p:nvSpPr>
            <p:cNvPr id="24" name="TextBox 23">
              <a:extLst>
                <a:ext uri="{FF2B5EF4-FFF2-40B4-BE49-F238E27FC236}">
                  <a16:creationId xmlns="" xmlns:a16="http://schemas.microsoft.com/office/drawing/2014/main" id="{FB297D87-3CF4-4597-AC2C-E66754BC00F8}"/>
                </a:ext>
              </a:extLst>
            </p:cNvPr>
            <p:cNvSpPr txBox="1"/>
            <p:nvPr/>
          </p:nvSpPr>
          <p:spPr>
            <a:xfrm>
              <a:off x="4873149" y="5313783"/>
              <a:ext cx="2154264"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ExpressRoute</a:t>
              </a:r>
            </a:p>
          </p:txBody>
        </p:sp>
      </p:grpSp>
      <p:grpSp>
        <p:nvGrpSpPr>
          <p:cNvPr id="25" name="Group 24">
            <a:extLst>
              <a:ext uri="{FF2B5EF4-FFF2-40B4-BE49-F238E27FC236}">
                <a16:creationId xmlns="" xmlns:a16="http://schemas.microsoft.com/office/drawing/2014/main" id="{E19918AD-4F9D-4026-BA91-D4E04F7733B0}"/>
              </a:ext>
            </a:extLst>
          </p:cNvPr>
          <p:cNvGrpSpPr/>
          <p:nvPr/>
        </p:nvGrpSpPr>
        <p:grpSpPr>
          <a:xfrm>
            <a:off x="2572022" y="1179894"/>
            <a:ext cx="2154264" cy="4262087"/>
            <a:chOff x="2572022" y="1641069"/>
            <a:chExt cx="2154264" cy="4262087"/>
          </a:xfrm>
        </p:grpSpPr>
        <p:sp>
          <p:nvSpPr>
            <p:cNvPr id="26" name="Rectangle 25">
              <a:extLst>
                <a:ext uri="{FF2B5EF4-FFF2-40B4-BE49-F238E27FC236}">
                  <a16:creationId xmlns="" xmlns:a16="http://schemas.microsoft.com/office/drawing/2014/main" id="{B8E9BC75-0AF6-457F-937B-EF9793FA92E9}"/>
                </a:ext>
              </a:extLst>
            </p:cNvPr>
            <p:cNvSpPr/>
            <p:nvPr/>
          </p:nvSpPr>
          <p:spPr bwMode="auto">
            <a:xfrm>
              <a:off x="2572022" y="1641069"/>
              <a:ext cx="2154264" cy="4262087"/>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27" name="TextBox 10">
              <a:extLst>
                <a:ext uri="{FF2B5EF4-FFF2-40B4-BE49-F238E27FC236}">
                  <a16:creationId xmlns="" xmlns:a16="http://schemas.microsoft.com/office/drawing/2014/main" id="{3624F073-7D0F-4D0B-BC47-E71CA0C0F795}"/>
                </a:ext>
              </a:extLst>
            </p:cNvPr>
            <p:cNvSpPr txBox="1"/>
            <p:nvPr/>
          </p:nvSpPr>
          <p:spPr>
            <a:xfrm>
              <a:off x="2575951" y="2022755"/>
              <a:ext cx="1543062" cy="59093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51"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0D0D0D"/>
                  </a:solidFill>
                  <a:effectLst/>
                  <a:uLnTx/>
                  <a:uFillTx/>
                  <a:latin typeface="Segoe UI"/>
                  <a:ea typeface="STXihei" panose="020B0503020204020204" pitchFamily="2" charset="-122"/>
                  <a:cs typeface="Segoe UI Semibold" panose="020B0702040204020203" pitchFamily="34" charset="0"/>
                </a:rPr>
                <a:t>Azure Data Encryption</a:t>
              </a:r>
              <a:endParaRPr kumimoji="0" lang="en-US" sz="1800" b="0" i="0" u="none" strike="noStrike" kern="120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endParaRPr>
            </a:p>
          </p:txBody>
        </p:sp>
        <p:sp>
          <p:nvSpPr>
            <p:cNvPr id="28" name="TextBox 27">
              <a:extLst>
                <a:ext uri="{FF2B5EF4-FFF2-40B4-BE49-F238E27FC236}">
                  <a16:creationId xmlns="" xmlns:a16="http://schemas.microsoft.com/office/drawing/2014/main" id="{6F240310-892E-468B-9879-B4951E273350}"/>
                </a:ext>
              </a:extLst>
            </p:cNvPr>
            <p:cNvSpPr txBox="1"/>
            <p:nvPr/>
          </p:nvSpPr>
          <p:spPr>
            <a:xfrm>
              <a:off x="2572022" y="2968509"/>
              <a:ext cx="2154264"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Encryption </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(Disks, Storage, SQL)</a:t>
              </a:r>
            </a:p>
          </p:txBody>
        </p:sp>
        <p:sp>
          <p:nvSpPr>
            <p:cNvPr id="29" name="TextBox 28">
              <a:extLst>
                <a:ext uri="{FF2B5EF4-FFF2-40B4-BE49-F238E27FC236}">
                  <a16:creationId xmlns="" xmlns:a16="http://schemas.microsoft.com/office/drawing/2014/main" id="{9684A6C9-9B7E-4B93-81EC-33FE27E7364C}"/>
                </a:ext>
              </a:extLst>
            </p:cNvPr>
            <p:cNvSpPr txBox="1"/>
            <p:nvPr/>
          </p:nvSpPr>
          <p:spPr>
            <a:xfrm>
              <a:off x="2572022" y="3750266"/>
              <a:ext cx="2154264"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Key Vault</a:t>
              </a:r>
            </a:p>
          </p:txBody>
        </p:sp>
        <p:sp>
          <p:nvSpPr>
            <p:cNvPr id="30" name="TextBox 29">
              <a:extLst>
                <a:ext uri="{FF2B5EF4-FFF2-40B4-BE49-F238E27FC236}">
                  <a16:creationId xmlns="" xmlns:a16="http://schemas.microsoft.com/office/drawing/2014/main" id="{666DF6B0-96F8-42EE-821C-078FBE0B62D4}"/>
                </a:ext>
              </a:extLst>
            </p:cNvPr>
            <p:cNvSpPr txBox="1"/>
            <p:nvPr/>
          </p:nvSpPr>
          <p:spPr>
            <a:xfrm>
              <a:off x="2572022" y="4532024"/>
              <a:ext cx="2154264"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Confidential </a:t>
              </a:r>
            </a:p>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Computing</a:t>
              </a:r>
            </a:p>
          </p:txBody>
        </p:sp>
      </p:grpSp>
      <p:grpSp>
        <p:nvGrpSpPr>
          <p:cNvPr id="31" name="Group 30">
            <a:extLst>
              <a:ext uri="{FF2B5EF4-FFF2-40B4-BE49-F238E27FC236}">
                <a16:creationId xmlns="" xmlns:a16="http://schemas.microsoft.com/office/drawing/2014/main" id="{E4AC9E44-826A-4C27-BE9F-3AD1A6CBB02F}"/>
              </a:ext>
            </a:extLst>
          </p:cNvPr>
          <p:cNvGrpSpPr/>
          <p:nvPr/>
        </p:nvGrpSpPr>
        <p:grpSpPr>
          <a:xfrm>
            <a:off x="269128" y="1179895"/>
            <a:ext cx="2156031" cy="4262094"/>
            <a:chOff x="269128" y="1641070"/>
            <a:chExt cx="2156031" cy="4262094"/>
          </a:xfrm>
        </p:grpSpPr>
        <p:sp>
          <p:nvSpPr>
            <p:cNvPr id="32" name="Rectangle 31">
              <a:extLst>
                <a:ext uri="{FF2B5EF4-FFF2-40B4-BE49-F238E27FC236}">
                  <a16:creationId xmlns="" xmlns:a16="http://schemas.microsoft.com/office/drawing/2014/main" id="{B7D7A217-F0DE-4802-B53E-8E770D458E10}"/>
                </a:ext>
              </a:extLst>
            </p:cNvPr>
            <p:cNvSpPr/>
            <p:nvPr/>
          </p:nvSpPr>
          <p:spPr bwMode="auto">
            <a:xfrm>
              <a:off x="269128" y="1641070"/>
              <a:ext cx="2154264" cy="4262094"/>
            </a:xfrm>
            <a:prstGeom prst="rect">
              <a:avLst/>
            </a:prstGeom>
            <a:solidFill>
              <a:sysClr val="window" lastClr="FFFFFF">
                <a:lumMod val="95000"/>
              </a:sysClr>
            </a:solid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10">
              <a:extLst>
                <a:ext uri="{FF2B5EF4-FFF2-40B4-BE49-F238E27FC236}">
                  <a16:creationId xmlns="" xmlns:a16="http://schemas.microsoft.com/office/drawing/2014/main" id="{32FB1D72-FF09-426F-89E6-B302B29064D3}"/>
                </a:ext>
              </a:extLst>
            </p:cNvPr>
            <p:cNvSpPr txBox="1"/>
            <p:nvPr/>
          </p:nvSpPr>
          <p:spPr>
            <a:xfrm>
              <a:off x="276784" y="2022755"/>
              <a:ext cx="2037314" cy="590931"/>
            </a:xfrm>
            <a:prstGeom prst="rect">
              <a:avLst/>
            </a:prstGeom>
            <a:noFill/>
          </p:spPr>
          <p:txBody>
            <a:bodyPr wrap="square" rtlCol="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3751"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D0D0D"/>
                  </a:solidFill>
                  <a:effectLst/>
                  <a:uLnTx/>
                  <a:uFillTx/>
                  <a:latin typeface="Segoe UI"/>
                  <a:ea typeface="STXihei" panose="020B0503020204020204" pitchFamily="2" charset="-122"/>
                  <a:cs typeface="Segoe UI Semibold" panose="020B0702040204020203" pitchFamily="34" charset="0"/>
                </a:rPr>
                <a:t>Identity &amp; Access Management </a:t>
              </a:r>
            </a:p>
          </p:txBody>
        </p:sp>
        <p:sp>
          <p:nvSpPr>
            <p:cNvPr id="34" name="TextBox 33">
              <a:extLst>
                <a:ext uri="{FF2B5EF4-FFF2-40B4-BE49-F238E27FC236}">
                  <a16:creationId xmlns="" xmlns:a16="http://schemas.microsoft.com/office/drawing/2014/main" id="{16ACCB22-21C1-41B7-9CB6-7BCB0E2E76FB}"/>
                </a:ext>
              </a:extLst>
            </p:cNvPr>
            <p:cNvSpPr txBox="1"/>
            <p:nvPr/>
          </p:nvSpPr>
          <p:spPr>
            <a:xfrm>
              <a:off x="269128" y="2973174"/>
              <a:ext cx="2156031" cy="589380"/>
            </a:xfrm>
            <a:prstGeom prst="rect">
              <a:avLst/>
            </a:prstGeom>
            <a:solidFill>
              <a:schemeClr val="tx2"/>
            </a:solidFill>
            <a:ln w="12700">
              <a:noFill/>
            </a:ln>
          </p:spPr>
          <p:txBody>
            <a:bodyPr wrap="none" lIns="179234" tIns="143387" rIns="179234" bIns="143387" rtlCol="0" anchor="ctr">
              <a:noAutofit/>
            </a:bodyPr>
            <a:lstStyle/>
            <a:p>
              <a:pPr marL="0" marR="0" lvl="0" indent="0" algn="ctr" defTabSz="914139"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a:cs typeface="Segoe UI Semibold" panose="020B0702040204020203" pitchFamily="34" charset="0"/>
                </a:rPr>
                <a:t>Azure Active Directory</a:t>
              </a:r>
            </a:p>
          </p:txBody>
        </p:sp>
        <p:sp>
          <p:nvSpPr>
            <p:cNvPr id="35" name="TextBox 34">
              <a:extLst>
                <a:ext uri="{FF2B5EF4-FFF2-40B4-BE49-F238E27FC236}">
                  <a16:creationId xmlns="" xmlns:a16="http://schemas.microsoft.com/office/drawing/2014/main" id="{BB408218-7C79-4177-AB1C-8D7AD8E2F591}"/>
                </a:ext>
              </a:extLst>
            </p:cNvPr>
            <p:cNvSpPr txBox="1"/>
            <p:nvPr/>
          </p:nvSpPr>
          <p:spPr>
            <a:xfrm>
              <a:off x="269128" y="3753377"/>
              <a:ext cx="2148075" cy="589380"/>
            </a:xfrm>
            <a:prstGeom prst="rect">
              <a:avLst/>
            </a:prstGeom>
            <a:solidFill>
              <a:schemeClr val="tx2"/>
            </a:solidFill>
            <a:ln w="12700">
              <a:noFill/>
            </a:ln>
          </p:spPr>
          <p:txBody>
            <a:bodyPr wrap="none" lIns="179234" tIns="143387" rIns="179234" bIns="143387" rtlCol="0" anchor="ctr">
              <a:noAutofit/>
            </a:bodyPr>
            <a:lstStyle>
              <a:defPPr>
                <a:defRPr lang="en-US"/>
              </a:defPPr>
              <a:lvl1pPr marR="0" lvl="0" indent="0" algn="ctr" defTabSz="914139" fontAlgn="auto">
                <a:lnSpc>
                  <a:spcPct val="9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latin typeface="Segoe UI"/>
                  <a:cs typeface="Segoe UI Semibold" panose="020B0702040204020203" pitchFamily="34" charset="0"/>
                </a:defRPr>
              </a:lvl1pPr>
            </a:lstStyle>
            <a:p>
              <a:r>
                <a:rPr lang="en-US"/>
                <a:t>Multi-Factor </a:t>
              </a:r>
            </a:p>
            <a:p>
              <a:r>
                <a:rPr lang="en-US"/>
                <a:t>Authentication</a:t>
              </a:r>
            </a:p>
          </p:txBody>
        </p:sp>
        <p:sp>
          <p:nvSpPr>
            <p:cNvPr id="36" name="TextBox 35">
              <a:extLst>
                <a:ext uri="{FF2B5EF4-FFF2-40B4-BE49-F238E27FC236}">
                  <a16:creationId xmlns="" xmlns:a16="http://schemas.microsoft.com/office/drawing/2014/main" id="{FE5F7754-8859-4EE0-8D4C-9F65D83C4DD7}"/>
                </a:ext>
              </a:extLst>
            </p:cNvPr>
            <p:cNvSpPr txBox="1"/>
            <p:nvPr/>
          </p:nvSpPr>
          <p:spPr>
            <a:xfrm>
              <a:off x="269128" y="4533580"/>
              <a:ext cx="2154264" cy="589380"/>
            </a:xfrm>
            <a:prstGeom prst="rect">
              <a:avLst/>
            </a:prstGeom>
            <a:solidFill>
              <a:schemeClr val="tx2"/>
            </a:solidFill>
            <a:ln w="12700">
              <a:noFill/>
            </a:ln>
          </p:spPr>
          <p:txBody>
            <a:bodyPr wrap="none" lIns="179234" tIns="143387" rIns="179234" bIns="143387" rtlCol="0" anchor="ctr">
              <a:noAutofit/>
            </a:bodyPr>
            <a:lstStyle>
              <a:defPPr>
                <a:defRPr lang="en-US"/>
              </a:defPPr>
              <a:lvl1pPr marR="0" lvl="0" indent="0" algn="ctr" defTabSz="914139" fontAlgn="auto">
                <a:lnSpc>
                  <a:spcPct val="9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latin typeface="Segoe UI"/>
                  <a:cs typeface="Segoe UI Semibold" panose="020B0702040204020203" pitchFamily="34" charset="0"/>
                </a:defRPr>
              </a:lvl1pPr>
            </a:lstStyle>
            <a:p>
              <a:r>
                <a:rPr lang="en-US" dirty="0"/>
                <a:t>Role Based </a:t>
              </a:r>
              <a:br>
                <a:rPr lang="en-US" dirty="0"/>
              </a:br>
              <a:r>
                <a:rPr lang="en-US" dirty="0"/>
                <a:t>Access Control</a:t>
              </a:r>
            </a:p>
          </p:txBody>
        </p:sp>
        <p:sp>
          <p:nvSpPr>
            <p:cNvPr id="37" name="TextBox 36">
              <a:extLst>
                <a:ext uri="{FF2B5EF4-FFF2-40B4-BE49-F238E27FC236}">
                  <a16:creationId xmlns="" xmlns:a16="http://schemas.microsoft.com/office/drawing/2014/main" id="{E049F327-EA1D-4908-94FF-AFFA3901DE6B}"/>
                </a:ext>
              </a:extLst>
            </p:cNvPr>
            <p:cNvSpPr txBox="1"/>
            <p:nvPr/>
          </p:nvSpPr>
          <p:spPr>
            <a:xfrm>
              <a:off x="269128" y="5313783"/>
              <a:ext cx="2154264" cy="589380"/>
            </a:xfrm>
            <a:prstGeom prst="rect">
              <a:avLst/>
            </a:prstGeom>
            <a:solidFill>
              <a:schemeClr val="tx2"/>
            </a:solidFill>
            <a:ln w="12700">
              <a:noFill/>
            </a:ln>
          </p:spPr>
          <p:txBody>
            <a:bodyPr wrap="none" lIns="179234" tIns="143387" rIns="179234" bIns="143387" rtlCol="0" anchor="ctr">
              <a:noAutofit/>
            </a:bodyPr>
            <a:lstStyle>
              <a:defPPr>
                <a:defRPr lang="en-US"/>
              </a:defPPr>
              <a:lvl1pPr marR="0" lvl="0" indent="0" algn="ctr" defTabSz="914139" fontAlgn="auto">
                <a:lnSpc>
                  <a:spcPct val="90000"/>
                </a:lnSpc>
                <a:spcBef>
                  <a:spcPts val="0"/>
                </a:spcBef>
                <a:spcAft>
                  <a:spcPts val="0"/>
                </a:spcAft>
                <a:buClrTx/>
                <a:buSzTx/>
                <a:buFontTx/>
                <a:buNone/>
                <a:tabLst/>
                <a:defRPr kumimoji="0" sz="1400" b="0" i="0" u="none" strike="noStrike" kern="0" cap="none" spc="0" normalizeH="0" baseline="0">
                  <a:ln>
                    <a:noFill/>
                  </a:ln>
                  <a:solidFill>
                    <a:srgbClr val="FFFFFF"/>
                  </a:solidFill>
                  <a:effectLst/>
                  <a:uLnTx/>
                  <a:uFillTx/>
                  <a:latin typeface="Segoe UI"/>
                  <a:cs typeface="Segoe UI Semibold" panose="020B0702040204020203" pitchFamily="34" charset="0"/>
                </a:defRPr>
              </a:lvl1pPr>
            </a:lstStyle>
            <a:p>
              <a:r>
                <a:rPr lang="en-US" dirty="0"/>
                <a:t>Azure Active Directory</a:t>
              </a:r>
            </a:p>
            <a:p>
              <a:r>
                <a:rPr lang="en-US" dirty="0"/>
                <a:t>(Identity Protection)</a:t>
              </a:r>
            </a:p>
          </p:txBody>
        </p:sp>
      </p:grpSp>
      <p:cxnSp>
        <p:nvCxnSpPr>
          <p:cNvPr id="38" name="Straight Connector 37">
            <a:extLst>
              <a:ext uri="{FF2B5EF4-FFF2-40B4-BE49-F238E27FC236}">
                <a16:creationId xmlns="" xmlns:a16="http://schemas.microsoft.com/office/drawing/2014/main" id="{45963F24-2DF5-4D85-B336-893034D1935D}"/>
              </a:ext>
            </a:extLst>
          </p:cNvPr>
          <p:cNvCxnSpPr>
            <a:cxnSpLocks/>
          </p:cNvCxnSpPr>
          <p:nvPr/>
        </p:nvCxnSpPr>
        <p:spPr>
          <a:xfrm>
            <a:off x="276784" y="1195897"/>
            <a:ext cx="11359071" cy="0"/>
          </a:xfrm>
          <a:prstGeom prst="line">
            <a:avLst/>
          </a:prstGeom>
          <a:noFill/>
          <a:ln w="9525" cap="flat" cmpd="sng" algn="ctr">
            <a:solidFill>
              <a:srgbClr val="53565A"/>
            </a:solidFill>
            <a:prstDash val="dash"/>
            <a:headEnd type="none"/>
            <a:tailEnd type="none"/>
          </a:ln>
          <a:effectLst/>
        </p:spPr>
      </p:cxnSp>
      <p:grpSp>
        <p:nvGrpSpPr>
          <p:cNvPr id="39" name="Group 38">
            <a:extLst>
              <a:ext uri="{FF2B5EF4-FFF2-40B4-BE49-F238E27FC236}">
                <a16:creationId xmlns="" xmlns:a16="http://schemas.microsoft.com/office/drawing/2014/main" id="{1210F9AD-99EF-4FDF-8F88-57C61E011F18}"/>
              </a:ext>
            </a:extLst>
          </p:cNvPr>
          <p:cNvGrpSpPr/>
          <p:nvPr/>
        </p:nvGrpSpPr>
        <p:grpSpPr>
          <a:xfrm>
            <a:off x="9619978" y="926993"/>
            <a:ext cx="519955" cy="519955"/>
            <a:chOff x="460345" y="2225301"/>
            <a:chExt cx="530532" cy="530532"/>
          </a:xfrm>
        </p:grpSpPr>
        <p:sp>
          <p:nvSpPr>
            <p:cNvPr id="40" name="Oval 39">
              <a:extLst>
                <a:ext uri="{FF2B5EF4-FFF2-40B4-BE49-F238E27FC236}">
                  <a16:creationId xmlns="" xmlns:a16="http://schemas.microsoft.com/office/drawing/2014/main" id="{3C25D7E6-05CF-4B86-A400-1120F2D16A90}"/>
                </a:ext>
              </a:extLst>
            </p:cNvPr>
            <p:cNvSpPr/>
            <p:nvPr/>
          </p:nvSpPr>
          <p:spPr bwMode="auto">
            <a:xfrm rot="5400000">
              <a:off x="460345" y="2225301"/>
              <a:ext cx="530532" cy="53053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1" name="desktop" title="a desktop PC">
              <a:extLst>
                <a:ext uri="{FF2B5EF4-FFF2-40B4-BE49-F238E27FC236}">
                  <a16:creationId xmlns="" xmlns:a16="http://schemas.microsoft.com/office/drawing/2014/main" id="{1B2A9F5D-0515-42E7-B43B-64640FF984F1}"/>
                </a:ext>
              </a:extLst>
            </p:cNvPr>
            <p:cNvSpPr>
              <a:spLocks noChangeAspect="1" noEditPoints="1"/>
            </p:cNvSpPr>
            <p:nvPr/>
          </p:nvSpPr>
          <p:spPr bwMode="auto">
            <a:xfrm>
              <a:off x="575843" y="2343728"/>
              <a:ext cx="312885" cy="307776"/>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139" eaLnBrk="1" fontAlgn="auto" latinLnBrk="0" hangingPunct="1">
                <a:lnSpc>
                  <a:spcPct val="100000"/>
                </a:lnSpc>
                <a:spcBef>
                  <a:spcPts val="0"/>
                </a:spcBef>
                <a:spcAft>
                  <a:spcPts val="0"/>
                </a:spcAft>
                <a:buClrTx/>
                <a:buSzTx/>
                <a:buFontTx/>
                <a:buNone/>
                <a:tabLst/>
                <a:defRPr/>
              </a:pPr>
              <a:endParaRPr kumimoji="0" lang="en-US" sz="1728" b="0" i="0" u="none" strike="noStrike" kern="0" cap="none" spc="0" normalizeH="0" baseline="0" noProof="0">
                <a:ln>
                  <a:noFill/>
                </a:ln>
                <a:gradFill>
                  <a:gsLst>
                    <a:gs pos="0">
                      <a:srgbClr val="505050"/>
                    </a:gs>
                    <a:gs pos="100000">
                      <a:srgbClr val="505050"/>
                    </a:gs>
                  </a:gsLst>
                </a:gradFill>
                <a:effectLst/>
                <a:uLnTx/>
                <a:uFillTx/>
                <a:latin typeface="Segoe UI"/>
              </a:endParaRPr>
            </a:p>
          </p:txBody>
        </p:sp>
        <p:pic>
          <p:nvPicPr>
            <p:cNvPr id="42" name="Picture 41">
              <a:extLst>
                <a:ext uri="{FF2B5EF4-FFF2-40B4-BE49-F238E27FC236}">
                  <a16:creationId xmlns="" xmlns:a16="http://schemas.microsoft.com/office/drawing/2014/main" id="{15B09527-927C-46E8-9F5B-89F60B55C052}"/>
                </a:ext>
              </a:extLst>
            </p:cNvPr>
            <p:cNvPicPr>
              <a:picLocks noChangeAspect="1"/>
            </p:cNvPicPr>
            <p:nvPr/>
          </p:nvPicPr>
          <p:blipFill>
            <a:blip r:embed="rId3"/>
            <a:stretch>
              <a:fillRect/>
            </a:stretch>
          </p:blipFill>
          <p:spPr>
            <a:xfrm>
              <a:off x="665398" y="2358184"/>
              <a:ext cx="133773" cy="183549"/>
            </a:xfrm>
            <a:prstGeom prst="rect">
              <a:avLst/>
            </a:prstGeom>
          </p:spPr>
        </p:pic>
      </p:grpSp>
      <p:grpSp>
        <p:nvGrpSpPr>
          <p:cNvPr id="43" name="Group 42">
            <a:extLst>
              <a:ext uri="{FF2B5EF4-FFF2-40B4-BE49-F238E27FC236}">
                <a16:creationId xmlns="" xmlns:a16="http://schemas.microsoft.com/office/drawing/2014/main" id="{EA484BFF-163E-42A5-8F41-B3613FC841DB}"/>
              </a:ext>
            </a:extLst>
          </p:cNvPr>
          <p:cNvGrpSpPr/>
          <p:nvPr/>
        </p:nvGrpSpPr>
        <p:grpSpPr>
          <a:xfrm>
            <a:off x="4974257" y="926993"/>
            <a:ext cx="519955" cy="519955"/>
            <a:chOff x="460346" y="5002577"/>
            <a:chExt cx="530532" cy="530532"/>
          </a:xfrm>
        </p:grpSpPr>
        <p:sp>
          <p:nvSpPr>
            <p:cNvPr id="44" name="Oval 43">
              <a:extLst>
                <a:ext uri="{FF2B5EF4-FFF2-40B4-BE49-F238E27FC236}">
                  <a16:creationId xmlns="" xmlns:a16="http://schemas.microsoft.com/office/drawing/2014/main" id="{1080E362-C04D-419B-B97E-A2C48BCEAD0C}"/>
                </a:ext>
              </a:extLst>
            </p:cNvPr>
            <p:cNvSpPr/>
            <p:nvPr/>
          </p:nvSpPr>
          <p:spPr bwMode="auto">
            <a:xfrm>
              <a:off x="460346" y="5002577"/>
              <a:ext cx="530532" cy="53053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5" name="Freeform 37">
              <a:extLst>
                <a:ext uri="{FF2B5EF4-FFF2-40B4-BE49-F238E27FC236}">
                  <a16:creationId xmlns="" xmlns:a16="http://schemas.microsoft.com/office/drawing/2014/main" id="{FC80BD86-DF06-4507-969D-865F9D2A9496}"/>
                </a:ext>
              </a:extLst>
            </p:cNvPr>
            <p:cNvSpPr>
              <a:spLocks noChangeAspect="1" noEditPoints="1"/>
            </p:cNvSpPr>
            <p:nvPr/>
          </p:nvSpPr>
          <p:spPr bwMode="black">
            <a:xfrm>
              <a:off x="536398" y="5162059"/>
              <a:ext cx="336748" cy="244224"/>
            </a:xfrm>
            <a:custGeom>
              <a:avLst/>
              <a:gdLst>
                <a:gd name="T0" fmla="*/ 274 w 1322"/>
                <a:gd name="T1" fmla="*/ 483 h 958"/>
                <a:gd name="T2" fmla="*/ 169 w 1322"/>
                <a:gd name="T3" fmla="*/ 378 h 958"/>
                <a:gd name="T4" fmla="*/ 64 w 1322"/>
                <a:gd name="T5" fmla="*/ 483 h 958"/>
                <a:gd name="T6" fmla="*/ 169 w 1322"/>
                <a:gd name="T7" fmla="*/ 589 h 958"/>
                <a:gd name="T8" fmla="*/ 274 w 1322"/>
                <a:gd name="T9" fmla="*/ 483 h 958"/>
                <a:gd name="T10" fmla="*/ 1259 w 1322"/>
                <a:gd name="T11" fmla="*/ 790 h 958"/>
                <a:gd name="T12" fmla="*/ 1154 w 1322"/>
                <a:gd name="T13" fmla="*/ 684 h 958"/>
                <a:gd name="T14" fmla="*/ 1049 w 1322"/>
                <a:gd name="T15" fmla="*/ 790 h 958"/>
                <a:gd name="T16" fmla="*/ 1154 w 1322"/>
                <a:gd name="T17" fmla="*/ 895 h 958"/>
                <a:gd name="T18" fmla="*/ 1259 w 1322"/>
                <a:gd name="T19" fmla="*/ 790 h 958"/>
                <a:gd name="T20" fmla="*/ 1259 w 1322"/>
                <a:gd name="T21" fmla="*/ 169 h 958"/>
                <a:gd name="T22" fmla="*/ 1154 w 1322"/>
                <a:gd name="T23" fmla="*/ 64 h 958"/>
                <a:gd name="T24" fmla="*/ 1049 w 1322"/>
                <a:gd name="T25" fmla="*/ 169 h 958"/>
                <a:gd name="T26" fmla="*/ 1154 w 1322"/>
                <a:gd name="T27" fmla="*/ 274 h 958"/>
                <a:gd name="T28" fmla="*/ 1259 w 1322"/>
                <a:gd name="T29" fmla="*/ 169 h 958"/>
                <a:gd name="T30" fmla="*/ 1322 w 1322"/>
                <a:gd name="T31" fmla="*/ 790 h 958"/>
                <a:gd name="T32" fmla="*/ 1154 w 1322"/>
                <a:gd name="T33" fmla="*/ 958 h 958"/>
                <a:gd name="T34" fmla="*/ 998 w 1322"/>
                <a:gd name="T35" fmla="*/ 855 h 958"/>
                <a:gd name="T36" fmla="*/ 991 w 1322"/>
                <a:gd name="T37" fmla="*/ 830 h 958"/>
                <a:gd name="T38" fmla="*/ 631 w 1322"/>
                <a:gd name="T39" fmla="*/ 830 h 958"/>
                <a:gd name="T40" fmla="*/ 631 w 1322"/>
                <a:gd name="T41" fmla="*/ 761 h 958"/>
                <a:gd name="T42" fmla="*/ 988 w 1322"/>
                <a:gd name="T43" fmla="*/ 761 h 958"/>
                <a:gd name="T44" fmla="*/ 989 w 1322"/>
                <a:gd name="T45" fmla="*/ 756 h 958"/>
                <a:gd name="T46" fmla="*/ 1154 w 1322"/>
                <a:gd name="T47" fmla="*/ 621 h 958"/>
                <a:gd name="T48" fmla="*/ 1322 w 1322"/>
                <a:gd name="T49" fmla="*/ 790 h 958"/>
                <a:gd name="T50" fmla="*/ 1322 w 1322"/>
                <a:gd name="T51" fmla="*/ 169 h 958"/>
                <a:gd name="T52" fmla="*/ 1154 w 1322"/>
                <a:gd name="T53" fmla="*/ 338 h 958"/>
                <a:gd name="T54" fmla="*/ 998 w 1322"/>
                <a:gd name="T55" fmla="*/ 235 h 958"/>
                <a:gd name="T56" fmla="*/ 991 w 1322"/>
                <a:gd name="T57" fmla="*/ 210 h 958"/>
                <a:gd name="T58" fmla="*/ 701 w 1322"/>
                <a:gd name="T59" fmla="*/ 210 h 958"/>
                <a:gd name="T60" fmla="*/ 701 w 1322"/>
                <a:gd name="T61" fmla="*/ 448 h 958"/>
                <a:gd name="T62" fmla="*/ 701 w 1322"/>
                <a:gd name="T63" fmla="*/ 448 h 958"/>
                <a:gd name="T64" fmla="*/ 701 w 1322"/>
                <a:gd name="T65" fmla="*/ 518 h 958"/>
                <a:gd name="T66" fmla="*/ 701 w 1322"/>
                <a:gd name="T67" fmla="*/ 518 h 958"/>
                <a:gd name="T68" fmla="*/ 701 w 1322"/>
                <a:gd name="T69" fmla="*/ 761 h 958"/>
                <a:gd name="T70" fmla="*/ 631 w 1322"/>
                <a:gd name="T71" fmla="*/ 761 h 958"/>
                <a:gd name="T72" fmla="*/ 631 w 1322"/>
                <a:gd name="T73" fmla="*/ 518 h 958"/>
                <a:gd name="T74" fmla="*/ 334 w 1322"/>
                <a:gd name="T75" fmla="*/ 518 h 958"/>
                <a:gd name="T76" fmla="*/ 324 w 1322"/>
                <a:gd name="T77" fmla="*/ 549 h 958"/>
                <a:gd name="T78" fmla="*/ 169 w 1322"/>
                <a:gd name="T79" fmla="*/ 652 h 958"/>
                <a:gd name="T80" fmla="*/ 0 w 1322"/>
                <a:gd name="T81" fmla="*/ 483 h 958"/>
                <a:gd name="T82" fmla="*/ 169 w 1322"/>
                <a:gd name="T83" fmla="*/ 315 h 958"/>
                <a:gd name="T84" fmla="*/ 324 w 1322"/>
                <a:gd name="T85" fmla="*/ 418 h 958"/>
                <a:gd name="T86" fmla="*/ 334 w 1322"/>
                <a:gd name="T87" fmla="*/ 448 h 958"/>
                <a:gd name="T88" fmla="*/ 631 w 1322"/>
                <a:gd name="T89" fmla="*/ 448 h 958"/>
                <a:gd name="T90" fmla="*/ 631 w 1322"/>
                <a:gd name="T91" fmla="*/ 210 h 958"/>
                <a:gd name="T92" fmla="*/ 631 w 1322"/>
                <a:gd name="T93" fmla="*/ 140 h 958"/>
                <a:gd name="T94" fmla="*/ 988 w 1322"/>
                <a:gd name="T95" fmla="*/ 140 h 958"/>
                <a:gd name="T96" fmla="*/ 989 w 1322"/>
                <a:gd name="T97" fmla="*/ 135 h 958"/>
                <a:gd name="T98" fmla="*/ 1154 w 1322"/>
                <a:gd name="T99" fmla="*/ 0 h 958"/>
                <a:gd name="T100" fmla="*/ 1322 w 1322"/>
                <a:gd name="T101" fmla="*/ 169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2" h="958">
                  <a:moveTo>
                    <a:pt x="274" y="483"/>
                  </a:moveTo>
                  <a:cubicBezTo>
                    <a:pt x="274" y="425"/>
                    <a:pt x="227" y="378"/>
                    <a:pt x="169" y="378"/>
                  </a:cubicBezTo>
                  <a:cubicBezTo>
                    <a:pt x="111" y="378"/>
                    <a:pt x="64" y="425"/>
                    <a:pt x="64" y="483"/>
                  </a:cubicBezTo>
                  <a:cubicBezTo>
                    <a:pt x="64" y="541"/>
                    <a:pt x="111" y="589"/>
                    <a:pt x="169" y="589"/>
                  </a:cubicBezTo>
                  <a:cubicBezTo>
                    <a:pt x="227" y="589"/>
                    <a:pt x="274" y="541"/>
                    <a:pt x="274" y="483"/>
                  </a:cubicBezTo>
                  <a:close/>
                  <a:moveTo>
                    <a:pt x="1259" y="790"/>
                  </a:moveTo>
                  <a:cubicBezTo>
                    <a:pt x="1259" y="732"/>
                    <a:pt x="1212" y="684"/>
                    <a:pt x="1154" y="684"/>
                  </a:cubicBezTo>
                  <a:cubicBezTo>
                    <a:pt x="1096" y="684"/>
                    <a:pt x="1049" y="732"/>
                    <a:pt x="1049" y="790"/>
                  </a:cubicBezTo>
                  <a:cubicBezTo>
                    <a:pt x="1049" y="848"/>
                    <a:pt x="1096" y="895"/>
                    <a:pt x="1154" y="895"/>
                  </a:cubicBezTo>
                  <a:cubicBezTo>
                    <a:pt x="1212" y="895"/>
                    <a:pt x="1259" y="848"/>
                    <a:pt x="1259" y="790"/>
                  </a:cubicBezTo>
                  <a:close/>
                  <a:moveTo>
                    <a:pt x="1259" y="169"/>
                  </a:moveTo>
                  <a:cubicBezTo>
                    <a:pt x="1259" y="111"/>
                    <a:pt x="1212" y="64"/>
                    <a:pt x="1154" y="64"/>
                  </a:cubicBezTo>
                  <a:cubicBezTo>
                    <a:pt x="1096" y="64"/>
                    <a:pt x="1049" y="111"/>
                    <a:pt x="1049" y="169"/>
                  </a:cubicBezTo>
                  <a:cubicBezTo>
                    <a:pt x="1049" y="227"/>
                    <a:pt x="1096" y="274"/>
                    <a:pt x="1154" y="274"/>
                  </a:cubicBezTo>
                  <a:cubicBezTo>
                    <a:pt x="1212" y="274"/>
                    <a:pt x="1259" y="227"/>
                    <a:pt x="1259" y="169"/>
                  </a:cubicBezTo>
                  <a:close/>
                  <a:moveTo>
                    <a:pt x="1322" y="790"/>
                  </a:moveTo>
                  <a:cubicBezTo>
                    <a:pt x="1322" y="883"/>
                    <a:pt x="1247" y="958"/>
                    <a:pt x="1154" y="958"/>
                  </a:cubicBezTo>
                  <a:cubicBezTo>
                    <a:pt x="1084" y="958"/>
                    <a:pt x="1024" y="916"/>
                    <a:pt x="998" y="855"/>
                  </a:cubicBezTo>
                  <a:cubicBezTo>
                    <a:pt x="991" y="830"/>
                    <a:pt x="991" y="830"/>
                    <a:pt x="991" y="830"/>
                  </a:cubicBezTo>
                  <a:cubicBezTo>
                    <a:pt x="631" y="830"/>
                    <a:pt x="631" y="830"/>
                    <a:pt x="631" y="830"/>
                  </a:cubicBezTo>
                  <a:cubicBezTo>
                    <a:pt x="631" y="761"/>
                    <a:pt x="631" y="761"/>
                    <a:pt x="631" y="761"/>
                  </a:cubicBezTo>
                  <a:cubicBezTo>
                    <a:pt x="988" y="761"/>
                    <a:pt x="988" y="761"/>
                    <a:pt x="988" y="761"/>
                  </a:cubicBezTo>
                  <a:cubicBezTo>
                    <a:pt x="989" y="756"/>
                    <a:pt x="989" y="756"/>
                    <a:pt x="989" y="756"/>
                  </a:cubicBezTo>
                  <a:cubicBezTo>
                    <a:pt x="1004" y="679"/>
                    <a:pt x="1072" y="621"/>
                    <a:pt x="1154" y="621"/>
                  </a:cubicBezTo>
                  <a:cubicBezTo>
                    <a:pt x="1247" y="621"/>
                    <a:pt x="1322" y="696"/>
                    <a:pt x="1322" y="790"/>
                  </a:cubicBezTo>
                  <a:close/>
                  <a:moveTo>
                    <a:pt x="1322" y="169"/>
                  </a:moveTo>
                  <a:cubicBezTo>
                    <a:pt x="1322" y="262"/>
                    <a:pt x="1247" y="338"/>
                    <a:pt x="1154" y="338"/>
                  </a:cubicBezTo>
                  <a:cubicBezTo>
                    <a:pt x="1084" y="338"/>
                    <a:pt x="1024" y="295"/>
                    <a:pt x="998" y="235"/>
                  </a:cubicBezTo>
                  <a:cubicBezTo>
                    <a:pt x="991" y="210"/>
                    <a:pt x="991" y="210"/>
                    <a:pt x="991" y="210"/>
                  </a:cubicBezTo>
                  <a:cubicBezTo>
                    <a:pt x="701" y="210"/>
                    <a:pt x="701" y="210"/>
                    <a:pt x="701" y="210"/>
                  </a:cubicBezTo>
                  <a:cubicBezTo>
                    <a:pt x="701" y="448"/>
                    <a:pt x="701" y="448"/>
                    <a:pt x="701" y="448"/>
                  </a:cubicBezTo>
                  <a:cubicBezTo>
                    <a:pt x="701" y="448"/>
                    <a:pt x="701" y="448"/>
                    <a:pt x="701" y="448"/>
                  </a:cubicBezTo>
                  <a:cubicBezTo>
                    <a:pt x="701" y="518"/>
                    <a:pt x="701" y="518"/>
                    <a:pt x="701" y="518"/>
                  </a:cubicBezTo>
                  <a:cubicBezTo>
                    <a:pt x="701" y="518"/>
                    <a:pt x="701" y="518"/>
                    <a:pt x="701" y="518"/>
                  </a:cubicBezTo>
                  <a:cubicBezTo>
                    <a:pt x="701" y="761"/>
                    <a:pt x="701" y="761"/>
                    <a:pt x="701" y="761"/>
                  </a:cubicBezTo>
                  <a:cubicBezTo>
                    <a:pt x="631" y="761"/>
                    <a:pt x="631" y="761"/>
                    <a:pt x="631" y="761"/>
                  </a:cubicBezTo>
                  <a:cubicBezTo>
                    <a:pt x="631" y="518"/>
                    <a:pt x="631" y="518"/>
                    <a:pt x="631" y="518"/>
                  </a:cubicBezTo>
                  <a:cubicBezTo>
                    <a:pt x="334" y="518"/>
                    <a:pt x="334" y="518"/>
                    <a:pt x="334" y="518"/>
                  </a:cubicBezTo>
                  <a:cubicBezTo>
                    <a:pt x="324" y="549"/>
                    <a:pt x="324" y="549"/>
                    <a:pt x="324" y="549"/>
                  </a:cubicBezTo>
                  <a:cubicBezTo>
                    <a:pt x="298" y="610"/>
                    <a:pt x="239" y="652"/>
                    <a:pt x="169" y="652"/>
                  </a:cubicBezTo>
                  <a:cubicBezTo>
                    <a:pt x="76" y="652"/>
                    <a:pt x="0" y="577"/>
                    <a:pt x="0" y="483"/>
                  </a:cubicBezTo>
                  <a:cubicBezTo>
                    <a:pt x="0" y="390"/>
                    <a:pt x="76" y="315"/>
                    <a:pt x="169" y="315"/>
                  </a:cubicBezTo>
                  <a:cubicBezTo>
                    <a:pt x="239" y="315"/>
                    <a:pt x="298" y="357"/>
                    <a:pt x="324" y="418"/>
                  </a:cubicBezTo>
                  <a:cubicBezTo>
                    <a:pt x="334" y="448"/>
                    <a:pt x="334" y="448"/>
                    <a:pt x="334" y="448"/>
                  </a:cubicBezTo>
                  <a:cubicBezTo>
                    <a:pt x="631" y="448"/>
                    <a:pt x="631" y="448"/>
                    <a:pt x="631" y="448"/>
                  </a:cubicBezTo>
                  <a:cubicBezTo>
                    <a:pt x="631" y="210"/>
                    <a:pt x="631" y="210"/>
                    <a:pt x="631" y="210"/>
                  </a:cubicBezTo>
                  <a:cubicBezTo>
                    <a:pt x="631" y="140"/>
                    <a:pt x="631" y="140"/>
                    <a:pt x="631" y="140"/>
                  </a:cubicBezTo>
                  <a:cubicBezTo>
                    <a:pt x="988" y="140"/>
                    <a:pt x="988" y="140"/>
                    <a:pt x="988" y="140"/>
                  </a:cubicBezTo>
                  <a:cubicBezTo>
                    <a:pt x="989" y="135"/>
                    <a:pt x="989" y="135"/>
                    <a:pt x="989" y="135"/>
                  </a:cubicBezTo>
                  <a:cubicBezTo>
                    <a:pt x="1004" y="58"/>
                    <a:pt x="1072" y="0"/>
                    <a:pt x="1154" y="0"/>
                  </a:cubicBezTo>
                  <a:cubicBezTo>
                    <a:pt x="1247" y="0"/>
                    <a:pt x="1322" y="76"/>
                    <a:pt x="1322" y="169"/>
                  </a:cubicBezTo>
                  <a:close/>
                </a:path>
              </a:pathLst>
            </a:custGeom>
            <a:solidFill>
              <a:srgbClr val="FFFFFF"/>
            </a:solidFill>
            <a:ln>
              <a:noFill/>
            </a:ln>
          </p:spPr>
          <p:txBody>
            <a:bodyPr vert="horz" wrap="square" lIns="87854" tIns="43928" rIns="87854" bIns="43928" numCol="1" anchor="t" anchorCtr="0" compatLnSpc="1">
              <a:prstTxWarp prst="textNoShape">
                <a:avLst/>
              </a:prstTxWarp>
            </a:bodyPr>
            <a:lstStyle/>
            <a:p>
              <a:pPr marL="0" marR="0" lvl="0" indent="0" defTabSz="896009" eaLnBrk="1" fontAlgn="auto" latinLnBrk="0" hangingPunct="1">
                <a:lnSpc>
                  <a:spcPct val="100000"/>
                </a:lnSpc>
                <a:spcBef>
                  <a:spcPts val="0"/>
                </a:spcBef>
                <a:spcAft>
                  <a:spcPts val="0"/>
                </a:spcAft>
                <a:buClrTx/>
                <a:buSzTx/>
                <a:buFontTx/>
                <a:buNone/>
                <a:tabLst/>
                <a:defRPr/>
              </a:pPr>
              <a:endParaRPr kumimoji="0" lang="en-US" sz="1728" b="0" i="0" u="none" strike="noStrike" kern="0" cap="none" spc="0" normalizeH="0" baseline="0" noProof="0">
                <a:ln>
                  <a:noFill/>
                </a:ln>
                <a:solidFill>
                  <a:srgbClr val="505050"/>
                </a:solidFill>
                <a:effectLst/>
                <a:uLnTx/>
                <a:uFillTx/>
                <a:latin typeface="Segoe UI"/>
              </a:endParaRPr>
            </a:p>
          </p:txBody>
        </p:sp>
      </p:grpSp>
      <p:grpSp>
        <p:nvGrpSpPr>
          <p:cNvPr id="46" name="Group 45">
            <a:extLst>
              <a:ext uri="{FF2B5EF4-FFF2-40B4-BE49-F238E27FC236}">
                <a16:creationId xmlns="" xmlns:a16="http://schemas.microsoft.com/office/drawing/2014/main" id="{1CE51C6E-231F-4CD1-8771-F6941600E2D8}"/>
              </a:ext>
            </a:extLst>
          </p:cNvPr>
          <p:cNvGrpSpPr/>
          <p:nvPr/>
        </p:nvGrpSpPr>
        <p:grpSpPr>
          <a:xfrm>
            <a:off x="7262125" y="926993"/>
            <a:ext cx="519955" cy="519955"/>
            <a:chOff x="6621825" y="1828525"/>
            <a:chExt cx="781282" cy="781282"/>
          </a:xfrm>
        </p:grpSpPr>
        <p:sp>
          <p:nvSpPr>
            <p:cNvPr id="47" name="Oval 46">
              <a:extLst>
                <a:ext uri="{FF2B5EF4-FFF2-40B4-BE49-F238E27FC236}">
                  <a16:creationId xmlns="" xmlns:a16="http://schemas.microsoft.com/office/drawing/2014/main" id="{F407D89F-EBA2-4F86-9E0B-9EF80A8D4D84}"/>
                </a:ext>
              </a:extLst>
            </p:cNvPr>
            <p:cNvSpPr/>
            <p:nvPr/>
          </p:nvSpPr>
          <p:spPr bwMode="auto">
            <a:xfrm rot="1643308">
              <a:off x="6621825" y="1828525"/>
              <a:ext cx="781282" cy="78128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r>
                <a:rPr kumimoji="0" lang="en-US" sz="1961" b="0" i="0" u="none" strike="noStrike" kern="0" cap="none" spc="0" normalizeH="0" baseline="0" noProof="0" dirty="0">
                  <a:ln>
                    <a:noFill/>
                  </a:ln>
                  <a:noFill/>
                  <a:effectLst/>
                  <a:uLnTx/>
                  <a:uFillTx/>
                  <a:latin typeface="Segoe UI"/>
                  <a:ea typeface="+mn-ea"/>
                  <a:cs typeface="+mn-cs"/>
                </a:rPr>
                <a:t>1</a:t>
              </a:r>
            </a:p>
          </p:txBody>
        </p:sp>
        <p:sp>
          <p:nvSpPr>
            <p:cNvPr id="48" name="Shield_EA18">
              <a:extLst>
                <a:ext uri="{FF2B5EF4-FFF2-40B4-BE49-F238E27FC236}">
                  <a16:creationId xmlns="" xmlns:a16="http://schemas.microsoft.com/office/drawing/2014/main" id="{5754B2F5-AA36-465D-B5D6-36E7146560A3}"/>
                </a:ext>
              </a:extLst>
            </p:cNvPr>
            <p:cNvSpPr>
              <a:spLocks noChangeAspect="1"/>
            </p:cNvSpPr>
            <p:nvPr/>
          </p:nvSpPr>
          <p:spPr bwMode="auto">
            <a:xfrm>
              <a:off x="6840694" y="2036286"/>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139"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gradFill>
                  <a:gsLst>
                    <a:gs pos="0">
                      <a:srgbClr val="505050"/>
                    </a:gs>
                    <a:gs pos="100000">
                      <a:srgbClr val="505050"/>
                    </a:gs>
                  </a:gsLst>
                </a:gradFill>
                <a:effectLst/>
                <a:uLnTx/>
                <a:uFillTx/>
                <a:latin typeface="Segoe UI"/>
              </a:endParaRPr>
            </a:p>
          </p:txBody>
        </p:sp>
      </p:grpSp>
      <p:sp>
        <p:nvSpPr>
          <p:cNvPr id="49" name="Rectangle 48">
            <a:extLst>
              <a:ext uri="{FF2B5EF4-FFF2-40B4-BE49-F238E27FC236}">
                <a16:creationId xmlns="" xmlns:a16="http://schemas.microsoft.com/office/drawing/2014/main" id="{D7ADF8B1-DBEE-4C25-8438-DA1451096581}"/>
              </a:ext>
            </a:extLst>
          </p:cNvPr>
          <p:cNvSpPr/>
          <p:nvPr/>
        </p:nvSpPr>
        <p:spPr bwMode="auto">
          <a:xfrm>
            <a:off x="280398" y="5627058"/>
            <a:ext cx="11365180" cy="538823"/>
          </a:xfrm>
          <a:prstGeom prst="rect">
            <a:avLst/>
          </a:prstGeom>
          <a:solidFill>
            <a:srgbClr val="F68D2E"/>
          </a:solid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marL="0" marR="0" lvl="0" indent="0" algn="ctr" defTabSz="932114"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1A1A1A"/>
                </a:solidFill>
                <a:effectLst/>
                <a:uLnTx/>
                <a:uFillTx/>
                <a:latin typeface="Segoe UI"/>
                <a:ea typeface="Segoe UI" pitchFamily="34" charset="0"/>
                <a:cs typeface="Segoe UI" pitchFamily="34" charset="0"/>
              </a:rPr>
              <a:t>+ Partner Solutions</a:t>
            </a:r>
          </a:p>
        </p:txBody>
      </p:sp>
      <p:grpSp>
        <p:nvGrpSpPr>
          <p:cNvPr id="50" name="Group 49">
            <a:extLst>
              <a:ext uri="{FF2B5EF4-FFF2-40B4-BE49-F238E27FC236}">
                <a16:creationId xmlns="" xmlns:a16="http://schemas.microsoft.com/office/drawing/2014/main" id="{BE013B0F-0AFB-4FDE-9E53-AE301B053993}"/>
              </a:ext>
            </a:extLst>
          </p:cNvPr>
          <p:cNvGrpSpPr/>
          <p:nvPr/>
        </p:nvGrpSpPr>
        <p:grpSpPr>
          <a:xfrm>
            <a:off x="2671363" y="927486"/>
            <a:ext cx="519955" cy="519955"/>
            <a:chOff x="6873999" y="3404401"/>
            <a:chExt cx="781282" cy="781282"/>
          </a:xfrm>
        </p:grpSpPr>
        <p:sp>
          <p:nvSpPr>
            <p:cNvPr id="51" name="Oval 50">
              <a:extLst>
                <a:ext uri="{FF2B5EF4-FFF2-40B4-BE49-F238E27FC236}">
                  <a16:creationId xmlns="" xmlns:a16="http://schemas.microsoft.com/office/drawing/2014/main" id="{A91E6FD0-1591-4AEF-8F30-13331A00AE32}"/>
                </a:ext>
              </a:extLst>
            </p:cNvPr>
            <p:cNvSpPr/>
            <p:nvPr/>
          </p:nvSpPr>
          <p:spPr bwMode="auto">
            <a:xfrm rot="3422427">
              <a:off x="6873999" y="3404401"/>
              <a:ext cx="781282" cy="78128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2" name="document_6">
              <a:extLst>
                <a:ext uri="{FF2B5EF4-FFF2-40B4-BE49-F238E27FC236}">
                  <a16:creationId xmlns="" xmlns:a16="http://schemas.microsoft.com/office/drawing/2014/main" id="{7B5CDAB4-265B-45F7-A66A-A97CB2F187FB}"/>
                </a:ext>
              </a:extLst>
            </p:cNvPr>
            <p:cNvSpPr>
              <a:spLocks noChangeAspect="1" noEditPoints="1"/>
            </p:cNvSpPr>
            <p:nvPr/>
          </p:nvSpPr>
          <p:spPr bwMode="auto">
            <a:xfrm>
              <a:off x="7118336" y="3612162"/>
              <a:ext cx="292608" cy="365760"/>
            </a:xfrm>
            <a:custGeom>
              <a:avLst/>
              <a:gdLst>
                <a:gd name="T0" fmla="*/ 99 w 265"/>
                <a:gd name="T1" fmla="*/ 332 h 332"/>
                <a:gd name="T2" fmla="*/ 0 w 265"/>
                <a:gd name="T3" fmla="*/ 332 h 332"/>
                <a:gd name="T4" fmla="*/ 0 w 265"/>
                <a:gd name="T5" fmla="*/ 49 h 332"/>
                <a:gd name="T6" fmla="*/ 49 w 265"/>
                <a:gd name="T7" fmla="*/ 0 h 332"/>
                <a:gd name="T8" fmla="*/ 241 w 265"/>
                <a:gd name="T9" fmla="*/ 0 h 332"/>
                <a:gd name="T10" fmla="*/ 241 w 265"/>
                <a:gd name="T11" fmla="*/ 127 h 332"/>
                <a:gd name="T12" fmla="*/ 265 w 265"/>
                <a:gd name="T13" fmla="*/ 219 h 332"/>
                <a:gd name="T14" fmla="*/ 132 w 265"/>
                <a:gd name="T15" fmla="*/ 219 h 332"/>
                <a:gd name="T16" fmla="*/ 132 w 265"/>
                <a:gd name="T17" fmla="*/ 332 h 332"/>
                <a:gd name="T18" fmla="*/ 265 w 265"/>
                <a:gd name="T19" fmla="*/ 332 h 332"/>
                <a:gd name="T20" fmla="*/ 265 w 265"/>
                <a:gd name="T21" fmla="*/ 219 h 332"/>
                <a:gd name="T22" fmla="*/ 245 w 265"/>
                <a:gd name="T23" fmla="*/ 219 h 332"/>
                <a:gd name="T24" fmla="*/ 245 w 265"/>
                <a:gd name="T25" fmla="*/ 198 h 332"/>
                <a:gd name="T26" fmla="*/ 201 w 265"/>
                <a:gd name="T27" fmla="*/ 153 h 332"/>
                <a:gd name="T28" fmla="*/ 157 w 265"/>
                <a:gd name="T29" fmla="*/ 198 h 332"/>
                <a:gd name="T30" fmla="*/ 157 w 265"/>
                <a:gd name="T31" fmla="*/ 21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32">
                  <a:moveTo>
                    <a:pt x="99" y="332"/>
                  </a:moveTo>
                  <a:cubicBezTo>
                    <a:pt x="0" y="332"/>
                    <a:pt x="0" y="332"/>
                    <a:pt x="0" y="332"/>
                  </a:cubicBezTo>
                  <a:cubicBezTo>
                    <a:pt x="0" y="49"/>
                    <a:pt x="0" y="49"/>
                    <a:pt x="0" y="49"/>
                  </a:cubicBezTo>
                  <a:cubicBezTo>
                    <a:pt x="49" y="0"/>
                    <a:pt x="49" y="0"/>
                    <a:pt x="49" y="0"/>
                  </a:cubicBezTo>
                  <a:cubicBezTo>
                    <a:pt x="241" y="0"/>
                    <a:pt x="241" y="0"/>
                    <a:pt x="241" y="0"/>
                  </a:cubicBezTo>
                  <a:cubicBezTo>
                    <a:pt x="241" y="127"/>
                    <a:pt x="241" y="127"/>
                    <a:pt x="241" y="127"/>
                  </a:cubicBezTo>
                  <a:moveTo>
                    <a:pt x="265" y="219"/>
                  </a:moveTo>
                  <a:cubicBezTo>
                    <a:pt x="132" y="219"/>
                    <a:pt x="132" y="219"/>
                    <a:pt x="132" y="219"/>
                  </a:cubicBezTo>
                  <a:cubicBezTo>
                    <a:pt x="132" y="332"/>
                    <a:pt x="132" y="332"/>
                    <a:pt x="132" y="332"/>
                  </a:cubicBezTo>
                  <a:cubicBezTo>
                    <a:pt x="265" y="332"/>
                    <a:pt x="265" y="332"/>
                    <a:pt x="265" y="332"/>
                  </a:cubicBezTo>
                  <a:lnTo>
                    <a:pt x="265" y="219"/>
                  </a:lnTo>
                  <a:close/>
                  <a:moveTo>
                    <a:pt x="245" y="219"/>
                  </a:moveTo>
                  <a:cubicBezTo>
                    <a:pt x="245" y="198"/>
                    <a:pt x="245" y="198"/>
                    <a:pt x="245" y="198"/>
                  </a:cubicBezTo>
                  <a:cubicBezTo>
                    <a:pt x="245" y="173"/>
                    <a:pt x="226" y="153"/>
                    <a:pt x="201" y="153"/>
                  </a:cubicBezTo>
                  <a:cubicBezTo>
                    <a:pt x="177" y="153"/>
                    <a:pt x="157" y="173"/>
                    <a:pt x="157" y="198"/>
                  </a:cubicBezTo>
                  <a:cubicBezTo>
                    <a:pt x="157" y="219"/>
                    <a:pt x="157" y="219"/>
                    <a:pt x="157" y="219"/>
                  </a:cubicBezTo>
                </a:path>
              </a:pathLst>
            </a:custGeom>
            <a:noFill/>
            <a:ln w="19050"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016"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ndParaRPr>
            </a:p>
          </p:txBody>
        </p:sp>
      </p:grpSp>
      <p:grpSp>
        <p:nvGrpSpPr>
          <p:cNvPr id="53" name="Group 52">
            <a:extLst>
              <a:ext uri="{FF2B5EF4-FFF2-40B4-BE49-F238E27FC236}">
                <a16:creationId xmlns="" xmlns:a16="http://schemas.microsoft.com/office/drawing/2014/main" id="{4D7D3BC1-D1DA-4B79-A91E-E8E200BB74FE}"/>
              </a:ext>
            </a:extLst>
          </p:cNvPr>
          <p:cNvGrpSpPr/>
          <p:nvPr/>
        </p:nvGrpSpPr>
        <p:grpSpPr>
          <a:xfrm>
            <a:off x="307932" y="852404"/>
            <a:ext cx="682950" cy="682950"/>
            <a:chOff x="5869816" y="1498729"/>
            <a:chExt cx="696842" cy="696842"/>
          </a:xfrm>
        </p:grpSpPr>
        <p:sp>
          <p:nvSpPr>
            <p:cNvPr id="54" name="Oval 53">
              <a:extLst>
                <a:ext uri="{FF2B5EF4-FFF2-40B4-BE49-F238E27FC236}">
                  <a16:creationId xmlns="" xmlns:a16="http://schemas.microsoft.com/office/drawing/2014/main" id="{A4451CDD-FF99-4C73-830A-ED9DF0C7BFEE}"/>
                </a:ext>
              </a:extLst>
            </p:cNvPr>
            <p:cNvSpPr/>
            <p:nvPr/>
          </p:nvSpPr>
          <p:spPr bwMode="auto">
            <a:xfrm>
              <a:off x="5869816" y="1498729"/>
              <a:ext cx="696842" cy="696842"/>
            </a:xfrm>
            <a:prstGeom prst="ellipse">
              <a:avLst/>
            </a:prstGeom>
            <a:noFill/>
            <a:ln w="9525" cap="flat" cmpd="sng" algn="ctr">
              <a:no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1</a:t>
              </a:r>
            </a:p>
          </p:txBody>
        </p:sp>
        <p:grpSp>
          <p:nvGrpSpPr>
            <p:cNvPr id="55" name="Group 54">
              <a:extLst>
                <a:ext uri="{FF2B5EF4-FFF2-40B4-BE49-F238E27FC236}">
                  <a16:creationId xmlns="" xmlns:a16="http://schemas.microsoft.com/office/drawing/2014/main" id="{4775B2F7-B4B8-4D8E-8321-ABDEF42C4F86}"/>
                </a:ext>
              </a:extLst>
            </p:cNvPr>
            <p:cNvGrpSpPr/>
            <p:nvPr/>
          </p:nvGrpSpPr>
          <p:grpSpPr>
            <a:xfrm>
              <a:off x="5952971" y="1581884"/>
              <a:ext cx="530532" cy="530532"/>
              <a:chOff x="5625439" y="609860"/>
              <a:chExt cx="781282" cy="781282"/>
            </a:xfrm>
          </p:grpSpPr>
          <p:sp>
            <p:nvSpPr>
              <p:cNvPr id="56" name="Oval 55">
                <a:extLst>
                  <a:ext uri="{FF2B5EF4-FFF2-40B4-BE49-F238E27FC236}">
                    <a16:creationId xmlns="" xmlns:a16="http://schemas.microsoft.com/office/drawing/2014/main" id="{442AD10E-3CD7-4E29-B132-7FC024F0B8D6}"/>
                  </a:ext>
                </a:extLst>
              </p:cNvPr>
              <p:cNvSpPr/>
              <p:nvPr/>
            </p:nvSpPr>
            <p:spPr bwMode="auto">
              <a:xfrm>
                <a:off x="5625439" y="609860"/>
                <a:ext cx="781282" cy="781282"/>
              </a:xfrm>
              <a:prstGeom prst="ellipse">
                <a:avLst/>
              </a:prstGeom>
              <a:solidFill>
                <a:srgbClr val="86BC25"/>
              </a:solidFill>
              <a:ln w="25400"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algn="ctr" defTabSz="913751"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 name="ContactCard_EEBD">
                <a:extLst>
                  <a:ext uri="{FF2B5EF4-FFF2-40B4-BE49-F238E27FC236}">
                    <a16:creationId xmlns="" xmlns:a16="http://schemas.microsoft.com/office/drawing/2014/main" id="{698E8BE4-FA5A-4385-A14C-1949D23F2F9A}"/>
                  </a:ext>
                </a:extLst>
              </p:cNvPr>
              <p:cNvSpPr>
                <a:spLocks noChangeAspect="1" noEditPoints="1"/>
              </p:cNvSpPr>
              <p:nvPr/>
            </p:nvSpPr>
            <p:spPr bwMode="auto">
              <a:xfrm>
                <a:off x="5787480" y="832751"/>
                <a:ext cx="457200" cy="335501"/>
              </a:xfrm>
              <a:custGeom>
                <a:avLst/>
                <a:gdLst>
                  <a:gd name="T0" fmla="*/ 2121 w 3742"/>
                  <a:gd name="T1" fmla="*/ 998 h 2744"/>
                  <a:gd name="T2" fmla="*/ 3368 w 3742"/>
                  <a:gd name="T3" fmla="*/ 998 h 2744"/>
                  <a:gd name="T4" fmla="*/ 2121 w 3742"/>
                  <a:gd name="T5" fmla="*/ 1746 h 2744"/>
                  <a:gd name="T6" fmla="*/ 2869 w 3742"/>
                  <a:gd name="T7" fmla="*/ 1746 h 2744"/>
                  <a:gd name="T8" fmla="*/ 3742 w 3742"/>
                  <a:gd name="T9" fmla="*/ 0 h 2744"/>
                  <a:gd name="T10" fmla="*/ 0 w 3742"/>
                  <a:gd name="T11" fmla="*/ 0 h 2744"/>
                  <a:gd name="T12" fmla="*/ 0 w 3742"/>
                  <a:gd name="T13" fmla="*/ 2744 h 2744"/>
                  <a:gd name="T14" fmla="*/ 3742 w 3742"/>
                  <a:gd name="T15" fmla="*/ 2744 h 2744"/>
                  <a:gd name="T16" fmla="*/ 3742 w 3742"/>
                  <a:gd name="T17" fmla="*/ 0 h 2744"/>
                  <a:gd name="T18" fmla="*/ 1123 w 3742"/>
                  <a:gd name="T19" fmla="*/ 748 h 2744"/>
                  <a:gd name="T20" fmla="*/ 748 w 3742"/>
                  <a:gd name="T21" fmla="*/ 1123 h 2744"/>
                  <a:gd name="T22" fmla="*/ 1123 w 3742"/>
                  <a:gd name="T23" fmla="*/ 1497 h 2744"/>
                  <a:gd name="T24" fmla="*/ 1497 w 3742"/>
                  <a:gd name="T25" fmla="*/ 1123 h 2744"/>
                  <a:gd name="T26" fmla="*/ 1123 w 3742"/>
                  <a:gd name="T27" fmla="*/ 748 h 2744"/>
                  <a:gd name="T28" fmla="*/ 1746 w 3742"/>
                  <a:gd name="T29" fmla="*/ 2121 h 2744"/>
                  <a:gd name="T30" fmla="*/ 1123 w 3742"/>
                  <a:gd name="T31" fmla="*/ 1497 h 2744"/>
                  <a:gd name="T32" fmla="*/ 499 w 3742"/>
                  <a:gd name="T33" fmla="*/ 2121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2" h="2744">
                    <a:moveTo>
                      <a:pt x="2121" y="998"/>
                    </a:moveTo>
                    <a:cubicBezTo>
                      <a:pt x="3368" y="998"/>
                      <a:pt x="3368" y="998"/>
                      <a:pt x="3368" y="998"/>
                    </a:cubicBezTo>
                    <a:moveTo>
                      <a:pt x="2121" y="1746"/>
                    </a:moveTo>
                    <a:cubicBezTo>
                      <a:pt x="2869" y="1746"/>
                      <a:pt x="2869" y="1746"/>
                      <a:pt x="2869" y="1746"/>
                    </a:cubicBezTo>
                    <a:moveTo>
                      <a:pt x="3742" y="0"/>
                    </a:moveTo>
                    <a:cubicBezTo>
                      <a:pt x="0" y="0"/>
                      <a:pt x="0" y="0"/>
                      <a:pt x="0" y="0"/>
                    </a:cubicBezTo>
                    <a:cubicBezTo>
                      <a:pt x="0" y="2744"/>
                      <a:pt x="0" y="2744"/>
                      <a:pt x="0" y="2744"/>
                    </a:cubicBezTo>
                    <a:cubicBezTo>
                      <a:pt x="3742" y="2744"/>
                      <a:pt x="3742" y="2744"/>
                      <a:pt x="3742" y="2744"/>
                    </a:cubicBezTo>
                    <a:lnTo>
                      <a:pt x="3742" y="0"/>
                    </a:lnTo>
                    <a:close/>
                    <a:moveTo>
                      <a:pt x="1123" y="748"/>
                    </a:moveTo>
                    <a:cubicBezTo>
                      <a:pt x="916" y="748"/>
                      <a:pt x="748" y="916"/>
                      <a:pt x="748" y="1123"/>
                    </a:cubicBezTo>
                    <a:cubicBezTo>
                      <a:pt x="748" y="1329"/>
                      <a:pt x="916" y="1497"/>
                      <a:pt x="1123" y="1497"/>
                    </a:cubicBezTo>
                    <a:cubicBezTo>
                      <a:pt x="1329" y="1497"/>
                      <a:pt x="1497" y="1329"/>
                      <a:pt x="1497" y="1123"/>
                    </a:cubicBezTo>
                    <a:cubicBezTo>
                      <a:pt x="1497" y="916"/>
                      <a:pt x="1329" y="748"/>
                      <a:pt x="1123" y="748"/>
                    </a:cubicBezTo>
                    <a:close/>
                    <a:moveTo>
                      <a:pt x="1746" y="2121"/>
                    </a:moveTo>
                    <a:cubicBezTo>
                      <a:pt x="1746" y="1776"/>
                      <a:pt x="1467" y="1497"/>
                      <a:pt x="1123" y="1497"/>
                    </a:cubicBezTo>
                    <a:cubicBezTo>
                      <a:pt x="778" y="1497"/>
                      <a:pt x="499" y="1776"/>
                      <a:pt x="499" y="2121"/>
                    </a:cubicBezTo>
                  </a:path>
                </a:pathLst>
              </a:custGeom>
              <a:noFill/>
              <a:ln w="19050" cap="sq">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marL="0" marR="0" lvl="0" indent="0" defTabSz="914016"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ndParaRPr>
              </a:p>
            </p:txBody>
          </p:sp>
        </p:grpSp>
      </p:grpSp>
    </p:spTree>
    <p:extLst>
      <p:ext uri="{BB962C8B-B14F-4D97-AF65-F5344CB8AC3E}">
        <p14:creationId xmlns:p14="http://schemas.microsoft.com/office/powerpoint/2010/main" val="147713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0-#ppt_h/2"/>
                                          </p:val>
                                        </p:tav>
                                        <p:tav tm="100000">
                                          <p:val>
                                            <p:strVal val="#ppt_y"/>
                                          </p:val>
                                        </p:tav>
                                      </p:tavLst>
                                    </p:anim>
                                  </p:childTnLst>
                                </p:cTn>
                              </p:par>
                              <p:par>
                                <p:cTn id="13" presetID="2" presetClass="entr" presetSubtype="1" decel="10000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decel="10000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2" presetClass="entr" presetSubtype="4" decel="100000"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ppt_x"/>
                                          </p:val>
                                        </p:tav>
                                        <p:tav tm="100000">
                                          <p:val>
                                            <p:strVal val="#ppt_x"/>
                                          </p:val>
                                        </p:tav>
                                      </p:tavLst>
                                    </p:anim>
                                    <p:anim calcmode="lin" valueType="num">
                                      <p:cBhvr additive="base">
                                        <p:cTn id="2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46205" y="4492487"/>
            <a:ext cx="3188473" cy="1216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r>
              <a:rPr lang="en-US" sz="1500" dirty="0" smtClean="0">
                <a:solidFill>
                  <a:schemeClr val="bg1"/>
                </a:solidFill>
              </a:rPr>
              <a:t>Visibility</a:t>
            </a:r>
          </a:p>
          <a:p>
            <a:pPr algn="l"/>
            <a:r>
              <a:rPr lang="en-US" sz="1500" dirty="0" smtClean="0">
                <a:solidFill>
                  <a:schemeClr val="bg1"/>
                </a:solidFill>
              </a:rPr>
              <a:t>Undertake the security state and risk across resources</a:t>
            </a:r>
          </a:p>
        </p:txBody>
      </p:sp>
      <p:sp>
        <p:nvSpPr>
          <p:cNvPr id="7" name="Rectangle 6"/>
          <p:cNvSpPr/>
          <p:nvPr/>
        </p:nvSpPr>
        <p:spPr>
          <a:xfrm>
            <a:off x="4206241" y="4492487"/>
            <a:ext cx="3355450" cy="1216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r>
              <a:rPr lang="en-US" sz="1500" dirty="0" smtClean="0">
                <a:solidFill>
                  <a:schemeClr val="bg1"/>
                </a:solidFill>
              </a:rPr>
              <a:t>Control</a:t>
            </a:r>
          </a:p>
          <a:p>
            <a:pPr algn="l"/>
            <a:r>
              <a:rPr lang="en-US" sz="1500" dirty="0" smtClean="0">
                <a:solidFill>
                  <a:schemeClr val="bg1"/>
                </a:solidFill>
              </a:rPr>
              <a:t>Define consistent security policies and enable controls</a:t>
            </a:r>
          </a:p>
        </p:txBody>
      </p:sp>
      <p:sp>
        <p:nvSpPr>
          <p:cNvPr id="8" name="Rectangle 7"/>
          <p:cNvSpPr/>
          <p:nvPr/>
        </p:nvSpPr>
        <p:spPr>
          <a:xfrm>
            <a:off x="7633254" y="4492487"/>
            <a:ext cx="3220276" cy="1216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r>
              <a:rPr lang="en-US" sz="1500" dirty="0" smtClean="0">
                <a:solidFill>
                  <a:schemeClr val="bg1"/>
                </a:solidFill>
              </a:rPr>
              <a:t>Guidance</a:t>
            </a:r>
          </a:p>
          <a:p>
            <a:pPr algn="l"/>
            <a:r>
              <a:rPr lang="en-US" sz="1500" dirty="0" smtClean="0">
                <a:solidFill>
                  <a:schemeClr val="bg1"/>
                </a:solidFill>
              </a:rPr>
              <a:t>Elevated security through built-in intelligence and recommendations</a:t>
            </a:r>
          </a:p>
        </p:txBody>
      </p:sp>
      <p:sp>
        <p:nvSpPr>
          <p:cNvPr id="9" name="object 16"/>
          <p:cNvSpPr/>
          <p:nvPr/>
        </p:nvSpPr>
        <p:spPr>
          <a:xfrm>
            <a:off x="6353096" y="3959683"/>
            <a:ext cx="259079" cy="259079"/>
          </a:xfrm>
          <a:custGeom>
            <a:avLst/>
            <a:gdLst/>
            <a:ahLst/>
            <a:cxnLst/>
            <a:rect l="l" t="t" r="r" b="b"/>
            <a:pathLst>
              <a:path w="259079" h="259079">
                <a:moveTo>
                  <a:pt x="129540" y="0"/>
                </a:moveTo>
                <a:lnTo>
                  <a:pt x="79134" y="10185"/>
                </a:lnTo>
                <a:lnTo>
                  <a:pt x="37957" y="37957"/>
                </a:lnTo>
                <a:lnTo>
                  <a:pt x="10185" y="79134"/>
                </a:lnTo>
                <a:lnTo>
                  <a:pt x="0" y="129539"/>
                </a:lnTo>
                <a:lnTo>
                  <a:pt x="10185" y="179945"/>
                </a:lnTo>
                <a:lnTo>
                  <a:pt x="37957" y="221122"/>
                </a:lnTo>
                <a:lnTo>
                  <a:pt x="79134" y="248894"/>
                </a:lnTo>
                <a:lnTo>
                  <a:pt x="129540" y="259079"/>
                </a:lnTo>
                <a:lnTo>
                  <a:pt x="179945" y="248894"/>
                </a:lnTo>
                <a:lnTo>
                  <a:pt x="221122" y="221122"/>
                </a:lnTo>
                <a:lnTo>
                  <a:pt x="248894" y="179945"/>
                </a:lnTo>
                <a:lnTo>
                  <a:pt x="259079" y="129539"/>
                </a:lnTo>
                <a:lnTo>
                  <a:pt x="248894" y="79134"/>
                </a:lnTo>
                <a:lnTo>
                  <a:pt x="221122" y="37957"/>
                </a:lnTo>
                <a:lnTo>
                  <a:pt x="179945" y="10185"/>
                </a:lnTo>
                <a:lnTo>
                  <a:pt x="129540" y="0"/>
                </a:lnTo>
                <a:close/>
              </a:path>
            </a:pathLst>
          </a:custGeom>
          <a:solidFill>
            <a:srgbClr val="0078D6"/>
          </a:solidFill>
        </p:spPr>
        <p:txBody>
          <a:bodyPr wrap="square" lIns="0" tIns="0" rIns="0" bIns="0" rtlCol="0"/>
          <a:lstStyle/>
          <a:p>
            <a:endParaRPr/>
          </a:p>
        </p:txBody>
      </p:sp>
      <p:sp>
        <p:nvSpPr>
          <p:cNvPr id="10" name="object 19"/>
          <p:cNvSpPr/>
          <p:nvPr/>
        </p:nvSpPr>
        <p:spPr>
          <a:xfrm>
            <a:off x="6113827" y="3395803"/>
            <a:ext cx="413384" cy="413384"/>
          </a:xfrm>
          <a:custGeom>
            <a:avLst/>
            <a:gdLst/>
            <a:ahLst/>
            <a:cxnLst/>
            <a:rect l="l" t="t" r="r" b="b"/>
            <a:pathLst>
              <a:path w="413384" h="413385">
                <a:moveTo>
                  <a:pt x="206501" y="0"/>
                </a:moveTo>
                <a:lnTo>
                  <a:pt x="253850" y="5453"/>
                </a:lnTo>
                <a:lnTo>
                  <a:pt x="297315" y="20989"/>
                </a:lnTo>
                <a:lnTo>
                  <a:pt x="335657" y="45366"/>
                </a:lnTo>
                <a:lnTo>
                  <a:pt x="367637" y="77346"/>
                </a:lnTo>
                <a:lnTo>
                  <a:pt x="392014" y="115688"/>
                </a:lnTo>
                <a:lnTo>
                  <a:pt x="407550" y="159153"/>
                </a:lnTo>
                <a:lnTo>
                  <a:pt x="413003" y="206501"/>
                </a:lnTo>
                <a:lnTo>
                  <a:pt x="407550" y="253850"/>
                </a:lnTo>
                <a:lnTo>
                  <a:pt x="392014" y="297315"/>
                </a:lnTo>
                <a:lnTo>
                  <a:pt x="367637" y="335657"/>
                </a:lnTo>
                <a:lnTo>
                  <a:pt x="335657" y="367637"/>
                </a:lnTo>
                <a:lnTo>
                  <a:pt x="297315" y="392014"/>
                </a:lnTo>
                <a:lnTo>
                  <a:pt x="253850" y="407550"/>
                </a:lnTo>
                <a:lnTo>
                  <a:pt x="206501" y="413004"/>
                </a:lnTo>
                <a:lnTo>
                  <a:pt x="159153" y="407550"/>
                </a:lnTo>
                <a:lnTo>
                  <a:pt x="115688" y="392014"/>
                </a:lnTo>
                <a:lnTo>
                  <a:pt x="77346" y="367637"/>
                </a:lnTo>
                <a:lnTo>
                  <a:pt x="45366" y="335657"/>
                </a:lnTo>
                <a:lnTo>
                  <a:pt x="20989" y="297315"/>
                </a:lnTo>
                <a:lnTo>
                  <a:pt x="5453" y="253850"/>
                </a:lnTo>
                <a:lnTo>
                  <a:pt x="0" y="206501"/>
                </a:lnTo>
                <a:lnTo>
                  <a:pt x="5453" y="159153"/>
                </a:lnTo>
                <a:lnTo>
                  <a:pt x="20989" y="115688"/>
                </a:lnTo>
                <a:lnTo>
                  <a:pt x="45366" y="77346"/>
                </a:lnTo>
                <a:lnTo>
                  <a:pt x="77346" y="45366"/>
                </a:lnTo>
                <a:lnTo>
                  <a:pt x="115688" y="20989"/>
                </a:lnTo>
                <a:lnTo>
                  <a:pt x="159153" y="5453"/>
                </a:lnTo>
                <a:lnTo>
                  <a:pt x="206501" y="0"/>
                </a:lnTo>
                <a:close/>
              </a:path>
            </a:pathLst>
          </a:custGeom>
          <a:ln w="3175">
            <a:solidFill>
              <a:srgbClr val="0078D6"/>
            </a:solidFill>
          </a:ln>
        </p:spPr>
        <p:txBody>
          <a:bodyPr wrap="square" lIns="0" tIns="0" rIns="0" bIns="0" rtlCol="0"/>
          <a:lstStyle/>
          <a:p>
            <a:endParaRPr/>
          </a:p>
        </p:txBody>
      </p:sp>
      <p:sp>
        <p:nvSpPr>
          <p:cNvPr id="11" name="object 20"/>
          <p:cNvSpPr/>
          <p:nvPr/>
        </p:nvSpPr>
        <p:spPr>
          <a:xfrm>
            <a:off x="6737873" y="3566093"/>
            <a:ext cx="252984" cy="252983"/>
          </a:xfrm>
          <a:prstGeom prst="rect">
            <a:avLst/>
          </a:prstGeom>
          <a:blipFill>
            <a:blip r:embed="rId2" cstate="print"/>
            <a:stretch>
              <a:fillRect/>
            </a:stretch>
          </a:blipFill>
        </p:spPr>
        <p:txBody>
          <a:bodyPr wrap="square" lIns="0" tIns="0" rIns="0" bIns="0" rtlCol="0"/>
          <a:lstStyle/>
          <a:p>
            <a:endParaRPr/>
          </a:p>
        </p:txBody>
      </p:sp>
      <p:sp>
        <p:nvSpPr>
          <p:cNvPr id="12" name="object 22"/>
          <p:cNvSpPr/>
          <p:nvPr/>
        </p:nvSpPr>
        <p:spPr>
          <a:xfrm>
            <a:off x="6907095" y="3201126"/>
            <a:ext cx="217931" cy="217931"/>
          </a:xfrm>
          <a:prstGeom prst="rect">
            <a:avLst/>
          </a:prstGeom>
          <a:blipFill>
            <a:blip r:embed="rId3" cstate="print"/>
            <a:stretch>
              <a:fillRect/>
            </a:stretch>
          </a:blipFill>
        </p:spPr>
        <p:txBody>
          <a:bodyPr wrap="square" lIns="0" tIns="0" rIns="0" bIns="0" rtlCol="0"/>
          <a:lstStyle/>
          <a:p>
            <a:endParaRPr/>
          </a:p>
        </p:txBody>
      </p:sp>
      <p:sp>
        <p:nvSpPr>
          <p:cNvPr id="13" name="object 23"/>
          <p:cNvSpPr/>
          <p:nvPr/>
        </p:nvSpPr>
        <p:spPr>
          <a:xfrm>
            <a:off x="7169068" y="3662866"/>
            <a:ext cx="172211" cy="170687"/>
          </a:xfrm>
          <a:prstGeom prst="rect">
            <a:avLst/>
          </a:prstGeom>
          <a:blipFill>
            <a:blip r:embed="rId4" cstate="print"/>
            <a:stretch>
              <a:fillRect/>
            </a:stretch>
          </a:blipFill>
        </p:spPr>
        <p:txBody>
          <a:bodyPr wrap="square" lIns="0" tIns="0" rIns="0" bIns="0" rtlCol="0"/>
          <a:lstStyle/>
          <a:p>
            <a:endParaRPr/>
          </a:p>
        </p:txBody>
      </p:sp>
      <p:sp>
        <p:nvSpPr>
          <p:cNvPr id="14" name="object 18"/>
          <p:cNvSpPr/>
          <p:nvPr/>
        </p:nvSpPr>
        <p:spPr>
          <a:xfrm>
            <a:off x="6113827" y="3404308"/>
            <a:ext cx="413384" cy="413384"/>
          </a:xfrm>
          <a:custGeom>
            <a:avLst/>
            <a:gdLst/>
            <a:ahLst/>
            <a:cxnLst/>
            <a:rect l="l" t="t" r="r" b="b"/>
            <a:pathLst>
              <a:path w="413384" h="413385">
                <a:moveTo>
                  <a:pt x="206501" y="0"/>
                </a:moveTo>
                <a:lnTo>
                  <a:pt x="159153" y="5453"/>
                </a:lnTo>
                <a:lnTo>
                  <a:pt x="115688" y="20989"/>
                </a:lnTo>
                <a:lnTo>
                  <a:pt x="77346" y="45366"/>
                </a:lnTo>
                <a:lnTo>
                  <a:pt x="45366" y="77346"/>
                </a:lnTo>
                <a:lnTo>
                  <a:pt x="20989" y="115688"/>
                </a:lnTo>
                <a:lnTo>
                  <a:pt x="5453" y="159153"/>
                </a:lnTo>
                <a:lnTo>
                  <a:pt x="0" y="206501"/>
                </a:lnTo>
                <a:lnTo>
                  <a:pt x="5453" y="253850"/>
                </a:lnTo>
                <a:lnTo>
                  <a:pt x="20989" y="297315"/>
                </a:lnTo>
                <a:lnTo>
                  <a:pt x="45366" y="335657"/>
                </a:lnTo>
                <a:lnTo>
                  <a:pt x="77346" y="367637"/>
                </a:lnTo>
                <a:lnTo>
                  <a:pt x="115688" y="392014"/>
                </a:lnTo>
                <a:lnTo>
                  <a:pt x="159153" y="407550"/>
                </a:lnTo>
                <a:lnTo>
                  <a:pt x="206501" y="413004"/>
                </a:lnTo>
                <a:lnTo>
                  <a:pt x="253850" y="407550"/>
                </a:lnTo>
                <a:lnTo>
                  <a:pt x="297315" y="392014"/>
                </a:lnTo>
                <a:lnTo>
                  <a:pt x="335657" y="367637"/>
                </a:lnTo>
                <a:lnTo>
                  <a:pt x="367637" y="335657"/>
                </a:lnTo>
                <a:lnTo>
                  <a:pt x="392014" y="297315"/>
                </a:lnTo>
                <a:lnTo>
                  <a:pt x="407550" y="253850"/>
                </a:lnTo>
                <a:lnTo>
                  <a:pt x="413003" y="206501"/>
                </a:lnTo>
                <a:lnTo>
                  <a:pt x="407550" y="159153"/>
                </a:lnTo>
                <a:lnTo>
                  <a:pt x="392014" y="115688"/>
                </a:lnTo>
                <a:lnTo>
                  <a:pt x="367637" y="77346"/>
                </a:lnTo>
                <a:lnTo>
                  <a:pt x="335657" y="45366"/>
                </a:lnTo>
                <a:lnTo>
                  <a:pt x="297315" y="20989"/>
                </a:lnTo>
                <a:lnTo>
                  <a:pt x="253850" y="5453"/>
                </a:lnTo>
                <a:lnTo>
                  <a:pt x="206501" y="0"/>
                </a:lnTo>
                <a:close/>
              </a:path>
            </a:pathLst>
          </a:custGeom>
          <a:solidFill>
            <a:srgbClr val="0078D6"/>
          </a:solidFill>
        </p:spPr>
        <p:txBody>
          <a:bodyPr wrap="square" lIns="0" tIns="0" rIns="0" bIns="0" rtlCol="0"/>
          <a:lstStyle/>
          <a:p>
            <a:endParaRPr/>
          </a:p>
        </p:txBody>
      </p:sp>
      <p:cxnSp>
        <p:nvCxnSpPr>
          <p:cNvPr id="16" name="Straight Connector 15"/>
          <p:cNvCxnSpPr/>
          <p:nvPr/>
        </p:nvCxnSpPr>
        <p:spPr>
          <a:xfrm flipV="1">
            <a:off x="6506663" y="3340914"/>
            <a:ext cx="400432" cy="183428"/>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3" idx="1"/>
          </p:cNvCxnSpPr>
          <p:nvPr/>
        </p:nvCxnSpPr>
        <p:spPr>
          <a:xfrm flipV="1">
            <a:off x="6561008" y="3748210"/>
            <a:ext cx="608060" cy="32196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4" name="object 72"/>
          <p:cNvSpPr/>
          <p:nvPr/>
        </p:nvSpPr>
        <p:spPr>
          <a:xfrm>
            <a:off x="1155758" y="247487"/>
            <a:ext cx="1766570" cy="1766570"/>
          </a:xfrm>
          <a:custGeom>
            <a:avLst/>
            <a:gdLst/>
            <a:ahLst/>
            <a:cxnLst/>
            <a:rect l="l" t="t" r="r" b="b"/>
            <a:pathLst>
              <a:path w="1766570" h="1766570">
                <a:moveTo>
                  <a:pt x="883158" y="0"/>
                </a:moveTo>
                <a:lnTo>
                  <a:pt x="834696" y="1306"/>
                </a:lnTo>
                <a:lnTo>
                  <a:pt x="786919" y="5181"/>
                </a:lnTo>
                <a:lnTo>
                  <a:pt x="739892" y="11557"/>
                </a:lnTo>
                <a:lnTo>
                  <a:pt x="693684" y="20367"/>
                </a:lnTo>
                <a:lnTo>
                  <a:pt x="648361" y="31543"/>
                </a:lnTo>
                <a:lnTo>
                  <a:pt x="603991" y="45018"/>
                </a:lnTo>
                <a:lnTo>
                  <a:pt x="560642" y="60726"/>
                </a:lnTo>
                <a:lnTo>
                  <a:pt x="518380" y="78597"/>
                </a:lnTo>
                <a:lnTo>
                  <a:pt x="477272" y="98566"/>
                </a:lnTo>
                <a:lnTo>
                  <a:pt x="437388" y="120565"/>
                </a:lnTo>
                <a:lnTo>
                  <a:pt x="398792" y="144526"/>
                </a:lnTo>
                <a:lnTo>
                  <a:pt x="361553" y="170383"/>
                </a:lnTo>
                <a:lnTo>
                  <a:pt x="325739" y="198067"/>
                </a:lnTo>
                <a:lnTo>
                  <a:pt x="291415" y="227512"/>
                </a:lnTo>
                <a:lnTo>
                  <a:pt x="258651" y="258651"/>
                </a:lnTo>
                <a:lnTo>
                  <a:pt x="227512" y="291415"/>
                </a:lnTo>
                <a:lnTo>
                  <a:pt x="198067" y="325739"/>
                </a:lnTo>
                <a:lnTo>
                  <a:pt x="170383" y="361553"/>
                </a:lnTo>
                <a:lnTo>
                  <a:pt x="144526" y="398792"/>
                </a:lnTo>
                <a:lnTo>
                  <a:pt x="120565" y="437388"/>
                </a:lnTo>
                <a:lnTo>
                  <a:pt x="98566" y="477272"/>
                </a:lnTo>
                <a:lnTo>
                  <a:pt x="78597" y="518380"/>
                </a:lnTo>
                <a:lnTo>
                  <a:pt x="60726" y="560642"/>
                </a:lnTo>
                <a:lnTo>
                  <a:pt x="45018" y="603991"/>
                </a:lnTo>
                <a:lnTo>
                  <a:pt x="31543" y="648361"/>
                </a:lnTo>
                <a:lnTo>
                  <a:pt x="20367" y="693684"/>
                </a:lnTo>
                <a:lnTo>
                  <a:pt x="11557" y="739892"/>
                </a:lnTo>
                <a:lnTo>
                  <a:pt x="5181" y="786919"/>
                </a:lnTo>
                <a:lnTo>
                  <a:pt x="1306" y="834696"/>
                </a:lnTo>
                <a:lnTo>
                  <a:pt x="0" y="883157"/>
                </a:lnTo>
                <a:lnTo>
                  <a:pt x="1306" y="931619"/>
                </a:lnTo>
                <a:lnTo>
                  <a:pt x="5181" y="979396"/>
                </a:lnTo>
                <a:lnTo>
                  <a:pt x="11557" y="1026423"/>
                </a:lnTo>
                <a:lnTo>
                  <a:pt x="20367" y="1072631"/>
                </a:lnTo>
                <a:lnTo>
                  <a:pt x="31543" y="1117954"/>
                </a:lnTo>
                <a:lnTo>
                  <a:pt x="45018" y="1162324"/>
                </a:lnTo>
                <a:lnTo>
                  <a:pt x="60726" y="1205673"/>
                </a:lnTo>
                <a:lnTo>
                  <a:pt x="78597" y="1247935"/>
                </a:lnTo>
                <a:lnTo>
                  <a:pt x="98566" y="1289043"/>
                </a:lnTo>
                <a:lnTo>
                  <a:pt x="120565" y="1328927"/>
                </a:lnTo>
                <a:lnTo>
                  <a:pt x="144526" y="1367523"/>
                </a:lnTo>
                <a:lnTo>
                  <a:pt x="170383" y="1404762"/>
                </a:lnTo>
                <a:lnTo>
                  <a:pt x="198067" y="1440576"/>
                </a:lnTo>
                <a:lnTo>
                  <a:pt x="227512" y="1474900"/>
                </a:lnTo>
                <a:lnTo>
                  <a:pt x="258651" y="1507664"/>
                </a:lnTo>
                <a:lnTo>
                  <a:pt x="291415" y="1538803"/>
                </a:lnTo>
                <a:lnTo>
                  <a:pt x="325739" y="1568248"/>
                </a:lnTo>
                <a:lnTo>
                  <a:pt x="361553" y="1595932"/>
                </a:lnTo>
                <a:lnTo>
                  <a:pt x="398792" y="1621789"/>
                </a:lnTo>
                <a:lnTo>
                  <a:pt x="437388" y="1645750"/>
                </a:lnTo>
                <a:lnTo>
                  <a:pt x="477272" y="1667749"/>
                </a:lnTo>
                <a:lnTo>
                  <a:pt x="518380" y="1687718"/>
                </a:lnTo>
                <a:lnTo>
                  <a:pt x="560642" y="1705589"/>
                </a:lnTo>
                <a:lnTo>
                  <a:pt x="603991" y="1721297"/>
                </a:lnTo>
                <a:lnTo>
                  <a:pt x="648361" y="1734772"/>
                </a:lnTo>
                <a:lnTo>
                  <a:pt x="693684" y="1745948"/>
                </a:lnTo>
                <a:lnTo>
                  <a:pt x="739892" y="1754758"/>
                </a:lnTo>
                <a:lnTo>
                  <a:pt x="786919" y="1761134"/>
                </a:lnTo>
                <a:lnTo>
                  <a:pt x="834696" y="1765009"/>
                </a:lnTo>
                <a:lnTo>
                  <a:pt x="883158" y="1766315"/>
                </a:lnTo>
                <a:lnTo>
                  <a:pt x="931619" y="1765009"/>
                </a:lnTo>
                <a:lnTo>
                  <a:pt x="979396" y="1761134"/>
                </a:lnTo>
                <a:lnTo>
                  <a:pt x="1026423" y="1754758"/>
                </a:lnTo>
                <a:lnTo>
                  <a:pt x="1072631" y="1745948"/>
                </a:lnTo>
                <a:lnTo>
                  <a:pt x="1117954" y="1734772"/>
                </a:lnTo>
                <a:lnTo>
                  <a:pt x="1162324" y="1721297"/>
                </a:lnTo>
                <a:lnTo>
                  <a:pt x="1205673" y="1705589"/>
                </a:lnTo>
                <a:lnTo>
                  <a:pt x="1247935" y="1687718"/>
                </a:lnTo>
                <a:lnTo>
                  <a:pt x="1289043" y="1667749"/>
                </a:lnTo>
                <a:lnTo>
                  <a:pt x="1328927" y="1645750"/>
                </a:lnTo>
                <a:lnTo>
                  <a:pt x="1367523" y="1621789"/>
                </a:lnTo>
                <a:lnTo>
                  <a:pt x="1404762" y="1595932"/>
                </a:lnTo>
                <a:lnTo>
                  <a:pt x="1440576" y="1568248"/>
                </a:lnTo>
                <a:lnTo>
                  <a:pt x="1474900" y="1538803"/>
                </a:lnTo>
                <a:lnTo>
                  <a:pt x="1507664" y="1507664"/>
                </a:lnTo>
                <a:lnTo>
                  <a:pt x="1538803" y="1474900"/>
                </a:lnTo>
                <a:lnTo>
                  <a:pt x="1568248" y="1440576"/>
                </a:lnTo>
                <a:lnTo>
                  <a:pt x="1595932" y="1404762"/>
                </a:lnTo>
                <a:lnTo>
                  <a:pt x="1621789" y="1367523"/>
                </a:lnTo>
                <a:lnTo>
                  <a:pt x="1645750" y="1328927"/>
                </a:lnTo>
                <a:lnTo>
                  <a:pt x="1667749" y="1289043"/>
                </a:lnTo>
                <a:lnTo>
                  <a:pt x="1687718" y="1247935"/>
                </a:lnTo>
                <a:lnTo>
                  <a:pt x="1705589" y="1205673"/>
                </a:lnTo>
                <a:lnTo>
                  <a:pt x="1721297" y="1162324"/>
                </a:lnTo>
                <a:lnTo>
                  <a:pt x="1734772" y="1117954"/>
                </a:lnTo>
                <a:lnTo>
                  <a:pt x="1745948" y="1072631"/>
                </a:lnTo>
                <a:lnTo>
                  <a:pt x="1754758" y="1026423"/>
                </a:lnTo>
                <a:lnTo>
                  <a:pt x="1761134" y="979396"/>
                </a:lnTo>
                <a:lnTo>
                  <a:pt x="1765009" y="931619"/>
                </a:lnTo>
                <a:lnTo>
                  <a:pt x="1766316" y="883157"/>
                </a:lnTo>
                <a:lnTo>
                  <a:pt x="1765009" y="834696"/>
                </a:lnTo>
                <a:lnTo>
                  <a:pt x="1761134" y="786919"/>
                </a:lnTo>
                <a:lnTo>
                  <a:pt x="1754758" y="739892"/>
                </a:lnTo>
                <a:lnTo>
                  <a:pt x="1745948" y="693684"/>
                </a:lnTo>
                <a:lnTo>
                  <a:pt x="1734772" y="648361"/>
                </a:lnTo>
                <a:lnTo>
                  <a:pt x="1721297" y="603991"/>
                </a:lnTo>
                <a:lnTo>
                  <a:pt x="1705589" y="560642"/>
                </a:lnTo>
                <a:lnTo>
                  <a:pt x="1687718" y="518380"/>
                </a:lnTo>
                <a:lnTo>
                  <a:pt x="1667749" y="477272"/>
                </a:lnTo>
                <a:lnTo>
                  <a:pt x="1645750" y="437388"/>
                </a:lnTo>
                <a:lnTo>
                  <a:pt x="1621789" y="398792"/>
                </a:lnTo>
                <a:lnTo>
                  <a:pt x="1595932" y="361553"/>
                </a:lnTo>
                <a:lnTo>
                  <a:pt x="1568248" y="325739"/>
                </a:lnTo>
                <a:lnTo>
                  <a:pt x="1538803" y="291415"/>
                </a:lnTo>
                <a:lnTo>
                  <a:pt x="1507664" y="258651"/>
                </a:lnTo>
                <a:lnTo>
                  <a:pt x="1474900" y="227512"/>
                </a:lnTo>
                <a:lnTo>
                  <a:pt x="1440576" y="198067"/>
                </a:lnTo>
                <a:lnTo>
                  <a:pt x="1404762" y="170383"/>
                </a:lnTo>
                <a:lnTo>
                  <a:pt x="1367523" y="144526"/>
                </a:lnTo>
                <a:lnTo>
                  <a:pt x="1328927" y="120565"/>
                </a:lnTo>
                <a:lnTo>
                  <a:pt x="1289043" y="98566"/>
                </a:lnTo>
                <a:lnTo>
                  <a:pt x="1247935" y="78597"/>
                </a:lnTo>
                <a:lnTo>
                  <a:pt x="1205673" y="60726"/>
                </a:lnTo>
                <a:lnTo>
                  <a:pt x="1162324" y="45018"/>
                </a:lnTo>
                <a:lnTo>
                  <a:pt x="1117954" y="31543"/>
                </a:lnTo>
                <a:lnTo>
                  <a:pt x="1072631" y="20367"/>
                </a:lnTo>
                <a:lnTo>
                  <a:pt x="1026423" y="11557"/>
                </a:lnTo>
                <a:lnTo>
                  <a:pt x="979396" y="5181"/>
                </a:lnTo>
                <a:lnTo>
                  <a:pt x="931619" y="1306"/>
                </a:lnTo>
                <a:lnTo>
                  <a:pt x="883158" y="0"/>
                </a:lnTo>
                <a:close/>
              </a:path>
            </a:pathLst>
          </a:custGeom>
          <a:solidFill>
            <a:schemeClr val="bg2">
              <a:lumMod val="75000"/>
            </a:schemeClr>
          </a:solidFill>
        </p:spPr>
        <p:txBody>
          <a:bodyPr wrap="square" lIns="0" tIns="0" rIns="0" bIns="0" rtlCol="0"/>
          <a:lstStyle/>
          <a:p>
            <a:endParaRPr dirty="0"/>
          </a:p>
        </p:txBody>
      </p:sp>
      <p:sp>
        <p:nvSpPr>
          <p:cNvPr id="25" name="object 72"/>
          <p:cNvSpPr/>
          <p:nvPr/>
        </p:nvSpPr>
        <p:spPr>
          <a:xfrm>
            <a:off x="3661014" y="263825"/>
            <a:ext cx="1766570" cy="1766570"/>
          </a:xfrm>
          <a:custGeom>
            <a:avLst/>
            <a:gdLst/>
            <a:ahLst/>
            <a:cxnLst/>
            <a:rect l="l" t="t" r="r" b="b"/>
            <a:pathLst>
              <a:path w="1766570" h="1766570">
                <a:moveTo>
                  <a:pt x="883158" y="0"/>
                </a:moveTo>
                <a:lnTo>
                  <a:pt x="834696" y="1306"/>
                </a:lnTo>
                <a:lnTo>
                  <a:pt x="786919" y="5181"/>
                </a:lnTo>
                <a:lnTo>
                  <a:pt x="739892" y="11557"/>
                </a:lnTo>
                <a:lnTo>
                  <a:pt x="693684" y="20367"/>
                </a:lnTo>
                <a:lnTo>
                  <a:pt x="648361" y="31543"/>
                </a:lnTo>
                <a:lnTo>
                  <a:pt x="603991" y="45018"/>
                </a:lnTo>
                <a:lnTo>
                  <a:pt x="560642" y="60726"/>
                </a:lnTo>
                <a:lnTo>
                  <a:pt x="518380" y="78597"/>
                </a:lnTo>
                <a:lnTo>
                  <a:pt x="477272" y="98566"/>
                </a:lnTo>
                <a:lnTo>
                  <a:pt x="437388" y="120565"/>
                </a:lnTo>
                <a:lnTo>
                  <a:pt x="398792" y="144526"/>
                </a:lnTo>
                <a:lnTo>
                  <a:pt x="361553" y="170383"/>
                </a:lnTo>
                <a:lnTo>
                  <a:pt x="325739" y="198067"/>
                </a:lnTo>
                <a:lnTo>
                  <a:pt x="291415" y="227512"/>
                </a:lnTo>
                <a:lnTo>
                  <a:pt x="258651" y="258651"/>
                </a:lnTo>
                <a:lnTo>
                  <a:pt x="227512" y="291415"/>
                </a:lnTo>
                <a:lnTo>
                  <a:pt x="198067" y="325739"/>
                </a:lnTo>
                <a:lnTo>
                  <a:pt x="170383" y="361553"/>
                </a:lnTo>
                <a:lnTo>
                  <a:pt x="144526" y="398792"/>
                </a:lnTo>
                <a:lnTo>
                  <a:pt x="120565" y="437388"/>
                </a:lnTo>
                <a:lnTo>
                  <a:pt x="98566" y="477272"/>
                </a:lnTo>
                <a:lnTo>
                  <a:pt x="78597" y="518380"/>
                </a:lnTo>
                <a:lnTo>
                  <a:pt x="60726" y="560642"/>
                </a:lnTo>
                <a:lnTo>
                  <a:pt x="45018" y="603991"/>
                </a:lnTo>
                <a:lnTo>
                  <a:pt x="31543" y="648361"/>
                </a:lnTo>
                <a:lnTo>
                  <a:pt x="20367" y="693684"/>
                </a:lnTo>
                <a:lnTo>
                  <a:pt x="11557" y="739892"/>
                </a:lnTo>
                <a:lnTo>
                  <a:pt x="5181" y="786919"/>
                </a:lnTo>
                <a:lnTo>
                  <a:pt x="1306" y="834696"/>
                </a:lnTo>
                <a:lnTo>
                  <a:pt x="0" y="883157"/>
                </a:lnTo>
                <a:lnTo>
                  <a:pt x="1306" y="931619"/>
                </a:lnTo>
                <a:lnTo>
                  <a:pt x="5181" y="979396"/>
                </a:lnTo>
                <a:lnTo>
                  <a:pt x="11557" y="1026423"/>
                </a:lnTo>
                <a:lnTo>
                  <a:pt x="20367" y="1072631"/>
                </a:lnTo>
                <a:lnTo>
                  <a:pt x="31543" y="1117954"/>
                </a:lnTo>
                <a:lnTo>
                  <a:pt x="45018" y="1162324"/>
                </a:lnTo>
                <a:lnTo>
                  <a:pt x="60726" y="1205673"/>
                </a:lnTo>
                <a:lnTo>
                  <a:pt x="78597" y="1247935"/>
                </a:lnTo>
                <a:lnTo>
                  <a:pt x="98566" y="1289043"/>
                </a:lnTo>
                <a:lnTo>
                  <a:pt x="120565" y="1328927"/>
                </a:lnTo>
                <a:lnTo>
                  <a:pt x="144526" y="1367523"/>
                </a:lnTo>
                <a:lnTo>
                  <a:pt x="170383" y="1404762"/>
                </a:lnTo>
                <a:lnTo>
                  <a:pt x="198067" y="1440576"/>
                </a:lnTo>
                <a:lnTo>
                  <a:pt x="227512" y="1474900"/>
                </a:lnTo>
                <a:lnTo>
                  <a:pt x="258651" y="1507664"/>
                </a:lnTo>
                <a:lnTo>
                  <a:pt x="291415" y="1538803"/>
                </a:lnTo>
                <a:lnTo>
                  <a:pt x="325739" y="1568248"/>
                </a:lnTo>
                <a:lnTo>
                  <a:pt x="361553" y="1595932"/>
                </a:lnTo>
                <a:lnTo>
                  <a:pt x="398792" y="1621789"/>
                </a:lnTo>
                <a:lnTo>
                  <a:pt x="437388" y="1645750"/>
                </a:lnTo>
                <a:lnTo>
                  <a:pt x="477272" y="1667749"/>
                </a:lnTo>
                <a:lnTo>
                  <a:pt x="518380" y="1687718"/>
                </a:lnTo>
                <a:lnTo>
                  <a:pt x="560642" y="1705589"/>
                </a:lnTo>
                <a:lnTo>
                  <a:pt x="603991" y="1721297"/>
                </a:lnTo>
                <a:lnTo>
                  <a:pt x="648361" y="1734772"/>
                </a:lnTo>
                <a:lnTo>
                  <a:pt x="693684" y="1745948"/>
                </a:lnTo>
                <a:lnTo>
                  <a:pt x="739892" y="1754758"/>
                </a:lnTo>
                <a:lnTo>
                  <a:pt x="786919" y="1761134"/>
                </a:lnTo>
                <a:lnTo>
                  <a:pt x="834696" y="1765009"/>
                </a:lnTo>
                <a:lnTo>
                  <a:pt x="883158" y="1766315"/>
                </a:lnTo>
                <a:lnTo>
                  <a:pt x="931619" y="1765009"/>
                </a:lnTo>
                <a:lnTo>
                  <a:pt x="979396" y="1761134"/>
                </a:lnTo>
                <a:lnTo>
                  <a:pt x="1026423" y="1754758"/>
                </a:lnTo>
                <a:lnTo>
                  <a:pt x="1072631" y="1745948"/>
                </a:lnTo>
                <a:lnTo>
                  <a:pt x="1117954" y="1734772"/>
                </a:lnTo>
                <a:lnTo>
                  <a:pt x="1162324" y="1721297"/>
                </a:lnTo>
                <a:lnTo>
                  <a:pt x="1205673" y="1705589"/>
                </a:lnTo>
                <a:lnTo>
                  <a:pt x="1247935" y="1687718"/>
                </a:lnTo>
                <a:lnTo>
                  <a:pt x="1289043" y="1667749"/>
                </a:lnTo>
                <a:lnTo>
                  <a:pt x="1328927" y="1645750"/>
                </a:lnTo>
                <a:lnTo>
                  <a:pt x="1367523" y="1621789"/>
                </a:lnTo>
                <a:lnTo>
                  <a:pt x="1404762" y="1595932"/>
                </a:lnTo>
                <a:lnTo>
                  <a:pt x="1440576" y="1568248"/>
                </a:lnTo>
                <a:lnTo>
                  <a:pt x="1474900" y="1538803"/>
                </a:lnTo>
                <a:lnTo>
                  <a:pt x="1507664" y="1507664"/>
                </a:lnTo>
                <a:lnTo>
                  <a:pt x="1538803" y="1474900"/>
                </a:lnTo>
                <a:lnTo>
                  <a:pt x="1568248" y="1440576"/>
                </a:lnTo>
                <a:lnTo>
                  <a:pt x="1595932" y="1404762"/>
                </a:lnTo>
                <a:lnTo>
                  <a:pt x="1621789" y="1367523"/>
                </a:lnTo>
                <a:lnTo>
                  <a:pt x="1645750" y="1328927"/>
                </a:lnTo>
                <a:lnTo>
                  <a:pt x="1667749" y="1289043"/>
                </a:lnTo>
                <a:lnTo>
                  <a:pt x="1687718" y="1247935"/>
                </a:lnTo>
                <a:lnTo>
                  <a:pt x="1705589" y="1205673"/>
                </a:lnTo>
                <a:lnTo>
                  <a:pt x="1721297" y="1162324"/>
                </a:lnTo>
                <a:lnTo>
                  <a:pt x="1734772" y="1117954"/>
                </a:lnTo>
                <a:lnTo>
                  <a:pt x="1745948" y="1072631"/>
                </a:lnTo>
                <a:lnTo>
                  <a:pt x="1754758" y="1026423"/>
                </a:lnTo>
                <a:lnTo>
                  <a:pt x="1761134" y="979396"/>
                </a:lnTo>
                <a:lnTo>
                  <a:pt x="1765009" y="931619"/>
                </a:lnTo>
                <a:lnTo>
                  <a:pt x="1766316" y="883157"/>
                </a:lnTo>
                <a:lnTo>
                  <a:pt x="1765009" y="834696"/>
                </a:lnTo>
                <a:lnTo>
                  <a:pt x="1761134" y="786919"/>
                </a:lnTo>
                <a:lnTo>
                  <a:pt x="1754758" y="739892"/>
                </a:lnTo>
                <a:lnTo>
                  <a:pt x="1745948" y="693684"/>
                </a:lnTo>
                <a:lnTo>
                  <a:pt x="1734772" y="648361"/>
                </a:lnTo>
                <a:lnTo>
                  <a:pt x="1721297" y="603991"/>
                </a:lnTo>
                <a:lnTo>
                  <a:pt x="1705589" y="560642"/>
                </a:lnTo>
                <a:lnTo>
                  <a:pt x="1687718" y="518380"/>
                </a:lnTo>
                <a:lnTo>
                  <a:pt x="1667749" y="477272"/>
                </a:lnTo>
                <a:lnTo>
                  <a:pt x="1645750" y="437388"/>
                </a:lnTo>
                <a:lnTo>
                  <a:pt x="1621789" y="398792"/>
                </a:lnTo>
                <a:lnTo>
                  <a:pt x="1595932" y="361553"/>
                </a:lnTo>
                <a:lnTo>
                  <a:pt x="1568248" y="325739"/>
                </a:lnTo>
                <a:lnTo>
                  <a:pt x="1538803" y="291415"/>
                </a:lnTo>
                <a:lnTo>
                  <a:pt x="1507664" y="258651"/>
                </a:lnTo>
                <a:lnTo>
                  <a:pt x="1474900" y="227512"/>
                </a:lnTo>
                <a:lnTo>
                  <a:pt x="1440576" y="198067"/>
                </a:lnTo>
                <a:lnTo>
                  <a:pt x="1404762" y="170383"/>
                </a:lnTo>
                <a:lnTo>
                  <a:pt x="1367523" y="144526"/>
                </a:lnTo>
                <a:lnTo>
                  <a:pt x="1328927" y="120565"/>
                </a:lnTo>
                <a:lnTo>
                  <a:pt x="1289043" y="98566"/>
                </a:lnTo>
                <a:lnTo>
                  <a:pt x="1247935" y="78597"/>
                </a:lnTo>
                <a:lnTo>
                  <a:pt x="1205673" y="60726"/>
                </a:lnTo>
                <a:lnTo>
                  <a:pt x="1162324" y="45018"/>
                </a:lnTo>
                <a:lnTo>
                  <a:pt x="1117954" y="31543"/>
                </a:lnTo>
                <a:lnTo>
                  <a:pt x="1072631" y="20367"/>
                </a:lnTo>
                <a:lnTo>
                  <a:pt x="1026423" y="11557"/>
                </a:lnTo>
                <a:lnTo>
                  <a:pt x="979396" y="5181"/>
                </a:lnTo>
                <a:lnTo>
                  <a:pt x="931619" y="1306"/>
                </a:lnTo>
                <a:lnTo>
                  <a:pt x="883158" y="0"/>
                </a:lnTo>
                <a:close/>
              </a:path>
            </a:pathLst>
          </a:custGeom>
          <a:solidFill>
            <a:schemeClr val="bg2">
              <a:lumMod val="75000"/>
            </a:schemeClr>
          </a:solidFill>
        </p:spPr>
        <p:txBody>
          <a:bodyPr wrap="square" lIns="0" tIns="0" rIns="0" bIns="0" rtlCol="0"/>
          <a:lstStyle/>
          <a:p>
            <a:endParaRPr/>
          </a:p>
        </p:txBody>
      </p:sp>
      <p:sp>
        <p:nvSpPr>
          <p:cNvPr id="26" name="object 72"/>
          <p:cNvSpPr/>
          <p:nvPr/>
        </p:nvSpPr>
        <p:spPr>
          <a:xfrm>
            <a:off x="8335682" y="221631"/>
            <a:ext cx="1766570" cy="1766570"/>
          </a:xfrm>
          <a:custGeom>
            <a:avLst/>
            <a:gdLst/>
            <a:ahLst/>
            <a:cxnLst/>
            <a:rect l="l" t="t" r="r" b="b"/>
            <a:pathLst>
              <a:path w="1766570" h="1766570">
                <a:moveTo>
                  <a:pt x="883158" y="0"/>
                </a:moveTo>
                <a:lnTo>
                  <a:pt x="834696" y="1306"/>
                </a:lnTo>
                <a:lnTo>
                  <a:pt x="786919" y="5181"/>
                </a:lnTo>
                <a:lnTo>
                  <a:pt x="739892" y="11557"/>
                </a:lnTo>
                <a:lnTo>
                  <a:pt x="693684" y="20367"/>
                </a:lnTo>
                <a:lnTo>
                  <a:pt x="648361" y="31543"/>
                </a:lnTo>
                <a:lnTo>
                  <a:pt x="603991" y="45018"/>
                </a:lnTo>
                <a:lnTo>
                  <a:pt x="560642" y="60726"/>
                </a:lnTo>
                <a:lnTo>
                  <a:pt x="518380" y="78597"/>
                </a:lnTo>
                <a:lnTo>
                  <a:pt x="477272" y="98566"/>
                </a:lnTo>
                <a:lnTo>
                  <a:pt x="437388" y="120565"/>
                </a:lnTo>
                <a:lnTo>
                  <a:pt x="398792" y="144526"/>
                </a:lnTo>
                <a:lnTo>
                  <a:pt x="361553" y="170383"/>
                </a:lnTo>
                <a:lnTo>
                  <a:pt x="325739" y="198067"/>
                </a:lnTo>
                <a:lnTo>
                  <a:pt x="291415" y="227512"/>
                </a:lnTo>
                <a:lnTo>
                  <a:pt x="258651" y="258651"/>
                </a:lnTo>
                <a:lnTo>
                  <a:pt x="227512" y="291415"/>
                </a:lnTo>
                <a:lnTo>
                  <a:pt x="198067" y="325739"/>
                </a:lnTo>
                <a:lnTo>
                  <a:pt x="170383" y="361553"/>
                </a:lnTo>
                <a:lnTo>
                  <a:pt x="144526" y="398792"/>
                </a:lnTo>
                <a:lnTo>
                  <a:pt x="120565" y="437388"/>
                </a:lnTo>
                <a:lnTo>
                  <a:pt x="98566" y="477272"/>
                </a:lnTo>
                <a:lnTo>
                  <a:pt x="78597" y="518380"/>
                </a:lnTo>
                <a:lnTo>
                  <a:pt x="60726" y="560642"/>
                </a:lnTo>
                <a:lnTo>
                  <a:pt x="45018" y="603991"/>
                </a:lnTo>
                <a:lnTo>
                  <a:pt x="31543" y="648361"/>
                </a:lnTo>
                <a:lnTo>
                  <a:pt x="20367" y="693684"/>
                </a:lnTo>
                <a:lnTo>
                  <a:pt x="11557" y="739892"/>
                </a:lnTo>
                <a:lnTo>
                  <a:pt x="5181" y="786919"/>
                </a:lnTo>
                <a:lnTo>
                  <a:pt x="1306" y="834696"/>
                </a:lnTo>
                <a:lnTo>
                  <a:pt x="0" y="883157"/>
                </a:lnTo>
                <a:lnTo>
                  <a:pt x="1306" y="931619"/>
                </a:lnTo>
                <a:lnTo>
                  <a:pt x="5181" y="979396"/>
                </a:lnTo>
                <a:lnTo>
                  <a:pt x="11557" y="1026423"/>
                </a:lnTo>
                <a:lnTo>
                  <a:pt x="20367" y="1072631"/>
                </a:lnTo>
                <a:lnTo>
                  <a:pt x="31543" y="1117954"/>
                </a:lnTo>
                <a:lnTo>
                  <a:pt x="45018" y="1162324"/>
                </a:lnTo>
                <a:lnTo>
                  <a:pt x="60726" y="1205673"/>
                </a:lnTo>
                <a:lnTo>
                  <a:pt x="78597" y="1247935"/>
                </a:lnTo>
                <a:lnTo>
                  <a:pt x="98566" y="1289043"/>
                </a:lnTo>
                <a:lnTo>
                  <a:pt x="120565" y="1328927"/>
                </a:lnTo>
                <a:lnTo>
                  <a:pt x="144526" y="1367523"/>
                </a:lnTo>
                <a:lnTo>
                  <a:pt x="170383" y="1404762"/>
                </a:lnTo>
                <a:lnTo>
                  <a:pt x="198067" y="1440576"/>
                </a:lnTo>
                <a:lnTo>
                  <a:pt x="227512" y="1474900"/>
                </a:lnTo>
                <a:lnTo>
                  <a:pt x="258651" y="1507664"/>
                </a:lnTo>
                <a:lnTo>
                  <a:pt x="291415" y="1538803"/>
                </a:lnTo>
                <a:lnTo>
                  <a:pt x="325739" y="1568248"/>
                </a:lnTo>
                <a:lnTo>
                  <a:pt x="361553" y="1595932"/>
                </a:lnTo>
                <a:lnTo>
                  <a:pt x="398792" y="1621789"/>
                </a:lnTo>
                <a:lnTo>
                  <a:pt x="437388" y="1645750"/>
                </a:lnTo>
                <a:lnTo>
                  <a:pt x="477272" y="1667749"/>
                </a:lnTo>
                <a:lnTo>
                  <a:pt x="518380" y="1687718"/>
                </a:lnTo>
                <a:lnTo>
                  <a:pt x="560642" y="1705589"/>
                </a:lnTo>
                <a:lnTo>
                  <a:pt x="603991" y="1721297"/>
                </a:lnTo>
                <a:lnTo>
                  <a:pt x="648361" y="1734772"/>
                </a:lnTo>
                <a:lnTo>
                  <a:pt x="693684" y="1745948"/>
                </a:lnTo>
                <a:lnTo>
                  <a:pt x="739892" y="1754758"/>
                </a:lnTo>
                <a:lnTo>
                  <a:pt x="786919" y="1761134"/>
                </a:lnTo>
                <a:lnTo>
                  <a:pt x="834696" y="1765009"/>
                </a:lnTo>
                <a:lnTo>
                  <a:pt x="883158" y="1766315"/>
                </a:lnTo>
                <a:lnTo>
                  <a:pt x="931619" y="1765009"/>
                </a:lnTo>
                <a:lnTo>
                  <a:pt x="979396" y="1761134"/>
                </a:lnTo>
                <a:lnTo>
                  <a:pt x="1026423" y="1754758"/>
                </a:lnTo>
                <a:lnTo>
                  <a:pt x="1072631" y="1745948"/>
                </a:lnTo>
                <a:lnTo>
                  <a:pt x="1117954" y="1734772"/>
                </a:lnTo>
                <a:lnTo>
                  <a:pt x="1162324" y="1721297"/>
                </a:lnTo>
                <a:lnTo>
                  <a:pt x="1205673" y="1705589"/>
                </a:lnTo>
                <a:lnTo>
                  <a:pt x="1247935" y="1687718"/>
                </a:lnTo>
                <a:lnTo>
                  <a:pt x="1289043" y="1667749"/>
                </a:lnTo>
                <a:lnTo>
                  <a:pt x="1328927" y="1645750"/>
                </a:lnTo>
                <a:lnTo>
                  <a:pt x="1367523" y="1621789"/>
                </a:lnTo>
                <a:lnTo>
                  <a:pt x="1404762" y="1595932"/>
                </a:lnTo>
                <a:lnTo>
                  <a:pt x="1440576" y="1568248"/>
                </a:lnTo>
                <a:lnTo>
                  <a:pt x="1474900" y="1538803"/>
                </a:lnTo>
                <a:lnTo>
                  <a:pt x="1507664" y="1507664"/>
                </a:lnTo>
                <a:lnTo>
                  <a:pt x="1538803" y="1474900"/>
                </a:lnTo>
                <a:lnTo>
                  <a:pt x="1568248" y="1440576"/>
                </a:lnTo>
                <a:lnTo>
                  <a:pt x="1595932" y="1404762"/>
                </a:lnTo>
                <a:lnTo>
                  <a:pt x="1621789" y="1367523"/>
                </a:lnTo>
                <a:lnTo>
                  <a:pt x="1645750" y="1328927"/>
                </a:lnTo>
                <a:lnTo>
                  <a:pt x="1667749" y="1289043"/>
                </a:lnTo>
                <a:lnTo>
                  <a:pt x="1687718" y="1247935"/>
                </a:lnTo>
                <a:lnTo>
                  <a:pt x="1705589" y="1205673"/>
                </a:lnTo>
                <a:lnTo>
                  <a:pt x="1721297" y="1162324"/>
                </a:lnTo>
                <a:lnTo>
                  <a:pt x="1734772" y="1117954"/>
                </a:lnTo>
                <a:lnTo>
                  <a:pt x="1745948" y="1072631"/>
                </a:lnTo>
                <a:lnTo>
                  <a:pt x="1754758" y="1026423"/>
                </a:lnTo>
                <a:lnTo>
                  <a:pt x="1761134" y="979396"/>
                </a:lnTo>
                <a:lnTo>
                  <a:pt x="1765009" y="931619"/>
                </a:lnTo>
                <a:lnTo>
                  <a:pt x="1766316" y="883157"/>
                </a:lnTo>
                <a:lnTo>
                  <a:pt x="1765009" y="834696"/>
                </a:lnTo>
                <a:lnTo>
                  <a:pt x="1761134" y="786919"/>
                </a:lnTo>
                <a:lnTo>
                  <a:pt x="1754758" y="739892"/>
                </a:lnTo>
                <a:lnTo>
                  <a:pt x="1745948" y="693684"/>
                </a:lnTo>
                <a:lnTo>
                  <a:pt x="1734772" y="648361"/>
                </a:lnTo>
                <a:lnTo>
                  <a:pt x="1721297" y="603991"/>
                </a:lnTo>
                <a:lnTo>
                  <a:pt x="1705589" y="560642"/>
                </a:lnTo>
                <a:lnTo>
                  <a:pt x="1687718" y="518380"/>
                </a:lnTo>
                <a:lnTo>
                  <a:pt x="1667749" y="477272"/>
                </a:lnTo>
                <a:lnTo>
                  <a:pt x="1645750" y="437388"/>
                </a:lnTo>
                <a:lnTo>
                  <a:pt x="1621789" y="398792"/>
                </a:lnTo>
                <a:lnTo>
                  <a:pt x="1595932" y="361553"/>
                </a:lnTo>
                <a:lnTo>
                  <a:pt x="1568248" y="325739"/>
                </a:lnTo>
                <a:lnTo>
                  <a:pt x="1538803" y="291415"/>
                </a:lnTo>
                <a:lnTo>
                  <a:pt x="1507664" y="258651"/>
                </a:lnTo>
                <a:lnTo>
                  <a:pt x="1474900" y="227512"/>
                </a:lnTo>
                <a:lnTo>
                  <a:pt x="1440576" y="198067"/>
                </a:lnTo>
                <a:lnTo>
                  <a:pt x="1404762" y="170383"/>
                </a:lnTo>
                <a:lnTo>
                  <a:pt x="1367523" y="144526"/>
                </a:lnTo>
                <a:lnTo>
                  <a:pt x="1328927" y="120565"/>
                </a:lnTo>
                <a:lnTo>
                  <a:pt x="1289043" y="98566"/>
                </a:lnTo>
                <a:lnTo>
                  <a:pt x="1247935" y="78597"/>
                </a:lnTo>
                <a:lnTo>
                  <a:pt x="1205673" y="60726"/>
                </a:lnTo>
                <a:lnTo>
                  <a:pt x="1162324" y="45018"/>
                </a:lnTo>
                <a:lnTo>
                  <a:pt x="1117954" y="31543"/>
                </a:lnTo>
                <a:lnTo>
                  <a:pt x="1072631" y="20367"/>
                </a:lnTo>
                <a:lnTo>
                  <a:pt x="1026423" y="11557"/>
                </a:lnTo>
                <a:lnTo>
                  <a:pt x="979396" y="5181"/>
                </a:lnTo>
                <a:lnTo>
                  <a:pt x="931619" y="1306"/>
                </a:lnTo>
                <a:lnTo>
                  <a:pt x="883158" y="0"/>
                </a:lnTo>
                <a:close/>
              </a:path>
            </a:pathLst>
          </a:custGeom>
          <a:solidFill>
            <a:schemeClr val="bg2">
              <a:lumMod val="75000"/>
            </a:schemeClr>
          </a:solidFill>
        </p:spPr>
        <p:txBody>
          <a:bodyPr wrap="square" lIns="0" tIns="0" rIns="0" bIns="0" rtlCol="0"/>
          <a:lstStyle/>
          <a:p>
            <a:endParaRPr/>
          </a:p>
        </p:txBody>
      </p:sp>
      <p:sp>
        <p:nvSpPr>
          <p:cNvPr id="27" name="object 72"/>
          <p:cNvSpPr/>
          <p:nvPr/>
        </p:nvSpPr>
        <p:spPr>
          <a:xfrm>
            <a:off x="5950465" y="263825"/>
            <a:ext cx="1766570" cy="1766570"/>
          </a:xfrm>
          <a:custGeom>
            <a:avLst/>
            <a:gdLst/>
            <a:ahLst/>
            <a:cxnLst/>
            <a:rect l="l" t="t" r="r" b="b"/>
            <a:pathLst>
              <a:path w="1766570" h="1766570">
                <a:moveTo>
                  <a:pt x="883158" y="0"/>
                </a:moveTo>
                <a:lnTo>
                  <a:pt x="834696" y="1306"/>
                </a:lnTo>
                <a:lnTo>
                  <a:pt x="786919" y="5181"/>
                </a:lnTo>
                <a:lnTo>
                  <a:pt x="739892" y="11557"/>
                </a:lnTo>
                <a:lnTo>
                  <a:pt x="693684" y="20367"/>
                </a:lnTo>
                <a:lnTo>
                  <a:pt x="648361" y="31543"/>
                </a:lnTo>
                <a:lnTo>
                  <a:pt x="603991" y="45018"/>
                </a:lnTo>
                <a:lnTo>
                  <a:pt x="560642" y="60726"/>
                </a:lnTo>
                <a:lnTo>
                  <a:pt x="518380" y="78597"/>
                </a:lnTo>
                <a:lnTo>
                  <a:pt x="477272" y="98566"/>
                </a:lnTo>
                <a:lnTo>
                  <a:pt x="437388" y="120565"/>
                </a:lnTo>
                <a:lnTo>
                  <a:pt x="398792" y="144526"/>
                </a:lnTo>
                <a:lnTo>
                  <a:pt x="361553" y="170383"/>
                </a:lnTo>
                <a:lnTo>
                  <a:pt x="325739" y="198067"/>
                </a:lnTo>
                <a:lnTo>
                  <a:pt x="291415" y="227512"/>
                </a:lnTo>
                <a:lnTo>
                  <a:pt x="258651" y="258651"/>
                </a:lnTo>
                <a:lnTo>
                  <a:pt x="227512" y="291415"/>
                </a:lnTo>
                <a:lnTo>
                  <a:pt x="198067" y="325739"/>
                </a:lnTo>
                <a:lnTo>
                  <a:pt x="170383" y="361553"/>
                </a:lnTo>
                <a:lnTo>
                  <a:pt x="144526" y="398792"/>
                </a:lnTo>
                <a:lnTo>
                  <a:pt x="120565" y="437388"/>
                </a:lnTo>
                <a:lnTo>
                  <a:pt x="98566" y="477272"/>
                </a:lnTo>
                <a:lnTo>
                  <a:pt x="78597" y="518380"/>
                </a:lnTo>
                <a:lnTo>
                  <a:pt x="60726" y="560642"/>
                </a:lnTo>
                <a:lnTo>
                  <a:pt x="45018" y="603991"/>
                </a:lnTo>
                <a:lnTo>
                  <a:pt x="31543" y="648361"/>
                </a:lnTo>
                <a:lnTo>
                  <a:pt x="20367" y="693684"/>
                </a:lnTo>
                <a:lnTo>
                  <a:pt x="11557" y="739892"/>
                </a:lnTo>
                <a:lnTo>
                  <a:pt x="5181" y="786919"/>
                </a:lnTo>
                <a:lnTo>
                  <a:pt x="1306" y="834696"/>
                </a:lnTo>
                <a:lnTo>
                  <a:pt x="0" y="883157"/>
                </a:lnTo>
                <a:lnTo>
                  <a:pt x="1306" y="931619"/>
                </a:lnTo>
                <a:lnTo>
                  <a:pt x="5181" y="979396"/>
                </a:lnTo>
                <a:lnTo>
                  <a:pt x="11557" y="1026423"/>
                </a:lnTo>
                <a:lnTo>
                  <a:pt x="20367" y="1072631"/>
                </a:lnTo>
                <a:lnTo>
                  <a:pt x="31543" y="1117954"/>
                </a:lnTo>
                <a:lnTo>
                  <a:pt x="45018" y="1162324"/>
                </a:lnTo>
                <a:lnTo>
                  <a:pt x="60726" y="1205673"/>
                </a:lnTo>
                <a:lnTo>
                  <a:pt x="78597" y="1247935"/>
                </a:lnTo>
                <a:lnTo>
                  <a:pt x="98566" y="1289043"/>
                </a:lnTo>
                <a:lnTo>
                  <a:pt x="120565" y="1328927"/>
                </a:lnTo>
                <a:lnTo>
                  <a:pt x="144526" y="1367523"/>
                </a:lnTo>
                <a:lnTo>
                  <a:pt x="170383" y="1404762"/>
                </a:lnTo>
                <a:lnTo>
                  <a:pt x="198067" y="1440576"/>
                </a:lnTo>
                <a:lnTo>
                  <a:pt x="227512" y="1474900"/>
                </a:lnTo>
                <a:lnTo>
                  <a:pt x="258651" y="1507664"/>
                </a:lnTo>
                <a:lnTo>
                  <a:pt x="291415" y="1538803"/>
                </a:lnTo>
                <a:lnTo>
                  <a:pt x="325739" y="1568248"/>
                </a:lnTo>
                <a:lnTo>
                  <a:pt x="361553" y="1595932"/>
                </a:lnTo>
                <a:lnTo>
                  <a:pt x="398792" y="1621789"/>
                </a:lnTo>
                <a:lnTo>
                  <a:pt x="437388" y="1645750"/>
                </a:lnTo>
                <a:lnTo>
                  <a:pt x="477272" y="1667749"/>
                </a:lnTo>
                <a:lnTo>
                  <a:pt x="518380" y="1687718"/>
                </a:lnTo>
                <a:lnTo>
                  <a:pt x="560642" y="1705589"/>
                </a:lnTo>
                <a:lnTo>
                  <a:pt x="603991" y="1721297"/>
                </a:lnTo>
                <a:lnTo>
                  <a:pt x="648361" y="1734772"/>
                </a:lnTo>
                <a:lnTo>
                  <a:pt x="693684" y="1745948"/>
                </a:lnTo>
                <a:lnTo>
                  <a:pt x="739892" y="1754758"/>
                </a:lnTo>
                <a:lnTo>
                  <a:pt x="786919" y="1761134"/>
                </a:lnTo>
                <a:lnTo>
                  <a:pt x="834696" y="1765009"/>
                </a:lnTo>
                <a:lnTo>
                  <a:pt x="883158" y="1766315"/>
                </a:lnTo>
                <a:lnTo>
                  <a:pt x="931619" y="1765009"/>
                </a:lnTo>
                <a:lnTo>
                  <a:pt x="979396" y="1761134"/>
                </a:lnTo>
                <a:lnTo>
                  <a:pt x="1026423" y="1754758"/>
                </a:lnTo>
                <a:lnTo>
                  <a:pt x="1072631" y="1745948"/>
                </a:lnTo>
                <a:lnTo>
                  <a:pt x="1117954" y="1734772"/>
                </a:lnTo>
                <a:lnTo>
                  <a:pt x="1162324" y="1721297"/>
                </a:lnTo>
                <a:lnTo>
                  <a:pt x="1205673" y="1705589"/>
                </a:lnTo>
                <a:lnTo>
                  <a:pt x="1247935" y="1687718"/>
                </a:lnTo>
                <a:lnTo>
                  <a:pt x="1289043" y="1667749"/>
                </a:lnTo>
                <a:lnTo>
                  <a:pt x="1328927" y="1645750"/>
                </a:lnTo>
                <a:lnTo>
                  <a:pt x="1367523" y="1621789"/>
                </a:lnTo>
                <a:lnTo>
                  <a:pt x="1404762" y="1595932"/>
                </a:lnTo>
                <a:lnTo>
                  <a:pt x="1440576" y="1568248"/>
                </a:lnTo>
                <a:lnTo>
                  <a:pt x="1474900" y="1538803"/>
                </a:lnTo>
                <a:lnTo>
                  <a:pt x="1507664" y="1507664"/>
                </a:lnTo>
                <a:lnTo>
                  <a:pt x="1538803" y="1474900"/>
                </a:lnTo>
                <a:lnTo>
                  <a:pt x="1568248" y="1440576"/>
                </a:lnTo>
                <a:lnTo>
                  <a:pt x="1595932" y="1404762"/>
                </a:lnTo>
                <a:lnTo>
                  <a:pt x="1621789" y="1367523"/>
                </a:lnTo>
                <a:lnTo>
                  <a:pt x="1645750" y="1328927"/>
                </a:lnTo>
                <a:lnTo>
                  <a:pt x="1667749" y="1289043"/>
                </a:lnTo>
                <a:lnTo>
                  <a:pt x="1687718" y="1247935"/>
                </a:lnTo>
                <a:lnTo>
                  <a:pt x="1705589" y="1205673"/>
                </a:lnTo>
                <a:lnTo>
                  <a:pt x="1721297" y="1162324"/>
                </a:lnTo>
                <a:lnTo>
                  <a:pt x="1734772" y="1117954"/>
                </a:lnTo>
                <a:lnTo>
                  <a:pt x="1745948" y="1072631"/>
                </a:lnTo>
                <a:lnTo>
                  <a:pt x="1754758" y="1026423"/>
                </a:lnTo>
                <a:lnTo>
                  <a:pt x="1761134" y="979396"/>
                </a:lnTo>
                <a:lnTo>
                  <a:pt x="1765009" y="931619"/>
                </a:lnTo>
                <a:lnTo>
                  <a:pt x="1766316" y="883157"/>
                </a:lnTo>
                <a:lnTo>
                  <a:pt x="1765009" y="834696"/>
                </a:lnTo>
                <a:lnTo>
                  <a:pt x="1761134" y="786919"/>
                </a:lnTo>
                <a:lnTo>
                  <a:pt x="1754758" y="739892"/>
                </a:lnTo>
                <a:lnTo>
                  <a:pt x="1745948" y="693684"/>
                </a:lnTo>
                <a:lnTo>
                  <a:pt x="1734772" y="648361"/>
                </a:lnTo>
                <a:lnTo>
                  <a:pt x="1721297" y="603991"/>
                </a:lnTo>
                <a:lnTo>
                  <a:pt x="1705589" y="560642"/>
                </a:lnTo>
                <a:lnTo>
                  <a:pt x="1687718" y="518380"/>
                </a:lnTo>
                <a:lnTo>
                  <a:pt x="1667749" y="477272"/>
                </a:lnTo>
                <a:lnTo>
                  <a:pt x="1645750" y="437388"/>
                </a:lnTo>
                <a:lnTo>
                  <a:pt x="1621789" y="398792"/>
                </a:lnTo>
                <a:lnTo>
                  <a:pt x="1595932" y="361553"/>
                </a:lnTo>
                <a:lnTo>
                  <a:pt x="1568248" y="325739"/>
                </a:lnTo>
                <a:lnTo>
                  <a:pt x="1538803" y="291415"/>
                </a:lnTo>
                <a:lnTo>
                  <a:pt x="1507664" y="258651"/>
                </a:lnTo>
                <a:lnTo>
                  <a:pt x="1474900" y="227512"/>
                </a:lnTo>
                <a:lnTo>
                  <a:pt x="1440576" y="198067"/>
                </a:lnTo>
                <a:lnTo>
                  <a:pt x="1404762" y="170383"/>
                </a:lnTo>
                <a:lnTo>
                  <a:pt x="1367523" y="144526"/>
                </a:lnTo>
                <a:lnTo>
                  <a:pt x="1328927" y="120565"/>
                </a:lnTo>
                <a:lnTo>
                  <a:pt x="1289043" y="98566"/>
                </a:lnTo>
                <a:lnTo>
                  <a:pt x="1247935" y="78597"/>
                </a:lnTo>
                <a:lnTo>
                  <a:pt x="1205673" y="60726"/>
                </a:lnTo>
                <a:lnTo>
                  <a:pt x="1162324" y="45018"/>
                </a:lnTo>
                <a:lnTo>
                  <a:pt x="1117954" y="31543"/>
                </a:lnTo>
                <a:lnTo>
                  <a:pt x="1072631" y="20367"/>
                </a:lnTo>
                <a:lnTo>
                  <a:pt x="1026423" y="11557"/>
                </a:lnTo>
                <a:lnTo>
                  <a:pt x="979396" y="5181"/>
                </a:lnTo>
                <a:lnTo>
                  <a:pt x="931619" y="1306"/>
                </a:lnTo>
                <a:lnTo>
                  <a:pt x="883158" y="0"/>
                </a:lnTo>
                <a:close/>
              </a:path>
            </a:pathLst>
          </a:custGeom>
          <a:solidFill>
            <a:schemeClr val="bg2">
              <a:lumMod val="75000"/>
            </a:schemeClr>
          </a:solidFill>
        </p:spPr>
        <p:txBody>
          <a:bodyPr wrap="square" lIns="0" tIns="0" rIns="0" bIns="0" rtlCol="0"/>
          <a:lstStyle/>
          <a:p>
            <a:endParaRPr/>
          </a:p>
        </p:txBody>
      </p:sp>
      <p:pic>
        <p:nvPicPr>
          <p:cNvPr id="28" name="Picture 27"/>
          <p:cNvPicPr>
            <a:picLocks noChangeAspect="1"/>
          </p:cNvPicPr>
          <p:nvPr/>
        </p:nvPicPr>
        <p:blipFill>
          <a:blip r:embed="rId5"/>
          <a:stretch>
            <a:fillRect/>
          </a:stretch>
        </p:blipFill>
        <p:spPr>
          <a:xfrm>
            <a:off x="4214928" y="424549"/>
            <a:ext cx="596756" cy="420967"/>
          </a:xfrm>
          <a:prstGeom prst="rect">
            <a:avLst/>
          </a:prstGeom>
        </p:spPr>
      </p:pic>
      <p:pic>
        <p:nvPicPr>
          <p:cNvPr id="29" name="Picture 28"/>
          <p:cNvPicPr>
            <a:picLocks noChangeAspect="1"/>
          </p:cNvPicPr>
          <p:nvPr/>
        </p:nvPicPr>
        <p:blipFill>
          <a:blip r:embed="rId6"/>
          <a:stretch>
            <a:fillRect/>
          </a:stretch>
        </p:blipFill>
        <p:spPr>
          <a:xfrm>
            <a:off x="3967102" y="668644"/>
            <a:ext cx="469294" cy="645867"/>
          </a:xfrm>
          <a:prstGeom prst="rect">
            <a:avLst/>
          </a:prstGeom>
        </p:spPr>
      </p:pic>
      <p:pic>
        <p:nvPicPr>
          <p:cNvPr id="30" name="Picture 29"/>
          <p:cNvPicPr>
            <a:picLocks noChangeAspect="1"/>
          </p:cNvPicPr>
          <p:nvPr/>
        </p:nvPicPr>
        <p:blipFill>
          <a:blip r:embed="rId7"/>
          <a:stretch>
            <a:fillRect/>
          </a:stretch>
        </p:blipFill>
        <p:spPr>
          <a:xfrm rot="5400000">
            <a:off x="4577957" y="682132"/>
            <a:ext cx="446119" cy="882300"/>
          </a:xfrm>
          <a:prstGeom prst="rect">
            <a:avLst/>
          </a:prstGeom>
        </p:spPr>
      </p:pic>
      <p:cxnSp>
        <p:nvCxnSpPr>
          <p:cNvPr id="31" name="Straight Connector 30"/>
          <p:cNvCxnSpPr>
            <a:endCxn id="13" idx="0"/>
          </p:cNvCxnSpPr>
          <p:nvPr/>
        </p:nvCxnSpPr>
        <p:spPr>
          <a:xfrm>
            <a:off x="7045283" y="3361462"/>
            <a:ext cx="209891" cy="301404"/>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8"/>
          <a:stretch>
            <a:fillRect/>
          </a:stretch>
        </p:blipFill>
        <p:spPr>
          <a:xfrm>
            <a:off x="6355512" y="543474"/>
            <a:ext cx="370800" cy="582433"/>
          </a:xfrm>
          <a:prstGeom prst="rect">
            <a:avLst/>
          </a:prstGeom>
        </p:spPr>
      </p:pic>
      <p:pic>
        <p:nvPicPr>
          <p:cNvPr id="34" name="Picture 33"/>
          <p:cNvPicPr>
            <a:picLocks noChangeAspect="1"/>
          </p:cNvPicPr>
          <p:nvPr/>
        </p:nvPicPr>
        <p:blipFill>
          <a:blip r:embed="rId9"/>
          <a:stretch>
            <a:fillRect/>
          </a:stretch>
        </p:blipFill>
        <p:spPr>
          <a:xfrm>
            <a:off x="6754878" y="604023"/>
            <a:ext cx="614138" cy="461333"/>
          </a:xfrm>
          <a:prstGeom prst="rect">
            <a:avLst/>
          </a:prstGeom>
        </p:spPr>
      </p:pic>
      <p:pic>
        <p:nvPicPr>
          <p:cNvPr id="35" name="Picture 34"/>
          <p:cNvPicPr>
            <a:picLocks noChangeAspect="1"/>
          </p:cNvPicPr>
          <p:nvPr/>
        </p:nvPicPr>
        <p:blipFill>
          <a:blip r:embed="rId10"/>
          <a:stretch>
            <a:fillRect/>
          </a:stretch>
        </p:blipFill>
        <p:spPr>
          <a:xfrm>
            <a:off x="6353096" y="988711"/>
            <a:ext cx="608344" cy="582433"/>
          </a:xfrm>
          <a:prstGeom prst="rect">
            <a:avLst/>
          </a:prstGeom>
        </p:spPr>
      </p:pic>
      <p:pic>
        <p:nvPicPr>
          <p:cNvPr id="36" name="Picture 35"/>
          <p:cNvPicPr>
            <a:picLocks noChangeAspect="1"/>
          </p:cNvPicPr>
          <p:nvPr/>
        </p:nvPicPr>
        <p:blipFill>
          <a:blip r:embed="rId11"/>
          <a:stretch>
            <a:fillRect/>
          </a:stretch>
        </p:blipFill>
        <p:spPr>
          <a:xfrm>
            <a:off x="1433499" y="616779"/>
            <a:ext cx="515644" cy="559367"/>
          </a:xfrm>
          <a:prstGeom prst="rect">
            <a:avLst/>
          </a:prstGeom>
        </p:spPr>
      </p:pic>
      <p:pic>
        <p:nvPicPr>
          <p:cNvPr id="37" name="Picture 36"/>
          <p:cNvPicPr>
            <a:picLocks noChangeAspect="1"/>
          </p:cNvPicPr>
          <p:nvPr/>
        </p:nvPicPr>
        <p:blipFill>
          <a:blip r:embed="rId12"/>
          <a:stretch>
            <a:fillRect/>
          </a:stretch>
        </p:blipFill>
        <p:spPr>
          <a:xfrm>
            <a:off x="1969533" y="544533"/>
            <a:ext cx="509850" cy="461333"/>
          </a:xfrm>
          <a:prstGeom prst="rect">
            <a:avLst/>
          </a:prstGeom>
        </p:spPr>
      </p:pic>
      <p:pic>
        <p:nvPicPr>
          <p:cNvPr id="38" name="Picture 37"/>
          <p:cNvPicPr>
            <a:picLocks noChangeAspect="1"/>
          </p:cNvPicPr>
          <p:nvPr/>
        </p:nvPicPr>
        <p:blipFill>
          <a:blip r:embed="rId13"/>
          <a:stretch>
            <a:fillRect/>
          </a:stretch>
        </p:blipFill>
        <p:spPr>
          <a:xfrm>
            <a:off x="8744953" y="565414"/>
            <a:ext cx="393975" cy="726600"/>
          </a:xfrm>
          <a:prstGeom prst="rect">
            <a:avLst/>
          </a:prstGeom>
        </p:spPr>
      </p:pic>
      <p:pic>
        <p:nvPicPr>
          <p:cNvPr id="40" name="Picture 39"/>
          <p:cNvPicPr>
            <a:picLocks noChangeAspect="1"/>
          </p:cNvPicPr>
          <p:nvPr/>
        </p:nvPicPr>
        <p:blipFill>
          <a:blip r:embed="rId14"/>
          <a:stretch>
            <a:fillRect/>
          </a:stretch>
        </p:blipFill>
        <p:spPr>
          <a:xfrm>
            <a:off x="9138928" y="536027"/>
            <a:ext cx="938588" cy="905367"/>
          </a:xfrm>
          <a:prstGeom prst="rect">
            <a:avLst/>
          </a:prstGeom>
        </p:spPr>
      </p:pic>
      <p:cxnSp>
        <p:nvCxnSpPr>
          <p:cNvPr id="43" name="Straight Connector 42"/>
          <p:cNvCxnSpPr/>
          <p:nvPr/>
        </p:nvCxnSpPr>
        <p:spPr>
          <a:xfrm>
            <a:off x="6425970" y="3777788"/>
            <a:ext cx="48692" cy="1904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1"/>
          </p:cNvCxnSpPr>
          <p:nvPr/>
        </p:nvCxnSpPr>
        <p:spPr>
          <a:xfrm flipH="1" flipV="1">
            <a:off x="6527211" y="3635623"/>
            <a:ext cx="210662" cy="56962"/>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3" idx="1"/>
            <a:endCxn id="11" idx="3"/>
          </p:cNvCxnSpPr>
          <p:nvPr/>
        </p:nvCxnSpPr>
        <p:spPr>
          <a:xfrm flipH="1" flipV="1">
            <a:off x="6990857" y="3692585"/>
            <a:ext cx="178211" cy="5562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2" idx="2"/>
            <a:endCxn id="11" idx="0"/>
          </p:cNvCxnSpPr>
          <p:nvPr/>
        </p:nvCxnSpPr>
        <p:spPr>
          <a:xfrm flipH="1">
            <a:off x="6864365" y="3419057"/>
            <a:ext cx="151696" cy="147036"/>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11" idx="1"/>
          </p:cNvCxnSpPr>
          <p:nvPr/>
        </p:nvCxnSpPr>
        <p:spPr>
          <a:xfrm flipV="1">
            <a:off x="6607534" y="3692585"/>
            <a:ext cx="130339" cy="346679"/>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15"/>
          <a:stretch>
            <a:fillRect/>
          </a:stretch>
        </p:blipFill>
        <p:spPr>
          <a:xfrm>
            <a:off x="1779481" y="2311103"/>
            <a:ext cx="583576" cy="494906"/>
          </a:xfrm>
          <a:prstGeom prst="rect">
            <a:avLst/>
          </a:prstGeom>
        </p:spPr>
      </p:pic>
      <p:pic>
        <p:nvPicPr>
          <p:cNvPr id="64" name="Picture 63"/>
          <p:cNvPicPr>
            <a:picLocks noChangeAspect="1"/>
          </p:cNvPicPr>
          <p:nvPr/>
        </p:nvPicPr>
        <p:blipFill>
          <a:blip r:embed="rId15"/>
          <a:stretch>
            <a:fillRect/>
          </a:stretch>
        </p:blipFill>
        <p:spPr>
          <a:xfrm>
            <a:off x="4186916" y="2390352"/>
            <a:ext cx="583576" cy="494906"/>
          </a:xfrm>
          <a:prstGeom prst="rect">
            <a:avLst/>
          </a:prstGeom>
        </p:spPr>
      </p:pic>
      <p:pic>
        <p:nvPicPr>
          <p:cNvPr id="65" name="Picture 64"/>
          <p:cNvPicPr>
            <a:picLocks noChangeAspect="1"/>
          </p:cNvPicPr>
          <p:nvPr/>
        </p:nvPicPr>
        <p:blipFill>
          <a:blip r:embed="rId15"/>
          <a:stretch>
            <a:fillRect/>
          </a:stretch>
        </p:blipFill>
        <p:spPr>
          <a:xfrm>
            <a:off x="6632542" y="2453113"/>
            <a:ext cx="583576" cy="494906"/>
          </a:xfrm>
          <a:prstGeom prst="rect">
            <a:avLst/>
          </a:prstGeom>
        </p:spPr>
      </p:pic>
      <p:pic>
        <p:nvPicPr>
          <p:cNvPr id="66" name="Picture 65"/>
          <p:cNvPicPr>
            <a:picLocks noChangeAspect="1"/>
          </p:cNvPicPr>
          <p:nvPr/>
        </p:nvPicPr>
        <p:blipFill>
          <a:blip r:embed="rId15"/>
          <a:stretch>
            <a:fillRect/>
          </a:stretch>
        </p:blipFill>
        <p:spPr>
          <a:xfrm>
            <a:off x="8976074" y="2269711"/>
            <a:ext cx="583576" cy="494906"/>
          </a:xfrm>
          <a:prstGeom prst="rect">
            <a:avLst/>
          </a:prstGeom>
        </p:spPr>
      </p:pic>
      <p:cxnSp>
        <p:nvCxnSpPr>
          <p:cNvPr id="68" name="Straight Arrow Connector 67"/>
          <p:cNvCxnSpPr/>
          <p:nvPr/>
        </p:nvCxnSpPr>
        <p:spPr>
          <a:xfrm flipH="1" flipV="1">
            <a:off x="2479383" y="2907587"/>
            <a:ext cx="3304968" cy="75527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4798504" y="2806009"/>
            <a:ext cx="1246230" cy="68656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7291807" y="2860016"/>
            <a:ext cx="1650133" cy="66598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961440" y="2924368"/>
            <a:ext cx="0" cy="19244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1545524" y="1982699"/>
            <a:ext cx="994917" cy="317478"/>
          </a:xfrm>
          <a:prstGeom prst="rect">
            <a:avLst/>
          </a:prstGeom>
          <a:noFill/>
        </p:spPr>
        <p:txBody>
          <a:bodyPr wrap="square" lIns="54610" tIns="54610" rIns="54610" bIns="54610" rtlCol="0">
            <a:noAutofit/>
          </a:bodyPr>
          <a:lstStyle/>
          <a:p>
            <a:pPr>
              <a:spcAft>
                <a:spcPts val="600"/>
              </a:spcAft>
            </a:pPr>
            <a:r>
              <a:rPr lang="en-US" sz="1500" dirty="0" smtClean="0"/>
              <a:t>Azure AD</a:t>
            </a:r>
          </a:p>
        </p:txBody>
      </p:sp>
      <p:sp>
        <p:nvSpPr>
          <p:cNvPr id="83" name="TextBox 82"/>
          <p:cNvSpPr txBox="1"/>
          <p:nvPr/>
        </p:nvSpPr>
        <p:spPr>
          <a:xfrm>
            <a:off x="3445210" y="1950546"/>
            <a:ext cx="2385216" cy="250093"/>
          </a:xfrm>
          <a:prstGeom prst="rect">
            <a:avLst/>
          </a:prstGeom>
          <a:noFill/>
        </p:spPr>
        <p:txBody>
          <a:bodyPr wrap="square" lIns="54610" tIns="54610" rIns="54610" bIns="54610" rtlCol="0">
            <a:noAutofit/>
          </a:bodyPr>
          <a:lstStyle/>
          <a:p>
            <a:pPr algn="ctr">
              <a:spcAft>
                <a:spcPts val="600"/>
              </a:spcAft>
            </a:pPr>
            <a:r>
              <a:rPr lang="en-US" sz="1200" dirty="0" smtClean="0"/>
              <a:t>Windows Defender Security Center</a:t>
            </a:r>
          </a:p>
        </p:txBody>
      </p:sp>
      <p:sp>
        <p:nvSpPr>
          <p:cNvPr id="85" name="TextBox 84"/>
          <p:cNvSpPr txBox="1"/>
          <p:nvPr/>
        </p:nvSpPr>
        <p:spPr>
          <a:xfrm>
            <a:off x="5993937" y="2033094"/>
            <a:ext cx="2385216" cy="267060"/>
          </a:xfrm>
          <a:prstGeom prst="rect">
            <a:avLst/>
          </a:prstGeom>
          <a:noFill/>
        </p:spPr>
        <p:txBody>
          <a:bodyPr wrap="square" lIns="54610" tIns="54610" rIns="54610" bIns="54610" rtlCol="0">
            <a:noAutofit/>
          </a:bodyPr>
          <a:lstStyle/>
          <a:p>
            <a:pPr algn="ctr">
              <a:spcAft>
                <a:spcPts val="600"/>
              </a:spcAft>
            </a:pPr>
            <a:r>
              <a:rPr lang="en-US" sz="1200" dirty="0" smtClean="0"/>
              <a:t>O365 Security, Compliance Center, Application Security</a:t>
            </a:r>
          </a:p>
        </p:txBody>
      </p:sp>
      <p:sp>
        <p:nvSpPr>
          <p:cNvPr id="86" name="TextBox 85"/>
          <p:cNvSpPr txBox="1"/>
          <p:nvPr/>
        </p:nvSpPr>
        <p:spPr>
          <a:xfrm>
            <a:off x="8254789" y="1896690"/>
            <a:ext cx="2385216" cy="250093"/>
          </a:xfrm>
          <a:prstGeom prst="rect">
            <a:avLst/>
          </a:prstGeom>
          <a:noFill/>
        </p:spPr>
        <p:txBody>
          <a:bodyPr wrap="square" lIns="54610" tIns="54610" rIns="54610" bIns="54610" rtlCol="0">
            <a:noAutofit/>
          </a:bodyPr>
          <a:lstStyle/>
          <a:p>
            <a:pPr algn="ctr">
              <a:spcAft>
                <a:spcPts val="600"/>
              </a:spcAft>
            </a:pPr>
            <a:r>
              <a:rPr lang="en-US" sz="1200" dirty="0" smtClean="0"/>
              <a:t>Azure Security Center</a:t>
            </a:r>
          </a:p>
        </p:txBody>
      </p:sp>
      <p:sp>
        <p:nvSpPr>
          <p:cNvPr id="87" name="object 87"/>
          <p:cNvSpPr txBox="1"/>
          <p:nvPr/>
        </p:nvSpPr>
        <p:spPr>
          <a:xfrm>
            <a:off x="968660" y="4182667"/>
            <a:ext cx="9884870" cy="228909"/>
          </a:xfrm>
          <a:prstGeom prst="rect">
            <a:avLst/>
          </a:prstGeom>
        </p:spPr>
        <p:txBody>
          <a:bodyPr vert="horz" wrap="square" lIns="0" tIns="13335" rIns="0" bIns="0" rtlCol="0">
            <a:spAutoFit/>
          </a:bodyPr>
          <a:lstStyle/>
          <a:p>
            <a:pPr marL="12700" marR="5080" algn="ctr">
              <a:lnSpc>
                <a:spcPct val="99800"/>
              </a:lnSpc>
              <a:spcBef>
                <a:spcPts val="105"/>
              </a:spcBef>
            </a:pPr>
            <a:r>
              <a:rPr sz="1400" b="0" spc="100" dirty="0">
                <a:cs typeface="Segoe UI Light"/>
              </a:rPr>
              <a:t>Enhanced </a:t>
            </a:r>
            <a:r>
              <a:rPr sz="1400" b="0" spc="95" dirty="0">
                <a:cs typeface="Segoe UI Light"/>
              </a:rPr>
              <a:t>security </a:t>
            </a:r>
            <a:r>
              <a:rPr sz="1400" b="0" spc="90" dirty="0">
                <a:cs typeface="Segoe UI Light"/>
              </a:rPr>
              <a:t>through  </a:t>
            </a:r>
            <a:r>
              <a:rPr sz="1400" b="0" spc="100" dirty="0">
                <a:cs typeface="Segoe UI Light"/>
              </a:rPr>
              <a:t>simplified </a:t>
            </a:r>
            <a:r>
              <a:rPr sz="1400" b="0" spc="75" dirty="0">
                <a:cs typeface="Segoe UI Light"/>
              </a:rPr>
              <a:t>and </a:t>
            </a:r>
            <a:r>
              <a:rPr sz="1400" b="0" spc="105" dirty="0">
                <a:cs typeface="Segoe UI Light"/>
              </a:rPr>
              <a:t>intelligent  </a:t>
            </a:r>
            <a:r>
              <a:rPr sz="1400" b="0" spc="100" dirty="0">
                <a:cs typeface="Segoe UI Light"/>
              </a:rPr>
              <a:t>security </a:t>
            </a:r>
            <a:r>
              <a:rPr sz="1400" b="0" spc="105" dirty="0">
                <a:cs typeface="Segoe UI Light"/>
              </a:rPr>
              <a:t>management </a:t>
            </a:r>
            <a:r>
              <a:rPr sz="1400" b="0" spc="90" dirty="0">
                <a:cs typeface="Segoe UI Light"/>
              </a:rPr>
              <a:t>with  </a:t>
            </a:r>
            <a:r>
              <a:rPr sz="1400" b="0" spc="95" dirty="0">
                <a:cs typeface="Segoe UI Light"/>
              </a:rPr>
              <a:t>Microsoft</a:t>
            </a:r>
            <a:endParaRPr sz="1400" dirty="0">
              <a:cs typeface="Segoe UI Light"/>
            </a:endParaRPr>
          </a:p>
        </p:txBody>
      </p:sp>
      <p:sp>
        <p:nvSpPr>
          <p:cNvPr id="88" name="TextBox 87"/>
          <p:cNvSpPr txBox="1"/>
          <p:nvPr/>
        </p:nvSpPr>
        <p:spPr>
          <a:xfrm>
            <a:off x="1541584" y="1348156"/>
            <a:ext cx="994917" cy="317478"/>
          </a:xfrm>
          <a:prstGeom prst="rect">
            <a:avLst/>
          </a:prstGeom>
          <a:noFill/>
        </p:spPr>
        <p:txBody>
          <a:bodyPr wrap="square" lIns="54610" tIns="54610" rIns="54610" bIns="54610" rtlCol="0">
            <a:noAutofit/>
          </a:bodyPr>
          <a:lstStyle/>
          <a:p>
            <a:pPr algn="ctr">
              <a:spcAft>
                <a:spcPts val="600"/>
              </a:spcAft>
            </a:pPr>
            <a:r>
              <a:rPr lang="en-US" sz="1500" dirty="0" smtClean="0"/>
              <a:t>Identity</a:t>
            </a:r>
          </a:p>
        </p:txBody>
      </p:sp>
      <p:sp>
        <p:nvSpPr>
          <p:cNvPr id="89" name="TextBox 88"/>
          <p:cNvSpPr txBox="1"/>
          <p:nvPr/>
        </p:nvSpPr>
        <p:spPr>
          <a:xfrm>
            <a:off x="4046840" y="1433874"/>
            <a:ext cx="994917" cy="317478"/>
          </a:xfrm>
          <a:prstGeom prst="rect">
            <a:avLst/>
          </a:prstGeom>
          <a:noFill/>
        </p:spPr>
        <p:txBody>
          <a:bodyPr wrap="square" lIns="54610" tIns="54610" rIns="54610" bIns="54610" rtlCol="0">
            <a:noAutofit/>
          </a:bodyPr>
          <a:lstStyle/>
          <a:p>
            <a:pPr algn="ctr">
              <a:spcAft>
                <a:spcPts val="600"/>
              </a:spcAft>
            </a:pPr>
            <a:r>
              <a:rPr lang="en-US" sz="1500" dirty="0" smtClean="0"/>
              <a:t>Devices</a:t>
            </a:r>
          </a:p>
        </p:txBody>
      </p:sp>
      <p:sp>
        <p:nvSpPr>
          <p:cNvPr id="90" name="TextBox 89"/>
          <p:cNvSpPr txBox="1"/>
          <p:nvPr/>
        </p:nvSpPr>
        <p:spPr>
          <a:xfrm>
            <a:off x="6353096" y="1549822"/>
            <a:ext cx="994917" cy="317478"/>
          </a:xfrm>
          <a:prstGeom prst="rect">
            <a:avLst/>
          </a:prstGeom>
          <a:noFill/>
        </p:spPr>
        <p:txBody>
          <a:bodyPr wrap="square" lIns="54610" tIns="54610" rIns="54610" bIns="54610" rtlCol="0">
            <a:noAutofit/>
          </a:bodyPr>
          <a:lstStyle/>
          <a:p>
            <a:pPr algn="ctr">
              <a:spcAft>
                <a:spcPts val="600"/>
              </a:spcAft>
            </a:pPr>
            <a:r>
              <a:rPr lang="en-US" sz="1200" dirty="0" smtClean="0"/>
              <a:t>Applications</a:t>
            </a:r>
          </a:p>
        </p:txBody>
      </p:sp>
      <p:sp>
        <p:nvSpPr>
          <p:cNvPr id="91" name="TextBox 90"/>
          <p:cNvSpPr txBox="1"/>
          <p:nvPr/>
        </p:nvSpPr>
        <p:spPr>
          <a:xfrm>
            <a:off x="8721508" y="1490095"/>
            <a:ext cx="994917" cy="317478"/>
          </a:xfrm>
          <a:prstGeom prst="rect">
            <a:avLst/>
          </a:prstGeom>
          <a:noFill/>
        </p:spPr>
        <p:txBody>
          <a:bodyPr wrap="square" lIns="54610" tIns="54610" rIns="54610" bIns="54610" rtlCol="0">
            <a:noAutofit/>
          </a:bodyPr>
          <a:lstStyle/>
          <a:p>
            <a:pPr algn="ctr">
              <a:spcAft>
                <a:spcPts val="600"/>
              </a:spcAft>
            </a:pPr>
            <a:r>
              <a:rPr lang="en-US" sz="1100" dirty="0" smtClean="0"/>
              <a:t>Infrastructure</a:t>
            </a:r>
          </a:p>
        </p:txBody>
      </p:sp>
    </p:spTree>
    <p:extLst>
      <p:ext uri="{BB962C8B-B14F-4D97-AF65-F5344CB8AC3E}">
        <p14:creationId xmlns:p14="http://schemas.microsoft.com/office/powerpoint/2010/main" val="3335855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096" y="165101"/>
            <a:ext cx="10553380" cy="451348"/>
          </a:xfrm>
        </p:spPr>
        <p:txBody>
          <a:bodyPr/>
          <a:lstStyle/>
          <a:p>
            <a:r>
              <a:rPr lang="en-US" dirty="0" smtClean="0"/>
              <a:t>Azure IaaS Deployment </a:t>
            </a:r>
            <a:endParaRPr lang="en-US" dirty="0"/>
          </a:p>
        </p:txBody>
      </p:sp>
      <p:pic>
        <p:nvPicPr>
          <p:cNvPr id="1026" name="Picture 2" descr="IaaS Web Application for PCI DSS reference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96" y="729323"/>
            <a:ext cx="10676669" cy="5465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344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096" y="165101"/>
            <a:ext cx="10553380" cy="451348"/>
          </a:xfrm>
        </p:spPr>
        <p:txBody>
          <a:bodyPr/>
          <a:lstStyle/>
          <a:p>
            <a:r>
              <a:rPr lang="en-US" dirty="0" smtClean="0"/>
              <a:t>Azure PaaS Deployment </a:t>
            </a:r>
            <a:endParaRPr lang="en-US" dirty="0"/>
          </a:p>
        </p:txBody>
      </p:sp>
      <p:pic>
        <p:nvPicPr>
          <p:cNvPr id="2050" name="Picture 2" descr="PaaS Web Application for PCI DSS reference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 y="874294"/>
            <a:ext cx="11773238" cy="522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35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Azure Security and Management</a:t>
            </a:r>
            <a:endParaRPr lang="en-US" dirty="0"/>
          </a:p>
        </p:txBody>
      </p:sp>
      <p:pic>
        <p:nvPicPr>
          <p:cNvPr id="6" name="Picture 5"/>
          <p:cNvPicPr>
            <a:picLocks noChangeAspect="1"/>
          </p:cNvPicPr>
          <p:nvPr/>
        </p:nvPicPr>
        <p:blipFill>
          <a:blip r:embed="rId2"/>
          <a:stretch>
            <a:fillRect/>
          </a:stretch>
        </p:blipFill>
        <p:spPr>
          <a:xfrm>
            <a:off x="840066" y="1782968"/>
            <a:ext cx="938588" cy="1314800"/>
          </a:xfrm>
          <a:prstGeom prst="rect">
            <a:avLst/>
          </a:prstGeom>
        </p:spPr>
      </p:pic>
      <p:pic>
        <p:nvPicPr>
          <p:cNvPr id="7" name="Picture 6"/>
          <p:cNvPicPr>
            <a:picLocks noChangeAspect="1"/>
          </p:cNvPicPr>
          <p:nvPr/>
        </p:nvPicPr>
        <p:blipFill>
          <a:blip r:embed="rId3"/>
          <a:stretch>
            <a:fillRect/>
          </a:stretch>
        </p:blipFill>
        <p:spPr>
          <a:xfrm>
            <a:off x="928627" y="1961734"/>
            <a:ext cx="295481" cy="957267"/>
          </a:xfrm>
          <a:prstGeom prst="rect">
            <a:avLst/>
          </a:prstGeom>
        </p:spPr>
      </p:pic>
      <p:pic>
        <p:nvPicPr>
          <p:cNvPr id="8" name="Picture 7"/>
          <p:cNvPicPr>
            <a:picLocks noChangeAspect="1"/>
          </p:cNvPicPr>
          <p:nvPr/>
        </p:nvPicPr>
        <p:blipFill>
          <a:blip r:embed="rId4"/>
          <a:stretch>
            <a:fillRect/>
          </a:stretch>
        </p:blipFill>
        <p:spPr>
          <a:xfrm>
            <a:off x="1336259" y="2276017"/>
            <a:ext cx="330244" cy="328700"/>
          </a:xfrm>
          <a:prstGeom prst="rect">
            <a:avLst/>
          </a:prstGeom>
        </p:spPr>
      </p:pic>
      <p:pic>
        <p:nvPicPr>
          <p:cNvPr id="9" name="Picture 8"/>
          <p:cNvPicPr>
            <a:picLocks noChangeAspect="1"/>
          </p:cNvPicPr>
          <p:nvPr/>
        </p:nvPicPr>
        <p:blipFill>
          <a:blip r:embed="rId5"/>
          <a:stretch>
            <a:fillRect/>
          </a:stretch>
        </p:blipFill>
        <p:spPr>
          <a:xfrm>
            <a:off x="1254496" y="2062650"/>
            <a:ext cx="463500" cy="213367"/>
          </a:xfrm>
          <a:prstGeom prst="rect">
            <a:avLst/>
          </a:prstGeom>
        </p:spPr>
      </p:pic>
      <p:pic>
        <p:nvPicPr>
          <p:cNvPr id="10" name="Picture 9"/>
          <p:cNvPicPr>
            <a:picLocks noChangeAspect="1"/>
          </p:cNvPicPr>
          <p:nvPr/>
        </p:nvPicPr>
        <p:blipFill>
          <a:blip r:embed="rId6"/>
          <a:stretch>
            <a:fillRect/>
          </a:stretch>
        </p:blipFill>
        <p:spPr>
          <a:xfrm>
            <a:off x="1867215" y="1961734"/>
            <a:ext cx="457706" cy="893833"/>
          </a:xfrm>
          <a:prstGeom prst="rect">
            <a:avLst/>
          </a:prstGeom>
        </p:spPr>
      </p:pic>
      <p:pic>
        <p:nvPicPr>
          <p:cNvPr id="11" name="Picture 10"/>
          <p:cNvPicPr>
            <a:picLocks noChangeAspect="1"/>
          </p:cNvPicPr>
          <p:nvPr/>
        </p:nvPicPr>
        <p:blipFill>
          <a:blip r:embed="rId7"/>
          <a:stretch>
            <a:fillRect/>
          </a:stretch>
        </p:blipFill>
        <p:spPr>
          <a:xfrm>
            <a:off x="3055611" y="1961733"/>
            <a:ext cx="457706" cy="893833"/>
          </a:xfrm>
          <a:prstGeom prst="rect">
            <a:avLst/>
          </a:prstGeom>
        </p:spPr>
      </p:pic>
      <p:pic>
        <p:nvPicPr>
          <p:cNvPr id="12" name="Picture 11"/>
          <p:cNvPicPr>
            <a:picLocks noChangeAspect="1"/>
          </p:cNvPicPr>
          <p:nvPr/>
        </p:nvPicPr>
        <p:blipFill>
          <a:blip r:embed="rId8"/>
          <a:stretch>
            <a:fillRect/>
          </a:stretch>
        </p:blipFill>
        <p:spPr>
          <a:xfrm>
            <a:off x="2324921" y="2339450"/>
            <a:ext cx="857475" cy="201833"/>
          </a:xfrm>
          <a:prstGeom prst="rect">
            <a:avLst/>
          </a:prstGeom>
        </p:spPr>
      </p:pic>
      <p:pic>
        <p:nvPicPr>
          <p:cNvPr id="13" name="Picture 12"/>
          <p:cNvPicPr>
            <a:picLocks noChangeAspect="1"/>
          </p:cNvPicPr>
          <p:nvPr/>
        </p:nvPicPr>
        <p:blipFill>
          <a:blip r:embed="rId9"/>
          <a:stretch>
            <a:fillRect/>
          </a:stretch>
        </p:blipFill>
        <p:spPr>
          <a:xfrm>
            <a:off x="2327817" y="2515332"/>
            <a:ext cx="851681" cy="403667"/>
          </a:xfrm>
          <a:prstGeom prst="rect">
            <a:avLst/>
          </a:prstGeom>
        </p:spPr>
      </p:pic>
      <p:pic>
        <p:nvPicPr>
          <p:cNvPr id="14" name="Picture 13"/>
          <p:cNvPicPr>
            <a:picLocks noChangeAspect="1"/>
          </p:cNvPicPr>
          <p:nvPr/>
        </p:nvPicPr>
        <p:blipFill>
          <a:blip r:embed="rId10"/>
          <a:stretch>
            <a:fillRect/>
          </a:stretch>
        </p:blipFill>
        <p:spPr>
          <a:xfrm>
            <a:off x="2506448" y="2045349"/>
            <a:ext cx="388181" cy="247967"/>
          </a:xfrm>
          <a:prstGeom prst="rect">
            <a:avLst/>
          </a:prstGeom>
        </p:spPr>
      </p:pic>
      <p:pic>
        <p:nvPicPr>
          <p:cNvPr id="15" name="Picture 14"/>
          <p:cNvPicPr>
            <a:picLocks noChangeAspect="1"/>
          </p:cNvPicPr>
          <p:nvPr/>
        </p:nvPicPr>
        <p:blipFill>
          <a:blip r:embed="rId11"/>
          <a:stretch>
            <a:fillRect/>
          </a:stretch>
        </p:blipFill>
        <p:spPr>
          <a:xfrm>
            <a:off x="1846371" y="1731065"/>
            <a:ext cx="654694" cy="363300"/>
          </a:xfrm>
          <a:prstGeom prst="rect">
            <a:avLst/>
          </a:prstGeom>
        </p:spPr>
      </p:pic>
      <p:pic>
        <p:nvPicPr>
          <p:cNvPr id="16" name="Picture 15"/>
          <p:cNvPicPr>
            <a:picLocks noChangeAspect="1"/>
          </p:cNvPicPr>
          <p:nvPr/>
        </p:nvPicPr>
        <p:blipFill>
          <a:blip r:embed="rId12"/>
          <a:stretch>
            <a:fillRect/>
          </a:stretch>
        </p:blipFill>
        <p:spPr>
          <a:xfrm>
            <a:off x="2928148" y="1731065"/>
            <a:ext cx="712631" cy="363300"/>
          </a:xfrm>
          <a:prstGeom prst="rect">
            <a:avLst/>
          </a:prstGeom>
        </p:spPr>
      </p:pic>
      <p:pic>
        <p:nvPicPr>
          <p:cNvPr id="17" name="Picture 16"/>
          <p:cNvPicPr>
            <a:picLocks noChangeAspect="1"/>
          </p:cNvPicPr>
          <p:nvPr/>
        </p:nvPicPr>
        <p:blipFill>
          <a:blip r:embed="rId13"/>
          <a:stretch>
            <a:fillRect/>
          </a:stretch>
        </p:blipFill>
        <p:spPr>
          <a:xfrm>
            <a:off x="3734970" y="1657494"/>
            <a:ext cx="4680145" cy="2341267"/>
          </a:xfrm>
          <a:prstGeom prst="rect">
            <a:avLst/>
          </a:prstGeom>
        </p:spPr>
      </p:pic>
      <p:pic>
        <p:nvPicPr>
          <p:cNvPr id="18" name="Picture 17"/>
          <p:cNvPicPr>
            <a:picLocks noChangeAspect="1"/>
          </p:cNvPicPr>
          <p:nvPr/>
        </p:nvPicPr>
        <p:blipFill>
          <a:blip r:embed="rId14"/>
          <a:stretch>
            <a:fillRect/>
          </a:stretch>
        </p:blipFill>
        <p:spPr>
          <a:xfrm>
            <a:off x="4015565" y="1912715"/>
            <a:ext cx="614138" cy="2018522"/>
          </a:xfrm>
          <a:prstGeom prst="rect">
            <a:avLst/>
          </a:prstGeom>
        </p:spPr>
      </p:pic>
      <p:pic>
        <p:nvPicPr>
          <p:cNvPr id="19" name="Picture 18"/>
          <p:cNvPicPr>
            <a:picLocks noChangeAspect="1"/>
          </p:cNvPicPr>
          <p:nvPr/>
        </p:nvPicPr>
        <p:blipFill>
          <a:blip r:embed="rId15"/>
          <a:stretch>
            <a:fillRect/>
          </a:stretch>
        </p:blipFill>
        <p:spPr>
          <a:xfrm>
            <a:off x="3946712" y="1745068"/>
            <a:ext cx="770569" cy="213367"/>
          </a:xfrm>
          <a:prstGeom prst="rect">
            <a:avLst/>
          </a:prstGeom>
        </p:spPr>
      </p:pic>
      <p:pic>
        <p:nvPicPr>
          <p:cNvPr id="20" name="Picture 19"/>
          <p:cNvPicPr>
            <a:picLocks noChangeAspect="1"/>
          </p:cNvPicPr>
          <p:nvPr/>
        </p:nvPicPr>
        <p:blipFill>
          <a:blip r:embed="rId16"/>
          <a:stretch>
            <a:fillRect/>
          </a:stretch>
        </p:blipFill>
        <p:spPr>
          <a:xfrm>
            <a:off x="3992390" y="1934634"/>
            <a:ext cx="660488" cy="322933"/>
          </a:xfrm>
          <a:prstGeom prst="rect">
            <a:avLst/>
          </a:prstGeom>
        </p:spPr>
      </p:pic>
      <p:pic>
        <p:nvPicPr>
          <p:cNvPr id="21" name="Picture 20"/>
          <p:cNvPicPr>
            <a:picLocks noChangeAspect="1"/>
          </p:cNvPicPr>
          <p:nvPr/>
        </p:nvPicPr>
        <p:blipFill>
          <a:blip r:embed="rId17"/>
          <a:stretch>
            <a:fillRect/>
          </a:stretch>
        </p:blipFill>
        <p:spPr>
          <a:xfrm>
            <a:off x="4134009" y="2276349"/>
            <a:ext cx="330244" cy="328700"/>
          </a:xfrm>
          <a:prstGeom prst="rect">
            <a:avLst/>
          </a:prstGeom>
        </p:spPr>
      </p:pic>
      <p:pic>
        <p:nvPicPr>
          <p:cNvPr id="22" name="Picture 21"/>
          <p:cNvPicPr>
            <a:picLocks noChangeAspect="1"/>
          </p:cNvPicPr>
          <p:nvPr/>
        </p:nvPicPr>
        <p:blipFill>
          <a:blip r:embed="rId18"/>
          <a:stretch>
            <a:fillRect/>
          </a:stretch>
        </p:blipFill>
        <p:spPr>
          <a:xfrm>
            <a:off x="4784723" y="1892801"/>
            <a:ext cx="3586332" cy="1326333"/>
          </a:xfrm>
          <a:prstGeom prst="rect">
            <a:avLst/>
          </a:prstGeom>
        </p:spPr>
      </p:pic>
      <p:pic>
        <p:nvPicPr>
          <p:cNvPr id="24" name="Picture 23"/>
          <p:cNvPicPr>
            <a:picLocks noChangeAspect="1"/>
          </p:cNvPicPr>
          <p:nvPr/>
        </p:nvPicPr>
        <p:blipFill>
          <a:blip r:embed="rId19"/>
          <a:stretch>
            <a:fillRect/>
          </a:stretch>
        </p:blipFill>
        <p:spPr>
          <a:xfrm>
            <a:off x="5213325" y="1737248"/>
            <a:ext cx="463500" cy="213367"/>
          </a:xfrm>
          <a:prstGeom prst="rect">
            <a:avLst/>
          </a:prstGeom>
        </p:spPr>
      </p:pic>
      <p:pic>
        <p:nvPicPr>
          <p:cNvPr id="25" name="Picture 24"/>
          <p:cNvPicPr>
            <a:picLocks noChangeAspect="1"/>
          </p:cNvPicPr>
          <p:nvPr/>
        </p:nvPicPr>
        <p:blipFill>
          <a:blip r:embed="rId20"/>
          <a:stretch>
            <a:fillRect/>
          </a:stretch>
        </p:blipFill>
        <p:spPr>
          <a:xfrm>
            <a:off x="6267923" y="1726780"/>
            <a:ext cx="619931" cy="213367"/>
          </a:xfrm>
          <a:prstGeom prst="rect">
            <a:avLst/>
          </a:prstGeom>
        </p:spPr>
      </p:pic>
      <p:pic>
        <p:nvPicPr>
          <p:cNvPr id="26" name="Picture 25"/>
          <p:cNvPicPr>
            <a:picLocks noChangeAspect="1"/>
          </p:cNvPicPr>
          <p:nvPr/>
        </p:nvPicPr>
        <p:blipFill>
          <a:blip r:embed="rId21"/>
          <a:stretch>
            <a:fillRect/>
          </a:stretch>
        </p:blipFill>
        <p:spPr>
          <a:xfrm>
            <a:off x="7546590" y="1745068"/>
            <a:ext cx="469294" cy="213367"/>
          </a:xfrm>
          <a:prstGeom prst="rect">
            <a:avLst/>
          </a:prstGeom>
        </p:spPr>
      </p:pic>
      <p:pic>
        <p:nvPicPr>
          <p:cNvPr id="27" name="Picture 26"/>
          <p:cNvPicPr>
            <a:picLocks noChangeAspect="1"/>
          </p:cNvPicPr>
          <p:nvPr/>
        </p:nvPicPr>
        <p:blipFill>
          <a:blip r:embed="rId22"/>
          <a:stretch>
            <a:fillRect/>
          </a:stretch>
        </p:blipFill>
        <p:spPr>
          <a:xfrm>
            <a:off x="4873719" y="3227515"/>
            <a:ext cx="967556" cy="213367"/>
          </a:xfrm>
          <a:prstGeom prst="rect">
            <a:avLst/>
          </a:prstGeom>
        </p:spPr>
      </p:pic>
      <p:pic>
        <p:nvPicPr>
          <p:cNvPr id="28" name="Picture 27"/>
          <p:cNvPicPr>
            <a:picLocks noChangeAspect="1"/>
          </p:cNvPicPr>
          <p:nvPr/>
        </p:nvPicPr>
        <p:blipFill>
          <a:blip r:embed="rId23"/>
          <a:stretch>
            <a:fillRect/>
          </a:stretch>
        </p:blipFill>
        <p:spPr>
          <a:xfrm>
            <a:off x="4830586" y="3374687"/>
            <a:ext cx="1095019" cy="536300"/>
          </a:xfrm>
          <a:prstGeom prst="rect">
            <a:avLst/>
          </a:prstGeom>
        </p:spPr>
      </p:pic>
      <p:pic>
        <p:nvPicPr>
          <p:cNvPr id="29" name="Picture 28"/>
          <p:cNvPicPr>
            <a:picLocks noChangeAspect="1"/>
          </p:cNvPicPr>
          <p:nvPr/>
        </p:nvPicPr>
        <p:blipFill>
          <a:blip r:embed="rId24"/>
          <a:stretch>
            <a:fillRect/>
          </a:stretch>
        </p:blipFill>
        <p:spPr>
          <a:xfrm>
            <a:off x="4932768" y="3442344"/>
            <a:ext cx="399769" cy="322933"/>
          </a:xfrm>
          <a:prstGeom prst="rect">
            <a:avLst/>
          </a:prstGeom>
        </p:spPr>
      </p:pic>
      <p:pic>
        <p:nvPicPr>
          <p:cNvPr id="30" name="Picture 29"/>
          <p:cNvPicPr>
            <a:picLocks noChangeAspect="1"/>
          </p:cNvPicPr>
          <p:nvPr/>
        </p:nvPicPr>
        <p:blipFill>
          <a:blip r:embed="rId25"/>
          <a:stretch>
            <a:fillRect/>
          </a:stretch>
        </p:blipFill>
        <p:spPr>
          <a:xfrm>
            <a:off x="5577980" y="3448421"/>
            <a:ext cx="231750" cy="259500"/>
          </a:xfrm>
          <a:prstGeom prst="rect">
            <a:avLst/>
          </a:prstGeom>
        </p:spPr>
      </p:pic>
      <p:pic>
        <p:nvPicPr>
          <p:cNvPr id="31" name="Picture 30"/>
          <p:cNvPicPr>
            <a:picLocks noChangeAspect="1"/>
          </p:cNvPicPr>
          <p:nvPr/>
        </p:nvPicPr>
        <p:blipFill>
          <a:blip r:embed="rId26"/>
          <a:stretch>
            <a:fillRect/>
          </a:stretch>
        </p:blipFill>
        <p:spPr>
          <a:xfrm>
            <a:off x="4880953" y="3717870"/>
            <a:ext cx="486675" cy="213367"/>
          </a:xfrm>
          <a:prstGeom prst="rect">
            <a:avLst/>
          </a:prstGeom>
        </p:spPr>
      </p:pic>
      <p:pic>
        <p:nvPicPr>
          <p:cNvPr id="34" name="Picture 33"/>
          <p:cNvPicPr>
            <a:picLocks noChangeAspect="1"/>
          </p:cNvPicPr>
          <p:nvPr/>
        </p:nvPicPr>
        <p:blipFill>
          <a:blip r:embed="rId27"/>
          <a:stretch>
            <a:fillRect/>
          </a:stretch>
        </p:blipFill>
        <p:spPr>
          <a:xfrm>
            <a:off x="8081091" y="3630881"/>
            <a:ext cx="225956" cy="132633"/>
          </a:xfrm>
          <a:prstGeom prst="rect">
            <a:avLst/>
          </a:prstGeom>
        </p:spPr>
      </p:pic>
      <p:pic>
        <p:nvPicPr>
          <p:cNvPr id="35" name="Picture 34"/>
          <p:cNvPicPr>
            <a:picLocks noChangeAspect="1"/>
          </p:cNvPicPr>
          <p:nvPr/>
        </p:nvPicPr>
        <p:blipFill>
          <a:blip r:embed="rId28"/>
          <a:stretch>
            <a:fillRect/>
          </a:stretch>
        </p:blipFill>
        <p:spPr>
          <a:xfrm>
            <a:off x="7191988" y="3758381"/>
            <a:ext cx="741600" cy="213367"/>
          </a:xfrm>
          <a:prstGeom prst="rect">
            <a:avLst/>
          </a:prstGeom>
        </p:spPr>
      </p:pic>
      <p:pic>
        <p:nvPicPr>
          <p:cNvPr id="36" name="Picture 35"/>
          <p:cNvPicPr>
            <a:picLocks noChangeAspect="1"/>
          </p:cNvPicPr>
          <p:nvPr/>
        </p:nvPicPr>
        <p:blipFill>
          <a:blip r:embed="rId29"/>
          <a:stretch>
            <a:fillRect/>
          </a:stretch>
        </p:blipFill>
        <p:spPr>
          <a:xfrm>
            <a:off x="4161795" y="3393083"/>
            <a:ext cx="330244" cy="328700"/>
          </a:xfrm>
          <a:prstGeom prst="rect">
            <a:avLst/>
          </a:prstGeom>
        </p:spPr>
      </p:pic>
      <p:pic>
        <p:nvPicPr>
          <p:cNvPr id="37" name="Picture 36"/>
          <p:cNvPicPr>
            <a:picLocks noChangeAspect="1"/>
          </p:cNvPicPr>
          <p:nvPr/>
        </p:nvPicPr>
        <p:blipFill>
          <a:blip r:embed="rId30"/>
          <a:stretch>
            <a:fillRect/>
          </a:stretch>
        </p:blipFill>
        <p:spPr>
          <a:xfrm>
            <a:off x="4106083" y="3086847"/>
            <a:ext cx="463500" cy="322933"/>
          </a:xfrm>
          <a:prstGeom prst="rect">
            <a:avLst/>
          </a:prstGeom>
        </p:spPr>
      </p:pic>
      <p:pic>
        <p:nvPicPr>
          <p:cNvPr id="39" name="Picture 38"/>
          <p:cNvPicPr>
            <a:picLocks noChangeAspect="1"/>
          </p:cNvPicPr>
          <p:nvPr/>
        </p:nvPicPr>
        <p:blipFill>
          <a:blip r:embed="rId31"/>
          <a:stretch>
            <a:fillRect/>
          </a:stretch>
        </p:blipFill>
        <p:spPr>
          <a:xfrm>
            <a:off x="1489191" y="2617068"/>
            <a:ext cx="2637513" cy="957156"/>
          </a:xfrm>
          <a:prstGeom prst="rect">
            <a:avLst/>
          </a:prstGeom>
        </p:spPr>
      </p:pic>
      <p:pic>
        <p:nvPicPr>
          <p:cNvPr id="40" name="Picture 39"/>
          <p:cNvPicPr>
            <a:picLocks noChangeAspect="1"/>
          </p:cNvPicPr>
          <p:nvPr/>
        </p:nvPicPr>
        <p:blipFill>
          <a:blip r:embed="rId32"/>
          <a:stretch>
            <a:fillRect/>
          </a:stretch>
        </p:blipFill>
        <p:spPr>
          <a:xfrm>
            <a:off x="3607509" y="2389370"/>
            <a:ext cx="524872" cy="128992"/>
          </a:xfrm>
          <a:prstGeom prst="rect">
            <a:avLst/>
          </a:prstGeom>
        </p:spPr>
      </p:pic>
      <p:pic>
        <p:nvPicPr>
          <p:cNvPr id="41" name="Picture 40"/>
          <p:cNvPicPr>
            <a:picLocks noChangeAspect="1"/>
          </p:cNvPicPr>
          <p:nvPr/>
        </p:nvPicPr>
        <p:blipFill>
          <a:blip r:embed="rId33"/>
          <a:stretch>
            <a:fillRect/>
          </a:stretch>
        </p:blipFill>
        <p:spPr>
          <a:xfrm>
            <a:off x="1624239" y="2399999"/>
            <a:ext cx="411356" cy="115333"/>
          </a:xfrm>
          <a:prstGeom prst="rect">
            <a:avLst/>
          </a:prstGeom>
        </p:spPr>
      </p:pic>
      <p:pic>
        <p:nvPicPr>
          <p:cNvPr id="42" name="Picture 41"/>
          <p:cNvPicPr>
            <a:picLocks noChangeAspect="1"/>
          </p:cNvPicPr>
          <p:nvPr/>
        </p:nvPicPr>
        <p:blipFill>
          <a:blip r:embed="rId34"/>
          <a:stretch>
            <a:fillRect/>
          </a:stretch>
        </p:blipFill>
        <p:spPr>
          <a:xfrm>
            <a:off x="4446214" y="2374050"/>
            <a:ext cx="393975" cy="461333"/>
          </a:xfrm>
          <a:prstGeom prst="rect">
            <a:avLst/>
          </a:prstGeom>
        </p:spPr>
      </p:pic>
      <p:pic>
        <p:nvPicPr>
          <p:cNvPr id="43" name="Picture 42"/>
          <p:cNvPicPr>
            <a:picLocks noChangeAspect="1"/>
          </p:cNvPicPr>
          <p:nvPr/>
        </p:nvPicPr>
        <p:blipFill>
          <a:blip r:embed="rId35"/>
          <a:stretch>
            <a:fillRect/>
          </a:stretch>
        </p:blipFill>
        <p:spPr>
          <a:xfrm>
            <a:off x="4509496" y="3172440"/>
            <a:ext cx="388181" cy="461333"/>
          </a:xfrm>
          <a:prstGeom prst="rect">
            <a:avLst/>
          </a:prstGeom>
        </p:spPr>
      </p:pic>
      <p:cxnSp>
        <p:nvCxnSpPr>
          <p:cNvPr id="44" name="Straight Connector 43">
            <a:extLst>
              <a:ext uri="{FF2B5EF4-FFF2-40B4-BE49-F238E27FC236}">
                <a16:creationId xmlns="" xmlns:a16="http://schemas.microsoft.com/office/drawing/2014/main" id="{DF0411BC-7BCC-4413-98AA-2FC35D64F42C}"/>
              </a:ext>
            </a:extLst>
          </p:cNvPr>
          <p:cNvCxnSpPr>
            <a:cxnSpLocks/>
          </p:cNvCxnSpPr>
          <p:nvPr/>
        </p:nvCxnSpPr>
        <p:spPr>
          <a:xfrm>
            <a:off x="1846371" y="1279102"/>
            <a:ext cx="20844" cy="2753767"/>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40B4C77D-397F-42D5-B6B4-BF3347FC5BEF}"/>
              </a:ext>
            </a:extLst>
          </p:cNvPr>
          <p:cNvSpPr txBox="1"/>
          <p:nvPr/>
        </p:nvSpPr>
        <p:spPr>
          <a:xfrm>
            <a:off x="223960" y="880068"/>
            <a:ext cx="1693705" cy="2308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chemeClr val="tx2"/>
                </a:solidFill>
                <a:effectLst/>
                <a:uLnTx/>
                <a:uFillTx/>
                <a:latin typeface="Segoe UI" panose="020B0502040204020203" pitchFamily="34" charset="0"/>
                <a:ea typeface="+mn-ea"/>
                <a:cs typeface="Segoe UI" panose="020B0502040204020203" pitchFamily="34" charset="0"/>
              </a:rPr>
              <a:t>On Premises Datacenter(s)</a:t>
            </a:r>
          </a:p>
        </p:txBody>
      </p:sp>
      <p:sp>
        <p:nvSpPr>
          <p:cNvPr id="46" name="TextBox 550">
            <a:extLst>
              <a:ext uri="{FF2B5EF4-FFF2-40B4-BE49-F238E27FC236}">
                <a16:creationId xmlns="" xmlns:a16="http://schemas.microsoft.com/office/drawing/2014/main" id="{25A1CD42-C2EA-4EFD-8659-36436EF9138C}"/>
              </a:ext>
            </a:extLst>
          </p:cNvPr>
          <p:cNvSpPr txBox="1"/>
          <p:nvPr/>
        </p:nvSpPr>
        <p:spPr>
          <a:xfrm>
            <a:off x="1917665" y="888176"/>
            <a:ext cx="778412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47" name="Rectangle 46">
            <a:extLst>
              <a:ext uri="{FF2B5EF4-FFF2-40B4-BE49-F238E27FC236}">
                <a16:creationId xmlns="" xmlns:a16="http://schemas.microsoft.com/office/drawing/2014/main" id="{5B2F8445-8EF1-431E-9FF4-70481E88613F}"/>
              </a:ext>
            </a:extLst>
          </p:cNvPr>
          <p:cNvSpPr/>
          <p:nvPr/>
        </p:nvSpPr>
        <p:spPr>
          <a:xfrm>
            <a:off x="852765" y="1138206"/>
            <a:ext cx="9758530"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Hybrid Cloud Infrastructure</a:t>
            </a:r>
          </a:p>
        </p:txBody>
      </p:sp>
      <p:grpSp>
        <p:nvGrpSpPr>
          <p:cNvPr id="52" name="Group 51">
            <a:extLst>
              <a:ext uri="{FF2B5EF4-FFF2-40B4-BE49-F238E27FC236}">
                <a16:creationId xmlns="" xmlns:a16="http://schemas.microsoft.com/office/drawing/2014/main" id="{8C2495AC-5789-4EEE-9A8C-143E6B5C1712}"/>
              </a:ext>
            </a:extLst>
          </p:cNvPr>
          <p:cNvGrpSpPr/>
          <p:nvPr/>
        </p:nvGrpSpPr>
        <p:grpSpPr>
          <a:xfrm>
            <a:off x="1917919" y="1440276"/>
            <a:ext cx="8646266" cy="616411"/>
            <a:chOff x="2545101" y="2729987"/>
            <a:chExt cx="5739513" cy="717660"/>
          </a:xfrm>
        </p:grpSpPr>
        <p:sp>
          <p:nvSpPr>
            <p:cNvPr id="53" name="Rectangle 52">
              <a:hlinkClick r:id="rId36" tooltip="Azure Security Center is built into the Azure platform and provides cross-platform threat protection and detection across clouds and on-premises. "/>
              <a:extLst>
                <a:ext uri="{FF2B5EF4-FFF2-40B4-BE49-F238E27FC236}">
                  <a16:creationId xmlns="" xmlns:a16="http://schemas.microsoft.com/office/drawing/2014/main"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                                       Azure </a:t>
              </a:r>
              <a:r>
                <a:rPr kumimoji="0" 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Security Center – </a:t>
              </a:r>
              <a:r>
                <a:rPr kumimoji="0" 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Cross Platform Visibility, Protection, and Threat Detection</a:t>
              </a:r>
            </a:p>
          </p:txBody>
        </p:sp>
        <p:sp>
          <p:nvSpPr>
            <p:cNvPr id="54" name="Rectangle 53">
              <a:hlinkClick r:id="rId36" tooltip="Azure Security Center is built into the Azure platform and provides cross-platform threat protection and detection across clouds and on-premises."/>
              <a:extLst>
                <a:ext uri="{FF2B5EF4-FFF2-40B4-BE49-F238E27FC236}">
                  <a16:creationId xmlns="" xmlns:a16="http://schemas.microsoft.com/office/drawing/2014/main"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5" name="Rectangle 54">
              <a:extLst>
                <a:ext uri="{FF2B5EF4-FFF2-40B4-BE49-F238E27FC236}">
                  <a16:creationId xmlns="" xmlns:a16="http://schemas.microsoft.com/office/drawing/2014/main"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55">
              <a:hlinkClick r:id="rId37" tooltip="Security Center Just in time virtual machine (VM) access can be used to lock down inbound traffic to your Azure VMs, reducing exposure to attacks while providing easy access to connect to VMs when needed."/>
              <a:extLst>
                <a:ext uri="{FF2B5EF4-FFF2-40B4-BE49-F238E27FC236}">
                  <a16:creationId xmlns="" xmlns:a16="http://schemas.microsoft.com/office/drawing/2014/main"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Just in Time VM Access</a:t>
              </a:r>
            </a:p>
          </p:txBody>
        </p:sp>
        <p:sp>
          <p:nvSpPr>
            <p:cNvPr id="57" name="Rectangle 56">
              <a:hlinkClick r:id="rId38"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 xmlns:a16="http://schemas.microsoft.com/office/drawing/2014/main"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Configuration Hygiene</a:t>
              </a:r>
            </a:p>
          </p:txBody>
        </p:sp>
      </p:grpSp>
      <p:sp>
        <p:nvSpPr>
          <p:cNvPr id="58" name="Rectangle 57">
            <a:hlinkClick r:id="rId39" tooltip="Security Center builds recommended application whitelist policies for VMs in Azure by applying machine learning to applications running in the VM, greatly simplifying a powerful protection. "/>
            <a:extLst>
              <a:ext uri="{FF2B5EF4-FFF2-40B4-BE49-F238E27FC236}">
                <a16:creationId xmlns="" xmlns:a16="http://schemas.microsoft.com/office/drawing/2014/main" id="{7D1BFC5B-D8A1-42DC-A8F7-7ADA57C57181}"/>
              </a:ext>
            </a:extLst>
          </p:cNvPr>
          <p:cNvSpPr/>
          <p:nvPr/>
        </p:nvSpPr>
        <p:spPr>
          <a:xfrm>
            <a:off x="8454511" y="1796127"/>
            <a:ext cx="1994137" cy="14508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Adaptive App Control</a:t>
            </a:r>
          </a:p>
        </p:txBody>
      </p:sp>
      <p:grpSp>
        <p:nvGrpSpPr>
          <p:cNvPr id="108" name="Group 107"/>
          <p:cNvGrpSpPr/>
          <p:nvPr/>
        </p:nvGrpSpPr>
        <p:grpSpPr>
          <a:xfrm>
            <a:off x="10045508" y="2232109"/>
            <a:ext cx="1600200" cy="2583358"/>
            <a:chOff x="10681875" y="1913795"/>
            <a:chExt cx="1600200" cy="2583358"/>
          </a:xfrm>
        </p:grpSpPr>
        <p:sp>
          <p:nvSpPr>
            <p:cNvPr id="59" name="Rectangle 58">
              <a:extLst>
                <a:ext uri="{FF2B5EF4-FFF2-40B4-BE49-F238E27FC236}">
                  <a16:creationId xmlns="" xmlns:a16="http://schemas.microsoft.com/office/drawing/2014/main" id="{17C1F6CF-E499-44BF-8FD8-CCCBC1846237}"/>
                </a:ext>
              </a:extLst>
            </p:cNvPr>
            <p:cNvSpPr/>
            <p:nvPr/>
          </p:nvSpPr>
          <p:spPr bwMode="auto">
            <a:xfrm>
              <a:off x="10681875" y="2171558"/>
              <a:ext cx="1600200" cy="2325595"/>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a:hlinkClick r:id="rId40"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 xmlns:a16="http://schemas.microsoft.com/office/drawing/2014/main" id="{232F512B-4073-48D9-888F-D4C61A9BEAB4}"/>
                </a:ext>
              </a:extLst>
            </p:cNvPr>
            <p:cNvSpPr/>
            <p:nvPr/>
          </p:nvSpPr>
          <p:spPr>
            <a:xfrm>
              <a:off x="10751411" y="2195367"/>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Active</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Directory</a:t>
              </a:r>
            </a:p>
          </p:txBody>
        </p:sp>
        <p:sp>
          <p:nvSpPr>
            <p:cNvPr id="61" name="Rectangle 60">
              <a:extLst>
                <a:ext uri="{FF2B5EF4-FFF2-40B4-BE49-F238E27FC236}">
                  <a16:creationId xmlns="" xmlns:a16="http://schemas.microsoft.com/office/drawing/2014/main" id="{8C4E18A5-B800-44B1-B107-2F0CC16AD7A4}"/>
                </a:ext>
              </a:extLst>
            </p:cNvPr>
            <p:cNvSpPr/>
            <p:nvPr/>
          </p:nvSpPr>
          <p:spPr>
            <a:xfrm>
              <a:off x="10681875" y="1913795"/>
              <a:ext cx="1600200" cy="257763"/>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Identity &amp; Access</a:t>
              </a:r>
            </a:p>
          </p:txBody>
        </p:sp>
        <p:pic>
          <p:nvPicPr>
            <p:cNvPr id="62" name="Picture 61">
              <a:extLst>
                <a:ext uri="{FF2B5EF4-FFF2-40B4-BE49-F238E27FC236}">
                  <a16:creationId xmlns="" xmlns:a16="http://schemas.microsoft.com/office/drawing/2014/main" id="{FD46B378-1E6A-4F89-BCCD-3DEE2EDF89D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731662" y="2261913"/>
              <a:ext cx="278831" cy="278832"/>
            </a:xfrm>
            <a:prstGeom prst="rect">
              <a:avLst/>
            </a:prstGeom>
          </p:spPr>
        </p:pic>
        <p:grpSp>
          <p:nvGrpSpPr>
            <p:cNvPr id="63" name="Group 62">
              <a:extLst>
                <a:ext uri="{FF2B5EF4-FFF2-40B4-BE49-F238E27FC236}">
                  <a16:creationId xmlns="" xmlns:a16="http://schemas.microsoft.com/office/drawing/2014/main" id="{F22C07A1-3806-4AA1-AE0E-49B154EA897B}"/>
                </a:ext>
              </a:extLst>
            </p:cNvPr>
            <p:cNvGrpSpPr/>
            <p:nvPr/>
          </p:nvGrpSpPr>
          <p:grpSpPr>
            <a:xfrm>
              <a:off x="10881977" y="2564256"/>
              <a:ext cx="1334164" cy="1684351"/>
              <a:chOff x="10564273" y="2261078"/>
              <a:chExt cx="1334164" cy="1684351"/>
            </a:xfrm>
          </p:grpSpPr>
          <p:sp>
            <p:nvSpPr>
              <p:cNvPr id="64" name="Rectangle 63">
                <a:hlinkClick r:id="rId42"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 xmlns:a16="http://schemas.microsoft.com/office/drawing/2014/main"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Multi-Factor Authentication</a:t>
                </a:r>
              </a:p>
            </p:txBody>
          </p:sp>
          <p:pic>
            <p:nvPicPr>
              <p:cNvPr id="65" name="Picture 195" descr="Multi-Factor Authentication.png">
                <a:extLst>
                  <a:ext uri="{FF2B5EF4-FFF2-40B4-BE49-F238E27FC236}">
                    <a16:creationId xmlns="" xmlns:a16="http://schemas.microsoft.com/office/drawing/2014/main" id="{3951C321-991D-440D-8504-042569611F8C}"/>
                  </a:ext>
                </a:extLst>
              </p:cNvPr>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65">
                <a:hlinkClick r:id="rId44"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 xmlns:a16="http://schemas.microsoft.com/office/drawing/2014/main"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PIM</a:t>
                </a:r>
              </a:p>
            </p:txBody>
          </p:sp>
          <p:sp>
            <p:nvSpPr>
              <p:cNvPr id="67" name="Freeform 113">
                <a:extLst>
                  <a:ext uri="{FF2B5EF4-FFF2-40B4-BE49-F238E27FC236}">
                    <a16:creationId xmlns="" xmlns:a16="http://schemas.microsoft.com/office/drawing/2014/main"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Rectangle 69">
                <a:hlinkClick r:id="rId45" tooltip="Azure Active Directory Identity Protection provides you with a consolidated view into risk events and potential vulnerabilities affecting your organization’s identities."/>
                <a:extLst>
                  <a:ext uri="{FF2B5EF4-FFF2-40B4-BE49-F238E27FC236}">
                    <a16:creationId xmlns="" xmlns:a16="http://schemas.microsoft.com/office/drawing/2014/main"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71" name="Rectangle 70">
                <a:hlinkClick r:id="rId46"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 xmlns:a16="http://schemas.microsoft.com/office/drawing/2014/main"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B2C</a:t>
                </a:r>
              </a:p>
            </p:txBody>
          </p:sp>
          <p:sp>
            <p:nvSpPr>
              <p:cNvPr id="72" name="Rectangle 71">
                <a:hlinkClick r:id="rId47"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 xmlns:a16="http://schemas.microsoft.com/office/drawing/2014/main"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B2B</a:t>
                </a:r>
              </a:p>
            </p:txBody>
          </p:sp>
          <p:pic>
            <p:nvPicPr>
              <p:cNvPr id="73" name="Picture 72">
                <a:extLst>
                  <a:ext uri="{FF2B5EF4-FFF2-40B4-BE49-F238E27FC236}">
                    <a16:creationId xmlns="" xmlns:a16="http://schemas.microsoft.com/office/drawing/2014/main" id="{91036D0F-8F8B-4A2C-B938-BF1EAE65158E}"/>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74" name="Picture 73">
                <a:extLst>
                  <a:ext uri="{FF2B5EF4-FFF2-40B4-BE49-F238E27FC236}">
                    <a16:creationId xmlns="" xmlns:a16="http://schemas.microsoft.com/office/drawing/2014/main" id="{F68E4CF1-0B04-485A-867F-C93CF623FDB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75" name="Picture 74">
                <a:extLst>
                  <a:ext uri="{FF2B5EF4-FFF2-40B4-BE49-F238E27FC236}">
                    <a16:creationId xmlns="" xmlns:a16="http://schemas.microsoft.com/office/drawing/2014/main" id="{1EF64B4A-F196-41FE-BDC7-F0932E06A0E6}"/>
                  </a:ext>
                </a:extLst>
              </p:cNvPr>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76" name="Rectangle 75">
                <a:extLst>
                  <a:ext uri="{FF2B5EF4-FFF2-40B4-BE49-F238E27FC236}">
                    <a16:creationId xmlns="" xmlns:a16="http://schemas.microsoft.com/office/drawing/2014/main" id="{FE85BA3A-08CE-4426-8AF8-2592EFA76B28}"/>
                  </a:ext>
                </a:extLst>
              </p:cNvPr>
              <p:cNvSpPr/>
              <p:nvPr/>
            </p:nvSpPr>
            <p:spPr>
              <a:xfrm>
                <a:off x="10724854" y="2261078"/>
                <a:ext cx="1173583" cy="6488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Identity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Leaked cred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Behavioral Analytics</a:t>
                </a: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nvGrpSpPr>
              <p:cNvPr id="77" name="Group 76">
                <a:extLst>
                  <a:ext uri="{FF2B5EF4-FFF2-40B4-BE49-F238E27FC236}">
                    <a16:creationId xmlns="" xmlns:a16="http://schemas.microsoft.com/office/drawing/2014/main" id="{42D9751D-1CB1-45F7-811D-A2A8A69DCF92}"/>
                  </a:ext>
                </a:extLst>
              </p:cNvPr>
              <p:cNvGrpSpPr/>
              <p:nvPr/>
            </p:nvGrpSpPr>
            <p:grpSpPr>
              <a:xfrm>
                <a:off x="10882847" y="2889403"/>
                <a:ext cx="188672" cy="45719"/>
                <a:chOff x="6660452" y="3094221"/>
                <a:chExt cx="188672" cy="45719"/>
              </a:xfrm>
            </p:grpSpPr>
            <p:sp>
              <p:nvSpPr>
                <p:cNvPr id="78" name="Oval 77">
                  <a:extLst>
                    <a:ext uri="{FF2B5EF4-FFF2-40B4-BE49-F238E27FC236}">
                      <a16:creationId xmlns="" xmlns:a16="http://schemas.microsoft.com/office/drawing/2014/main"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Oval 78">
                  <a:extLst>
                    <a:ext uri="{FF2B5EF4-FFF2-40B4-BE49-F238E27FC236}">
                      <a16:creationId xmlns="" xmlns:a16="http://schemas.microsoft.com/office/drawing/2014/main"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 xmlns:a16="http://schemas.microsoft.com/office/drawing/2014/main"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grpSp>
        <p:nvGrpSpPr>
          <p:cNvPr id="81" name="Group 80">
            <a:extLst>
              <a:ext uri="{FF2B5EF4-FFF2-40B4-BE49-F238E27FC236}">
                <a16:creationId xmlns="" xmlns:a16="http://schemas.microsoft.com/office/drawing/2014/main" id="{F2AE5143-3F7D-48E1-97B1-C4610099C350}"/>
              </a:ext>
            </a:extLst>
          </p:cNvPr>
          <p:cNvGrpSpPr/>
          <p:nvPr/>
        </p:nvGrpSpPr>
        <p:grpSpPr>
          <a:xfrm>
            <a:off x="8446164" y="2169332"/>
            <a:ext cx="1507613" cy="2626000"/>
            <a:chOff x="6646548" y="3493510"/>
            <a:chExt cx="1507613" cy="2626000"/>
          </a:xfrm>
        </p:grpSpPr>
        <p:sp>
          <p:nvSpPr>
            <p:cNvPr id="82" name="Rectangle 81">
              <a:hlinkClick r:id="rId49" tooltip="Key vault mitigates risk of compromised secrets (e.g. inadvertently publishing keys to GitHub) by ensuring they are safeguarded by hardware security modules (HSMs) and readily available to applications"/>
              <a:extLst>
                <a:ext uri="{FF2B5EF4-FFF2-40B4-BE49-F238E27FC236}">
                  <a16:creationId xmlns="" xmlns:a16="http://schemas.microsoft.com/office/drawing/2014/main"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Key Vault</a:t>
              </a:r>
            </a:p>
          </p:txBody>
        </p:sp>
        <p:pic>
          <p:nvPicPr>
            <p:cNvPr id="83" name="Picture 82">
              <a:extLst>
                <a:ext uri="{FF2B5EF4-FFF2-40B4-BE49-F238E27FC236}">
                  <a16:creationId xmlns="" xmlns:a16="http://schemas.microsoft.com/office/drawing/2014/main" id="{27564F04-F98A-49DB-A1E6-BE18E4FD944B}"/>
                </a:ext>
              </a:extLst>
            </p:cNvPr>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84" name="Rectangle 83">
              <a:hlinkClick r:id="rId51"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 xmlns:a16="http://schemas.microsoft.com/office/drawing/2014/main"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75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Application &amp; Network Security Groups</a:t>
              </a:r>
            </a:p>
          </p:txBody>
        </p:sp>
        <p:sp>
          <p:nvSpPr>
            <p:cNvPr id="85" name="Rectangle 84">
              <a:hlinkClick r:id="rId52"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 xmlns:a16="http://schemas.microsoft.com/office/drawing/2014/main"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WAF</a:t>
              </a:r>
            </a:p>
          </p:txBody>
        </p:sp>
        <p:pic>
          <p:nvPicPr>
            <p:cNvPr id="86" name="Picture 85" descr="A picture containing text&#10;&#10;Description generated with high confidence">
              <a:extLst>
                <a:ext uri="{FF2B5EF4-FFF2-40B4-BE49-F238E27FC236}">
                  <a16:creationId xmlns="" xmlns:a16="http://schemas.microsoft.com/office/drawing/2014/main" id="{E366301C-9FDD-402D-B4F8-48DCD9D5E79A}"/>
                </a:ext>
              </a:extLst>
            </p:cNvPr>
            <p:cNvPicPr>
              <a:picLocks noChangeAspect="1"/>
            </p:cNvPicPr>
            <p:nvPr/>
          </p:nvPicPr>
          <p:blipFill rotWithShape="1">
            <a:blip r:embed="rId5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87" name="Rectangle 86">
              <a:hlinkClick r:id="rId54" tooltip="Azure includes real-time malware protection with advanced technology (including applied machine learning on clients and in the cloud) used in the antimalware component of Windows Defender ATP"/>
              <a:extLst>
                <a:ext uri="{FF2B5EF4-FFF2-40B4-BE49-F238E27FC236}">
                  <a16:creationId xmlns="" xmlns:a16="http://schemas.microsoft.com/office/drawing/2014/main"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Antimalware</a:t>
              </a:r>
            </a:p>
          </p:txBody>
        </p:sp>
        <p:grpSp>
          <p:nvGrpSpPr>
            <p:cNvPr id="88" name="Group 87">
              <a:extLst>
                <a:ext uri="{FF2B5EF4-FFF2-40B4-BE49-F238E27FC236}">
                  <a16:creationId xmlns="" xmlns:a16="http://schemas.microsoft.com/office/drawing/2014/main" id="{EE647438-C196-4974-A91D-CFA8079699F1}"/>
                </a:ext>
              </a:extLst>
            </p:cNvPr>
            <p:cNvGrpSpPr/>
            <p:nvPr/>
          </p:nvGrpSpPr>
          <p:grpSpPr>
            <a:xfrm>
              <a:off x="6870812" y="4246340"/>
              <a:ext cx="143785" cy="139115"/>
              <a:chOff x="7418198" y="4292156"/>
              <a:chExt cx="173353" cy="167723"/>
            </a:xfrm>
          </p:grpSpPr>
          <p:sp>
            <p:nvSpPr>
              <p:cNvPr id="106" name="Rectangle: Rounded Corners 107">
                <a:extLst>
                  <a:ext uri="{FF2B5EF4-FFF2-40B4-BE49-F238E27FC236}">
                    <a16:creationId xmlns="" xmlns:a16="http://schemas.microsoft.com/office/drawing/2014/main"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7" name="Picture 106">
                <a:extLst>
                  <a:ext uri="{FF2B5EF4-FFF2-40B4-BE49-F238E27FC236}">
                    <a16:creationId xmlns="" xmlns:a16="http://schemas.microsoft.com/office/drawing/2014/main" id="{59D06D6E-4995-4C86-A622-DEC8F06A0051}"/>
                  </a:ext>
                </a:extLst>
              </p:cNvPr>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89" name="Picture 88">
              <a:extLst>
                <a:ext uri="{FF2B5EF4-FFF2-40B4-BE49-F238E27FC236}">
                  <a16:creationId xmlns="" xmlns:a16="http://schemas.microsoft.com/office/drawing/2014/main" id="{2EF74B27-1735-4A8F-9B1B-5EB96F46BA01}"/>
                </a:ext>
              </a:extLst>
            </p:cNvPr>
            <p:cNvPicPr>
              <a:picLocks noChangeAspect="1"/>
            </p:cNvPicPr>
            <p:nvPr/>
          </p:nvPicPr>
          <p:blipFill>
            <a:blip r:embed="rId56">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90" name="Rectangle 89">
              <a:hlinkClick r:id="rId57" tooltip="In additional to encryption of all disks in the Azure fabric, you can also encrypt storage blobs, Windows VM disks, and Linux VM Disks"/>
              <a:extLst>
                <a:ext uri="{FF2B5EF4-FFF2-40B4-BE49-F238E27FC236}">
                  <a16:creationId xmlns="" xmlns:a16="http://schemas.microsoft.com/office/drawing/2014/main"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Disk &amp; Storage Encryption</a:t>
              </a:r>
            </a:p>
          </p:txBody>
        </p:sp>
        <p:sp>
          <p:nvSpPr>
            <p:cNvPr id="91" name="Rectangle 90">
              <a:hlinkClick r:id="rId58"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 xmlns:a16="http://schemas.microsoft.com/office/drawing/2014/main"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DDoS attack </a:t>
              </a:r>
              <a:r>
                <a:rPr kumimoji="0" lang="en-US" altLang="en-US" sz="900" b="0" i="0" u="none" strike="noStrike" kern="1200" cap="none" spc="0" normalizeH="0" baseline="0" noProof="0" err="1">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Mitigation</a:t>
              </a:r>
              <a:r>
                <a:rPr kumimoji="0" lang="en-US" altLang="en-US" sz="900" b="0" i="0" u="none" strike="noStrike" kern="1200" cap="none" spc="0" normalizeH="0" baseline="0" noProof="0" err="1">
                  <a:ln>
                    <a:noFill/>
                  </a:ln>
                  <a:solidFill>
                    <a:srgbClr val="505050"/>
                  </a:solidFill>
                  <a:effectLst/>
                  <a:uLnTx/>
                  <a:uFillTx/>
                  <a:latin typeface="Segoe UI" panose="020B0502040204020203" pitchFamily="34" charset="0"/>
                  <a:ea typeface="+mn-ea"/>
                  <a:cs typeface="Segoe UI" panose="020B0502040204020203" pitchFamily="34" charset="0"/>
                </a:rPr>
                <a:t>+Monitor</a:t>
              </a:r>
              <a:endParaRPr kumimoji="0" lang="en-US" altLang="en-US" sz="900" b="0" i="0" u="none" strike="noStrike" kern="1200" cap="none" spc="0" normalizeH="0" baseline="0" noProof="0">
                <a:ln>
                  <a:noFill/>
                </a:ln>
                <a:solidFill>
                  <a:srgbClr val="505050"/>
                </a:solidFill>
                <a:effectLst/>
                <a:uLnTx/>
                <a:uFillTx/>
                <a:latin typeface="Segoe UI" panose="020B0502040204020203" pitchFamily="34" charset="0"/>
                <a:ea typeface="+mn-ea"/>
                <a:cs typeface="Segoe UI" panose="020B0502040204020203" pitchFamily="34" charset="0"/>
              </a:endParaRPr>
            </a:p>
          </p:txBody>
        </p:sp>
        <p:sp>
          <p:nvSpPr>
            <p:cNvPr id="92" name="Rectangle 91">
              <a:hlinkClick r:id="rId59"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 xmlns:a16="http://schemas.microsoft.com/office/drawing/2014/main"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Backup &amp; Site Recovery</a:t>
              </a:r>
            </a:p>
          </p:txBody>
        </p:sp>
        <p:cxnSp>
          <p:nvCxnSpPr>
            <p:cNvPr id="93" name="Straight Connector 92">
              <a:extLst>
                <a:ext uri="{FF2B5EF4-FFF2-40B4-BE49-F238E27FC236}">
                  <a16:creationId xmlns="" xmlns:a16="http://schemas.microsoft.com/office/drawing/2014/main" id="{DF0411BC-7BCC-4413-98AA-2FC35D64F42C}"/>
                </a:ext>
              </a:extLst>
            </p:cNvPr>
            <p:cNvCxnSpPr>
              <a:cxnSpLocks/>
              <a:stCxn id="89"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4" name="Picture 232" descr="Storage blob.png">
              <a:extLst>
                <a:ext uri="{FF2B5EF4-FFF2-40B4-BE49-F238E27FC236}">
                  <a16:creationId xmlns="" xmlns:a16="http://schemas.microsoft.com/office/drawing/2014/main" id="{9506182D-7A52-4A42-BEF2-26177AA845C8}"/>
                </a:ext>
              </a:extLst>
            </p:cNvPr>
            <p:cNvPicPr>
              <a:picLocks noChangeAspect="1"/>
            </p:cNvPicPr>
            <p:nvPr/>
          </p:nvPicPr>
          <p:blipFill>
            <a:blip r:embed="rId60"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a:extLst/>
          </p:spPr>
        </p:pic>
        <p:grpSp>
          <p:nvGrpSpPr>
            <p:cNvPr id="95" name="Group 94">
              <a:extLst>
                <a:ext uri="{FF2B5EF4-FFF2-40B4-BE49-F238E27FC236}">
                  <a16:creationId xmlns="" xmlns:a16="http://schemas.microsoft.com/office/drawing/2014/main" id="{0DB0F1ED-6A41-424B-868C-BBD6BBB667E7}"/>
                </a:ext>
              </a:extLst>
            </p:cNvPr>
            <p:cNvGrpSpPr/>
            <p:nvPr/>
          </p:nvGrpSpPr>
          <p:grpSpPr>
            <a:xfrm>
              <a:off x="7338348" y="6073791"/>
              <a:ext cx="188672" cy="45719"/>
              <a:chOff x="6660452" y="3094221"/>
              <a:chExt cx="188672" cy="45719"/>
            </a:xfrm>
          </p:grpSpPr>
          <p:sp>
            <p:nvSpPr>
              <p:cNvPr id="103" name="Oval 102">
                <a:extLst>
                  <a:ext uri="{FF2B5EF4-FFF2-40B4-BE49-F238E27FC236}">
                    <a16:creationId xmlns="" xmlns:a16="http://schemas.microsoft.com/office/drawing/2014/main"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Oval 103">
                <a:extLst>
                  <a:ext uri="{FF2B5EF4-FFF2-40B4-BE49-F238E27FC236}">
                    <a16:creationId xmlns="" xmlns:a16="http://schemas.microsoft.com/office/drawing/2014/main"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Oval 104">
                <a:extLst>
                  <a:ext uri="{FF2B5EF4-FFF2-40B4-BE49-F238E27FC236}">
                    <a16:creationId xmlns="" xmlns:a16="http://schemas.microsoft.com/office/drawing/2014/main"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6" name="Rectangle 95">
              <a:hlinkClick r:id="rId61" tooltip="Azure Policy provides auditing and enforcement of different rules and effects over your resources so resources stay compliant with your corporate standards and service level agreements. "/>
              <a:extLst>
                <a:ext uri="{FF2B5EF4-FFF2-40B4-BE49-F238E27FC236}">
                  <a16:creationId xmlns="" xmlns:a16="http://schemas.microsoft.com/office/drawing/2014/main"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Policy</a:t>
              </a:r>
            </a:p>
          </p:txBody>
        </p:sp>
        <p:sp>
          <p:nvSpPr>
            <p:cNvPr id="97" name="Rectangle 96">
              <a:hlinkClick r:id="rId62" tooltip="Azure confidential computing protects data being processed in the cloud with hardware based Trusted Execution Environments (TEEs) that isolate data while its being used. "/>
              <a:extLst>
                <a:ext uri="{FF2B5EF4-FFF2-40B4-BE49-F238E27FC236}">
                  <a16:creationId xmlns="" xmlns:a16="http://schemas.microsoft.com/office/drawing/2014/main"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Confidential Computing</a:t>
              </a:r>
            </a:p>
          </p:txBody>
        </p:sp>
        <p:pic>
          <p:nvPicPr>
            <p:cNvPr id="98" name="Picture 97">
              <a:extLst>
                <a:ext uri="{FF2B5EF4-FFF2-40B4-BE49-F238E27FC236}">
                  <a16:creationId xmlns="" xmlns:a16="http://schemas.microsoft.com/office/drawing/2014/main" id="{3ECF2E68-96A8-461D-9D37-F8BB34FFE47C}"/>
                </a:ext>
              </a:extLst>
            </p:cNvPr>
            <p:cNvPicPr>
              <a:picLocks noChangeAspect="1"/>
            </p:cNvPicPr>
            <p:nvPr/>
          </p:nvPicPr>
          <p:blipFill>
            <a:blip r:embed="rId6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99" name="Picture 98">
              <a:extLst>
                <a:ext uri="{FF2B5EF4-FFF2-40B4-BE49-F238E27FC236}">
                  <a16:creationId xmlns="" xmlns:a16="http://schemas.microsoft.com/office/drawing/2014/main" id="{D6B9A2DF-358D-4C60-96E4-BFCACEEB04D1}"/>
                </a:ext>
              </a:extLst>
            </p:cNvPr>
            <p:cNvPicPr>
              <a:picLocks noChangeAspect="1"/>
            </p:cNvPicPr>
            <p:nvPr/>
          </p:nvPicPr>
          <p:blipFill>
            <a:blip r:embed="rId6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100" name="Picture 99">
              <a:extLst>
                <a:ext uri="{FF2B5EF4-FFF2-40B4-BE49-F238E27FC236}">
                  <a16:creationId xmlns="" xmlns:a16="http://schemas.microsoft.com/office/drawing/2014/main" id="{0B6E7126-46C1-4BDE-A074-ABE7A44A2C56}"/>
                </a:ext>
              </a:extLst>
            </p:cNvPr>
            <p:cNvPicPr>
              <a:picLocks noChangeAspect="1"/>
            </p:cNvPicPr>
            <p:nvPr/>
          </p:nvPicPr>
          <p:blipFill>
            <a:blip r:embed="rId6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101" name="Picture 100">
              <a:extLst>
                <a:ext uri="{FF2B5EF4-FFF2-40B4-BE49-F238E27FC236}">
                  <a16:creationId xmlns="" xmlns:a16="http://schemas.microsoft.com/office/drawing/2014/main" id="{C2F0A86B-603B-43FE-87F3-C7B796A5EC9A}"/>
                </a:ext>
              </a:extLst>
            </p:cNvPr>
            <p:cNvPicPr>
              <a:picLocks noChangeAspect="1"/>
            </p:cNvPicPr>
            <p:nvPr/>
          </p:nvPicPr>
          <p:blipFill>
            <a:blip r:embed="rId6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102" name="Picture 101">
              <a:extLst>
                <a:ext uri="{FF2B5EF4-FFF2-40B4-BE49-F238E27FC236}">
                  <a16:creationId xmlns="" xmlns:a16="http://schemas.microsoft.com/office/drawing/2014/main" id="{D6D48658-313A-4BD5-9A9A-25C2B4FC3878}"/>
                </a:ext>
              </a:extLst>
            </p:cNvPr>
            <p:cNvPicPr>
              <a:picLocks noChangeAspect="1"/>
            </p:cNvPicPr>
            <p:nvPr/>
          </p:nvPicPr>
          <p:blipFill>
            <a:blip r:embed="rId6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109" name="Group 108">
            <a:extLst>
              <a:ext uri="{FF2B5EF4-FFF2-40B4-BE49-F238E27FC236}">
                <a16:creationId xmlns="" xmlns:a16="http://schemas.microsoft.com/office/drawing/2014/main" id="{33D41D94-29D2-46A4-8851-2584B1691A60}"/>
              </a:ext>
            </a:extLst>
          </p:cNvPr>
          <p:cNvGrpSpPr/>
          <p:nvPr/>
        </p:nvGrpSpPr>
        <p:grpSpPr>
          <a:xfrm>
            <a:off x="1907271" y="4047854"/>
            <a:ext cx="6507844" cy="483014"/>
            <a:chOff x="1873898" y="4514766"/>
            <a:chExt cx="6507844" cy="483014"/>
          </a:xfrm>
        </p:grpSpPr>
        <p:sp>
          <p:nvSpPr>
            <p:cNvPr id="110" name="Rounded Rectangle 804">
              <a:hlinkClick r:id="rId64" tooltip="The Security Development Lifecycle (SDL) is a software development process that helps developers build more secure software and address security compliance requirements while reducing development cost "/>
              <a:extLst>
                <a:ext uri="{FF2B5EF4-FFF2-40B4-BE49-F238E27FC236}">
                  <a16:creationId xmlns="" xmlns:a16="http://schemas.microsoft.com/office/drawing/2014/main" id="{24774F23-CBC0-48B0-993F-3B770F9FE91D}"/>
                </a:ext>
              </a:extLst>
            </p:cNvPr>
            <p:cNvSpPr/>
            <p:nvPr/>
          </p:nvSpPr>
          <p:spPr>
            <a:xfrm>
              <a:off x="1873898" y="4514766"/>
              <a:ext cx="6507844" cy="197667"/>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sp>
          <p:nvSpPr>
            <p:cNvPr id="111" name="Rectangle 110">
              <a:hlinkClick r:id="rId65"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 xmlns:a16="http://schemas.microsoft.com/office/drawing/2014/main" id="{2FF34D19-C16F-40B9-9D35-BE71F61E17FA}"/>
                </a:ext>
              </a:extLst>
            </p:cNvPr>
            <p:cNvSpPr/>
            <p:nvPr/>
          </p:nvSpPr>
          <p:spPr>
            <a:xfrm>
              <a:off x="4829398" y="4817551"/>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grpSp>
      <p:grpSp>
        <p:nvGrpSpPr>
          <p:cNvPr id="115" name="Group 114">
            <a:extLst>
              <a:ext uri="{FF2B5EF4-FFF2-40B4-BE49-F238E27FC236}">
                <a16:creationId xmlns="" xmlns:a16="http://schemas.microsoft.com/office/drawing/2014/main" id="{049AC098-F6B7-4B7B-853E-A6E94F5108FC}"/>
              </a:ext>
            </a:extLst>
          </p:cNvPr>
          <p:cNvGrpSpPr/>
          <p:nvPr/>
        </p:nvGrpSpPr>
        <p:grpSpPr>
          <a:xfrm>
            <a:off x="8628773" y="4749578"/>
            <a:ext cx="1317731" cy="894404"/>
            <a:chOff x="8682587" y="4878829"/>
            <a:chExt cx="1317731" cy="894404"/>
          </a:xfrm>
        </p:grpSpPr>
        <p:grpSp>
          <p:nvGrpSpPr>
            <p:cNvPr id="116" name="Group 115">
              <a:extLst>
                <a:ext uri="{FF2B5EF4-FFF2-40B4-BE49-F238E27FC236}">
                  <a16:creationId xmlns="" xmlns:a16="http://schemas.microsoft.com/office/drawing/2014/main" id="{7EC58190-C69B-44AE-8E5B-9B2F41B14A14}"/>
                </a:ext>
              </a:extLst>
            </p:cNvPr>
            <p:cNvGrpSpPr/>
            <p:nvPr/>
          </p:nvGrpSpPr>
          <p:grpSpPr>
            <a:xfrm>
              <a:off x="8682587" y="4878829"/>
              <a:ext cx="1316736" cy="301712"/>
              <a:chOff x="8985201" y="5090630"/>
              <a:chExt cx="1316736" cy="301712"/>
            </a:xfrm>
          </p:grpSpPr>
          <p:sp>
            <p:nvSpPr>
              <p:cNvPr id="123" name="Rectangle 122">
                <a:hlinkClick r:id="rId66"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 xmlns:a16="http://schemas.microsoft.com/office/drawing/2014/main"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Detection</a:t>
                </a:r>
              </a:p>
            </p:txBody>
          </p:sp>
          <p:pic>
            <p:nvPicPr>
              <p:cNvPr id="124" name="Picture 171">
                <a:extLst>
                  <a:ext uri="{FF2B5EF4-FFF2-40B4-BE49-F238E27FC236}">
                    <a16:creationId xmlns="" xmlns:a16="http://schemas.microsoft.com/office/drawing/2014/main" id="{CEC693DE-2E00-4E62-882D-EB5B9C7635EE}"/>
                  </a:ext>
                </a:extLst>
              </p:cNvPr>
              <p:cNvPicPr>
                <a:picLocks noChangeAspect="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7" name="Group 116">
              <a:extLst>
                <a:ext uri="{FF2B5EF4-FFF2-40B4-BE49-F238E27FC236}">
                  <a16:creationId xmlns="" xmlns:a16="http://schemas.microsoft.com/office/drawing/2014/main" id="{E1B9B134-2321-4891-B17C-15991C8E37EC}"/>
                </a:ext>
              </a:extLst>
            </p:cNvPr>
            <p:cNvGrpSpPr/>
            <p:nvPr/>
          </p:nvGrpSpPr>
          <p:grpSpPr>
            <a:xfrm>
              <a:off x="8683582" y="5180541"/>
              <a:ext cx="1316736" cy="297521"/>
              <a:chOff x="8983735" y="5463141"/>
              <a:chExt cx="1316736" cy="297521"/>
            </a:xfrm>
          </p:grpSpPr>
          <p:sp>
            <p:nvSpPr>
              <p:cNvPr id="121" name="Rectangle 120">
                <a:hlinkClick r:id="rId68"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 xmlns:a16="http://schemas.microsoft.com/office/drawing/2014/main"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SQL Encryption &amp;</a:t>
                </a:r>
                <a:b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 Data Masking</a:t>
                </a:r>
              </a:p>
            </p:txBody>
          </p:sp>
          <p:pic>
            <p:nvPicPr>
              <p:cNvPr id="122" name="Picture 171">
                <a:extLst>
                  <a:ext uri="{FF2B5EF4-FFF2-40B4-BE49-F238E27FC236}">
                    <a16:creationId xmlns="" xmlns:a16="http://schemas.microsoft.com/office/drawing/2014/main" id="{D37AF609-A026-435E-B719-3C5549FFF8A9}"/>
                  </a:ext>
                </a:extLst>
              </p:cNvPr>
              <p:cNvPicPr>
                <a:picLocks noChangeAspect="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8" name="Group 117">
              <a:extLst>
                <a:ext uri="{FF2B5EF4-FFF2-40B4-BE49-F238E27FC236}">
                  <a16:creationId xmlns="" xmlns:a16="http://schemas.microsoft.com/office/drawing/2014/main" id="{1053A7E7-CE7D-4337-B985-AAF9FB5B5CD7}"/>
                </a:ext>
              </a:extLst>
            </p:cNvPr>
            <p:cNvGrpSpPr/>
            <p:nvPr/>
          </p:nvGrpSpPr>
          <p:grpSpPr>
            <a:xfrm>
              <a:off x="8685048" y="5481028"/>
              <a:ext cx="1314275" cy="292205"/>
              <a:chOff x="8685048" y="5481028"/>
              <a:chExt cx="1314275" cy="292205"/>
            </a:xfrm>
          </p:grpSpPr>
          <p:sp>
            <p:nvSpPr>
              <p:cNvPr id="119" name="Rectangle 118">
                <a:hlinkClick r:id="rId69"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 xmlns:a16="http://schemas.microsoft.com/office/drawing/2014/main"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Info Protection</a:t>
                </a:r>
                <a:endParaRPr kumimoji="0" lang="en-US" altLang="en-US" sz="800" b="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120" name="Picture 171">
                <a:extLst>
                  <a:ext uri="{FF2B5EF4-FFF2-40B4-BE49-F238E27FC236}">
                    <a16:creationId xmlns="" xmlns:a16="http://schemas.microsoft.com/office/drawing/2014/main" id="{9747EA17-CD55-4F68-8E32-DCC83D0F8F9F}"/>
                  </a:ext>
                </a:extLst>
              </p:cNvPr>
              <p:cNvPicPr>
                <a:picLocks noChangeAspect="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25" name="Group 124">
            <a:extLst>
              <a:ext uri="{FF2B5EF4-FFF2-40B4-BE49-F238E27FC236}">
                <a16:creationId xmlns="" xmlns:a16="http://schemas.microsoft.com/office/drawing/2014/main" id="{A2C7C526-9E0F-4B0B-A850-9E203154E7E7}"/>
              </a:ext>
            </a:extLst>
          </p:cNvPr>
          <p:cNvGrpSpPr/>
          <p:nvPr/>
        </p:nvGrpSpPr>
        <p:grpSpPr>
          <a:xfrm>
            <a:off x="8636867" y="5675018"/>
            <a:ext cx="1316736" cy="233878"/>
            <a:chOff x="8682587" y="5857898"/>
            <a:chExt cx="1316736" cy="233878"/>
          </a:xfrm>
        </p:grpSpPr>
        <p:sp>
          <p:nvSpPr>
            <p:cNvPr id="126" name="Rectangle 125">
              <a:hlinkClick r:id="rId70"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 xmlns:a16="http://schemas.microsoft.com/office/drawing/2014/main" id="{E3813751-BF0D-49EF-8E88-30533ACC6D49}"/>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01168"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Defender ATP</a:t>
              </a:r>
            </a:p>
          </p:txBody>
        </p:sp>
        <p:pic>
          <p:nvPicPr>
            <p:cNvPr id="127" name="Picture 126">
              <a:extLst>
                <a:ext uri="{FF2B5EF4-FFF2-40B4-BE49-F238E27FC236}">
                  <a16:creationId xmlns="" xmlns:a16="http://schemas.microsoft.com/office/drawing/2014/main" id="{6F6147E3-349A-4872-88D0-1EA6EA0BE6AF}"/>
                </a:ext>
              </a:extLst>
            </p:cNvPr>
            <p:cNvPicPr>
              <a:picLocks noChangeAspect="1"/>
            </p:cNvPicPr>
            <p:nvPr/>
          </p:nvPicPr>
          <p:blipFill>
            <a:blip r:embed="rId7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sp>
        <p:nvSpPr>
          <p:cNvPr id="128" name="Title 2"/>
          <p:cNvSpPr>
            <a:spLocks noGrp="1"/>
          </p:cNvSpPr>
          <p:nvPr>
            <p:ph type="title"/>
          </p:nvPr>
        </p:nvSpPr>
        <p:spPr>
          <a:xfrm>
            <a:off x="292228" y="402043"/>
            <a:ext cx="10553380" cy="451348"/>
          </a:xfrm>
        </p:spPr>
        <p:txBody>
          <a:bodyPr/>
          <a:lstStyle/>
          <a:p>
            <a:r>
              <a:rPr lang="en-US" dirty="0" smtClean="0"/>
              <a:t>Security Reference Architecture</a:t>
            </a:r>
            <a:endParaRPr lang="en-US" dirty="0"/>
          </a:p>
        </p:txBody>
      </p:sp>
    </p:spTree>
    <p:extLst>
      <p:ext uri="{BB962C8B-B14F-4D97-AF65-F5344CB8AC3E}">
        <p14:creationId xmlns:p14="http://schemas.microsoft.com/office/powerpoint/2010/main" val="157952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anim calcmode="lin" valueType="num">
                                      <p:cBhvr>
                                        <p:cTn id="8" dur="1000" fill="hold"/>
                                        <p:tgtEl>
                                          <p:spTgt spid="109"/>
                                        </p:tgtEl>
                                        <p:attrNameLst>
                                          <p:attrName>ppt_x</p:attrName>
                                        </p:attrNameLst>
                                      </p:cBhvr>
                                      <p:tavLst>
                                        <p:tav tm="0">
                                          <p:val>
                                            <p:strVal val="#ppt_x"/>
                                          </p:val>
                                        </p:tav>
                                        <p:tav tm="100000">
                                          <p:val>
                                            <p:strVal val="#ppt_x"/>
                                          </p:val>
                                        </p:tav>
                                      </p:tavLst>
                                    </p:anim>
                                    <p:anim calcmode="lin" valueType="num">
                                      <p:cBhvr>
                                        <p:cTn id="9"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5"/>
                                        </p:tgtEl>
                                        <p:attrNameLst>
                                          <p:attrName>style.visibility</p:attrName>
                                        </p:attrNameLst>
                                      </p:cBhvr>
                                      <p:to>
                                        <p:strVal val="visible"/>
                                      </p:to>
                                    </p:set>
                                    <p:anim calcmode="lin" valueType="num">
                                      <p:cBhvr>
                                        <p:cTn id="14" dur="500" fill="hold"/>
                                        <p:tgtEl>
                                          <p:spTgt spid="115"/>
                                        </p:tgtEl>
                                        <p:attrNameLst>
                                          <p:attrName>ppt_w</p:attrName>
                                        </p:attrNameLst>
                                      </p:cBhvr>
                                      <p:tavLst>
                                        <p:tav tm="0">
                                          <p:val>
                                            <p:fltVal val="0"/>
                                          </p:val>
                                        </p:tav>
                                        <p:tav tm="100000">
                                          <p:val>
                                            <p:strVal val="#ppt_w"/>
                                          </p:val>
                                        </p:tav>
                                      </p:tavLst>
                                    </p:anim>
                                    <p:anim calcmode="lin" valueType="num">
                                      <p:cBhvr>
                                        <p:cTn id="15" dur="500" fill="hold"/>
                                        <p:tgtEl>
                                          <p:spTgt spid="115"/>
                                        </p:tgtEl>
                                        <p:attrNameLst>
                                          <p:attrName>ppt_h</p:attrName>
                                        </p:attrNameLst>
                                      </p:cBhvr>
                                      <p:tavLst>
                                        <p:tav tm="0">
                                          <p:val>
                                            <p:fltVal val="0"/>
                                          </p:val>
                                        </p:tav>
                                        <p:tav tm="100000">
                                          <p:val>
                                            <p:strVal val="#ppt_h"/>
                                          </p:val>
                                        </p:tav>
                                      </p:tavLst>
                                    </p:anim>
                                    <p:animEffect transition="in" filter="fade">
                                      <p:cBhvr>
                                        <p:cTn id="16" dur="500"/>
                                        <p:tgtEl>
                                          <p:spTgt spid="11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wipe(left)">
                                      <p:cBhvr>
                                        <p:cTn id="20" dur="125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26"/>
  <p:tag name="TYPE" val="ScreenWide"/>
  <p:tag name="KEYWORD" val="SCREENWIDE"/>
  <p:tag name="TEMPLATEVERSION" val="17/07/2017 10: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8B38D2A5-9BC7-4F62-B242-67C700C5F724}" vid="{699E01CA-0D54-417C-BFE6-B70CCE5CE3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191</TotalTime>
  <Words>268</Words>
  <Application>Microsoft Office PowerPoint</Application>
  <PresentationFormat>Widescreen</PresentationFormat>
  <Paragraphs>92</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Segoe</vt:lpstr>
      <vt:lpstr>Segoe UI</vt:lpstr>
      <vt:lpstr>Segoe UI Light</vt:lpstr>
      <vt:lpstr>Segoe UI Semibold</vt:lpstr>
      <vt:lpstr>STXihei</vt:lpstr>
      <vt:lpstr>KPMG_Widescreen_16:9 02/02/2016</vt:lpstr>
      <vt:lpstr>Azure Security Reference Architecture</vt:lpstr>
      <vt:lpstr>Contents</vt:lpstr>
      <vt:lpstr>Azure Security &amp; Management</vt:lpstr>
      <vt:lpstr>PowerPoint Presentation</vt:lpstr>
      <vt:lpstr>Azure IaaS Deployment </vt:lpstr>
      <vt:lpstr>Azure PaaS Deployment </vt:lpstr>
      <vt:lpstr>Security Reference Architecture</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Widescreen template</dc:title>
  <dc:creator>Gupta, Vineet</dc:creator>
  <cp:lastModifiedBy>Gupta, Vineet</cp:lastModifiedBy>
  <cp:revision>27</cp:revision>
  <dcterms:created xsi:type="dcterms:W3CDTF">2020-04-13T18:54:00Z</dcterms:created>
  <dcterms:modified xsi:type="dcterms:W3CDTF">2020-04-13T22:13:49Z</dcterms:modified>
  <cp:category>KPMG Confidential</cp:category>
</cp:coreProperties>
</file>