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76" r:id="rId2"/>
  </p:sldMasterIdLst>
  <p:notesMasterIdLst>
    <p:notesMasterId r:id="rId9"/>
  </p:notesMasterIdLst>
  <p:handoutMasterIdLst>
    <p:handoutMasterId r:id="rId10"/>
  </p:handoutMasterIdLst>
  <p:sldIdLst>
    <p:sldId id="302" r:id="rId3"/>
    <p:sldId id="386" r:id="rId4"/>
    <p:sldId id="389" r:id="rId5"/>
    <p:sldId id="388" r:id="rId6"/>
    <p:sldId id="390" r:id="rId7"/>
    <p:sldId id="391" r:id="rId8"/>
  </p:sldIdLst>
  <p:sldSz cx="9144000" cy="5143500" type="screen16x9"/>
  <p:notesSz cx="6858000" cy="9144000"/>
  <p:custDataLst>
    <p:tags r:id="rId11"/>
  </p:custDataLst>
  <p:defaultTextStyle>
    <a:defPPr>
      <a:defRPr lang="en-US"/>
    </a:defPPr>
    <a:lvl1pPr algn="l" defTabSz="457200" rtl="0" fontAlgn="base">
      <a:spcBef>
        <a:spcPct val="0"/>
      </a:spcBef>
      <a:spcAft>
        <a:spcPct val="0"/>
      </a:spcAft>
      <a:defRPr sz="2400" kern="1200">
        <a:solidFill>
          <a:schemeClr val="tx1"/>
        </a:solidFill>
        <a:latin typeface="Arial" charset="0"/>
        <a:ea typeface="+mn-ea"/>
        <a:cs typeface="Arial" charset="0"/>
      </a:defRPr>
    </a:lvl1pPr>
    <a:lvl2pPr marL="457200" algn="l" defTabSz="457200" rtl="0" fontAlgn="base">
      <a:spcBef>
        <a:spcPct val="0"/>
      </a:spcBef>
      <a:spcAft>
        <a:spcPct val="0"/>
      </a:spcAft>
      <a:defRPr sz="2400" kern="1200">
        <a:solidFill>
          <a:schemeClr val="tx1"/>
        </a:solidFill>
        <a:latin typeface="Arial" charset="0"/>
        <a:ea typeface="+mn-ea"/>
        <a:cs typeface="Arial" charset="0"/>
      </a:defRPr>
    </a:lvl2pPr>
    <a:lvl3pPr marL="914400" algn="l" defTabSz="457200" rtl="0" fontAlgn="base">
      <a:spcBef>
        <a:spcPct val="0"/>
      </a:spcBef>
      <a:spcAft>
        <a:spcPct val="0"/>
      </a:spcAft>
      <a:defRPr sz="2400" kern="1200">
        <a:solidFill>
          <a:schemeClr val="tx1"/>
        </a:solidFill>
        <a:latin typeface="Arial" charset="0"/>
        <a:ea typeface="+mn-ea"/>
        <a:cs typeface="Arial" charset="0"/>
      </a:defRPr>
    </a:lvl3pPr>
    <a:lvl4pPr marL="1371600" algn="l" defTabSz="457200" rtl="0" fontAlgn="base">
      <a:spcBef>
        <a:spcPct val="0"/>
      </a:spcBef>
      <a:spcAft>
        <a:spcPct val="0"/>
      </a:spcAft>
      <a:defRPr sz="2400" kern="1200">
        <a:solidFill>
          <a:schemeClr val="tx1"/>
        </a:solidFill>
        <a:latin typeface="Arial" charset="0"/>
        <a:ea typeface="+mn-ea"/>
        <a:cs typeface="Arial" charset="0"/>
      </a:defRPr>
    </a:lvl4pPr>
    <a:lvl5pPr marL="1828800" algn="l" defTabSz="457200"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061">
          <p15:clr>
            <a:srgbClr val="A4A3A4"/>
          </p15:clr>
        </p15:guide>
        <p15:guide id="2" pos="2880" userDrawn="1">
          <p15:clr>
            <a:srgbClr val="A4A3A4"/>
          </p15:clr>
        </p15:guide>
        <p15:guide id="3" orient="horz" pos="1394">
          <p15:clr>
            <a:srgbClr val="A4A3A4"/>
          </p15:clr>
        </p15:guide>
        <p15:guide id="4" pos="543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to, Mark  (CTR)      W1CIP" initials="MM(W" lastIdx="11" clrIdx="0">
    <p:extLst>
      <p:ext uri="{19B8F6BF-5375-455C-9EA6-DF929625EA0E}">
        <p15:presenceInfo xmlns:p15="http://schemas.microsoft.com/office/powerpoint/2012/main" userId="S-1-5-21-1777081478-1322062499-644039835-1610145" providerId="AD"/>
      </p:ext>
    </p:extLst>
  </p:cmAuthor>
  <p:cmAuthor id="2" name="Khandelwal, Gaurav R" initials="KGR" lastIdx="2" clrIdx="1">
    <p:extLst>
      <p:ext uri="{19B8F6BF-5375-455C-9EA6-DF929625EA0E}">
        <p15:presenceInfo xmlns:p15="http://schemas.microsoft.com/office/powerpoint/2012/main" userId="Khandelwal, Gaurav R" providerId="None"/>
      </p:ext>
    </p:extLst>
  </p:cmAuthor>
  <p:cmAuthor id="3" name="Gupta, Vineet" initials="GV" lastIdx="5" clrIdx="2">
    <p:extLst>
      <p:ext uri="{19B8F6BF-5375-455C-9EA6-DF929625EA0E}">
        <p15:presenceInfo xmlns:p15="http://schemas.microsoft.com/office/powerpoint/2012/main" userId="S::vineetgupta2@kpmg.com::97767ba4-9ec4-4a02-80ea-5d333aa25b75" providerId="AD"/>
      </p:ext>
    </p:extLst>
  </p:cmAuthor>
  <p:cmAuthor id="4" name="Stehly, Lorraine C      TL09P" initials="SLCT" lastIdx="2" clrIdx="3">
    <p:extLst>
      <p:ext uri="{19B8F6BF-5375-455C-9EA6-DF929625EA0E}">
        <p15:presenceInfo xmlns:p15="http://schemas.microsoft.com/office/powerpoint/2012/main" userId="S-1-5-21-1777081478-1322062499-644039835-525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44A"/>
    <a:srgbClr val="00AAE0"/>
    <a:srgbClr val="0065A6"/>
    <a:srgbClr val="C8C8C8"/>
    <a:srgbClr val="007A3E"/>
    <a:srgbClr val="002850"/>
    <a:srgbClr val="C4D600"/>
    <a:srgbClr val="E35205"/>
    <a:srgbClr val="F68621"/>
    <a:srgbClr val="F0B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62" autoAdjust="0"/>
    <p:restoredTop sz="98849" autoAdjust="0"/>
  </p:normalViewPr>
  <p:slideViewPr>
    <p:cSldViewPr snapToGrid="0" snapToObjects="1">
      <p:cViewPr varScale="1">
        <p:scale>
          <a:sx n="88" d="100"/>
          <a:sy n="88" d="100"/>
        </p:scale>
        <p:origin x="760" y="60"/>
      </p:cViewPr>
      <p:guideLst>
        <p:guide orient="horz" pos="3061"/>
        <p:guide pos="2880"/>
        <p:guide orient="horz" pos="1394"/>
        <p:guide pos="543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Job Role</c:v>
                </c:pt>
              </c:strCache>
            </c:strRef>
          </c:tx>
          <c:spPr>
            <a:solidFill>
              <a:srgbClr val="39B44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 of Roles</c:v>
                </c:pt>
              </c:strCache>
            </c:strRef>
          </c:cat>
          <c:val>
            <c:numRef>
              <c:f>Sheet1!$B$2</c:f>
              <c:numCache>
                <c:formatCode>General</c:formatCode>
                <c:ptCount val="1"/>
                <c:pt idx="0">
                  <c:v>1</c:v>
                </c:pt>
              </c:numCache>
            </c:numRef>
          </c:val>
          <c:extLst>
            <c:ext xmlns:c16="http://schemas.microsoft.com/office/drawing/2014/chart" uri="{C3380CC4-5D6E-409C-BE32-E72D297353CC}">
              <c16:uniqueId val="{00000000-312C-40CF-A212-3CE959922438}"/>
            </c:ext>
          </c:extLst>
        </c:ser>
        <c:ser>
          <c:idx val="1"/>
          <c:order val="1"/>
          <c:tx>
            <c:strRef>
              <c:f>Sheet1!$C$1</c:f>
              <c:strCache>
                <c:ptCount val="1"/>
                <c:pt idx="0">
                  <c:v>Sub Role</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 of Roles</c:v>
                </c:pt>
              </c:strCache>
            </c:strRef>
          </c:cat>
          <c:val>
            <c:numRef>
              <c:f>Sheet1!$C$2</c:f>
              <c:numCache>
                <c:formatCode>General</c:formatCode>
                <c:ptCount val="1"/>
                <c:pt idx="0">
                  <c:v>7</c:v>
                </c:pt>
              </c:numCache>
            </c:numRef>
          </c:val>
          <c:extLst>
            <c:ext xmlns:c16="http://schemas.microsoft.com/office/drawing/2014/chart" uri="{C3380CC4-5D6E-409C-BE32-E72D297353CC}">
              <c16:uniqueId val="{00000004-312C-40CF-A212-3CE959922438}"/>
            </c:ext>
          </c:extLst>
        </c:ser>
        <c:ser>
          <c:idx val="2"/>
          <c:order val="2"/>
          <c:tx>
            <c:strRef>
              <c:f>Sheet1!$D$1</c:f>
              <c:strCache>
                <c:ptCount val="1"/>
                <c:pt idx="0">
                  <c:v>Application Role</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 of Roles</c:v>
                </c:pt>
              </c:strCache>
            </c:strRef>
          </c:cat>
          <c:val>
            <c:numRef>
              <c:f>Sheet1!$D$2</c:f>
              <c:numCache>
                <c:formatCode>General</c:formatCode>
                <c:ptCount val="1"/>
                <c:pt idx="0">
                  <c:v>10</c:v>
                </c:pt>
              </c:numCache>
            </c:numRef>
          </c:val>
          <c:extLst>
            <c:ext xmlns:c16="http://schemas.microsoft.com/office/drawing/2014/chart" uri="{C3380CC4-5D6E-409C-BE32-E72D297353CC}">
              <c16:uniqueId val="{00000005-312C-40CF-A212-3CE959922438}"/>
            </c:ext>
          </c:extLst>
        </c:ser>
        <c:dLbls>
          <c:dLblPos val="ctr"/>
          <c:showLegendKey val="0"/>
          <c:showVal val="1"/>
          <c:showCatName val="0"/>
          <c:showSerName val="0"/>
          <c:showPercent val="0"/>
          <c:showBubbleSize val="0"/>
        </c:dLbls>
        <c:gapWidth val="150"/>
        <c:axId val="518069680"/>
        <c:axId val="518070464"/>
      </c:barChart>
      <c:catAx>
        <c:axId val="518069680"/>
        <c:scaling>
          <c:orientation val="minMax"/>
        </c:scaling>
        <c:delete val="1"/>
        <c:axPos val="b"/>
        <c:numFmt formatCode="General" sourceLinked="1"/>
        <c:majorTickMark val="out"/>
        <c:minorTickMark val="none"/>
        <c:tickLblPos val="nextTo"/>
        <c:crossAx val="518070464"/>
        <c:crosses val="autoZero"/>
        <c:auto val="1"/>
        <c:lblAlgn val="ctr"/>
        <c:lblOffset val="100"/>
        <c:noMultiLvlLbl val="0"/>
      </c:catAx>
      <c:valAx>
        <c:axId val="5180704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1806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Enterprise Roles</c:v>
                </c:pt>
              </c:strCache>
            </c:strRef>
          </c:tx>
          <c:spPr>
            <a:solidFill>
              <a:srgbClr val="39B44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 of Roles</c:v>
                </c:pt>
              </c:strCache>
            </c:strRef>
          </c:cat>
          <c:val>
            <c:numRef>
              <c:f>Sheet1!$B$2</c:f>
              <c:numCache>
                <c:formatCode>General</c:formatCode>
                <c:ptCount val="1"/>
                <c:pt idx="0">
                  <c:v>5</c:v>
                </c:pt>
              </c:numCache>
            </c:numRef>
          </c:val>
          <c:extLst>
            <c:ext xmlns:c16="http://schemas.microsoft.com/office/drawing/2014/chart" uri="{C3380CC4-5D6E-409C-BE32-E72D297353CC}">
              <c16:uniqueId val="{00000000-2973-48FF-8B3E-0C3C069B9A89}"/>
            </c:ext>
          </c:extLst>
        </c:ser>
        <c:ser>
          <c:idx val="1"/>
          <c:order val="1"/>
          <c:tx>
            <c:strRef>
              <c:f>Sheet1!$C$1</c:f>
              <c:strCache>
                <c:ptCount val="1"/>
                <c:pt idx="0">
                  <c:v>Application Role</c:v>
                </c:pt>
              </c:strCache>
            </c:strRef>
          </c:tx>
          <c:spPr>
            <a:solidFill>
              <a:schemeClr val="accent1"/>
            </a:solidFill>
            <a:ln>
              <a:noFill/>
            </a:ln>
            <a:effectLst/>
          </c:spPr>
          <c:invertIfNegative val="0"/>
          <c:dPt>
            <c:idx val="0"/>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4-2973-48FF-8B3E-0C3C069B9A8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 of Roles</c:v>
                </c:pt>
              </c:strCache>
            </c:strRef>
          </c:cat>
          <c:val>
            <c:numRef>
              <c:f>Sheet1!$C$2</c:f>
              <c:numCache>
                <c:formatCode>General</c:formatCode>
                <c:ptCount val="1"/>
                <c:pt idx="0">
                  <c:v>1</c:v>
                </c:pt>
              </c:numCache>
            </c:numRef>
          </c:val>
          <c:extLst>
            <c:ext xmlns:c16="http://schemas.microsoft.com/office/drawing/2014/chart" uri="{C3380CC4-5D6E-409C-BE32-E72D297353CC}">
              <c16:uniqueId val="{00000001-2973-48FF-8B3E-0C3C069B9A89}"/>
            </c:ext>
          </c:extLst>
        </c:ser>
        <c:dLbls>
          <c:dLblPos val="ctr"/>
          <c:showLegendKey val="0"/>
          <c:showVal val="1"/>
          <c:showCatName val="0"/>
          <c:showSerName val="0"/>
          <c:showPercent val="0"/>
          <c:showBubbleSize val="0"/>
        </c:dLbls>
        <c:gapWidth val="150"/>
        <c:axId val="524782704"/>
        <c:axId val="524786232"/>
      </c:barChart>
      <c:catAx>
        <c:axId val="524782704"/>
        <c:scaling>
          <c:orientation val="minMax"/>
        </c:scaling>
        <c:delete val="1"/>
        <c:axPos val="b"/>
        <c:numFmt formatCode="General" sourceLinked="1"/>
        <c:majorTickMark val="out"/>
        <c:minorTickMark val="none"/>
        <c:tickLblPos val="nextTo"/>
        <c:crossAx val="524786232"/>
        <c:crosses val="autoZero"/>
        <c:auto val="1"/>
        <c:lblAlgn val="ctr"/>
        <c:lblOffset val="100"/>
        <c:noMultiLvlLbl val="0"/>
      </c:catAx>
      <c:valAx>
        <c:axId val="5247862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24782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84" charset="0"/>
                <a:ea typeface="MS PGothic" pitchFamily="34" charset="-128"/>
              </a:defRPr>
            </a:lvl1pPr>
          </a:lstStyle>
          <a:p>
            <a:fld id="{370AD719-A5CC-4EAA-B319-63CA2EB82D34}" type="datetime1">
              <a:rPr lang="en-US" altLang="en-US"/>
              <a:pPr/>
              <a:t>11/7/2023</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84" charset="0"/>
                <a:ea typeface="MS PGothic" pitchFamily="34" charset="-128"/>
              </a:defRPr>
            </a:lvl1pPr>
          </a:lstStyle>
          <a:p>
            <a:fld id="{E4BB9F89-8D2A-4F13-8073-A3C588A4F3CA}" type="slidenum">
              <a:rPr lang="en-US" altLang="en-US"/>
              <a:pPr/>
              <a:t>‹#›</a:t>
            </a:fld>
            <a:endParaRPr lang="en-US" altLang="en-US" dirty="0"/>
          </a:p>
        </p:txBody>
      </p:sp>
    </p:spTree>
    <p:extLst>
      <p:ext uri="{BB962C8B-B14F-4D97-AF65-F5344CB8AC3E}">
        <p14:creationId xmlns:p14="http://schemas.microsoft.com/office/powerpoint/2010/main" val="1252354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84" charset="0"/>
                <a:ea typeface="MS PGothic" pitchFamily="34" charset="-128"/>
              </a:defRPr>
            </a:lvl1pPr>
          </a:lstStyle>
          <a:p>
            <a:fld id="{6E30FF4F-E39C-4EAF-A8BC-25F286F58CE1}" type="datetime1">
              <a:rPr lang="en-US" altLang="en-US"/>
              <a:pPr/>
              <a:t>11/7/2023</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84" charset="0"/>
                <a:ea typeface="MS PGothic" pitchFamily="34" charset="-128"/>
              </a:defRPr>
            </a:lvl1pPr>
          </a:lstStyle>
          <a:p>
            <a:fld id="{DECE3B9E-6574-462E-B6D1-39C8693FFF93}" type="slidenum">
              <a:rPr lang="en-US" altLang="en-US"/>
              <a:pPr/>
              <a:t>‹#›</a:t>
            </a:fld>
            <a:endParaRPr lang="en-US" altLang="en-US" dirty="0"/>
          </a:p>
        </p:txBody>
      </p:sp>
    </p:spTree>
    <p:extLst>
      <p:ext uri="{BB962C8B-B14F-4D97-AF65-F5344CB8AC3E}">
        <p14:creationId xmlns:p14="http://schemas.microsoft.com/office/powerpoint/2010/main" val="2821096663"/>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84" charset="-128"/>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DECE3B9E-6574-462E-B6D1-39C8693FFF93}" type="slidenum">
              <a:rPr lang="en-US" altLang="en-US" smtClean="0"/>
              <a:pPr/>
              <a:t>1</a:t>
            </a:fld>
            <a:endParaRPr lang="en-US" altLang="en-US" dirty="0"/>
          </a:p>
        </p:txBody>
      </p:sp>
    </p:spTree>
    <p:extLst>
      <p:ext uri="{BB962C8B-B14F-4D97-AF65-F5344CB8AC3E}">
        <p14:creationId xmlns:p14="http://schemas.microsoft.com/office/powerpoint/2010/main" val="127092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DECE3B9E-6574-462E-B6D1-39C8693FFF93}" type="slidenum">
              <a:rPr lang="en-US" altLang="en-US" smtClean="0"/>
              <a:pPr/>
              <a:t>2</a:t>
            </a:fld>
            <a:endParaRPr lang="en-US" altLang="en-US" dirty="0"/>
          </a:p>
        </p:txBody>
      </p:sp>
    </p:spTree>
    <p:extLst>
      <p:ext uri="{BB962C8B-B14F-4D97-AF65-F5344CB8AC3E}">
        <p14:creationId xmlns:p14="http://schemas.microsoft.com/office/powerpoint/2010/main" val="248757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DECE3B9E-6574-462E-B6D1-39C8693FFF93}" type="slidenum">
              <a:rPr lang="en-US" altLang="en-US" smtClean="0"/>
              <a:pPr/>
              <a:t>4</a:t>
            </a:fld>
            <a:endParaRPr lang="en-US" altLang="en-US" dirty="0"/>
          </a:p>
        </p:txBody>
      </p:sp>
    </p:spTree>
    <p:extLst>
      <p:ext uri="{BB962C8B-B14F-4D97-AF65-F5344CB8AC3E}">
        <p14:creationId xmlns:p14="http://schemas.microsoft.com/office/powerpoint/2010/main" val="1107723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ctrTitle"/>
          </p:nvPr>
        </p:nvSpPr>
        <p:spPr>
          <a:xfrm>
            <a:off x="457200" y="357012"/>
            <a:ext cx="8191948" cy="2011572"/>
          </a:xfrm>
          <a:prstGeom prst="rect">
            <a:avLst/>
          </a:prstGeom>
        </p:spPr>
        <p:txBody>
          <a:bodyPr anchor="b"/>
          <a:lstStyle>
            <a:lvl1pPr>
              <a:lnSpc>
                <a:spcPts val="4000"/>
              </a:lnSpc>
              <a:defRPr sz="4000" b="1" cap="all" baseline="0">
                <a:solidFill>
                  <a:srgbClr val="002850"/>
                </a:solidFill>
                <a:latin typeface="Arial" charset="0"/>
              </a:defRPr>
            </a:lvl1pPr>
          </a:lstStyle>
          <a:p>
            <a:r>
              <a:rPr lang="en-US"/>
              <a:t>Click to edit Master title style</a:t>
            </a:r>
            <a:endParaRPr lang="en-US" dirty="0"/>
          </a:p>
        </p:txBody>
      </p:sp>
      <p:sp>
        <p:nvSpPr>
          <p:cNvPr id="10243" name="Text Placeholder 2"/>
          <p:cNvSpPr>
            <a:spLocks noGrp="1"/>
          </p:cNvSpPr>
          <p:nvPr>
            <p:ph type="subTitle" idx="1" hasCustomPrompt="1"/>
          </p:nvPr>
        </p:nvSpPr>
        <p:spPr>
          <a:xfrm>
            <a:off x="457200" y="2440381"/>
            <a:ext cx="8191948" cy="665017"/>
          </a:xfrm>
        </p:spPr>
        <p:txBody>
          <a:bodyPr anchor="t"/>
          <a:lstStyle>
            <a:lvl1pPr marL="0" indent="0">
              <a:lnSpc>
                <a:spcPts val="2200"/>
              </a:lnSpc>
              <a:buFont typeface="Arial" charset="0"/>
              <a:buNone/>
              <a:defRPr sz="2000" b="0">
                <a:solidFill>
                  <a:srgbClr val="0065A6"/>
                </a:solidFill>
                <a:latin typeface="Arial" charset="0"/>
              </a:defRPr>
            </a:lvl1pPr>
          </a:lstStyle>
          <a:p>
            <a:r>
              <a:rPr lang="en-US" dirty="0"/>
              <a:t>Click to edit master subtitle style</a:t>
            </a: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55752"/>
          <a:stretch/>
        </p:blipFill>
        <p:spPr>
          <a:xfrm>
            <a:off x="6880225" y="3633386"/>
            <a:ext cx="2046288" cy="850112"/>
          </a:xfrm>
          <a:prstGeom prst="rect">
            <a:avLst/>
          </a:prstGeom>
        </p:spPr>
      </p:pic>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44659" t="30410" r="-6860" b="10635"/>
          <a:stretch/>
        </p:blipFill>
        <p:spPr>
          <a:xfrm>
            <a:off x="377826" y="3896666"/>
            <a:ext cx="2876549" cy="501186"/>
          </a:xfrm>
          <a:prstGeom prst="rect">
            <a:avLst/>
          </a:prstGeom>
        </p:spPr>
      </p:pic>
      <p:grpSp>
        <p:nvGrpSpPr>
          <p:cNvPr id="10" name="Group 9"/>
          <p:cNvGrpSpPr/>
          <p:nvPr userDrawn="1"/>
        </p:nvGrpSpPr>
        <p:grpSpPr>
          <a:xfrm>
            <a:off x="-17463" y="4451350"/>
            <a:ext cx="9170989" cy="698501"/>
            <a:chOff x="-17463" y="4483498"/>
            <a:chExt cx="9170989" cy="666353"/>
          </a:xfrm>
        </p:grpSpPr>
        <p:sp>
          <p:nvSpPr>
            <p:cNvPr id="12" name="Rectangle 11"/>
            <p:cNvSpPr/>
            <p:nvPr userDrawn="1"/>
          </p:nvSpPr>
          <p:spPr bwMode="auto">
            <a:xfrm rot="5400000" flipH="1">
              <a:off x="4334550" y="131486"/>
              <a:ext cx="466963"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sp>
          <p:nvSpPr>
            <p:cNvPr id="14" name="Rectangle 13"/>
            <p:cNvSpPr/>
            <p:nvPr userDrawn="1"/>
          </p:nvSpPr>
          <p:spPr bwMode="auto">
            <a:xfrm rot="5400000">
              <a:off x="4465162" y="461488"/>
              <a:ext cx="205738" cy="9170988"/>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grpSp>
      <p:sp>
        <p:nvSpPr>
          <p:cNvPr id="3" name="Picture Placeholder 2"/>
          <p:cNvSpPr>
            <a:spLocks noGrp="1"/>
          </p:cNvSpPr>
          <p:nvPr>
            <p:ph type="pic" sz="quarter" idx="10"/>
          </p:nvPr>
        </p:nvSpPr>
        <p:spPr>
          <a:xfrm>
            <a:off x="5598694" y="442716"/>
            <a:ext cx="3021431" cy="2806700"/>
          </a:xfrm>
          <a:solidFill>
            <a:schemeClr val="bg1">
              <a:lumMod val="85000"/>
            </a:schemeClr>
          </a:solidFill>
        </p:spPr>
        <p:txBody>
          <a:bodyPr/>
          <a:lstStyle/>
          <a:p>
            <a:r>
              <a:rPr lang="en-US" dirty="0"/>
              <a:t>Click icon to add picture</a:t>
            </a:r>
          </a:p>
        </p:txBody>
      </p:sp>
      <p:sp>
        <p:nvSpPr>
          <p:cNvPr id="16" name="Rectangle 15"/>
          <p:cNvSpPr/>
          <p:nvPr userDrawn="1"/>
        </p:nvSpPr>
        <p:spPr>
          <a:xfrm>
            <a:off x="457200" y="4918908"/>
            <a:ext cx="7543800" cy="246221"/>
          </a:xfrm>
          <a:prstGeom prst="rect">
            <a:avLst/>
          </a:prstGeom>
        </p:spPr>
        <p:txBody>
          <a:bodyPr wrap="square">
            <a:spAutoFit/>
          </a:bodyPr>
          <a:lstStyle/>
          <a:p>
            <a:r>
              <a:rPr lang="en-US" sz="1000" b="1" dirty="0">
                <a:solidFill>
                  <a:srgbClr val="969697"/>
                </a:solidFill>
                <a:latin typeface="Arial Narrow"/>
                <a:cs typeface="Arial Narrow"/>
              </a:rPr>
              <a:t>FOR INTERNAL USE ONLY</a:t>
            </a:r>
          </a:p>
        </p:txBody>
      </p:sp>
    </p:spTree>
    <p:extLst>
      <p:ext uri="{BB962C8B-B14F-4D97-AF65-F5344CB8AC3E}">
        <p14:creationId xmlns:p14="http://schemas.microsoft.com/office/powerpoint/2010/main" val="16322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95604" y="656095"/>
            <a:ext cx="2316583" cy="1570415"/>
          </a:xfrm>
          <a:solidFill>
            <a:schemeClr val="bg1">
              <a:lumMod val="85000"/>
            </a:schemeClr>
          </a:solidFill>
        </p:spPr>
        <p:txBody>
          <a:bodyPr/>
          <a:lstStyle/>
          <a:p>
            <a:r>
              <a:rPr lang="en-US" dirty="0"/>
              <a:t>Click icon to add picture</a:t>
            </a:r>
          </a:p>
        </p:txBody>
      </p:sp>
      <p:sp>
        <p:nvSpPr>
          <p:cNvPr id="7" name="Text Placeholder 2"/>
          <p:cNvSpPr>
            <a:spLocks noGrp="1"/>
          </p:cNvSpPr>
          <p:nvPr>
            <p:ph type="subTitle" idx="1" hasCustomPrompt="1"/>
          </p:nvPr>
        </p:nvSpPr>
        <p:spPr>
          <a:xfrm>
            <a:off x="457200" y="2791625"/>
            <a:ext cx="8154988" cy="663158"/>
          </a:xfrm>
        </p:spPr>
        <p:txBody>
          <a:bodyPr anchor="t"/>
          <a:lstStyle>
            <a:lvl1pPr marL="0" indent="0">
              <a:lnSpc>
                <a:spcPts val="2200"/>
              </a:lnSpc>
              <a:buFont typeface="Arial" charset="0"/>
              <a:buNone/>
              <a:defRPr sz="2000" b="0">
                <a:solidFill>
                  <a:srgbClr val="0065A6"/>
                </a:solidFill>
                <a:latin typeface="Arial" charset="0"/>
              </a:defRPr>
            </a:lvl1pPr>
          </a:lstStyle>
          <a:p>
            <a:r>
              <a:rPr lang="en-US" dirty="0"/>
              <a:t>Click to edit master subtitle style</a:t>
            </a:r>
          </a:p>
        </p:txBody>
      </p:sp>
      <p:sp>
        <p:nvSpPr>
          <p:cNvPr id="8" name="Title Placeholder 1"/>
          <p:cNvSpPr>
            <a:spLocks noGrp="1"/>
          </p:cNvSpPr>
          <p:nvPr>
            <p:ph type="ctrTitle"/>
          </p:nvPr>
        </p:nvSpPr>
        <p:spPr>
          <a:xfrm>
            <a:off x="452440" y="1628225"/>
            <a:ext cx="8159749" cy="717948"/>
          </a:xfrm>
          <a:prstGeom prst="rect">
            <a:avLst/>
          </a:prstGeom>
        </p:spPr>
        <p:txBody>
          <a:bodyPr anchor="b"/>
          <a:lstStyle>
            <a:lvl1pPr>
              <a:lnSpc>
                <a:spcPts val="3200"/>
              </a:lnSpc>
              <a:defRPr sz="3200" b="1" cap="all" baseline="0">
                <a:solidFill>
                  <a:srgbClr val="002850"/>
                </a:solidFill>
                <a:latin typeface="Arial" charset="0"/>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C8C01F01-A601-4FE5-8E71-6675F782C625}" type="slidenum">
              <a:rPr lang="en-US" altLang="en-US"/>
              <a:pPr/>
              <a:t>‹#›</a:t>
            </a:fld>
            <a:endParaRPr lang="en-US" altLang="en-US" dirty="0"/>
          </a:p>
        </p:txBody>
      </p:sp>
      <p:sp>
        <p:nvSpPr>
          <p:cNvPr id="9" name="Rectangle 7"/>
          <p:cNvSpPr>
            <a:spLocks noGrp="1" noChangeArrowheads="1"/>
          </p:cNvSpPr>
          <p:nvPr>
            <p:ph type="ftr" sz="quarter" idx="11"/>
          </p:nvPr>
        </p:nvSpPr>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cxnSp>
        <p:nvCxnSpPr>
          <p:cNvPr id="10" name="Straight Connector 9"/>
          <p:cNvCxnSpPr/>
          <p:nvPr userDrawn="1"/>
        </p:nvCxnSpPr>
        <p:spPr>
          <a:xfrm>
            <a:off x="540008" y="2524435"/>
            <a:ext cx="8078530" cy="0"/>
          </a:xfrm>
          <a:prstGeom prst="line">
            <a:avLst/>
          </a:prstGeom>
          <a:ln w="76200" cmpd="sng">
            <a:solidFill>
              <a:srgbClr val="0065A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1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230188" indent="-230188">
              <a:buClr>
                <a:schemeClr val="tx1"/>
              </a:buClr>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hasCustomPrompt="1"/>
          </p:nvPr>
        </p:nvSpPr>
        <p:spPr>
          <a:xfrm>
            <a:off x="452438" y="205979"/>
            <a:ext cx="8229600" cy="484584"/>
          </a:xfrm>
        </p:spPr>
        <p:txBody>
          <a:bodyPr/>
          <a:lstStyle>
            <a:lvl1pPr>
              <a:defRPr sz="2000" cap="none">
                <a:solidFill>
                  <a:srgbClr val="0065A6"/>
                </a:solidFill>
              </a:defRPr>
            </a:lvl1pPr>
          </a:lstStyle>
          <a:p>
            <a:r>
              <a:rPr lang="en-US" dirty="0"/>
              <a:t>Click to edit master title style</a:t>
            </a:r>
          </a:p>
        </p:txBody>
      </p:sp>
      <p:sp>
        <p:nvSpPr>
          <p:cNvPr id="4" name="Slide Number Placeholder 5"/>
          <p:cNvSpPr>
            <a:spLocks noGrp="1"/>
          </p:cNvSpPr>
          <p:nvPr>
            <p:ph type="sldNum" sz="quarter" idx="10"/>
          </p:nvPr>
        </p:nvSpPr>
        <p:spPr>
          <a:ln/>
        </p:spPr>
        <p:txBody>
          <a:bodyPr/>
          <a:lstStyle>
            <a:lvl1pPr>
              <a:defRPr/>
            </a:lvl1pPr>
          </a:lstStyle>
          <a:p>
            <a:fld id="{38EC0547-4173-4FD2-B3AD-CE0209F6F09F}" type="slidenum">
              <a:rPr lang="en-US" altLang="en-US"/>
              <a:pPr/>
              <a:t>‹#›</a:t>
            </a:fld>
            <a:endParaRPr lang="en-US" altLang="en-US" dirty="0"/>
          </a:p>
        </p:txBody>
      </p:sp>
      <p:sp>
        <p:nvSpPr>
          <p:cNvPr id="5"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46139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2438" y="205979"/>
            <a:ext cx="8229600" cy="484584"/>
          </a:xfrm>
        </p:spPr>
        <p:txBody>
          <a:bodyPr/>
          <a:lstStyle>
            <a:lvl1pPr>
              <a:defRPr sz="2000" cap="none">
                <a:solidFill>
                  <a:srgbClr val="0065A6"/>
                </a:solidFill>
              </a:defRPr>
            </a:lvl1pPr>
          </a:lstStyle>
          <a:p>
            <a:r>
              <a:rPr lang="en-US" dirty="0"/>
              <a:t>Click to edit master title style</a:t>
            </a:r>
          </a:p>
        </p:txBody>
      </p:sp>
      <p:sp>
        <p:nvSpPr>
          <p:cNvPr id="3" name="Slide Number Placeholder 5"/>
          <p:cNvSpPr>
            <a:spLocks noGrp="1"/>
          </p:cNvSpPr>
          <p:nvPr>
            <p:ph type="sldNum" sz="quarter" idx="10"/>
          </p:nvPr>
        </p:nvSpPr>
        <p:spPr>
          <a:ln/>
        </p:spPr>
        <p:txBody>
          <a:bodyPr/>
          <a:lstStyle>
            <a:lvl1pPr>
              <a:defRPr/>
            </a:lvl1pPr>
          </a:lstStyle>
          <a:p>
            <a:fld id="{97C9F2F1-5B60-4828-8D48-CC3CA0267DF1}" type="slidenum">
              <a:rPr lang="en-US" altLang="en-US"/>
              <a:pPr/>
              <a:t>‹#›</a:t>
            </a:fld>
            <a:endParaRPr lang="en-US" altLang="en-US" dirty="0"/>
          </a:p>
        </p:txBody>
      </p:sp>
      <p:sp>
        <p:nvSpPr>
          <p:cNvPr id="4"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117574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E610E1DF-8D3F-4AD8-AE6B-6D4EC949FB90}" type="slidenum">
              <a:rPr lang="en-US" altLang="en-US"/>
              <a:pPr/>
              <a:t>‹#›</a:t>
            </a:fld>
            <a:endParaRPr lang="en-US" altLang="en-US" dirty="0"/>
          </a:p>
        </p:txBody>
      </p:sp>
      <p:sp>
        <p:nvSpPr>
          <p:cNvPr id="3"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80631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2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438" y="205978"/>
            <a:ext cx="8229600" cy="479822"/>
          </a:xfrm>
        </p:spPr>
        <p:txBody>
          <a:bodyPr/>
          <a:lstStyle>
            <a:lvl1pPr>
              <a:defRPr sz="2000" cap="none">
                <a:solidFill>
                  <a:srgbClr val="0065A6"/>
                </a:solidFill>
              </a:defRPr>
            </a:lvl1pPr>
          </a:lstStyle>
          <a:p>
            <a:r>
              <a:rPr lang="en-US" dirty="0"/>
              <a:t>Click to edit master title style</a:t>
            </a:r>
          </a:p>
        </p:txBody>
      </p:sp>
      <p:sp>
        <p:nvSpPr>
          <p:cNvPr id="3" name="Text Placeholder 2"/>
          <p:cNvSpPr>
            <a:spLocks noGrp="1"/>
          </p:cNvSpPr>
          <p:nvPr>
            <p:ph type="body" sz="half" idx="1" hasCustomPrompt="1"/>
          </p:nvPr>
        </p:nvSpPr>
        <p:spPr>
          <a:xfrm>
            <a:off x="457200" y="1200151"/>
            <a:ext cx="4038600" cy="3394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200151"/>
            <a:ext cx="4038600" cy="3394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a:ln/>
        </p:spPr>
        <p:txBody>
          <a:bodyPr/>
          <a:lstStyle>
            <a:lvl1pPr>
              <a:defRPr/>
            </a:lvl1pPr>
          </a:lstStyle>
          <a:p>
            <a:fld id="{1EBD1014-6CA4-4255-A8D6-49189B873C31}" type="slidenum">
              <a:rPr lang="en-US" altLang="en-US"/>
              <a:pPr/>
              <a:t>‹#›</a:t>
            </a:fld>
            <a:endParaRPr lang="en-US" altLang="en-US" dirty="0"/>
          </a:p>
        </p:txBody>
      </p:sp>
      <p:sp>
        <p:nvSpPr>
          <p:cNvPr id="6"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14564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Blue Background">
    <p:spTree>
      <p:nvGrpSpPr>
        <p:cNvPr id="1" name=""/>
        <p:cNvGrpSpPr/>
        <p:nvPr/>
      </p:nvGrpSpPr>
      <p:grpSpPr>
        <a:xfrm>
          <a:off x="0" y="0"/>
          <a:ext cx="0" cy="0"/>
          <a:chOff x="0" y="0"/>
          <a:chExt cx="0" cy="0"/>
        </a:xfrm>
      </p:grpSpPr>
      <p:grpSp>
        <p:nvGrpSpPr>
          <p:cNvPr id="2" name="Group 1"/>
          <p:cNvGrpSpPr/>
          <p:nvPr userDrawn="1"/>
        </p:nvGrpSpPr>
        <p:grpSpPr>
          <a:xfrm>
            <a:off x="-17463" y="4451350"/>
            <a:ext cx="9170989" cy="698501"/>
            <a:chOff x="-17463" y="4483498"/>
            <a:chExt cx="9170989" cy="666353"/>
          </a:xfrm>
        </p:grpSpPr>
        <p:sp>
          <p:nvSpPr>
            <p:cNvPr id="5" name="Rectangle 4"/>
            <p:cNvSpPr/>
            <p:nvPr userDrawn="1"/>
          </p:nvSpPr>
          <p:spPr bwMode="auto">
            <a:xfrm rot="5400000" flipH="1">
              <a:off x="4334550" y="131486"/>
              <a:ext cx="466963"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sp>
          <p:nvSpPr>
            <p:cNvPr id="6" name="Rectangle 5"/>
            <p:cNvSpPr/>
            <p:nvPr userDrawn="1"/>
          </p:nvSpPr>
          <p:spPr bwMode="auto">
            <a:xfrm rot="5400000">
              <a:off x="4465162" y="461488"/>
              <a:ext cx="205738" cy="9170988"/>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gr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55752"/>
          <a:stretch/>
        </p:blipFill>
        <p:spPr>
          <a:xfrm>
            <a:off x="6880225" y="3633386"/>
            <a:ext cx="2046288" cy="850112"/>
          </a:xfrm>
          <a:prstGeom prst="rect">
            <a:avLst/>
          </a:prstGeom>
        </p:spPr>
      </p:pic>
    </p:spTree>
    <p:extLst>
      <p:ext uri="{BB962C8B-B14F-4D97-AF65-F5344CB8AC3E}">
        <p14:creationId xmlns:p14="http://schemas.microsoft.com/office/powerpoint/2010/main" val="59460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20015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 16 </a:t>
            </a:r>
            <a:r>
              <a:rPr lang="en-US" altLang="en-US" dirty="0" err="1"/>
              <a:t>pt</a:t>
            </a:r>
            <a:endParaRPr lang="en-US" altLang="en-US" dirty="0"/>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p:cNvSpPr>
            <a:spLocks noGrp="1"/>
          </p:cNvSpPr>
          <p:nvPr>
            <p:ph type="sldNum" sz="quarter" idx="4"/>
          </p:nvPr>
        </p:nvSpPr>
        <p:spPr bwMode="auto">
          <a:xfrm>
            <a:off x="7010400" y="4953096"/>
            <a:ext cx="2133600" cy="190404"/>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000">
                <a:solidFill>
                  <a:srgbClr val="999999"/>
                </a:solidFill>
              </a:defRPr>
            </a:lvl1pPr>
          </a:lstStyle>
          <a:p>
            <a:fld id="{B96EB2AE-DF96-457D-9F43-958D79343F70}" type="slidenum">
              <a:rPr lang="en-US" altLang="en-US"/>
              <a:pPr/>
              <a:t>‹#›</a:t>
            </a:fld>
            <a:endParaRPr lang="en-US" altLang="en-US" dirty="0"/>
          </a:p>
        </p:txBody>
      </p:sp>
      <p:sp>
        <p:nvSpPr>
          <p:cNvPr id="1031" name="Rectangle 7"/>
          <p:cNvSpPr>
            <a:spLocks noGrp="1" noChangeArrowheads="1"/>
          </p:cNvSpPr>
          <p:nvPr>
            <p:ph type="ftr" sz="quarter" idx="3"/>
          </p:nvPr>
        </p:nvSpPr>
        <p:spPr bwMode="auto">
          <a:xfrm>
            <a:off x="0" y="4961314"/>
            <a:ext cx="7011988" cy="17145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800">
                <a:solidFill>
                  <a:srgbClr val="999999"/>
                </a:solidFill>
                <a:latin typeface="Arial Narrow" pitchFamily="-84" charset="0"/>
                <a:ea typeface="MS PGothic" pitchFamily="34" charset="-128"/>
              </a:defRPr>
            </a:lvl1pPr>
          </a:lstStyle>
          <a:p>
            <a:r>
              <a:rPr lang="en-US" altLang="en-US" dirty="0"/>
              <a:t>Confidential, unpublished property of Cigna. Do not duplicate or distribute. For internal use only. Use and distribution limited solely to authorized personnel. © 2019 Cigna</a:t>
            </a:r>
          </a:p>
        </p:txBody>
      </p:sp>
      <p:sp>
        <p:nvSpPr>
          <p:cNvPr id="1029" name="Title Placeholder 26"/>
          <p:cNvSpPr>
            <a:spLocks noGrp="1"/>
          </p:cNvSpPr>
          <p:nvPr>
            <p:ph type="title"/>
          </p:nvPr>
        </p:nvSpPr>
        <p:spPr bwMode="auto">
          <a:xfrm>
            <a:off x="457200" y="204787"/>
            <a:ext cx="82296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r="55752"/>
          <a:stretch/>
        </p:blipFill>
        <p:spPr>
          <a:xfrm>
            <a:off x="6880225" y="4288476"/>
            <a:ext cx="2046288" cy="850112"/>
          </a:xfrm>
          <a:prstGeom prst="rect">
            <a:avLst/>
          </a:prstGeom>
        </p:spPr>
      </p:pic>
    </p:spTree>
    <p:extLst>
      <p:ext uri="{BB962C8B-B14F-4D97-AF65-F5344CB8AC3E}">
        <p14:creationId xmlns:p14="http://schemas.microsoft.com/office/powerpoint/2010/main" val="124299436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Lst>
  <p:hf hdr="0" dt="0"/>
  <p:txStyles>
    <p:titleStyle>
      <a:lvl1pPr algn="l" defTabSz="457200" rtl="0" eaLnBrk="1" fontAlgn="base" hangingPunct="1">
        <a:spcBef>
          <a:spcPct val="0"/>
        </a:spcBef>
        <a:spcAft>
          <a:spcPct val="0"/>
        </a:spcAft>
        <a:defRPr sz="2000" b="1" kern="1200">
          <a:solidFill>
            <a:srgbClr val="0065A6"/>
          </a:solidFill>
          <a:latin typeface="Arial"/>
          <a:ea typeface="MS PGothic" pitchFamily="34" charset="-128"/>
          <a:cs typeface="Arial"/>
        </a:defRPr>
      </a:lvl1pPr>
      <a:lvl2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2pPr>
      <a:lvl3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3pPr>
      <a:lvl4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4pPr>
      <a:lvl5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p:titleStyle>
    <p:bodyStyle>
      <a:lvl1pPr marL="230188"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1pPr>
      <a:lvl2pPr marL="454025" indent="-22383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2pPr>
      <a:lvl3pPr marL="684213"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3pPr>
      <a:lvl4pPr marL="915988" indent="-231775"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4pPr>
      <a:lvl5pPr marL="1146175"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213296"/>
            <a:ext cx="8191948" cy="1155287"/>
          </a:xfrm>
        </p:spPr>
        <p:txBody>
          <a:bodyPr/>
          <a:lstStyle/>
          <a:p>
            <a:r>
              <a:rPr lang="en-US" sz="3600" dirty="0"/>
              <a:t>RBAC Design – Saviynt Role Modeling</a:t>
            </a:r>
            <a:endParaRPr lang="en-US" sz="3600" cap="none" dirty="0"/>
          </a:p>
        </p:txBody>
      </p:sp>
      <p:sp>
        <p:nvSpPr>
          <p:cNvPr id="6" name="Text Placeholder 2"/>
          <p:cNvSpPr txBox="1">
            <a:spLocks/>
          </p:cNvSpPr>
          <p:nvPr/>
        </p:nvSpPr>
        <p:spPr bwMode="auto">
          <a:xfrm>
            <a:off x="444006" y="3058481"/>
            <a:ext cx="2108200" cy="87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20000"/>
              </a:spcBef>
              <a:buFont typeface="Arial" charset="0"/>
              <a:buNone/>
            </a:pPr>
            <a:r>
              <a:rPr lang="en-US" altLang="en-US" sz="1200" dirty="0">
                <a:solidFill>
                  <a:schemeClr val="tx1">
                    <a:lumMod val="65000"/>
                    <a:lumOff val="35000"/>
                  </a:schemeClr>
                </a:solidFill>
                <a:ea typeface="MS PGothic" pitchFamily="34" charset="-128"/>
              </a:rPr>
              <a:t>12/01/2021</a:t>
            </a:r>
          </a:p>
        </p:txBody>
      </p:sp>
    </p:spTree>
    <p:extLst>
      <p:ext uri="{BB962C8B-B14F-4D97-AF65-F5344CB8AC3E}">
        <p14:creationId xmlns:p14="http://schemas.microsoft.com/office/powerpoint/2010/main" val="109590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7375" y="79346"/>
            <a:ext cx="6462951" cy="484584"/>
          </a:xfrm>
        </p:spPr>
        <p:txBody>
          <a:bodyPr/>
          <a:lstStyle/>
          <a:p>
            <a:r>
              <a:rPr lang="en-US" sz="1500" dirty="0"/>
              <a:t>Current Role structure in Access Management for one Business Function</a:t>
            </a:r>
          </a:p>
        </p:txBody>
      </p:sp>
      <p:sp>
        <p:nvSpPr>
          <p:cNvPr id="4" name="Slide Number Placeholder 3"/>
          <p:cNvSpPr>
            <a:spLocks noGrp="1"/>
          </p:cNvSpPr>
          <p:nvPr>
            <p:ph type="sldNum" sz="quarter" idx="10"/>
          </p:nvPr>
        </p:nvSpPr>
        <p:spPr/>
        <p:txBody>
          <a:bodyPr/>
          <a:lstStyle/>
          <a:p>
            <a:fld id="{38EC0547-4173-4FD2-B3AD-CE0209F6F09F}" type="slidenum">
              <a:rPr lang="en-US" altLang="en-US" smtClean="0"/>
              <a:pPr/>
              <a:t>2</a:t>
            </a:fld>
            <a:endParaRPr lang="en-US" altLang="en-US" dirty="0"/>
          </a:p>
        </p:txBody>
      </p:sp>
      <p:pic>
        <p:nvPicPr>
          <p:cNvPr id="11"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0" y="4876397"/>
            <a:ext cx="1655067" cy="326137"/>
          </a:xfrm>
          <a:prstGeom prst="rect">
            <a:avLst/>
          </a:prstGeom>
        </p:spPr>
      </p:pic>
      <p:grpSp>
        <p:nvGrpSpPr>
          <p:cNvPr id="7" name="Group 6">
            <a:extLst>
              <a:ext uri="{FF2B5EF4-FFF2-40B4-BE49-F238E27FC236}">
                <a16:creationId xmlns:a16="http://schemas.microsoft.com/office/drawing/2014/main" id="{93B3FFD8-D3B2-4FE0-8D09-C35036F308F3}"/>
              </a:ext>
            </a:extLst>
          </p:cNvPr>
          <p:cNvGrpSpPr/>
          <p:nvPr/>
        </p:nvGrpSpPr>
        <p:grpSpPr>
          <a:xfrm>
            <a:off x="530489" y="728638"/>
            <a:ext cx="2600180" cy="3814898"/>
            <a:chOff x="664301" y="728638"/>
            <a:chExt cx="2600180" cy="3814898"/>
          </a:xfrm>
        </p:grpSpPr>
        <p:grpSp>
          <p:nvGrpSpPr>
            <p:cNvPr id="18" name="Group 17"/>
            <p:cNvGrpSpPr/>
            <p:nvPr/>
          </p:nvGrpSpPr>
          <p:grpSpPr>
            <a:xfrm>
              <a:off x="664301" y="728638"/>
              <a:ext cx="2600180" cy="3550411"/>
              <a:chOff x="900651" y="1171013"/>
              <a:chExt cx="2863757" cy="3904897"/>
            </a:xfrm>
          </p:grpSpPr>
          <p:sp>
            <p:nvSpPr>
              <p:cNvPr id="2" name="Rounded Rectangle 1"/>
              <p:cNvSpPr/>
              <p:nvPr/>
            </p:nvSpPr>
            <p:spPr>
              <a:xfrm>
                <a:off x="900651" y="1171013"/>
                <a:ext cx="1808174" cy="660018"/>
              </a:xfrm>
              <a:prstGeom prst="roundRect">
                <a:avLst/>
              </a:prstGeom>
              <a:solidFill>
                <a:srgbClr val="39B4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lumMod val="75000"/>
                      </a:schemeClr>
                    </a:solidFill>
                  </a:rPr>
                  <a:t>J1002165</a:t>
                </a:r>
              </a:p>
              <a:p>
                <a:pPr algn="ctr"/>
                <a:r>
                  <a:rPr lang="en-US" sz="1000" b="1" dirty="0">
                    <a:solidFill>
                      <a:schemeClr val="tx2">
                        <a:lumMod val="75000"/>
                      </a:schemeClr>
                    </a:solidFill>
                  </a:rPr>
                  <a:t>(Corporate Sourcing)</a:t>
                </a:r>
              </a:p>
            </p:txBody>
          </p:sp>
          <p:sp>
            <p:nvSpPr>
              <p:cNvPr id="6" name="Rounded Rectangle 5"/>
              <p:cNvSpPr/>
              <p:nvPr/>
            </p:nvSpPr>
            <p:spPr>
              <a:xfrm>
                <a:off x="2130749" y="2117558"/>
                <a:ext cx="1633659" cy="598141"/>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AP1021195 [SDLP Employee]: (Removable) (Internal)</a:t>
                </a:r>
              </a:p>
            </p:txBody>
          </p:sp>
          <p:sp>
            <p:nvSpPr>
              <p:cNvPr id="8" name="Rounded Rectangle 7"/>
              <p:cNvSpPr/>
              <p:nvPr/>
            </p:nvSpPr>
            <p:spPr>
              <a:xfrm>
                <a:off x="2138183" y="2941295"/>
                <a:ext cx="1626225" cy="598141"/>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AP1021201 [SDLP Employee]: (Webmail) (Internal)</a:t>
                </a:r>
              </a:p>
            </p:txBody>
          </p:sp>
          <p:sp>
            <p:nvSpPr>
              <p:cNvPr id="9" name="Rounded Rectangle 8"/>
              <p:cNvSpPr/>
              <p:nvPr/>
            </p:nvSpPr>
            <p:spPr>
              <a:xfrm>
                <a:off x="2138183" y="3771907"/>
                <a:ext cx="1626224" cy="598141"/>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AP1021270 [ESIGNATURE]: (User)</a:t>
                </a:r>
              </a:p>
            </p:txBody>
          </p:sp>
          <p:cxnSp>
            <p:nvCxnSpPr>
              <p:cNvPr id="10" name="Straight Connector 9"/>
              <p:cNvCxnSpPr>
                <a:cxnSpLocks/>
              </p:cNvCxnSpPr>
              <p:nvPr/>
            </p:nvCxnSpPr>
            <p:spPr>
              <a:xfrm>
                <a:off x="1788110" y="1831033"/>
                <a:ext cx="11155" cy="3244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788110" y="2416628"/>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99264" y="3252969"/>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795550" y="4074443"/>
                <a:ext cx="333445" cy="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Rounded Rectangle 8">
              <a:extLst>
                <a:ext uri="{FF2B5EF4-FFF2-40B4-BE49-F238E27FC236}">
                  <a16:creationId xmlns:a16="http://schemas.microsoft.com/office/drawing/2014/main" id="{CEA430DA-FC55-4279-B328-FD7C524D7295}"/>
                </a:ext>
              </a:extLst>
            </p:cNvPr>
            <p:cNvSpPr/>
            <p:nvPr/>
          </p:nvSpPr>
          <p:spPr>
            <a:xfrm>
              <a:off x="1787933" y="3999694"/>
              <a:ext cx="1476548" cy="54384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900" b="1" dirty="0">
                  <a:solidFill>
                    <a:schemeClr val="tx2">
                      <a:lumMod val="75000"/>
                    </a:schemeClr>
                  </a:solidFill>
                </a:rPr>
                <a:t>AP1035282 </a:t>
              </a:r>
              <a:r>
                <a:rPr lang="en-US" sz="900" b="1" dirty="0">
                  <a:solidFill>
                    <a:schemeClr val="tx2">
                      <a:lumMod val="75000"/>
                    </a:schemeClr>
                  </a:solidFill>
                </a:rPr>
                <a:t>[Archer]: (</a:t>
              </a:r>
              <a:r>
                <a:rPr lang="en-US" sz="900" b="1" dirty="0" err="1">
                  <a:solidFill>
                    <a:schemeClr val="tx2">
                      <a:lumMod val="75000"/>
                    </a:schemeClr>
                  </a:solidFill>
                </a:rPr>
                <a:t>eGRC</a:t>
              </a:r>
              <a:r>
                <a:rPr lang="en-US" sz="900" b="1" dirty="0">
                  <a:solidFill>
                    <a:schemeClr val="tx2">
                      <a:lumMod val="75000"/>
                    </a:schemeClr>
                  </a:solidFill>
                </a:rPr>
                <a:t> EWS Third Party Managers)</a:t>
              </a:r>
            </a:p>
          </p:txBody>
        </p:sp>
        <p:cxnSp>
          <p:nvCxnSpPr>
            <p:cNvPr id="17" name="Straight Connector 16">
              <a:extLst>
                <a:ext uri="{FF2B5EF4-FFF2-40B4-BE49-F238E27FC236}">
                  <a16:creationId xmlns:a16="http://schemas.microsoft.com/office/drawing/2014/main" id="{1A2CDEC6-BCAF-41DA-81B1-BC672F9DB4D6}"/>
                </a:ext>
              </a:extLst>
            </p:cNvPr>
            <p:cNvCxnSpPr/>
            <p:nvPr/>
          </p:nvCxnSpPr>
          <p:spPr>
            <a:xfrm>
              <a:off x="1485178" y="4271614"/>
              <a:ext cx="302755" cy="1"/>
            </a:xfrm>
            <a:prstGeom prst="line">
              <a:avLst/>
            </a:prstGeom>
          </p:spPr>
          <p:style>
            <a:lnRef idx="2">
              <a:schemeClr val="accent1"/>
            </a:lnRef>
            <a:fillRef idx="0">
              <a:schemeClr val="accent1"/>
            </a:fillRef>
            <a:effectRef idx="1">
              <a:schemeClr val="accent1"/>
            </a:effectRef>
            <a:fontRef idx="minor">
              <a:schemeClr val="tx1"/>
            </a:fontRef>
          </p:style>
        </p:cxnSp>
      </p:grpSp>
      <p:sp>
        <p:nvSpPr>
          <p:cNvPr id="20" name="Rounded Rectangle 5">
            <a:extLst>
              <a:ext uri="{FF2B5EF4-FFF2-40B4-BE49-F238E27FC236}">
                <a16:creationId xmlns:a16="http://schemas.microsoft.com/office/drawing/2014/main" id="{D21D7D0F-324A-4431-8561-22121F14088F}"/>
              </a:ext>
            </a:extLst>
          </p:cNvPr>
          <p:cNvSpPr/>
          <p:nvPr/>
        </p:nvSpPr>
        <p:spPr>
          <a:xfrm>
            <a:off x="4181185" y="708990"/>
            <a:ext cx="1483299" cy="543842"/>
          </a:xfrm>
          <a:prstGeom prst="roundRect">
            <a:avLst/>
          </a:prstGeom>
          <a:solidFill>
            <a:schemeClr val="accent2">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2">
                    <a:lumMod val="75000"/>
                  </a:schemeClr>
                </a:solidFill>
                <a:effectLst/>
                <a:latin typeface="Calibri" panose="020F0502020204030204" pitchFamily="34" charset="0"/>
                <a:ea typeface="Calibri" panose="020F0502020204030204" pitchFamily="34" charset="0"/>
              </a:rPr>
              <a:t>S1006838 Corporate Sourcing - Manager</a:t>
            </a:r>
            <a:endParaRPr lang="en-US" sz="1100" b="1" dirty="0">
              <a:solidFill>
                <a:schemeClr val="tx2">
                  <a:lumMod val="75000"/>
                </a:schemeClr>
              </a:solidFill>
            </a:endParaRPr>
          </a:p>
        </p:txBody>
      </p:sp>
      <p:sp>
        <p:nvSpPr>
          <p:cNvPr id="21" name="Rounded Rectangle 5">
            <a:extLst>
              <a:ext uri="{FF2B5EF4-FFF2-40B4-BE49-F238E27FC236}">
                <a16:creationId xmlns:a16="http://schemas.microsoft.com/office/drawing/2014/main" id="{EC5496CA-B4E3-43F1-9E98-E39797A5DBDC}"/>
              </a:ext>
            </a:extLst>
          </p:cNvPr>
          <p:cNvSpPr/>
          <p:nvPr/>
        </p:nvSpPr>
        <p:spPr>
          <a:xfrm>
            <a:off x="6114249" y="1296625"/>
            <a:ext cx="1694266" cy="54384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AP1019430</a:t>
            </a:r>
          </a:p>
        </p:txBody>
      </p:sp>
      <p:sp>
        <p:nvSpPr>
          <p:cNvPr id="22" name="Rounded Rectangle 5">
            <a:extLst>
              <a:ext uri="{FF2B5EF4-FFF2-40B4-BE49-F238E27FC236}">
                <a16:creationId xmlns:a16="http://schemas.microsoft.com/office/drawing/2014/main" id="{6E270EE9-1067-4633-B402-7A192879132C}"/>
              </a:ext>
            </a:extLst>
          </p:cNvPr>
          <p:cNvSpPr/>
          <p:nvPr/>
        </p:nvSpPr>
        <p:spPr>
          <a:xfrm>
            <a:off x="6107499" y="1901318"/>
            <a:ext cx="1694266" cy="54384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AP1033624 </a:t>
            </a:r>
          </a:p>
        </p:txBody>
      </p:sp>
      <p:sp>
        <p:nvSpPr>
          <p:cNvPr id="43" name="TextBox 42">
            <a:extLst>
              <a:ext uri="{FF2B5EF4-FFF2-40B4-BE49-F238E27FC236}">
                <a16:creationId xmlns:a16="http://schemas.microsoft.com/office/drawing/2014/main" id="{10A46936-85F2-47E6-895C-FA9A4B200CC3}"/>
              </a:ext>
            </a:extLst>
          </p:cNvPr>
          <p:cNvSpPr txBox="1"/>
          <p:nvPr/>
        </p:nvSpPr>
        <p:spPr>
          <a:xfrm>
            <a:off x="7117701" y="41618"/>
            <a:ext cx="767934" cy="276999"/>
          </a:xfrm>
          <a:prstGeom prst="rect">
            <a:avLst/>
          </a:prstGeom>
          <a:noFill/>
        </p:spPr>
        <p:txBody>
          <a:bodyPr wrap="square" rtlCol="0">
            <a:spAutoFit/>
          </a:bodyPr>
          <a:lstStyle/>
          <a:p>
            <a:r>
              <a:rPr lang="en-US" sz="1200" dirty="0">
                <a:solidFill>
                  <a:srgbClr val="7030A0"/>
                </a:solidFill>
              </a:rPr>
              <a:t>Legends</a:t>
            </a:r>
          </a:p>
        </p:txBody>
      </p:sp>
      <p:sp>
        <p:nvSpPr>
          <p:cNvPr id="29" name="Rounded Rectangle 5">
            <a:extLst>
              <a:ext uri="{FF2B5EF4-FFF2-40B4-BE49-F238E27FC236}">
                <a16:creationId xmlns:a16="http://schemas.microsoft.com/office/drawing/2014/main" id="{6BC7AE5C-FD91-4CCF-9258-C32B0F72E3DB}"/>
              </a:ext>
            </a:extLst>
          </p:cNvPr>
          <p:cNvSpPr/>
          <p:nvPr/>
        </p:nvSpPr>
        <p:spPr>
          <a:xfrm>
            <a:off x="4181186" y="1296625"/>
            <a:ext cx="1483299" cy="543842"/>
          </a:xfrm>
          <a:prstGeom prst="roundRect">
            <a:avLst/>
          </a:prstGeom>
          <a:solidFill>
            <a:schemeClr val="accent2">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tx2">
                    <a:lumMod val="75000"/>
                  </a:schemeClr>
                </a:solidFill>
                <a:latin typeface="Calibri" panose="020F0502020204030204" pitchFamily="34" charset="0"/>
              </a:rPr>
              <a:t>S1020134 </a:t>
            </a:r>
            <a:r>
              <a:rPr lang="pt-BR" sz="1100" b="1" dirty="0">
                <a:solidFill>
                  <a:schemeClr val="tx2">
                    <a:lumMod val="75000"/>
                  </a:schemeClr>
                </a:solidFill>
                <a:latin typeface="Calibri" panose="020F0502020204030204" pitchFamily="34" charset="0"/>
              </a:rPr>
              <a:t>Oracle R12 EBS role AP Inquiry</a:t>
            </a:r>
            <a:endParaRPr lang="en-US" sz="1100" b="1" dirty="0">
              <a:solidFill>
                <a:schemeClr val="tx2">
                  <a:lumMod val="75000"/>
                </a:schemeClr>
              </a:solidFill>
              <a:latin typeface="Calibri" panose="020F0502020204030204" pitchFamily="34" charset="0"/>
            </a:endParaRPr>
          </a:p>
        </p:txBody>
      </p:sp>
      <p:sp>
        <p:nvSpPr>
          <p:cNvPr id="30" name="Rounded Rectangle 5">
            <a:extLst>
              <a:ext uri="{FF2B5EF4-FFF2-40B4-BE49-F238E27FC236}">
                <a16:creationId xmlns:a16="http://schemas.microsoft.com/office/drawing/2014/main" id="{8F44CE63-7D46-45D5-9390-4711CDC10170}"/>
              </a:ext>
            </a:extLst>
          </p:cNvPr>
          <p:cNvSpPr/>
          <p:nvPr/>
        </p:nvSpPr>
        <p:spPr>
          <a:xfrm>
            <a:off x="4181184" y="1895852"/>
            <a:ext cx="1483299" cy="543842"/>
          </a:xfrm>
          <a:prstGeom prst="roundRect">
            <a:avLst/>
          </a:prstGeom>
          <a:solidFill>
            <a:schemeClr val="accent2">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tx2">
                    <a:lumMod val="75000"/>
                  </a:schemeClr>
                </a:solidFill>
                <a:latin typeface="Calibri" panose="020F0502020204030204" pitchFamily="34" charset="0"/>
              </a:rPr>
              <a:t>S1020168 </a:t>
            </a:r>
            <a:r>
              <a:rPr lang="fr-FR" sz="1100" b="1" dirty="0">
                <a:solidFill>
                  <a:schemeClr val="tx2">
                    <a:lumMod val="75000"/>
                  </a:schemeClr>
                </a:solidFill>
                <a:latin typeface="Calibri" panose="020F0502020204030204" pitchFamily="34" charset="0"/>
              </a:rPr>
              <a:t>Oracle R12 AP SUPPLIER INQUIRY</a:t>
            </a:r>
            <a:endParaRPr lang="en-US" sz="1100" b="1" dirty="0">
              <a:solidFill>
                <a:schemeClr val="tx2">
                  <a:lumMod val="75000"/>
                </a:schemeClr>
              </a:solidFill>
              <a:latin typeface="Calibri" panose="020F0502020204030204" pitchFamily="34" charset="0"/>
            </a:endParaRPr>
          </a:p>
        </p:txBody>
      </p:sp>
      <p:sp>
        <p:nvSpPr>
          <p:cNvPr id="32" name="Rounded Rectangle 5">
            <a:extLst>
              <a:ext uri="{FF2B5EF4-FFF2-40B4-BE49-F238E27FC236}">
                <a16:creationId xmlns:a16="http://schemas.microsoft.com/office/drawing/2014/main" id="{16644143-99C4-42FC-A2AC-0AFD8E765F20}"/>
              </a:ext>
            </a:extLst>
          </p:cNvPr>
          <p:cNvSpPr/>
          <p:nvPr/>
        </p:nvSpPr>
        <p:spPr>
          <a:xfrm>
            <a:off x="4181183" y="2495334"/>
            <a:ext cx="1483299" cy="543842"/>
          </a:xfrm>
          <a:prstGeom prst="roundRect">
            <a:avLst/>
          </a:prstGeom>
          <a:solidFill>
            <a:schemeClr val="accent2">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2">
                    <a:lumMod val="75000"/>
                  </a:schemeClr>
                </a:solidFill>
                <a:latin typeface="Calibri" panose="020F0502020204030204" pitchFamily="34" charset="0"/>
              </a:rPr>
              <a:t>S1025786 iPro PO Inquiry</a:t>
            </a:r>
          </a:p>
        </p:txBody>
      </p:sp>
      <p:sp>
        <p:nvSpPr>
          <p:cNvPr id="33" name="Rounded Rectangle 5">
            <a:extLst>
              <a:ext uri="{FF2B5EF4-FFF2-40B4-BE49-F238E27FC236}">
                <a16:creationId xmlns:a16="http://schemas.microsoft.com/office/drawing/2014/main" id="{20C81EEF-591B-4839-8F3C-1A6A9D5CE7BF}"/>
              </a:ext>
            </a:extLst>
          </p:cNvPr>
          <p:cNvSpPr/>
          <p:nvPr/>
        </p:nvSpPr>
        <p:spPr>
          <a:xfrm>
            <a:off x="4181117" y="3099989"/>
            <a:ext cx="1483299" cy="543842"/>
          </a:xfrm>
          <a:prstGeom prst="roundRect">
            <a:avLst/>
          </a:prstGeom>
          <a:solidFill>
            <a:schemeClr val="accent2">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2">
                    <a:lumMod val="75000"/>
                  </a:schemeClr>
                </a:solidFill>
                <a:latin typeface="Calibri" panose="020F0502020204030204" pitchFamily="34" charset="0"/>
              </a:rPr>
              <a:t>S1029158 SCM ProSource IBM </a:t>
            </a:r>
            <a:r>
              <a:rPr lang="en-US" sz="1100" b="1" dirty="0" err="1">
                <a:solidFill>
                  <a:schemeClr val="tx2">
                    <a:lumMod val="75000"/>
                  </a:schemeClr>
                </a:solidFill>
                <a:latin typeface="Calibri" panose="020F0502020204030204" pitchFamily="34" charset="0"/>
              </a:rPr>
              <a:t>Emptoris</a:t>
            </a:r>
            <a:r>
              <a:rPr lang="en-US" sz="1100" b="1" dirty="0">
                <a:solidFill>
                  <a:schemeClr val="tx2">
                    <a:lumMod val="75000"/>
                  </a:schemeClr>
                </a:solidFill>
                <a:latin typeface="Calibri" panose="020F0502020204030204" pitchFamily="34" charset="0"/>
              </a:rPr>
              <a:t>  SCM FTE</a:t>
            </a:r>
          </a:p>
        </p:txBody>
      </p:sp>
      <p:sp>
        <p:nvSpPr>
          <p:cNvPr id="34" name="Rounded Rectangle 5">
            <a:extLst>
              <a:ext uri="{FF2B5EF4-FFF2-40B4-BE49-F238E27FC236}">
                <a16:creationId xmlns:a16="http://schemas.microsoft.com/office/drawing/2014/main" id="{2C1044AD-2AA2-4746-A1DC-E675BAF1F062}"/>
              </a:ext>
            </a:extLst>
          </p:cNvPr>
          <p:cNvSpPr/>
          <p:nvPr/>
        </p:nvSpPr>
        <p:spPr>
          <a:xfrm>
            <a:off x="4181186" y="3696867"/>
            <a:ext cx="1483299" cy="543842"/>
          </a:xfrm>
          <a:prstGeom prst="roundRect">
            <a:avLst/>
          </a:prstGeom>
          <a:solidFill>
            <a:schemeClr val="accent2">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2">
                    <a:lumMod val="75000"/>
                  </a:schemeClr>
                </a:solidFill>
                <a:latin typeface="Calibri" panose="020F0502020204030204" pitchFamily="34" charset="0"/>
              </a:rPr>
              <a:t>S1045394 Archer </a:t>
            </a:r>
            <a:r>
              <a:rPr lang="en-US" sz="1100" b="1" dirty="0" err="1">
                <a:solidFill>
                  <a:schemeClr val="tx2">
                    <a:lumMod val="75000"/>
                  </a:schemeClr>
                </a:solidFill>
                <a:latin typeface="Calibri" panose="020F0502020204030204" pitchFamily="34" charset="0"/>
              </a:rPr>
              <a:t>eGRC</a:t>
            </a:r>
            <a:r>
              <a:rPr lang="en-US" sz="1100" b="1" dirty="0">
                <a:solidFill>
                  <a:schemeClr val="tx2">
                    <a:lumMod val="75000"/>
                  </a:schemeClr>
                </a:solidFill>
                <a:latin typeface="Calibri" panose="020F0502020204030204" pitchFamily="34" charset="0"/>
              </a:rPr>
              <a:t> CS EWS</a:t>
            </a:r>
          </a:p>
        </p:txBody>
      </p:sp>
      <p:sp>
        <p:nvSpPr>
          <p:cNvPr id="36" name="Rounded Rectangle 5">
            <a:extLst>
              <a:ext uri="{FF2B5EF4-FFF2-40B4-BE49-F238E27FC236}">
                <a16:creationId xmlns:a16="http://schemas.microsoft.com/office/drawing/2014/main" id="{0A29ABD0-6938-4A50-A2D9-C23AAD1E5201}"/>
              </a:ext>
            </a:extLst>
          </p:cNvPr>
          <p:cNvSpPr/>
          <p:nvPr/>
        </p:nvSpPr>
        <p:spPr>
          <a:xfrm>
            <a:off x="4181186" y="4306046"/>
            <a:ext cx="1483299" cy="543842"/>
          </a:xfrm>
          <a:prstGeom prst="roundRect">
            <a:avLst/>
          </a:prstGeom>
          <a:solidFill>
            <a:schemeClr val="accent2">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2">
                    <a:lumMod val="75000"/>
                  </a:schemeClr>
                </a:solidFill>
                <a:latin typeface="Calibri" panose="020F0502020204030204" pitchFamily="34" charset="0"/>
              </a:rPr>
              <a:t>S1047666 TPRM Team Onshore</a:t>
            </a:r>
          </a:p>
        </p:txBody>
      </p:sp>
      <p:sp>
        <p:nvSpPr>
          <p:cNvPr id="38" name="Rounded Rectangle 5">
            <a:extLst>
              <a:ext uri="{FF2B5EF4-FFF2-40B4-BE49-F238E27FC236}">
                <a16:creationId xmlns:a16="http://schemas.microsoft.com/office/drawing/2014/main" id="{1760FC1B-423C-4CF6-9977-966EC29DF508}"/>
              </a:ext>
            </a:extLst>
          </p:cNvPr>
          <p:cNvSpPr/>
          <p:nvPr/>
        </p:nvSpPr>
        <p:spPr>
          <a:xfrm>
            <a:off x="6114249" y="2507380"/>
            <a:ext cx="1694266" cy="54384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AP1026494</a:t>
            </a:r>
          </a:p>
        </p:txBody>
      </p:sp>
      <p:sp>
        <p:nvSpPr>
          <p:cNvPr id="44" name="Rounded Rectangle 5">
            <a:extLst>
              <a:ext uri="{FF2B5EF4-FFF2-40B4-BE49-F238E27FC236}">
                <a16:creationId xmlns:a16="http://schemas.microsoft.com/office/drawing/2014/main" id="{CF2D7BEB-B553-4C42-8835-9BD9BAE92861}"/>
              </a:ext>
            </a:extLst>
          </p:cNvPr>
          <p:cNvSpPr/>
          <p:nvPr/>
        </p:nvSpPr>
        <p:spPr>
          <a:xfrm>
            <a:off x="6107499" y="3103655"/>
            <a:ext cx="1694266" cy="54384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AP1025406</a:t>
            </a:r>
          </a:p>
        </p:txBody>
      </p:sp>
      <p:sp>
        <p:nvSpPr>
          <p:cNvPr id="45" name="Rounded Rectangle 5">
            <a:extLst>
              <a:ext uri="{FF2B5EF4-FFF2-40B4-BE49-F238E27FC236}">
                <a16:creationId xmlns:a16="http://schemas.microsoft.com/office/drawing/2014/main" id="{8DD03A5B-642D-40EB-89D8-74D7409D9B3B}"/>
              </a:ext>
            </a:extLst>
          </p:cNvPr>
          <p:cNvSpPr/>
          <p:nvPr/>
        </p:nvSpPr>
        <p:spPr>
          <a:xfrm>
            <a:off x="6114249" y="3696867"/>
            <a:ext cx="1694266" cy="54384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AP1035280</a:t>
            </a:r>
          </a:p>
        </p:txBody>
      </p:sp>
      <p:sp>
        <p:nvSpPr>
          <p:cNvPr id="46" name="Rounded Rectangle 5">
            <a:extLst>
              <a:ext uri="{FF2B5EF4-FFF2-40B4-BE49-F238E27FC236}">
                <a16:creationId xmlns:a16="http://schemas.microsoft.com/office/drawing/2014/main" id="{F4082526-8307-414F-A900-82912C0FFAB9}"/>
              </a:ext>
            </a:extLst>
          </p:cNvPr>
          <p:cNvSpPr/>
          <p:nvPr/>
        </p:nvSpPr>
        <p:spPr>
          <a:xfrm>
            <a:off x="6114249" y="4304889"/>
            <a:ext cx="1694266" cy="54384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AP1036640</a:t>
            </a:r>
          </a:p>
        </p:txBody>
      </p:sp>
      <p:cxnSp>
        <p:nvCxnSpPr>
          <p:cNvPr id="13" name="Straight Connector 12">
            <a:extLst>
              <a:ext uri="{FF2B5EF4-FFF2-40B4-BE49-F238E27FC236}">
                <a16:creationId xmlns:a16="http://schemas.microsoft.com/office/drawing/2014/main" id="{F7184CE1-E598-4E27-9C37-049106481B8C}"/>
              </a:ext>
            </a:extLst>
          </p:cNvPr>
          <p:cNvCxnSpPr>
            <a:stCxn id="29" idx="3"/>
            <a:endCxn id="21" idx="1"/>
          </p:cNvCxnSpPr>
          <p:nvPr/>
        </p:nvCxnSpPr>
        <p:spPr>
          <a:xfrm>
            <a:off x="5664485" y="1568546"/>
            <a:ext cx="4497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52716EA-2DE1-4123-81F4-40F614A4A82D}"/>
              </a:ext>
            </a:extLst>
          </p:cNvPr>
          <p:cNvCxnSpPr/>
          <p:nvPr/>
        </p:nvCxnSpPr>
        <p:spPr>
          <a:xfrm>
            <a:off x="5657735" y="2167773"/>
            <a:ext cx="4497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D2F30AA-C005-4C64-87C9-5A31F38A6193}"/>
              </a:ext>
            </a:extLst>
          </p:cNvPr>
          <p:cNvCxnSpPr/>
          <p:nvPr/>
        </p:nvCxnSpPr>
        <p:spPr>
          <a:xfrm>
            <a:off x="5657735" y="3365344"/>
            <a:ext cx="4497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9C44DD16-E210-46CE-883B-1A1B99D4FE20}"/>
              </a:ext>
            </a:extLst>
          </p:cNvPr>
          <p:cNvCxnSpPr/>
          <p:nvPr/>
        </p:nvCxnSpPr>
        <p:spPr>
          <a:xfrm>
            <a:off x="5671921" y="2780304"/>
            <a:ext cx="4497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2AEAC6AB-B260-4C16-9835-6B7FD60BC68B}"/>
              </a:ext>
            </a:extLst>
          </p:cNvPr>
          <p:cNvCxnSpPr/>
          <p:nvPr/>
        </p:nvCxnSpPr>
        <p:spPr>
          <a:xfrm>
            <a:off x="5671921" y="3948020"/>
            <a:ext cx="4497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A638D382-0EA0-465C-ABE2-5C29F583D660}"/>
              </a:ext>
            </a:extLst>
          </p:cNvPr>
          <p:cNvCxnSpPr/>
          <p:nvPr/>
        </p:nvCxnSpPr>
        <p:spPr>
          <a:xfrm>
            <a:off x="5671921" y="4576810"/>
            <a:ext cx="449764" cy="0"/>
          </a:xfrm>
          <a:prstGeom prst="line">
            <a:avLst/>
          </a:prstGeom>
        </p:spPr>
        <p:style>
          <a:lnRef idx="2">
            <a:schemeClr val="accent1"/>
          </a:lnRef>
          <a:fillRef idx="0">
            <a:schemeClr val="accent1"/>
          </a:fillRef>
          <a:effectRef idx="1">
            <a:schemeClr val="accent1"/>
          </a:effectRef>
          <a:fontRef idx="minor">
            <a:schemeClr val="tx1"/>
          </a:fontRef>
        </p:style>
      </p:cxnSp>
      <p:sp>
        <p:nvSpPr>
          <p:cNvPr id="53" name="Rounded Rectangle 1">
            <a:extLst>
              <a:ext uri="{FF2B5EF4-FFF2-40B4-BE49-F238E27FC236}">
                <a16:creationId xmlns:a16="http://schemas.microsoft.com/office/drawing/2014/main" id="{5B6DFF1C-A86F-49AF-9F24-9BC8781514F1}"/>
              </a:ext>
            </a:extLst>
          </p:cNvPr>
          <p:cNvSpPr/>
          <p:nvPr/>
        </p:nvSpPr>
        <p:spPr>
          <a:xfrm>
            <a:off x="8035912" y="106235"/>
            <a:ext cx="1023316" cy="209174"/>
          </a:xfrm>
          <a:prstGeom prst="roundRect">
            <a:avLst/>
          </a:prstGeom>
          <a:solidFill>
            <a:srgbClr val="39B4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lumMod val="75000"/>
                  </a:schemeClr>
                </a:solidFill>
              </a:rPr>
              <a:t>Job Role</a:t>
            </a:r>
          </a:p>
        </p:txBody>
      </p:sp>
      <p:sp>
        <p:nvSpPr>
          <p:cNvPr id="54" name="Rounded Rectangle 1">
            <a:extLst>
              <a:ext uri="{FF2B5EF4-FFF2-40B4-BE49-F238E27FC236}">
                <a16:creationId xmlns:a16="http://schemas.microsoft.com/office/drawing/2014/main" id="{1BCDFBFC-8EBF-4C1B-9E0F-32F3AE7646A9}"/>
              </a:ext>
            </a:extLst>
          </p:cNvPr>
          <p:cNvSpPr/>
          <p:nvPr/>
        </p:nvSpPr>
        <p:spPr>
          <a:xfrm>
            <a:off x="8035912" y="378582"/>
            <a:ext cx="1023316" cy="209174"/>
          </a:xfrm>
          <a:prstGeom prst="roundRect">
            <a:avLst/>
          </a:prstGeom>
          <a:solidFill>
            <a:schemeClr val="accent2">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2">
                    <a:lumMod val="75000"/>
                  </a:schemeClr>
                </a:solidFill>
                <a:latin typeface="Calibri" panose="020F0502020204030204" pitchFamily="34" charset="0"/>
              </a:rPr>
              <a:t>Sub Role</a:t>
            </a:r>
          </a:p>
        </p:txBody>
      </p:sp>
      <p:sp>
        <p:nvSpPr>
          <p:cNvPr id="55" name="Rounded Rectangle 1">
            <a:extLst>
              <a:ext uri="{FF2B5EF4-FFF2-40B4-BE49-F238E27FC236}">
                <a16:creationId xmlns:a16="http://schemas.microsoft.com/office/drawing/2014/main" id="{B684045A-0F7A-478C-AEA4-EFDD1CEF71A0}"/>
              </a:ext>
            </a:extLst>
          </p:cNvPr>
          <p:cNvSpPr/>
          <p:nvPr/>
        </p:nvSpPr>
        <p:spPr>
          <a:xfrm>
            <a:off x="8035912" y="682940"/>
            <a:ext cx="1023316" cy="25603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50" b="1" dirty="0">
                <a:solidFill>
                  <a:schemeClr val="tx2">
                    <a:lumMod val="75000"/>
                  </a:schemeClr>
                </a:solidFill>
              </a:rPr>
              <a:t>Application Role</a:t>
            </a:r>
          </a:p>
        </p:txBody>
      </p:sp>
      <p:sp>
        <p:nvSpPr>
          <p:cNvPr id="23" name="Rectangle 22">
            <a:extLst>
              <a:ext uri="{FF2B5EF4-FFF2-40B4-BE49-F238E27FC236}">
                <a16:creationId xmlns:a16="http://schemas.microsoft.com/office/drawing/2014/main" id="{56E5565C-C2AE-4440-BEB5-4625ED48CAFF}"/>
              </a:ext>
            </a:extLst>
          </p:cNvPr>
          <p:cNvSpPr/>
          <p:nvPr/>
        </p:nvSpPr>
        <p:spPr>
          <a:xfrm>
            <a:off x="230461" y="595190"/>
            <a:ext cx="3397405" cy="4342331"/>
          </a:xfrm>
          <a:prstGeom prst="rect">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3653A7B-AA6F-42E9-9664-DECC5345594B}"/>
              </a:ext>
            </a:extLst>
          </p:cNvPr>
          <p:cNvSpPr/>
          <p:nvPr/>
        </p:nvSpPr>
        <p:spPr>
          <a:xfrm>
            <a:off x="4059483" y="592285"/>
            <a:ext cx="3887627" cy="4342331"/>
          </a:xfrm>
          <a:prstGeom prst="rect">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2ADB97F1-98B4-469C-A910-EA9EA19E50D8}"/>
              </a:ext>
            </a:extLst>
          </p:cNvPr>
          <p:cNvCxnSpPr/>
          <p:nvPr/>
        </p:nvCxnSpPr>
        <p:spPr>
          <a:xfrm>
            <a:off x="8322688" y="1193121"/>
            <a:ext cx="449764" cy="0"/>
          </a:xfrm>
          <a:prstGeom prst="line">
            <a:avLst/>
          </a:prstGeom>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DC37ECBE-D48E-4BAC-A205-8FF1EAB0C7B8}"/>
              </a:ext>
            </a:extLst>
          </p:cNvPr>
          <p:cNvSpPr txBox="1"/>
          <p:nvPr/>
        </p:nvSpPr>
        <p:spPr>
          <a:xfrm>
            <a:off x="8239698" y="1232465"/>
            <a:ext cx="640080" cy="230832"/>
          </a:xfrm>
          <a:prstGeom prst="rect">
            <a:avLst/>
          </a:prstGeom>
          <a:noFill/>
        </p:spPr>
        <p:txBody>
          <a:bodyPr wrap="square" rtlCol="0">
            <a:spAutoFit/>
          </a:bodyPr>
          <a:lstStyle/>
          <a:p>
            <a:r>
              <a:rPr lang="en-US" sz="900" dirty="0">
                <a:solidFill>
                  <a:schemeClr val="accent6">
                    <a:lumMod val="75000"/>
                  </a:schemeClr>
                </a:solidFill>
              </a:rPr>
              <a:t>Linked</a:t>
            </a:r>
          </a:p>
        </p:txBody>
      </p:sp>
      <p:cxnSp>
        <p:nvCxnSpPr>
          <p:cNvPr id="59" name="Straight Connector 58">
            <a:extLst>
              <a:ext uri="{FF2B5EF4-FFF2-40B4-BE49-F238E27FC236}">
                <a16:creationId xmlns:a16="http://schemas.microsoft.com/office/drawing/2014/main" id="{C9E3F7E5-B7C1-4AAA-AE1B-8D7C371E8695}"/>
              </a:ext>
            </a:extLst>
          </p:cNvPr>
          <p:cNvCxnSpPr/>
          <p:nvPr/>
        </p:nvCxnSpPr>
        <p:spPr>
          <a:xfrm>
            <a:off x="8341269" y="1523882"/>
            <a:ext cx="449764" cy="0"/>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90816469-D5A3-4A75-BA6E-4D0A3B37FAB2}"/>
              </a:ext>
            </a:extLst>
          </p:cNvPr>
          <p:cNvSpPr txBox="1"/>
          <p:nvPr/>
        </p:nvSpPr>
        <p:spPr>
          <a:xfrm>
            <a:off x="8235987" y="1584468"/>
            <a:ext cx="800949" cy="230832"/>
          </a:xfrm>
          <a:prstGeom prst="rect">
            <a:avLst/>
          </a:prstGeom>
          <a:noFill/>
        </p:spPr>
        <p:txBody>
          <a:bodyPr wrap="square" rtlCol="0">
            <a:spAutoFit/>
          </a:bodyPr>
          <a:lstStyle/>
          <a:p>
            <a:r>
              <a:rPr lang="en-US" sz="900" dirty="0">
                <a:solidFill>
                  <a:schemeClr val="accent6">
                    <a:lumMod val="75000"/>
                  </a:schemeClr>
                </a:solidFill>
              </a:rPr>
              <a:t>Soft Linked</a:t>
            </a:r>
          </a:p>
        </p:txBody>
      </p:sp>
      <p:cxnSp>
        <p:nvCxnSpPr>
          <p:cNvPr id="25" name="Straight Connector 24">
            <a:extLst>
              <a:ext uri="{FF2B5EF4-FFF2-40B4-BE49-F238E27FC236}">
                <a16:creationId xmlns:a16="http://schemas.microsoft.com/office/drawing/2014/main" id="{56DD4F02-D69E-437F-807D-777C20B78DB0}"/>
              </a:ext>
            </a:extLst>
          </p:cNvPr>
          <p:cNvCxnSpPr>
            <a:cxnSpLocks/>
            <a:stCxn id="23" idx="3"/>
            <a:endCxn id="56" idx="1"/>
          </p:cNvCxnSpPr>
          <p:nvPr/>
        </p:nvCxnSpPr>
        <p:spPr>
          <a:xfrm flipV="1">
            <a:off x="3627865" y="2763451"/>
            <a:ext cx="457200" cy="2905"/>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C9E5CCCD-8948-43B3-8014-49CC0425D23E}"/>
              </a:ext>
            </a:extLst>
          </p:cNvPr>
          <p:cNvSpPr txBox="1"/>
          <p:nvPr/>
        </p:nvSpPr>
        <p:spPr>
          <a:xfrm>
            <a:off x="2859915" y="592285"/>
            <a:ext cx="767934" cy="276999"/>
          </a:xfrm>
          <a:prstGeom prst="rect">
            <a:avLst/>
          </a:prstGeom>
          <a:noFill/>
        </p:spPr>
        <p:txBody>
          <a:bodyPr wrap="square" rtlCol="0">
            <a:spAutoFit/>
          </a:bodyPr>
          <a:lstStyle/>
          <a:p>
            <a:r>
              <a:rPr lang="en-US" sz="1200" dirty="0">
                <a:solidFill>
                  <a:srgbClr val="7030A0"/>
                </a:solidFill>
              </a:rPr>
              <a:t>Group 1</a:t>
            </a:r>
          </a:p>
        </p:txBody>
      </p:sp>
      <p:sp>
        <p:nvSpPr>
          <p:cNvPr id="62" name="TextBox 61">
            <a:extLst>
              <a:ext uri="{FF2B5EF4-FFF2-40B4-BE49-F238E27FC236}">
                <a16:creationId xmlns:a16="http://schemas.microsoft.com/office/drawing/2014/main" id="{AD63CE37-CDA3-4974-9F40-EDCE7678F189}"/>
              </a:ext>
            </a:extLst>
          </p:cNvPr>
          <p:cNvSpPr txBox="1"/>
          <p:nvPr/>
        </p:nvSpPr>
        <p:spPr>
          <a:xfrm>
            <a:off x="7175253" y="599107"/>
            <a:ext cx="767934" cy="276999"/>
          </a:xfrm>
          <a:prstGeom prst="rect">
            <a:avLst/>
          </a:prstGeom>
          <a:noFill/>
        </p:spPr>
        <p:txBody>
          <a:bodyPr wrap="square" rtlCol="0">
            <a:spAutoFit/>
          </a:bodyPr>
          <a:lstStyle/>
          <a:p>
            <a:r>
              <a:rPr lang="en-US" sz="1200" dirty="0">
                <a:solidFill>
                  <a:srgbClr val="7030A0"/>
                </a:solidFill>
              </a:rPr>
              <a:t>Group 2</a:t>
            </a:r>
          </a:p>
        </p:txBody>
      </p:sp>
    </p:spTree>
    <p:extLst>
      <p:ext uri="{BB962C8B-B14F-4D97-AF65-F5344CB8AC3E}">
        <p14:creationId xmlns:p14="http://schemas.microsoft.com/office/powerpoint/2010/main" val="240882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0F6C9-4126-42B7-9E04-035A126DB9BE}"/>
              </a:ext>
            </a:extLst>
          </p:cNvPr>
          <p:cNvSpPr>
            <a:spLocks noGrp="1"/>
          </p:cNvSpPr>
          <p:nvPr>
            <p:ph type="title"/>
          </p:nvPr>
        </p:nvSpPr>
        <p:spPr/>
        <p:txBody>
          <a:bodyPr/>
          <a:lstStyle/>
          <a:p>
            <a:r>
              <a:rPr lang="en-US" dirty="0"/>
              <a:t>Current Role Structure in Access Management Contd…</a:t>
            </a:r>
          </a:p>
        </p:txBody>
      </p:sp>
      <p:sp>
        <p:nvSpPr>
          <p:cNvPr id="4" name="Slide Number Placeholder 3">
            <a:extLst>
              <a:ext uri="{FF2B5EF4-FFF2-40B4-BE49-F238E27FC236}">
                <a16:creationId xmlns:a16="http://schemas.microsoft.com/office/drawing/2014/main" id="{41227286-E021-41F1-A719-69B67F29E26C}"/>
              </a:ext>
            </a:extLst>
          </p:cNvPr>
          <p:cNvSpPr>
            <a:spLocks noGrp="1"/>
          </p:cNvSpPr>
          <p:nvPr>
            <p:ph type="sldNum" sz="quarter" idx="10"/>
          </p:nvPr>
        </p:nvSpPr>
        <p:spPr/>
        <p:txBody>
          <a:bodyPr/>
          <a:lstStyle/>
          <a:p>
            <a:fld id="{38EC0547-4173-4FD2-B3AD-CE0209F6F09F}"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AA70D383-93B6-4076-A819-0BEEF8A83661}"/>
              </a:ext>
            </a:extLst>
          </p:cNvPr>
          <p:cNvSpPr>
            <a:spLocks noGrp="1"/>
          </p:cNvSpPr>
          <p:nvPr>
            <p:ph type="ftr" sz="quarter" idx="11"/>
          </p:nvPr>
        </p:nvSpPr>
        <p:spPr/>
        <p:txBody>
          <a:bodyPr/>
          <a:lstStyle/>
          <a:p>
            <a:r>
              <a:rPr lang="en-US" altLang="en-US"/>
              <a:t>Confidential, unpublished property of Cigna. Do not duplicate or distribute. For internal use only. Use and distribution limited solely to authorized personnel. © 2019 Cigna</a:t>
            </a:r>
            <a:endParaRPr lang="en-US" altLang="en-US" dirty="0"/>
          </a:p>
        </p:txBody>
      </p:sp>
      <p:sp>
        <p:nvSpPr>
          <p:cNvPr id="6" name="TextBox 5">
            <a:extLst>
              <a:ext uri="{FF2B5EF4-FFF2-40B4-BE49-F238E27FC236}">
                <a16:creationId xmlns:a16="http://schemas.microsoft.com/office/drawing/2014/main" id="{EB154EFB-766D-44C4-8A82-7EB552B041A4}"/>
              </a:ext>
            </a:extLst>
          </p:cNvPr>
          <p:cNvSpPr txBox="1"/>
          <p:nvPr/>
        </p:nvSpPr>
        <p:spPr>
          <a:xfrm>
            <a:off x="564995" y="576146"/>
            <a:ext cx="769805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65A6"/>
                </a:solidFill>
                <a:latin typeface="Arial"/>
                <a:ea typeface="MS PGothic" pitchFamily="34" charset="-128"/>
                <a:cs typeface="Arial"/>
              </a:rPr>
              <a:t>Linked Roles are provisioned together; e.g. when Job Role J1002165 is provisioned, all the Application Roles linked with that Job Role are also  provisioned</a:t>
            </a:r>
          </a:p>
          <a:p>
            <a:pPr marL="285750" indent="-285750">
              <a:buFont typeface="Arial" panose="020B0604020202020204" pitchFamily="34" charset="0"/>
              <a:buChar char="•"/>
            </a:pPr>
            <a:endParaRPr lang="en-US" sz="1600" dirty="0">
              <a:solidFill>
                <a:srgbClr val="0065A6"/>
              </a:solidFill>
              <a:latin typeface="Arial"/>
              <a:ea typeface="MS PGothic" pitchFamily="34" charset="-128"/>
              <a:cs typeface="Arial"/>
            </a:endParaRPr>
          </a:p>
          <a:p>
            <a:pPr marL="285750" indent="-285750">
              <a:buFont typeface="Arial" panose="020B0604020202020204" pitchFamily="34" charset="0"/>
              <a:buChar char="•"/>
            </a:pPr>
            <a:r>
              <a:rPr lang="en-US" sz="1600" dirty="0">
                <a:solidFill>
                  <a:srgbClr val="0065A6"/>
                </a:solidFill>
                <a:latin typeface="Arial"/>
                <a:ea typeface="MS PGothic" pitchFamily="34" charset="-128"/>
                <a:cs typeface="Arial"/>
              </a:rPr>
              <a:t>Soft-Linked roles are not provisioned together but are shown to end-users  during the request to select if needed. You must be a member of the Job Role to see the available soft-linked sub roles.</a:t>
            </a:r>
          </a:p>
        </p:txBody>
      </p:sp>
      <p:sp>
        <p:nvSpPr>
          <p:cNvPr id="7" name="Title 2">
            <a:extLst>
              <a:ext uri="{FF2B5EF4-FFF2-40B4-BE49-F238E27FC236}">
                <a16:creationId xmlns:a16="http://schemas.microsoft.com/office/drawing/2014/main" id="{BA25CEDD-B896-4F9E-B7D0-55B145A185FE}"/>
              </a:ext>
            </a:extLst>
          </p:cNvPr>
          <p:cNvSpPr txBox="1">
            <a:spLocks/>
          </p:cNvSpPr>
          <p:nvPr/>
        </p:nvSpPr>
        <p:spPr bwMode="auto">
          <a:xfrm>
            <a:off x="564995" y="2471543"/>
            <a:ext cx="8229600" cy="48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000" b="1" kern="1200" cap="none">
                <a:solidFill>
                  <a:srgbClr val="0065A6"/>
                </a:solidFill>
                <a:latin typeface="Arial"/>
                <a:ea typeface="MS PGothic" pitchFamily="34" charset="-128"/>
                <a:cs typeface="Arial"/>
              </a:defRPr>
            </a:lvl1pPr>
            <a:lvl2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2pPr>
            <a:lvl3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3pPr>
            <a:lvl4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4pPr>
            <a:lvl5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a:lstStyle>
          <a:p>
            <a:r>
              <a:rPr lang="en-US" dirty="0"/>
              <a:t>Statistics</a:t>
            </a:r>
          </a:p>
        </p:txBody>
      </p:sp>
      <p:graphicFrame>
        <p:nvGraphicFramePr>
          <p:cNvPr id="14" name="Chart 13">
            <a:extLst>
              <a:ext uri="{FF2B5EF4-FFF2-40B4-BE49-F238E27FC236}">
                <a16:creationId xmlns:a16="http://schemas.microsoft.com/office/drawing/2014/main" id="{EE073D10-169C-4921-9AAF-1AB54A1E7AA9}"/>
              </a:ext>
            </a:extLst>
          </p:cNvPr>
          <p:cNvGraphicFramePr/>
          <p:nvPr>
            <p:extLst>
              <p:ext uri="{D42A27DB-BD31-4B8C-83A1-F6EECF244321}">
                <p14:modId xmlns:p14="http://schemas.microsoft.com/office/powerpoint/2010/main" val="1608789226"/>
              </p:ext>
            </p:extLst>
          </p:nvPr>
        </p:nvGraphicFramePr>
        <p:xfrm>
          <a:off x="631902" y="2964345"/>
          <a:ext cx="6096000" cy="13576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024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6130" y="219380"/>
            <a:ext cx="8229600" cy="484584"/>
          </a:xfrm>
        </p:spPr>
        <p:txBody>
          <a:bodyPr/>
          <a:lstStyle/>
          <a:p>
            <a:r>
              <a:rPr lang="en-US" sz="1600" dirty="0"/>
              <a:t>Proposed Role structure in Saviynt for one Business Function</a:t>
            </a:r>
          </a:p>
        </p:txBody>
      </p:sp>
      <p:sp>
        <p:nvSpPr>
          <p:cNvPr id="4" name="Slide Number Placeholder 3"/>
          <p:cNvSpPr>
            <a:spLocks noGrp="1"/>
          </p:cNvSpPr>
          <p:nvPr>
            <p:ph type="sldNum" sz="quarter" idx="10"/>
          </p:nvPr>
        </p:nvSpPr>
        <p:spPr/>
        <p:txBody>
          <a:bodyPr/>
          <a:lstStyle/>
          <a:p>
            <a:fld id="{38EC0547-4173-4FD2-B3AD-CE0209F6F09F}" type="slidenum">
              <a:rPr lang="en-US" altLang="en-US" smtClean="0"/>
              <a:pPr/>
              <a:t>4</a:t>
            </a:fld>
            <a:endParaRPr lang="en-US" altLang="en-US" dirty="0"/>
          </a:p>
        </p:txBody>
      </p:sp>
      <p:pic>
        <p:nvPicPr>
          <p:cNvPr id="11"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4804663"/>
            <a:ext cx="1655067" cy="326137"/>
          </a:xfrm>
          <a:prstGeom prst="rect">
            <a:avLst/>
          </a:prstGeom>
        </p:spPr>
      </p:pic>
      <p:sp>
        <p:nvSpPr>
          <p:cNvPr id="2" name="Rounded Rectangle 1"/>
          <p:cNvSpPr/>
          <p:nvPr/>
        </p:nvSpPr>
        <p:spPr>
          <a:xfrm>
            <a:off x="236130" y="728638"/>
            <a:ext cx="1641752" cy="600102"/>
          </a:xfrm>
          <a:prstGeom prst="roundRect">
            <a:avLst/>
          </a:prstGeom>
          <a:solidFill>
            <a:srgbClr val="39B4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lumMod val="75000"/>
                  </a:schemeClr>
                </a:solidFill>
              </a:rPr>
              <a:t>J1002165</a:t>
            </a:r>
          </a:p>
          <a:p>
            <a:pPr algn="ctr"/>
            <a:r>
              <a:rPr lang="en-US" sz="1000" b="1" dirty="0">
                <a:solidFill>
                  <a:schemeClr val="tx2">
                    <a:lumMod val="75000"/>
                  </a:schemeClr>
                </a:solidFill>
              </a:rPr>
              <a:t>(Corporate Sourcing)</a:t>
            </a:r>
          </a:p>
        </p:txBody>
      </p:sp>
      <p:sp>
        <p:nvSpPr>
          <p:cNvPr id="6" name="Rounded Rectangle 5"/>
          <p:cNvSpPr/>
          <p:nvPr/>
        </p:nvSpPr>
        <p:spPr>
          <a:xfrm>
            <a:off x="1353011" y="1589256"/>
            <a:ext cx="1483299" cy="543842"/>
          </a:xfrm>
          <a:prstGeom prst="roundRect">
            <a:avLst/>
          </a:prstGeom>
          <a:solidFill>
            <a:srgbClr val="39B44A"/>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effectLst/>
                <a:ea typeface="Calibri" panose="020F0502020204030204" pitchFamily="34" charset="0"/>
              </a:rPr>
              <a:t>AP1021270 </a:t>
            </a:r>
          </a:p>
          <a:p>
            <a:pPr algn="ctr"/>
            <a:r>
              <a:rPr lang="en-US" sz="900" b="1" dirty="0">
                <a:solidFill>
                  <a:schemeClr val="tx2">
                    <a:lumMod val="75000"/>
                  </a:schemeClr>
                </a:solidFill>
                <a:effectLst/>
                <a:ea typeface="Calibri" panose="020F0502020204030204" pitchFamily="34" charset="0"/>
              </a:rPr>
              <a:t>eSignature</a:t>
            </a:r>
            <a:endParaRPr lang="en-US" sz="900" b="1" dirty="0">
              <a:solidFill>
                <a:schemeClr val="tx2">
                  <a:lumMod val="75000"/>
                </a:schemeClr>
              </a:solidFill>
            </a:endParaRPr>
          </a:p>
        </p:txBody>
      </p:sp>
      <p:sp>
        <p:nvSpPr>
          <p:cNvPr id="8" name="Rounded Rectangle 7"/>
          <p:cNvSpPr/>
          <p:nvPr/>
        </p:nvSpPr>
        <p:spPr>
          <a:xfrm>
            <a:off x="1359761" y="2338214"/>
            <a:ext cx="1476549" cy="543842"/>
          </a:xfrm>
          <a:prstGeom prst="roundRect">
            <a:avLst/>
          </a:prstGeom>
          <a:solidFill>
            <a:srgbClr val="39B44A"/>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AP1035280 </a:t>
            </a:r>
          </a:p>
          <a:p>
            <a:pPr algn="ctr"/>
            <a:r>
              <a:rPr lang="en-US" sz="900" b="1" dirty="0">
                <a:solidFill>
                  <a:schemeClr val="tx2">
                    <a:lumMod val="75000"/>
                  </a:schemeClr>
                </a:solidFill>
              </a:rPr>
              <a:t>Archer EWS</a:t>
            </a:r>
          </a:p>
        </p:txBody>
      </p:sp>
      <p:sp>
        <p:nvSpPr>
          <p:cNvPr id="9" name="Rounded Rectangle 8"/>
          <p:cNvSpPr/>
          <p:nvPr/>
        </p:nvSpPr>
        <p:spPr>
          <a:xfrm>
            <a:off x="1359761" y="3093423"/>
            <a:ext cx="1476548" cy="543842"/>
          </a:xfrm>
          <a:prstGeom prst="roundRect">
            <a:avLst/>
          </a:prstGeom>
          <a:solidFill>
            <a:schemeClr val="accent6">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2">
                    <a:lumMod val="75000"/>
                  </a:schemeClr>
                </a:solidFill>
                <a:latin typeface="Calibri" panose="020F0502020204030204" pitchFamily="34" charset="0"/>
              </a:rPr>
              <a:t>G_SDLP_EE_USB_EXCEPTION.[INTERNAL]</a:t>
            </a:r>
          </a:p>
        </p:txBody>
      </p:sp>
      <p:cxnSp>
        <p:nvCxnSpPr>
          <p:cNvPr id="10" name="Straight Connector 9"/>
          <p:cNvCxnSpPr>
            <a:cxnSpLocks/>
          </p:cNvCxnSpPr>
          <p:nvPr/>
        </p:nvCxnSpPr>
        <p:spPr>
          <a:xfrm>
            <a:off x="1041908" y="1328741"/>
            <a:ext cx="10128" cy="295030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041908" y="1861176"/>
            <a:ext cx="302755" cy="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052036" y="2621594"/>
            <a:ext cx="302755" cy="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048663" y="3368495"/>
            <a:ext cx="302755" cy="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Rounded Rectangle 8">
            <a:extLst>
              <a:ext uri="{FF2B5EF4-FFF2-40B4-BE49-F238E27FC236}">
                <a16:creationId xmlns:a16="http://schemas.microsoft.com/office/drawing/2014/main" id="{CEA430DA-FC55-4279-B328-FD7C524D7295}"/>
              </a:ext>
            </a:extLst>
          </p:cNvPr>
          <p:cNvSpPr/>
          <p:nvPr/>
        </p:nvSpPr>
        <p:spPr>
          <a:xfrm>
            <a:off x="1359762" y="3999694"/>
            <a:ext cx="1476548" cy="543842"/>
          </a:xfrm>
          <a:prstGeom prst="roundRect">
            <a:avLst/>
          </a:prstGeom>
          <a:solidFill>
            <a:schemeClr val="accent6">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2">
                    <a:lumMod val="75000"/>
                  </a:schemeClr>
                </a:solidFill>
                <a:latin typeface="Calibri" panose="020F0502020204030204" pitchFamily="34" charset="0"/>
              </a:rPr>
              <a:t>G_SDLP_EE_WEBMAIL_EXCEPTION.[INTERNAL]</a:t>
            </a:r>
          </a:p>
        </p:txBody>
      </p:sp>
      <p:cxnSp>
        <p:nvCxnSpPr>
          <p:cNvPr id="17" name="Straight Connector 16">
            <a:extLst>
              <a:ext uri="{FF2B5EF4-FFF2-40B4-BE49-F238E27FC236}">
                <a16:creationId xmlns:a16="http://schemas.microsoft.com/office/drawing/2014/main" id="{1A2CDEC6-BCAF-41DA-81B1-BC672F9DB4D6}"/>
              </a:ext>
            </a:extLst>
          </p:cNvPr>
          <p:cNvCxnSpPr/>
          <p:nvPr/>
        </p:nvCxnSpPr>
        <p:spPr>
          <a:xfrm>
            <a:off x="1057007" y="4271614"/>
            <a:ext cx="302755" cy="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 name="Rounded Rectangle 5">
            <a:extLst>
              <a:ext uri="{FF2B5EF4-FFF2-40B4-BE49-F238E27FC236}">
                <a16:creationId xmlns:a16="http://schemas.microsoft.com/office/drawing/2014/main" id="{D21D7D0F-324A-4431-8561-22121F14088F}"/>
              </a:ext>
            </a:extLst>
          </p:cNvPr>
          <p:cNvSpPr/>
          <p:nvPr/>
        </p:nvSpPr>
        <p:spPr>
          <a:xfrm>
            <a:off x="6528939" y="3023728"/>
            <a:ext cx="1483299" cy="543842"/>
          </a:xfrm>
          <a:prstGeom prst="roundRect">
            <a:avLst/>
          </a:prstGeom>
          <a:solidFill>
            <a:schemeClr val="accent5">
              <a:lumMod val="60000"/>
              <a:lumOff val="4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effectLst/>
                <a:latin typeface="Calibri" panose="020F0502020204030204" pitchFamily="34" charset="0"/>
                <a:ea typeface="Calibri" panose="020F0502020204030204" pitchFamily="34" charset="0"/>
              </a:rPr>
              <a:t>Oracle General Ledger</a:t>
            </a:r>
            <a:endParaRPr lang="en-US" sz="900" b="1" dirty="0">
              <a:solidFill>
                <a:schemeClr val="tx2">
                  <a:lumMod val="75000"/>
                </a:schemeClr>
              </a:solidFill>
            </a:endParaRPr>
          </a:p>
        </p:txBody>
      </p:sp>
      <p:sp>
        <p:nvSpPr>
          <p:cNvPr id="21" name="Rounded Rectangle 5">
            <a:extLst>
              <a:ext uri="{FF2B5EF4-FFF2-40B4-BE49-F238E27FC236}">
                <a16:creationId xmlns:a16="http://schemas.microsoft.com/office/drawing/2014/main" id="{EC5496CA-B4E3-43F1-9E98-E39797A5DBDC}"/>
              </a:ext>
            </a:extLst>
          </p:cNvPr>
          <p:cNvSpPr/>
          <p:nvPr/>
        </p:nvSpPr>
        <p:spPr>
          <a:xfrm>
            <a:off x="3126242" y="1589256"/>
            <a:ext cx="1694266" cy="543842"/>
          </a:xfrm>
          <a:prstGeom prst="roundRect">
            <a:avLst/>
          </a:prstGeom>
          <a:solidFill>
            <a:schemeClr val="accent6">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2">
                    <a:lumMod val="75000"/>
                  </a:schemeClr>
                </a:solidFill>
                <a:effectLst/>
                <a:latin typeface="Calibri" panose="020F0502020204030204" pitchFamily="34" charset="0"/>
                <a:ea typeface="Calibri" panose="020F0502020204030204" pitchFamily="34" charset="0"/>
              </a:rPr>
              <a:t>G_CDH_ONSHORE.</a:t>
            </a:r>
          </a:p>
          <a:p>
            <a:pPr algn="ctr"/>
            <a:r>
              <a:rPr lang="en-US" sz="1100" dirty="0">
                <a:solidFill>
                  <a:schemeClr val="tx2">
                    <a:lumMod val="75000"/>
                  </a:schemeClr>
                </a:solidFill>
                <a:effectLst/>
                <a:latin typeface="Calibri" panose="020F0502020204030204" pitchFamily="34" charset="0"/>
                <a:ea typeface="Calibri" panose="020F0502020204030204" pitchFamily="34" charset="0"/>
              </a:rPr>
              <a:t>[INTERNAL]</a:t>
            </a:r>
            <a:endParaRPr lang="en-US" sz="1100" dirty="0">
              <a:solidFill>
                <a:schemeClr val="tx2">
                  <a:lumMod val="75000"/>
                </a:schemeClr>
              </a:solidFill>
            </a:endParaRPr>
          </a:p>
        </p:txBody>
      </p:sp>
      <p:sp>
        <p:nvSpPr>
          <p:cNvPr id="22" name="Rounded Rectangle 5">
            <a:extLst>
              <a:ext uri="{FF2B5EF4-FFF2-40B4-BE49-F238E27FC236}">
                <a16:creationId xmlns:a16="http://schemas.microsoft.com/office/drawing/2014/main" id="{6E270EE9-1067-4633-B402-7A192879132C}"/>
              </a:ext>
            </a:extLst>
          </p:cNvPr>
          <p:cNvSpPr/>
          <p:nvPr/>
        </p:nvSpPr>
        <p:spPr>
          <a:xfrm>
            <a:off x="3126242" y="2338214"/>
            <a:ext cx="1694266" cy="543842"/>
          </a:xfrm>
          <a:prstGeom prst="roundRect">
            <a:avLst/>
          </a:prstGeom>
          <a:solidFill>
            <a:schemeClr val="accent6">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2">
                    <a:lumMod val="75000"/>
                  </a:schemeClr>
                </a:solidFill>
                <a:effectLst/>
                <a:latin typeface="Calibri" panose="020F0502020204030204" pitchFamily="34" charset="0"/>
                <a:ea typeface="Calibri" panose="020F0502020204030204" pitchFamily="34" charset="0"/>
              </a:rPr>
              <a:t>G_CORP_MARKETVIEW.</a:t>
            </a:r>
          </a:p>
          <a:p>
            <a:pPr algn="ctr"/>
            <a:r>
              <a:rPr lang="en-US" sz="1100" dirty="0">
                <a:solidFill>
                  <a:schemeClr val="tx2">
                    <a:lumMod val="75000"/>
                  </a:schemeClr>
                </a:solidFill>
                <a:effectLst/>
                <a:latin typeface="Calibri" panose="020F0502020204030204" pitchFamily="34" charset="0"/>
                <a:ea typeface="Calibri" panose="020F0502020204030204" pitchFamily="34" charset="0"/>
              </a:rPr>
              <a:t>[INTERNAL]</a:t>
            </a:r>
            <a:endParaRPr lang="en-US" sz="1100" dirty="0">
              <a:solidFill>
                <a:schemeClr val="tx2">
                  <a:lumMod val="75000"/>
                </a:schemeClr>
              </a:solidFill>
            </a:endParaRPr>
          </a:p>
        </p:txBody>
      </p:sp>
      <p:sp>
        <p:nvSpPr>
          <p:cNvPr id="29" name="Rounded Rectangle 5">
            <a:extLst>
              <a:ext uri="{FF2B5EF4-FFF2-40B4-BE49-F238E27FC236}">
                <a16:creationId xmlns:a16="http://schemas.microsoft.com/office/drawing/2014/main" id="{B63CE8E0-4002-4DDF-ABE5-23B4C0126A9B}"/>
              </a:ext>
            </a:extLst>
          </p:cNvPr>
          <p:cNvSpPr/>
          <p:nvPr/>
        </p:nvSpPr>
        <p:spPr>
          <a:xfrm>
            <a:off x="3139065" y="3093421"/>
            <a:ext cx="1694266" cy="543842"/>
          </a:xfrm>
          <a:prstGeom prst="roundRect">
            <a:avLst/>
          </a:prstGeom>
          <a:solidFill>
            <a:schemeClr val="accent6">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2">
                    <a:lumMod val="75000"/>
                  </a:schemeClr>
                </a:solidFill>
                <a:effectLst/>
                <a:latin typeface="Calibri" panose="020F0502020204030204" pitchFamily="34" charset="0"/>
                <a:ea typeface="Calibri" panose="020F0502020204030204" pitchFamily="34" charset="0"/>
              </a:rPr>
              <a:t>G_IT_DOMAINUSERS.</a:t>
            </a:r>
          </a:p>
          <a:p>
            <a:pPr algn="ctr"/>
            <a:r>
              <a:rPr lang="en-US" sz="1100" dirty="0">
                <a:solidFill>
                  <a:schemeClr val="tx2">
                    <a:lumMod val="75000"/>
                  </a:schemeClr>
                </a:solidFill>
                <a:effectLst/>
                <a:latin typeface="Calibri" panose="020F0502020204030204" pitchFamily="34" charset="0"/>
                <a:ea typeface="Calibri" panose="020F0502020204030204" pitchFamily="34" charset="0"/>
              </a:rPr>
              <a:t>[INTERNAL] </a:t>
            </a:r>
            <a:endParaRPr lang="en-US" sz="1100" dirty="0">
              <a:solidFill>
                <a:schemeClr val="tx2">
                  <a:lumMod val="75000"/>
                </a:schemeClr>
              </a:solidFill>
            </a:endParaRPr>
          </a:p>
        </p:txBody>
      </p:sp>
      <p:sp>
        <p:nvSpPr>
          <p:cNvPr id="30" name="Rounded Rectangle 5">
            <a:extLst>
              <a:ext uri="{FF2B5EF4-FFF2-40B4-BE49-F238E27FC236}">
                <a16:creationId xmlns:a16="http://schemas.microsoft.com/office/drawing/2014/main" id="{91960A52-9E85-49C1-9164-8B02E05498E8}"/>
              </a:ext>
            </a:extLst>
          </p:cNvPr>
          <p:cNvSpPr/>
          <p:nvPr/>
        </p:nvSpPr>
        <p:spPr>
          <a:xfrm>
            <a:off x="3139065" y="4007128"/>
            <a:ext cx="1694266" cy="543842"/>
          </a:xfrm>
          <a:prstGeom prst="roundRect">
            <a:avLst/>
          </a:prstGeom>
          <a:solidFill>
            <a:schemeClr val="accent6">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2">
                    <a:lumMod val="75000"/>
                  </a:schemeClr>
                </a:solidFill>
                <a:effectLst/>
                <a:latin typeface="Calibri" panose="020F0502020204030204" pitchFamily="34" charset="0"/>
                <a:ea typeface="Calibri" panose="020F0502020204030204" pitchFamily="34" charset="0"/>
              </a:rPr>
              <a:t>G_WDC_SP_SPECMI_CB.[INTERNAL]</a:t>
            </a:r>
            <a:endParaRPr lang="en-US" sz="1100" dirty="0">
              <a:solidFill>
                <a:schemeClr val="tx2">
                  <a:lumMod val="75000"/>
                </a:schemeClr>
              </a:solidFill>
            </a:endParaRPr>
          </a:p>
        </p:txBody>
      </p:sp>
      <p:cxnSp>
        <p:nvCxnSpPr>
          <p:cNvPr id="13" name="Straight Connector 12">
            <a:extLst>
              <a:ext uri="{FF2B5EF4-FFF2-40B4-BE49-F238E27FC236}">
                <a16:creationId xmlns:a16="http://schemas.microsoft.com/office/drawing/2014/main" id="{BCA0CCB4-BBA9-4E0C-A967-0DED123F6299}"/>
              </a:ext>
            </a:extLst>
          </p:cNvPr>
          <p:cNvCxnSpPr>
            <a:cxnSpLocks/>
            <a:stCxn id="2" idx="3"/>
            <a:endCxn id="21" idx="1"/>
          </p:cNvCxnSpPr>
          <p:nvPr/>
        </p:nvCxnSpPr>
        <p:spPr>
          <a:xfrm>
            <a:off x="1877882" y="1028689"/>
            <a:ext cx="1248360" cy="832488"/>
          </a:xfrm>
          <a:prstGeom prst="bentConnector3">
            <a:avLst>
              <a:gd name="adj1" fmla="val 84880"/>
            </a:avLst>
          </a:prstGeom>
          <a:ln w="19050"/>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B0141E7-BB81-486F-A8ED-F65F32B22FE9}"/>
              </a:ext>
            </a:extLst>
          </p:cNvPr>
          <p:cNvCxnSpPr>
            <a:stCxn id="29" idx="2"/>
            <a:endCxn id="30" idx="0"/>
          </p:cNvCxnSpPr>
          <p:nvPr/>
        </p:nvCxnSpPr>
        <p:spPr>
          <a:xfrm>
            <a:off x="3986198" y="3637263"/>
            <a:ext cx="0" cy="369865"/>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60" name="Right Brace 59">
            <a:extLst>
              <a:ext uri="{FF2B5EF4-FFF2-40B4-BE49-F238E27FC236}">
                <a16:creationId xmlns:a16="http://schemas.microsoft.com/office/drawing/2014/main" id="{BC8194F4-6802-4FF7-A6D3-BD2F9572F9EF}"/>
              </a:ext>
            </a:extLst>
          </p:cNvPr>
          <p:cNvSpPr/>
          <p:nvPr/>
        </p:nvSpPr>
        <p:spPr>
          <a:xfrm>
            <a:off x="4833331" y="1390185"/>
            <a:ext cx="371703" cy="3330498"/>
          </a:xfrm>
          <a:prstGeom prst="rightBrac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5E2A54E0-8F8A-494E-A5AA-32434EB068F2}"/>
              </a:ext>
            </a:extLst>
          </p:cNvPr>
          <p:cNvSpPr txBox="1"/>
          <p:nvPr/>
        </p:nvSpPr>
        <p:spPr>
          <a:xfrm>
            <a:off x="5019182" y="2871158"/>
            <a:ext cx="1041149" cy="369332"/>
          </a:xfrm>
          <a:prstGeom prst="rect">
            <a:avLst/>
          </a:prstGeom>
          <a:noFill/>
        </p:spPr>
        <p:txBody>
          <a:bodyPr wrap="square" rtlCol="0">
            <a:spAutoFit/>
          </a:bodyPr>
          <a:lstStyle/>
          <a:p>
            <a:r>
              <a:rPr lang="en-US" sz="900" b="1" dirty="0">
                <a:solidFill>
                  <a:srgbClr val="7030A0"/>
                </a:solidFill>
              </a:rPr>
              <a:t>19 Entitlements (Not all shown)</a:t>
            </a:r>
          </a:p>
        </p:txBody>
      </p:sp>
      <p:cxnSp>
        <p:nvCxnSpPr>
          <p:cNvPr id="63" name="Straight Connector 62">
            <a:extLst>
              <a:ext uri="{FF2B5EF4-FFF2-40B4-BE49-F238E27FC236}">
                <a16:creationId xmlns:a16="http://schemas.microsoft.com/office/drawing/2014/main" id="{A4B8EE8B-E02E-4052-96D8-61AECD24D653}"/>
              </a:ext>
            </a:extLst>
          </p:cNvPr>
          <p:cNvCxnSpPr>
            <a:stCxn id="2" idx="3"/>
            <a:endCxn id="22" idx="1"/>
          </p:cNvCxnSpPr>
          <p:nvPr/>
        </p:nvCxnSpPr>
        <p:spPr>
          <a:xfrm>
            <a:off x="1877882" y="1028689"/>
            <a:ext cx="1248360" cy="1581446"/>
          </a:xfrm>
          <a:prstGeom prst="bentConnector3">
            <a:avLst>
              <a:gd name="adj1" fmla="val 85135"/>
            </a:avLst>
          </a:prstGeom>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4747E6FC-1825-4089-8444-B55392A17EEF}"/>
              </a:ext>
            </a:extLst>
          </p:cNvPr>
          <p:cNvCxnSpPr>
            <a:stCxn id="2" idx="3"/>
            <a:endCxn id="29" idx="1"/>
          </p:cNvCxnSpPr>
          <p:nvPr/>
        </p:nvCxnSpPr>
        <p:spPr>
          <a:xfrm>
            <a:off x="1877882" y="1028689"/>
            <a:ext cx="1261183" cy="2336653"/>
          </a:xfrm>
          <a:prstGeom prst="bentConnector3">
            <a:avLst>
              <a:gd name="adj1" fmla="val 84189"/>
            </a:avLst>
          </a:prstGeom>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B26AD053-A3A9-45CD-ADD2-E5695ADE02DC}"/>
              </a:ext>
            </a:extLst>
          </p:cNvPr>
          <p:cNvCxnSpPr>
            <a:stCxn id="2" idx="3"/>
            <a:endCxn id="30" idx="1"/>
          </p:cNvCxnSpPr>
          <p:nvPr/>
        </p:nvCxnSpPr>
        <p:spPr>
          <a:xfrm>
            <a:off x="1877882" y="1028689"/>
            <a:ext cx="1261183" cy="3250360"/>
          </a:xfrm>
          <a:prstGeom prst="bentConnector3">
            <a:avLst>
              <a:gd name="adj1" fmla="val 84189"/>
            </a:avLst>
          </a:prstGeom>
          <a:effectLst/>
        </p:spPr>
        <p:style>
          <a:lnRef idx="2">
            <a:schemeClr val="accent1"/>
          </a:lnRef>
          <a:fillRef idx="0">
            <a:schemeClr val="accent1"/>
          </a:fillRef>
          <a:effectRef idx="1">
            <a:schemeClr val="accent1"/>
          </a:effectRef>
          <a:fontRef idx="minor">
            <a:schemeClr val="tx1"/>
          </a:fontRef>
        </p:style>
      </p:cxnSp>
      <p:sp>
        <p:nvSpPr>
          <p:cNvPr id="72" name="Rounded Rectangle 5">
            <a:extLst>
              <a:ext uri="{FF2B5EF4-FFF2-40B4-BE49-F238E27FC236}">
                <a16:creationId xmlns:a16="http://schemas.microsoft.com/office/drawing/2014/main" id="{8B87E103-65F8-45A2-ABCD-C7E0F31F685D}"/>
              </a:ext>
            </a:extLst>
          </p:cNvPr>
          <p:cNvSpPr/>
          <p:nvPr/>
        </p:nvSpPr>
        <p:spPr>
          <a:xfrm>
            <a:off x="6528941" y="1742333"/>
            <a:ext cx="1483299" cy="543842"/>
          </a:xfrm>
          <a:prstGeom prst="roundRect">
            <a:avLst/>
          </a:prstGeom>
          <a:solidFill>
            <a:srgbClr val="39B44A"/>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latin typeface="Calibri" panose="020F0502020204030204" pitchFamily="34" charset="0"/>
              </a:rPr>
              <a:t>Corporate Sourcing Finance Managers and Executives</a:t>
            </a:r>
          </a:p>
        </p:txBody>
      </p:sp>
      <p:sp>
        <p:nvSpPr>
          <p:cNvPr id="73" name="Rounded Rectangle 5">
            <a:extLst>
              <a:ext uri="{FF2B5EF4-FFF2-40B4-BE49-F238E27FC236}">
                <a16:creationId xmlns:a16="http://schemas.microsoft.com/office/drawing/2014/main" id="{5B043B65-6B64-46B1-B7BA-CF316984DA1C}"/>
              </a:ext>
            </a:extLst>
          </p:cNvPr>
          <p:cNvSpPr/>
          <p:nvPr/>
        </p:nvSpPr>
        <p:spPr>
          <a:xfrm>
            <a:off x="6528940" y="2378039"/>
            <a:ext cx="1483299" cy="543842"/>
          </a:xfrm>
          <a:prstGeom prst="roundRect">
            <a:avLst/>
          </a:prstGeom>
          <a:solidFill>
            <a:srgbClr val="39B44A"/>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900" b="1" dirty="0">
                <a:solidFill>
                  <a:schemeClr val="tx2">
                    <a:lumMod val="75000"/>
                  </a:schemeClr>
                </a:solidFill>
                <a:latin typeface="Calibri" panose="020F0502020204030204" pitchFamily="34" charset="0"/>
              </a:rPr>
              <a:t>Oracle R12 EBS AP Inquiry</a:t>
            </a:r>
            <a:endParaRPr lang="en-US" sz="900" b="1" dirty="0">
              <a:solidFill>
                <a:schemeClr val="tx2">
                  <a:lumMod val="75000"/>
                </a:schemeClr>
              </a:solidFill>
              <a:latin typeface="Calibri" panose="020F0502020204030204" pitchFamily="34" charset="0"/>
            </a:endParaRPr>
          </a:p>
        </p:txBody>
      </p:sp>
      <p:sp>
        <p:nvSpPr>
          <p:cNvPr id="74" name="TextBox 73">
            <a:extLst>
              <a:ext uri="{FF2B5EF4-FFF2-40B4-BE49-F238E27FC236}">
                <a16:creationId xmlns:a16="http://schemas.microsoft.com/office/drawing/2014/main" id="{08F9D08F-CDAE-4314-9F82-DE24F5E667FA}"/>
              </a:ext>
            </a:extLst>
          </p:cNvPr>
          <p:cNvSpPr txBox="1"/>
          <p:nvPr/>
        </p:nvSpPr>
        <p:spPr>
          <a:xfrm>
            <a:off x="7117701" y="41618"/>
            <a:ext cx="767934" cy="276999"/>
          </a:xfrm>
          <a:prstGeom prst="rect">
            <a:avLst/>
          </a:prstGeom>
          <a:noFill/>
        </p:spPr>
        <p:txBody>
          <a:bodyPr wrap="square" rtlCol="0">
            <a:spAutoFit/>
          </a:bodyPr>
          <a:lstStyle/>
          <a:p>
            <a:r>
              <a:rPr lang="en-US" sz="1200" dirty="0">
                <a:solidFill>
                  <a:srgbClr val="7030A0"/>
                </a:solidFill>
              </a:rPr>
              <a:t>Legends</a:t>
            </a:r>
          </a:p>
        </p:txBody>
      </p:sp>
      <p:sp>
        <p:nvSpPr>
          <p:cNvPr id="75" name="Rounded Rectangle 1">
            <a:extLst>
              <a:ext uri="{FF2B5EF4-FFF2-40B4-BE49-F238E27FC236}">
                <a16:creationId xmlns:a16="http://schemas.microsoft.com/office/drawing/2014/main" id="{A741E1A8-BA64-4DB7-96B6-471B9EFF3DEE}"/>
              </a:ext>
            </a:extLst>
          </p:cNvPr>
          <p:cNvSpPr/>
          <p:nvPr/>
        </p:nvSpPr>
        <p:spPr>
          <a:xfrm>
            <a:off x="8035912" y="106234"/>
            <a:ext cx="1023316" cy="274320"/>
          </a:xfrm>
          <a:prstGeom prst="roundRect">
            <a:avLst/>
          </a:prstGeom>
          <a:solidFill>
            <a:srgbClr val="39B4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rPr>
              <a:t>Enterprise Role</a:t>
            </a:r>
          </a:p>
        </p:txBody>
      </p:sp>
      <p:sp>
        <p:nvSpPr>
          <p:cNvPr id="76" name="Rounded Rectangle 1">
            <a:extLst>
              <a:ext uri="{FF2B5EF4-FFF2-40B4-BE49-F238E27FC236}">
                <a16:creationId xmlns:a16="http://schemas.microsoft.com/office/drawing/2014/main" id="{04075F92-9BE6-4500-8518-C6E861C8AB0B}"/>
              </a:ext>
            </a:extLst>
          </p:cNvPr>
          <p:cNvSpPr/>
          <p:nvPr/>
        </p:nvSpPr>
        <p:spPr>
          <a:xfrm>
            <a:off x="8035912" y="767524"/>
            <a:ext cx="1023316" cy="274320"/>
          </a:xfrm>
          <a:prstGeom prst="roundRect">
            <a:avLst/>
          </a:prstGeom>
          <a:solidFill>
            <a:schemeClr val="accent6">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2">
                    <a:lumMod val="75000"/>
                  </a:schemeClr>
                </a:solidFill>
                <a:latin typeface="Calibri" panose="020F0502020204030204" pitchFamily="34" charset="0"/>
              </a:rPr>
              <a:t>Direct Entitlements</a:t>
            </a:r>
          </a:p>
        </p:txBody>
      </p:sp>
      <p:sp>
        <p:nvSpPr>
          <p:cNvPr id="77" name="Rounded Rectangle 1">
            <a:extLst>
              <a:ext uri="{FF2B5EF4-FFF2-40B4-BE49-F238E27FC236}">
                <a16:creationId xmlns:a16="http://schemas.microsoft.com/office/drawing/2014/main" id="{7E147930-716B-43CD-8EC5-C559165DE5E6}"/>
              </a:ext>
            </a:extLst>
          </p:cNvPr>
          <p:cNvSpPr/>
          <p:nvPr/>
        </p:nvSpPr>
        <p:spPr>
          <a:xfrm>
            <a:off x="8035912" y="443100"/>
            <a:ext cx="1023316" cy="256032"/>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50" b="1" dirty="0">
                <a:solidFill>
                  <a:schemeClr val="tx2">
                    <a:lumMod val="75000"/>
                  </a:schemeClr>
                </a:solidFill>
              </a:rPr>
              <a:t>Application Role</a:t>
            </a:r>
          </a:p>
        </p:txBody>
      </p:sp>
      <p:sp>
        <p:nvSpPr>
          <p:cNvPr id="78" name="Rectangle 77">
            <a:extLst>
              <a:ext uri="{FF2B5EF4-FFF2-40B4-BE49-F238E27FC236}">
                <a16:creationId xmlns:a16="http://schemas.microsoft.com/office/drawing/2014/main" id="{4AF5488F-8D9E-4E4D-8FD9-657457C16B35}"/>
              </a:ext>
            </a:extLst>
          </p:cNvPr>
          <p:cNvSpPr/>
          <p:nvPr/>
        </p:nvSpPr>
        <p:spPr>
          <a:xfrm>
            <a:off x="172387" y="595190"/>
            <a:ext cx="5284033" cy="4342331"/>
          </a:xfrm>
          <a:prstGeom prst="rect">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907886A-817A-40C9-A98B-18EABDE36C0B}"/>
              </a:ext>
            </a:extLst>
          </p:cNvPr>
          <p:cNvSpPr/>
          <p:nvPr/>
        </p:nvSpPr>
        <p:spPr>
          <a:xfrm>
            <a:off x="6228413" y="1528997"/>
            <a:ext cx="2076138" cy="2286000"/>
          </a:xfrm>
          <a:prstGeom prst="rect">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737411F8-D85F-4AEB-AD86-C78BEC58C028}"/>
              </a:ext>
            </a:extLst>
          </p:cNvPr>
          <p:cNvSpPr txBox="1"/>
          <p:nvPr/>
        </p:nvSpPr>
        <p:spPr>
          <a:xfrm>
            <a:off x="4687253" y="599288"/>
            <a:ext cx="767934" cy="276999"/>
          </a:xfrm>
          <a:prstGeom prst="rect">
            <a:avLst/>
          </a:prstGeom>
          <a:noFill/>
        </p:spPr>
        <p:txBody>
          <a:bodyPr wrap="square" rtlCol="0">
            <a:spAutoFit/>
          </a:bodyPr>
          <a:lstStyle/>
          <a:p>
            <a:r>
              <a:rPr lang="en-US" sz="1200" dirty="0">
                <a:solidFill>
                  <a:srgbClr val="7030A0"/>
                </a:solidFill>
              </a:rPr>
              <a:t>Group 1</a:t>
            </a:r>
          </a:p>
        </p:txBody>
      </p:sp>
      <p:sp>
        <p:nvSpPr>
          <p:cNvPr id="81" name="TextBox 80">
            <a:extLst>
              <a:ext uri="{FF2B5EF4-FFF2-40B4-BE49-F238E27FC236}">
                <a16:creationId xmlns:a16="http://schemas.microsoft.com/office/drawing/2014/main" id="{BB37948E-4B8C-4F23-BF0C-72D5024412BB}"/>
              </a:ext>
            </a:extLst>
          </p:cNvPr>
          <p:cNvSpPr txBox="1"/>
          <p:nvPr/>
        </p:nvSpPr>
        <p:spPr>
          <a:xfrm>
            <a:off x="7544834" y="1539213"/>
            <a:ext cx="767934" cy="182880"/>
          </a:xfrm>
          <a:prstGeom prst="rect">
            <a:avLst/>
          </a:prstGeom>
          <a:noFill/>
        </p:spPr>
        <p:txBody>
          <a:bodyPr wrap="square" rtlCol="0" anchor="ctr">
            <a:spAutoFit/>
          </a:bodyPr>
          <a:lstStyle/>
          <a:p>
            <a:r>
              <a:rPr lang="en-US" sz="1200" dirty="0">
                <a:solidFill>
                  <a:srgbClr val="7030A0"/>
                </a:solidFill>
              </a:rPr>
              <a:t>Group 2</a:t>
            </a:r>
          </a:p>
        </p:txBody>
      </p:sp>
    </p:spTree>
    <p:extLst>
      <p:ext uri="{BB962C8B-B14F-4D97-AF65-F5344CB8AC3E}">
        <p14:creationId xmlns:p14="http://schemas.microsoft.com/office/powerpoint/2010/main" val="71221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0F6C9-4126-42B7-9E04-035A126DB9BE}"/>
              </a:ext>
            </a:extLst>
          </p:cNvPr>
          <p:cNvSpPr>
            <a:spLocks noGrp="1"/>
          </p:cNvSpPr>
          <p:nvPr>
            <p:ph type="title"/>
          </p:nvPr>
        </p:nvSpPr>
        <p:spPr/>
        <p:txBody>
          <a:bodyPr/>
          <a:lstStyle/>
          <a:p>
            <a:r>
              <a:rPr lang="en-US" dirty="0"/>
              <a:t>Proposed Role Structure in Saviynt Contd…</a:t>
            </a:r>
          </a:p>
        </p:txBody>
      </p:sp>
      <p:sp>
        <p:nvSpPr>
          <p:cNvPr id="4" name="Slide Number Placeholder 3">
            <a:extLst>
              <a:ext uri="{FF2B5EF4-FFF2-40B4-BE49-F238E27FC236}">
                <a16:creationId xmlns:a16="http://schemas.microsoft.com/office/drawing/2014/main" id="{41227286-E021-41F1-A719-69B67F29E26C}"/>
              </a:ext>
            </a:extLst>
          </p:cNvPr>
          <p:cNvSpPr>
            <a:spLocks noGrp="1"/>
          </p:cNvSpPr>
          <p:nvPr>
            <p:ph type="sldNum" sz="quarter" idx="10"/>
          </p:nvPr>
        </p:nvSpPr>
        <p:spPr/>
        <p:txBody>
          <a:bodyPr/>
          <a:lstStyle/>
          <a:p>
            <a:fld id="{38EC0547-4173-4FD2-B3AD-CE0209F6F09F}"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AA70D383-93B6-4076-A819-0BEEF8A83661}"/>
              </a:ext>
            </a:extLst>
          </p:cNvPr>
          <p:cNvSpPr>
            <a:spLocks noGrp="1"/>
          </p:cNvSpPr>
          <p:nvPr>
            <p:ph type="ftr" sz="quarter" idx="11"/>
          </p:nvPr>
        </p:nvSpPr>
        <p:spPr/>
        <p:txBody>
          <a:bodyPr/>
          <a:lstStyle/>
          <a:p>
            <a:r>
              <a:rPr lang="en-US" altLang="en-US"/>
              <a:t>Confidential, unpublished property of Cigna. Do not duplicate or distribute. For internal use only. Use and distribution limited solely to authorized personnel. © 2019 Cigna</a:t>
            </a:r>
            <a:endParaRPr lang="en-US" altLang="en-US" dirty="0"/>
          </a:p>
        </p:txBody>
      </p:sp>
      <p:sp>
        <p:nvSpPr>
          <p:cNvPr id="6" name="TextBox 5">
            <a:extLst>
              <a:ext uri="{FF2B5EF4-FFF2-40B4-BE49-F238E27FC236}">
                <a16:creationId xmlns:a16="http://schemas.microsoft.com/office/drawing/2014/main" id="{EB154EFB-766D-44C4-8A82-7EB552B041A4}"/>
              </a:ext>
            </a:extLst>
          </p:cNvPr>
          <p:cNvSpPr txBox="1"/>
          <p:nvPr/>
        </p:nvSpPr>
        <p:spPr>
          <a:xfrm>
            <a:off x="564995" y="587297"/>
            <a:ext cx="714421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65A6"/>
                </a:solidFill>
                <a:latin typeface="Arial"/>
                <a:ea typeface="MS PGothic" pitchFamily="34" charset="-128"/>
                <a:cs typeface="Arial"/>
              </a:rPr>
              <a:t>Linked Roles/Accesses are provisioned together; e.g. when Enterprise Role J1002165 is provisioned, all the other Enterprise Roles &amp; direct Entitlements linked with that Role are also provisioned because everyone within that Enterprise Role needs all of the access. </a:t>
            </a:r>
          </a:p>
          <a:p>
            <a:endParaRPr lang="en-US" sz="1600" dirty="0">
              <a:solidFill>
                <a:srgbClr val="0065A6"/>
              </a:solidFill>
              <a:latin typeface="Arial"/>
              <a:ea typeface="MS PGothic" pitchFamily="34" charset="-128"/>
              <a:cs typeface="Arial"/>
            </a:endParaRPr>
          </a:p>
          <a:p>
            <a:pPr marL="285750" indent="-285750">
              <a:buFont typeface="Arial" panose="020B0604020202020204" pitchFamily="34" charset="0"/>
              <a:buChar char="•"/>
            </a:pPr>
            <a:r>
              <a:rPr lang="en-US" sz="1600" dirty="0">
                <a:solidFill>
                  <a:srgbClr val="0065A6"/>
                </a:solidFill>
                <a:latin typeface="Arial"/>
                <a:ea typeface="MS PGothic" pitchFamily="34" charset="-128"/>
                <a:cs typeface="Arial"/>
              </a:rPr>
              <a:t>There is no link between accesses broken down in Group 1 &amp; Group 2,  so colleagues have to explicitly request those accesses or those need to be auto assigned based on certain HR Attributes because not everyone within that Enterprise Role needs the access.</a:t>
            </a:r>
          </a:p>
        </p:txBody>
      </p:sp>
      <p:sp>
        <p:nvSpPr>
          <p:cNvPr id="7" name="Title 2">
            <a:extLst>
              <a:ext uri="{FF2B5EF4-FFF2-40B4-BE49-F238E27FC236}">
                <a16:creationId xmlns:a16="http://schemas.microsoft.com/office/drawing/2014/main" id="{BA25CEDD-B896-4F9E-B7D0-55B145A185FE}"/>
              </a:ext>
            </a:extLst>
          </p:cNvPr>
          <p:cNvSpPr txBox="1">
            <a:spLocks/>
          </p:cNvSpPr>
          <p:nvPr/>
        </p:nvSpPr>
        <p:spPr bwMode="auto">
          <a:xfrm>
            <a:off x="564995" y="2916221"/>
            <a:ext cx="8229600" cy="48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000" b="1" kern="1200" cap="none">
                <a:solidFill>
                  <a:srgbClr val="0065A6"/>
                </a:solidFill>
                <a:latin typeface="Arial"/>
                <a:ea typeface="MS PGothic" pitchFamily="34" charset="-128"/>
                <a:cs typeface="Arial"/>
              </a:defRPr>
            </a:lvl1pPr>
            <a:lvl2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2pPr>
            <a:lvl3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3pPr>
            <a:lvl4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4pPr>
            <a:lvl5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a:lstStyle>
          <a:p>
            <a:r>
              <a:rPr lang="en-US" dirty="0"/>
              <a:t>Statistics</a:t>
            </a:r>
          </a:p>
        </p:txBody>
      </p:sp>
      <p:graphicFrame>
        <p:nvGraphicFramePr>
          <p:cNvPr id="9" name="Chart 8">
            <a:extLst>
              <a:ext uri="{FF2B5EF4-FFF2-40B4-BE49-F238E27FC236}">
                <a16:creationId xmlns:a16="http://schemas.microsoft.com/office/drawing/2014/main" id="{DDE42127-D72B-4351-B705-05AB6EB8B6F4}"/>
              </a:ext>
            </a:extLst>
          </p:cNvPr>
          <p:cNvGraphicFramePr/>
          <p:nvPr>
            <p:extLst>
              <p:ext uri="{D42A27DB-BD31-4B8C-83A1-F6EECF244321}">
                <p14:modId xmlns:p14="http://schemas.microsoft.com/office/powerpoint/2010/main" val="2899764419"/>
              </p:ext>
            </p:extLst>
          </p:nvPr>
        </p:nvGraphicFramePr>
        <p:xfrm>
          <a:off x="1263805" y="3333518"/>
          <a:ext cx="4780156" cy="1496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977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2AB661-61EA-434F-B55A-4309C19BDA08}"/>
              </a:ext>
            </a:extLst>
          </p:cNvPr>
          <p:cNvSpPr>
            <a:spLocks noGrp="1"/>
          </p:cNvSpPr>
          <p:nvPr>
            <p:ph type="title"/>
          </p:nvPr>
        </p:nvSpPr>
        <p:spPr/>
        <p:txBody>
          <a:bodyPr/>
          <a:lstStyle/>
          <a:p>
            <a:r>
              <a:rPr lang="en-US" dirty="0"/>
              <a:t>Transition approach from current structure to proposed structure</a:t>
            </a:r>
          </a:p>
        </p:txBody>
      </p:sp>
      <p:sp>
        <p:nvSpPr>
          <p:cNvPr id="4" name="Slide Number Placeholder 3">
            <a:extLst>
              <a:ext uri="{FF2B5EF4-FFF2-40B4-BE49-F238E27FC236}">
                <a16:creationId xmlns:a16="http://schemas.microsoft.com/office/drawing/2014/main" id="{59B7DFD2-3A5A-4B72-B68A-8331FA3EF5B3}"/>
              </a:ext>
            </a:extLst>
          </p:cNvPr>
          <p:cNvSpPr>
            <a:spLocks noGrp="1"/>
          </p:cNvSpPr>
          <p:nvPr>
            <p:ph type="sldNum" sz="quarter" idx="10"/>
          </p:nvPr>
        </p:nvSpPr>
        <p:spPr/>
        <p:txBody>
          <a:bodyPr/>
          <a:lstStyle/>
          <a:p>
            <a:fld id="{38EC0547-4173-4FD2-B3AD-CE0209F6F09F}"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BFA4DB25-2043-4E88-89E5-54A8831AB0AC}"/>
              </a:ext>
            </a:extLst>
          </p:cNvPr>
          <p:cNvSpPr>
            <a:spLocks noGrp="1"/>
          </p:cNvSpPr>
          <p:nvPr>
            <p:ph type="ftr" sz="quarter" idx="11"/>
          </p:nvPr>
        </p:nvSpPr>
        <p:spPr/>
        <p:txBody>
          <a:bodyPr/>
          <a:lstStyle/>
          <a:p>
            <a:r>
              <a:rPr lang="en-US" altLang="en-US"/>
              <a:t>Confidential, unpublished property of Cigna. Do not duplicate or distribute. For internal use only. Use and distribution limited solely to authorized personnel. © 2019 Cigna</a:t>
            </a:r>
            <a:endParaRPr lang="en-US" altLang="en-US" dirty="0"/>
          </a:p>
        </p:txBody>
      </p:sp>
      <p:sp>
        <p:nvSpPr>
          <p:cNvPr id="6" name="TextBox 5">
            <a:extLst>
              <a:ext uri="{FF2B5EF4-FFF2-40B4-BE49-F238E27FC236}">
                <a16:creationId xmlns:a16="http://schemas.microsoft.com/office/drawing/2014/main" id="{33C3BA1F-13ED-4DB3-B97D-E0E8ACBC4EBE}"/>
              </a:ext>
            </a:extLst>
          </p:cNvPr>
          <p:cNvSpPr txBox="1"/>
          <p:nvPr/>
        </p:nvSpPr>
        <p:spPr>
          <a:xfrm>
            <a:off x="564995" y="587297"/>
            <a:ext cx="7933119" cy="411480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65A6"/>
                </a:solidFill>
                <a:latin typeface="Arial"/>
                <a:ea typeface="MS PGothic" pitchFamily="34" charset="-128"/>
                <a:cs typeface="Arial"/>
              </a:rPr>
              <a:t>In beginning, it will require manual effort to do analysis of current Role structure and memberships.</a:t>
            </a:r>
          </a:p>
          <a:p>
            <a:pPr lvl="1"/>
            <a:r>
              <a:rPr lang="en-US" sz="1600" b="1" dirty="0">
                <a:solidFill>
                  <a:srgbClr val="0065A6"/>
                </a:solidFill>
                <a:latin typeface="Arial"/>
                <a:ea typeface="MS PGothic" pitchFamily="34" charset="-128"/>
                <a:cs typeface="Arial"/>
              </a:rPr>
              <a:t>Job Role Analysis:</a:t>
            </a:r>
          </a:p>
          <a:p>
            <a:pPr marL="800100" lvl="1" indent="-342900">
              <a:buFont typeface="+mj-lt"/>
              <a:buAutoNum type="arabicPeriod"/>
            </a:pPr>
            <a:r>
              <a:rPr lang="en-US" sz="1600" dirty="0">
                <a:solidFill>
                  <a:srgbClr val="0065A6"/>
                </a:solidFill>
                <a:latin typeface="Arial"/>
                <a:ea typeface="MS PGothic" pitchFamily="34" charset="-128"/>
                <a:cs typeface="Arial"/>
              </a:rPr>
              <a:t>Identify the job roles for each AOR1</a:t>
            </a:r>
          </a:p>
          <a:p>
            <a:pPr marL="800100" lvl="1" indent="-342900">
              <a:buFont typeface="+mj-lt"/>
              <a:buAutoNum type="arabicPeriod"/>
            </a:pPr>
            <a:r>
              <a:rPr lang="en-US" sz="1600" dirty="0">
                <a:solidFill>
                  <a:srgbClr val="0065A6"/>
                </a:solidFill>
                <a:latin typeface="Arial"/>
                <a:ea typeface="MS PGothic" pitchFamily="34" charset="-128"/>
                <a:cs typeface="Arial"/>
              </a:rPr>
              <a:t>Identify the entitlements for each job role</a:t>
            </a:r>
          </a:p>
          <a:p>
            <a:pPr marL="800100" lvl="1" indent="-342900">
              <a:buFont typeface="+mj-lt"/>
              <a:buAutoNum type="arabicPeriod"/>
            </a:pPr>
            <a:r>
              <a:rPr lang="en-US" sz="1600" dirty="0">
                <a:solidFill>
                  <a:srgbClr val="0065A6"/>
                </a:solidFill>
                <a:latin typeface="Arial"/>
                <a:ea typeface="MS PGothic" pitchFamily="34" charset="-128"/>
                <a:cs typeface="Arial"/>
              </a:rPr>
              <a:t>Identify the entitlements that are pure application roles</a:t>
            </a:r>
          </a:p>
          <a:p>
            <a:pPr lvl="1"/>
            <a:r>
              <a:rPr lang="en-US" sz="1600" b="1" dirty="0">
                <a:solidFill>
                  <a:srgbClr val="0065A6"/>
                </a:solidFill>
                <a:latin typeface="Arial"/>
                <a:ea typeface="MS PGothic" pitchFamily="34" charset="-128"/>
                <a:cs typeface="Arial"/>
              </a:rPr>
              <a:t>Sub Role Analysis:</a:t>
            </a:r>
          </a:p>
          <a:p>
            <a:pPr marL="800100" lvl="1" indent="-342900">
              <a:buFont typeface="+mj-lt"/>
              <a:buAutoNum type="arabicPeriod"/>
            </a:pPr>
            <a:r>
              <a:rPr lang="en-US" sz="1600" dirty="0">
                <a:solidFill>
                  <a:srgbClr val="0065A6"/>
                </a:solidFill>
                <a:latin typeface="Arial"/>
                <a:ea typeface="MS PGothic" pitchFamily="34" charset="-128"/>
                <a:cs typeface="Arial"/>
              </a:rPr>
              <a:t>Identify the sub roles linked to the job roles</a:t>
            </a:r>
          </a:p>
          <a:p>
            <a:pPr marL="800100" lvl="1" indent="-342900">
              <a:buFont typeface="+mj-lt"/>
              <a:buAutoNum type="arabicPeriod"/>
            </a:pPr>
            <a:r>
              <a:rPr lang="en-US" sz="1600" dirty="0">
                <a:solidFill>
                  <a:srgbClr val="0065A6"/>
                </a:solidFill>
                <a:latin typeface="Arial"/>
                <a:ea typeface="MS PGothic" pitchFamily="34" charset="-128"/>
                <a:cs typeface="Arial"/>
              </a:rPr>
              <a:t>Identify the entitlements and membership for each linked sub role</a:t>
            </a:r>
          </a:p>
          <a:p>
            <a:pPr marL="800100" lvl="1" indent="-342900">
              <a:buFont typeface="+mj-lt"/>
              <a:buAutoNum type="arabicPeriod"/>
            </a:pPr>
            <a:r>
              <a:rPr lang="en-US" sz="1600" dirty="0">
                <a:solidFill>
                  <a:srgbClr val="0065A6"/>
                </a:solidFill>
                <a:latin typeface="Arial"/>
                <a:ea typeface="MS PGothic" pitchFamily="34" charset="-128"/>
                <a:cs typeface="Arial"/>
              </a:rPr>
              <a:t>Determine how those sub role entitlements should be mapped in Saviynt (enterprise, application role or no longer needed)</a:t>
            </a:r>
          </a:p>
          <a:p>
            <a:pPr marL="285750" indent="-285750">
              <a:buFont typeface="Arial" panose="020B0604020202020204" pitchFamily="34" charset="0"/>
              <a:buChar char="•"/>
            </a:pPr>
            <a:r>
              <a:rPr lang="en-US" sz="1600" dirty="0">
                <a:solidFill>
                  <a:srgbClr val="0065A6"/>
                </a:solidFill>
                <a:latin typeface="Arial"/>
                <a:ea typeface="MS PGothic" pitchFamily="34" charset="-128"/>
                <a:cs typeface="Arial"/>
              </a:rPr>
              <a:t>Once initial data is loaded in Saviynt, we can start leveraging Saviynt’s Role workbench to</a:t>
            </a:r>
          </a:p>
          <a:p>
            <a:pPr marL="742950" lvl="1" indent="-285750">
              <a:buFont typeface="Arial" panose="020B0604020202020204" pitchFamily="34" charset="0"/>
              <a:buChar char="•"/>
            </a:pPr>
            <a:r>
              <a:rPr lang="en-US" sz="1600" dirty="0">
                <a:solidFill>
                  <a:srgbClr val="0065A6"/>
                </a:solidFill>
                <a:latin typeface="Arial"/>
                <a:ea typeface="MS PGothic" pitchFamily="34" charset="-128"/>
                <a:cs typeface="Arial"/>
              </a:rPr>
              <a:t>Perform Top-down and Bottom-up analysis to identify more accurate &amp; real time role results</a:t>
            </a:r>
          </a:p>
          <a:p>
            <a:pPr marL="742950" lvl="1" indent="-285750">
              <a:buFont typeface="Arial" panose="020B0604020202020204" pitchFamily="34" charset="0"/>
              <a:buChar char="•"/>
            </a:pPr>
            <a:r>
              <a:rPr lang="en-US" sz="1600" dirty="0">
                <a:solidFill>
                  <a:srgbClr val="0065A6"/>
                </a:solidFill>
                <a:latin typeface="Arial"/>
                <a:ea typeface="MS PGothic" pitchFamily="34" charset="-128"/>
                <a:cs typeface="Arial"/>
              </a:rPr>
              <a:t>Identify any Roles that are not assigned/used to clean obsolete roles</a:t>
            </a:r>
          </a:p>
          <a:p>
            <a:pPr marL="742950" lvl="1" indent="-285750">
              <a:buFont typeface="Arial" panose="020B0604020202020204" pitchFamily="34" charset="0"/>
              <a:buChar char="•"/>
            </a:pPr>
            <a:endParaRPr lang="en-US" sz="1600" dirty="0">
              <a:solidFill>
                <a:srgbClr val="0065A6"/>
              </a:solidFill>
              <a:latin typeface="Arial"/>
              <a:ea typeface="MS PGothic" pitchFamily="34" charset="-128"/>
              <a:cs typeface="Arial"/>
            </a:endParaRPr>
          </a:p>
        </p:txBody>
      </p:sp>
    </p:spTree>
    <p:extLst>
      <p:ext uri="{BB962C8B-B14F-4D97-AF65-F5344CB8AC3E}">
        <p14:creationId xmlns:p14="http://schemas.microsoft.com/office/powerpoint/2010/main" val="845485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Verdana&quot; UsePPTTheme=&quot;True&quot; /&gt;&lt;/Font&gt;&lt;/MekkoFormats&gt;"/>
</p:tagLst>
</file>

<file path=ppt/theme/theme1.xml><?xml version="1.0" encoding="utf-8"?>
<a:theme xmlns:a="http://schemas.openxmlformats.org/drawingml/2006/main" name="2017_LowInk_Blue_16x9_Template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65A6"/>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06dbc50a-7c40-497c-8ead-392c4a2b388e" origin="userSelected">
  <element uid="3a0f620a-74f7-4504-a030-448d9ea0e08a" value=""/>
  <element uid="4ccf64bc-f240-4d04-9210-66ba0df04095" value=""/>
  <element uid="id_classification_generalbusiness" value=""/>
</sisl>
</file>

<file path=customXml/itemProps1.xml><?xml version="1.0" encoding="utf-8"?>
<ds:datastoreItem xmlns:ds="http://schemas.openxmlformats.org/officeDocument/2006/customXml" ds:itemID="{F6C3D885-495D-486B-8AA5-D4AD57B8C60D}">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Brand_Blue_PPT_Internal_LowInk_16x9-2017</Template>
  <TotalTime>16882</TotalTime>
  <Words>645</Words>
  <Application>Microsoft Office PowerPoint</Application>
  <PresentationFormat>On-screen Show (16:9)</PresentationFormat>
  <Paragraphs>90</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Narrow</vt:lpstr>
      <vt:lpstr>Calibri</vt:lpstr>
      <vt:lpstr>2017_LowInk_Blue_16x9_Template_v1</vt:lpstr>
      <vt:lpstr>RBAC Design – Saviynt Role Modeling</vt:lpstr>
      <vt:lpstr>Current Role structure in Access Management for one Business Function</vt:lpstr>
      <vt:lpstr>Current Role Structure in Access Management Contd…</vt:lpstr>
      <vt:lpstr>Proposed Role structure in Saviynt for one Business Function</vt:lpstr>
      <vt:lpstr>Proposed Role Structure in Saviynt Contd…</vt:lpstr>
      <vt:lpstr>Transition approach from current structure to proposed structure</vt:lpstr>
    </vt:vector>
  </TitlesOfParts>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Learnt</dc:title>
  <dc:creator>Kapoor, Lav</dc:creator>
  <cp:lastModifiedBy>Gupta, Vineet</cp:lastModifiedBy>
  <cp:revision>587</cp:revision>
  <dcterms:created xsi:type="dcterms:W3CDTF">2019-09-19T16:42:08Z</dcterms:created>
  <dcterms:modified xsi:type="dcterms:W3CDTF">2023-11-07T16:38:57Z</dcterms:modified>
  <cp:version>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d03be454-3120-40a9-91fd-656d15168dbb</vt:lpwstr>
  </property>
  <property fmtid="{D5CDD505-2E9C-101B-9397-08002B2CF9AE}" pid="3" name="bjSaver">
    <vt:lpwstr>13rXKeQK2qz88ZmPZgyTGhqffIlmA020</vt:lpwstr>
  </property>
  <property fmtid="{D5CDD505-2E9C-101B-9397-08002B2CF9AE}" pid="4" name="bjDocumentLabelXML">
    <vt:lpwstr>&lt;?xml version="1.0" encoding="us-ascii"?&gt;&lt;sisl xmlns:xsi="http://www.w3.org/2001/XMLSchema-instance" xmlns:xsd="http://www.w3.org/2001/XMLSchema" sislVersion="0" policy="06dbc50a-7c40-497c-8ead-392c4a2b388e" origin="userSelected" xmlns="http://www.boldonj</vt:lpwstr>
  </property>
  <property fmtid="{D5CDD505-2E9C-101B-9397-08002B2CF9AE}" pid="5" name="bjDocumentLabelXML-0">
    <vt:lpwstr>ames.com/2008/01/sie/internal/label"&gt;&lt;element uid="3a0f620a-74f7-4504-a030-448d9ea0e08a" value="" /&gt;&lt;element uid="4ccf64bc-f240-4d04-9210-66ba0df04095" value="" /&gt;&lt;element uid="id_classification_generalbusiness" value="" /&gt;&lt;/sisl&gt;</vt:lpwstr>
  </property>
  <property fmtid="{D5CDD505-2E9C-101B-9397-08002B2CF9AE}" pid="6" name="bjDocumentSecurityLabel">
    <vt:lpwstr>Internal</vt:lpwstr>
  </property>
  <property fmtid="{D5CDD505-2E9C-101B-9397-08002B2CF9AE}" pid="7" name="bjESIDataClassification">
    <vt:lpwstr>XYZZYInternalfwo[qei34890ty@^C@#%^11dc45</vt:lpwstr>
  </property>
</Properties>
</file>