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376" r:id="rId2"/>
  </p:sldMasterIdLst>
  <p:notesMasterIdLst>
    <p:notesMasterId r:id="rId9"/>
  </p:notesMasterIdLst>
  <p:handoutMasterIdLst>
    <p:handoutMasterId r:id="rId10"/>
  </p:handoutMasterIdLst>
  <p:sldIdLst>
    <p:sldId id="302" r:id="rId3"/>
    <p:sldId id="386" r:id="rId4"/>
    <p:sldId id="381" r:id="rId5"/>
    <p:sldId id="399" r:id="rId6"/>
    <p:sldId id="413" r:id="rId7"/>
    <p:sldId id="414" r:id="rId8"/>
  </p:sldIdLst>
  <p:sldSz cx="9144000" cy="5143500" type="screen16x9"/>
  <p:notesSz cx="6858000" cy="9144000"/>
  <p:custDataLst>
    <p:tags r:id="rId11"/>
  </p:custDataLst>
  <p:defaultTextStyle>
    <a:defPPr>
      <a:defRPr lang="en-US"/>
    </a:defPPr>
    <a:lvl1pPr algn="l" defTabSz="457200" rtl="0" fontAlgn="base">
      <a:spcBef>
        <a:spcPct val="0"/>
      </a:spcBef>
      <a:spcAft>
        <a:spcPct val="0"/>
      </a:spcAft>
      <a:defRPr sz="2400" kern="1200">
        <a:solidFill>
          <a:schemeClr val="tx1"/>
        </a:solidFill>
        <a:latin typeface="Arial" charset="0"/>
        <a:ea typeface="+mn-ea"/>
        <a:cs typeface="Arial" charset="0"/>
      </a:defRPr>
    </a:lvl1pPr>
    <a:lvl2pPr marL="457200" algn="l" defTabSz="457200" rtl="0" fontAlgn="base">
      <a:spcBef>
        <a:spcPct val="0"/>
      </a:spcBef>
      <a:spcAft>
        <a:spcPct val="0"/>
      </a:spcAft>
      <a:defRPr sz="2400" kern="1200">
        <a:solidFill>
          <a:schemeClr val="tx1"/>
        </a:solidFill>
        <a:latin typeface="Arial" charset="0"/>
        <a:ea typeface="+mn-ea"/>
        <a:cs typeface="Arial" charset="0"/>
      </a:defRPr>
    </a:lvl2pPr>
    <a:lvl3pPr marL="914400" algn="l" defTabSz="457200" rtl="0" fontAlgn="base">
      <a:spcBef>
        <a:spcPct val="0"/>
      </a:spcBef>
      <a:spcAft>
        <a:spcPct val="0"/>
      </a:spcAft>
      <a:defRPr sz="2400" kern="1200">
        <a:solidFill>
          <a:schemeClr val="tx1"/>
        </a:solidFill>
        <a:latin typeface="Arial" charset="0"/>
        <a:ea typeface="+mn-ea"/>
        <a:cs typeface="Arial" charset="0"/>
      </a:defRPr>
    </a:lvl3pPr>
    <a:lvl4pPr marL="1371600" algn="l" defTabSz="457200" rtl="0" fontAlgn="base">
      <a:spcBef>
        <a:spcPct val="0"/>
      </a:spcBef>
      <a:spcAft>
        <a:spcPct val="0"/>
      </a:spcAft>
      <a:defRPr sz="2400" kern="1200">
        <a:solidFill>
          <a:schemeClr val="tx1"/>
        </a:solidFill>
        <a:latin typeface="Arial" charset="0"/>
        <a:ea typeface="+mn-ea"/>
        <a:cs typeface="Arial" charset="0"/>
      </a:defRPr>
    </a:lvl4pPr>
    <a:lvl5pPr marL="1828800" algn="l" defTabSz="457200"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061">
          <p15:clr>
            <a:srgbClr val="A4A3A4"/>
          </p15:clr>
        </p15:guide>
        <p15:guide id="2" pos="2880" userDrawn="1">
          <p15:clr>
            <a:srgbClr val="A4A3A4"/>
          </p15:clr>
        </p15:guide>
        <p15:guide id="3" orient="horz" pos="1394">
          <p15:clr>
            <a:srgbClr val="A4A3A4"/>
          </p15:clr>
        </p15:guide>
        <p15:guide id="4" pos="543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to, Mark  (CTR)      W1CIP" initials="MM(W" lastIdx="11" clrIdx="0">
    <p:extLst>
      <p:ext uri="{19B8F6BF-5375-455C-9EA6-DF929625EA0E}">
        <p15:presenceInfo xmlns:p15="http://schemas.microsoft.com/office/powerpoint/2012/main" userId="S-1-5-21-1777081478-1322062499-644039835-1610145" providerId="AD"/>
      </p:ext>
    </p:extLst>
  </p:cmAuthor>
  <p:cmAuthor id="2" name="Khandelwal, Gaurav R" initials="KGR" lastIdx="2" clrIdx="1">
    <p:extLst>
      <p:ext uri="{19B8F6BF-5375-455C-9EA6-DF929625EA0E}">
        <p15:presenceInfo xmlns:p15="http://schemas.microsoft.com/office/powerpoint/2012/main" userId="Khandelwal, Gaurav R" providerId="None"/>
      </p:ext>
    </p:extLst>
  </p:cmAuthor>
  <p:cmAuthor id="3" name="Gupta, Vineet" initials="GV" lastIdx="4" clrIdx="2">
    <p:extLst>
      <p:ext uri="{19B8F6BF-5375-455C-9EA6-DF929625EA0E}">
        <p15:presenceInfo xmlns:p15="http://schemas.microsoft.com/office/powerpoint/2012/main" userId="S::vineetgupta2@kpmg.com::97767ba4-9ec4-4a02-80ea-5d333aa25b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AE0"/>
    <a:srgbClr val="0065A6"/>
    <a:srgbClr val="C8C8C8"/>
    <a:srgbClr val="007A3E"/>
    <a:srgbClr val="002850"/>
    <a:srgbClr val="39B44A"/>
    <a:srgbClr val="C4D600"/>
    <a:srgbClr val="E35205"/>
    <a:srgbClr val="F68621"/>
    <a:srgbClr val="F0B4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62" autoAdjust="0"/>
    <p:restoredTop sz="98849" autoAdjust="0"/>
  </p:normalViewPr>
  <p:slideViewPr>
    <p:cSldViewPr snapToGrid="0" snapToObjects="1">
      <p:cViewPr varScale="1">
        <p:scale>
          <a:sx n="88" d="100"/>
          <a:sy n="88" d="100"/>
        </p:scale>
        <p:origin x="760" y="64"/>
      </p:cViewPr>
      <p:guideLst>
        <p:guide orient="horz" pos="3061"/>
        <p:guide pos="2880"/>
        <p:guide orient="horz" pos="1394"/>
        <p:guide pos="543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1.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ea typeface="MS PGothic" pitchFamily="34" charset="-128"/>
              </a:defRPr>
            </a:lvl1pPr>
          </a:lstStyle>
          <a:p>
            <a:fld id="{370AD719-A5CC-4EAA-B319-63CA2EB82D34}" type="datetime1">
              <a:rPr lang="en-US" altLang="en-US"/>
              <a:pPr/>
              <a:t>11/7/2023</a:t>
            </a:fld>
            <a:endParaRPr lang="en-US"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ea typeface="MS PGothic" pitchFamily="34" charset="-128"/>
              </a:defRPr>
            </a:lvl1pPr>
          </a:lstStyle>
          <a:p>
            <a:fld id="{E4BB9F89-8D2A-4F13-8073-A3C588A4F3CA}" type="slidenum">
              <a:rPr lang="en-US" altLang="en-US"/>
              <a:pPr/>
              <a:t>‹#›</a:t>
            </a:fld>
            <a:endParaRPr lang="en-US" altLang="en-US" dirty="0"/>
          </a:p>
        </p:txBody>
      </p:sp>
    </p:spTree>
    <p:extLst>
      <p:ext uri="{BB962C8B-B14F-4D97-AF65-F5344CB8AC3E}">
        <p14:creationId xmlns:p14="http://schemas.microsoft.com/office/powerpoint/2010/main" val="12523546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84" charset="0"/>
                <a:ea typeface="MS PGothic" pitchFamily="34" charset="-128"/>
              </a:defRPr>
            </a:lvl1pPr>
          </a:lstStyle>
          <a:p>
            <a:fld id="{6E30FF4F-E39C-4EAF-A8BC-25F286F58CE1}" type="datetime1">
              <a:rPr lang="en-US" altLang="en-US"/>
              <a:pPr/>
              <a:t>11/7/2023</a:t>
            </a:fld>
            <a:endParaRPr lang="en-US" alt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ＭＳ Ｐゴシック" pitchFamily="34" charset="-128"/>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84" charset="0"/>
                <a:ea typeface="MS PGothic" pitchFamily="34" charset="-128"/>
              </a:defRPr>
            </a:lvl1pPr>
          </a:lstStyle>
          <a:p>
            <a:fld id="{DECE3B9E-6574-462E-B6D1-39C8693FFF93}" type="slidenum">
              <a:rPr lang="en-US" altLang="en-US"/>
              <a:pPr/>
              <a:t>‹#›</a:t>
            </a:fld>
            <a:endParaRPr lang="en-US" altLang="en-US" dirty="0"/>
          </a:p>
        </p:txBody>
      </p:sp>
    </p:spTree>
    <p:extLst>
      <p:ext uri="{BB962C8B-B14F-4D97-AF65-F5344CB8AC3E}">
        <p14:creationId xmlns:p14="http://schemas.microsoft.com/office/powerpoint/2010/main" val="2821096663"/>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pitchFamily="-84" charset="-128"/>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1</a:t>
            </a:fld>
            <a:endParaRPr lang="en-US" altLang="en-US" dirty="0"/>
          </a:p>
        </p:txBody>
      </p:sp>
    </p:spTree>
    <p:extLst>
      <p:ext uri="{BB962C8B-B14F-4D97-AF65-F5344CB8AC3E}">
        <p14:creationId xmlns:p14="http://schemas.microsoft.com/office/powerpoint/2010/main" val="1270924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2</a:t>
            </a:fld>
            <a:endParaRPr lang="en-US" altLang="en-US" dirty="0"/>
          </a:p>
        </p:txBody>
      </p:sp>
    </p:spTree>
    <p:extLst>
      <p:ext uri="{BB962C8B-B14F-4D97-AF65-F5344CB8AC3E}">
        <p14:creationId xmlns:p14="http://schemas.microsoft.com/office/powerpoint/2010/main" val="2487576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3</a:t>
            </a:fld>
            <a:endParaRPr lang="en-US" altLang="en-US" dirty="0"/>
          </a:p>
        </p:txBody>
      </p:sp>
    </p:spTree>
    <p:extLst>
      <p:ext uri="{BB962C8B-B14F-4D97-AF65-F5344CB8AC3E}">
        <p14:creationId xmlns:p14="http://schemas.microsoft.com/office/powerpoint/2010/main" val="909418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DECE3B9E-6574-462E-B6D1-39C8693FFF93}" type="slidenum">
              <a:rPr lang="en-US" altLang="en-US" smtClean="0"/>
              <a:pPr/>
              <a:t>4</a:t>
            </a:fld>
            <a:endParaRPr lang="en-US" altLang="en-US" dirty="0"/>
          </a:p>
        </p:txBody>
      </p:sp>
    </p:spTree>
    <p:extLst>
      <p:ext uri="{BB962C8B-B14F-4D97-AF65-F5344CB8AC3E}">
        <p14:creationId xmlns:p14="http://schemas.microsoft.com/office/powerpoint/2010/main" val="26329209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0242" name="Title Placeholder 1"/>
          <p:cNvSpPr>
            <a:spLocks noGrp="1"/>
          </p:cNvSpPr>
          <p:nvPr>
            <p:ph type="ctrTitle"/>
          </p:nvPr>
        </p:nvSpPr>
        <p:spPr>
          <a:xfrm>
            <a:off x="457200" y="357012"/>
            <a:ext cx="8191948" cy="2011572"/>
          </a:xfrm>
          <a:prstGeom prst="rect">
            <a:avLst/>
          </a:prstGeom>
        </p:spPr>
        <p:txBody>
          <a:bodyPr anchor="b"/>
          <a:lstStyle>
            <a:lvl1pPr>
              <a:lnSpc>
                <a:spcPts val="4000"/>
              </a:lnSpc>
              <a:defRPr sz="4000" b="1" cap="all" baseline="0">
                <a:solidFill>
                  <a:srgbClr val="002850"/>
                </a:solidFill>
                <a:latin typeface="Arial" charset="0"/>
              </a:defRPr>
            </a:lvl1pPr>
          </a:lstStyle>
          <a:p>
            <a:r>
              <a:rPr lang="en-US"/>
              <a:t>Click to edit Master title style</a:t>
            </a:r>
            <a:endParaRPr lang="en-US" dirty="0"/>
          </a:p>
        </p:txBody>
      </p:sp>
      <p:sp>
        <p:nvSpPr>
          <p:cNvPr id="10243" name="Text Placeholder 2"/>
          <p:cNvSpPr>
            <a:spLocks noGrp="1"/>
          </p:cNvSpPr>
          <p:nvPr>
            <p:ph type="subTitle" idx="1" hasCustomPrompt="1"/>
          </p:nvPr>
        </p:nvSpPr>
        <p:spPr>
          <a:xfrm>
            <a:off x="457200" y="2440381"/>
            <a:ext cx="8191948" cy="665017"/>
          </a:xfrm>
        </p:spPr>
        <p:txBody>
          <a:bodyPr anchor="t"/>
          <a:lstStyle>
            <a:lvl1pPr marL="0" indent="0">
              <a:lnSpc>
                <a:spcPts val="2200"/>
              </a:lnSpc>
              <a:buFont typeface="Arial" charset="0"/>
              <a:buNone/>
              <a:defRPr sz="2000" b="0">
                <a:solidFill>
                  <a:srgbClr val="0065A6"/>
                </a:solidFill>
                <a:latin typeface="Arial" charset="0"/>
              </a:defRPr>
            </a:lvl1pPr>
          </a:lstStyle>
          <a:p>
            <a:r>
              <a:rPr lang="en-US" dirty="0"/>
              <a:t>Click to edit master subtitle style</a:t>
            </a:r>
          </a:p>
        </p:txBody>
      </p:sp>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r="55752"/>
          <a:stretch/>
        </p:blipFill>
        <p:spPr>
          <a:xfrm>
            <a:off x="6880225" y="3633386"/>
            <a:ext cx="2046288" cy="850112"/>
          </a:xfrm>
          <a:prstGeom prst="rect">
            <a:avLst/>
          </a:prstGeom>
        </p:spPr>
      </p:pic>
      <p:pic>
        <p:nvPicPr>
          <p:cNvPr id="13" name="Picture 12"/>
          <p:cNvPicPr>
            <a:picLocks noChangeAspect="1"/>
          </p:cNvPicPr>
          <p:nvPr userDrawn="1"/>
        </p:nvPicPr>
        <p:blipFill rotWithShape="1">
          <a:blip r:embed="rId2">
            <a:extLst>
              <a:ext uri="{28A0092B-C50C-407E-A947-70E740481C1C}">
                <a14:useLocalDpi xmlns:a14="http://schemas.microsoft.com/office/drawing/2010/main" val="0"/>
              </a:ext>
            </a:extLst>
          </a:blip>
          <a:srcRect l="44659" t="30410" r="-6860" b="10635"/>
          <a:stretch/>
        </p:blipFill>
        <p:spPr>
          <a:xfrm>
            <a:off x="377826" y="3896666"/>
            <a:ext cx="2876549" cy="501186"/>
          </a:xfrm>
          <a:prstGeom prst="rect">
            <a:avLst/>
          </a:prstGeom>
        </p:spPr>
      </p:pic>
      <p:grpSp>
        <p:nvGrpSpPr>
          <p:cNvPr id="10" name="Group 9"/>
          <p:cNvGrpSpPr/>
          <p:nvPr userDrawn="1"/>
        </p:nvGrpSpPr>
        <p:grpSpPr>
          <a:xfrm>
            <a:off x="-17463" y="4451350"/>
            <a:ext cx="9170989" cy="698501"/>
            <a:chOff x="-17463" y="4483498"/>
            <a:chExt cx="9170989" cy="666353"/>
          </a:xfrm>
        </p:grpSpPr>
        <p:sp>
          <p:nvSpPr>
            <p:cNvPr id="12" name="Rectangle 11"/>
            <p:cNvSpPr/>
            <p:nvPr userDrawn="1"/>
          </p:nvSpPr>
          <p:spPr bwMode="auto">
            <a:xfrm rot="5400000" flipH="1">
              <a:off x="4334550" y="131486"/>
              <a:ext cx="466963"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sp>
          <p:nvSpPr>
            <p:cNvPr id="14" name="Rectangle 13"/>
            <p:cNvSpPr/>
            <p:nvPr userDrawn="1"/>
          </p:nvSpPr>
          <p:spPr bwMode="auto">
            <a:xfrm rot="5400000">
              <a:off x="4465162" y="461488"/>
              <a:ext cx="205738"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grpSp>
      <p:sp>
        <p:nvSpPr>
          <p:cNvPr id="3" name="Picture Placeholder 2"/>
          <p:cNvSpPr>
            <a:spLocks noGrp="1"/>
          </p:cNvSpPr>
          <p:nvPr>
            <p:ph type="pic" sz="quarter" idx="10"/>
          </p:nvPr>
        </p:nvSpPr>
        <p:spPr>
          <a:xfrm>
            <a:off x="5598694" y="442716"/>
            <a:ext cx="3021431" cy="2806700"/>
          </a:xfrm>
          <a:solidFill>
            <a:schemeClr val="bg1">
              <a:lumMod val="85000"/>
            </a:schemeClr>
          </a:solidFill>
        </p:spPr>
        <p:txBody>
          <a:bodyPr/>
          <a:lstStyle/>
          <a:p>
            <a:r>
              <a:rPr lang="en-US" dirty="0"/>
              <a:t>Click icon to add picture</a:t>
            </a:r>
          </a:p>
        </p:txBody>
      </p:sp>
      <p:sp>
        <p:nvSpPr>
          <p:cNvPr id="16" name="Rectangle 15"/>
          <p:cNvSpPr/>
          <p:nvPr userDrawn="1"/>
        </p:nvSpPr>
        <p:spPr>
          <a:xfrm>
            <a:off x="457200" y="4918908"/>
            <a:ext cx="7543800" cy="246221"/>
          </a:xfrm>
          <a:prstGeom prst="rect">
            <a:avLst/>
          </a:prstGeom>
        </p:spPr>
        <p:txBody>
          <a:bodyPr wrap="square">
            <a:spAutoFit/>
          </a:bodyPr>
          <a:lstStyle/>
          <a:p>
            <a:r>
              <a:rPr lang="en-US" sz="1000" b="1" dirty="0">
                <a:solidFill>
                  <a:srgbClr val="969697"/>
                </a:solidFill>
                <a:latin typeface="Arial Narrow"/>
                <a:cs typeface="Arial Narrow"/>
              </a:rPr>
              <a:t>FOR INTERNAL USE ONLY</a:t>
            </a:r>
          </a:p>
        </p:txBody>
      </p:sp>
    </p:spTree>
    <p:extLst>
      <p:ext uri="{BB962C8B-B14F-4D97-AF65-F5344CB8AC3E}">
        <p14:creationId xmlns:p14="http://schemas.microsoft.com/office/powerpoint/2010/main" val="16322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95604" y="656095"/>
            <a:ext cx="2316583" cy="1570415"/>
          </a:xfrm>
          <a:solidFill>
            <a:schemeClr val="bg1">
              <a:lumMod val="85000"/>
            </a:schemeClr>
          </a:solidFill>
        </p:spPr>
        <p:txBody>
          <a:bodyPr/>
          <a:lstStyle/>
          <a:p>
            <a:r>
              <a:rPr lang="en-US" dirty="0"/>
              <a:t>Click icon to add picture</a:t>
            </a:r>
          </a:p>
        </p:txBody>
      </p:sp>
      <p:sp>
        <p:nvSpPr>
          <p:cNvPr id="7" name="Text Placeholder 2"/>
          <p:cNvSpPr>
            <a:spLocks noGrp="1"/>
          </p:cNvSpPr>
          <p:nvPr>
            <p:ph type="subTitle" idx="1" hasCustomPrompt="1"/>
          </p:nvPr>
        </p:nvSpPr>
        <p:spPr>
          <a:xfrm>
            <a:off x="457200" y="2791625"/>
            <a:ext cx="8154988" cy="663158"/>
          </a:xfrm>
        </p:spPr>
        <p:txBody>
          <a:bodyPr anchor="t"/>
          <a:lstStyle>
            <a:lvl1pPr marL="0" indent="0">
              <a:lnSpc>
                <a:spcPts val="2200"/>
              </a:lnSpc>
              <a:buFont typeface="Arial" charset="0"/>
              <a:buNone/>
              <a:defRPr sz="2000" b="0">
                <a:solidFill>
                  <a:srgbClr val="0065A6"/>
                </a:solidFill>
                <a:latin typeface="Arial" charset="0"/>
              </a:defRPr>
            </a:lvl1pPr>
          </a:lstStyle>
          <a:p>
            <a:r>
              <a:rPr lang="en-US" dirty="0"/>
              <a:t>Click to edit master subtitle style</a:t>
            </a:r>
          </a:p>
        </p:txBody>
      </p:sp>
      <p:sp>
        <p:nvSpPr>
          <p:cNvPr id="8" name="Title Placeholder 1"/>
          <p:cNvSpPr>
            <a:spLocks noGrp="1"/>
          </p:cNvSpPr>
          <p:nvPr>
            <p:ph type="ctrTitle"/>
          </p:nvPr>
        </p:nvSpPr>
        <p:spPr>
          <a:xfrm>
            <a:off x="452440" y="1628225"/>
            <a:ext cx="8159749" cy="717948"/>
          </a:xfrm>
          <a:prstGeom prst="rect">
            <a:avLst/>
          </a:prstGeom>
        </p:spPr>
        <p:txBody>
          <a:bodyPr anchor="b"/>
          <a:lstStyle>
            <a:lvl1pPr>
              <a:lnSpc>
                <a:spcPts val="3200"/>
              </a:lnSpc>
              <a:defRPr sz="3200" b="1" cap="all" baseline="0">
                <a:solidFill>
                  <a:srgbClr val="002850"/>
                </a:solidFill>
                <a:latin typeface="Arial" charset="0"/>
              </a:defRPr>
            </a:lvl1p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lvl1pPr>
              <a:defRPr/>
            </a:lvl1pPr>
          </a:lstStyle>
          <a:p>
            <a:fld id="{C8C01F01-A601-4FE5-8E71-6675F782C625}" type="slidenum">
              <a:rPr lang="en-US" altLang="en-US"/>
              <a:pPr/>
              <a:t>‹#›</a:t>
            </a:fld>
            <a:endParaRPr lang="en-US" altLang="en-US" dirty="0"/>
          </a:p>
        </p:txBody>
      </p:sp>
      <p:sp>
        <p:nvSpPr>
          <p:cNvPr id="9" name="Rectangle 7"/>
          <p:cNvSpPr>
            <a:spLocks noGrp="1" noChangeArrowheads="1"/>
          </p:cNvSpPr>
          <p:nvPr>
            <p:ph type="ftr" sz="quarter" idx="11"/>
          </p:nvPr>
        </p:nvSpPr>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cxnSp>
        <p:nvCxnSpPr>
          <p:cNvPr id="10" name="Straight Connector 9"/>
          <p:cNvCxnSpPr/>
          <p:nvPr userDrawn="1"/>
        </p:nvCxnSpPr>
        <p:spPr>
          <a:xfrm>
            <a:off x="540008" y="2524435"/>
            <a:ext cx="8078530" cy="0"/>
          </a:xfrm>
          <a:prstGeom prst="line">
            <a:avLst/>
          </a:prstGeom>
          <a:ln w="76200" cmpd="sng">
            <a:solidFill>
              <a:srgbClr val="0065A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81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marL="230188" indent="-230188">
              <a:buClr>
                <a:schemeClr val="tx1"/>
              </a:buClr>
              <a:buFont typeface="Arial" panose="020B0604020202020204" pitchFamily="34" charset="0"/>
              <a:buChar cha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hasCustomPrompt="1"/>
          </p:nvPr>
        </p:nvSpPr>
        <p:spPr>
          <a:xfrm>
            <a:off x="452438" y="205979"/>
            <a:ext cx="8229600" cy="484584"/>
          </a:xfrm>
        </p:spPr>
        <p:txBody>
          <a:bodyPr/>
          <a:lstStyle>
            <a:lvl1pPr>
              <a:defRPr sz="2000" cap="none">
                <a:solidFill>
                  <a:srgbClr val="0065A6"/>
                </a:solidFill>
              </a:defRPr>
            </a:lvl1pPr>
          </a:lstStyle>
          <a:p>
            <a:r>
              <a:rPr lang="en-US" dirty="0"/>
              <a:t>Click to edit master title style</a:t>
            </a:r>
          </a:p>
        </p:txBody>
      </p:sp>
      <p:sp>
        <p:nvSpPr>
          <p:cNvPr id="4" name="Slide Number Placeholder 5"/>
          <p:cNvSpPr>
            <a:spLocks noGrp="1"/>
          </p:cNvSpPr>
          <p:nvPr>
            <p:ph type="sldNum" sz="quarter" idx="10"/>
          </p:nvPr>
        </p:nvSpPr>
        <p:spPr>
          <a:ln/>
        </p:spPr>
        <p:txBody>
          <a:bodyPr/>
          <a:lstStyle>
            <a:lvl1pPr>
              <a:defRPr/>
            </a:lvl1pPr>
          </a:lstStyle>
          <a:p>
            <a:fld id="{38EC0547-4173-4FD2-B3AD-CE0209F6F09F}" type="slidenum">
              <a:rPr lang="en-US" altLang="en-US"/>
              <a:pPr/>
              <a:t>‹#›</a:t>
            </a:fld>
            <a:endParaRPr lang="en-US" altLang="en-US" dirty="0"/>
          </a:p>
        </p:txBody>
      </p:sp>
      <p:sp>
        <p:nvSpPr>
          <p:cNvPr id="5"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46139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52438" y="205979"/>
            <a:ext cx="8229600" cy="484584"/>
          </a:xfrm>
        </p:spPr>
        <p:txBody>
          <a:bodyPr/>
          <a:lstStyle>
            <a:lvl1pPr>
              <a:defRPr sz="2000" cap="none">
                <a:solidFill>
                  <a:srgbClr val="0065A6"/>
                </a:solidFill>
              </a:defRPr>
            </a:lvl1pPr>
          </a:lstStyle>
          <a:p>
            <a:r>
              <a:rPr lang="en-US" dirty="0"/>
              <a:t>Click to edit master title style</a:t>
            </a:r>
          </a:p>
        </p:txBody>
      </p:sp>
      <p:sp>
        <p:nvSpPr>
          <p:cNvPr id="3" name="Slide Number Placeholder 5"/>
          <p:cNvSpPr>
            <a:spLocks noGrp="1"/>
          </p:cNvSpPr>
          <p:nvPr>
            <p:ph type="sldNum" sz="quarter" idx="10"/>
          </p:nvPr>
        </p:nvSpPr>
        <p:spPr>
          <a:ln/>
        </p:spPr>
        <p:txBody>
          <a:bodyPr/>
          <a:lstStyle>
            <a:lvl1pPr>
              <a:defRPr/>
            </a:lvl1pPr>
          </a:lstStyle>
          <a:p>
            <a:fld id="{97C9F2F1-5B60-4828-8D48-CC3CA0267DF1}" type="slidenum">
              <a:rPr lang="en-US" altLang="en-US"/>
              <a:pPr/>
              <a:t>‹#›</a:t>
            </a:fld>
            <a:endParaRPr lang="en-US" altLang="en-US" dirty="0"/>
          </a:p>
        </p:txBody>
      </p:sp>
      <p:sp>
        <p:nvSpPr>
          <p:cNvPr id="4"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117574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a:ln/>
        </p:spPr>
        <p:txBody>
          <a:bodyPr/>
          <a:lstStyle>
            <a:lvl1pPr>
              <a:defRPr/>
            </a:lvl1pPr>
          </a:lstStyle>
          <a:p>
            <a:fld id="{E610E1DF-8D3F-4AD8-AE6B-6D4EC949FB90}" type="slidenum">
              <a:rPr lang="en-US" altLang="en-US"/>
              <a:pPr/>
              <a:t>‹#›</a:t>
            </a:fld>
            <a:endParaRPr lang="en-US" altLang="en-US" dirty="0"/>
          </a:p>
        </p:txBody>
      </p:sp>
      <p:sp>
        <p:nvSpPr>
          <p:cNvPr id="3"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806318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2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438" y="205978"/>
            <a:ext cx="8229600" cy="479822"/>
          </a:xfrm>
        </p:spPr>
        <p:txBody>
          <a:bodyPr/>
          <a:lstStyle>
            <a:lvl1pPr>
              <a:defRPr sz="2000" cap="none">
                <a:solidFill>
                  <a:srgbClr val="0065A6"/>
                </a:solidFill>
              </a:defRPr>
            </a:lvl1pPr>
          </a:lstStyle>
          <a:p>
            <a:r>
              <a:rPr lang="en-US" dirty="0"/>
              <a:t>Click to edit master title style</a:t>
            </a:r>
          </a:p>
        </p:txBody>
      </p:sp>
      <p:sp>
        <p:nvSpPr>
          <p:cNvPr id="3" name="Text Placeholder 2"/>
          <p:cNvSpPr>
            <a:spLocks noGrp="1"/>
          </p:cNvSpPr>
          <p:nvPr>
            <p:ph type="body" sz="half" idx="1" hasCustomPrompt="1"/>
          </p:nvPr>
        </p:nvSpPr>
        <p:spPr>
          <a:xfrm>
            <a:off x="457200" y="1200151"/>
            <a:ext cx="40386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200151"/>
            <a:ext cx="4038600" cy="33944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10"/>
          </p:nvPr>
        </p:nvSpPr>
        <p:spPr>
          <a:ln/>
        </p:spPr>
        <p:txBody>
          <a:bodyPr/>
          <a:lstStyle>
            <a:lvl1pPr>
              <a:defRPr/>
            </a:lvl1pPr>
          </a:lstStyle>
          <a:p>
            <a:fld id="{1EBD1014-6CA4-4255-A8D6-49189B873C31}" type="slidenum">
              <a:rPr lang="en-US" altLang="en-US"/>
              <a:pPr/>
              <a:t>‹#›</a:t>
            </a:fld>
            <a:endParaRPr lang="en-US" altLang="en-US" dirty="0"/>
          </a:p>
        </p:txBody>
      </p:sp>
      <p:sp>
        <p:nvSpPr>
          <p:cNvPr id="6" name="Rectangle 7"/>
          <p:cNvSpPr>
            <a:spLocks noGrp="1" noChangeArrowheads="1"/>
          </p:cNvSpPr>
          <p:nvPr>
            <p:ph type="ftr" sz="quarter" idx="11"/>
          </p:nvPr>
        </p:nvSpPr>
        <p:spPr>
          <a:ln/>
        </p:spPr>
        <p:txBody>
          <a:bodyPr/>
          <a:lstStyle>
            <a:lvl1pPr>
              <a:defRPr/>
            </a:lvl1pPr>
          </a:lstStyle>
          <a:p>
            <a:r>
              <a:rPr lang="en-US" altLang="en-US" dirty="0"/>
              <a:t>Confidential, unpublished property of Cigna. Do not duplicate or distribute. For internal use only. Use and distribution limited solely to authorized personnel. © 2019 Cigna</a:t>
            </a:r>
          </a:p>
        </p:txBody>
      </p:sp>
    </p:spTree>
    <p:extLst>
      <p:ext uri="{BB962C8B-B14F-4D97-AF65-F5344CB8AC3E}">
        <p14:creationId xmlns:p14="http://schemas.microsoft.com/office/powerpoint/2010/main" val="214564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ark Blue Background">
    <p:spTree>
      <p:nvGrpSpPr>
        <p:cNvPr id="1" name=""/>
        <p:cNvGrpSpPr/>
        <p:nvPr/>
      </p:nvGrpSpPr>
      <p:grpSpPr>
        <a:xfrm>
          <a:off x="0" y="0"/>
          <a:ext cx="0" cy="0"/>
          <a:chOff x="0" y="0"/>
          <a:chExt cx="0" cy="0"/>
        </a:xfrm>
      </p:grpSpPr>
      <p:grpSp>
        <p:nvGrpSpPr>
          <p:cNvPr id="2" name="Group 1"/>
          <p:cNvGrpSpPr/>
          <p:nvPr userDrawn="1"/>
        </p:nvGrpSpPr>
        <p:grpSpPr>
          <a:xfrm>
            <a:off x="-17463" y="4451350"/>
            <a:ext cx="9170989" cy="698501"/>
            <a:chOff x="-17463" y="4483498"/>
            <a:chExt cx="9170989" cy="666353"/>
          </a:xfrm>
        </p:grpSpPr>
        <p:sp>
          <p:nvSpPr>
            <p:cNvPr id="5" name="Rectangle 4"/>
            <p:cNvSpPr/>
            <p:nvPr userDrawn="1"/>
          </p:nvSpPr>
          <p:spPr bwMode="auto">
            <a:xfrm rot="5400000" flipH="1">
              <a:off x="4334550" y="131486"/>
              <a:ext cx="466963" cy="9170988"/>
            </a:xfrm>
            <a:prstGeom prst="rect">
              <a:avLst/>
            </a:prstGeom>
            <a:solidFill>
              <a:srgbClr val="0065A6"/>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sp>
          <p:nvSpPr>
            <p:cNvPr id="6" name="Rectangle 5"/>
            <p:cNvSpPr/>
            <p:nvPr userDrawn="1"/>
          </p:nvSpPr>
          <p:spPr bwMode="auto">
            <a:xfrm rot="5400000">
              <a:off x="4465162" y="461488"/>
              <a:ext cx="205738" cy="9170988"/>
            </a:xfrm>
            <a:prstGeom prst="rect">
              <a:avLst/>
            </a:prstGeom>
            <a:solidFill>
              <a:srgbClr val="002850"/>
            </a:solidFill>
            <a:ln w="349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00"/>
                </a:solidFill>
                <a:latin typeface="Arial"/>
                <a:ea typeface="ＭＳ Ｐゴシック" pitchFamily="34" charset="-128"/>
              </a:endParaRPr>
            </a:p>
          </p:txBody>
        </p:sp>
      </p:gr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55752"/>
          <a:stretch/>
        </p:blipFill>
        <p:spPr>
          <a:xfrm>
            <a:off x="6880225" y="3633386"/>
            <a:ext cx="2046288" cy="850112"/>
          </a:xfrm>
          <a:prstGeom prst="rect">
            <a:avLst/>
          </a:prstGeom>
        </p:spPr>
      </p:pic>
    </p:spTree>
    <p:extLst>
      <p:ext uri="{BB962C8B-B14F-4D97-AF65-F5344CB8AC3E}">
        <p14:creationId xmlns:p14="http://schemas.microsoft.com/office/powerpoint/2010/main" val="594603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457200" y="120015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 16 </a:t>
            </a:r>
            <a:r>
              <a:rPr lang="en-US" altLang="en-US" dirty="0" err="1"/>
              <a:t>pt</a:t>
            </a:r>
            <a:endParaRPr lang="en-US" altLang="en-US" dirty="0"/>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Slide Number Placeholder 5"/>
          <p:cNvSpPr>
            <a:spLocks noGrp="1"/>
          </p:cNvSpPr>
          <p:nvPr>
            <p:ph type="sldNum" sz="quarter" idx="4"/>
          </p:nvPr>
        </p:nvSpPr>
        <p:spPr bwMode="auto">
          <a:xfrm>
            <a:off x="7010400" y="4953096"/>
            <a:ext cx="2133600" cy="190404"/>
          </a:xfrm>
          <a:prstGeom prst="rect">
            <a:avLst/>
          </a:prstGeom>
          <a:noFill/>
          <a:ln w="9525">
            <a:noFill/>
            <a:miter lim="800000"/>
            <a:headEnd/>
            <a:tailEnd/>
          </a:ln>
        </p:spPr>
        <p:txBody>
          <a:bodyPr vert="horz" wrap="none" lIns="91440" tIns="45720" rIns="91440" bIns="45720" numCol="1" anchor="t" anchorCtr="0" compatLnSpc="1">
            <a:prstTxWarp prst="textNoShape">
              <a:avLst/>
            </a:prstTxWarp>
          </a:bodyPr>
          <a:lstStyle>
            <a:lvl1pPr algn="r">
              <a:defRPr sz="1000">
                <a:solidFill>
                  <a:srgbClr val="999999"/>
                </a:solidFill>
              </a:defRPr>
            </a:lvl1pPr>
          </a:lstStyle>
          <a:p>
            <a:fld id="{B96EB2AE-DF96-457D-9F43-958D79343F70}" type="slidenum">
              <a:rPr lang="en-US" altLang="en-US"/>
              <a:pPr/>
              <a:t>‹#›</a:t>
            </a:fld>
            <a:endParaRPr lang="en-US" altLang="en-US" dirty="0"/>
          </a:p>
        </p:txBody>
      </p:sp>
      <p:sp>
        <p:nvSpPr>
          <p:cNvPr id="1031" name="Rectangle 7"/>
          <p:cNvSpPr>
            <a:spLocks noGrp="1" noChangeArrowheads="1"/>
          </p:cNvSpPr>
          <p:nvPr>
            <p:ph type="ftr" sz="quarter" idx="3"/>
          </p:nvPr>
        </p:nvSpPr>
        <p:spPr bwMode="auto">
          <a:xfrm>
            <a:off x="0" y="4961314"/>
            <a:ext cx="7011988" cy="17145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defRPr sz="800">
                <a:solidFill>
                  <a:srgbClr val="999999"/>
                </a:solidFill>
                <a:latin typeface="Arial Narrow" pitchFamily="-84" charset="0"/>
                <a:ea typeface="MS PGothic" pitchFamily="34" charset="-128"/>
              </a:defRPr>
            </a:lvl1pPr>
          </a:lstStyle>
          <a:p>
            <a:r>
              <a:rPr lang="en-US" altLang="en-US" dirty="0"/>
              <a:t>Confidential, unpublished property of Cigna. Do not duplicate or distribute. For internal use only. Use and distribution limited solely to authorized personnel. © 2019 Cigna</a:t>
            </a:r>
          </a:p>
        </p:txBody>
      </p:sp>
      <p:sp>
        <p:nvSpPr>
          <p:cNvPr id="1029" name="Title Placeholder 26"/>
          <p:cNvSpPr>
            <a:spLocks noGrp="1"/>
          </p:cNvSpPr>
          <p:nvPr>
            <p:ph type="title"/>
          </p:nvPr>
        </p:nvSpPr>
        <p:spPr bwMode="auto">
          <a:xfrm>
            <a:off x="457200" y="204787"/>
            <a:ext cx="82296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pic>
        <p:nvPicPr>
          <p:cNvPr id="8" name="Picture 7"/>
          <p:cNvPicPr>
            <a:picLocks noChangeAspect="1"/>
          </p:cNvPicPr>
          <p:nvPr/>
        </p:nvPicPr>
        <p:blipFill rotWithShape="1">
          <a:blip r:embed="rId9">
            <a:extLst>
              <a:ext uri="{28A0092B-C50C-407E-A947-70E740481C1C}">
                <a14:useLocalDpi xmlns:a14="http://schemas.microsoft.com/office/drawing/2010/main" val="0"/>
              </a:ext>
            </a:extLst>
          </a:blip>
          <a:srcRect r="55752"/>
          <a:stretch/>
        </p:blipFill>
        <p:spPr>
          <a:xfrm>
            <a:off x="6880225" y="4288476"/>
            <a:ext cx="2046288" cy="850112"/>
          </a:xfrm>
          <a:prstGeom prst="rect">
            <a:avLst/>
          </a:prstGeom>
        </p:spPr>
      </p:pic>
    </p:spTree>
    <p:extLst>
      <p:ext uri="{BB962C8B-B14F-4D97-AF65-F5344CB8AC3E}">
        <p14:creationId xmlns:p14="http://schemas.microsoft.com/office/powerpoint/2010/main" val="1242994361"/>
      </p:ext>
    </p:extLst>
  </p:cSld>
  <p:clrMap bg1="lt1" tx1="dk1" bg2="lt2" tx2="dk2" accent1="accent1" accent2="accent2" accent3="accent3" accent4="accent4" accent5="accent5" accent6="accent6" hlink="hlink" folHlink="folHlink"/>
  <p:sldLayoutIdLst>
    <p:sldLayoutId id="2147484377" r:id="rId1"/>
    <p:sldLayoutId id="2147484378" r:id="rId2"/>
    <p:sldLayoutId id="2147484379" r:id="rId3"/>
    <p:sldLayoutId id="2147484380" r:id="rId4"/>
    <p:sldLayoutId id="2147484381" r:id="rId5"/>
    <p:sldLayoutId id="2147484382" r:id="rId6"/>
    <p:sldLayoutId id="2147484383" r:id="rId7"/>
  </p:sldLayoutIdLst>
  <p:hf hdr="0" dt="0"/>
  <p:txStyles>
    <p:titleStyle>
      <a:lvl1pPr algn="l" defTabSz="457200" rtl="0" eaLnBrk="1" fontAlgn="base" hangingPunct="1">
        <a:spcBef>
          <a:spcPct val="0"/>
        </a:spcBef>
        <a:spcAft>
          <a:spcPct val="0"/>
        </a:spcAft>
        <a:defRPr sz="2000" b="1" kern="1200">
          <a:solidFill>
            <a:srgbClr val="0065A6"/>
          </a:solidFill>
          <a:latin typeface="Arial"/>
          <a:ea typeface="MS PGothic" pitchFamily="34" charset="-128"/>
          <a:cs typeface="Arial"/>
        </a:defRPr>
      </a:lvl1pPr>
      <a:lvl2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2pPr>
      <a:lvl3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3pPr>
      <a:lvl4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4pPr>
      <a:lvl5pPr algn="l" defTabSz="457200" rtl="0" eaLnBrk="1" fontAlgn="base" hangingPunct="1">
        <a:spcBef>
          <a:spcPct val="0"/>
        </a:spcBef>
        <a:spcAft>
          <a:spcPct val="0"/>
        </a:spcAft>
        <a:defRPr sz="2000" b="1">
          <a:solidFill>
            <a:srgbClr val="595959"/>
          </a:solidFill>
          <a:latin typeface="Arial" charset="0"/>
          <a:ea typeface="MS PGothic" pitchFamily="34" charset="-128"/>
          <a:cs typeface="Arial" pitchFamily="34" charset="0"/>
        </a:defRPr>
      </a:lvl5pPr>
      <a:lvl6pPr marL="457200" algn="l" defTabSz="457200" rtl="0" eaLnBrk="1" fontAlgn="base" hangingPunct="1">
        <a:spcBef>
          <a:spcPct val="0"/>
        </a:spcBef>
        <a:spcAft>
          <a:spcPct val="0"/>
        </a:spcAft>
        <a:defRPr sz="2400">
          <a:solidFill>
            <a:srgbClr val="4F56AB"/>
          </a:solidFill>
          <a:latin typeface="Arial" charset="0"/>
          <a:ea typeface="ＭＳ Ｐゴシック" charset="-128"/>
        </a:defRPr>
      </a:lvl6pPr>
      <a:lvl7pPr marL="914400" algn="l" defTabSz="457200" rtl="0" eaLnBrk="1" fontAlgn="base" hangingPunct="1">
        <a:spcBef>
          <a:spcPct val="0"/>
        </a:spcBef>
        <a:spcAft>
          <a:spcPct val="0"/>
        </a:spcAft>
        <a:defRPr sz="2400">
          <a:solidFill>
            <a:srgbClr val="4F56AB"/>
          </a:solidFill>
          <a:latin typeface="Arial" charset="0"/>
          <a:ea typeface="ＭＳ Ｐゴシック" charset="-128"/>
        </a:defRPr>
      </a:lvl7pPr>
      <a:lvl8pPr marL="1371600" algn="l" defTabSz="457200" rtl="0" eaLnBrk="1" fontAlgn="base" hangingPunct="1">
        <a:spcBef>
          <a:spcPct val="0"/>
        </a:spcBef>
        <a:spcAft>
          <a:spcPct val="0"/>
        </a:spcAft>
        <a:defRPr sz="2400">
          <a:solidFill>
            <a:srgbClr val="4F56AB"/>
          </a:solidFill>
          <a:latin typeface="Arial" charset="0"/>
          <a:ea typeface="ＭＳ Ｐゴシック" charset="-128"/>
        </a:defRPr>
      </a:lvl8pPr>
      <a:lvl9pPr marL="1828800" algn="l" defTabSz="457200" rtl="0" eaLnBrk="1" fontAlgn="base" hangingPunct="1">
        <a:spcBef>
          <a:spcPct val="0"/>
        </a:spcBef>
        <a:spcAft>
          <a:spcPct val="0"/>
        </a:spcAft>
        <a:defRPr sz="2400">
          <a:solidFill>
            <a:srgbClr val="4F56AB"/>
          </a:solidFill>
          <a:latin typeface="Arial" charset="0"/>
          <a:ea typeface="ＭＳ Ｐゴシック" charset="-128"/>
        </a:defRPr>
      </a:lvl9pPr>
    </p:titleStyle>
    <p:bodyStyle>
      <a:lvl1pPr marL="230188"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1pPr>
      <a:lvl2pPr marL="454025" indent="-22383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2pPr>
      <a:lvl3pPr marL="684213"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3pPr>
      <a:lvl4pPr marL="915988" indent="-231775"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4pPr>
      <a:lvl5pPr marL="1146175" indent="-230188" algn="l" defTabSz="457200" rtl="0" eaLnBrk="1" fontAlgn="base" hangingPunct="1">
        <a:spcBef>
          <a:spcPct val="20000"/>
        </a:spcBef>
        <a:spcAft>
          <a:spcPct val="0"/>
        </a:spcAft>
        <a:buClr>
          <a:schemeClr val="tx1"/>
        </a:buClr>
        <a:buFont typeface="Arial" charset="0"/>
        <a:buChar char="–"/>
        <a:defRPr sz="1600" kern="1200">
          <a:solidFill>
            <a:schemeClr val="tx1"/>
          </a:solidFill>
          <a:latin typeface="Arial"/>
          <a:ea typeface="MS PGothic"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3600" dirty="0"/>
              <a:t>RBAC Transition - Approaches</a:t>
            </a:r>
          </a:p>
        </p:txBody>
      </p:sp>
      <p:sp>
        <p:nvSpPr>
          <p:cNvPr id="6" name="Text Placeholder 2"/>
          <p:cNvSpPr txBox="1">
            <a:spLocks/>
          </p:cNvSpPr>
          <p:nvPr/>
        </p:nvSpPr>
        <p:spPr bwMode="auto">
          <a:xfrm>
            <a:off x="444006" y="3058481"/>
            <a:ext cx="2108200" cy="871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eaLnBrk="0" hangingPunct="0">
              <a:defRPr sz="2400">
                <a:solidFill>
                  <a:schemeClr val="tx1"/>
                </a:solidFill>
                <a:latin typeface="Arial" charset="0"/>
                <a:cs typeface="Arial" charset="0"/>
              </a:defRPr>
            </a:lvl1pPr>
            <a:lvl2pPr marL="37931725" indent="-37474525" eaLnBrk="0" hangingPunct="0">
              <a:defRPr sz="2400">
                <a:solidFill>
                  <a:schemeClr val="tx1"/>
                </a:solidFill>
                <a:latin typeface="Arial" charset="0"/>
                <a:cs typeface="Arial" charset="0"/>
              </a:defRPr>
            </a:lvl2pPr>
            <a:lvl3pPr eaLnBrk="0" hangingPunct="0">
              <a:defRPr sz="2400">
                <a:solidFill>
                  <a:schemeClr val="tx1"/>
                </a:solidFill>
                <a:latin typeface="Arial" charset="0"/>
                <a:cs typeface="Arial" charset="0"/>
              </a:defRPr>
            </a:lvl3pPr>
            <a:lvl4pPr eaLnBrk="0" hangingPunct="0">
              <a:defRPr sz="2400">
                <a:solidFill>
                  <a:schemeClr val="tx1"/>
                </a:solidFill>
                <a:latin typeface="Arial" charset="0"/>
                <a:cs typeface="Arial" charset="0"/>
              </a:defRPr>
            </a:lvl4pPr>
            <a:lvl5pPr eaLnBrk="0" hangingPunct="0">
              <a:defRPr sz="2400">
                <a:solidFill>
                  <a:schemeClr val="tx1"/>
                </a:solidFill>
                <a:latin typeface="Arial" charset="0"/>
                <a:cs typeface="Arial" charset="0"/>
              </a:defRPr>
            </a:lvl5pPr>
            <a:lvl6pPr marL="457200" eaLnBrk="0" fontAlgn="base" hangingPunct="0">
              <a:spcBef>
                <a:spcPct val="0"/>
              </a:spcBef>
              <a:spcAft>
                <a:spcPct val="0"/>
              </a:spcAft>
              <a:defRPr sz="2400">
                <a:solidFill>
                  <a:schemeClr val="tx1"/>
                </a:solidFill>
                <a:latin typeface="Arial" charset="0"/>
                <a:cs typeface="Arial" charset="0"/>
              </a:defRPr>
            </a:lvl6pPr>
            <a:lvl7pPr marL="914400" eaLnBrk="0" fontAlgn="base" hangingPunct="0">
              <a:spcBef>
                <a:spcPct val="0"/>
              </a:spcBef>
              <a:spcAft>
                <a:spcPct val="0"/>
              </a:spcAft>
              <a:defRPr sz="2400">
                <a:solidFill>
                  <a:schemeClr val="tx1"/>
                </a:solidFill>
                <a:latin typeface="Arial" charset="0"/>
                <a:cs typeface="Arial" charset="0"/>
              </a:defRPr>
            </a:lvl7pPr>
            <a:lvl8pPr marL="1371600" eaLnBrk="0" fontAlgn="base" hangingPunct="0">
              <a:spcBef>
                <a:spcPct val="0"/>
              </a:spcBef>
              <a:spcAft>
                <a:spcPct val="0"/>
              </a:spcAft>
              <a:defRPr sz="2400">
                <a:solidFill>
                  <a:schemeClr val="tx1"/>
                </a:solidFill>
                <a:latin typeface="Arial" charset="0"/>
                <a:cs typeface="Arial" charset="0"/>
              </a:defRPr>
            </a:lvl8pPr>
            <a:lvl9pPr marL="1828800" eaLnBrk="0" fontAlgn="base" hangingPunct="0">
              <a:spcBef>
                <a:spcPct val="0"/>
              </a:spcBef>
              <a:spcAft>
                <a:spcPct val="0"/>
              </a:spcAft>
              <a:defRPr sz="2400">
                <a:solidFill>
                  <a:schemeClr val="tx1"/>
                </a:solidFill>
                <a:latin typeface="Arial" charset="0"/>
                <a:cs typeface="Arial" charset="0"/>
              </a:defRPr>
            </a:lvl9pPr>
          </a:lstStyle>
          <a:p>
            <a:pPr eaLnBrk="1" hangingPunct="1">
              <a:spcBef>
                <a:spcPct val="20000"/>
              </a:spcBef>
              <a:buFont typeface="Arial" charset="0"/>
              <a:buNone/>
            </a:pPr>
            <a:r>
              <a:rPr lang="en-US" altLang="en-US" sz="1200" dirty="0">
                <a:solidFill>
                  <a:schemeClr val="tx1">
                    <a:lumMod val="65000"/>
                    <a:lumOff val="35000"/>
                  </a:schemeClr>
                </a:solidFill>
                <a:ea typeface="MS PGothic" pitchFamily="34" charset="-128"/>
              </a:rPr>
              <a:t>09/27/2021</a:t>
            </a:r>
          </a:p>
        </p:txBody>
      </p:sp>
    </p:spTree>
    <p:extLst>
      <p:ext uri="{BB962C8B-B14F-4D97-AF65-F5344CB8AC3E}">
        <p14:creationId xmlns:p14="http://schemas.microsoft.com/office/powerpoint/2010/main" val="1095903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Structure</a:t>
            </a:r>
          </a:p>
        </p:txBody>
      </p:sp>
      <p:sp>
        <p:nvSpPr>
          <p:cNvPr id="4" name="Slide Number Placeholder 3"/>
          <p:cNvSpPr>
            <a:spLocks noGrp="1"/>
          </p:cNvSpPr>
          <p:nvPr>
            <p:ph type="sldNum" sz="quarter" idx="10"/>
          </p:nvPr>
        </p:nvSpPr>
        <p:spPr/>
        <p:txBody>
          <a:bodyPr/>
          <a:lstStyle/>
          <a:p>
            <a:fld id="{38EC0547-4173-4FD2-B3AD-CE0209F6F09F}" type="slidenum">
              <a:rPr lang="en-US" altLang="en-US" smtClean="0"/>
              <a:pPr/>
              <a:t>2</a:t>
            </a:fld>
            <a:endParaRPr lang="en-US" altLang="en-US" dirty="0"/>
          </a:p>
        </p:txBody>
      </p:sp>
      <p:grpSp>
        <p:nvGrpSpPr>
          <p:cNvPr id="18" name="Group 17"/>
          <p:cNvGrpSpPr/>
          <p:nvPr/>
        </p:nvGrpSpPr>
        <p:grpSpPr>
          <a:xfrm>
            <a:off x="41420" y="1406278"/>
            <a:ext cx="2278476" cy="2960663"/>
            <a:chOff x="900651" y="1113781"/>
            <a:chExt cx="2509442" cy="3256267"/>
          </a:xfrm>
        </p:grpSpPr>
        <p:sp>
          <p:nvSpPr>
            <p:cNvPr id="2" name="Rounded Rectangle 1"/>
            <p:cNvSpPr/>
            <p:nvPr/>
          </p:nvSpPr>
          <p:spPr>
            <a:xfrm>
              <a:off x="900651" y="1113781"/>
              <a:ext cx="1808174" cy="660018"/>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Birthright Access</a:t>
              </a:r>
            </a:p>
          </p:txBody>
        </p:sp>
        <p:sp>
          <p:nvSpPr>
            <p:cNvPr id="6" name="Rounded Rectangle 5"/>
            <p:cNvSpPr/>
            <p:nvPr/>
          </p:nvSpPr>
          <p:spPr>
            <a:xfrm>
              <a:off x="2130749" y="2117558"/>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Account &amp; Entitlements</a:t>
              </a:r>
            </a:p>
          </p:txBody>
        </p:sp>
        <p:sp>
          <p:nvSpPr>
            <p:cNvPr id="8" name="Rounded Rectangle 7"/>
            <p:cNvSpPr/>
            <p:nvPr/>
          </p:nvSpPr>
          <p:spPr>
            <a:xfrm>
              <a:off x="2138183" y="2941295"/>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Account &amp; Entitlements</a:t>
              </a:r>
            </a:p>
          </p:txBody>
        </p:sp>
        <p:sp>
          <p:nvSpPr>
            <p:cNvPr id="9" name="Rounded Rectangle 8"/>
            <p:cNvSpPr/>
            <p:nvPr/>
          </p:nvSpPr>
          <p:spPr>
            <a:xfrm>
              <a:off x="2138183" y="3771907"/>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Entitlement X</a:t>
              </a:r>
            </a:p>
          </p:txBody>
        </p:sp>
        <p:cxnSp>
          <p:nvCxnSpPr>
            <p:cNvPr id="10" name="Straight Connector 9"/>
            <p:cNvCxnSpPr/>
            <p:nvPr/>
          </p:nvCxnSpPr>
          <p:spPr>
            <a:xfrm>
              <a:off x="1788110" y="1773799"/>
              <a:ext cx="0" cy="2297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1788110" y="2416628"/>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1799264" y="3252969"/>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1795550" y="4074443"/>
              <a:ext cx="333445" cy="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2231333" y="1406278"/>
            <a:ext cx="2278476" cy="2960663"/>
            <a:chOff x="900651" y="1113781"/>
            <a:chExt cx="2509442" cy="3256267"/>
          </a:xfrm>
        </p:grpSpPr>
        <p:sp>
          <p:nvSpPr>
            <p:cNvPr id="23" name="Rounded Rectangle 22"/>
            <p:cNvSpPr/>
            <p:nvPr/>
          </p:nvSpPr>
          <p:spPr>
            <a:xfrm>
              <a:off x="900651" y="1113781"/>
              <a:ext cx="1808174" cy="660018"/>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Application Role</a:t>
              </a:r>
            </a:p>
          </p:txBody>
        </p:sp>
        <p:sp>
          <p:nvSpPr>
            <p:cNvPr id="24" name="Rounded Rectangle 23"/>
            <p:cNvSpPr/>
            <p:nvPr/>
          </p:nvSpPr>
          <p:spPr>
            <a:xfrm>
              <a:off x="2130749" y="2117558"/>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Entitlement X</a:t>
              </a:r>
            </a:p>
          </p:txBody>
        </p:sp>
        <p:sp>
          <p:nvSpPr>
            <p:cNvPr id="25" name="Rounded Rectangle 24"/>
            <p:cNvSpPr/>
            <p:nvPr/>
          </p:nvSpPr>
          <p:spPr>
            <a:xfrm>
              <a:off x="2138183" y="2941295"/>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Entitlement Y</a:t>
              </a:r>
            </a:p>
          </p:txBody>
        </p:sp>
        <p:sp>
          <p:nvSpPr>
            <p:cNvPr id="26" name="Rounded Rectangle 25"/>
            <p:cNvSpPr/>
            <p:nvPr/>
          </p:nvSpPr>
          <p:spPr>
            <a:xfrm>
              <a:off x="2138183" y="3771907"/>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AD Global Group</a:t>
              </a:r>
            </a:p>
          </p:txBody>
        </p:sp>
        <p:cxnSp>
          <p:nvCxnSpPr>
            <p:cNvPr id="27" name="Straight Connector 26"/>
            <p:cNvCxnSpPr/>
            <p:nvPr/>
          </p:nvCxnSpPr>
          <p:spPr>
            <a:xfrm>
              <a:off x="1788110" y="1773799"/>
              <a:ext cx="0" cy="2297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1788110" y="2416628"/>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799264" y="3252969"/>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1795550" y="4074443"/>
              <a:ext cx="333445" cy="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4498984" y="1406278"/>
            <a:ext cx="2278476" cy="2960663"/>
            <a:chOff x="900651" y="1113781"/>
            <a:chExt cx="2509442" cy="3256267"/>
          </a:xfrm>
        </p:grpSpPr>
        <p:sp>
          <p:nvSpPr>
            <p:cNvPr id="32" name="Rounded Rectangle 31"/>
            <p:cNvSpPr/>
            <p:nvPr/>
          </p:nvSpPr>
          <p:spPr>
            <a:xfrm>
              <a:off x="900651" y="1113781"/>
              <a:ext cx="1808174" cy="660018"/>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Enterprise Role</a:t>
              </a:r>
            </a:p>
          </p:txBody>
        </p:sp>
        <p:sp>
          <p:nvSpPr>
            <p:cNvPr id="33" name="Rounded Rectangle 32"/>
            <p:cNvSpPr/>
            <p:nvPr/>
          </p:nvSpPr>
          <p:spPr>
            <a:xfrm>
              <a:off x="2130749" y="2117558"/>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Application Role 1</a:t>
              </a:r>
            </a:p>
          </p:txBody>
        </p:sp>
        <p:sp>
          <p:nvSpPr>
            <p:cNvPr id="34" name="Rounded Rectangle 33"/>
            <p:cNvSpPr/>
            <p:nvPr/>
          </p:nvSpPr>
          <p:spPr>
            <a:xfrm>
              <a:off x="2138183" y="2941295"/>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Application Role 2</a:t>
              </a:r>
            </a:p>
          </p:txBody>
        </p:sp>
        <p:sp>
          <p:nvSpPr>
            <p:cNvPr id="35" name="Rounded Rectangle 34"/>
            <p:cNvSpPr/>
            <p:nvPr/>
          </p:nvSpPr>
          <p:spPr>
            <a:xfrm>
              <a:off x="2138183" y="3771907"/>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Entitlement Y</a:t>
              </a:r>
            </a:p>
          </p:txBody>
        </p:sp>
        <p:cxnSp>
          <p:nvCxnSpPr>
            <p:cNvPr id="36" name="Straight Connector 35"/>
            <p:cNvCxnSpPr/>
            <p:nvPr/>
          </p:nvCxnSpPr>
          <p:spPr>
            <a:xfrm>
              <a:off x="1788110" y="1773799"/>
              <a:ext cx="0" cy="2297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88110" y="2416628"/>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799264" y="3252969"/>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795550" y="4074443"/>
              <a:ext cx="333445" cy="1"/>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0" name="Group 39"/>
          <p:cNvGrpSpPr/>
          <p:nvPr/>
        </p:nvGrpSpPr>
        <p:grpSpPr>
          <a:xfrm>
            <a:off x="6672643" y="1406278"/>
            <a:ext cx="2278476" cy="2960663"/>
            <a:chOff x="900651" y="1113781"/>
            <a:chExt cx="2509442" cy="3256267"/>
          </a:xfrm>
        </p:grpSpPr>
        <p:sp>
          <p:nvSpPr>
            <p:cNvPr id="41" name="Rounded Rectangle 40"/>
            <p:cNvSpPr/>
            <p:nvPr/>
          </p:nvSpPr>
          <p:spPr>
            <a:xfrm>
              <a:off x="900651" y="1113781"/>
              <a:ext cx="1808174" cy="660018"/>
            </a:xfrm>
            <a:prstGeom prst="roundRect">
              <a:avLst/>
            </a:prstGeom>
            <a:solidFill>
              <a:srgbClr val="006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On Demand Access</a:t>
              </a:r>
            </a:p>
          </p:txBody>
        </p:sp>
        <p:sp>
          <p:nvSpPr>
            <p:cNvPr id="42" name="Rounded Rectangle 41"/>
            <p:cNvSpPr/>
            <p:nvPr/>
          </p:nvSpPr>
          <p:spPr>
            <a:xfrm>
              <a:off x="2130749" y="2117558"/>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Application Role</a:t>
              </a:r>
            </a:p>
          </p:txBody>
        </p:sp>
        <p:sp>
          <p:nvSpPr>
            <p:cNvPr id="43" name="Rounded Rectangle 42"/>
            <p:cNvSpPr/>
            <p:nvPr/>
          </p:nvSpPr>
          <p:spPr>
            <a:xfrm>
              <a:off x="2138183" y="2941295"/>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Entitlement Z</a:t>
              </a:r>
            </a:p>
          </p:txBody>
        </p:sp>
        <p:sp>
          <p:nvSpPr>
            <p:cNvPr id="44" name="Rounded Rectangle 43"/>
            <p:cNvSpPr/>
            <p:nvPr/>
          </p:nvSpPr>
          <p:spPr>
            <a:xfrm>
              <a:off x="2138183" y="3771907"/>
              <a:ext cx="1271910" cy="598141"/>
            </a:xfrm>
            <a:prstGeom prst="round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2">
                      <a:lumMod val="75000"/>
                    </a:schemeClr>
                  </a:solidFill>
                </a:rPr>
                <a:t>Entitlements 1</a:t>
              </a:r>
            </a:p>
          </p:txBody>
        </p:sp>
        <p:cxnSp>
          <p:nvCxnSpPr>
            <p:cNvPr id="45" name="Straight Connector 44"/>
            <p:cNvCxnSpPr/>
            <p:nvPr/>
          </p:nvCxnSpPr>
          <p:spPr>
            <a:xfrm>
              <a:off x="1788110" y="1773799"/>
              <a:ext cx="0" cy="229717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788110" y="2416628"/>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1799264" y="3252969"/>
              <a:ext cx="333445"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1795550" y="4074443"/>
              <a:ext cx="333445" cy="1"/>
            </a:xfrm>
            <a:prstGeom prst="line">
              <a:avLst/>
            </a:prstGeom>
          </p:spPr>
          <p:style>
            <a:lnRef idx="2">
              <a:schemeClr val="accent1"/>
            </a:lnRef>
            <a:fillRef idx="0">
              <a:schemeClr val="accent1"/>
            </a:fillRef>
            <a:effectRef idx="1">
              <a:schemeClr val="accent1"/>
            </a:effectRef>
            <a:fontRef idx="minor">
              <a:schemeClr val="tx1"/>
            </a:fontRef>
          </p:style>
        </p:cxnSp>
      </p:grpSp>
      <p:sp>
        <p:nvSpPr>
          <p:cNvPr id="49" name="TextBox 48"/>
          <p:cNvSpPr txBox="1"/>
          <p:nvPr/>
        </p:nvSpPr>
        <p:spPr>
          <a:xfrm>
            <a:off x="452438" y="645592"/>
            <a:ext cx="7934559" cy="707886"/>
          </a:xfrm>
          <a:prstGeom prst="rect">
            <a:avLst/>
          </a:prstGeom>
          <a:noFill/>
        </p:spPr>
        <p:txBody>
          <a:bodyPr wrap="square" rtlCol="0">
            <a:spAutoFit/>
          </a:bodyPr>
          <a:lstStyle/>
          <a:p>
            <a:r>
              <a:rPr lang="en-US" sz="1000" dirty="0"/>
              <a:t>Below is the representation the proposed state of roles. Birth Right Access/Role will be a logical combination of account &amp; entitlements provided as default to users. Application Role will be a combination of entitlements within an application. Enterprise Role (Functional Access) can contain one or more Application roles in addition to entitlements. On Demand access will grant users rights to a particular application roles or entitlement based on business need.</a:t>
            </a:r>
          </a:p>
        </p:txBody>
      </p:sp>
      <p:pic>
        <p:nvPicPr>
          <p:cNvPr id="11"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804663"/>
            <a:ext cx="1655067" cy="326137"/>
          </a:xfrm>
          <a:prstGeom prst="rect">
            <a:avLst/>
          </a:prstGeom>
        </p:spPr>
      </p:pic>
    </p:spTree>
    <p:extLst>
      <p:ext uri="{BB962C8B-B14F-4D97-AF65-F5344CB8AC3E}">
        <p14:creationId xmlns:p14="http://schemas.microsoft.com/office/powerpoint/2010/main" val="240882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US" dirty="0">
              <a:solidFill>
                <a:schemeClr val="accent2"/>
              </a:solidFill>
            </a:endParaRPr>
          </a:p>
        </p:txBody>
      </p:sp>
      <p:sp>
        <p:nvSpPr>
          <p:cNvPr id="3" name="Slide Number Placeholder 2"/>
          <p:cNvSpPr>
            <a:spLocks noGrp="1"/>
          </p:cNvSpPr>
          <p:nvPr>
            <p:ph type="sldNum" sz="quarter" idx="10"/>
          </p:nvPr>
        </p:nvSpPr>
        <p:spPr/>
        <p:txBody>
          <a:bodyPr/>
          <a:lstStyle/>
          <a:p>
            <a:fld id="{97C9F2F1-5B60-4828-8D48-CC3CA0267DF1}" type="slidenum">
              <a:rPr lang="en-US" altLang="en-US" smtClean="0"/>
              <a:pPr/>
              <a:t>3</a:t>
            </a:fld>
            <a:endParaRPr lang="en-US" altLang="en-US" dirty="0"/>
          </a:p>
        </p:txBody>
      </p:sp>
      <p:sp>
        <p:nvSpPr>
          <p:cNvPr id="5" name="object 4"/>
          <p:cNvSpPr/>
          <p:nvPr/>
        </p:nvSpPr>
        <p:spPr>
          <a:xfrm>
            <a:off x="901905" y="2097775"/>
            <a:ext cx="386823" cy="1486595"/>
          </a:xfrm>
          <a:custGeom>
            <a:avLst/>
            <a:gdLst/>
            <a:ahLst/>
            <a:cxnLst/>
            <a:rect l="l" t="t" r="r" b="b"/>
            <a:pathLst>
              <a:path w="389255" h="2391410">
                <a:moveTo>
                  <a:pt x="388882" y="2196739"/>
                </a:moveTo>
                <a:lnTo>
                  <a:pt x="0" y="2196739"/>
                </a:lnTo>
                <a:lnTo>
                  <a:pt x="194442" y="2391178"/>
                </a:lnTo>
                <a:lnTo>
                  <a:pt x="388882" y="2196739"/>
                </a:lnTo>
                <a:close/>
              </a:path>
              <a:path w="389255" h="2391410">
                <a:moveTo>
                  <a:pt x="291661" y="0"/>
                </a:moveTo>
                <a:lnTo>
                  <a:pt x="97221" y="0"/>
                </a:lnTo>
                <a:lnTo>
                  <a:pt x="97221" y="2196739"/>
                </a:lnTo>
                <a:lnTo>
                  <a:pt x="291661" y="2196739"/>
                </a:lnTo>
                <a:lnTo>
                  <a:pt x="291661" y="0"/>
                </a:lnTo>
                <a:close/>
              </a:path>
            </a:pathLst>
          </a:custGeom>
          <a:solidFill>
            <a:srgbClr val="5CA9DD"/>
          </a:solidFill>
        </p:spPr>
        <p:txBody>
          <a:bodyPr wrap="square" lIns="0" tIns="0" rIns="0" bIns="0" rtlCol="0"/>
          <a:lstStyle/>
          <a:p>
            <a:endParaRPr dirty="0"/>
          </a:p>
        </p:txBody>
      </p:sp>
      <p:sp>
        <p:nvSpPr>
          <p:cNvPr id="7" name="TextBox 6"/>
          <p:cNvSpPr txBox="1"/>
          <p:nvPr/>
        </p:nvSpPr>
        <p:spPr>
          <a:xfrm>
            <a:off x="1613313" y="1768410"/>
            <a:ext cx="1107414" cy="307777"/>
          </a:xfrm>
          <a:prstGeom prst="rect">
            <a:avLst/>
          </a:prstGeom>
          <a:noFill/>
        </p:spPr>
        <p:txBody>
          <a:bodyPr wrap="square" rtlCol="0">
            <a:spAutoFit/>
          </a:bodyPr>
          <a:lstStyle/>
          <a:p>
            <a:r>
              <a:rPr lang="en-US" sz="1400" dirty="0">
                <a:solidFill>
                  <a:schemeClr val="accent1"/>
                </a:solidFill>
              </a:rPr>
              <a:t>Top Down</a:t>
            </a:r>
          </a:p>
        </p:txBody>
      </p:sp>
      <p:sp>
        <p:nvSpPr>
          <p:cNvPr id="8" name="object 6"/>
          <p:cNvSpPr/>
          <p:nvPr/>
        </p:nvSpPr>
        <p:spPr>
          <a:xfrm>
            <a:off x="3443444" y="2045309"/>
            <a:ext cx="391687" cy="1486595"/>
          </a:xfrm>
          <a:custGeom>
            <a:avLst/>
            <a:gdLst/>
            <a:ahLst/>
            <a:cxnLst/>
            <a:rect l="l" t="t" r="r" b="b"/>
            <a:pathLst>
              <a:path w="389254" h="2391410">
                <a:moveTo>
                  <a:pt x="291661" y="194439"/>
                </a:moveTo>
                <a:lnTo>
                  <a:pt x="97221" y="194439"/>
                </a:lnTo>
                <a:lnTo>
                  <a:pt x="97221" y="2391178"/>
                </a:lnTo>
                <a:lnTo>
                  <a:pt x="291661" y="2391178"/>
                </a:lnTo>
                <a:lnTo>
                  <a:pt x="291661" y="194439"/>
                </a:lnTo>
                <a:close/>
              </a:path>
              <a:path w="389254" h="2391410">
                <a:moveTo>
                  <a:pt x="194440" y="0"/>
                </a:moveTo>
                <a:lnTo>
                  <a:pt x="0" y="194439"/>
                </a:lnTo>
                <a:lnTo>
                  <a:pt x="388882" y="194439"/>
                </a:lnTo>
                <a:lnTo>
                  <a:pt x="194440" y="0"/>
                </a:lnTo>
                <a:close/>
              </a:path>
            </a:pathLst>
          </a:custGeom>
          <a:solidFill>
            <a:srgbClr val="5CA9DD"/>
          </a:solidFill>
        </p:spPr>
        <p:txBody>
          <a:bodyPr wrap="square" lIns="0" tIns="0" rIns="0" bIns="0" rtlCol="0"/>
          <a:lstStyle/>
          <a:p>
            <a:endParaRPr dirty="0"/>
          </a:p>
        </p:txBody>
      </p:sp>
      <p:sp>
        <p:nvSpPr>
          <p:cNvPr id="10" name="object 8"/>
          <p:cNvSpPr/>
          <p:nvPr/>
        </p:nvSpPr>
        <p:spPr>
          <a:xfrm>
            <a:off x="5907097" y="1999340"/>
            <a:ext cx="424814" cy="763682"/>
          </a:xfrm>
          <a:custGeom>
            <a:avLst/>
            <a:gdLst/>
            <a:ahLst/>
            <a:cxnLst/>
            <a:rect l="l" t="t" r="r" b="b"/>
            <a:pathLst>
              <a:path w="424815" h="1087755">
                <a:moveTo>
                  <a:pt x="424624" y="875385"/>
                </a:moveTo>
                <a:lnTo>
                  <a:pt x="0" y="875385"/>
                </a:lnTo>
                <a:lnTo>
                  <a:pt x="212313" y="1087696"/>
                </a:lnTo>
                <a:lnTo>
                  <a:pt x="424624" y="875385"/>
                </a:lnTo>
                <a:close/>
              </a:path>
              <a:path w="424815" h="1087755">
                <a:moveTo>
                  <a:pt x="318467" y="0"/>
                </a:moveTo>
                <a:lnTo>
                  <a:pt x="106156" y="0"/>
                </a:lnTo>
                <a:lnTo>
                  <a:pt x="106156" y="875385"/>
                </a:lnTo>
                <a:lnTo>
                  <a:pt x="318467" y="875385"/>
                </a:lnTo>
                <a:lnTo>
                  <a:pt x="318467" y="0"/>
                </a:lnTo>
                <a:close/>
              </a:path>
            </a:pathLst>
          </a:custGeom>
          <a:solidFill>
            <a:srgbClr val="5CA9DD"/>
          </a:solidFill>
        </p:spPr>
        <p:txBody>
          <a:bodyPr wrap="square" lIns="0" tIns="0" rIns="0" bIns="0" rtlCol="0"/>
          <a:lstStyle/>
          <a:p>
            <a:endParaRPr dirty="0"/>
          </a:p>
        </p:txBody>
      </p:sp>
      <p:sp>
        <p:nvSpPr>
          <p:cNvPr id="12" name="TextBox 11"/>
          <p:cNvSpPr txBox="1"/>
          <p:nvPr/>
        </p:nvSpPr>
        <p:spPr>
          <a:xfrm>
            <a:off x="4145244" y="1768410"/>
            <a:ext cx="1243521" cy="307777"/>
          </a:xfrm>
          <a:prstGeom prst="rect">
            <a:avLst/>
          </a:prstGeom>
          <a:noFill/>
        </p:spPr>
        <p:txBody>
          <a:bodyPr wrap="square" rtlCol="0">
            <a:spAutoFit/>
          </a:bodyPr>
          <a:lstStyle/>
          <a:p>
            <a:r>
              <a:rPr lang="en-US" sz="1400" dirty="0">
                <a:solidFill>
                  <a:schemeClr val="accent1"/>
                </a:solidFill>
              </a:rPr>
              <a:t>Bottom Up</a:t>
            </a:r>
          </a:p>
        </p:txBody>
      </p:sp>
      <p:sp>
        <p:nvSpPr>
          <p:cNvPr id="13" name="TextBox 12"/>
          <p:cNvSpPr txBox="1"/>
          <p:nvPr/>
        </p:nvSpPr>
        <p:spPr>
          <a:xfrm>
            <a:off x="6690481" y="1765620"/>
            <a:ext cx="925159" cy="307777"/>
          </a:xfrm>
          <a:prstGeom prst="rect">
            <a:avLst/>
          </a:prstGeom>
          <a:noFill/>
        </p:spPr>
        <p:txBody>
          <a:bodyPr wrap="square" rtlCol="0">
            <a:spAutoFit/>
          </a:bodyPr>
          <a:lstStyle/>
          <a:p>
            <a:r>
              <a:rPr lang="en-US" sz="1400" dirty="0">
                <a:solidFill>
                  <a:schemeClr val="accent1"/>
                </a:solidFill>
              </a:rPr>
              <a:t>Hybrid</a:t>
            </a:r>
          </a:p>
        </p:txBody>
      </p:sp>
      <p:sp>
        <p:nvSpPr>
          <p:cNvPr id="14" name="TextBox 13"/>
          <p:cNvSpPr txBox="1"/>
          <p:nvPr/>
        </p:nvSpPr>
        <p:spPr>
          <a:xfrm>
            <a:off x="1291160" y="2023022"/>
            <a:ext cx="1789103" cy="1631216"/>
          </a:xfrm>
          <a:prstGeom prst="rect">
            <a:avLst/>
          </a:prstGeom>
          <a:noFill/>
        </p:spPr>
        <p:txBody>
          <a:bodyPr wrap="square" rtlCol="0">
            <a:spAutoFit/>
          </a:bodyPr>
          <a:lstStyle/>
          <a:p>
            <a:pPr marL="171450" indent="-171450">
              <a:buFont typeface="Arial" panose="020B0604020202020204" pitchFamily="34" charset="0"/>
              <a:buChar char="•"/>
            </a:pPr>
            <a:r>
              <a:rPr lang="en-US" sz="1000" dirty="0"/>
              <a:t>Start from blank slate to  understand app security  model</a:t>
            </a:r>
          </a:p>
          <a:p>
            <a:pPr marL="171450" indent="-171450">
              <a:buFont typeface="Arial" panose="020B0604020202020204" pitchFamily="34" charset="0"/>
              <a:buChar char="•"/>
            </a:pPr>
            <a:r>
              <a:rPr lang="en-US" sz="1000" dirty="0"/>
              <a:t>Talk to Business to figure  out what business roles  they need</a:t>
            </a:r>
          </a:p>
          <a:p>
            <a:pPr marL="171450" indent="-171450">
              <a:buFont typeface="Arial" panose="020B0604020202020204" pitchFamily="34" charset="0"/>
              <a:buChar char="•"/>
            </a:pPr>
            <a:r>
              <a:rPr lang="en-US" sz="1000" dirty="0"/>
              <a:t>Map Business  understanding of role with  technical roles in app</a:t>
            </a:r>
          </a:p>
        </p:txBody>
      </p:sp>
      <p:sp>
        <p:nvSpPr>
          <p:cNvPr id="15" name="TextBox 14"/>
          <p:cNvSpPr txBox="1"/>
          <p:nvPr/>
        </p:nvSpPr>
        <p:spPr>
          <a:xfrm>
            <a:off x="3835131" y="2006535"/>
            <a:ext cx="1789103" cy="1631216"/>
          </a:xfrm>
          <a:prstGeom prst="rect">
            <a:avLst/>
          </a:prstGeom>
          <a:noFill/>
        </p:spPr>
        <p:txBody>
          <a:bodyPr wrap="square" rtlCol="0">
            <a:spAutoFit/>
          </a:bodyPr>
          <a:lstStyle/>
          <a:p>
            <a:pPr marL="171450" indent="-171450">
              <a:buFont typeface="Arial" panose="020B0604020202020204" pitchFamily="34" charset="0"/>
              <a:buChar char="•"/>
            </a:pPr>
            <a:r>
              <a:rPr lang="en-US" sz="1000" dirty="0"/>
              <a:t>Define Business Roles  Based on identified  patterns</a:t>
            </a:r>
          </a:p>
          <a:p>
            <a:pPr marL="171450" indent="-171450">
              <a:buFont typeface="Arial" panose="020B0604020202020204" pitchFamily="34" charset="0"/>
              <a:buChar char="•"/>
            </a:pPr>
            <a:r>
              <a:rPr lang="en-US" sz="1000" dirty="0"/>
              <a:t>Leverage Role Mining  tools/engines to analyze  patterns</a:t>
            </a:r>
          </a:p>
          <a:p>
            <a:pPr marL="171450" indent="-171450">
              <a:buFont typeface="Arial" panose="020B0604020202020204" pitchFamily="34" charset="0"/>
              <a:buChar char="•"/>
            </a:pPr>
            <a:r>
              <a:rPr lang="en-US" sz="1000" dirty="0"/>
              <a:t>Leverage existing user  access in the application  to understand access  patterns</a:t>
            </a:r>
          </a:p>
        </p:txBody>
      </p:sp>
      <p:sp>
        <p:nvSpPr>
          <p:cNvPr id="16" name="TextBox 15"/>
          <p:cNvSpPr txBox="1"/>
          <p:nvPr/>
        </p:nvSpPr>
        <p:spPr>
          <a:xfrm>
            <a:off x="6232643" y="2001587"/>
            <a:ext cx="1789103" cy="1477328"/>
          </a:xfrm>
          <a:prstGeom prst="rect">
            <a:avLst/>
          </a:prstGeom>
          <a:noFill/>
        </p:spPr>
        <p:txBody>
          <a:bodyPr wrap="square" rtlCol="0">
            <a:spAutoFit/>
          </a:bodyPr>
          <a:lstStyle/>
          <a:p>
            <a:pPr marL="171450" indent="-171450">
              <a:buFont typeface="Arial" panose="020B0604020202020204" pitchFamily="34" charset="0"/>
              <a:buChar char="•"/>
            </a:pPr>
            <a:r>
              <a:rPr lang="en-US" sz="1000" dirty="0"/>
              <a:t>Base line business/IT  Roles</a:t>
            </a:r>
          </a:p>
          <a:p>
            <a:pPr marL="171450" indent="-171450">
              <a:buFont typeface="Arial" panose="020B0604020202020204" pitchFamily="34" charset="0"/>
              <a:buChar char="•"/>
            </a:pPr>
            <a:r>
              <a:rPr lang="en-US" sz="1000" dirty="0"/>
              <a:t>Review Candidate Roles  with Business/App teams</a:t>
            </a:r>
          </a:p>
          <a:p>
            <a:pPr marL="171450" indent="-171450">
              <a:buFont typeface="Arial" panose="020B0604020202020204" pitchFamily="34" charset="0"/>
              <a:buChar char="•"/>
            </a:pPr>
            <a:r>
              <a:rPr lang="en-US" sz="1000" dirty="0"/>
              <a:t>Define Candidate role</a:t>
            </a:r>
          </a:p>
          <a:p>
            <a:pPr marL="171450" indent="-171450">
              <a:buFont typeface="Arial" panose="020B0604020202020204" pitchFamily="34" charset="0"/>
              <a:buChar char="•"/>
            </a:pPr>
            <a:r>
              <a:rPr lang="en-US" sz="1000" dirty="0"/>
              <a:t>Leverage Role Mining  tools/engines</a:t>
            </a:r>
          </a:p>
          <a:p>
            <a:pPr marL="171450" indent="-171450">
              <a:buFont typeface="Arial" panose="020B0604020202020204" pitchFamily="34" charset="0"/>
              <a:buChar char="•"/>
            </a:pPr>
            <a:r>
              <a:rPr lang="en-US" sz="1000" dirty="0"/>
              <a:t>Leverage existing user  access</a:t>
            </a:r>
          </a:p>
        </p:txBody>
      </p:sp>
      <p:sp>
        <p:nvSpPr>
          <p:cNvPr id="17" name="TextBox 16"/>
          <p:cNvSpPr txBox="1"/>
          <p:nvPr/>
        </p:nvSpPr>
        <p:spPr>
          <a:xfrm>
            <a:off x="968965" y="3730606"/>
            <a:ext cx="2111298" cy="553998"/>
          </a:xfrm>
          <a:prstGeom prst="rect">
            <a:avLst/>
          </a:prstGeom>
          <a:solidFill>
            <a:schemeClr val="accent2">
              <a:lumMod val="40000"/>
              <a:lumOff val="60000"/>
            </a:schemeClr>
          </a:solidFill>
        </p:spPr>
        <p:txBody>
          <a:bodyPr wrap="square" rtlCol="0">
            <a:spAutoFit/>
          </a:bodyPr>
          <a:lstStyle/>
          <a:p>
            <a:pPr marL="171450" indent="-171450">
              <a:buClr>
                <a:srgbClr val="FF0000"/>
              </a:buClr>
              <a:buFont typeface="Arial" panose="020B0604020202020204" pitchFamily="34" charset="0"/>
              <a:buChar char="×"/>
            </a:pPr>
            <a:r>
              <a:rPr lang="en-US" sz="1000" dirty="0">
                <a:solidFill>
                  <a:schemeClr val="accent1">
                    <a:lumMod val="75000"/>
                  </a:schemeClr>
                </a:solidFill>
              </a:rPr>
              <a:t>Time Consuming</a:t>
            </a:r>
          </a:p>
          <a:p>
            <a:pPr marL="171450" indent="-171450">
              <a:buClr>
                <a:srgbClr val="FF0000"/>
              </a:buClr>
              <a:buFont typeface="Arial" panose="020B0604020202020204" pitchFamily="34" charset="0"/>
              <a:buChar char="×"/>
            </a:pPr>
            <a:r>
              <a:rPr lang="en-US" sz="1000" dirty="0">
                <a:solidFill>
                  <a:schemeClr val="accent1">
                    <a:lumMod val="75000"/>
                  </a:schemeClr>
                </a:solidFill>
              </a:rPr>
              <a:t>Business might not be aware of IT Roles</a:t>
            </a:r>
          </a:p>
        </p:txBody>
      </p:sp>
      <p:sp>
        <p:nvSpPr>
          <p:cNvPr id="18" name="TextBox 17"/>
          <p:cNvSpPr txBox="1"/>
          <p:nvPr/>
        </p:nvSpPr>
        <p:spPr>
          <a:xfrm>
            <a:off x="3512936" y="3678441"/>
            <a:ext cx="2111298" cy="707886"/>
          </a:xfrm>
          <a:prstGeom prst="rect">
            <a:avLst/>
          </a:prstGeom>
          <a:solidFill>
            <a:schemeClr val="accent2">
              <a:lumMod val="40000"/>
              <a:lumOff val="60000"/>
            </a:schemeClr>
          </a:solidFill>
        </p:spPr>
        <p:txBody>
          <a:bodyPr wrap="square" rtlCol="0">
            <a:spAutoFit/>
          </a:bodyPr>
          <a:lstStyle/>
          <a:p>
            <a:pPr marL="171450" indent="-171450">
              <a:buClr>
                <a:srgbClr val="FF0000"/>
              </a:buClr>
              <a:buFont typeface="Arial" panose="020B0604020202020204" pitchFamily="34" charset="0"/>
              <a:buChar char="×"/>
            </a:pPr>
            <a:r>
              <a:rPr lang="en-US" sz="1000" dirty="0">
                <a:solidFill>
                  <a:schemeClr val="accent1">
                    <a:lumMod val="75000"/>
                  </a:schemeClr>
                </a:solidFill>
              </a:rPr>
              <a:t>Skewed data might not  provide desired output</a:t>
            </a:r>
          </a:p>
          <a:p>
            <a:pPr marL="171450" indent="-171450">
              <a:buClr>
                <a:srgbClr val="FF0000"/>
              </a:buClr>
              <a:buFont typeface="Arial" panose="020B0604020202020204" pitchFamily="34" charset="0"/>
              <a:buChar char="×"/>
            </a:pPr>
            <a:r>
              <a:rPr lang="en-US" sz="1000" dirty="0">
                <a:solidFill>
                  <a:schemeClr val="accent1">
                    <a:lumMod val="75000"/>
                  </a:schemeClr>
                </a:solidFill>
              </a:rPr>
              <a:t>Business is not engaged for  validation of the requirements</a:t>
            </a:r>
          </a:p>
        </p:txBody>
      </p:sp>
      <p:sp>
        <p:nvSpPr>
          <p:cNvPr id="19" name="TextBox 18"/>
          <p:cNvSpPr txBox="1"/>
          <p:nvPr/>
        </p:nvSpPr>
        <p:spPr>
          <a:xfrm>
            <a:off x="5999658" y="3645969"/>
            <a:ext cx="2111298" cy="1015663"/>
          </a:xfrm>
          <a:prstGeom prst="rect">
            <a:avLst/>
          </a:prstGeom>
          <a:solidFill>
            <a:schemeClr val="accent3">
              <a:lumMod val="60000"/>
              <a:lumOff val="40000"/>
            </a:schemeClr>
          </a:solidFill>
        </p:spPr>
        <p:txBody>
          <a:bodyPr wrap="square" rtlCol="0">
            <a:spAutoFit/>
          </a:bodyPr>
          <a:lstStyle/>
          <a:p>
            <a:pPr marL="171450" indent="-171450">
              <a:buClr>
                <a:srgbClr val="007A3E"/>
              </a:buClr>
              <a:buFont typeface="Wingdings" panose="05000000000000000000" pitchFamily="2" charset="2"/>
              <a:buChar char="ü"/>
            </a:pPr>
            <a:r>
              <a:rPr lang="en-US" sz="1000" dirty="0">
                <a:solidFill>
                  <a:schemeClr val="accent1">
                    <a:lumMod val="75000"/>
                  </a:schemeClr>
                </a:solidFill>
              </a:rPr>
              <a:t>Leverage efficiency gains from bottom up role engineering and provide proposed role to business to make intelligence decision to define business/IT roles</a:t>
            </a:r>
          </a:p>
        </p:txBody>
      </p:sp>
      <p:sp>
        <p:nvSpPr>
          <p:cNvPr id="21" name="object 8"/>
          <p:cNvSpPr/>
          <p:nvPr/>
        </p:nvSpPr>
        <p:spPr>
          <a:xfrm rot="10800000">
            <a:off x="5924067" y="2781899"/>
            <a:ext cx="424814" cy="763682"/>
          </a:xfrm>
          <a:custGeom>
            <a:avLst/>
            <a:gdLst/>
            <a:ahLst/>
            <a:cxnLst/>
            <a:rect l="l" t="t" r="r" b="b"/>
            <a:pathLst>
              <a:path w="424815" h="1087755">
                <a:moveTo>
                  <a:pt x="424624" y="875385"/>
                </a:moveTo>
                <a:lnTo>
                  <a:pt x="0" y="875385"/>
                </a:lnTo>
                <a:lnTo>
                  <a:pt x="212313" y="1087696"/>
                </a:lnTo>
                <a:lnTo>
                  <a:pt x="424624" y="875385"/>
                </a:lnTo>
                <a:close/>
              </a:path>
              <a:path w="424815" h="1087755">
                <a:moveTo>
                  <a:pt x="318467" y="0"/>
                </a:moveTo>
                <a:lnTo>
                  <a:pt x="106156" y="0"/>
                </a:lnTo>
                <a:lnTo>
                  <a:pt x="106156" y="875385"/>
                </a:lnTo>
                <a:lnTo>
                  <a:pt x="318467" y="875385"/>
                </a:lnTo>
                <a:lnTo>
                  <a:pt x="318467" y="0"/>
                </a:lnTo>
                <a:close/>
              </a:path>
            </a:pathLst>
          </a:custGeom>
          <a:solidFill>
            <a:srgbClr val="5CA9DD"/>
          </a:solidFill>
        </p:spPr>
        <p:txBody>
          <a:bodyPr wrap="square" lIns="0" tIns="0" rIns="0" bIns="0" rtlCol="0"/>
          <a:lstStyle/>
          <a:p>
            <a:endParaRPr dirty="0"/>
          </a:p>
        </p:txBody>
      </p:sp>
      <p:sp>
        <p:nvSpPr>
          <p:cNvPr id="22" name="TextBox 21"/>
          <p:cNvSpPr txBox="1"/>
          <p:nvPr/>
        </p:nvSpPr>
        <p:spPr>
          <a:xfrm>
            <a:off x="495648" y="745301"/>
            <a:ext cx="8093716" cy="1015663"/>
          </a:xfrm>
          <a:prstGeom prst="rect">
            <a:avLst/>
          </a:prstGeom>
          <a:noFill/>
        </p:spPr>
        <p:txBody>
          <a:bodyPr wrap="square" rtlCol="0">
            <a:spAutoFit/>
          </a:bodyPr>
          <a:lstStyle/>
          <a:p>
            <a:r>
              <a:rPr lang="en-US" sz="1000" dirty="0"/>
              <a:t>The different methodologies for performing Role Engineering are described below. The pros and cons for each of them are also highlighted in the table below each methodology. Based on best practices, Hybrid approach provides the best results for performing Role Engineering. </a:t>
            </a:r>
          </a:p>
          <a:p>
            <a:endParaRPr lang="en-US" sz="1000" dirty="0"/>
          </a:p>
          <a:p>
            <a:r>
              <a:rPr lang="en-US" sz="1000" b="1" dirty="0"/>
              <a:t>Hybrid</a:t>
            </a:r>
            <a:r>
              <a:rPr lang="en-US" sz="1000" dirty="0"/>
              <a:t> includes both Top Down which is a business-driven approach to define permissions based on the attributes provided by authoritative sources (HR, Contingent Worker databases Customer databases etc.) and Bottom Up which leverages mining cycles to discover the access rights associated with existing user permissions in current applications and systems.</a:t>
            </a:r>
          </a:p>
        </p:txBody>
      </p:sp>
      <p:pic>
        <p:nvPicPr>
          <p:cNvPr id="9"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804663"/>
            <a:ext cx="1655067" cy="326137"/>
          </a:xfrm>
          <a:prstGeom prst="rect">
            <a:avLst/>
          </a:prstGeom>
        </p:spPr>
      </p:pic>
    </p:spTree>
    <p:extLst>
      <p:ext uri="{BB962C8B-B14F-4D97-AF65-F5344CB8AC3E}">
        <p14:creationId xmlns:p14="http://schemas.microsoft.com/office/powerpoint/2010/main" val="283150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2438" y="205978"/>
            <a:ext cx="8229600" cy="672135"/>
          </a:xfrm>
        </p:spPr>
        <p:txBody>
          <a:bodyPr/>
          <a:lstStyle/>
          <a:p>
            <a:r>
              <a:rPr lang="en-US" dirty="0"/>
              <a:t>Can we use Saviynt Role Mining/Engineering module? (Bottom Up &amp; Top-Down Approaches)</a:t>
            </a:r>
          </a:p>
        </p:txBody>
      </p:sp>
      <p:pic>
        <p:nvPicPr>
          <p:cNvPr id="7" name="bjClassifierImageBotto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0" y="4804663"/>
            <a:ext cx="1655067" cy="326137"/>
          </a:xfrm>
          <a:prstGeom prst="rect">
            <a:avLst/>
          </a:prstGeom>
        </p:spPr>
      </p:pic>
      <p:sp>
        <p:nvSpPr>
          <p:cNvPr id="6" name="Content Placeholder 1">
            <a:extLst>
              <a:ext uri="{FF2B5EF4-FFF2-40B4-BE49-F238E27FC236}">
                <a16:creationId xmlns:a16="http://schemas.microsoft.com/office/drawing/2014/main" id="{09F52FCB-216D-44C7-8EB9-37B0471DBEEF}"/>
              </a:ext>
            </a:extLst>
          </p:cNvPr>
          <p:cNvSpPr txBox="1">
            <a:spLocks/>
          </p:cNvSpPr>
          <p:nvPr/>
        </p:nvSpPr>
        <p:spPr>
          <a:xfrm>
            <a:off x="6731766" y="987118"/>
            <a:ext cx="2062160" cy="2969986"/>
          </a:xfrm>
          <a:prstGeom prst="rect">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solidFill>
                  <a:schemeClr val="bg1"/>
                </a:solidFill>
              </a:rPr>
              <a:t>It’s a Chicken and Egg conundrum</a:t>
            </a:r>
          </a:p>
        </p:txBody>
      </p:sp>
      <p:sp>
        <p:nvSpPr>
          <p:cNvPr id="8" name="Content Placeholder 1">
            <a:extLst>
              <a:ext uri="{FF2B5EF4-FFF2-40B4-BE49-F238E27FC236}">
                <a16:creationId xmlns:a16="http://schemas.microsoft.com/office/drawing/2014/main" id="{C722484D-A6A2-422C-91EC-7C90D4F5303D}"/>
              </a:ext>
            </a:extLst>
          </p:cNvPr>
          <p:cNvSpPr txBox="1">
            <a:spLocks/>
          </p:cNvSpPr>
          <p:nvPr/>
        </p:nvSpPr>
        <p:spPr>
          <a:xfrm>
            <a:off x="6529332" y="3987947"/>
            <a:ext cx="2467028" cy="448258"/>
          </a:xfrm>
          <a:prstGeom prst="trapezoid">
            <a:avLst>
              <a:gd name="adj" fmla="val 43579"/>
            </a:avLst>
          </a:prstGeom>
          <a:solidFill>
            <a:srgbClr val="00338D"/>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10" name="Rectangle 9">
            <a:extLst>
              <a:ext uri="{FF2B5EF4-FFF2-40B4-BE49-F238E27FC236}">
                <a16:creationId xmlns:a16="http://schemas.microsoft.com/office/drawing/2014/main" id="{FE8382B1-DC3B-4D75-B15E-2B8CBA689149}"/>
              </a:ext>
            </a:extLst>
          </p:cNvPr>
          <p:cNvSpPr/>
          <p:nvPr/>
        </p:nvSpPr>
        <p:spPr>
          <a:xfrm>
            <a:off x="6349" y="876538"/>
            <a:ext cx="6350907" cy="461665"/>
          </a:xfrm>
          <a:prstGeom prst="rect">
            <a:avLst/>
          </a:prstGeom>
        </p:spPr>
        <p:txBody>
          <a:bodyPr wrap="square">
            <a:spAutoFit/>
          </a:bodyPr>
          <a:lstStyle/>
          <a:p>
            <a:pPr lvl="1"/>
            <a:r>
              <a:rPr lang="en-US" sz="1200" dirty="0"/>
              <a:t>To use Saviynt’s Role Workbench and Role Mining/Engineering capability we need to do following:</a:t>
            </a:r>
          </a:p>
        </p:txBody>
      </p:sp>
      <p:grpSp>
        <p:nvGrpSpPr>
          <p:cNvPr id="11" name="Group 10">
            <a:extLst>
              <a:ext uri="{FF2B5EF4-FFF2-40B4-BE49-F238E27FC236}">
                <a16:creationId xmlns:a16="http://schemas.microsoft.com/office/drawing/2014/main" id="{1825986F-7496-42EC-8DFF-FA56F18C69F2}"/>
              </a:ext>
            </a:extLst>
          </p:cNvPr>
          <p:cNvGrpSpPr/>
          <p:nvPr/>
        </p:nvGrpSpPr>
        <p:grpSpPr>
          <a:xfrm>
            <a:off x="530555" y="1296928"/>
            <a:ext cx="499371" cy="448258"/>
            <a:chOff x="1018820" y="1884930"/>
            <a:chExt cx="719669" cy="720185"/>
          </a:xfrm>
        </p:grpSpPr>
        <p:sp>
          <p:nvSpPr>
            <p:cNvPr id="12" name="Content Placeholder 1">
              <a:extLst>
                <a:ext uri="{FF2B5EF4-FFF2-40B4-BE49-F238E27FC236}">
                  <a16:creationId xmlns:a16="http://schemas.microsoft.com/office/drawing/2014/main" id="{CA32B664-2F65-4269-9189-4B16FE502C0F}"/>
                </a:ext>
              </a:extLst>
            </p:cNvPr>
            <p:cNvSpPr txBox="1">
              <a:spLocks/>
            </p:cNvSpPr>
            <p:nvPr/>
          </p:nvSpPr>
          <p:spPr>
            <a:xfrm>
              <a:off x="1018820" y="1884930"/>
              <a:ext cx="719669" cy="720185"/>
            </a:xfrm>
            <a:prstGeom prst="ellipse">
              <a:avLst/>
            </a:prstGeom>
            <a:solidFill>
              <a:schemeClr val="bg1"/>
            </a:solidFill>
            <a:ln w="6350">
              <a:solidFill>
                <a:srgbClr val="FFFFFF"/>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13" name="Content Placeholder 1">
              <a:extLst>
                <a:ext uri="{FF2B5EF4-FFF2-40B4-BE49-F238E27FC236}">
                  <a16:creationId xmlns:a16="http://schemas.microsoft.com/office/drawing/2014/main" id="{A68F285B-A6F1-4459-9FDB-F04D077FB679}"/>
                </a:ext>
              </a:extLst>
            </p:cNvPr>
            <p:cNvSpPr txBox="1">
              <a:spLocks/>
            </p:cNvSpPr>
            <p:nvPr/>
          </p:nvSpPr>
          <p:spPr>
            <a:xfrm>
              <a:off x="1056282" y="1922419"/>
              <a:ext cx="644744" cy="645207"/>
            </a:xfrm>
            <a:prstGeom prst="ellipse">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grpSp>
      <p:grpSp>
        <p:nvGrpSpPr>
          <p:cNvPr id="14" name="Group 13">
            <a:extLst>
              <a:ext uri="{FF2B5EF4-FFF2-40B4-BE49-F238E27FC236}">
                <a16:creationId xmlns:a16="http://schemas.microsoft.com/office/drawing/2014/main" id="{7E8C0575-17EF-4680-93A7-A5255638FDAD}"/>
              </a:ext>
            </a:extLst>
          </p:cNvPr>
          <p:cNvGrpSpPr/>
          <p:nvPr/>
        </p:nvGrpSpPr>
        <p:grpSpPr>
          <a:xfrm>
            <a:off x="530555" y="1296928"/>
            <a:ext cx="499371" cy="448258"/>
            <a:chOff x="1018820" y="1884930"/>
            <a:chExt cx="719669" cy="720185"/>
          </a:xfrm>
        </p:grpSpPr>
        <p:sp>
          <p:nvSpPr>
            <p:cNvPr id="15" name="Content Placeholder 1">
              <a:extLst>
                <a:ext uri="{FF2B5EF4-FFF2-40B4-BE49-F238E27FC236}">
                  <a16:creationId xmlns:a16="http://schemas.microsoft.com/office/drawing/2014/main" id="{B3353059-7E2D-474D-AAEE-ADC6A15DBA17}"/>
                </a:ext>
              </a:extLst>
            </p:cNvPr>
            <p:cNvSpPr txBox="1">
              <a:spLocks/>
            </p:cNvSpPr>
            <p:nvPr/>
          </p:nvSpPr>
          <p:spPr>
            <a:xfrm>
              <a:off x="1018820" y="1884930"/>
              <a:ext cx="719669" cy="720185"/>
            </a:xfrm>
            <a:prstGeom prst="ellipse">
              <a:avLst/>
            </a:prstGeom>
            <a:solidFill>
              <a:schemeClr val="bg1"/>
            </a:solidFill>
            <a:ln w="6350">
              <a:solidFill>
                <a:srgbClr val="FFFFFF"/>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16" name="Content Placeholder 1">
              <a:extLst>
                <a:ext uri="{FF2B5EF4-FFF2-40B4-BE49-F238E27FC236}">
                  <a16:creationId xmlns:a16="http://schemas.microsoft.com/office/drawing/2014/main" id="{33ECDFB2-09DB-414B-85BD-FE65A64D78E6}"/>
                </a:ext>
              </a:extLst>
            </p:cNvPr>
            <p:cNvSpPr txBox="1">
              <a:spLocks/>
            </p:cNvSpPr>
            <p:nvPr/>
          </p:nvSpPr>
          <p:spPr>
            <a:xfrm>
              <a:off x="1056282" y="1922419"/>
              <a:ext cx="644744" cy="645207"/>
            </a:xfrm>
            <a:prstGeom prst="ellipse">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grpSp>
      <p:grpSp>
        <p:nvGrpSpPr>
          <p:cNvPr id="17" name="Group 16">
            <a:extLst>
              <a:ext uri="{FF2B5EF4-FFF2-40B4-BE49-F238E27FC236}">
                <a16:creationId xmlns:a16="http://schemas.microsoft.com/office/drawing/2014/main" id="{54D4A757-4D39-4881-862D-31E7A468F99A}"/>
              </a:ext>
            </a:extLst>
          </p:cNvPr>
          <p:cNvGrpSpPr/>
          <p:nvPr/>
        </p:nvGrpSpPr>
        <p:grpSpPr>
          <a:xfrm>
            <a:off x="644016" y="1433954"/>
            <a:ext cx="287203" cy="218418"/>
            <a:chOff x="2028825" y="2395538"/>
            <a:chExt cx="438151" cy="371475"/>
          </a:xfrm>
          <a:solidFill>
            <a:srgbClr val="FFFFFF"/>
          </a:solidFill>
        </p:grpSpPr>
        <p:sp>
          <p:nvSpPr>
            <p:cNvPr id="18" name="Freeform 204">
              <a:extLst>
                <a:ext uri="{FF2B5EF4-FFF2-40B4-BE49-F238E27FC236}">
                  <a16:creationId xmlns:a16="http://schemas.microsoft.com/office/drawing/2014/main" id="{B6072EAD-7146-4172-A9C1-226B9DD2DFB3}"/>
                </a:ext>
              </a:extLst>
            </p:cNvPr>
            <p:cNvSpPr>
              <a:spLocks/>
            </p:cNvSpPr>
            <p:nvPr/>
          </p:nvSpPr>
          <p:spPr bwMode="auto">
            <a:xfrm>
              <a:off x="2265363" y="2466976"/>
              <a:ext cx="201613" cy="203200"/>
            </a:xfrm>
            <a:custGeom>
              <a:avLst/>
              <a:gdLst>
                <a:gd name="T0" fmla="*/ 62 w 62"/>
                <a:gd name="T1" fmla="*/ 29 h 62"/>
                <a:gd name="T2" fmla="*/ 62 w 62"/>
                <a:gd name="T3" fmla="*/ 39 h 62"/>
                <a:gd name="T4" fmla="*/ 60 w 62"/>
                <a:gd name="T5" fmla="*/ 40 h 62"/>
                <a:gd name="T6" fmla="*/ 55 w 62"/>
                <a:gd name="T7" fmla="*/ 40 h 62"/>
                <a:gd name="T8" fmla="*/ 52 w 62"/>
                <a:gd name="T9" fmla="*/ 48 h 62"/>
                <a:gd name="T10" fmla="*/ 56 w 62"/>
                <a:gd name="T11" fmla="*/ 52 h 62"/>
                <a:gd name="T12" fmla="*/ 56 w 62"/>
                <a:gd name="T13" fmla="*/ 54 h 62"/>
                <a:gd name="T14" fmla="*/ 49 w 62"/>
                <a:gd name="T15" fmla="*/ 61 h 62"/>
                <a:gd name="T16" fmla="*/ 47 w 62"/>
                <a:gd name="T17" fmla="*/ 61 h 62"/>
                <a:gd name="T18" fmla="*/ 43 w 62"/>
                <a:gd name="T19" fmla="*/ 57 h 62"/>
                <a:gd name="T20" fmla="*/ 38 w 62"/>
                <a:gd name="T21" fmla="*/ 59 h 62"/>
                <a:gd name="T22" fmla="*/ 37 w 62"/>
                <a:gd name="T23" fmla="*/ 52 h 62"/>
                <a:gd name="T24" fmla="*/ 48 w 62"/>
                <a:gd name="T25" fmla="*/ 34 h 62"/>
                <a:gd name="T26" fmla="*/ 28 w 62"/>
                <a:gd name="T27" fmla="*/ 14 h 62"/>
                <a:gd name="T28" fmla="*/ 12 w 62"/>
                <a:gd name="T29" fmla="*/ 23 h 62"/>
                <a:gd name="T30" fmla="*/ 4 w 62"/>
                <a:gd name="T31" fmla="*/ 22 h 62"/>
                <a:gd name="T32" fmla="*/ 5 w 62"/>
                <a:gd name="T33" fmla="*/ 20 h 62"/>
                <a:gd name="T34" fmla="*/ 1 w 62"/>
                <a:gd name="T35" fmla="*/ 16 h 62"/>
                <a:gd name="T36" fmla="*/ 1 w 62"/>
                <a:gd name="T37" fmla="*/ 13 h 62"/>
                <a:gd name="T38" fmla="*/ 8 w 62"/>
                <a:gd name="T39" fmla="*/ 7 h 62"/>
                <a:gd name="T40" fmla="*/ 10 w 62"/>
                <a:gd name="T41" fmla="*/ 7 h 62"/>
                <a:gd name="T42" fmla="*/ 14 w 62"/>
                <a:gd name="T43" fmla="*/ 11 h 62"/>
                <a:gd name="T44" fmla="*/ 22 w 62"/>
                <a:gd name="T45" fmla="*/ 7 h 62"/>
                <a:gd name="T46" fmla="*/ 22 w 62"/>
                <a:gd name="T47" fmla="*/ 2 h 62"/>
                <a:gd name="T48" fmla="*/ 24 w 62"/>
                <a:gd name="T49" fmla="*/ 0 h 62"/>
                <a:gd name="T50" fmla="*/ 33 w 62"/>
                <a:gd name="T51" fmla="*/ 0 h 62"/>
                <a:gd name="T52" fmla="*/ 35 w 62"/>
                <a:gd name="T53" fmla="*/ 2 h 62"/>
                <a:gd name="T54" fmla="*/ 35 w 62"/>
                <a:gd name="T55" fmla="*/ 7 h 62"/>
                <a:gd name="T56" fmla="*/ 43 w 62"/>
                <a:gd name="T57" fmla="*/ 11 h 62"/>
                <a:gd name="T58" fmla="*/ 47 w 62"/>
                <a:gd name="T59" fmla="*/ 7 h 62"/>
                <a:gd name="T60" fmla="*/ 49 w 62"/>
                <a:gd name="T61" fmla="*/ 7 h 62"/>
                <a:gd name="T62" fmla="*/ 56 w 62"/>
                <a:gd name="T63" fmla="*/ 13 h 62"/>
                <a:gd name="T64" fmla="*/ 56 w 62"/>
                <a:gd name="T65" fmla="*/ 16 h 62"/>
                <a:gd name="T66" fmla="*/ 52 w 62"/>
                <a:gd name="T67" fmla="*/ 20 h 62"/>
                <a:gd name="T68" fmla="*/ 55 w 62"/>
                <a:gd name="T69" fmla="*/ 28 h 62"/>
                <a:gd name="T70" fmla="*/ 60 w 62"/>
                <a:gd name="T71" fmla="*/ 28 h 62"/>
                <a:gd name="T72" fmla="*/ 62 w 62"/>
                <a:gd name="T73" fmla="*/ 2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62" y="29"/>
                  </a:moveTo>
                  <a:cubicBezTo>
                    <a:pt x="62" y="39"/>
                    <a:pt x="62" y="39"/>
                    <a:pt x="62" y="39"/>
                  </a:cubicBezTo>
                  <a:cubicBezTo>
                    <a:pt x="62" y="40"/>
                    <a:pt x="61" y="40"/>
                    <a:pt x="60" y="40"/>
                  </a:cubicBezTo>
                  <a:cubicBezTo>
                    <a:pt x="55" y="40"/>
                    <a:pt x="55" y="40"/>
                    <a:pt x="55" y="40"/>
                  </a:cubicBezTo>
                  <a:cubicBezTo>
                    <a:pt x="54" y="43"/>
                    <a:pt x="53" y="46"/>
                    <a:pt x="52" y="48"/>
                  </a:cubicBezTo>
                  <a:cubicBezTo>
                    <a:pt x="56" y="52"/>
                    <a:pt x="56" y="52"/>
                    <a:pt x="56" y="52"/>
                  </a:cubicBezTo>
                  <a:cubicBezTo>
                    <a:pt x="56" y="53"/>
                    <a:pt x="56" y="54"/>
                    <a:pt x="56" y="54"/>
                  </a:cubicBezTo>
                  <a:cubicBezTo>
                    <a:pt x="49" y="61"/>
                    <a:pt x="49" y="61"/>
                    <a:pt x="49" y="61"/>
                  </a:cubicBezTo>
                  <a:cubicBezTo>
                    <a:pt x="48" y="62"/>
                    <a:pt x="47" y="62"/>
                    <a:pt x="47" y="61"/>
                  </a:cubicBezTo>
                  <a:cubicBezTo>
                    <a:pt x="43" y="57"/>
                    <a:pt x="43" y="57"/>
                    <a:pt x="43" y="57"/>
                  </a:cubicBezTo>
                  <a:cubicBezTo>
                    <a:pt x="41" y="58"/>
                    <a:pt x="40" y="59"/>
                    <a:pt x="38" y="59"/>
                  </a:cubicBezTo>
                  <a:cubicBezTo>
                    <a:pt x="38" y="57"/>
                    <a:pt x="38" y="54"/>
                    <a:pt x="37" y="52"/>
                  </a:cubicBezTo>
                  <a:cubicBezTo>
                    <a:pt x="44" y="48"/>
                    <a:pt x="48" y="42"/>
                    <a:pt x="48" y="34"/>
                  </a:cubicBezTo>
                  <a:cubicBezTo>
                    <a:pt x="48" y="23"/>
                    <a:pt x="39" y="14"/>
                    <a:pt x="28" y="14"/>
                  </a:cubicBezTo>
                  <a:cubicBezTo>
                    <a:pt x="21" y="14"/>
                    <a:pt x="15" y="18"/>
                    <a:pt x="12" y="23"/>
                  </a:cubicBezTo>
                  <a:cubicBezTo>
                    <a:pt x="9" y="22"/>
                    <a:pt x="7" y="22"/>
                    <a:pt x="4" y="22"/>
                  </a:cubicBezTo>
                  <a:cubicBezTo>
                    <a:pt x="4" y="21"/>
                    <a:pt x="5" y="20"/>
                    <a:pt x="5" y="20"/>
                  </a:cubicBezTo>
                  <a:cubicBezTo>
                    <a:pt x="1" y="16"/>
                    <a:pt x="1" y="16"/>
                    <a:pt x="1" y="16"/>
                  </a:cubicBezTo>
                  <a:cubicBezTo>
                    <a:pt x="0" y="15"/>
                    <a:pt x="0" y="14"/>
                    <a:pt x="1" y="13"/>
                  </a:cubicBezTo>
                  <a:cubicBezTo>
                    <a:pt x="8" y="7"/>
                    <a:pt x="8" y="7"/>
                    <a:pt x="8" y="7"/>
                  </a:cubicBezTo>
                  <a:cubicBezTo>
                    <a:pt x="8" y="6"/>
                    <a:pt x="9" y="6"/>
                    <a:pt x="10" y="7"/>
                  </a:cubicBezTo>
                  <a:cubicBezTo>
                    <a:pt x="14" y="11"/>
                    <a:pt x="14" y="11"/>
                    <a:pt x="14" y="11"/>
                  </a:cubicBezTo>
                  <a:cubicBezTo>
                    <a:pt x="16" y="9"/>
                    <a:pt x="19" y="8"/>
                    <a:pt x="22" y="7"/>
                  </a:cubicBezTo>
                  <a:cubicBezTo>
                    <a:pt x="22" y="2"/>
                    <a:pt x="22" y="2"/>
                    <a:pt x="22" y="2"/>
                  </a:cubicBezTo>
                  <a:cubicBezTo>
                    <a:pt x="22" y="1"/>
                    <a:pt x="23" y="0"/>
                    <a:pt x="24" y="0"/>
                  </a:cubicBezTo>
                  <a:cubicBezTo>
                    <a:pt x="33" y="0"/>
                    <a:pt x="33" y="0"/>
                    <a:pt x="33" y="0"/>
                  </a:cubicBezTo>
                  <a:cubicBezTo>
                    <a:pt x="34" y="0"/>
                    <a:pt x="35" y="1"/>
                    <a:pt x="35" y="2"/>
                  </a:cubicBezTo>
                  <a:cubicBezTo>
                    <a:pt x="35" y="7"/>
                    <a:pt x="35" y="7"/>
                    <a:pt x="35" y="7"/>
                  </a:cubicBezTo>
                  <a:cubicBezTo>
                    <a:pt x="38" y="8"/>
                    <a:pt x="40" y="9"/>
                    <a:pt x="43" y="11"/>
                  </a:cubicBezTo>
                  <a:cubicBezTo>
                    <a:pt x="47" y="7"/>
                    <a:pt x="47" y="7"/>
                    <a:pt x="47" y="7"/>
                  </a:cubicBezTo>
                  <a:cubicBezTo>
                    <a:pt x="47" y="6"/>
                    <a:pt x="48" y="6"/>
                    <a:pt x="49" y="7"/>
                  </a:cubicBezTo>
                  <a:cubicBezTo>
                    <a:pt x="56" y="13"/>
                    <a:pt x="56" y="13"/>
                    <a:pt x="56" y="13"/>
                  </a:cubicBezTo>
                  <a:cubicBezTo>
                    <a:pt x="56" y="14"/>
                    <a:pt x="56" y="15"/>
                    <a:pt x="56" y="16"/>
                  </a:cubicBezTo>
                  <a:cubicBezTo>
                    <a:pt x="52" y="20"/>
                    <a:pt x="52" y="20"/>
                    <a:pt x="52" y="20"/>
                  </a:cubicBezTo>
                  <a:cubicBezTo>
                    <a:pt x="53" y="22"/>
                    <a:pt x="54" y="25"/>
                    <a:pt x="55" y="28"/>
                  </a:cubicBezTo>
                  <a:cubicBezTo>
                    <a:pt x="60" y="28"/>
                    <a:pt x="60" y="28"/>
                    <a:pt x="60" y="28"/>
                  </a:cubicBezTo>
                  <a:cubicBezTo>
                    <a:pt x="61" y="28"/>
                    <a:pt x="62" y="28"/>
                    <a:pt x="6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206">
              <a:extLst>
                <a:ext uri="{FF2B5EF4-FFF2-40B4-BE49-F238E27FC236}">
                  <a16:creationId xmlns:a16="http://schemas.microsoft.com/office/drawing/2014/main" id="{434C2BA4-E3FE-4C2F-9A72-D1014A211513}"/>
                </a:ext>
              </a:extLst>
            </p:cNvPr>
            <p:cNvSpPr>
              <a:spLocks noEditPoints="1"/>
            </p:cNvSpPr>
            <p:nvPr/>
          </p:nvSpPr>
          <p:spPr bwMode="auto">
            <a:xfrm>
              <a:off x="2159000" y="2546350"/>
              <a:ext cx="217488" cy="220663"/>
            </a:xfrm>
            <a:custGeom>
              <a:avLst/>
              <a:gdLst>
                <a:gd name="T0" fmla="*/ 67 w 67"/>
                <a:gd name="T1" fmla="*/ 29 h 68"/>
                <a:gd name="T2" fmla="*/ 67 w 67"/>
                <a:gd name="T3" fmla="*/ 39 h 68"/>
                <a:gd name="T4" fmla="*/ 66 w 67"/>
                <a:gd name="T5" fmla="*/ 40 h 68"/>
                <a:gd name="T6" fmla="*/ 60 w 67"/>
                <a:gd name="T7" fmla="*/ 40 h 68"/>
                <a:gd name="T8" fmla="*/ 57 w 67"/>
                <a:gd name="T9" fmla="*/ 48 h 68"/>
                <a:gd name="T10" fmla="*/ 61 w 67"/>
                <a:gd name="T11" fmla="*/ 52 h 68"/>
                <a:gd name="T12" fmla="*/ 61 w 67"/>
                <a:gd name="T13" fmla="*/ 54 h 68"/>
                <a:gd name="T14" fmla="*/ 54 w 67"/>
                <a:gd name="T15" fmla="*/ 61 h 68"/>
                <a:gd name="T16" fmla="*/ 52 w 67"/>
                <a:gd name="T17" fmla="*/ 61 h 68"/>
                <a:gd name="T18" fmla="*/ 48 w 67"/>
                <a:gd name="T19" fmla="*/ 57 h 68"/>
                <a:gd name="T20" fmla="*/ 40 w 67"/>
                <a:gd name="T21" fmla="*/ 60 h 68"/>
                <a:gd name="T22" fmla="*/ 40 w 67"/>
                <a:gd name="T23" fmla="*/ 66 h 68"/>
                <a:gd name="T24" fmla="*/ 38 w 67"/>
                <a:gd name="T25" fmla="*/ 68 h 68"/>
                <a:gd name="T26" fmla="*/ 29 w 67"/>
                <a:gd name="T27" fmla="*/ 68 h 68"/>
                <a:gd name="T28" fmla="*/ 27 w 67"/>
                <a:gd name="T29" fmla="*/ 66 h 68"/>
                <a:gd name="T30" fmla="*/ 27 w 67"/>
                <a:gd name="T31" fmla="*/ 60 h 68"/>
                <a:gd name="T32" fmla="*/ 19 w 67"/>
                <a:gd name="T33" fmla="*/ 57 h 68"/>
                <a:gd name="T34" fmla="*/ 15 w 67"/>
                <a:gd name="T35" fmla="*/ 61 h 68"/>
                <a:gd name="T36" fmla="*/ 13 w 67"/>
                <a:gd name="T37" fmla="*/ 61 h 68"/>
                <a:gd name="T38" fmla="*/ 6 w 67"/>
                <a:gd name="T39" fmla="*/ 54 h 68"/>
                <a:gd name="T40" fmla="*/ 6 w 67"/>
                <a:gd name="T41" fmla="*/ 52 h 68"/>
                <a:gd name="T42" fmla="*/ 10 w 67"/>
                <a:gd name="T43" fmla="*/ 48 h 68"/>
                <a:gd name="T44" fmla="*/ 7 w 67"/>
                <a:gd name="T45" fmla="*/ 40 h 68"/>
                <a:gd name="T46" fmla="*/ 1 w 67"/>
                <a:gd name="T47" fmla="*/ 40 h 68"/>
                <a:gd name="T48" fmla="*/ 0 w 67"/>
                <a:gd name="T49" fmla="*/ 39 h 68"/>
                <a:gd name="T50" fmla="*/ 0 w 67"/>
                <a:gd name="T51" fmla="*/ 29 h 68"/>
                <a:gd name="T52" fmla="*/ 0 w 67"/>
                <a:gd name="T53" fmla="*/ 28 h 68"/>
                <a:gd name="T54" fmla="*/ 0 w 67"/>
                <a:gd name="T55" fmla="*/ 28 h 68"/>
                <a:gd name="T56" fmla="*/ 1 w 67"/>
                <a:gd name="T57" fmla="*/ 27 h 68"/>
                <a:gd name="T58" fmla="*/ 7 w 67"/>
                <a:gd name="T59" fmla="*/ 27 h 68"/>
                <a:gd name="T60" fmla="*/ 10 w 67"/>
                <a:gd name="T61" fmla="*/ 20 h 68"/>
                <a:gd name="T62" fmla="*/ 6 w 67"/>
                <a:gd name="T63" fmla="*/ 16 h 68"/>
                <a:gd name="T64" fmla="*/ 6 w 67"/>
                <a:gd name="T65" fmla="*/ 13 h 68"/>
                <a:gd name="T66" fmla="*/ 13 w 67"/>
                <a:gd name="T67" fmla="*/ 7 h 68"/>
                <a:gd name="T68" fmla="*/ 15 w 67"/>
                <a:gd name="T69" fmla="*/ 7 h 68"/>
                <a:gd name="T70" fmla="*/ 19 w 67"/>
                <a:gd name="T71" fmla="*/ 10 h 68"/>
                <a:gd name="T72" fmla="*/ 27 w 67"/>
                <a:gd name="T73" fmla="*/ 7 h 68"/>
                <a:gd name="T74" fmla="*/ 27 w 67"/>
                <a:gd name="T75" fmla="*/ 2 h 68"/>
                <a:gd name="T76" fmla="*/ 29 w 67"/>
                <a:gd name="T77" fmla="*/ 0 h 68"/>
                <a:gd name="T78" fmla="*/ 38 w 67"/>
                <a:gd name="T79" fmla="*/ 0 h 68"/>
                <a:gd name="T80" fmla="*/ 40 w 67"/>
                <a:gd name="T81" fmla="*/ 2 h 68"/>
                <a:gd name="T82" fmla="*/ 40 w 67"/>
                <a:gd name="T83" fmla="*/ 7 h 68"/>
                <a:gd name="T84" fmla="*/ 48 w 67"/>
                <a:gd name="T85" fmla="*/ 10 h 68"/>
                <a:gd name="T86" fmla="*/ 52 w 67"/>
                <a:gd name="T87" fmla="*/ 7 h 68"/>
                <a:gd name="T88" fmla="*/ 54 w 67"/>
                <a:gd name="T89" fmla="*/ 7 h 68"/>
                <a:gd name="T90" fmla="*/ 61 w 67"/>
                <a:gd name="T91" fmla="*/ 13 h 68"/>
                <a:gd name="T92" fmla="*/ 61 w 67"/>
                <a:gd name="T93" fmla="*/ 16 h 68"/>
                <a:gd name="T94" fmla="*/ 57 w 67"/>
                <a:gd name="T95" fmla="*/ 20 h 68"/>
                <a:gd name="T96" fmla="*/ 60 w 67"/>
                <a:gd name="T97" fmla="*/ 27 h 68"/>
                <a:gd name="T98" fmla="*/ 66 w 67"/>
                <a:gd name="T99" fmla="*/ 27 h 68"/>
                <a:gd name="T100" fmla="*/ 67 w 67"/>
                <a:gd name="T101" fmla="*/ 29 h 68"/>
                <a:gd name="T102" fmla="*/ 49 w 67"/>
                <a:gd name="T103" fmla="*/ 34 h 68"/>
                <a:gd name="T104" fmla="*/ 34 w 67"/>
                <a:gd name="T105" fmla="*/ 18 h 68"/>
                <a:gd name="T106" fmla="*/ 18 w 67"/>
                <a:gd name="T107" fmla="*/ 34 h 68"/>
                <a:gd name="T108" fmla="*/ 34 w 67"/>
                <a:gd name="T109" fmla="*/ 49 h 68"/>
                <a:gd name="T110" fmla="*/ 49 w 67"/>
                <a:gd name="T111"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7" h="68">
                  <a:moveTo>
                    <a:pt x="67" y="29"/>
                  </a:moveTo>
                  <a:cubicBezTo>
                    <a:pt x="67" y="39"/>
                    <a:pt x="67" y="39"/>
                    <a:pt x="67" y="39"/>
                  </a:cubicBezTo>
                  <a:cubicBezTo>
                    <a:pt x="67" y="39"/>
                    <a:pt x="67" y="40"/>
                    <a:pt x="66" y="40"/>
                  </a:cubicBezTo>
                  <a:cubicBezTo>
                    <a:pt x="60" y="40"/>
                    <a:pt x="60" y="40"/>
                    <a:pt x="60" y="40"/>
                  </a:cubicBezTo>
                  <a:cubicBezTo>
                    <a:pt x="60" y="43"/>
                    <a:pt x="58" y="46"/>
                    <a:pt x="57" y="48"/>
                  </a:cubicBezTo>
                  <a:cubicBezTo>
                    <a:pt x="61" y="52"/>
                    <a:pt x="61" y="52"/>
                    <a:pt x="61" y="52"/>
                  </a:cubicBezTo>
                  <a:cubicBezTo>
                    <a:pt x="61" y="53"/>
                    <a:pt x="61" y="54"/>
                    <a:pt x="61" y="54"/>
                  </a:cubicBezTo>
                  <a:cubicBezTo>
                    <a:pt x="54" y="61"/>
                    <a:pt x="54" y="61"/>
                    <a:pt x="54" y="61"/>
                  </a:cubicBezTo>
                  <a:cubicBezTo>
                    <a:pt x="53" y="62"/>
                    <a:pt x="52" y="62"/>
                    <a:pt x="52" y="61"/>
                  </a:cubicBezTo>
                  <a:cubicBezTo>
                    <a:pt x="48" y="57"/>
                    <a:pt x="48" y="57"/>
                    <a:pt x="48" y="57"/>
                  </a:cubicBezTo>
                  <a:cubicBezTo>
                    <a:pt x="45" y="59"/>
                    <a:pt x="43" y="60"/>
                    <a:pt x="40" y="60"/>
                  </a:cubicBezTo>
                  <a:cubicBezTo>
                    <a:pt x="40" y="66"/>
                    <a:pt x="40" y="66"/>
                    <a:pt x="40" y="66"/>
                  </a:cubicBezTo>
                  <a:cubicBezTo>
                    <a:pt x="40" y="67"/>
                    <a:pt x="39" y="68"/>
                    <a:pt x="38" y="68"/>
                  </a:cubicBezTo>
                  <a:cubicBezTo>
                    <a:pt x="29" y="68"/>
                    <a:pt x="29" y="68"/>
                    <a:pt x="29" y="68"/>
                  </a:cubicBezTo>
                  <a:cubicBezTo>
                    <a:pt x="28" y="68"/>
                    <a:pt x="27" y="67"/>
                    <a:pt x="27" y="66"/>
                  </a:cubicBezTo>
                  <a:cubicBezTo>
                    <a:pt x="27" y="60"/>
                    <a:pt x="27" y="60"/>
                    <a:pt x="27" y="60"/>
                  </a:cubicBezTo>
                  <a:cubicBezTo>
                    <a:pt x="24" y="60"/>
                    <a:pt x="22" y="59"/>
                    <a:pt x="19" y="57"/>
                  </a:cubicBezTo>
                  <a:cubicBezTo>
                    <a:pt x="15" y="61"/>
                    <a:pt x="15" y="61"/>
                    <a:pt x="15" y="61"/>
                  </a:cubicBezTo>
                  <a:cubicBezTo>
                    <a:pt x="15" y="62"/>
                    <a:pt x="14" y="62"/>
                    <a:pt x="13" y="61"/>
                  </a:cubicBezTo>
                  <a:cubicBezTo>
                    <a:pt x="6" y="54"/>
                    <a:pt x="6" y="54"/>
                    <a:pt x="6" y="54"/>
                  </a:cubicBezTo>
                  <a:cubicBezTo>
                    <a:pt x="6" y="54"/>
                    <a:pt x="6" y="53"/>
                    <a:pt x="6" y="52"/>
                  </a:cubicBezTo>
                  <a:cubicBezTo>
                    <a:pt x="10" y="48"/>
                    <a:pt x="10" y="48"/>
                    <a:pt x="10" y="48"/>
                  </a:cubicBezTo>
                  <a:cubicBezTo>
                    <a:pt x="9" y="46"/>
                    <a:pt x="8" y="43"/>
                    <a:pt x="7" y="40"/>
                  </a:cubicBezTo>
                  <a:cubicBezTo>
                    <a:pt x="1" y="40"/>
                    <a:pt x="1" y="40"/>
                    <a:pt x="1" y="40"/>
                  </a:cubicBezTo>
                  <a:cubicBezTo>
                    <a:pt x="1" y="40"/>
                    <a:pt x="0" y="39"/>
                    <a:pt x="0" y="39"/>
                  </a:cubicBezTo>
                  <a:cubicBezTo>
                    <a:pt x="0" y="29"/>
                    <a:pt x="0" y="29"/>
                    <a:pt x="0" y="29"/>
                  </a:cubicBezTo>
                  <a:cubicBezTo>
                    <a:pt x="0" y="28"/>
                    <a:pt x="0" y="28"/>
                    <a:pt x="0" y="28"/>
                  </a:cubicBezTo>
                  <a:cubicBezTo>
                    <a:pt x="0" y="28"/>
                    <a:pt x="0" y="28"/>
                    <a:pt x="0" y="28"/>
                  </a:cubicBezTo>
                  <a:cubicBezTo>
                    <a:pt x="1" y="27"/>
                    <a:pt x="1" y="27"/>
                    <a:pt x="1" y="27"/>
                  </a:cubicBezTo>
                  <a:cubicBezTo>
                    <a:pt x="7" y="27"/>
                    <a:pt x="7" y="27"/>
                    <a:pt x="7" y="27"/>
                  </a:cubicBezTo>
                  <a:cubicBezTo>
                    <a:pt x="8" y="25"/>
                    <a:pt x="9" y="22"/>
                    <a:pt x="10" y="20"/>
                  </a:cubicBezTo>
                  <a:cubicBezTo>
                    <a:pt x="6" y="16"/>
                    <a:pt x="6" y="16"/>
                    <a:pt x="6" y="16"/>
                  </a:cubicBezTo>
                  <a:cubicBezTo>
                    <a:pt x="6" y="15"/>
                    <a:pt x="6" y="14"/>
                    <a:pt x="6" y="13"/>
                  </a:cubicBezTo>
                  <a:cubicBezTo>
                    <a:pt x="13" y="7"/>
                    <a:pt x="13" y="7"/>
                    <a:pt x="13" y="7"/>
                  </a:cubicBezTo>
                  <a:cubicBezTo>
                    <a:pt x="14" y="6"/>
                    <a:pt x="15" y="6"/>
                    <a:pt x="15" y="7"/>
                  </a:cubicBezTo>
                  <a:cubicBezTo>
                    <a:pt x="19" y="10"/>
                    <a:pt x="19" y="10"/>
                    <a:pt x="19" y="10"/>
                  </a:cubicBezTo>
                  <a:cubicBezTo>
                    <a:pt x="22" y="9"/>
                    <a:pt x="24" y="8"/>
                    <a:pt x="27" y="7"/>
                  </a:cubicBezTo>
                  <a:cubicBezTo>
                    <a:pt x="27" y="2"/>
                    <a:pt x="27" y="2"/>
                    <a:pt x="27" y="2"/>
                  </a:cubicBezTo>
                  <a:cubicBezTo>
                    <a:pt x="27" y="1"/>
                    <a:pt x="28" y="0"/>
                    <a:pt x="29" y="0"/>
                  </a:cubicBezTo>
                  <a:cubicBezTo>
                    <a:pt x="38" y="0"/>
                    <a:pt x="38" y="0"/>
                    <a:pt x="38" y="0"/>
                  </a:cubicBezTo>
                  <a:cubicBezTo>
                    <a:pt x="39" y="0"/>
                    <a:pt x="40" y="1"/>
                    <a:pt x="40" y="2"/>
                  </a:cubicBezTo>
                  <a:cubicBezTo>
                    <a:pt x="40" y="7"/>
                    <a:pt x="40" y="7"/>
                    <a:pt x="40" y="7"/>
                  </a:cubicBezTo>
                  <a:cubicBezTo>
                    <a:pt x="43" y="8"/>
                    <a:pt x="45" y="9"/>
                    <a:pt x="48" y="10"/>
                  </a:cubicBezTo>
                  <a:cubicBezTo>
                    <a:pt x="52" y="7"/>
                    <a:pt x="52" y="7"/>
                    <a:pt x="52" y="7"/>
                  </a:cubicBezTo>
                  <a:cubicBezTo>
                    <a:pt x="52" y="6"/>
                    <a:pt x="53" y="6"/>
                    <a:pt x="54" y="7"/>
                  </a:cubicBezTo>
                  <a:cubicBezTo>
                    <a:pt x="61" y="13"/>
                    <a:pt x="61" y="13"/>
                    <a:pt x="61" y="13"/>
                  </a:cubicBezTo>
                  <a:cubicBezTo>
                    <a:pt x="61" y="14"/>
                    <a:pt x="61" y="15"/>
                    <a:pt x="61" y="16"/>
                  </a:cubicBezTo>
                  <a:cubicBezTo>
                    <a:pt x="57" y="20"/>
                    <a:pt x="57" y="20"/>
                    <a:pt x="57" y="20"/>
                  </a:cubicBezTo>
                  <a:cubicBezTo>
                    <a:pt x="58" y="22"/>
                    <a:pt x="60" y="25"/>
                    <a:pt x="60" y="27"/>
                  </a:cubicBezTo>
                  <a:cubicBezTo>
                    <a:pt x="66" y="27"/>
                    <a:pt x="66" y="27"/>
                    <a:pt x="66" y="27"/>
                  </a:cubicBezTo>
                  <a:cubicBezTo>
                    <a:pt x="67" y="27"/>
                    <a:pt x="67" y="28"/>
                    <a:pt x="67" y="29"/>
                  </a:cubicBezTo>
                  <a:close/>
                  <a:moveTo>
                    <a:pt x="49" y="34"/>
                  </a:moveTo>
                  <a:cubicBezTo>
                    <a:pt x="49" y="25"/>
                    <a:pt x="42" y="18"/>
                    <a:pt x="34" y="18"/>
                  </a:cubicBezTo>
                  <a:cubicBezTo>
                    <a:pt x="25" y="18"/>
                    <a:pt x="18" y="25"/>
                    <a:pt x="18" y="34"/>
                  </a:cubicBezTo>
                  <a:cubicBezTo>
                    <a:pt x="18" y="42"/>
                    <a:pt x="25" y="49"/>
                    <a:pt x="34" y="49"/>
                  </a:cubicBezTo>
                  <a:cubicBezTo>
                    <a:pt x="42" y="49"/>
                    <a:pt x="49" y="42"/>
                    <a:pt x="49"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207">
              <a:extLst>
                <a:ext uri="{FF2B5EF4-FFF2-40B4-BE49-F238E27FC236}">
                  <a16:creationId xmlns:a16="http://schemas.microsoft.com/office/drawing/2014/main" id="{F0EF0F19-6FC5-4448-A208-89082C254A19}"/>
                </a:ext>
              </a:extLst>
            </p:cNvPr>
            <p:cNvSpPr>
              <a:spLocks/>
            </p:cNvSpPr>
            <p:nvPr/>
          </p:nvSpPr>
          <p:spPr bwMode="auto">
            <a:xfrm>
              <a:off x="2060575" y="2395538"/>
              <a:ext cx="214313" cy="101600"/>
            </a:xfrm>
            <a:custGeom>
              <a:avLst/>
              <a:gdLst>
                <a:gd name="T0" fmla="*/ 135 w 135"/>
                <a:gd name="T1" fmla="*/ 0 h 64"/>
                <a:gd name="T2" fmla="*/ 135 w 135"/>
                <a:gd name="T3" fmla="*/ 64 h 64"/>
                <a:gd name="T4" fmla="*/ 129 w 135"/>
                <a:gd name="T5" fmla="*/ 62 h 64"/>
                <a:gd name="T6" fmla="*/ 129 w 135"/>
                <a:gd name="T7" fmla="*/ 6 h 64"/>
                <a:gd name="T8" fmla="*/ 6 w 135"/>
                <a:gd name="T9" fmla="*/ 6 h 64"/>
                <a:gd name="T10" fmla="*/ 6 w 135"/>
                <a:gd name="T11" fmla="*/ 23 h 64"/>
                <a:gd name="T12" fmla="*/ 0 w 135"/>
                <a:gd name="T13" fmla="*/ 21 h 64"/>
                <a:gd name="T14" fmla="*/ 0 w 135"/>
                <a:gd name="T15" fmla="*/ 0 h 64"/>
                <a:gd name="T16" fmla="*/ 135 w 135"/>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64">
                  <a:moveTo>
                    <a:pt x="135" y="0"/>
                  </a:moveTo>
                  <a:lnTo>
                    <a:pt x="135" y="64"/>
                  </a:lnTo>
                  <a:lnTo>
                    <a:pt x="129" y="62"/>
                  </a:lnTo>
                  <a:lnTo>
                    <a:pt x="129" y="6"/>
                  </a:lnTo>
                  <a:lnTo>
                    <a:pt x="6" y="6"/>
                  </a:lnTo>
                  <a:lnTo>
                    <a:pt x="6" y="23"/>
                  </a:lnTo>
                  <a:lnTo>
                    <a:pt x="0" y="21"/>
                  </a:lnTo>
                  <a:lnTo>
                    <a:pt x="0"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208">
              <a:extLst>
                <a:ext uri="{FF2B5EF4-FFF2-40B4-BE49-F238E27FC236}">
                  <a16:creationId xmlns:a16="http://schemas.microsoft.com/office/drawing/2014/main" id="{067CB81A-D7E6-4704-B4E8-4C7997567603}"/>
                </a:ext>
              </a:extLst>
            </p:cNvPr>
            <p:cNvSpPr>
              <a:spLocks noEditPoints="1"/>
            </p:cNvSpPr>
            <p:nvPr/>
          </p:nvSpPr>
          <p:spPr bwMode="auto">
            <a:xfrm>
              <a:off x="2159000" y="2460625"/>
              <a:ext cx="96838" cy="98425"/>
            </a:xfrm>
            <a:custGeom>
              <a:avLst/>
              <a:gdLst>
                <a:gd name="T0" fmla="*/ 30 w 30"/>
                <a:gd name="T1" fmla="*/ 13 h 30"/>
                <a:gd name="T2" fmla="*/ 30 w 30"/>
                <a:gd name="T3" fmla="*/ 17 h 30"/>
                <a:gd name="T4" fmla="*/ 29 w 30"/>
                <a:gd name="T5" fmla="*/ 18 h 30"/>
                <a:gd name="T6" fmla="*/ 26 w 30"/>
                <a:gd name="T7" fmla="*/ 18 h 30"/>
                <a:gd name="T8" fmla="*/ 25 w 30"/>
                <a:gd name="T9" fmla="*/ 22 h 30"/>
                <a:gd name="T10" fmla="*/ 27 w 30"/>
                <a:gd name="T11" fmla="*/ 23 h 30"/>
                <a:gd name="T12" fmla="*/ 27 w 30"/>
                <a:gd name="T13" fmla="*/ 24 h 30"/>
                <a:gd name="T14" fmla="*/ 24 w 30"/>
                <a:gd name="T15" fmla="*/ 27 h 30"/>
                <a:gd name="T16" fmla="*/ 23 w 30"/>
                <a:gd name="T17" fmla="*/ 27 h 30"/>
                <a:gd name="T18" fmla="*/ 21 w 30"/>
                <a:gd name="T19" fmla="*/ 26 h 30"/>
                <a:gd name="T20" fmla="*/ 18 w 30"/>
                <a:gd name="T21" fmla="*/ 27 h 30"/>
                <a:gd name="T22" fmla="*/ 18 w 30"/>
                <a:gd name="T23" fmla="*/ 29 h 30"/>
                <a:gd name="T24" fmla="*/ 17 w 30"/>
                <a:gd name="T25" fmla="*/ 30 h 30"/>
                <a:gd name="T26" fmla="*/ 13 w 30"/>
                <a:gd name="T27" fmla="*/ 30 h 30"/>
                <a:gd name="T28" fmla="*/ 12 w 30"/>
                <a:gd name="T29" fmla="*/ 29 h 30"/>
                <a:gd name="T30" fmla="*/ 12 w 30"/>
                <a:gd name="T31" fmla="*/ 27 h 30"/>
                <a:gd name="T32" fmla="*/ 8 w 30"/>
                <a:gd name="T33" fmla="*/ 26 h 30"/>
                <a:gd name="T34" fmla="*/ 7 w 30"/>
                <a:gd name="T35" fmla="*/ 27 h 30"/>
                <a:gd name="T36" fmla="*/ 6 w 30"/>
                <a:gd name="T37" fmla="*/ 27 h 30"/>
                <a:gd name="T38" fmla="*/ 3 w 30"/>
                <a:gd name="T39" fmla="*/ 24 h 30"/>
                <a:gd name="T40" fmla="*/ 3 w 30"/>
                <a:gd name="T41" fmla="*/ 23 h 30"/>
                <a:gd name="T42" fmla="*/ 4 w 30"/>
                <a:gd name="T43" fmla="*/ 22 h 30"/>
                <a:gd name="T44" fmla="*/ 3 w 30"/>
                <a:gd name="T45" fmla="*/ 18 h 30"/>
                <a:gd name="T46" fmla="*/ 1 w 30"/>
                <a:gd name="T47" fmla="*/ 18 h 30"/>
                <a:gd name="T48" fmla="*/ 0 w 30"/>
                <a:gd name="T49" fmla="*/ 17 h 30"/>
                <a:gd name="T50" fmla="*/ 0 w 30"/>
                <a:gd name="T51" fmla="*/ 13 h 30"/>
                <a:gd name="T52" fmla="*/ 1 w 30"/>
                <a:gd name="T53" fmla="*/ 12 h 30"/>
                <a:gd name="T54" fmla="*/ 3 w 30"/>
                <a:gd name="T55" fmla="*/ 12 h 30"/>
                <a:gd name="T56" fmla="*/ 4 w 30"/>
                <a:gd name="T57" fmla="*/ 9 h 30"/>
                <a:gd name="T58" fmla="*/ 3 w 30"/>
                <a:gd name="T59" fmla="*/ 7 h 30"/>
                <a:gd name="T60" fmla="*/ 3 w 30"/>
                <a:gd name="T61" fmla="*/ 6 h 30"/>
                <a:gd name="T62" fmla="*/ 6 w 30"/>
                <a:gd name="T63" fmla="*/ 3 h 30"/>
                <a:gd name="T64" fmla="*/ 7 w 30"/>
                <a:gd name="T65" fmla="*/ 3 h 30"/>
                <a:gd name="T66" fmla="*/ 8 w 30"/>
                <a:gd name="T67" fmla="*/ 5 h 30"/>
                <a:gd name="T68" fmla="*/ 12 w 30"/>
                <a:gd name="T69" fmla="*/ 3 h 30"/>
                <a:gd name="T70" fmla="*/ 12 w 30"/>
                <a:gd name="T71" fmla="*/ 1 h 30"/>
                <a:gd name="T72" fmla="*/ 13 w 30"/>
                <a:gd name="T73" fmla="*/ 0 h 30"/>
                <a:gd name="T74" fmla="*/ 17 w 30"/>
                <a:gd name="T75" fmla="*/ 0 h 30"/>
                <a:gd name="T76" fmla="*/ 18 w 30"/>
                <a:gd name="T77" fmla="*/ 1 h 30"/>
                <a:gd name="T78" fmla="*/ 18 w 30"/>
                <a:gd name="T79" fmla="*/ 3 h 30"/>
                <a:gd name="T80" fmla="*/ 21 w 30"/>
                <a:gd name="T81" fmla="*/ 5 h 30"/>
                <a:gd name="T82" fmla="*/ 23 w 30"/>
                <a:gd name="T83" fmla="*/ 3 h 30"/>
                <a:gd name="T84" fmla="*/ 24 w 30"/>
                <a:gd name="T85" fmla="*/ 3 h 30"/>
                <a:gd name="T86" fmla="*/ 27 w 30"/>
                <a:gd name="T87" fmla="*/ 6 h 30"/>
                <a:gd name="T88" fmla="*/ 27 w 30"/>
                <a:gd name="T89" fmla="*/ 7 h 30"/>
                <a:gd name="T90" fmla="*/ 25 w 30"/>
                <a:gd name="T91" fmla="*/ 9 h 30"/>
                <a:gd name="T92" fmla="*/ 26 w 30"/>
                <a:gd name="T93" fmla="*/ 12 h 30"/>
                <a:gd name="T94" fmla="*/ 29 w 30"/>
                <a:gd name="T95" fmla="*/ 12 h 30"/>
                <a:gd name="T96" fmla="*/ 30 w 30"/>
                <a:gd name="T97" fmla="*/ 13 h 30"/>
                <a:gd name="T98" fmla="*/ 21 w 30"/>
                <a:gd name="T99" fmla="*/ 15 h 30"/>
                <a:gd name="T100" fmla="*/ 15 w 30"/>
                <a:gd name="T101" fmla="*/ 8 h 30"/>
                <a:gd name="T102" fmla="*/ 8 w 30"/>
                <a:gd name="T103" fmla="*/ 15 h 30"/>
                <a:gd name="T104" fmla="*/ 15 w 30"/>
                <a:gd name="T105" fmla="*/ 22 h 30"/>
                <a:gd name="T106" fmla="*/ 21 w 30"/>
                <a:gd name="T107" fmla="*/ 1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0" h="30">
                  <a:moveTo>
                    <a:pt x="30" y="13"/>
                  </a:moveTo>
                  <a:cubicBezTo>
                    <a:pt x="30" y="17"/>
                    <a:pt x="30" y="17"/>
                    <a:pt x="30" y="17"/>
                  </a:cubicBezTo>
                  <a:cubicBezTo>
                    <a:pt x="30" y="18"/>
                    <a:pt x="29" y="18"/>
                    <a:pt x="29" y="18"/>
                  </a:cubicBezTo>
                  <a:cubicBezTo>
                    <a:pt x="26" y="18"/>
                    <a:pt x="26" y="18"/>
                    <a:pt x="26" y="18"/>
                  </a:cubicBezTo>
                  <a:cubicBezTo>
                    <a:pt x="26" y="19"/>
                    <a:pt x="26" y="20"/>
                    <a:pt x="25" y="22"/>
                  </a:cubicBezTo>
                  <a:cubicBezTo>
                    <a:pt x="27" y="23"/>
                    <a:pt x="27" y="23"/>
                    <a:pt x="27" y="23"/>
                  </a:cubicBezTo>
                  <a:cubicBezTo>
                    <a:pt x="27" y="24"/>
                    <a:pt x="27" y="24"/>
                    <a:pt x="27" y="24"/>
                  </a:cubicBezTo>
                  <a:cubicBezTo>
                    <a:pt x="24" y="27"/>
                    <a:pt x="24" y="27"/>
                    <a:pt x="24" y="27"/>
                  </a:cubicBezTo>
                  <a:cubicBezTo>
                    <a:pt x="23" y="27"/>
                    <a:pt x="23" y="27"/>
                    <a:pt x="23" y="27"/>
                  </a:cubicBezTo>
                  <a:cubicBezTo>
                    <a:pt x="21" y="26"/>
                    <a:pt x="21" y="26"/>
                    <a:pt x="21" y="26"/>
                  </a:cubicBezTo>
                  <a:cubicBezTo>
                    <a:pt x="20" y="26"/>
                    <a:pt x="19" y="27"/>
                    <a:pt x="18" y="27"/>
                  </a:cubicBezTo>
                  <a:cubicBezTo>
                    <a:pt x="18" y="29"/>
                    <a:pt x="18" y="29"/>
                    <a:pt x="18" y="29"/>
                  </a:cubicBezTo>
                  <a:cubicBezTo>
                    <a:pt x="18" y="30"/>
                    <a:pt x="17" y="30"/>
                    <a:pt x="17" y="30"/>
                  </a:cubicBezTo>
                  <a:cubicBezTo>
                    <a:pt x="13" y="30"/>
                    <a:pt x="13" y="30"/>
                    <a:pt x="13" y="30"/>
                  </a:cubicBezTo>
                  <a:cubicBezTo>
                    <a:pt x="12" y="30"/>
                    <a:pt x="12" y="30"/>
                    <a:pt x="12" y="29"/>
                  </a:cubicBezTo>
                  <a:cubicBezTo>
                    <a:pt x="12" y="27"/>
                    <a:pt x="12" y="27"/>
                    <a:pt x="12" y="27"/>
                  </a:cubicBezTo>
                  <a:cubicBezTo>
                    <a:pt x="11" y="27"/>
                    <a:pt x="9" y="26"/>
                    <a:pt x="8" y="26"/>
                  </a:cubicBezTo>
                  <a:cubicBezTo>
                    <a:pt x="7" y="27"/>
                    <a:pt x="7" y="27"/>
                    <a:pt x="7" y="27"/>
                  </a:cubicBezTo>
                  <a:cubicBezTo>
                    <a:pt x="6" y="27"/>
                    <a:pt x="6" y="27"/>
                    <a:pt x="6" y="27"/>
                  </a:cubicBezTo>
                  <a:cubicBezTo>
                    <a:pt x="3" y="24"/>
                    <a:pt x="3" y="24"/>
                    <a:pt x="3" y="24"/>
                  </a:cubicBezTo>
                  <a:cubicBezTo>
                    <a:pt x="3" y="23"/>
                    <a:pt x="3" y="23"/>
                    <a:pt x="3" y="23"/>
                  </a:cubicBezTo>
                  <a:cubicBezTo>
                    <a:pt x="4" y="22"/>
                    <a:pt x="4" y="22"/>
                    <a:pt x="4" y="22"/>
                  </a:cubicBezTo>
                  <a:cubicBezTo>
                    <a:pt x="4" y="20"/>
                    <a:pt x="3" y="19"/>
                    <a:pt x="3" y="18"/>
                  </a:cubicBezTo>
                  <a:cubicBezTo>
                    <a:pt x="1" y="18"/>
                    <a:pt x="1" y="18"/>
                    <a:pt x="1" y="18"/>
                  </a:cubicBezTo>
                  <a:cubicBezTo>
                    <a:pt x="0" y="18"/>
                    <a:pt x="0" y="18"/>
                    <a:pt x="0" y="17"/>
                  </a:cubicBezTo>
                  <a:cubicBezTo>
                    <a:pt x="0" y="13"/>
                    <a:pt x="0" y="13"/>
                    <a:pt x="0" y="13"/>
                  </a:cubicBezTo>
                  <a:cubicBezTo>
                    <a:pt x="0" y="13"/>
                    <a:pt x="0" y="12"/>
                    <a:pt x="1" y="12"/>
                  </a:cubicBezTo>
                  <a:cubicBezTo>
                    <a:pt x="3" y="12"/>
                    <a:pt x="3" y="12"/>
                    <a:pt x="3" y="12"/>
                  </a:cubicBezTo>
                  <a:cubicBezTo>
                    <a:pt x="3" y="11"/>
                    <a:pt x="4" y="10"/>
                    <a:pt x="4" y="9"/>
                  </a:cubicBezTo>
                  <a:cubicBezTo>
                    <a:pt x="3" y="7"/>
                    <a:pt x="3" y="7"/>
                    <a:pt x="3" y="7"/>
                  </a:cubicBezTo>
                  <a:cubicBezTo>
                    <a:pt x="3" y="6"/>
                    <a:pt x="3" y="6"/>
                    <a:pt x="3" y="6"/>
                  </a:cubicBezTo>
                  <a:cubicBezTo>
                    <a:pt x="6" y="3"/>
                    <a:pt x="6" y="3"/>
                    <a:pt x="6" y="3"/>
                  </a:cubicBezTo>
                  <a:cubicBezTo>
                    <a:pt x="7" y="3"/>
                    <a:pt x="7" y="3"/>
                    <a:pt x="7" y="3"/>
                  </a:cubicBezTo>
                  <a:cubicBezTo>
                    <a:pt x="8" y="5"/>
                    <a:pt x="8" y="5"/>
                    <a:pt x="8" y="5"/>
                  </a:cubicBezTo>
                  <a:cubicBezTo>
                    <a:pt x="9" y="4"/>
                    <a:pt x="11" y="4"/>
                    <a:pt x="12" y="3"/>
                  </a:cubicBezTo>
                  <a:cubicBezTo>
                    <a:pt x="12" y="1"/>
                    <a:pt x="12" y="1"/>
                    <a:pt x="12" y="1"/>
                  </a:cubicBezTo>
                  <a:cubicBezTo>
                    <a:pt x="12" y="1"/>
                    <a:pt x="12" y="0"/>
                    <a:pt x="13" y="0"/>
                  </a:cubicBezTo>
                  <a:cubicBezTo>
                    <a:pt x="17" y="0"/>
                    <a:pt x="17" y="0"/>
                    <a:pt x="17" y="0"/>
                  </a:cubicBezTo>
                  <a:cubicBezTo>
                    <a:pt x="17" y="0"/>
                    <a:pt x="18" y="1"/>
                    <a:pt x="18" y="1"/>
                  </a:cubicBezTo>
                  <a:cubicBezTo>
                    <a:pt x="18" y="3"/>
                    <a:pt x="18" y="3"/>
                    <a:pt x="18" y="3"/>
                  </a:cubicBezTo>
                  <a:cubicBezTo>
                    <a:pt x="19" y="4"/>
                    <a:pt x="20" y="4"/>
                    <a:pt x="21" y="5"/>
                  </a:cubicBezTo>
                  <a:cubicBezTo>
                    <a:pt x="23" y="3"/>
                    <a:pt x="23" y="3"/>
                    <a:pt x="23" y="3"/>
                  </a:cubicBezTo>
                  <a:cubicBezTo>
                    <a:pt x="24" y="3"/>
                    <a:pt x="24" y="3"/>
                    <a:pt x="24" y="3"/>
                  </a:cubicBezTo>
                  <a:cubicBezTo>
                    <a:pt x="27" y="6"/>
                    <a:pt x="27" y="6"/>
                    <a:pt x="27" y="6"/>
                  </a:cubicBezTo>
                  <a:cubicBezTo>
                    <a:pt x="27" y="7"/>
                    <a:pt x="27" y="7"/>
                    <a:pt x="27" y="7"/>
                  </a:cubicBezTo>
                  <a:cubicBezTo>
                    <a:pt x="25" y="9"/>
                    <a:pt x="25" y="9"/>
                    <a:pt x="25" y="9"/>
                  </a:cubicBezTo>
                  <a:cubicBezTo>
                    <a:pt x="26" y="10"/>
                    <a:pt x="26" y="11"/>
                    <a:pt x="26" y="12"/>
                  </a:cubicBezTo>
                  <a:cubicBezTo>
                    <a:pt x="29" y="12"/>
                    <a:pt x="29" y="12"/>
                    <a:pt x="29" y="12"/>
                  </a:cubicBezTo>
                  <a:cubicBezTo>
                    <a:pt x="29" y="12"/>
                    <a:pt x="30" y="13"/>
                    <a:pt x="30" y="13"/>
                  </a:cubicBezTo>
                  <a:close/>
                  <a:moveTo>
                    <a:pt x="21" y="15"/>
                  </a:moveTo>
                  <a:cubicBezTo>
                    <a:pt x="21" y="11"/>
                    <a:pt x="18" y="8"/>
                    <a:pt x="15" y="8"/>
                  </a:cubicBezTo>
                  <a:cubicBezTo>
                    <a:pt x="11" y="8"/>
                    <a:pt x="8" y="11"/>
                    <a:pt x="8" y="15"/>
                  </a:cubicBezTo>
                  <a:cubicBezTo>
                    <a:pt x="8" y="19"/>
                    <a:pt x="11" y="22"/>
                    <a:pt x="15" y="22"/>
                  </a:cubicBezTo>
                  <a:cubicBezTo>
                    <a:pt x="18" y="22"/>
                    <a:pt x="21" y="19"/>
                    <a:pt x="21"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Rectangle 209">
              <a:extLst>
                <a:ext uri="{FF2B5EF4-FFF2-40B4-BE49-F238E27FC236}">
                  <a16:creationId xmlns:a16="http://schemas.microsoft.com/office/drawing/2014/main" id="{B7F0B84D-9918-48C1-9AA2-B58AD49E29DD}"/>
                </a:ext>
              </a:extLst>
            </p:cNvPr>
            <p:cNvSpPr>
              <a:spLocks noChangeArrowheads="1"/>
            </p:cNvSpPr>
            <p:nvPr/>
          </p:nvSpPr>
          <p:spPr bwMode="auto">
            <a:xfrm>
              <a:off x="2193925" y="2438400"/>
              <a:ext cx="55563"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Rectangle 210">
              <a:extLst>
                <a:ext uri="{FF2B5EF4-FFF2-40B4-BE49-F238E27FC236}">
                  <a16:creationId xmlns:a16="http://schemas.microsoft.com/office/drawing/2014/main" id="{575D5F5A-6780-41E6-B4AD-47FE77C8AC86}"/>
                </a:ext>
              </a:extLst>
            </p:cNvPr>
            <p:cNvSpPr>
              <a:spLocks noChangeArrowheads="1"/>
            </p:cNvSpPr>
            <p:nvPr/>
          </p:nvSpPr>
          <p:spPr bwMode="auto">
            <a:xfrm>
              <a:off x="2171700" y="2422525"/>
              <a:ext cx="77788" cy="9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211">
              <a:extLst>
                <a:ext uri="{FF2B5EF4-FFF2-40B4-BE49-F238E27FC236}">
                  <a16:creationId xmlns:a16="http://schemas.microsoft.com/office/drawing/2014/main" id="{C169F344-B98E-48E9-8908-A2E11F66206C}"/>
                </a:ext>
              </a:extLst>
            </p:cNvPr>
            <p:cNvSpPr>
              <a:spLocks/>
            </p:cNvSpPr>
            <p:nvPr/>
          </p:nvSpPr>
          <p:spPr bwMode="auto">
            <a:xfrm>
              <a:off x="2147888" y="2600325"/>
              <a:ext cx="14288" cy="39688"/>
            </a:xfrm>
            <a:custGeom>
              <a:avLst/>
              <a:gdLst>
                <a:gd name="T0" fmla="*/ 4 w 4"/>
                <a:gd name="T1" fmla="*/ 2 h 12"/>
                <a:gd name="T2" fmla="*/ 4 w 4"/>
                <a:gd name="T3" fmla="*/ 10 h 12"/>
                <a:gd name="T4" fmla="*/ 3 w 4"/>
                <a:gd name="T5" fmla="*/ 11 h 12"/>
                <a:gd name="T6" fmla="*/ 3 w 4"/>
                <a:gd name="T7" fmla="*/ 11 h 12"/>
                <a:gd name="T8" fmla="*/ 2 w 4"/>
                <a:gd name="T9" fmla="*/ 12 h 12"/>
                <a:gd name="T10" fmla="*/ 1 w 4"/>
                <a:gd name="T11" fmla="*/ 12 h 12"/>
                <a:gd name="T12" fmla="*/ 0 w 4"/>
                <a:gd name="T13" fmla="*/ 10 h 12"/>
                <a:gd name="T14" fmla="*/ 0 w 4"/>
                <a:gd name="T15" fmla="*/ 2 h 12"/>
                <a:gd name="T16" fmla="*/ 1 w 4"/>
                <a:gd name="T17" fmla="*/ 0 h 12"/>
                <a:gd name="T18" fmla="*/ 2 w 4"/>
                <a:gd name="T19" fmla="*/ 0 h 12"/>
                <a:gd name="T20" fmla="*/ 4 w 4"/>
                <a:gd name="T21"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 h="12">
                  <a:moveTo>
                    <a:pt x="4" y="2"/>
                  </a:moveTo>
                  <a:cubicBezTo>
                    <a:pt x="4" y="10"/>
                    <a:pt x="4" y="10"/>
                    <a:pt x="4" y="10"/>
                  </a:cubicBezTo>
                  <a:cubicBezTo>
                    <a:pt x="3" y="11"/>
                    <a:pt x="3" y="11"/>
                    <a:pt x="3" y="11"/>
                  </a:cubicBezTo>
                  <a:cubicBezTo>
                    <a:pt x="3" y="11"/>
                    <a:pt x="3" y="11"/>
                    <a:pt x="3" y="11"/>
                  </a:cubicBezTo>
                  <a:cubicBezTo>
                    <a:pt x="2" y="12"/>
                    <a:pt x="2" y="12"/>
                    <a:pt x="2" y="12"/>
                  </a:cubicBezTo>
                  <a:cubicBezTo>
                    <a:pt x="1" y="12"/>
                    <a:pt x="1" y="12"/>
                    <a:pt x="1" y="12"/>
                  </a:cubicBezTo>
                  <a:cubicBezTo>
                    <a:pt x="1" y="12"/>
                    <a:pt x="0" y="11"/>
                    <a:pt x="0" y="10"/>
                  </a:cubicBezTo>
                  <a:cubicBezTo>
                    <a:pt x="0" y="2"/>
                    <a:pt x="0" y="2"/>
                    <a:pt x="0" y="2"/>
                  </a:cubicBezTo>
                  <a:cubicBezTo>
                    <a:pt x="0" y="1"/>
                    <a:pt x="1" y="0"/>
                    <a:pt x="1" y="0"/>
                  </a:cubicBezTo>
                  <a:cubicBezTo>
                    <a:pt x="2" y="0"/>
                    <a:pt x="2" y="0"/>
                    <a:pt x="2" y="0"/>
                  </a:cubicBezTo>
                  <a:cubicBezTo>
                    <a:pt x="3"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212">
              <a:extLst>
                <a:ext uri="{FF2B5EF4-FFF2-40B4-BE49-F238E27FC236}">
                  <a16:creationId xmlns:a16="http://schemas.microsoft.com/office/drawing/2014/main" id="{CA1D9561-1AE0-487E-AC01-155416F81F29}"/>
                </a:ext>
              </a:extLst>
            </p:cNvPr>
            <p:cNvSpPr>
              <a:spLocks noEditPoints="1"/>
            </p:cNvSpPr>
            <p:nvPr/>
          </p:nvSpPr>
          <p:spPr bwMode="auto">
            <a:xfrm>
              <a:off x="2028825" y="2422525"/>
              <a:ext cx="130175" cy="133350"/>
            </a:xfrm>
            <a:custGeom>
              <a:avLst/>
              <a:gdLst>
                <a:gd name="T0" fmla="*/ 40 w 40"/>
                <a:gd name="T1" fmla="*/ 18 h 41"/>
                <a:gd name="T2" fmla="*/ 40 w 40"/>
                <a:gd name="T3" fmla="*/ 23 h 41"/>
                <a:gd name="T4" fmla="*/ 39 w 40"/>
                <a:gd name="T5" fmla="*/ 24 h 41"/>
                <a:gd name="T6" fmla="*/ 36 w 40"/>
                <a:gd name="T7" fmla="*/ 24 h 41"/>
                <a:gd name="T8" fmla="*/ 34 w 40"/>
                <a:gd name="T9" fmla="*/ 29 h 41"/>
                <a:gd name="T10" fmla="*/ 36 w 40"/>
                <a:gd name="T11" fmla="*/ 31 h 41"/>
                <a:gd name="T12" fmla="*/ 36 w 40"/>
                <a:gd name="T13" fmla="*/ 33 h 41"/>
                <a:gd name="T14" fmla="*/ 32 w 40"/>
                <a:gd name="T15" fmla="*/ 37 h 41"/>
                <a:gd name="T16" fmla="*/ 31 w 40"/>
                <a:gd name="T17" fmla="*/ 37 h 41"/>
                <a:gd name="T18" fmla="*/ 29 w 40"/>
                <a:gd name="T19" fmla="*/ 34 h 41"/>
                <a:gd name="T20" fmla="*/ 24 w 40"/>
                <a:gd name="T21" fmla="*/ 36 h 41"/>
                <a:gd name="T22" fmla="*/ 24 w 40"/>
                <a:gd name="T23" fmla="*/ 40 h 41"/>
                <a:gd name="T24" fmla="*/ 23 w 40"/>
                <a:gd name="T25" fmla="*/ 41 h 41"/>
                <a:gd name="T26" fmla="*/ 17 w 40"/>
                <a:gd name="T27" fmla="*/ 41 h 41"/>
                <a:gd name="T28" fmla="*/ 16 w 40"/>
                <a:gd name="T29" fmla="*/ 40 h 41"/>
                <a:gd name="T30" fmla="*/ 16 w 40"/>
                <a:gd name="T31" fmla="*/ 36 h 41"/>
                <a:gd name="T32" fmla="*/ 12 w 40"/>
                <a:gd name="T33" fmla="*/ 34 h 41"/>
                <a:gd name="T34" fmla="*/ 9 w 40"/>
                <a:gd name="T35" fmla="*/ 37 h 41"/>
                <a:gd name="T36" fmla="*/ 8 w 40"/>
                <a:gd name="T37" fmla="*/ 37 h 41"/>
                <a:gd name="T38" fmla="*/ 4 w 40"/>
                <a:gd name="T39" fmla="*/ 33 h 41"/>
                <a:gd name="T40" fmla="*/ 4 w 40"/>
                <a:gd name="T41" fmla="*/ 31 h 41"/>
                <a:gd name="T42" fmla="*/ 6 w 40"/>
                <a:gd name="T43" fmla="*/ 29 h 41"/>
                <a:gd name="T44" fmla="*/ 4 w 40"/>
                <a:gd name="T45" fmla="*/ 24 h 41"/>
                <a:gd name="T46" fmla="*/ 1 w 40"/>
                <a:gd name="T47" fmla="*/ 24 h 41"/>
                <a:gd name="T48" fmla="*/ 0 w 40"/>
                <a:gd name="T49" fmla="*/ 23 h 41"/>
                <a:gd name="T50" fmla="*/ 0 w 40"/>
                <a:gd name="T51" fmla="*/ 18 h 41"/>
                <a:gd name="T52" fmla="*/ 1 w 40"/>
                <a:gd name="T53" fmla="*/ 17 h 41"/>
                <a:gd name="T54" fmla="*/ 4 w 40"/>
                <a:gd name="T55" fmla="*/ 17 h 41"/>
                <a:gd name="T56" fmla="*/ 6 w 40"/>
                <a:gd name="T57" fmla="*/ 12 h 41"/>
                <a:gd name="T58" fmla="*/ 4 w 40"/>
                <a:gd name="T59" fmla="*/ 10 h 41"/>
                <a:gd name="T60" fmla="*/ 4 w 40"/>
                <a:gd name="T61" fmla="*/ 8 h 41"/>
                <a:gd name="T62" fmla="*/ 8 w 40"/>
                <a:gd name="T63" fmla="*/ 4 h 41"/>
                <a:gd name="T64" fmla="*/ 9 w 40"/>
                <a:gd name="T65" fmla="*/ 4 h 41"/>
                <a:gd name="T66" fmla="*/ 12 w 40"/>
                <a:gd name="T67" fmla="*/ 7 h 41"/>
                <a:gd name="T68" fmla="*/ 16 w 40"/>
                <a:gd name="T69" fmla="*/ 5 h 41"/>
                <a:gd name="T70" fmla="*/ 16 w 40"/>
                <a:gd name="T71" fmla="*/ 1 h 41"/>
                <a:gd name="T72" fmla="*/ 17 w 40"/>
                <a:gd name="T73" fmla="*/ 0 h 41"/>
                <a:gd name="T74" fmla="*/ 23 w 40"/>
                <a:gd name="T75" fmla="*/ 0 h 41"/>
                <a:gd name="T76" fmla="*/ 24 w 40"/>
                <a:gd name="T77" fmla="*/ 1 h 41"/>
                <a:gd name="T78" fmla="*/ 24 w 40"/>
                <a:gd name="T79" fmla="*/ 5 h 41"/>
                <a:gd name="T80" fmla="*/ 29 w 40"/>
                <a:gd name="T81" fmla="*/ 7 h 41"/>
                <a:gd name="T82" fmla="*/ 31 w 40"/>
                <a:gd name="T83" fmla="*/ 4 h 41"/>
                <a:gd name="T84" fmla="*/ 32 w 40"/>
                <a:gd name="T85" fmla="*/ 4 h 41"/>
                <a:gd name="T86" fmla="*/ 36 w 40"/>
                <a:gd name="T87" fmla="*/ 8 h 41"/>
                <a:gd name="T88" fmla="*/ 36 w 40"/>
                <a:gd name="T89" fmla="*/ 10 h 41"/>
                <a:gd name="T90" fmla="*/ 34 w 40"/>
                <a:gd name="T91" fmla="*/ 12 h 41"/>
                <a:gd name="T92" fmla="*/ 36 w 40"/>
                <a:gd name="T93" fmla="*/ 17 h 41"/>
                <a:gd name="T94" fmla="*/ 39 w 40"/>
                <a:gd name="T95" fmla="*/ 17 h 41"/>
                <a:gd name="T96" fmla="*/ 40 w 40"/>
                <a:gd name="T97" fmla="*/ 18 h 41"/>
                <a:gd name="T98" fmla="*/ 29 w 40"/>
                <a:gd name="T99" fmla="*/ 20 h 41"/>
                <a:gd name="T100" fmla="*/ 20 w 40"/>
                <a:gd name="T101" fmla="*/ 11 h 41"/>
                <a:gd name="T102" fmla="*/ 11 w 40"/>
                <a:gd name="T103" fmla="*/ 20 h 41"/>
                <a:gd name="T104" fmla="*/ 20 w 40"/>
                <a:gd name="T105" fmla="*/ 30 h 41"/>
                <a:gd name="T106" fmla="*/ 29 w 40"/>
                <a:gd name="T107" fmla="*/ 2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 h="41">
                  <a:moveTo>
                    <a:pt x="40" y="18"/>
                  </a:moveTo>
                  <a:cubicBezTo>
                    <a:pt x="40" y="23"/>
                    <a:pt x="40" y="23"/>
                    <a:pt x="40" y="23"/>
                  </a:cubicBezTo>
                  <a:cubicBezTo>
                    <a:pt x="40" y="24"/>
                    <a:pt x="40" y="24"/>
                    <a:pt x="39" y="24"/>
                  </a:cubicBezTo>
                  <a:cubicBezTo>
                    <a:pt x="36" y="24"/>
                    <a:pt x="36" y="24"/>
                    <a:pt x="36" y="24"/>
                  </a:cubicBezTo>
                  <a:cubicBezTo>
                    <a:pt x="36" y="26"/>
                    <a:pt x="35" y="28"/>
                    <a:pt x="34" y="29"/>
                  </a:cubicBezTo>
                  <a:cubicBezTo>
                    <a:pt x="36" y="31"/>
                    <a:pt x="36" y="31"/>
                    <a:pt x="36" y="31"/>
                  </a:cubicBezTo>
                  <a:cubicBezTo>
                    <a:pt x="37" y="32"/>
                    <a:pt x="37" y="32"/>
                    <a:pt x="36" y="33"/>
                  </a:cubicBezTo>
                  <a:cubicBezTo>
                    <a:pt x="32" y="37"/>
                    <a:pt x="32" y="37"/>
                    <a:pt x="32" y="37"/>
                  </a:cubicBezTo>
                  <a:cubicBezTo>
                    <a:pt x="32" y="37"/>
                    <a:pt x="31" y="37"/>
                    <a:pt x="31" y="37"/>
                  </a:cubicBezTo>
                  <a:cubicBezTo>
                    <a:pt x="29" y="34"/>
                    <a:pt x="29" y="34"/>
                    <a:pt x="29" y="34"/>
                  </a:cubicBezTo>
                  <a:cubicBezTo>
                    <a:pt x="27" y="35"/>
                    <a:pt x="26" y="36"/>
                    <a:pt x="24" y="36"/>
                  </a:cubicBezTo>
                  <a:cubicBezTo>
                    <a:pt x="24" y="40"/>
                    <a:pt x="24" y="40"/>
                    <a:pt x="24" y="40"/>
                  </a:cubicBezTo>
                  <a:cubicBezTo>
                    <a:pt x="24" y="40"/>
                    <a:pt x="24" y="41"/>
                    <a:pt x="23" y="41"/>
                  </a:cubicBezTo>
                  <a:cubicBezTo>
                    <a:pt x="17" y="41"/>
                    <a:pt x="17" y="41"/>
                    <a:pt x="17" y="41"/>
                  </a:cubicBezTo>
                  <a:cubicBezTo>
                    <a:pt x="17" y="41"/>
                    <a:pt x="16" y="40"/>
                    <a:pt x="16" y="40"/>
                  </a:cubicBezTo>
                  <a:cubicBezTo>
                    <a:pt x="16" y="36"/>
                    <a:pt x="16" y="36"/>
                    <a:pt x="16" y="36"/>
                  </a:cubicBezTo>
                  <a:cubicBezTo>
                    <a:pt x="15" y="36"/>
                    <a:pt x="13" y="35"/>
                    <a:pt x="12" y="34"/>
                  </a:cubicBezTo>
                  <a:cubicBezTo>
                    <a:pt x="9" y="37"/>
                    <a:pt x="9" y="37"/>
                    <a:pt x="9" y="37"/>
                  </a:cubicBezTo>
                  <a:cubicBezTo>
                    <a:pt x="9" y="37"/>
                    <a:pt x="8" y="37"/>
                    <a:pt x="8" y="37"/>
                  </a:cubicBezTo>
                  <a:cubicBezTo>
                    <a:pt x="4" y="33"/>
                    <a:pt x="4" y="33"/>
                    <a:pt x="4" y="33"/>
                  </a:cubicBezTo>
                  <a:cubicBezTo>
                    <a:pt x="4" y="32"/>
                    <a:pt x="4" y="32"/>
                    <a:pt x="4" y="31"/>
                  </a:cubicBezTo>
                  <a:cubicBezTo>
                    <a:pt x="6" y="29"/>
                    <a:pt x="6" y="29"/>
                    <a:pt x="6" y="29"/>
                  </a:cubicBezTo>
                  <a:cubicBezTo>
                    <a:pt x="5" y="28"/>
                    <a:pt x="5" y="26"/>
                    <a:pt x="4" y="24"/>
                  </a:cubicBezTo>
                  <a:cubicBezTo>
                    <a:pt x="1" y="24"/>
                    <a:pt x="1" y="24"/>
                    <a:pt x="1" y="24"/>
                  </a:cubicBezTo>
                  <a:cubicBezTo>
                    <a:pt x="0" y="24"/>
                    <a:pt x="0" y="24"/>
                    <a:pt x="0" y="23"/>
                  </a:cubicBezTo>
                  <a:cubicBezTo>
                    <a:pt x="0" y="18"/>
                    <a:pt x="0" y="18"/>
                    <a:pt x="0" y="18"/>
                  </a:cubicBezTo>
                  <a:cubicBezTo>
                    <a:pt x="0" y="17"/>
                    <a:pt x="0" y="17"/>
                    <a:pt x="1" y="17"/>
                  </a:cubicBezTo>
                  <a:cubicBezTo>
                    <a:pt x="4" y="17"/>
                    <a:pt x="4" y="17"/>
                    <a:pt x="4" y="17"/>
                  </a:cubicBezTo>
                  <a:cubicBezTo>
                    <a:pt x="5" y="15"/>
                    <a:pt x="5" y="13"/>
                    <a:pt x="6" y="12"/>
                  </a:cubicBezTo>
                  <a:cubicBezTo>
                    <a:pt x="4" y="10"/>
                    <a:pt x="4" y="10"/>
                    <a:pt x="4" y="10"/>
                  </a:cubicBezTo>
                  <a:cubicBezTo>
                    <a:pt x="4" y="9"/>
                    <a:pt x="4" y="9"/>
                    <a:pt x="4" y="8"/>
                  </a:cubicBezTo>
                  <a:cubicBezTo>
                    <a:pt x="8" y="4"/>
                    <a:pt x="8" y="4"/>
                    <a:pt x="8" y="4"/>
                  </a:cubicBezTo>
                  <a:cubicBezTo>
                    <a:pt x="8" y="4"/>
                    <a:pt x="9" y="4"/>
                    <a:pt x="9" y="4"/>
                  </a:cubicBezTo>
                  <a:cubicBezTo>
                    <a:pt x="12" y="7"/>
                    <a:pt x="12" y="7"/>
                    <a:pt x="12" y="7"/>
                  </a:cubicBezTo>
                  <a:cubicBezTo>
                    <a:pt x="13" y="6"/>
                    <a:pt x="15" y="5"/>
                    <a:pt x="16" y="5"/>
                  </a:cubicBezTo>
                  <a:cubicBezTo>
                    <a:pt x="16" y="1"/>
                    <a:pt x="16" y="1"/>
                    <a:pt x="16" y="1"/>
                  </a:cubicBezTo>
                  <a:cubicBezTo>
                    <a:pt x="16" y="1"/>
                    <a:pt x="17" y="0"/>
                    <a:pt x="17" y="0"/>
                  </a:cubicBezTo>
                  <a:cubicBezTo>
                    <a:pt x="23" y="0"/>
                    <a:pt x="23" y="0"/>
                    <a:pt x="23" y="0"/>
                  </a:cubicBezTo>
                  <a:cubicBezTo>
                    <a:pt x="24" y="0"/>
                    <a:pt x="24" y="1"/>
                    <a:pt x="24" y="1"/>
                  </a:cubicBezTo>
                  <a:cubicBezTo>
                    <a:pt x="24" y="5"/>
                    <a:pt x="24" y="5"/>
                    <a:pt x="24" y="5"/>
                  </a:cubicBezTo>
                  <a:cubicBezTo>
                    <a:pt x="26" y="5"/>
                    <a:pt x="27" y="6"/>
                    <a:pt x="29" y="7"/>
                  </a:cubicBezTo>
                  <a:cubicBezTo>
                    <a:pt x="31" y="4"/>
                    <a:pt x="31" y="4"/>
                    <a:pt x="31" y="4"/>
                  </a:cubicBezTo>
                  <a:cubicBezTo>
                    <a:pt x="31" y="4"/>
                    <a:pt x="32" y="4"/>
                    <a:pt x="32" y="4"/>
                  </a:cubicBezTo>
                  <a:cubicBezTo>
                    <a:pt x="36" y="8"/>
                    <a:pt x="36" y="8"/>
                    <a:pt x="36" y="8"/>
                  </a:cubicBezTo>
                  <a:cubicBezTo>
                    <a:pt x="37" y="9"/>
                    <a:pt x="37" y="9"/>
                    <a:pt x="36" y="10"/>
                  </a:cubicBezTo>
                  <a:cubicBezTo>
                    <a:pt x="34" y="12"/>
                    <a:pt x="34" y="12"/>
                    <a:pt x="34" y="12"/>
                  </a:cubicBezTo>
                  <a:cubicBezTo>
                    <a:pt x="35" y="13"/>
                    <a:pt x="36" y="15"/>
                    <a:pt x="36" y="17"/>
                  </a:cubicBezTo>
                  <a:cubicBezTo>
                    <a:pt x="39" y="17"/>
                    <a:pt x="39" y="17"/>
                    <a:pt x="39" y="17"/>
                  </a:cubicBezTo>
                  <a:cubicBezTo>
                    <a:pt x="40" y="17"/>
                    <a:pt x="40" y="17"/>
                    <a:pt x="40" y="18"/>
                  </a:cubicBezTo>
                  <a:close/>
                  <a:moveTo>
                    <a:pt x="29" y="20"/>
                  </a:moveTo>
                  <a:cubicBezTo>
                    <a:pt x="29" y="15"/>
                    <a:pt x="25" y="11"/>
                    <a:pt x="20" y="11"/>
                  </a:cubicBezTo>
                  <a:cubicBezTo>
                    <a:pt x="15" y="11"/>
                    <a:pt x="11" y="15"/>
                    <a:pt x="11" y="20"/>
                  </a:cubicBezTo>
                  <a:cubicBezTo>
                    <a:pt x="11" y="25"/>
                    <a:pt x="15" y="30"/>
                    <a:pt x="20" y="30"/>
                  </a:cubicBezTo>
                  <a:cubicBezTo>
                    <a:pt x="25" y="30"/>
                    <a:pt x="29" y="25"/>
                    <a:pt x="29"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213">
              <a:extLst>
                <a:ext uri="{FF2B5EF4-FFF2-40B4-BE49-F238E27FC236}">
                  <a16:creationId xmlns:a16="http://schemas.microsoft.com/office/drawing/2014/main" id="{8396CC77-02E6-4761-A180-F081508EDD42}"/>
                </a:ext>
              </a:extLst>
            </p:cNvPr>
            <p:cNvSpPr>
              <a:spLocks noEditPoints="1"/>
            </p:cNvSpPr>
            <p:nvPr/>
          </p:nvSpPr>
          <p:spPr bwMode="auto">
            <a:xfrm>
              <a:off x="2112963" y="2600325"/>
              <a:ext cx="25400" cy="39688"/>
            </a:xfrm>
            <a:custGeom>
              <a:avLst/>
              <a:gdLst>
                <a:gd name="T0" fmla="*/ 8 w 8"/>
                <a:gd name="T1" fmla="*/ 3 h 12"/>
                <a:gd name="T2" fmla="*/ 8 w 8"/>
                <a:gd name="T3" fmla="*/ 8 h 12"/>
                <a:gd name="T4" fmla="*/ 4 w 8"/>
                <a:gd name="T5" fmla="*/ 12 h 12"/>
                <a:gd name="T6" fmla="*/ 4 w 8"/>
                <a:gd name="T7" fmla="*/ 12 h 12"/>
                <a:gd name="T8" fmla="*/ 0 w 8"/>
                <a:gd name="T9" fmla="*/ 8 h 12"/>
                <a:gd name="T10" fmla="*/ 0 w 8"/>
                <a:gd name="T11" fmla="*/ 3 h 12"/>
                <a:gd name="T12" fmla="*/ 4 w 8"/>
                <a:gd name="T13" fmla="*/ 0 h 12"/>
                <a:gd name="T14" fmla="*/ 4 w 8"/>
                <a:gd name="T15" fmla="*/ 0 h 12"/>
                <a:gd name="T16" fmla="*/ 8 w 8"/>
                <a:gd name="T17" fmla="*/ 3 h 12"/>
                <a:gd name="T18" fmla="*/ 6 w 8"/>
                <a:gd name="T19" fmla="*/ 7 h 12"/>
                <a:gd name="T20" fmla="*/ 6 w 8"/>
                <a:gd name="T21" fmla="*/ 5 h 12"/>
                <a:gd name="T22" fmla="*/ 4 w 8"/>
                <a:gd name="T23" fmla="*/ 2 h 12"/>
                <a:gd name="T24" fmla="*/ 4 w 8"/>
                <a:gd name="T25" fmla="*/ 2 h 12"/>
                <a:gd name="T26" fmla="*/ 2 w 8"/>
                <a:gd name="T27" fmla="*/ 5 h 12"/>
                <a:gd name="T28" fmla="*/ 2 w 8"/>
                <a:gd name="T29" fmla="*/ 7 h 12"/>
                <a:gd name="T30" fmla="*/ 4 w 8"/>
                <a:gd name="T31" fmla="*/ 9 h 12"/>
                <a:gd name="T32" fmla="*/ 4 w 8"/>
                <a:gd name="T33" fmla="*/ 9 h 12"/>
                <a:gd name="T34" fmla="*/ 6 w 8"/>
                <a:gd name="T3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2">
                  <a:moveTo>
                    <a:pt x="8" y="3"/>
                  </a:moveTo>
                  <a:cubicBezTo>
                    <a:pt x="8" y="8"/>
                    <a:pt x="8" y="8"/>
                    <a:pt x="8" y="8"/>
                  </a:cubicBezTo>
                  <a:cubicBezTo>
                    <a:pt x="8" y="10"/>
                    <a:pt x="6" y="12"/>
                    <a:pt x="4" y="12"/>
                  </a:cubicBezTo>
                  <a:cubicBezTo>
                    <a:pt x="4" y="12"/>
                    <a:pt x="4" y="12"/>
                    <a:pt x="4" y="12"/>
                  </a:cubicBezTo>
                  <a:cubicBezTo>
                    <a:pt x="2" y="12"/>
                    <a:pt x="0" y="10"/>
                    <a:pt x="0" y="8"/>
                  </a:cubicBezTo>
                  <a:cubicBezTo>
                    <a:pt x="0" y="3"/>
                    <a:pt x="0" y="3"/>
                    <a:pt x="0" y="3"/>
                  </a:cubicBezTo>
                  <a:cubicBezTo>
                    <a:pt x="0" y="1"/>
                    <a:pt x="2" y="0"/>
                    <a:pt x="4" y="0"/>
                  </a:cubicBezTo>
                  <a:cubicBezTo>
                    <a:pt x="4" y="0"/>
                    <a:pt x="4" y="0"/>
                    <a:pt x="4" y="0"/>
                  </a:cubicBezTo>
                  <a:cubicBezTo>
                    <a:pt x="6" y="0"/>
                    <a:pt x="8" y="1"/>
                    <a:pt x="8" y="3"/>
                  </a:cubicBezTo>
                  <a:close/>
                  <a:moveTo>
                    <a:pt x="6" y="7"/>
                  </a:moveTo>
                  <a:cubicBezTo>
                    <a:pt x="6" y="5"/>
                    <a:pt x="6" y="5"/>
                    <a:pt x="6" y="5"/>
                  </a:cubicBezTo>
                  <a:cubicBezTo>
                    <a:pt x="6" y="3"/>
                    <a:pt x="5" y="2"/>
                    <a:pt x="4" y="2"/>
                  </a:cubicBezTo>
                  <a:cubicBezTo>
                    <a:pt x="4" y="2"/>
                    <a:pt x="4" y="2"/>
                    <a:pt x="4" y="2"/>
                  </a:cubicBezTo>
                  <a:cubicBezTo>
                    <a:pt x="3" y="2"/>
                    <a:pt x="2" y="3"/>
                    <a:pt x="2" y="5"/>
                  </a:cubicBezTo>
                  <a:cubicBezTo>
                    <a:pt x="2" y="7"/>
                    <a:pt x="2" y="7"/>
                    <a:pt x="2" y="7"/>
                  </a:cubicBezTo>
                  <a:cubicBezTo>
                    <a:pt x="2" y="8"/>
                    <a:pt x="3" y="9"/>
                    <a:pt x="4" y="9"/>
                  </a:cubicBezTo>
                  <a:cubicBezTo>
                    <a:pt x="4" y="9"/>
                    <a:pt x="4" y="9"/>
                    <a:pt x="4" y="9"/>
                  </a:cubicBezTo>
                  <a:cubicBezTo>
                    <a:pt x="5" y="9"/>
                    <a:pt x="6" y="8"/>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214">
              <a:extLst>
                <a:ext uri="{FF2B5EF4-FFF2-40B4-BE49-F238E27FC236}">
                  <a16:creationId xmlns:a16="http://schemas.microsoft.com/office/drawing/2014/main" id="{E6FD2F35-983E-4C2E-B006-FFE2C70E7517}"/>
                </a:ext>
              </a:extLst>
            </p:cNvPr>
            <p:cNvSpPr>
              <a:spLocks noEditPoints="1"/>
            </p:cNvSpPr>
            <p:nvPr/>
          </p:nvSpPr>
          <p:spPr bwMode="auto">
            <a:xfrm>
              <a:off x="2087563" y="2649538"/>
              <a:ext cx="25400" cy="39688"/>
            </a:xfrm>
            <a:custGeom>
              <a:avLst/>
              <a:gdLst>
                <a:gd name="T0" fmla="*/ 8 w 8"/>
                <a:gd name="T1" fmla="*/ 3 h 12"/>
                <a:gd name="T2" fmla="*/ 8 w 8"/>
                <a:gd name="T3" fmla="*/ 8 h 12"/>
                <a:gd name="T4" fmla="*/ 4 w 8"/>
                <a:gd name="T5" fmla="*/ 12 h 12"/>
                <a:gd name="T6" fmla="*/ 4 w 8"/>
                <a:gd name="T7" fmla="*/ 12 h 12"/>
                <a:gd name="T8" fmla="*/ 0 w 8"/>
                <a:gd name="T9" fmla="*/ 8 h 12"/>
                <a:gd name="T10" fmla="*/ 0 w 8"/>
                <a:gd name="T11" fmla="*/ 3 h 12"/>
                <a:gd name="T12" fmla="*/ 4 w 8"/>
                <a:gd name="T13" fmla="*/ 0 h 12"/>
                <a:gd name="T14" fmla="*/ 4 w 8"/>
                <a:gd name="T15" fmla="*/ 0 h 12"/>
                <a:gd name="T16" fmla="*/ 8 w 8"/>
                <a:gd name="T17" fmla="*/ 3 h 12"/>
                <a:gd name="T18" fmla="*/ 6 w 8"/>
                <a:gd name="T19" fmla="*/ 7 h 12"/>
                <a:gd name="T20" fmla="*/ 6 w 8"/>
                <a:gd name="T21" fmla="*/ 5 h 12"/>
                <a:gd name="T22" fmla="*/ 4 w 8"/>
                <a:gd name="T23" fmla="*/ 2 h 12"/>
                <a:gd name="T24" fmla="*/ 4 w 8"/>
                <a:gd name="T25" fmla="*/ 2 h 12"/>
                <a:gd name="T26" fmla="*/ 2 w 8"/>
                <a:gd name="T27" fmla="*/ 5 h 12"/>
                <a:gd name="T28" fmla="*/ 2 w 8"/>
                <a:gd name="T29" fmla="*/ 7 h 12"/>
                <a:gd name="T30" fmla="*/ 4 w 8"/>
                <a:gd name="T31" fmla="*/ 9 h 12"/>
                <a:gd name="T32" fmla="*/ 4 w 8"/>
                <a:gd name="T33" fmla="*/ 9 h 12"/>
                <a:gd name="T34" fmla="*/ 6 w 8"/>
                <a:gd name="T3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2">
                  <a:moveTo>
                    <a:pt x="8" y="3"/>
                  </a:moveTo>
                  <a:cubicBezTo>
                    <a:pt x="8" y="8"/>
                    <a:pt x="8" y="8"/>
                    <a:pt x="8" y="8"/>
                  </a:cubicBezTo>
                  <a:cubicBezTo>
                    <a:pt x="8" y="10"/>
                    <a:pt x="6" y="12"/>
                    <a:pt x="4" y="12"/>
                  </a:cubicBezTo>
                  <a:cubicBezTo>
                    <a:pt x="4" y="12"/>
                    <a:pt x="4" y="12"/>
                    <a:pt x="4" y="12"/>
                  </a:cubicBezTo>
                  <a:cubicBezTo>
                    <a:pt x="2" y="12"/>
                    <a:pt x="0" y="10"/>
                    <a:pt x="0" y="8"/>
                  </a:cubicBezTo>
                  <a:cubicBezTo>
                    <a:pt x="0" y="3"/>
                    <a:pt x="0" y="3"/>
                    <a:pt x="0" y="3"/>
                  </a:cubicBezTo>
                  <a:cubicBezTo>
                    <a:pt x="0" y="1"/>
                    <a:pt x="2" y="0"/>
                    <a:pt x="4" y="0"/>
                  </a:cubicBezTo>
                  <a:cubicBezTo>
                    <a:pt x="4" y="0"/>
                    <a:pt x="4" y="0"/>
                    <a:pt x="4" y="0"/>
                  </a:cubicBezTo>
                  <a:cubicBezTo>
                    <a:pt x="6" y="0"/>
                    <a:pt x="8" y="1"/>
                    <a:pt x="8" y="3"/>
                  </a:cubicBezTo>
                  <a:close/>
                  <a:moveTo>
                    <a:pt x="6" y="7"/>
                  </a:moveTo>
                  <a:cubicBezTo>
                    <a:pt x="6" y="5"/>
                    <a:pt x="6" y="5"/>
                    <a:pt x="6" y="5"/>
                  </a:cubicBezTo>
                  <a:cubicBezTo>
                    <a:pt x="6" y="3"/>
                    <a:pt x="5" y="2"/>
                    <a:pt x="4" y="2"/>
                  </a:cubicBezTo>
                  <a:cubicBezTo>
                    <a:pt x="4" y="2"/>
                    <a:pt x="4" y="2"/>
                    <a:pt x="4" y="2"/>
                  </a:cubicBezTo>
                  <a:cubicBezTo>
                    <a:pt x="3" y="2"/>
                    <a:pt x="2" y="3"/>
                    <a:pt x="2" y="5"/>
                  </a:cubicBezTo>
                  <a:cubicBezTo>
                    <a:pt x="2" y="7"/>
                    <a:pt x="2" y="7"/>
                    <a:pt x="2" y="7"/>
                  </a:cubicBezTo>
                  <a:cubicBezTo>
                    <a:pt x="2" y="8"/>
                    <a:pt x="3" y="9"/>
                    <a:pt x="4" y="9"/>
                  </a:cubicBezTo>
                  <a:cubicBezTo>
                    <a:pt x="4" y="9"/>
                    <a:pt x="4" y="9"/>
                    <a:pt x="4" y="9"/>
                  </a:cubicBezTo>
                  <a:cubicBezTo>
                    <a:pt x="5" y="9"/>
                    <a:pt x="6" y="8"/>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215">
              <a:extLst>
                <a:ext uri="{FF2B5EF4-FFF2-40B4-BE49-F238E27FC236}">
                  <a16:creationId xmlns:a16="http://schemas.microsoft.com/office/drawing/2014/main" id="{37568619-A1FB-4DA2-9D1C-FDC9EA15DE59}"/>
                </a:ext>
              </a:extLst>
            </p:cNvPr>
            <p:cNvSpPr>
              <a:spLocks/>
            </p:cNvSpPr>
            <p:nvPr/>
          </p:nvSpPr>
          <p:spPr bwMode="auto">
            <a:xfrm>
              <a:off x="2093913" y="2600325"/>
              <a:ext cx="9525" cy="39688"/>
            </a:xfrm>
            <a:custGeom>
              <a:avLst/>
              <a:gdLst>
                <a:gd name="T0" fmla="*/ 3 w 3"/>
                <a:gd name="T1" fmla="*/ 2 h 12"/>
                <a:gd name="T2" fmla="*/ 3 w 3"/>
                <a:gd name="T3" fmla="*/ 10 h 12"/>
                <a:gd name="T4" fmla="*/ 2 w 3"/>
                <a:gd name="T5" fmla="*/ 12 h 12"/>
                <a:gd name="T6" fmla="*/ 1 w 3"/>
                <a:gd name="T7" fmla="*/ 12 h 12"/>
                <a:gd name="T8" fmla="*/ 0 w 3"/>
                <a:gd name="T9" fmla="*/ 10 h 12"/>
                <a:gd name="T10" fmla="*/ 0 w 3"/>
                <a:gd name="T11" fmla="*/ 2 h 12"/>
                <a:gd name="T12" fmla="*/ 1 w 3"/>
                <a:gd name="T13" fmla="*/ 0 h 12"/>
                <a:gd name="T14" fmla="*/ 2 w 3"/>
                <a:gd name="T15" fmla="*/ 0 h 12"/>
                <a:gd name="T16" fmla="*/ 3 w 3"/>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2">
                  <a:moveTo>
                    <a:pt x="3" y="2"/>
                  </a:moveTo>
                  <a:cubicBezTo>
                    <a:pt x="3" y="10"/>
                    <a:pt x="3" y="10"/>
                    <a:pt x="3" y="10"/>
                  </a:cubicBezTo>
                  <a:cubicBezTo>
                    <a:pt x="3" y="11"/>
                    <a:pt x="3" y="12"/>
                    <a:pt x="2" y="12"/>
                  </a:cubicBezTo>
                  <a:cubicBezTo>
                    <a:pt x="1" y="12"/>
                    <a:pt x="1" y="12"/>
                    <a:pt x="1" y="12"/>
                  </a:cubicBezTo>
                  <a:cubicBezTo>
                    <a:pt x="0" y="12"/>
                    <a:pt x="0" y="11"/>
                    <a:pt x="0" y="10"/>
                  </a:cubicBezTo>
                  <a:cubicBezTo>
                    <a:pt x="0" y="2"/>
                    <a:pt x="0" y="2"/>
                    <a:pt x="0" y="2"/>
                  </a:cubicBezTo>
                  <a:cubicBezTo>
                    <a:pt x="0" y="1"/>
                    <a:pt x="0" y="0"/>
                    <a:pt x="1" y="0"/>
                  </a:cubicBezTo>
                  <a:cubicBezTo>
                    <a:pt x="2" y="0"/>
                    <a:pt x="2" y="0"/>
                    <a:pt x="2" y="0"/>
                  </a:cubicBezTo>
                  <a:cubicBezTo>
                    <a:pt x="3" y="0"/>
                    <a:pt x="3"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9" name="Freeform 216">
              <a:extLst>
                <a:ext uri="{FF2B5EF4-FFF2-40B4-BE49-F238E27FC236}">
                  <a16:creationId xmlns:a16="http://schemas.microsoft.com/office/drawing/2014/main" id="{B5AB86AF-7756-4FFC-9BAC-FA43CBC03333}"/>
                </a:ext>
              </a:extLst>
            </p:cNvPr>
            <p:cNvSpPr>
              <a:spLocks noEditPoints="1"/>
            </p:cNvSpPr>
            <p:nvPr/>
          </p:nvSpPr>
          <p:spPr bwMode="auto">
            <a:xfrm>
              <a:off x="2057400" y="2552700"/>
              <a:ext cx="22225" cy="41275"/>
            </a:xfrm>
            <a:custGeom>
              <a:avLst/>
              <a:gdLst>
                <a:gd name="T0" fmla="*/ 7 w 7"/>
                <a:gd name="T1" fmla="*/ 4 h 13"/>
                <a:gd name="T2" fmla="*/ 7 w 7"/>
                <a:gd name="T3" fmla="*/ 9 h 13"/>
                <a:gd name="T4" fmla="*/ 4 w 7"/>
                <a:gd name="T5" fmla="*/ 13 h 13"/>
                <a:gd name="T6" fmla="*/ 3 w 7"/>
                <a:gd name="T7" fmla="*/ 13 h 13"/>
                <a:gd name="T8" fmla="*/ 0 w 7"/>
                <a:gd name="T9" fmla="*/ 9 h 13"/>
                <a:gd name="T10" fmla="*/ 0 w 7"/>
                <a:gd name="T11" fmla="*/ 4 h 13"/>
                <a:gd name="T12" fmla="*/ 3 w 7"/>
                <a:gd name="T13" fmla="*/ 0 h 13"/>
                <a:gd name="T14" fmla="*/ 4 w 7"/>
                <a:gd name="T15" fmla="*/ 0 h 13"/>
                <a:gd name="T16" fmla="*/ 7 w 7"/>
                <a:gd name="T17" fmla="*/ 4 h 13"/>
                <a:gd name="T18" fmla="*/ 5 w 7"/>
                <a:gd name="T19" fmla="*/ 8 h 13"/>
                <a:gd name="T20" fmla="*/ 5 w 7"/>
                <a:gd name="T21" fmla="*/ 5 h 13"/>
                <a:gd name="T22" fmla="*/ 4 w 7"/>
                <a:gd name="T23" fmla="*/ 3 h 13"/>
                <a:gd name="T24" fmla="*/ 3 w 7"/>
                <a:gd name="T25" fmla="*/ 3 h 13"/>
                <a:gd name="T26" fmla="*/ 2 w 7"/>
                <a:gd name="T27" fmla="*/ 5 h 13"/>
                <a:gd name="T28" fmla="*/ 2 w 7"/>
                <a:gd name="T29" fmla="*/ 8 h 13"/>
                <a:gd name="T30" fmla="*/ 3 w 7"/>
                <a:gd name="T31" fmla="*/ 10 h 13"/>
                <a:gd name="T32" fmla="*/ 4 w 7"/>
                <a:gd name="T33" fmla="*/ 10 h 13"/>
                <a:gd name="T34" fmla="*/ 5 w 7"/>
                <a:gd name="T35" fmla="*/ 8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3">
                  <a:moveTo>
                    <a:pt x="7" y="4"/>
                  </a:moveTo>
                  <a:cubicBezTo>
                    <a:pt x="7" y="9"/>
                    <a:pt x="7" y="9"/>
                    <a:pt x="7" y="9"/>
                  </a:cubicBezTo>
                  <a:cubicBezTo>
                    <a:pt x="7" y="11"/>
                    <a:pt x="6" y="13"/>
                    <a:pt x="4" y="13"/>
                  </a:cubicBezTo>
                  <a:cubicBezTo>
                    <a:pt x="3" y="13"/>
                    <a:pt x="3" y="13"/>
                    <a:pt x="3" y="13"/>
                  </a:cubicBezTo>
                  <a:cubicBezTo>
                    <a:pt x="1" y="13"/>
                    <a:pt x="0" y="11"/>
                    <a:pt x="0" y="9"/>
                  </a:cubicBezTo>
                  <a:cubicBezTo>
                    <a:pt x="0" y="4"/>
                    <a:pt x="0" y="4"/>
                    <a:pt x="0" y="4"/>
                  </a:cubicBezTo>
                  <a:cubicBezTo>
                    <a:pt x="0" y="2"/>
                    <a:pt x="1" y="0"/>
                    <a:pt x="3" y="0"/>
                  </a:cubicBezTo>
                  <a:cubicBezTo>
                    <a:pt x="4" y="0"/>
                    <a:pt x="4" y="0"/>
                    <a:pt x="4" y="0"/>
                  </a:cubicBezTo>
                  <a:cubicBezTo>
                    <a:pt x="6" y="0"/>
                    <a:pt x="7" y="2"/>
                    <a:pt x="7" y="4"/>
                  </a:cubicBezTo>
                  <a:close/>
                  <a:moveTo>
                    <a:pt x="5" y="8"/>
                  </a:moveTo>
                  <a:cubicBezTo>
                    <a:pt x="5" y="5"/>
                    <a:pt x="5" y="5"/>
                    <a:pt x="5" y="5"/>
                  </a:cubicBezTo>
                  <a:cubicBezTo>
                    <a:pt x="5" y="4"/>
                    <a:pt x="4" y="3"/>
                    <a:pt x="4" y="3"/>
                  </a:cubicBezTo>
                  <a:cubicBezTo>
                    <a:pt x="3" y="3"/>
                    <a:pt x="3" y="3"/>
                    <a:pt x="3" y="3"/>
                  </a:cubicBezTo>
                  <a:cubicBezTo>
                    <a:pt x="2" y="3"/>
                    <a:pt x="2" y="4"/>
                    <a:pt x="2" y="5"/>
                  </a:cubicBezTo>
                  <a:cubicBezTo>
                    <a:pt x="2" y="8"/>
                    <a:pt x="2" y="8"/>
                    <a:pt x="2" y="8"/>
                  </a:cubicBezTo>
                  <a:cubicBezTo>
                    <a:pt x="2" y="9"/>
                    <a:pt x="2" y="10"/>
                    <a:pt x="3" y="10"/>
                  </a:cubicBezTo>
                  <a:cubicBezTo>
                    <a:pt x="4" y="10"/>
                    <a:pt x="4" y="10"/>
                    <a:pt x="4" y="10"/>
                  </a:cubicBezTo>
                  <a:cubicBezTo>
                    <a:pt x="4" y="10"/>
                    <a:pt x="5" y="9"/>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217">
              <a:extLst>
                <a:ext uri="{FF2B5EF4-FFF2-40B4-BE49-F238E27FC236}">
                  <a16:creationId xmlns:a16="http://schemas.microsoft.com/office/drawing/2014/main" id="{3C696DDE-4102-4E73-9581-9878BB4B150D}"/>
                </a:ext>
              </a:extLst>
            </p:cNvPr>
            <p:cNvSpPr>
              <a:spLocks noEditPoints="1"/>
            </p:cNvSpPr>
            <p:nvPr/>
          </p:nvSpPr>
          <p:spPr bwMode="auto">
            <a:xfrm>
              <a:off x="2057400" y="2600325"/>
              <a:ext cx="22225" cy="39688"/>
            </a:xfrm>
            <a:custGeom>
              <a:avLst/>
              <a:gdLst>
                <a:gd name="T0" fmla="*/ 7 w 7"/>
                <a:gd name="T1" fmla="*/ 3 h 12"/>
                <a:gd name="T2" fmla="*/ 7 w 7"/>
                <a:gd name="T3" fmla="*/ 8 h 12"/>
                <a:gd name="T4" fmla="*/ 4 w 7"/>
                <a:gd name="T5" fmla="*/ 12 h 12"/>
                <a:gd name="T6" fmla="*/ 3 w 7"/>
                <a:gd name="T7" fmla="*/ 12 h 12"/>
                <a:gd name="T8" fmla="*/ 0 w 7"/>
                <a:gd name="T9" fmla="*/ 8 h 12"/>
                <a:gd name="T10" fmla="*/ 0 w 7"/>
                <a:gd name="T11" fmla="*/ 3 h 12"/>
                <a:gd name="T12" fmla="*/ 3 w 7"/>
                <a:gd name="T13" fmla="*/ 0 h 12"/>
                <a:gd name="T14" fmla="*/ 4 w 7"/>
                <a:gd name="T15" fmla="*/ 0 h 12"/>
                <a:gd name="T16" fmla="*/ 7 w 7"/>
                <a:gd name="T17" fmla="*/ 3 h 12"/>
                <a:gd name="T18" fmla="*/ 5 w 7"/>
                <a:gd name="T19" fmla="*/ 7 h 12"/>
                <a:gd name="T20" fmla="*/ 5 w 7"/>
                <a:gd name="T21" fmla="*/ 5 h 12"/>
                <a:gd name="T22" fmla="*/ 4 w 7"/>
                <a:gd name="T23" fmla="*/ 2 h 12"/>
                <a:gd name="T24" fmla="*/ 3 w 7"/>
                <a:gd name="T25" fmla="*/ 2 h 12"/>
                <a:gd name="T26" fmla="*/ 2 w 7"/>
                <a:gd name="T27" fmla="*/ 5 h 12"/>
                <a:gd name="T28" fmla="*/ 2 w 7"/>
                <a:gd name="T29" fmla="*/ 7 h 12"/>
                <a:gd name="T30" fmla="*/ 3 w 7"/>
                <a:gd name="T31" fmla="*/ 9 h 12"/>
                <a:gd name="T32" fmla="*/ 4 w 7"/>
                <a:gd name="T33" fmla="*/ 9 h 12"/>
                <a:gd name="T34" fmla="*/ 5 w 7"/>
                <a:gd name="T3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12">
                  <a:moveTo>
                    <a:pt x="7" y="3"/>
                  </a:moveTo>
                  <a:cubicBezTo>
                    <a:pt x="7" y="8"/>
                    <a:pt x="7" y="8"/>
                    <a:pt x="7" y="8"/>
                  </a:cubicBezTo>
                  <a:cubicBezTo>
                    <a:pt x="7" y="10"/>
                    <a:pt x="6" y="12"/>
                    <a:pt x="4" y="12"/>
                  </a:cubicBezTo>
                  <a:cubicBezTo>
                    <a:pt x="3" y="12"/>
                    <a:pt x="3" y="12"/>
                    <a:pt x="3" y="12"/>
                  </a:cubicBezTo>
                  <a:cubicBezTo>
                    <a:pt x="1" y="12"/>
                    <a:pt x="0" y="10"/>
                    <a:pt x="0" y="8"/>
                  </a:cubicBezTo>
                  <a:cubicBezTo>
                    <a:pt x="0" y="3"/>
                    <a:pt x="0" y="3"/>
                    <a:pt x="0" y="3"/>
                  </a:cubicBezTo>
                  <a:cubicBezTo>
                    <a:pt x="0" y="1"/>
                    <a:pt x="1" y="0"/>
                    <a:pt x="3" y="0"/>
                  </a:cubicBezTo>
                  <a:cubicBezTo>
                    <a:pt x="4" y="0"/>
                    <a:pt x="4" y="0"/>
                    <a:pt x="4" y="0"/>
                  </a:cubicBezTo>
                  <a:cubicBezTo>
                    <a:pt x="6" y="0"/>
                    <a:pt x="7" y="1"/>
                    <a:pt x="7" y="3"/>
                  </a:cubicBezTo>
                  <a:close/>
                  <a:moveTo>
                    <a:pt x="5" y="7"/>
                  </a:moveTo>
                  <a:cubicBezTo>
                    <a:pt x="5" y="5"/>
                    <a:pt x="5" y="5"/>
                    <a:pt x="5" y="5"/>
                  </a:cubicBezTo>
                  <a:cubicBezTo>
                    <a:pt x="5" y="3"/>
                    <a:pt x="4" y="2"/>
                    <a:pt x="4" y="2"/>
                  </a:cubicBezTo>
                  <a:cubicBezTo>
                    <a:pt x="3" y="2"/>
                    <a:pt x="3" y="2"/>
                    <a:pt x="3" y="2"/>
                  </a:cubicBezTo>
                  <a:cubicBezTo>
                    <a:pt x="2" y="2"/>
                    <a:pt x="2" y="3"/>
                    <a:pt x="2" y="5"/>
                  </a:cubicBezTo>
                  <a:cubicBezTo>
                    <a:pt x="2" y="7"/>
                    <a:pt x="2" y="7"/>
                    <a:pt x="2" y="7"/>
                  </a:cubicBezTo>
                  <a:cubicBezTo>
                    <a:pt x="2" y="8"/>
                    <a:pt x="2" y="9"/>
                    <a:pt x="3" y="9"/>
                  </a:cubicBezTo>
                  <a:cubicBezTo>
                    <a:pt x="4" y="9"/>
                    <a:pt x="4" y="9"/>
                    <a:pt x="4" y="9"/>
                  </a:cubicBezTo>
                  <a:cubicBezTo>
                    <a:pt x="4" y="9"/>
                    <a:pt x="5" y="8"/>
                    <a:pt x="5"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218">
              <a:extLst>
                <a:ext uri="{FF2B5EF4-FFF2-40B4-BE49-F238E27FC236}">
                  <a16:creationId xmlns:a16="http://schemas.microsoft.com/office/drawing/2014/main" id="{0EBE6A1B-C541-4FB8-9F36-A6480BED5C9B}"/>
                </a:ext>
              </a:extLst>
            </p:cNvPr>
            <p:cNvSpPr>
              <a:spLocks/>
            </p:cNvSpPr>
            <p:nvPr/>
          </p:nvSpPr>
          <p:spPr bwMode="auto">
            <a:xfrm>
              <a:off x="2063750" y="2649538"/>
              <a:ext cx="12700" cy="39688"/>
            </a:xfrm>
            <a:custGeom>
              <a:avLst/>
              <a:gdLst>
                <a:gd name="T0" fmla="*/ 4 w 4"/>
                <a:gd name="T1" fmla="*/ 2 h 12"/>
                <a:gd name="T2" fmla="*/ 4 w 4"/>
                <a:gd name="T3" fmla="*/ 10 h 12"/>
                <a:gd name="T4" fmla="*/ 3 w 4"/>
                <a:gd name="T5" fmla="*/ 12 h 12"/>
                <a:gd name="T6" fmla="*/ 2 w 4"/>
                <a:gd name="T7" fmla="*/ 12 h 12"/>
                <a:gd name="T8" fmla="*/ 0 w 4"/>
                <a:gd name="T9" fmla="*/ 10 h 12"/>
                <a:gd name="T10" fmla="*/ 0 w 4"/>
                <a:gd name="T11" fmla="*/ 2 h 12"/>
                <a:gd name="T12" fmla="*/ 2 w 4"/>
                <a:gd name="T13" fmla="*/ 0 h 12"/>
                <a:gd name="T14" fmla="*/ 3 w 4"/>
                <a:gd name="T15" fmla="*/ 0 h 12"/>
                <a:gd name="T16" fmla="*/ 4 w 4"/>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4" y="2"/>
                  </a:moveTo>
                  <a:cubicBezTo>
                    <a:pt x="4" y="10"/>
                    <a:pt x="4" y="10"/>
                    <a:pt x="4" y="10"/>
                  </a:cubicBezTo>
                  <a:cubicBezTo>
                    <a:pt x="4" y="11"/>
                    <a:pt x="3" y="12"/>
                    <a:pt x="3" y="12"/>
                  </a:cubicBezTo>
                  <a:cubicBezTo>
                    <a:pt x="2" y="12"/>
                    <a:pt x="2" y="12"/>
                    <a:pt x="2" y="12"/>
                  </a:cubicBezTo>
                  <a:cubicBezTo>
                    <a:pt x="1" y="12"/>
                    <a:pt x="0" y="11"/>
                    <a:pt x="0" y="10"/>
                  </a:cubicBezTo>
                  <a:cubicBezTo>
                    <a:pt x="0" y="2"/>
                    <a:pt x="0" y="2"/>
                    <a:pt x="0" y="2"/>
                  </a:cubicBezTo>
                  <a:cubicBezTo>
                    <a:pt x="0" y="1"/>
                    <a:pt x="1" y="0"/>
                    <a:pt x="2" y="0"/>
                  </a:cubicBezTo>
                  <a:cubicBezTo>
                    <a:pt x="3" y="0"/>
                    <a:pt x="3" y="0"/>
                    <a:pt x="3" y="0"/>
                  </a:cubicBezTo>
                  <a:cubicBezTo>
                    <a:pt x="3" y="0"/>
                    <a:pt x="4" y="1"/>
                    <a:pt x="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19">
              <a:extLst>
                <a:ext uri="{FF2B5EF4-FFF2-40B4-BE49-F238E27FC236}">
                  <a16:creationId xmlns:a16="http://schemas.microsoft.com/office/drawing/2014/main" id="{43C0A982-CA6B-42B9-ADFB-6A928B0D7724}"/>
                </a:ext>
              </a:extLst>
            </p:cNvPr>
            <p:cNvSpPr>
              <a:spLocks noEditPoints="1"/>
            </p:cNvSpPr>
            <p:nvPr/>
          </p:nvSpPr>
          <p:spPr bwMode="auto">
            <a:xfrm>
              <a:off x="2028825" y="2649538"/>
              <a:ext cx="25400" cy="39688"/>
            </a:xfrm>
            <a:custGeom>
              <a:avLst/>
              <a:gdLst>
                <a:gd name="T0" fmla="*/ 8 w 8"/>
                <a:gd name="T1" fmla="*/ 3 h 12"/>
                <a:gd name="T2" fmla="*/ 8 w 8"/>
                <a:gd name="T3" fmla="*/ 8 h 12"/>
                <a:gd name="T4" fmla="*/ 4 w 8"/>
                <a:gd name="T5" fmla="*/ 12 h 12"/>
                <a:gd name="T6" fmla="*/ 4 w 8"/>
                <a:gd name="T7" fmla="*/ 12 h 12"/>
                <a:gd name="T8" fmla="*/ 0 w 8"/>
                <a:gd name="T9" fmla="*/ 8 h 12"/>
                <a:gd name="T10" fmla="*/ 0 w 8"/>
                <a:gd name="T11" fmla="*/ 3 h 12"/>
                <a:gd name="T12" fmla="*/ 4 w 8"/>
                <a:gd name="T13" fmla="*/ 0 h 12"/>
                <a:gd name="T14" fmla="*/ 4 w 8"/>
                <a:gd name="T15" fmla="*/ 0 h 12"/>
                <a:gd name="T16" fmla="*/ 8 w 8"/>
                <a:gd name="T17" fmla="*/ 3 h 12"/>
                <a:gd name="T18" fmla="*/ 6 w 8"/>
                <a:gd name="T19" fmla="*/ 7 h 12"/>
                <a:gd name="T20" fmla="*/ 6 w 8"/>
                <a:gd name="T21" fmla="*/ 4 h 12"/>
                <a:gd name="T22" fmla="*/ 4 w 8"/>
                <a:gd name="T23" fmla="*/ 2 h 12"/>
                <a:gd name="T24" fmla="*/ 4 w 8"/>
                <a:gd name="T25" fmla="*/ 2 h 12"/>
                <a:gd name="T26" fmla="*/ 2 w 8"/>
                <a:gd name="T27" fmla="*/ 4 h 12"/>
                <a:gd name="T28" fmla="*/ 2 w 8"/>
                <a:gd name="T29" fmla="*/ 7 h 12"/>
                <a:gd name="T30" fmla="*/ 4 w 8"/>
                <a:gd name="T31" fmla="*/ 9 h 12"/>
                <a:gd name="T32" fmla="*/ 4 w 8"/>
                <a:gd name="T33" fmla="*/ 9 h 12"/>
                <a:gd name="T34" fmla="*/ 6 w 8"/>
                <a:gd name="T35"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 h="12">
                  <a:moveTo>
                    <a:pt x="8" y="3"/>
                  </a:moveTo>
                  <a:cubicBezTo>
                    <a:pt x="8" y="8"/>
                    <a:pt x="8" y="8"/>
                    <a:pt x="8" y="8"/>
                  </a:cubicBezTo>
                  <a:cubicBezTo>
                    <a:pt x="8" y="10"/>
                    <a:pt x="6" y="12"/>
                    <a:pt x="4" y="12"/>
                  </a:cubicBezTo>
                  <a:cubicBezTo>
                    <a:pt x="4" y="12"/>
                    <a:pt x="4" y="12"/>
                    <a:pt x="4" y="12"/>
                  </a:cubicBezTo>
                  <a:cubicBezTo>
                    <a:pt x="2" y="12"/>
                    <a:pt x="0" y="10"/>
                    <a:pt x="0" y="8"/>
                  </a:cubicBezTo>
                  <a:cubicBezTo>
                    <a:pt x="0" y="3"/>
                    <a:pt x="0" y="3"/>
                    <a:pt x="0" y="3"/>
                  </a:cubicBezTo>
                  <a:cubicBezTo>
                    <a:pt x="0" y="1"/>
                    <a:pt x="2" y="0"/>
                    <a:pt x="4" y="0"/>
                  </a:cubicBezTo>
                  <a:cubicBezTo>
                    <a:pt x="4" y="0"/>
                    <a:pt x="4" y="0"/>
                    <a:pt x="4" y="0"/>
                  </a:cubicBezTo>
                  <a:cubicBezTo>
                    <a:pt x="6" y="0"/>
                    <a:pt x="8" y="1"/>
                    <a:pt x="8" y="3"/>
                  </a:cubicBezTo>
                  <a:close/>
                  <a:moveTo>
                    <a:pt x="6" y="7"/>
                  </a:moveTo>
                  <a:cubicBezTo>
                    <a:pt x="6" y="4"/>
                    <a:pt x="6" y="4"/>
                    <a:pt x="6" y="4"/>
                  </a:cubicBezTo>
                  <a:cubicBezTo>
                    <a:pt x="6" y="3"/>
                    <a:pt x="5" y="2"/>
                    <a:pt x="4" y="2"/>
                  </a:cubicBezTo>
                  <a:cubicBezTo>
                    <a:pt x="4" y="2"/>
                    <a:pt x="4" y="2"/>
                    <a:pt x="4" y="2"/>
                  </a:cubicBezTo>
                  <a:cubicBezTo>
                    <a:pt x="3" y="2"/>
                    <a:pt x="2" y="3"/>
                    <a:pt x="2" y="4"/>
                  </a:cubicBezTo>
                  <a:cubicBezTo>
                    <a:pt x="2" y="7"/>
                    <a:pt x="2" y="7"/>
                    <a:pt x="2" y="7"/>
                  </a:cubicBezTo>
                  <a:cubicBezTo>
                    <a:pt x="2" y="8"/>
                    <a:pt x="3" y="9"/>
                    <a:pt x="4" y="9"/>
                  </a:cubicBezTo>
                  <a:cubicBezTo>
                    <a:pt x="4" y="9"/>
                    <a:pt x="4" y="9"/>
                    <a:pt x="4" y="9"/>
                  </a:cubicBezTo>
                  <a:cubicBezTo>
                    <a:pt x="5" y="9"/>
                    <a:pt x="6" y="8"/>
                    <a:pt x="6"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20">
              <a:extLst>
                <a:ext uri="{FF2B5EF4-FFF2-40B4-BE49-F238E27FC236}">
                  <a16:creationId xmlns:a16="http://schemas.microsoft.com/office/drawing/2014/main" id="{ED6968CD-79B3-41E9-984F-21AB5DCB0B0C}"/>
                </a:ext>
              </a:extLst>
            </p:cNvPr>
            <p:cNvSpPr>
              <a:spLocks/>
            </p:cNvSpPr>
            <p:nvPr/>
          </p:nvSpPr>
          <p:spPr bwMode="auto">
            <a:xfrm>
              <a:off x="2035175" y="2555875"/>
              <a:ext cx="9525" cy="34925"/>
            </a:xfrm>
            <a:custGeom>
              <a:avLst/>
              <a:gdLst>
                <a:gd name="T0" fmla="*/ 3 w 3"/>
                <a:gd name="T1" fmla="*/ 1 h 11"/>
                <a:gd name="T2" fmla="*/ 3 w 3"/>
                <a:gd name="T3" fmla="*/ 10 h 11"/>
                <a:gd name="T4" fmla="*/ 2 w 3"/>
                <a:gd name="T5" fmla="*/ 11 h 11"/>
                <a:gd name="T6" fmla="*/ 1 w 3"/>
                <a:gd name="T7" fmla="*/ 11 h 11"/>
                <a:gd name="T8" fmla="*/ 0 w 3"/>
                <a:gd name="T9" fmla="*/ 10 h 11"/>
                <a:gd name="T10" fmla="*/ 0 w 3"/>
                <a:gd name="T11" fmla="*/ 1 h 11"/>
                <a:gd name="T12" fmla="*/ 1 w 3"/>
                <a:gd name="T13" fmla="*/ 0 h 11"/>
                <a:gd name="T14" fmla="*/ 2 w 3"/>
                <a:gd name="T15" fmla="*/ 0 h 11"/>
                <a:gd name="T16" fmla="*/ 3 w 3"/>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1">
                  <a:moveTo>
                    <a:pt x="3" y="1"/>
                  </a:moveTo>
                  <a:cubicBezTo>
                    <a:pt x="3" y="10"/>
                    <a:pt x="3" y="10"/>
                    <a:pt x="3" y="10"/>
                  </a:cubicBezTo>
                  <a:cubicBezTo>
                    <a:pt x="3" y="10"/>
                    <a:pt x="3" y="11"/>
                    <a:pt x="2" y="11"/>
                  </a:cubicBezTo>
                  <a:cubicBezTo>
                    <a:pt x="1" y="11"/>
                    <a:pt x="1" y="11"/>
                    <a:pt x="1" y="11"/>
                  </a:cubicBezTo>
                  <a:cubicBezTo>
                    <a:pt x="0" y="11"/>
                    <a:pt x="0" y="10"/>
                    <a:pt x="0" y="10"/>
                  </a:cubicBezTo>
                  <a:cubicBezTo>
                    <a:pt x="0" y="1"/>
                    <a:pt x="0" y="1"/>
                    <a:pt x="0" y="1"/>
                  </a:cubicBezTo>
                  <a:cubicBezTo>
                    <a:pt x="0" y="0"/>
                    <a:pt x="0" y="0"/>
                    <a:pt x="1" y="0"/>
                  </a:cubicBezTo>
                  <a:cubicBezTo>
                    <a:pt x="2" y="0"/>
                    <a:pt x="2" y="0"/>
                    <a:pt x="2" y="0"/>
                  </a:cubicBezTo>
                  <a:cubicBezTo>
                    <a:pt x="3" y="0"/>
                    <a:pt x="3" y="0"/>
                    <a:pt x="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4" name="Freeform 221">
              <a:extLst>
                <a:ext uri="{FF2B5EF4-FFF2-40B4-BE49-F238E27FC236}">
                  <a16:creationId xmlns:a16="http://schemas.microsoft.com/office/drawing/2014/main" id="{3EEF4313-8086-4836-A248-D034A6552E66}"/>
                </a:ext>
              </a:extLst>
            </p:cNvPr>
            <p:cNvSpPr>
              <a:spLocks/>
            </p:cNvSpPr>
            <p:nvPr/>
          </p:nvSpPr>
          <p:spPr bwMode="auto">
            <a:xfrm>
              <a:off x="2035175" y="2600325"/>
              <a:ext cx="9525" cy="39688"/>
            </a:xfrm>
            <a:custGeom>
              <a:avLst/>
              <a:gdLst>
                <a:gd name="T0" fmla="*/ 3 w 3"/>
                <a:gd name="T1" fmla="*/ 2 h 12"/>
                <a:gd name="T2" fmla="*/ 3 w 3"/>
                <a:gd name="T3" fmla="*/ 10 h 12"/>
                <a:gd name="T4" fmla="*/ 2 w 3"/>
                <a:gd name="T5" fmla="*/ 12 h 12"/>
                <a:gd name="T6" fmla="*/ 1 w 3"/>
                <a:gd name="T7" fmla="*/ 12 h 12"/>
                <a:gd name="T8" fmla="*/ 0 w 3"/>
                <a:gd name="T9" fmla="*/ 10 h 12"/>
                <a:gd name="T10" fmla="*/ 0 w 3"/>
                <a:gd name="T11" fmla="*/ 2 h 12"/>
                <a:gd name="T12" fmla="*/ 1 w 3"/>
                <a:gd name="T13" fmla="*/ 0 h 12"/>
                <a:gd name="T14" fmla="*/ 2 w 3"/>
                <a:gd name="T15" fmla="*/ 0 h 12"/>
                <a:gd name="T16" fmla="*/ 3 w 3"/>
                <a:gd name="T17"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12">
                  <a:moveTo>
                    <a:pt x="3" y="2"/>
                  </a:moveTo>
                  <a:cubicBezTo>
                    <a:pt x="3" y="10"/>
                    <a:pt x="3" y="10"/>
                    <a:pt x="3" y="10"/>
                  </a:cubicBezTo>
                  <a:cubicBezTo>
                    <a:pt x="3" y="11"/>
                    <a:pt x="3" y="12"/>
                    <a:pt x="2" y="12"/>
                  </a:cubicBezTo>
                  <a:cubicBezTo>
                    <a:pt x="1" y="12"/>
                    <a:pt x="1" y="12"/>
                    <a:pt x="1" y="12"/>
                  </a:cubicBezTo>
                  <a:cubicBezTo>
                    <a:pt x="0" y="12"/>
                    <a:pt x="0" y="11"/>
                    <a:pt x="0" y="10"/>
                  </a:cubicBezTo>
                  <a:cubicBezTo>
                    <a:pt x="0" y="2"/>
                    <a:pt x="0" y="2"/>
                    <a:pt x="0" y="2"/>
                  </a:cubicBezTo>
                  <a:cubicBezTo>
                    <a:pt x="0" y="1"/>
                    <a:pt x="0" y="0"/>
                    <a:pt x="1" y="0"/>
                  </a:cubicBezTo>
                  <a:cubicBezTo>
                    <a:pt x="2" y="0"/>
                    <a:pt x="2" y="0"/>
                    <a:pt x="2" y="0"/>
                  </a:cubicBezTo>
                  <a:cubicBezTo>
                    <a:pt x="3" y="0"/>
                    <a:pt x="3" y="1"/>
                    <a:pt x="3"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34">
            <a:extLst>
              <a:ext uri="{FF2B5EF4-FFF2-40B4-BE49-F238E27FC236}">
                <a16:creationId xmlns:a16="http://schemas.microsoft.com/office/drawing/2014/main" id="{520B7964-F891-4F47-BC2A-6CC168C0C530}"/>
              </a:ext>
            </a:extLst>
          </p:cNvPr>
          <p:cNvGrpSpPr/>
          <p:nvPr/>
        </p:nvGrpSpPr>
        <p:grpSpPr>
          <a:xfrm>
            <a:off x="537479" y="1798853"/>
            <a:ext cx="499371" cy="448258"/>
            <a:chOff x="1018820" y="1884930"/>
            <a:chExt cx="719669" cy="720185"/>
          </a:xfrm>
        </p:grpSpPr>
        <p:sp>
          <p:nvSpPr>
            <p:cNvPr id="36" name="Content Placeholder 1">
              <a:extLst>
                <a:ext uri="{FF2B5EF4-FFF2-40B4-BE49-F238E27FC236}">
                  <a16:creationId xmlns:a16="http://schemas.microsoft.com/office/drawing/2014/main" id="{19E6854C-D9B0-44A5-81C2-82AB93DCDB2C}"/>
                </a:ext>
              </a:extLst>
            </p:cNvPr>
            <p:cNvSpPr txBox="1">
              <a:spLocks/>
            </p:cNvSpPr>
            <p:nvPr/>
          </p:nvSpPr>
          <p:spPr>
            <a:xfrm>
              <a:off x="1018820" y="1884930"/>
              <a:ext cx="719669" cy="720185"/>
            </a:xfrm>
            <a:prstGeom prst="ellipse">
              <a:avLst/>
            </a:prstGeom>
            <a:solidFill>
              <a:schemeClr val="bg1"/>
            </a:solidFill>
            <a:ln w="6350">
              <a:solidFill>
                <a:srgbClr val="FFFFFF"/>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37" name="Content Placeholder 1">
              <a:extLst>
                <a:ext uri="{FF2B5EF4-FFF2-40B4-BE49-F238E27FC236}">
                  <a16:creationId xmlns:a16="http://schemas.microsoft.com/office/drawing/2014/main" id="{028B010B-ACB1-4698-9CF4-3212E6A92810}"/>
                </a:ext>
              </a:extLst>
            </p:cNvPr>
            <p:cNvSpPr txBox="1">
              <a:spLocks/>
            </p:cNvSpPr>
            <p:nvPr/>
          </p:nvSpPr>
          <p:spPr>
            <a:xfrm>
              <a:off x="1056282" y="1922419"/>
              <a:ext cx="644744" cy="645207"/>
            </a:xfrm>
            <a:prstGeom prst="ellipse">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grpSp>
      <p:grpSp>
        <p:nvGrpSpPr>
          <p:cNvPr id="38" name="Group 37">
            <a:extLst>
              <a:ext uri="{FF2B5EF4-FFF2-40B4-BE49-F238E27FC236}">
                <a16:creationId xmlns:a16="http://schemas.microsoft.com/office/drawing/2014/main" id="{E5D83F5D-57C8-4E70-A820-10DC6742802A}"/>
              </a:ext>
            </a:extLst>
          </p:cNvPr>
          <p:cNvGrpSpPr/>
          <p:nvPr/>
        </p:nvGrpSpPr>
        <p:grpSpPr>
          <a:xfrm>
            <a:off x="537479" y="2342768"/>
            <a:ext cx="499371" cy="448258"/>
            <a:chOff x="1018820" y="1884930"/>
            <a:chExt cx="719669" cy="720185"/>
          </a:xfrm>
        </p:grpSpPr>
        <p:sp>
          <p:nvSpPr>
            <p:cNvPr id="39" name="Content Placeholder 1">
              <a:extLst>
                <a:ext uri="{FF2B5EF4-FFF2-40B4-BE49-F238E27FC236}">
                  <a16:creationId xmlns:a16="http://schemas.microsoft.com/office/drawing/2014/main" id="{D8849D96-B284-453C-B796-497C0F365EA0}"/>
                </a:ext>
              </a:extLst>
            </p:cNvPr>
            <p:cNvSpPr txBox="1">
              <a:spLocks/>
            </p:cNvSpPr>
            <p:nvPr/>
          </p:nvSpPr>
          <p:spPr>
            <a:xfrm>
              <a:off x="1018820" y="1884930"/>
              <a:ext cx="719669" cy="720185"/>
            </a:xfrm>
            <a:prstGeom prst="ellipse">
              <a:avLst/>
            </a:prstGeom>
            <a:solidFill>
              <a:schemeClr val="bg1"/>
            </a:solidFill>
            <a:ln w="6350">
              <a:solidFill>
                <a:srgbClr val="FFFFFF"/>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40" name="Content Placeholder 1">
              <a:extLst>
                <a:ext uri="{FF2B5EF4-FFF2-40B4-BE49-F238E27FC236}">
                  <a16:creationId xmlns:a16="http://schemas.microsoft.com/office/drawing/2014/main" id="{E9372C7E-28C7-4457-BF66-CCCD175E2638}"/>
                </a:ext>
              </a:extLst>
            </p:cNvPr>
            <p:cNvSpPr txBox="1">
              <a:spLocks/>
            </p:cNvSpPr>
            <p:nvPr/>
          </p:nvSpPr>
          <p:spPr>
            <a:xfrm>
              <a:off x="1056282" y="1922419"/>
              <a:ext cx="644744" cy="645207"/>
            </a:xfrm>
            <a:prstGeom prst="ellipse">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grpSp>
      <p:grpSp>
        <p:nvGrpSpPr>
          <p:cNvPr id="41" name="Group 40">
            <a:extLst>
              <a:ext uri="{FF2B5EF4-FFF2-40B4-BE49-F238E27FC236}">
                <a16:creationId xmlns:a16="http://schemas.microsoft.com/office/drawing/2014/main" id="{B8D11CE7-8805-460C-9863-EA1AB1D9CBA2}"/>
              </a:ext>
            </a:extLst>
          </p:cNvPr>
          <p:cNvGrpSpPr/>
          <p:nvPr/>
        </p:nvGrpSpPr>
        <p:grpSpPr>
          <a:xfrm>
            <a:off x="522264" y="2881148"/>
            <a:ext cx="499371" cy="448258"/>
            <a:chOff x="1018820" y="1884930"/>
            <a:chExt cx="719669" cy="720185"/>
          </a:xfrm>
        </p:grpSpPr>
        <p:sp>
          <p:nvSpPr>
            <p:cNvPr id="42" name="Content Placeholder 1">
              <a:extLst>
                <a:ext uri="{FF2B5EF4-FFF2-40B4-BE49-F238E27FC236}">
                  <a16:creationId xmlns:a16="http://schemas.microsoft.com/office/drawing/2014/main" id="{D1A60ACD-4FBB-4936-8B98-44E9680FEEE0}"/>
                </a:ext>
              </a:extLst>
            </p:cNvPr>
            <p:cNvSpPr txBox="1">
              <a:spLocks/>
            </p:cNvSpPr>
            <p:nvPr/>
          </p:nvSpPr>
          <p:spPr>
            <a:xfrm>
              <a:off x="1018820" y="1884930"/>
              <a:ext cx="719669" cy="720185"/>
            </a:xfrm>
            <a:prstGeom prst="ellipse">
              <a:avLst/>
            </a:prstGeom>
            <a:solidFill>
              <a:schemeClr val="bg1"/>
            </a:solidFill>
            <a:ln w="6350">
              <a:solidFill>
                <a:srgbClr val="FFFFFF"/>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43" name="Content Placeholder 1">
              <a:extLst>
                <a:ext uri="{FF2B5EF4-FFF2-40B4-BE49-F238E27FC236}">
                  <a16:creationId xmlns:a16="http://schemas.microsoft.com/office/drawing/2014/main" id="{F4AFA37C-E093-45C9-A049-18626A149FE3}"/>
                </a:ext>
              </a:extLst>
            </p:cNvPr>
            <p:cNvSpPr txBox="1">
              <a:spLocks/>
            </p:cNvSpPr>
            <p:nvPr/>
          </p:nvSpPr>
          <p:spPr>
            <a:xfrm>
              <a:off x="1056282" y="1922419"/>
              <a:ext cx="644744" cy="645207"/>
            </a:xfrm>
            <a:prstGeom prst="ellipse">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grpSp>
      <p:grpSp>
        <p:nvGrpSpPr>
          <p:cNvPr id="44" name="Group 43">
            <a:extLst>
              <a:ext uri="{FF2B5EF4-FFF2-40B4-BE49-F238E27FC236}">
                <a16:creationId xmlns:a16="http://schemas.microsoft.com/office/drawing/2014/main" id="{7D095A42-7A56-418D-9AF4-BBF4C804A18F}"/>
              </a:ext>
            </a:extLst>
          </p:cNvPr>
          <p:cNvGrpSpPr/>
          <p:nvPr/>
        </p:nvGrpSpPr>
        <p:grpSpPr>
          <a:xfrm>
            <a:off x="537479" y="3426521"/>
            <a:ext cx="499371" cy="448258"/>
            <a:chOff x="1018820" y="1884930"/>
            <a:chExt cx="719669" cy="720185"/>
          </a:xfrm>
        </p:grpSpPr>
        <p:sp>
          <p:nvSpPr>
            <p:cNvPr id="45" name="Content Placeholder 1">
              <a:extLst>
                <a:ext uri="{FF2B5EF4-FFF2-40B4-BE49-F238E27FC236}">
                  <a16:creationId xmlns:a16="http://schemas.microsoft.com/office/drawing/2014/main" id="{735C61BC-89FE-416C-A58C-9A8243303CE4}"/>
                </a:ext>
              </a:extLst>
            </p:cNvPr>
            <p:cNvSpPr txBox="1">
              <a:spLocks/>
            </p:cNvSpPr>
            <p:nvPr/>
          </p:nvSpPr>
          <p:spPr>
            <a:xfrm>
              <a:off x="1018820" y="1884930"/>
              <a:ext cx="719669" cy="720185"/>
            </a:xfrm>
            <a:prstGeom prst="ellipse">
              <a:avLst/>
            </a:prstGeom>
            <a:solidFill>
              <a:schemeClr val="bg1"/>
            </a:solidFill>
            <a:ln w="6350">
              <a:solidFill>
                <a:srgbClr val="FFFFFF"/>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sp>
          <p:nvSpPr>
            <p:cNvPr id="46" name="Content Placeholder 1">
              <a:extLst>
                <a:ext uri="{FF2B5EF4-FFF2-40B4-BE49-F238E27FC236}">
                  <a16:creationId xmlns:a16="http://schemas.microsoft.com/office/drawing/2014/main" id="{4A848FEE-E0EE-4DAD-9E67-F08A5A85DBCA}"/>
                </a:ext>
              </a:extLst>
            </p:cNvPr>
            <p:cNvSpPr txBox="1">
              <a:spLocks/>
            </p:cNvSpPr>
            <p:nvPr/>
          </p:nvSpPr>
          <p:spPr>
            <a:xfrm>
              <a:off x="1056282" y="1922419"/>
              <a:ext cx="644744" cy="645207"/>
            </a:xfrm>
            <a:prstGeom prst="ellipse">
              <a:avLst/>
            </a:prstGeom>
            <a:solidFill>
              <a:srgbClr val="005EB8"/>
            </a:solidFill>
            <a:ln w="6350">
              <a:solidFill>
                <a:srgbClr val="005EB8"/>
              </a:solidFill>
            </a:ln>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chemeClr val="bg1"/>
                </a:solidFill>
              </a:endParaRPr>
            </a:p>
          </p:txBody>
        </p:sp>
      </p:grpSp>
      <p:grpSp>
        <p:nvGrpSpPr>
          <p:cNvPr id="47" name="Group 46">
            <a:extLst>
              <a:ext uri="{FF2B5EF4-FFF2-40B4-BE49-F238E27FC236}">
                <a16:creationId xmlns:a16="http://schemas.microsoft.com/office/drawing/2014/main" id="{61307077-3E2F-470D-BFE4-04D0514BA8A0}"/>
              </a:ext>
            </a:extLst>
          </p:cNvPr>
          <p:cNvGrpSpPr/>
          <p:nvPr/>
        </p:nvGrpSpPr>
        <p:grpSpPr>
          <a:xfrm>
            <a:off x="656097" y="1906549"/>
            <a:ext cx="277561" cy="267613"/>
            <a:chOff x="4667250" y="4281488"/>
            <a:chExt cx="296863" cy="319088"/>
          </a:xfrm>
          <a:solidFill>
            <a:schemeClr val="bg1"/>
          </a:solidFill>
        </p:grpSpPr>
        <p:sp>
          <p:nvSpPr>
            <p:cNvPr id="48" name="Freeform 260">
              <a:extLst>
                <a:ext uri="{FF2B5EF4-FFF2-40B4-BE49-F238E27FC236}">
                  <a16:creationId xmlns:a16="http://schemas.microsoft.com/office/drawing/2014/main" id="{06E1133F-6B29-448D-810F-D16410D63BB0}"/>
                </a:ext>
              </a:extLst>
            </p:cNvPr>
            <p:cNvSpPr>
              <a:spLocks noEditPoints="1"/>
            </p:cNvSpPr>
            <p:nvPr/>
          </p:nvSpPr>
          <p:spPr bwMode="auto">
            <a:xfrm>
              <a:off x="4725988" y="4337050"/>
              <a:ext cx="136525" cy="133350"/>
            </a:xfrm>
            <a:custGeom>
              <a:avLst/>
              <a:gdLst>
                <a:gd name="T0" fmla="*/ 38 w 42"/>
                <a:gd name="T1" fmla="*/ 16 h 41"/>
                <a:gd name="T2" fmla="*/ 41 w 42"/>
                <a:gd name="T3" fmla="*/ 15 h 41"/>
                <a:gd name="T4" fmla="*/ 38 w 42"/>
                <a:gd name="T5" fmla="*/ 8 h 41"/>
                <a:gd name="T6" fmla="*/ 35 w 42"/>
                <a:gd name="T7" fmla="*/ 10 h 41"/>
                <a:gd name="T8" fmla="*/ 30 w 42"/>
                <a:gd name="T9" fmla="*/ 6 h 41"/>
                <a:gd name="T10" fmla="*/ 31 w 42"/>
                <a:gd name="T11" fmla="*/ 2 h 41"/>
                <a:gd name="T12" fmla="*/ 25 w 42"/>
                <a:gd name="T13" fmla="*/ 0 h 41"/>
                <a:gd name="T14" fmla="*/ 24 w 42"/>
                <a:gd name="T15" fmla="*/ 3 h 41"/>
                <a:gd name="T16" fmla="*/ 17 w 42"/>
                <a:gd name="T17" fmla="*/ 4 h 41"/>
                <a:gd name="T18" fmla="*/ 15 w 42"/>
                <a:gd name="T19" fmla="*/ 0 h 41"/>
                <a:gd name="T20" fmla="*/ 9 w 42"/>
                <a:gd name="T21" fmla="*/ 3 h 41"/>
                <a:gd name="T22" fmla="*/ 11 w 42"/>
                <a:gd name="T23" fmla="*/ 7 h 41"/>
                <a:gd name="T24" fmla="*/ 6 w 42"/>
                <a:gd name="T25" fmla="*/ 12 h 41"/>
                <a:gd name="T26" fmla="*/ 3 w 42"/>
                <a:gd name="T27" fmla="*/ 10 h 41"/>
                <a:gd name="T28" fmla="*/ 0 w 42"/>
                <a:gd name="T29" fmla="*/ 17 h 41"/>
                <a:gd name="T30" fmla="*/ 4 w 42"/>
                <a:gd name="T31" fmla="*/ 18 h 41"/>
                <a:gd name="T32" fmla="*/ 5 w 42"/>
                <a:gd name="T33" fmla="*/ 25 h 41"/>
                <a:gd name="T34" fmla="*/ 1 w 42"/>
                <a:gd name="T35" fmla="*/ 26 h 41"/>
                <a:gd name="T36" fmla="*/ 4 w 42"/>
                <a:gd name="T37" fmla="*/ 33 h 41"/>
                <a:gd name="T38" fmla="*/ 7 w 42"/>
                <a:gd name="T39" fmla="*/ 31 h 41"/>
                <a:gd name="T40" fmla="*/ 12 w 42"/>
                <a:gd name="T41" fmla="*/ 35 h 41"/>
                <a:gd name="T42" fmla="*/ 11 w 42"/>
                <a:gd name="T43" fmla="*/ 39 h 41"/>
                <a:gd name="T44" fmla="*/ 17 w 42"/>
                <a:gd name="T45" fmla="*/ 41 h 41"/>
                <a:gd name="T46" fmla="*/ 19 w 42"/>
                <a:gd name="T47" fmla="*/ 38 h 41"/>
                <a:gd name="T48" fmla="*/ 25 w 42"/>
                <a:gd name="T49" fmla="*/ 37 h 41"/>
                <a:gd name="T50" fmla="*/ 27 w 42"/>
                <a:gd name="T51" fmla="*/ 41 h 41"/>
                <a:gd name="T52" fmla="*/ 33 w 42"/>
                <a:gd name="T53" fmla="*/ 38 h 41"/>
                <a:gd name="T54" fmla="*/ 32 w 42"/>
                <a:gd name="T55" fmla="*/ 34 h 41"/>
                <a:gd name="T56" fmla="*/ 36 w 42"/>
                <a:gd name="T57" fmla="*/ 29 h 41"/>
                <a:gd name="T58" fmla="*/ 40 w 42"/>
                <a:gd name="T59" fmla="*/ 31 h 41"/>
                <a:gd name="T60" fmla="*/ 42 w 42"/>
                <a:gd name="T61" fmla="*/ 24 h 41"/>
                <a:gd name="T62" fmla="*/ 38 w 42"/>
                <a:gd name="T63" fmla="*/ 23 h 41"/>
                <a:gd name="T64" fmla="*/ 38 w 42"/>
                <a:gd name="T65" fmla="*/ 16 h 41"/>
                <a:gd name="T66" fmla="*/ 32 w 42"/>
                <a:gd name="T67" fmla="*/ 24 h 41"/>
                <a:gd name="T68" fmla="*/ 26 w 42"/>
                <a:gd name="T69" fmla="*/ 31 h 41"/>
                <a:gd name="T70" fmla="*/ 17 w 42"/>
                <a:gd name="T71" fmla="*/ 31 h 41"/>
                <a:gd name="T72" fmla="*/ 11 w 42"/>
                <a:gd name="T73" fmla="*/ 25 h 41"/>
                <a:gd name="T74" fmla="*/ 11 w 42"/>
                <a:gd name="T75" fmla="*/ 17 h 41"/>
                <a:gd name="T76" fmla="*/ 16 w 42"/>
                <a:gd name="T77" fmla="*/ 10 h 41"/>
                <a:gd name="T78" fmla="*/ 25 w 42"/>
                <a:gd name="T79" fmla="*/ 10 h 41"/>
                <a:gd name="T80" fmla="*/ 31 w 42"/>
                <a:gd name="T81" fmla="*/ 16 h 41"/>
                <a:gd name="T82" fmla="*/ 32 w 42"/>
                <a:gd name="T8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2" h="41">
                  <a:moveTo>
                    <a:pt x="38" y="16"/>
                  </a:moveTo>
                  <a:cubicBezTo>
                    <a:pt x="41" y="15"/>
                    <a:pt x="41" y="15"/>
                    <a:pt x="41" y="15"/>
                  </a:cubicBezTo>
                  <a:cubicBezTo>
                    <a:pt x="38" y="8"/>
                    <a:pt x="38" y="8"/>
                    <a:pt x="38" y="8"/>
                  </a:cubicBezTo>
                  <a:cubicBezTo>
                    <a:pt x="35" y="10"/>
                    <a:pt x="35" y="10"/>
                    <a:pt x="35" y="10"/>
                  </a:cubicBezTo>
                  <a:cubicBezTo>
                    <a:pt x="33" y="8"/>
                    <a:pt x="32" y="7"/>
                    <a:pt x="30" y="6"/>
                  </a:cubicBezTo>
                  <a:cubicBezTo>
                    <a:pt x="31" y="2"/>
                    <a:pt x="31" y="2"/>
                    <a:pt x="31" y="2"/>
                  </a:cubicBezTo>
                  <a:cubicBezTo>
                    <a:pt x="25" y="0"/>
                    <a:pt x="25" y="0"/>
                    <a:pt x="25" y="0"/>
                  </a:cubicBezTo>
                  <a:cubicBezTo>
                    <a:pt x="24" y="3"/>
                    <a:pt x="24" y="3"/>
                    <a:pt x="24" y="3"/>
                  </a:cubicBezTo>
                  <a:cubicBezTo>
                    <a:pt x="21" y="3"/>
                    <a:pt x="19" y="3"/>
                    <a:pt x="17" y="4"/>
                  </a:cubicBezTo>
                  <a:cubicBezTo>
                    <a:pt x="15" y="0"/>
                    <a:pt x="15" y="0"/>
                    <a:pt x="15" y="0"/>
                  </a:cubicBezTo>
                  <a:cubicBezTo>
                    <a:pt x="9" y="3"/>
                    <a:pt x="9" y="3"/>
                    <a:pt x="9" y="3"/>
                  </a:cubicBezTo>
                  <a:cubicBezTo>
                    <a:pt x="11" y="7"/>
                    <a:pt x="11" y="7"/>
                    <a:pt x="11" y="7"/>
                  </a:cubicBezTo>
                  <a:cubicBezTo>
                    <a:pt x="9" y="8"/>
                    <a:pt x="8" y="10"/>
                    <a:pt x="6" y="12"/>
                  </a:cubicBezTo>
                  <a:cubicBezTo>
                    <a:pt x="3" y="10"/>
                    <a:pt x="3" y="10"/>
                    <a:pt x="3" y="10"/>
                  </a:cubicBezTo>
                  <a:cubicBezTo>
                    <a:pt x="0" y="17"/>
                    <a:pt x="0" y="17"/>
                    <a:pt x="0" y="17"/>
                  </a:cubicBezTo>
                  <a:cubicBezTo>
                    <a:pt x="4" y="18"/>
                    <a:pt x="4" y="18"/>
                    <a:pt x="4" y="18"/>
                  </a:cubicBezTo>
                  <a:cubicBezTo>
                    <a:pt x="4" y="20"/>
                    <a:pt x="4" y="22"/>
                    <a:pt x="5" y="25"/>
                  </a:cubicBezTo>
                  <a:cubicBezTo>
                    <a:pt x="1" y="26"/>
                    <a:pt x="1" y="26"/>
                    <a:pt x="1" y="26"/>
                  </a:cubicBezTo>
                  <a:cubicBezTo>
                    <a:pt x="4" y="33"/>
                    <a:pt x="4" y="33"/>
                    <a:pt x="4" y="33"/>
                  </a:cubicBezTo>
                  <a:cubicBezTo>
                    <a:pt x="7" y="31"/>
                    <a:pt x="7" y="31"/>
                    <a:pt x="7" y="31"/>
                  </a:cubicBezTo>
                  <a:cubicBezTo>
                    <a:pt x="9" y="33"/>
                    <a:pt x="11" y="34"/>
                    <a:pt x="12" y="35"/>
                  </a:cubicBezTo>
                  <a:cubicBezTo>
                    <a:pt x="11" y="39"/>
                    <a:pt x="11" y="39"/>
                    <a:pt x="11" y="39"/>
                  </a:cubicBezTo>
                  <a:cubicBezTo>
                    <a:pt x="17" y="41"/>
                    <a:pt x="17" y="41"/>
                    <a:pt x="17" y="41"/>
                  </a:cubicBezTo>
                  <a:cubicBezTo>
                    <a:pt x="19" y="38"/>
                    <a:pt x="19" y="38"/>
                    <a:pt x="19" y="38"/>
                  </a:cubicBezTo>
                  <a:cubicBezTo>
                    <a:pt x="21" y="38"/>
                    <a:pt x="23" y="38"/>
                    <a:pt x="25" y="37"/>
                  </a:cubicBezTo>
                  <a:cubicBezTo>
                    <a:pt x="27" y="41"/>
                    <a:pt x="27" y="41"/>
                    <a:pt x="27" y="41"/>
                  </a:cubicBezTo>
                  <a:cubicBezTo>
                    <a:pt x="33" y="38"/>
                    <a:pt x="33" y="38"/>
                    <a:pt x="33" y="38"/>
                  </a:cubicBezTo>
                  <a:cubicBezTo>
                    <a:pt x="32" y="34"/>
                    <a:pt x="32" y="34"/>
                    <a:pt x="32" y="34"/>
                  </a:cubicBezTo>
                  <a:cubicBezTo>
                    <a:pt x="33" y="33"/>
                    <a:pt x="35" y="31"/>
                    <a:pt x="36" y="29"/>
                  </a:cubicBezTo>
                  <a:cubicBezTo>
                    <a:pt x="40" y="31"/>
                    <a:pt x="40" y="31"/>
                    <a:pt x="40" y="31"/>
                  </a:cubicBezTo>
                  <a:cubicBezTo>
                    <a:pt x="42" y="24"/>
                    <a:pt x="42" y="24"/>
                    <a:pt x="42" y="24"/>
                  </a:cubicBezTo>
                  <a:cubicBezTo>
                    <a:pt x="38" y="23"/>
                    <a:pt x="38" y="23"/>
                    <a:pt x="38" y="23"/>
                  </a:cubicBezTo>
                  <a:cubicBezTo>
                    <a:pt x="38" y="21"/>
                    <a:pt x="38" y="18"/>
                    <a:pt x="38" y="16"/>
                  </a:cubicBezTo>
                  <a:moveTo>
                    <a:pt x="32" y="24"/>
                  </a:moveTo>
                  <a:cubicBezTo>
                    <a:pt x="31" y="27"/>
                    <a:pt x="29" y="29"/>
                    <a:pt x="26" y="31"/>
                  </a:cubicBezTo>
                  <a:cubicBezTo>
                    <a:pt x="23" y="32"/>
                    <a:pt x="20" y="32"/>
                    <a:pt x="17" y="31"/>
                  </a:cubicBezTo>
                  <a:cubicBezTo>
                    <a:pt x="15" y="30"/>
                    <a:pt x="13" y="28"/>
                    <a:pt x="11" y="25"/>
                  </a:cubicBezTo>
                  <a:cubicBezTo>
                    <a:pt x="10" y="23"/>
                    <a:pt x="10" y="19"/>
                    <a:pt x="11" y="17"/>
                  </a:cubicBezTo>
                  <a:cubicBezTo>
                    <a:pt x="12" y="14"/>
                    <a:pt x="14" y="12"/>
                    <a:pt x="16" y="10"/>
                  </a:cubicBezTo>
                  <a:cubicBezTo>
                    <a:pt x="19" y="9"/>
                    <a:pt x="22" y="9"/>
                    <a:pt x="25" y="10"/>
                  </a:cubicBezTo>
                  <a:cubicBezTo>
                    <a:pt x="27" y="11"/>
                    <a:pt x="30" y="13"/>
                    <a:pt x="31" y="16"/>
                  </a:cubicBezTo>
                  <a:cubicBezTo>
                    <a:pt x="33" y="18"/>
                    <a:pt x="33" y="21"/>
                    <a:pt x="32"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1">
              <a:extLst>
                <a:ext uri="{FF2B5EF4-FFF2-40B4-BE49-F238E27FC236}">
                  <a16:creationId xmlns:a16="http://schemas.microsoft.com/office/drawing/2014/main" id="{AF6333CB-EA94-4409-982E-E92DF0E0213C}"/>
                </a:ext>
              </a:extLst>
            </p:cNvPr>
            <p:cNvSpPr>
              <a:spLocks noEditPoints="1"/>
            </p:cNvSpPr>
            <p:nvPr/>
          </p:nvSpPr>
          <p:spPr bwMode="auto">
            <a:xfrm>
              <a:off x="4872038" y="4378325"/>
              <a:ext cx="92075" cy="92075"/>
            </a:xfrm>
            <a:custGeom>
              <a:avLst/>
              <a:gdLst>
                <a:gd name="T0" fmla="*/ 25 w 28"/>
                <a:gd name="T1" fmla="*/ 15 h 28"/>
                <a:gd name="T2" fmla="*/ 25 w 28"/>
                <a:gd name="T3" fmla="*/ 11 h 28"/>
                <a:gd name="T4" fmla="*/ 28 w 28"/>
                <a:gd name="T5" fmla="*/ 10 h 28"/>
                <a:gd name="T6" fmla="*/ 26 w 28"/>
                <a:gd name="T7" fmla="*/ 6 h 28"/>
                <a:gd name="T8" fmla="*/ 23 w 28"/>
                <a:gd name="T9" fmla="*/ 7 h 28"/>
                <a:gd name="T10" fmla="*/ 20 w 28"/>
                <a:gd name="T11" fmla="*/ 4 h 28"/>
                <a:gd name="T12" fmla="*/ 21 w 28"/>
                <a:gd name="T13" fmla="*/ 1 h 28"/>
                <a:gd name="T14" fmla="*/ 16 w 28"/>
                <a:gd name="T15" fmla="*/ 0 h 28"/>
                <a:gd name="T16" fmla="*/ 16 w 28"/>
                <a:gd name="T17" fmla="*/ 2 h 28"/>
                <a:gd name="T18" fmla="*/ 11 w 28"/>
                <a:gd name="T19" fmla="*/ 2 h 28"/>
                <a:gd name="T20" fmla="*/ 10 w 28"/>
                <a:gd name="T21" fmla="*/ 0 h 28"/>
                <a:gd name="T22" fmla="*/ 6 w 28"/>
                <a:gd name="T23" fmla="*/ 2 h 28"/>
                <a:gd name="T24" fmla="*/ 7 w 28"/>
                <a:gd name="T25" fmla="*/ 4 h 28"/>
                <a:gd name="T26" fmla="*/ 4 w 28"/>
                <a:gd name="T27" fmla="*/ 8 h 28"/>
                <a:gd name="T28" fmla="*/ 1 w 28"/>
                <a:gd name="T29" fmla="*/ 7 h 28"/>
                <a:gd name="T30" fmla="*/ 0 w 28"/>
                <a:gd name="T31" fmla="*/ 11 h 28"/>
                <a:gd name="T32" fmla="*/ 2 w 28"/>
                <a:gd name="T33" fmla="*/ 12 h 28"/>
                <a:gd name="T34" fmla="*/ 3 w 28"/>
                <a:gd name="T35" fmla="*/ 16 h 28"/>
                <a:gd name="T36" fmla="*/ 0 w 28"/>
                <a:gd name="T37" fmla="*/ 18 h 28"/>
                <a:gd name="T38" fmla="*/ 2 w 28"/>
                <a:gd name="T39" fmla="*/ 22 h 28"/>
                <a:gd name="T40" fmla="*/ 5 w 28"/>
                <a:gd name="T41" fmla="*/ 21 h 28"/>
                <a:gd name="T42" fmla="*/ 8 w 28"/>
                <a:gd name="T43" fmla="*/ 24 h 28"/>
                <a:gd name="T44" fmla="*/ 7 w 28"/>
                <a:gd name="T45" fmla="*/ 26 h 28"/>
                <a:gd name="T46" fmla="*/ 11 w 28"/>
                <a:gd name="T47" fmla="*/ 28 h 28"/>
                <a:gd name="T48" fmla="*/ 12 w 28"/>
                <a:gd name="T49" fmla="*/ 25 h 28"/>
                <a:gd name="T50" fmla="*/ 17 w 28"/>
                <a:gd name="T51" fmla="*/ 25 h 28"/>
                <a:gd name="T52" fmla="*/ 18 w 28"/>
                <a:gd name="T53" fmla="*/ 27 h 28"/>
                <a:gd name="T54" fmla="*/ 22 w 28"/>
                <a:gd name="T55" fmla="*/ 25 h 28"/>
                <a:gd name="T56" fmla="*/ 21 w 28"/>
                <a:gd name="T57" fmla="*/ 23 h 28"/>
                <a:gd name="T58" fmla="*/ 24 w 28"/>
                <a:gd name="T59" fmla="*/ 20 h 28"/>
                <a:gd name="T60" fmla="*/ 26 w 28"/>
                <a:gd name="T61" fmla="*/ 20 h 28"/>
                <a:gd name="T62" fmla="*/ 28 w 28"/>
                <a:gd name="T63" fmla="*/ 16 h 28"/>
                <a:gd name="T64" fmla="*/ 25 w 28"/>
                <a:gd name="T65" fmla="*/ 15 h 28"/>
                <a:gd name="T66" fmla="*/ 21 w 28"/>
                <a:gd name="T67" fmla="*/ 16 h 28"/>
                <a:gd name="T68" fmla="*/ 17 w 28"/>
                <a:gd name="T69" fmla="*/ 20 h 28"/>
                <a:gd name="T70" fmla="*/ 12 w 28"/>
                <a:gd name="T71" fmla="*/ 21 h 28"/>
                <a:gd name="T72" fmla="*/ 7 w 28"/>
                <a:gd name="T73" fmla="*/ 17 h 28"/>
                <a:gd name="T74" fmla="*/ 7 w 28"/>
                <a:gd name="T75" fmla="*/ 11 h 28"/>
                <a:gd name="T76" fmla="*/ 11 w 28"/>
                <a:gd name="T77" fmla="*/ 7 h 28"/>
                <a:gd name="T78" fmla="*/ 16 w 28"/>
                <a:gd name="T79" fmla="*/ 7 h 28"/>
                <a:gd name="T80" fmla="*/ 21 w 28"/>
                <a:gd name="T81" fmla="*/ 10 h 28"/>
                <a:gd name="T82" fmla="*/ 21 w 28"/>
                <a:gd name="T83" fmla="*/ 1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28">
                  <a:moveTo>
                    <a:pt x="25" y="15"/>
                  </a:moveTo>
                  <a:cubicBezTo>
                    <a:pt x="26" y="14"/>
                    <a:pt x="26" y="12"/>
                    <a:pt x="25" y="11"/>
                  </a:cubicBezTo>
                  <a:cubicBezTo>
                    <a:pt x="28" y="10"/>
                    <a:pt x="28" y="10"/>
                    <a:pt x="28" y="10"/>
                  </a:cubicBezTo>
                  <a:cubicBezTo>
                    <a:pt x="26" y="6"/>
                    <a:pt x="26" y="6"/>
                    <a:pt x="26" y="6"/>
                  </a:cubicBezTo>
                  <a:cubicBezTo>
                    <a:pt x="23" y="7"/>
                    <a:pt x="23" y="7"/>
                    <a:pt x="23" y="7"/>
                  </a:cubicBezTo>
                  <a:cubicBezTo>
                    <a:pt x="22" y="5"/>
                    <a:pt x="21" y="4"/>
                    <a:pt x="20" y="4"/>
                  </a:cubicBezTo>
                  <a:cubicBezTo>
                    <a:pt x="21" y="1"/>
                    <a:pt x="21" y="1"/>
                    <a:pt x="21" y="1"/>
                  </a:cubicBezTo>
                  <a:cubicBezTo>
                    <a:pt x="16" y="0"/>
                    <a:pt x="16" y="0"/>
                    <a:pt x="16" y="0"/>
                  </a:cubicBezTo>
                  <a:cubicBezTo>
                    <a:pt x="16" y="2"/>
                    <a:pt x="16" y="2"/>
                    <a:pt x="16" y="2"/>
                  </a:cubicBezTo>
                  <a:cubicBezTo>
                    <a:pt x="14" y="2"/>
                    <a:pt x="13" y="2"/>
                    <a:pt x="11" y="2"/>
                  </a:cubicBezTo>
                  <a:cubicBezTo>
                    <a:pt x="10" y="0"/>
                    <a:pt x="10" y="0"/>
                    <a:pt x="10" y="0"/>
                  </a:cubicBezTo>
                  <a:cubicBezTo>
                    <a:pt x="6" y="2"/>
                    <a:pt x="6" y="2"/>
                    <a:pt x="6" y="2"/>
                  </a:cubicBezTo>
                  <a:cubicBezTo>
                    <a:pt x="7" y="4"/>
                    <a:pt x="7" y="4"/>
                    <a:pt x="7" y="4"/>
                  </a:cubicBezTo>
                  <a:cubicBezTo>
                    <a:pt x="6" y="5"/>
                    <a:pt x="5" y="6"/>
                    <a:pt x="4" y="8"/>
                  </a:cubicBezTo>
                  <a:cubicBezTo>
                    <a:pt x="1" y="7"/>
                    <a:pt x="1" y="7"/>
                    <a:pt x="1" y="7"/>
                  </a:cubicBezTo>
                  <a:cubicBezTo>
                    <a:pt x="0" y="11"/>
                    <a:pt x="0" y="11"/>
                    <a:pt x="0" y="11"/>
                  </a:cubicBezTo>
                  <a:cubicBezTo>
                    <a:pt x="2" y="12"/>
                    <a:pt x="2" y="12"/>
                    <a:pt x="2" y="12"/>
                  </a:cubicBezTo>
                  <a:cubicBezTo>
                    <a:pt x="2" y="14"/>
                    <a:pt x="2" y="15"/>
                    <a:pt x="3" y="16"/>
                  </a:cubicBezTo>
                  <a:cubicBezTo>
                    <a:pt x="0" y="18"/>
                    <a:pt x="0" y="18"/>
                    <a:pt x="0" y="18"/>
                  </a:cubicBezTo>
                  <a:cubicBezTo>
                    <a:pt x="2" y="22"/>
                    <a:pt x="2" y="22"/>
                    <a:pt x="2" y="22"/>
                  </a:cubicBezTo>
                  <a:cubicBezTo>
                    <a:pt x="5" y="21"/>
                    <a:pt x="5" y="21"/>
                    <a:pt x="5" y="21"/>
                  </a:cubicBezTo>
                  <a:cubicBezTo>
                    <a:pt x="6" y="22"/>
                    <a:pt x="7" y="23"/>
                    <a:pt x="8" y="24"/>
                  </a:cubicBezTo>
                  <a:cubicBezTo>
                    <a:pt x="7" y="26"/>
                    <a:pt x="7" y="26"/>
                    <a:pt x="7" y="26"/>
                  </a:cubicBezTo>
                  <a:cubicBezTo>
                    <a:pt x="11" y="28"/>
                    <a:pt x="11" y="28"/>
                    <a:pt x="11" y="28"/>
                  </a:cubicBezTo>
                  <a:cubicBezTo>
                    <a:pt x="12" y="25"/>
                    <a:pt x="12" y="25"/>
                    <a:pt x="12" y="25"/>
                  </a:cubicBezTo>
                  <a:cubicBezTo>
                    <a:pt x="14" y="25"/>
                    <a:pt x="15" y="25"/>
                    <a:pt x="17" y="25"/>
                  </a:cubicBezTo>
                  <a:cubicBezTo>
                    <a:pt x="18" y="27"/>
                    <a:pt x="18" y="27"/>
                    <a:pt x="18" y="27"/>
                  </a:cubicBezTo>
                  <a:cubicBezTo>
                    <a:pt x="22" y="25"/>
                    <a:pt x="22" y="25"/>
                    <a:pt x="22" y="25"/>
                  </a:cubicBezTo>
                  <a:cubicBezTo>
                    <a:pt x="21" y="23"/>
                    <a:pt x="21" y="23"/>
                    <a:pt x="21" y="23"/>
                  </a:cubicBezTo>
                  <a:cubicBezTo>
                    <a:pt x="22" y="22"/>
                    <a:pt x="23" y="21"/>
                    <a:pt x="24" y="20"/>
                  </a:cubicBezTo>
                  <a:cubicBezTo>
                    <a:pt x="26" y="20"/>
                    <a:pt x="26" y="20"/>
                    <a:pt x="26" y="20"/>
                  </a:cubicBezTo>
                  <a:cubicBezTo>
                    <a:pt x="28" y="16"/>
                    <a:pt x="28" y="16"/>
                    <a:pt x="28" y="16"/>
                  </a:cubicBezTo>
                  <a:lnTo>
                    <a:pt x="25" y="15"/>
                  </a:lnTo>
                  <a:close/>
                  <a:moveTo>
                    <a:pt x="21" y="16"/>
                  </a:moveTo>
                  <a:cubicBezTo>
                    <a:pt x="20" y="18"/>
                    <a:pt x="19" y="20"/>
                    <a:pt x="17" y="20"/>
                  </a:cubicBezTo>
                  <a:cubicBezTo>
                    <a:pt x="15" y="21"/>
                    <a:pt x="13" y="21"/>
                    <a:pt x="12" y="21"/>
                  </a:cubicBezTo>
                  <a:cubicBezTo>
                    <a:pt x="10" y="20"/>
                    <a:pt x="8" y="19"/>
                    <a:pt x="7" y="17"/>
                  </a:cubicBezTo>
                  <a:cubicBezTo>
                    <a:pt x="6" y="15"/>
                    <a:pt x="6" y="13"/>
                    <a:pt x="7" y="11"/>
                  </a:cubicBezTo>
                  <a:cubicBezTo>
                    <a:pt x="8" y="9"/>
                    <a:pt x="9" y="8"/>
                    <a:pt x="11" y="7"/>
                  </a:cubicBezTo>
                  <a:cubicBezTo>
                    <a:pt x="13" y="6"/>
                    <a:pt x="15" y="6"/>
                    <a:pt x="16" y="7"/>
                  </a:cubicBezTo>
                  <a:cubicBezTo>
                    <a:pt x="18" y="7"/>
                    <a:pt x="20" y="9"/>
                    <a:pt x="21" y="10"/>
                  </a:cubicBezTo>
                  <a:cubicBezTo>
                    <a:pt x="22" y="12"/>
                    <a:pt x="22" y="14"/>
                    <a:pt x="21"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62">
              <a:extLst>
                <a:ext uri="{FF2B5EF4-FFF2-40B4-BE49-F238E27FC236}">
                  <a16:creationId xmlns:a16="http://schemas.microsoft.com/office/drawing/2014/main" id="{DFDBCD39-9F81-4BDE-835E-5DCD87EC3854}"/>
                </a:ext>
              </a:extLst>
            </p:cNvPr>
            <p:cNvSpPr>
              <a:spLocks noEditPoints="1"/>
            </p:cNvSpPr>
            <p:nvPr/>
          </p:nvSpPr>
          <p:spPr bwMode="auto">
            <a:xfrm>
              <a:off x="4843463" y="4281488"/>
              <a:ext cx="90488" cy="90488"/>
            </a:xfrm>
            <a:custGeom>
              <a:avLst/>
              <a:gdLst>
                <a:gd name="T0" fmla="*/ 12 w 28"/>
                <a:gd name="T1" fmla="*/ 28 h 28"/>
                <a:gd name="T2" fmla="*/ 12 w 28"/>
                <a:gd name="T3" fmla="*/ 26 h 28"/>
                <a:gd name="T4" fmla="*/ 17 w 28"/>
                <a:gd name="T5" fmla="*/ 25 h 28"/>
                <a:gd name="T6" fmla="*/ 18 w 28"/>
                <a:gd name="T7" fmla="*/ 28 h 28"/>
                <a:gd name="T8" fmla="*/ 22 w 28"/>
                <a:gd name="T9" fmla="*/ 26 h 28"/>
                <a:gd name="T10" fmla="*/ 21 w 28"/>
                <a:gd name="T11" fmla="*/ 23 h 28"/>
                <a:gd name="T12" fmla="*/ 24 w 28"/>
                <a:gd name="T13" fmla="*/ 20 h 28"/>
                <a:gd name="T14" fmla="*/ 27 w 28"/>
                <a:gd name="T15" fmla="*/ 21 h 28"/>
                <a:gd name="T16" fmla="*/ 28 w 28"/>
                <a:gd name="T17" fmla="*/ 17 h 28"/>
                <a:gd name="T18" fmla="*/ 26 w 28"/>
                <a:gd name="T19" fmla="*/ 16 h 28"/>
                <a:gd name="T20" fmla="*/ 25 w 28"/>
                <a:gd name="T21" fmla="*/ 11 h 28"/>
                <a:gd name="T22" fmla="*/ 28 w 28"/>
                <a:gd name="T23" fmla="*/ 10 h 28"/>
                <a:gd name="T24" fmla="*/ 26 w 28"/>
                <a:gd name="T25" fmla="*/ 6 h 28"/>
                <a:gd name="T26" fmla="*/ 23 w 28"/>
                <a:gd name="T27" fmla="*/ 7 h 28"/>
                <a:gd name="T28" fmla="*/ 20 w 28"/>
                <a:gd name="T29" fmla="*/ 4 h 28"/>
                <a:gd name="T30" fmla="*/ 21 w 28"/>
                <a:gd name="T31" fmla="*/ 1 h 28"/>
                <a:gd name="T32" fmla="*/ 17 w 28"/>
                <a:gd name="T33" fmla="*/ 0 h 28"/>
                <a:gd name="T34" fmla="*/ 16 w 28"/>
                <a:gd name="T35" fmla="*/ 2 h 28"/>
                <a:gd name="T36" fmla="*/ 11 w 28"/>
                <a:gd name="T37" fmla="*/ 3 h 28"/>
                <a:gd name="T38" fmla="*/ 10 w 28"/>
                <a:gd name="T39" fmla="*/ 0 h 28"/>
                <a:gd name="T40" fmla="*/ 6 w 28"/>
                <a:gd name="T41" fmla="*/ 2 h 28"/>
                <a:gd name="T42" fmla="*/ 7 w 28"/>
                <a:gd name="T43" fmla="*/ 5 h 28"/>
                <a:gd name="T44" fmla="*/ 4 w 28"/>
                <a:gd name="T45" fmla="*/ 8 h 28"/>
                <a:gd name="T46" fmla="*/ 1 w 28"/>
                <a:gd name="T47" fmla="*/ 7 h 28"/>
                <a:gd name="T48" fmla="*/ 0 w 28"/>
                <a:gd name="T49" fmla="*/ 12 h 28"/>
                <a:gd name="T50" fmla="*/ 3 w 28"/>
                <a:gd name="T51" fmla="*/ 12 h 28"/>
                <a:gd name="T52" fmla="*/ 3 w 28"/>
                <a:gd name="T53" fmla="*/ 17 h 28"/>
                <a:gd name="T54" fmla="*/ 0 w 28"/>
                <a:gd name="T55" fmla="*/ 18 h 28"/>
                <a:gd name="T56" fmla="*/ 2 w 28"/>
                <a:gd name="T57" fmla="*/ 22 h 28"/>
                <a:gd name="T58" fmla="*/ 5 w 28"/>
                <a:gd name="T59" fmla="*/ 21 h 28"/>
                <a:gd name="T60" fmla="*/ 8 w 28"/>
                <a:gd name="T61" fmla="*/ 24 h 28"/>
                <a:gd name="T62" fmla="*/ 7 w 28"/>
                <a:gd name="T63" fmla="*/ 27 h 28"/>
                <a:gd name="T64" fmla="*/ 12 w 28"/>
                <a:gd name="T65" fmla="*/ 28 h 28"/>
                <a:gd name="T66" fmla="*/ 7 w 28"/>
                <a:gd name="T67" fmla="*/ 17 h 28"/>
                <a:gd name="T68" fmla="*/ 7 w 28"/>
                <a:gd name="T69" fmla="*/ 12 h 28"/>
                <a:gd name="T70" fmla="*/ 11 w 28"/>
                <a:gd name="T71" fmla="*/ 7 h 28"/>
                <a:gd name="T72" fmla="*/ 17 w 28"/>
                <a:gd name="T73" fmla="*/ 7 h 28"/>
                <a:gd name="T74" fmla="*/ 21 w 28"/>
                <a:gd name="T75" fmla="*/ 11 h 28"/>
                <a:gd name="T76" fmla="*/ 21 w 28"/>
                <a:gd name="T77" fmla="*/ 17 h 28"/>
                <a:gd name="T78" fmla="*/ 17 w 28"/>
                <a:gd name="T79" fmla="*/ 21 h 28"/>
                <a:gd name="T80" fmla="*/ 12 w 28"/>
                <a:gd name="T81" fmla="*/ 21 h 28"/>
                <a:gd name="T82" fmla="*/ 7 w 28"/>
                <a:gd name="T83" fmla="*/ 1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 h="28">
                  <a:moveTo>
                    <a:pt x="12" y="28"/>
                  </a:moveTo>
                  <a:cubicBezTo>
                    <a:pt x="12" y="26"/>
                    <a:pt x="12" y="26"/>
                    <a:pt x="12" y="26"/>
                  </a:cubicBezTo>
                  <a:cubicBezTo>
                    <a:pt x="14" y="26"/>
                    <a:pt x="15" y="26"/>
                    <a:pt x="17" y="25"/>
                  </a:cubicBezTo>
                  <a:cubicBezTo>
                    <a:pt x="18" y="28"/>
                    <a:pt x="18" y="28"/>
                    <a:pt x="18" y="28"/>
                  </a:cubicBezTo>
                  <a:cubicBezTo>
                    <a:pt x="22" y="26"/>
                    <a:pt x="22" y="26"/>
                    <a:pt x="22" y="26"/>
                  </a:cubicBezTo>
                  <a:cubicBezTo>
                    <a:pt x="21" y="23"/>
                    <a:pt x="21" y="23"/>
                    <a:pt x="21" y="23"/>
                  </a:cubicBezTo>
                  <a:cubicBezTo>
                    <a:pt x="22" y="22"/>
                    <a:pt x="23" y="21"/>
                    <a:pt x="24" y="20"/>
                  </a:cubicBezTo>
                  <a:cubicBezTo>
                    <a:pt x="27" y="21"/>
                    <a:pt x="27" y="21"/>
                    <a:pt x="27" y="21"/>
                  </a:cubicBezTo>
                  <a:cubicBezTo>
                    <a:pt x="28" y="17"/>
                    <a:pt x="28" y="17"/>
                    <a:pt x="28" y="17"/>
                  </a:cubicBezTo>
                  <a:cubicBezTo>
                    <a:pt x="26" y="16"/>
                    <a:pt x="26" y="16"/>
                    <a:pt x="26" y="16"/>
                  </a:cubicBezTo>
                  <a:cubicBezTo>
                    <a:pt x="26" y="14"/>
                    <a:pt x="26" y="13"/>
                    <a:pt x="25" y="11"/>
                  </a:cubicBezTo>
                  <a:cubicBezTo>
                    <a:pt x="28" y="10"/>
                    <a:pt x="28" y="10"/>
                    <a:pt x="28" y="10"/>
                  </a:cubicBezTo>
                  <a:cubicBezTo>
                    <a:pt x="26" y="6"/>
                    <a:pt x="26" y="6"/>
                    <a:pt x="26" y="6"/>
                  </a:cubicBezTo>
                  <a:cubicBezTo>
                    <a:pt x="23" y="7"/>
                    <a:pt x="23" y="7"/>
                    <a:pt x="23" y="7"/>
                  </a:cubicBezTo>
                  <a:cubicBezTo>
                    <a:pt x="22" y="6"/>
                    <a:pt x="21" y="5"/>
                    <a:pt x="20" y="4"/>
                  </a:cubicBezTo>
                  <a:cubicBezTo>
                    <a:pt x="21" y="1"/>
                    <a:pt x="21" y="1"/>
                    <a:pt x="21" y="1"/>
                  </a:cubicBezTo>
                  <a:cubicBezTo>
                    <a:pt x="17" y="0"/>
                    <a:pt x="17" y="0"/>
                    <a:pt x="17" y="0"/>
                  </a:cubicBezTo>
                  <a:cubicBezTo>
                    <a:pt x="16" y="2"/>
                    <a:pt x="16" y="2"/>
                    <a:pt x="16" y="2"/>
                  </a:cubicBezTo>
                  <a:cubicBezTo>
                    <a:pt x="14" y="2"/>
                    <a:pt x="13" y="2"/>
                    <a:pt x="11" y="3"/>
                  </a:cubicBezTo>
                  <a:cubicBezTo>
                    <a:pt x="10" y="0"/>
                    <a:pt x="10" y="0"/>
                    <a:pt x="10" y="0"/>
                  </a:cubicBezTo>
                  <a:cubicBezTo>
                    <a:pt x="6" y="2"/>
                    <a:pt x="6" y="2"/>
                    <a:pt x="6" y="2"/>
                  </a:cubicBezTo>
                  <a:cubicBezTo>
                    <a:pt x="7" y="5"/>
                    <a:pt x="7" y="5"/>
                    <a:pt x="7" y="5"/>
                  </a:cubicBezTo>
                  <a:cubicBezTo>
                    <a:pt x="6" y="6"/>
                    <a:pt x="5" y="7"/>
                    <a:pt x="4" y="8"/>
                  </a:cubicBezTo>
                  <a:cubicBezTo>
                    <a:pt x="1" y="7"/>
                    <a:pt x="1" y="7"/>
                    <a:pt x="1" y="7"/>
                  </a:cubicBezTo>
                  <a:cubicBezTo>
                    <a:pt x="0" y="12"/>
                    <a:pt x="0" y="12"/>
                    <a:pt x="0" y="12"/>
                  </a:cubicBezTo>
                  <a:cubicBezTo>
                    <a:pt x="3" y="12"/>
                    <a:pt x="3" y="12"/>
                    <a:pt x="3" y="12"/>
                  </a:cubicBezTo>
                  <a:cubicBezTo>
                    <a:pt x="2" y="14"/>
                    <a:pt x="2" y="15"/>
                    <a:pt x="3" y="17"/>
                  </a:cubicBezTo>
                  <a:cubicBezTo>
                    <a:pt x="0" y="18"/>
                    <a:pt x="0" y="18"/>
                    <a:pt x="0" y="18"/>
                  </a:cubicBezTo>
                  <a:cubicBezTo>
                    <a:pt x="2" y="22"/>
                    <a:pt x="2" y="22"/>
                    <a:pt x="2" y="22"/>
                  </a:cubicBezTo>
                  <a:cubicBezTo>
                    <a:pt x="5" y="21"/>
                    <a:pt x="5" y="21"/>
                    <a:pt x="5" y="21"/>
                  </a:cubicBezTo>
                  <a:cubicBezTo>
                    <a:pt x="6" y="22"/>
                    <a:pt x="7" y="23"/>
                    <a:pt x="8" y="24"/>
                  </a:cubicBezTo>
                  <a:cubicBezTo>
                    <a:pt x="7" y="27"/>
                    <a:pt x="7" y="27"/>
                    <a:pt x="7" y="27"/>
                  </a:cubicBezTo>
                  <a:lnTo>
                    <a:pt x="12" y="28"/>
                  </a:lnTo>
                  <a:close/>
                  <a:moveTo>
                    <a:pt x="7" y="17"/>
                  </a:moveTo>
                  <a:cubicBezTo>
                    <a:pt x="6" y="16"/>
                    <a:pt x="6" y="13"/>
                    <a:pt x="7" y="12"/>
                  </a:cubicBezTo>
                  <a:cubicBezTo>
                    <a:pt x="8" y="10"/>
                    <a:pt x="9" y="8"/>
                    <a:pt x="11" y="7"/>
                  </a:cubicBezTo>
                  <a:cubicBezTo>
                    <a:pt x="13" y="6"/>
                    <a:pt x="15" y="6"/>
                    <a:pt x="17" y="7"/>
                  </a:cubicBezTo>
                  <a:cubicBezTo>
                    <a:pt x="18" y="8"/>
                    <a:pt x="20" y="9"/>
                    <a:pt x="21" y="11"/>
                  </a:cubicBezTo>
                  <a:cubicBezTo>
                    <a:pt x="22" y="13"/>
                    <a:pt x="22" y="15"/>
                    <a:pt x="21" y="17"/>
                  </a:cubicBezTo>
                  <a:cubicBezTo>
                    <a:pt x="21" y="19"/>
                    <a:pt x="19" y="20"/>
                    <a:pt x="17" y="21"/>
                  </a:cubicBezTo>
                  <a:cubicBezTo>
                    <a:pt x="15" y="22"/>
                    <a:pt x="13" y="22"/>
                    <a:pt x="12" y="21"/>
                  </a:cubicBezTo>
                  <a:cubicBezTo>
                    <a:pt x="10" y="21"/>
                    <a:pt x="8" y="19"/>
                    <a:pt x="7"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63">
              <a:extLst>
                <a:ext uri="{FF2B5EF4-FFF2-40B4-BE49-F238E27FC236}">
                  <a16:creationId xmlns:a16="http://schemas.microsoft.com/office/drawing/2014/main" id="{F8C59DC1-C1E0-4898-A9CF-DB200DB4E954}"/>
                </a:ext>
              </a:extLst>
            </p:cNvPr>
            <p:cNvSpPr>
              <a:spLocks/>
            </p:cNvSpPr>
            <p:nvPr/>
          </p:nvSpPr>
          <p:spPr bwMode="auto">
            <a:xfrm>
              <a:off x="4667250" y="4519613"/>
              <a:ext cx="92075" cy="80963"/>
            </a:xfrm>
            <a:custGeom>
              <a:avLst/>
              <a:gdLst>
                <a:gd name="T0" fmla="*/ 0 w 28"/>
                <a:gd name="T1" fmla="*/ 8 h 25"/>
                <a:gd name="T2" fmla="*/ 17 w 28"/>
                <a:gd name="T3" fmla="*/ 25 h 25"/>
                <a:gd name="T4" fmla="*/ 28 w 28"/>
                <a:gd name="T5" fmla="*/ 16 h 25"/>
                <a:gd name="T6" fmla="*/ 9 w 28"/>
                <a:gd name="T7" fmla="*/ 0 h 25"/>
                <a:gd name="T8" fmla="*/ 0 w 28"/>
                <a:gd name="T9" fmla="*/ 8 h 25"/>
              </a:gdLst>
              <a:ahLst/>
              <a:cxnLst>
                <a:cxn ang="0">
                  <a:pos x="T0" y="T1"/>
                </a:cxn>
                <a:cxn ang="0">
                  <a:pos x="T2" y="T3"/>
                </a:cxn>
                <a:cxn ang="0">
                  <a:pos x="T4" y="T5"/>
                </a:cxn>
                <a:cxn ang="0">
                  <a:pos x="T6" y="T7"/>
                </a:cxn>
                <a:cxn ang="0">
                  <a:pos x="T8" y="T9"/>
                </a:cxn>
              </a:cxnLst>
              <a:rect l="0" t="0" r="r" b="b"/>
              <a:pathLst>
                <a:path w="28" h="25">
                  <a:moveTo>
                    <a:pt x="0" y="8"/>
                  </a:moveTo>
                  <a:cubicBezTo>
                    <a:pt x="17" y="25"/>
                    <a:pt x="17" y="25"/>
                    <a:pt x="17" y="25"/>
                  </a:cubicBezTo>
                  <a:cubicBezTo>
                    <a:pt x="17" y="25"/>
                    <a:pt x="23" y="20"/>
                    <a:pt x="28" y="16"/>
                  </a:cubicBezTo>
                  <a:cubicBezTo>
                    <a:pt x="9" y="0"/>
                    <a:pt x="9" y="0"/>
                    <a:pt x="9" y="0"/>
                  </a:cubicBezTo>
                  <a:cubicBezTo>
                    <a:pt x="2" y="5"/>
                    <a:pt x="0" y="8"/>
                    <a:pt x="0"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64">
              <a:extLst>
                <a:ext uri="{FF2B5EF4-FFF2-40B4-BE49-F238E27FC236}">
                  <a16:creationId xmlns:a16="http://schemas.microsoft.com/office/drawing/2014/main" id="{AF1624CE-5F51-47DF-9744-2F195EED184B}"/>
                </a:ext>
              </a:extLst>
            </p:cNvPr>
            <p:cNvSpPr>
              <a:spLocks/>
            </p:cNvSpPr>
            <p:nvPr/>
          </p:nvSpPr>
          <p:spPr bwMode="auto">
            <a:xfrm>
              <a:off x="4713288" y="4476750"/>
              <a:ext cx="247650" cy="90488"/>
            </a:xfrm>
            <a:custGeom>
              <a:avLst/>
              <a:gdLst>
                <a:gd name="T0" fmla="*/ 64 w 76"/>
                <a:gd name="T1" fmla="*/ 8 h 28"/>
                <a:gd name="T2" fmla="*/ 51 w 76"/>
                <a:gd name="T3" fmla="*/ 16 h 28"/>
                <a:gd name="T4" fmla="*/ 31 w 76"/>
                <a:gd name="T5" fmla="*/ 13 h 28"/>
                <a:gd name="T6" fmla="*/ 43 w 76"/>
                <a:gd name="T7" fmla="*/ 12 h 28"/>
                <a:gd name="T8" fmla="*/ 54 w 76"/>
                <a:gd name="T9" fmla="*/ 4 h 28"/>
                <a:gd name="T10" fmla="*/ 34 w 76"/>
                <a:gd name="T11" fmla="*/ 3 h 28"/>
                <a:gd name="T12" fmla="*/ 16 w 76"/>
                <a:gd name="T13" fmla="*/ 3 h 28"/>
                <a:gd name="T14" fmla="*/ 0 w 76"/>
                <a:gd name="T15" fmla="*/ 13 h 28"/>
                <a:gd name="T16" fmla="*/ 17 w 76"/>
                <a:gd name="T17" fmla="*/ 28 h 28"/>
                <a:gd name="T18" fmla="*/ 22 w 76"/>
                <a:gd name="T19" fmla="*/ 25 h 28"/>
                <a:gd name="T20" fmla="*/ 51 w 76"/>
                <a:gd name="T21" fmla="*/ 25 h 28"/>
                <a:gd name="T22" fmla="*/ 76 w 76"/>
                <a:gd name="T23" fmla="*/ 4 h 28"/>
                <a:gd name="T24" fmla="*/ 64 w 76"/>
                <a:gd name="T25" fmla="*/ 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28">
                  <a:moveTo>
                    <a:pt x="64" y="8"/>
                  </a:moveTo>
                  <a:cubicBezTo>
                    <a:pt x="60" y="12"/>
                    <a:pt x="56" y="15"/>
                    <a:pt x="51" y="16"/>
                  </a:cubicBezTo>
                  <a:cubicBezTo>
                    <a:pt x="42" y="17"/>
                    <a:pt x="33" y="15"/>
                    <a:pt x="31" y="13"/>
                  </a:cubicBezTo>
                  <a:cubicBezTo>
                    <a:pt x="27" y="11"/>
                    <a:pt x="31" y="12"/>
                    <a:pt x="43" y="12"/>
                  </a:cubicBezTo>
                  <a:cubicBezTo>
                    <a:pt x="56" y="11"/>
                    <a:pt x="54" y="4"/>
                    <a:pt x="54" y="4"/>
                  </a:cubicBezTo>
                  <a:cubicBezTo>
                    <a:pt x="51" y="4"/>
                    <a:pt x="48" y="3"/>
                    <a:pt x="34" y="3"/>
                  </a:cubicBezTo>
                  <a:cubicBezTo>
                    <a:pt x="30" y="3"/>
                    <a:pt x="20" y="2"/>
                    <a:pt x="16" y="3"/>
                  </a:cubicBezTo>
                  <a:cubicBezTo>
                    <a:pt x="11" y="4"/>
                    <a:pt x="6" y="8"/>
                    <a:pt x="0" y="13"/>
                  </a:cubicBezTo>
                  <a:cubicBezTo>
                    <a:pt x="17" y="28"/>
                    <a:pt x="17" y="28"/>
                    <a:pt x="17" y="28"/>
                  </a:cubicBezTo>
                  <a:cubicBezTo>
                    <a:pt x="19" y="26"/>
                    <a:pt x="21" y="25"/>
                    <a:pt x="22" y="25"/>
                  </a:cubicBezTo>
                  <a:cubicBezTo>
                    <a:pt x="27" y="25"/>
                    <a:pt x="41" y="26"/>
                    <a:pt x="51" y="25"/>
                  </a:cubicBezTo>
                  <a:cubicBezTo>
                    <a:pt x="70" y="16"/>
                    <a:pt x="76" y="4"/>
                    <a:pt x="76" y="4"/>
                  </a:cubicBezTo>
                  <a:cubicBezTo>
                    <a:pt x="76" y="4"/>
                    <a:pt x="71" y="0"/>
                    <a:pt x="64"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91A36F72-4917-42E9-927E-75399DC81FED}"/>
              </a:ext>
            </a:extLst>
          </p:cNvPr>
          <p:cNvGrpSpPr/>
          <p:nvPr/>
        </p:nvGrpSpPr>
        <p:grpSpPr>
          <a:xfrm>
            <a:off x="649601" y="2454368"/>
            <a:ext cx="289707" cy="261065"/>
            <a:chOff x="9575800" y="6908800"/>
            <a:chExt cx="344488" cy="346075"/>
          </a:xfrm>
          <a:solidFill>
            <a:srgbClr val="FFFFFF"/>
          </a:solidFill>
        </p:grpSpPr>
        <p:sp>
          <p:nvSpPr>
            <p:cNvPr id="54" name="Freeform 284">
              <a:extLst>
                <a:ext uri="{FF2B5EF4-FFF2-40B4-BE49-F238E27FC236}">
                  <a16:creationId xmlns:a16="http://schemas.microsoft.com/office/drawing/2014/main" id="{3F233507-1F94-4475-BFC1-6965DB05AC75}"/>
                </a:ext>
              </a:extLst>
            </p:cNvPr>
            <p:cNvSpPr>
              <a:spLocks noEditPoints="1"/>
            </p:cNvSpPr>
            <p:nvPr/>
          </p:nvSpPr>
          <p:spPr bwMode="auto">
            <a:xfrm>
              <a:off x="9575800" y="6908800"/>
              <a:ext cx="344488" cy="346075"/>
            </a:xfrm>
            <a:custGeom>
              <a:avLst/>
              <a:gdLst>
                <a:gd name="T0" fmla="*/ 55 w 106"/>
                <a:gd name="T1" fmla="*/ 69 h 106"/>
                <a:gd name="T2" fmla="*/ 51 w 106"/>
                <a:gd name="T3" fmla="*/ 63 h 106"/>
                <a:gd name="T4" fmla="*/ 36 w 106"/>
                <a:gd name="T5" fmla="*/ 68 h 106"/>
                <a:gd name="T6" fmla="*/ 5 w 106"/>
                <a:gd name="T7" fmla="*/ 37 h 106"/>
                <a:gd name="T8" fmla="*/ 36 w 106"/>
                <a:gd name="T9" fmla="*/ 7 h 106"/>
                <a:gd name="T10" fmla="*/ 65 w 106"/>
                <a:gd name="T11" fmla="*/ 28 h 106"/>
                <a:gd name="T12" fmla="*/ 71 w 106"/>
                <a:gd name="T13" fmla="*/ 28 h 106"/>
                <a:gd name="T14" fmla="*/ 36 w 106"/>
                <a:gd name="T15" fmla="*/ 0 h 106"/>
                <a:gd name="T16" fmla="*/ 0 w 106"/>
                <a:gd name="T17" fmla="*/ 37 h 106"/>
                <a:gd name="T18" fmla="*/ 36 w 106"/>
                <a:gd name="T19" fmla="*/ 73 h 106"/>
                <a:gd name="T20" fmla="*/ 55 w 106"/>
                <a:gd name="T21" fmla="*/ 69 h 106"/>
                <a:gd name="T22" fmla="*/ 99 w 106"/>
                <a:gd name="T23" fmla="*/ 81 h 106"/>
                <a:gd name="T24" fmla="*/ 79 w 106"/>
                <a:gd name="T25" fmla="*/ 75 h 106"/>
                <a:gd name="T26" fmla="*/ 73 w 106"/>
                <a:gd name="T27" fmla="*/ 101 h 106"/>
                <a:gd name="T28" fmla="*/ 73 w 106"/>
                <a:gd name="T29" fmla="*/ 90 h 106"/>
                <a:gd name="T30" fmla="*/ 69 w 106"/>
                <a:gd name="T31" fmla="*/ 85 h 106"/>
                <a:gd name="T32" fmla="*/ 73 w 106"/>
                <a:gd name="T33" fmla="*/ 81 h 106"/>
                <a:gd name="T34" fmla="*/ 68 w 106"/>
                <a:gd name="T35" fmla="*/ 77 h 106"/>
                <a:gd name="T36" fmla="*/ 64 w 106"/>
                <a:gd name="T37" fmla="*/ 81 h 106"/>
                <a:gd name="T38" fmla="*/ 67 w 106"/>
                <a:gd name="T39" fmla="*/ 85 h 106"/>
                <a:gd name="T40" fmla="*/ 64 w 106"/>
                <a:gd name="T41" fmla="*/ 90 h 106"/>
                <a:gd name="T42" fmla="*/ 64 w 106"/>
                <a:gd name="T43" fmla="*/ 101 h 106"/>
                <a:gd name="T44" fmla="*/ 57 w 106"/>
                <a:gd name="T45" fmla="*/ 75 h 106"/>
                <a:gd name="T46" fmla="*/ 36 w 106"/>
                <a:gd name="T47" fmla="*/ 81 h 106"/>
                <a:gd name="T48" fmla="*/ 31 w 106"/>
                <a:gd name="T49" fmla="*/ 102 h 106"/>
                <a:gd name="T50" fmla="*/ 68 w 106"/>
                <a:gd name="T51" fmla="*/ 106 h 106"/>
                <a:gd name="T52" fmla="*/ 106 w 106"/>
                <a:gd name="T53" fmla="*/ 102 h 106"/>
                <a:gd name="T54" fmla="*/ 99 w 106"/>
                <a:gd name="T55" fmla="*/ 81 h 106"/>
                <a:gd name="T56" fmla="*/ 55 w 106"/>
                <a:gd name="T57" fmla="*/ 43 h 106"/>
                <a:gd name="T58" fmla="*/ 55 w 106"/>
                <a:gd name="T59" fmla="*/ 51 h 106"/>
                <a:gd name="T60" fmla="*/ 52 w 106"/>
                <a:gd name="T61" fmla="*/ 52 h 106"/>
                <a:gd name="T62" fmla="*/ 55 w 106"/>
                <a:gd name="T63" fmla="*/ 60 h 106"/>
                <a:gd name="T64" fmla="*/ 57 w 106"/>
                <a:gd name="T65" fmla="*/ 60 h 106"/>
                <a:gd name="T66" fmla="*/ 59 w 106"/>
                <a:gd name="T67" fmla="*/ 68 h 106"/>
                <a:gd name="T68" fmla="*/ 59 w 106"/>
                <a:gd name="T69" fmla="*/ 71 h 106"/>
                <a:gd name="T70" fmla="*/ 68 w 106"/>
                <a:gd name="T71" fmla="*/ 76 h 106"/>
                <a:gd name="T72" fmla="*/ 77 w 106"/>
                <a:gd name="T73" fmla="*/ 71 h 106"/>
                <a:gd name="T74" fmla="*/ 77 w 106"/>
                <a:gd name="T75" fmla="*/ 68 h 106"/>
                <a:gd name="T76" fmla="*/ 80 w 106"/>
                <a:gd name="T77" fmla="*/ 60 h 106"/>
                <a:gd name="T78" fmla="*/ 82 w 106"/>
                <a:gd name="T79" fmla="*/ 60 h 106"/>
                <a:gd name="T80" fmla="*/ 83 w 106"/>
                <a:gd name="T81" fmla="*/ 52 h 106"/>
                <a:gd name="T82" fmla="*/ 81 w 106"/>
                <a:gd name="T83" fmla="*/ 51 h 106"/>
                <a:gd name="T84" fmla="*/ 81 w 106"/>
                <a:gd name="T85" fmla="*/ 44 h 106"/>
                <a:gd name="T86" fmla="*/ 76 w 106"/>
                <a:gd name="T87" fmla="*/ 36 h 106"/>
                <a:gd name="T88" fmla="*/ 68 w 106"/>
                <a:gd name="T89" fmla="*/ 32 h 106"/>
                <a:gd name="T90" fmla="*/ 55 w 106"/>
                <a:gd name="T91" fmla="*/ 4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6" h="106">
                  <a:moveTo>
                    <a:pt x="55" y="69"/>
                  </a:moveTo>
                  <a:cubicBezTo>
                    <a:pt x="51" y="63"/>
                    <a:pt x="51" y="63"/>
                    <a:pt x="51" y="63"/>
                  </a:cubicBezTo>
                  <a:cubicBezTo>
                    <a:pt x="47" y="67"/>
                    <a:pt x="42" y="68"/>
                    <a:pt x="36" y="68"/>
                  </a:cubicBezTo>
                  <a:cubicBezTo>
                    <a:pt x="19" y="68"/>
                    <a:pt x="5" y="54"/>
                    <a:pt x="5" y="37"/>
                  </a:cubicBezTo>
                  <a:cubicBezTo>
                    <a:pt x="5" y="21"/>
                    <a:pt x="19" y="7"/>
                    <a:pt x="36" y="7"/>
                  </a:cubicBezTo>
                  <a:cubicBezTo>
                    <a:pt x="49" y="7"/>
                    <a:pt x="60" y="15"/>
                    <a:pt x="65" y="28"/>
                  </a:cubicBezTo>
                  <a:cubicBezTo>
                    <a:pt x="71" y="28"/>
                    <a:pt x="71" y="28"/>
                    <a:pt x="71" y="28"/>
                  </a:cubicBezTo>
                  <a:cubicBezTo>
                    <a:pt x="67" y="12"/>
                    <a:pt x="52" y="0"/>
                    <a:pt x="36" y="0"/>
                  </a:cubicBezTo>
                  <a:cubicBezTo>
                    <a:pt x="16" y="0"/>
                    <a:pt x="0" y="18"/>
                    <a:pt x="0" y="37"/>
                  </a:cubicBezTo>
                  <a:cubicBezTo>
                    <a:pt x="0" y="57"/>
                    <a:pt x="16" y="73"/>
                    <a:pt x="36" y="73"/>
                  </a:cubicBezTo>
                  <a:cubicBezTo>
                    <a:pt x="43" y="73"/>
                    <a:pt x="49" y="72"/>
                    <a:pt x="55" y="69"/>
                  </a:cubicBezTo>
                  <a:moveTo>
                    <a:pt x="99" y="81"/>
                  </a:moveTo>
                  <a:cubicBezTo>
                    <a:pt x="98" y="80"/>
                    <a:pt x="79" y="75"/>
                    <a:pt x="79" y="75"/>
                  </a:cubicBezTo>
                  <a:cubicBezTo>
                    <a:pt x="73" y="101"/>
                    <a:pt x="73" y="101"/>
                    <a:pt x="73" y="101"/>
                  </a:cubicBezTo>
                  <a:cubicBezTo>
                    <a:pt x="73" y="90"/>
                    <a:pt x="73" y="90"/>
                    <a:pt x="73" y="90"/>
                  </a:cubicBezTo>
                  <a:cubicBezTo>
                    <a:pt x="69" y="85"/>
                    <a:pt x="69" y="85"/>
                    <a:pt x="69" y="85"/>
                  </a:cubicBezTo>
                  <a:cubicBezTo>
                    <a:pt x="73" y="81"/>
                    <a:pt x="73" y="81"/>
                    <a:pt x="73" y="81"/>
                  </a:cubicBezTo>
                  <a:cubicBezTo>
                    <a:pt x="68" y="77"/>
                    <a:pt x="68" y="77"/>
                    <a:pt x="68" y="77"/>
                  </a:cubicBezTo>
                  <a:cubicBezTo>
                    <a:pt x="64" y="81"/>
                    <a:pt x="64" y="81"/>
                    <a:pt x="64" y="81"/>
                  </a:cubicBezTo>
                  <a:cubicBezTo>
                    <a:pt x="67" y="85"/>
                    <a:pt x="67" y="85"/>
                    <a:pt x="67" y="85"/>
                  </a:cubicBezTo>
                  <a:cubicBezTo>
                    <a:pt x="64" y="90"/>
                    <a:pt x="64" y="90"/>
                    <a:pt x="64" y="90"/>
                  </a:cubicBezTo>
                  <a:cubicBezTo>
                    <a:pt x="64" y="101"/>
                    <a:pt x="64" y="101"/>
                    <a:pt x="64" y="101"/>
                  </a:cubicBezTo>
                  <a:cubicBezTo>
                    <a:pt x="57" y="75"/>
                    <a:pt x="57" y="75"/>
                    <a:pt x="57" y="75"/>
                  </a:cubicBezTo>
                  <a:cubicBezTo>
                    <a:pt x="57" y="75"/>
                    <a:pt x="39" y="80"/>
                    <a:pt x="36" y="81"/>
                  </a:cubicBezTo>
                  <a:cubicBezTo>
                    <a:pt x="34" y="84"/>
                    <a:pt x="31" y="97"/>
                    <a:pt x="31" y="102"/>
                  </a:cubicBezTo>
                  <a:cubicBezTo>
                    <a:pt x="31" y="104"/>
                    <a:pt x="49" y="106"/>
                    <a:pt x="68" y="106"/>
                  </a:cubicBezTo>
                  <a:cubicBezTo>
                    <a:pt x="87" y="106"/>
                    <a:pt x="106" y="104"/>
                    <a:pt x="106" y="102"/>
                  </a:cubicBezTo>
                  <a:cubicBezTo>
                    <a:pt x="106" y="97"/>
                    <a:pt x="101" y="84"/>
                    <a:pt x="99" y="81"/>
                  </a:cubicBezTo>
                  <a:moveTo>
                    <a:pt x="55" y="43"/>
                  </a:moveTo>
                  <a:cubicBezTo>
                    <a:pt x="55" y="51"/>
                    <a:pt x="55" y="51"/>
                    <a:pt x="55" y="51"/>
                  </a:cubicBezTo>
                  <a:cubicBezTo>
                    <a:pt x="55" y="51"/>
                    <a:pt x="53" y="51"/>
                    <a:pt x="52" y="52"/>
                  </a:cubicBezTo>
                  <a:cubicBezTo>
                    <a:pt x="51" y="54"/>
                    <a:pt x="52" y="57"/>
                    <a:pt x="55" y="60"/>
                  </a:cubicBezTo>
                  <a:cubicBezTo>
                    <a:pt x="56" y="60"/>
                    <a:pt x="57" y="60"/>
                    <a:pt x="57" y="60"/>
                  </a:cubicBezTo>
                  <a:cubicBezTo>
                    <a:pt x="59" y="68"/>
                    <a:pt x="59" y="68"/>
                    <a:pt x="59" y="68"/>
                  </a:cubicBezTo>
                  <a:cubicBezTo>
                    <a:pt x="59" y="71"/>
                    <a:pt x="59" y="71"/>
                    <a:pt x="59" y="71"/>
                  </a:cubicBezTo>
                  <a:cubicBezTo>
                    <a:pt x="68" y="76"/>
                    <a:pt x="68" y="76"/>
                    <a:pt x="68" y="76"/>
                  </a:cubicBezTo>
                  <a:cubicBezTo>
                    <a:pt x="77" y="71"/>
                    <a:pt x="77" y="71"/>
                    <a:pt x="77" y="71"/>
                  </a:cubicBezTo>
                  <a:cubicBezTo>
                    <a:pt x="77" y="68"/>
                    <a:pt x="77" y="68"/>
                    <a:pt x="77" y="68"/>
                  </a:cubicBezTo>
                  <a:cubicBezTo>
                    <a:pt x="80" y="60"/>
                    <a:pt x="80" y="60"/>
                    <a:pt x="80" y="60"/>
                  </a:cubicBezTo>
                  <a:cubicBezTo>
                    <a:pt x="80" y="60"/>
                    <a:pt x="81" y="60"/>
                    <a:pt x="82" y="60"/>
                  </a:cubicBezTo>
                  <a:cubicBezTo>
                    <a:pt x="83" y="57"/>
                    <a:pt x="84" y="54"/>
                    <a:pt x="83" y="52"/>
                  </a:cubicBezTo>
                  <a:cubicBezTo>
                    <a:pt x="83" y="51"/>
                    <a:pt x="81" y="51"/>
                    <a:pt x="81" y="51"/>
                  </a:cubicBezTo>
                  <a:cubicBezTo>
                    <a:pt x="81" y="44"/>
                    <a:pt x="81" y="44"/>
                    <a:pt x="81" y="44"/>
                  </a:cubicBezTo>
                  <a:cubicBezTo>
                    <a:pt x="81" y="39"/>
                    <a:pt x="80" y="36"/>
                    <a:pt x="76" y="36"/>
                  </a:cubicBezTo>
                  <a:cubicBezTo>
                    <a:pt x="75" y="34"/>
                    <a:pt x="72" y="32"/>
                    <a:pt x="68" y="32"/>
                  </a:cubicBezTo>
                  <a:cubicBezTo>
                    <a:pt x="59" y="32"/>
                    <a:pt x="55" y="37"/>
                    <a:pt x="55" y="4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85">
              <a:extLst>
                <a:ext uri="{FF2B5EF4-FFF2-40B4-BE49-F238E27FC236}">
                  <a16:creationId xmlns:a16="http://schemas.microsoft.com/office/drawing/2014/main" id="{F9078570-A5E5-4B89-BD74-AD7E40F7D44F}"/>
                </a:ext>
              </a:extLst>
            </p:cNvPr>
            <p:cNvSpPr>
              <a:spLocks noEditPoints="1"/>
            </p:cNvSpPr>
            <p:nvPr/>
          </p:nvSpPr>
          <p:spPr bwMode="auto">
            <a:xfrm>
              <a:off x="9617075" y="6997700"/>
              <a:ext cx="127000" cy="65088"/>
            </a:xfrm>
            <a:custGeom>
              <a:avLst/>
              <a:gdLst>
                <a:gd name="T0" fmla="*/ 39 w 39"/>
                <a:gd name="T1" fmla="*/ 8 h 20"/>
                <a:gd name="T2" fmla="*/ 39 w 39"/>
                <a:gd name="T3" fmla="*/ 8 h 20"/>
                <a:gd name="T4" fmla="*/ 39 w 39"/>
                <a:gd name="T5" fmla="*/ 15 h 20"/>
                <a:gd name="T6" fmla="*/ 38 w 39"/>
                <a:gd name="T7" fmla="*/ 17 h 20"/>
                <a:gd name="T8" fmla="*/ 35 w 39"/>
                <a:gd name="T9" fmla="*/ 15 h 20"/>
                <a:gd name="T10" fmla="*/ 35 w 39"/>
                <a:gd name="T11" fmla="*/ 14 h 20"/>
                <a:gd name="T12" fmla="*/ 35 w 39"/>
                <a:gd name="T13" fmla="*/ 12 h 20"/>
                <a:gd name="T14" fmla="*/ 30 w 39"/>
                <a:gd name="T15" fmla="*/ 12 h 20"/>
                <a:gd name="T16" fmla="*/ 30 w 39"/>
                <a:gd name="T17" fmla="*/ 13 h 20"/>
                <a:gd name="T18" fmla="*/ 30 w 39"/>
                <a:gd name="T19" fmla="*/ 16 h 20"/>
                <a:gd name="T20" fmla="*/ 29 w 39"/>
                <a:gd name="T21" fmla="*/ 17 h 20"/>
                <a:gd name="T22" fmla="*/ 27 w 39"/>
                <a:gd name="T23" fmla="*/ 16 h 20"/>
                <a:gd name="T24" fmla="*/ 27 w 39"/>
                <a:gd name="T25" fmla="*/ 15 h 20"/>
                <a:gd name="T26" fmla="*/ 27 w 39"/>
                <a:gd name="T27" fmla="*/ 13 h 20"/>
                <a:gd name="T28" fmla="*/ 27 w 39"/>
                <a:gd name="T29" fmla="*/ 12 h 20"/>
                <a:gd name="T30" fmla="*/ 27 w 39"/>
                <a:gd name="T31" fmla="*/ 12 h 20"/>
                <a:gd name="T32" fmla="*/ 20 w 39"/>
                <a:gd name="T33" fmla="*/ 12 h 20"/>
                <a:gd name="T34" fmla="*/ 19 w 39"/>
                <a:gd name="T35" fmla="*/ 13 h 20"/>
                <a:gd name="T36" fmla="*/ 12 w 39"/>
                <a:gd name="T37" fmla="*/ 19 h 20"/>
                <a:gd name="T38" fmla="*/ 1 w 39"/>
                <a:gd name="T39" fmla="*/ 11 h 20"/>
                <a:gd name="T40" fmla="*/ 9 w 39"/>
                <a:gd name="T41" fmla="*/ 1 h 20"/>
                <a:gd name="T42" fmla="*/ 19 w 39"/>
                <a:gd name="T43" fmla="*/ 7 h 20"/>
                <a:gd name="T44" fmla="*/ 20 w 39"/>
                <a:gd name="T45" fmla="*/ 8 h 20"/>
                <a:gd name="T46" fmla="*/ 39 w 39"/>
                <a:gd name="T47" fmla="*/ 8 h 20"/>
                <a:gd name="T48" fmla="*/ 10 w 39"/>
                <a:gd name="T49" fmla="*/ 15 h 20"/>
                <a:gd name="T50" fmla="*/ 15 w 39"/>
                <a:gd name="T51" fmla="*/ 10 h 20"/>
                <a:gd name="T52" fmla="*/ 10 w 39"/>
                <a:gd name="T53" fmla="*/ 5 h 20"/>
                <a:gd name="T54" fmla="*/ 5 w 39"/>
                <a:gd name="T55" fmla="*/ 10 h 20"/>
                <a:gd name="T56" fmla="*/ 10 w 39"/>
                <a:gd name="T57" fmla="*/ 15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 h="20">
                  <a:moveTo>
                    <a:pt x="39" y="8"/>
                  </a:moveTo>
                  <a:cubicBezTo>
                    <a:pt x="39" y="8"/>
                    <a:pt x="39" y="8"/>
                    <a:pt x="39" y="8"/>
                  </a:cubicBezTo>
                  <a:cubicBezTo>
                    <a:pt x="39" y="10"/>
                    <a:pt x="39" y="12"/>
                    <a:pt x="39" y="15"/>
                  </a:cubicBezTo>
                  <a:cubicBezTo>
                    <a:pt x="39" y="16"/>
                    <a:pt x="39" y="17"/>
                    <a:pt x="38" y="17"/>
                  </a:cubicBezTo>
                  <a:cubicBezTo>
                    <a:pt x="37" y="17"/>
                    <a:pt x="35" y="16"/>
                    <a:pt x="35" y="15"/>
                  </a:cubicBezTo>
                  <a:cubicBezTo>
                    <a:pt x="35" y="14"/>
                    <a:pt x="35" y="14"/>
                    <a:pt x="35" y="14"/>
                  </a:cubicBezTo>
                  <a:cubicBezTo>
                    <a:pt x="35" y="14"/>
                    <a:pt x="35" y="13"/>
                    <a:pt x="35" y="12"/>
                  </a:cubicBezTo>
                  <a:cubicBezTo>
                    <a:pt x="33" y="12"/>
                    <a:pt x="32" y="12"/>
                    <a:pt x="30" y="12"/>
                  </a:cubicBezTo>
                  <a:cubicBezTo>
                    <a:pt x="30" y="13"/>
                    <a:pt x="30" y="13"/>
                    <a:pt x="30" y="13"/>
                  </a:cubicBezTo>
                  <a:cubicBezTo>
                    <a:pt x="30" y="14"/>
                    <a:pt x="30" y="15"/>
                    <a:pt x="30" y="16"/>
                  </a:cubicBezTo>
                  <a:cubicBezTo>
                    <a:pt x="30" y="16"/>
                    <a:pt x="29" y="17"/>
                    <a:pt x="29" y="17"/>
                  </a:cubicBezTo>
                  <a:cubicBezTo>
                    <a:pt x="28" y="17"/>
                    <a:pt x="28" y="17"/>
                    <a:pt x="27" y="16"/>
                  </a:cubicBezTo>
                  <a:cubicBezTo>
                    <a:pt x="27" y="15"/>
                    <a:pt x="27" y="15"/>
                    <a:pt x="27" y="15"/>
                  </a:cubicBezTo>
                  <a:cubicBezTo>
                    <a:pt x="27" y="14"/>
                    <a:pt x="27" y="14"/>
                    <a:pt x="27" y="13"/>
                  </a:cubicBezTo>
                  <a:cubicBezTo>
                    <a:pt x="27" y="12"/>
                    <a:pt x="27" y="12"/>
                    <a:pt x="27" y="12"/>
                  </a:cubicBezTo>
                  <a:cubicBezTo>
                    <a:pt x="27" y="12"/>
                    <a:pt x="27" y="12"/>
                    <a:pt x="27" y="12"/>
                  </a:cubicBezTo>
                  <a:cubicBezTo>
                    <a:pt x="25" y="12"/>
                    <a:pt x="22" y="12"/>
                    <a:pt x="20" y="12"/>
                  </a:cubicBezTo>
                  <a:cubicBezTo>
                    <a:pt x="19" y="13"/>
                    <a:pt x="19" y="13"/>
                    <a:pt x="19" y="13"/>
                  </a:cubicBezTo>
                  <a:cubicBezTo>
                    <a:pt x="18" y="16"/>
                    <a:pt x="16" y="19"/>
                    <a:pt x="12" y="19"/>
                  </a:cubicBezTo>
                  <a:cubicBezTo>
                    <a:pt x="7" y="20"/>
                    <a:pt x="2" y="17"/>
                    <a:pt x="1" y="11"/>
                  </a:cubicBezTo>
                  <a:cubicBezTo>
                    <a:pt x="0" y="6"/>
                    <a:pt x="3" y="2"/>
                    <a:pt x="9" y="1"/>
                  </a:cubicBezTo>
                  <a:cubicBezTo>
                    <a:pt x="13" y="0"/>
                    <a:pt x="18" y="3"/>
                    <a:pt x="19" y="7"/>
                  </a:cubicBezTo>
                  <a:cubicBezTo>
                    <a:pt x="20" y="8"/>
                    <a:pt x="20" y="8"/>
                    <a:pt x="20" y="8"/>
                  </a:cubicBezTo>
                  <a:cubicBezTo>
                    <a:pt x="26" y="8"/>
                    <a:pt x="33" y="8"/>
                    <a:pt x="39" y="8"/>
                  </a:cubicBezTo>
                  <a:close/>
                  <a:moveTo>
                    <a:pt x="10" y="15"/>
                  </a:moveTo>
                  <a:cubicBezTo>
                    <a:pt x="13" y="15"/>
                    <a:pt x="15" y="13"/>
                    <a:pt x="15" y="10"/>
                  </a:cubicBezTo>
                  <a:cubicBezTo>
                    <a:pt x="15" y="7"/>
                    <a:pt x="13" y="5"/>
                    <a:pt x="10" y="5"/>
                  </a:cubicBezTo>
                  <a:cubicBezTo>
                    <a:pt x="8" y="5"/>
                    <a:pt x="5" y="7"/>
                    <a:pt x="5" y="10"/>
                  </a:cubicBezTo>
                  <a:cubicBezTo>
                    <a:pt x="5" y="13"/>
                    <a:pt x="7" y="15"/>
                    <a:pt x="10"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a:extLst>
              <a:ext uri="{FF2B5EF4-FFF2-40B4-BE49-F238E27FC236}">
                <a16:creationId xmlns:a16="http://schemas.microsoft.com/office/drawing/2014/main" id="{168A7530-5143-48BE-BAEA-617F7020D5EF}"/>
              </a:ext>
            </a:extLst>
          </p:cNvPr>
          <p:cNvGrpSpPr/>
          <p:nvPr/>
        </p:nvGrpSpPr>
        <p:grpSpPr>
          <a:xfrm>
            <a:off x="649601" y="2990789"/>
            <a:ext cx="261257" cy="264351"/>
            <a:chOff x="3238500" y="12226925"/>
            <a:chExt cx="458788" cy="517525"/>
          </a:xfrm>
          <a:solidFill>
            <a:srgbClr val="FFFFFF"/>
          </a:solidFill>
        </p:grpSpPr>
        <p:sp>
          <p:nvSpPr>
            <p:cNvPr id="57" name="Freeform 516">
              <a:extLst>
                <a:ext uri="{FF2B5EF4-FFF2-40B4-BE49-F238E27FC236}">
                  <a16:creationId xmlns:a16="http://schemas.microsoft.com/office/drawing/2014/main" id="{C9C6B9F5-F852-46E1-A80B-DB7D3A40F6A1}"/>
                </a:ext>
              </a:extLst>
            </p:cNvPr>
            <p:cNvSpPr>
              <a:spLocks/>
            </p:cNvSpPr>
            <p:nvPr/>
          </p:nvSpPr>
          <p:spPr bwMode="auto">
            <a:xfrm>
              <a:off x="3378200" y="12226925"/>
              <a:ext cx="319088" cy="415925"/>
            </a:xfrm>
            <a:custGeom>
              <a:avLst/>
              <a:gdLst>
                <a:gd name="T0" fmla="*/ 90 w 92"/>
                <a:gd name="T1" fmla="*/ 31 h 120"/>
                <a:gd name="T2" fmla="*/ 70 w 92"/>
                <a:gd name="T3" fmla="*/ 9 h 120"/>
                <a:gd name="T4" fmla="*/ 50 w 92"/>
                <a:gd name="T5" fmla="*/ 0 h 120"/>
                <a:gd name="T6" fmla="*/ 7 w 92"/>
                <a:gd name="T7" fmla="*/ 0 h 120"/>
                <a:gd name="T8" fmla="*/ 0 w 92"/>
                <a:gd name="T9" fmla="*/ 7 h 120"/>
                <a:gd name="T10" fmla="*/ 0 w 92"/>
                <a:gd name="T11" fmla="*/ 43 h 120"/>
                <a:gd name="T12" fmla="*/ 3 w 92"/>
                <a:gd name="T13" fmla="*/ 43 h 120"/>
                <a:gd name="T14" fmla="*/ 6 w 92"/>
                <a:gd name="T15" fmla="*/ 54 h 120"/>
                <a:gd name="T16" fmla="*/ 6 w 92"/>
                <a:gd name="T17" fmla="*/ 54 h 120"/>
                <a:gd name="T18" fmla="*/ 6 w 92"/>
                <a:gd name="T19" fmla="*/ 7 h 120"/>
                <a:gd name="T20" fmla="*/ 7 w 92"/>
                <a:gd name="T21" fmla="*/ 5 h 120"/>
                <a:gd name="T22" fmla="*/ 52 w 92"/>
                <a:gd name="T23" fmla="*/ 5 h 120"/>
                <a:gd name="T24" fmla="*/ 60 w 92"/>
                <a:gd name="T25" fmla="*/ 13 h 120"/>
                <a:gd name="T26" fmla="*/ 61 w 92"/>
                <a:gd name="T27" fmla="*/ 31 h 120"/>
                <a:gd name="T28" fmla="*/ 84 w 92"/>
                <a:gd name="T29" fmla="*/ 35 h 120"/>
                <a:gd name="T30" fmla="*/ 86 w 92"/>
                <a:gd name="T31" fmla="*/ 38 h 120"/>
                <a:gd name="T32" fmla="*/ 86 w 92"/>
                <a:gd name="T33" fmla="*/ 113 h 120"/>
                <a:gd name="T34" fmla="*/ 86 w 92"/>
                <a:gd name="T35" fmla="*/ 115 h 120"/>
                <a:gd name="T36" fmla="*/ 71 w 92"/>
                <a:gd name="T37" fmla="*/ 115 h 120"/>
                <a:gd name="T38" fmla="*/ 74 w 92"/>
                <a:gd name="T39" fmla="*/ 116 h 120"/>
                <a:gd name="T40" fmla="*/ 73 w 92"/>
                <a:gd name="T41" fmla="*/ 120 h 120"/>
                <a:gd name="T42" fmla="*/ 86 w 92"/>
                <a:gd name="T43" fmla="*/ 120 h 120"/>
                <a:gd name="T44" fmla="*/ 92 w 92"/>
                <a:gd name="T45" fmla="*/ 113 h 120"/>
                <a:gd name="T46" fmla="*/ 92 w 92"/>
                <a:gd name="T47" fmla="*/ 36 h 120"/>
                <a:gd name="T48" fmla="*/ 90 w 92"/>
                <a:gd name="T49" fmla="*/ 31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0">
                  <a:moveTo>
                    <a:pt x="90" y="31"/>
                  </a:moveTo>
                  <a:cubicBezTo>
                    <a:pt x="70" y="9"/>
                    <a:pt x="70" y="9"/>
                    <a:pt x="70" y="9"/>
                  </a:cubicBezTo>
                  <a:cubicBezTo>
                    <a:pt x="65" y="3"/>
                    <a:pt x="58" y="0"/>
                    <a:pt x="50" y="0"/>
                  </a:cubicBezTo>
                  <a:cubicBezTo>
                    <a:pt x="7" y="0"/>
                    <a:pt x="7" y="0"/>
                    <a:pt x="7" y="0"/>
                  </a:cubicBezTo>
                  <a:cubicBezTo>
                    <a:pt x="3" y="0"/>
                    <a:pt x="0" y="3"/>
                    <a:pt x="0" y="7"/>
                  </a:cubicBezTo>
                  <a:cubicBezTo>
                    <a:pt x="0" y="43"/>
                    <a:pt x="0" y="43"/>
                    <a:pt x="0" y="43"/>
                  </a:cubicBezTo>
                  <a:cubicBezTo>
                    <a:pt x="3" y="43"/>
                    <a:pt x="3" y="43"/>
                    <a:pt x="3" y="43"/>
                  </a:cubicBezTo>
                  <a:cubicBezTo>
                    <a:pt x="6" y="54"/>
                    <a:pt x="6" y="54"/>
                    <a:pt x="6" y="54"/>
                  </a:cubicBezTo>
                  <a:cubicBezTo>
                    <a:pt x="6" y="54"/>
                    <a:pt x="6" y="54"/>
                    <a:pt x="6" y="54"/>
                  </a:cubicBezTo>
                  <a:cubicBezTo>
                    <a:pt x="6" y="7"/>
                    <a:pt x="6" y="7"/>
                    <a:pt x="6" y="7"/>
                  </a:cubicBezTo>
                  <a:cubicBezTo>
                    <a:pt x="6" y="6"/>
                    <a:pt x="6" y="5"/>
                    <a:pt x="7" y="5"/>
                  </a:cubicBezTo>
                  <a:cubicBezTo>
                    <a:pt x="52" y="5"/>
                    <a:pt x="52" y="5"/>
                    <a:pt x="52" y="5"/>
                  </a:cubicBezTo>
                  <a:cubicBezTo>
                    <a:pt x="56" y="5"/>
                    <a:pt x="60" y="9"/>
                    <a:pt x="60" y="13"/>
                  </a:cubicBezTo>
                  <a:cubicBezTo>
                    <a:pt x="61" y="31"/>
                    <a:pt x="61" y="31"/>
                    <a:pt x="61" y="31"/>
                  </a:cubicBezTo>
                  <a:cubicBezTo>
                    <a:pt x="84" y="35"/>
                    <a:pt x="84" y="35"/>
                    <a:pt x="84" y="35"/>
                  </a:cubicBezTo>
                  <a:cubicBezTo>
                    <a:pt x="85" y="35"/>
                    <a:pt x="86" y="37"/>
                    <a:pt x="86" y="38"/>
                  </a:cubicBezTo>
                  <a:cubicBezTo>
                    <a:pt x="86" y="113"/>
                    <a:pt x="86" y="113"/>
                    <a:pt x="86" y="113"/>
                  </a:cubicBezTo>
                  <a:cubicBezTo>
                    <a:pt x="86" y="114"/>
                    <a:pt x="86" y="115"/>
                    <a:pt x="86" y="115"/>
                  </a:cubicBezTo>
                  <a:cubicBezTo>
                    <a:pt x="71" y="115"/>
                    <a:pt x="71" y="115"/>
                    <a:pt x="71" y="115"/>
                  </a:cubicBezTo>
                  <a:cubicBezTo>
                    <a:pt x="74" y="116"/>
                    <a:pt x="74" y="116"/>
                    <a:pt x="74" y="116"/>
                  </a:cubicBezTo>
                  <a:cubicBezTo>
                    <a:pt x="73" y="120"/>
                    <a:pt x="73" y="120"/>
                    <a:pt x="73" y="120"/>
                  </a:cubicBezTo>
                  <a:cubicBezTo>
                    <a:pt x="86" y="120"/>
                    <a:pt x="86" y="120"/>
                    <a:pt x="86" y="120"/>
                  </a:cubicBezTo>
                  <a:cubicBezTo>
                    <a:pt x="89" y="120"/>
                    <a:pt x="92" y="117"/>
                    <a:pt x="92" y="113"/>
                  </a:cubicBezTo>
                  <a:cubicBezTo>
                    <a:pt x="92" y="36"/>
                    <a:pt x="92" y="36"/>
                    <a:pt x="92" y="36"/>
                  </a:cubicBezTo>
                  <a:cubicBezTo>
                    <a:pt x="92" y="35"/>
                    <a:pt x="91" y="33"/>
                    <a:pt x="90" y="3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17">
              <a:extLst>
                <a:ext uri="{FF2B5EF4-FFF2-40B4-BE49-F238E27FC236}">
                  <a16:creationId xmlns:a16="http://schemas.microsoft.com/office/drawing/2014/main" id="{FAFD44E9-48ED-4A25-98A9-48EDAAEDA722}"/>
                </a:ext>
              </a:extLst>
            </p:cNvPr>
            <p:cNvSpPr>
              <a:spLocks/>
            </p:cNvSpPr>
            <p:nvPr/>
          </p:nvSpPr>
          <p:spPr bwMode="auto">
            <a:xfrm>
              <a:off x="3451225" y="12379325"/>
              <a:ext cx="196850" cy="23813"/>
            </a:xfrm>
            <a:custGeom>
              <a:avLst/>
              <a:gdLst>
                <a:gd name="T0" fmla="*/ 0 w 124"/>
                <a:gd name="T1" fmla="*/ 0 h 15"/>
                <a:gd name="T2" fmla="*/ 124 w 124"/>
                <a:gd name="T3" fmla="*/ 0 h 15"/>
                <a:gd name="T4" fmla="*/ 124 w 124"/>
                <a:gd name="T5" fmla="*/ 15 h 15"/>
                <a:gd name="T6" fmla="*/ 0 w 124"/>
                <a:gd name="T7" fmla="*/ 15 h 15"/>
                <a:gd name="T8" fmla="*/ 0 w 124"/>
                <a:gd name="T9" fmla="*/ 0 h 15"/>
                <a:gd name="T10" fmla="*/ 0 w 124"/>
                <a:gd name="T11" fmla="*/ 0 h 15"/>
              </a:gdLst>
              <a:ahLst/>
              <a:cxnLst>
                <a:cxn ang="0">
                  <a:pos x="T0" y="T1"/>
                </a:cxn>
                <a:cxn ang="0">
                  <a:pos x="T2" y="T3"/>
                </a:cxn>
                <a:cxn ang="0">
                  <a:pos x="T4" y="T5"/>
                </a:cxn>
                <a:cxn ang="0">
                  <a:pos x="T6" y="T7"/>
                </a:cxn>
                <a:cxn ang="0">
                  <a:pos x="T8" y="T9"/>
                </a:cxn>
                <a:cxn ang="0">
                  <a:pos x="T10" y="T11"/>
                </a:cxn>
              </a:cxnLst>
              <a:rect l="0" t="0" r="r" b="b"/>
              <a:pathLst>
                <a:path w="124" h="15">
                  <a:moveTo>
                    <a:pt x="0" y="0"/>
                  </a:moveTo>
                  <a:lnTo>
                    <a:pt x="124" y="0"/>
                  </a:lnTo>
                  <a:lnTo>
                    <a:pt x="124" y="15"/>
                  </a:lnTo>
                  <a:lnTo>
                    <a:pt x="0" y="15"/>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518">
              <a:extLst>
                <a:ext uri="{FF2B5EF4-FFF2-40B4-BE49-F238E27FC236}">
                  <a16:creationId xmlns:a16="http://schemas.microsoft.com/office/drawing/2014/main" id="{5A28AB23-2A39-4249-8D7B-0C9A611E7E5C}"/>
                </a:ext>
              </a:extLst>
            </p:cNvPr>
            <p:cNvSpPr>
              <a:spLocks/>
            </p:cNvSpPr>
            <p:nvPr/>
          </p:nvSpPr>
          <p:spPr bwMode="auto">
            <a:xfrm>
              <a:off x="3451225" y="12317413"/>
              <a:ext cx="85725" cy="26988"/>
            </a:xfrm>
            <a:custGeom>
              <a:avLst/>
              <a:gdLst>
                <a:gd name="T0" fmla="*/ 0 w 54"/>
                <a:gd name="T1" fmla="*/ 0 h 17"/>
                <a:gd name="T2" fmla="*/ 54 w 54"/>
                <a:gd name="T3" fmla="*/ 0 h 17"/>
                <a:gd name="T4" fmla="*/ 54 w 54"/>
                <a:gd name="T5" fmla="*/ 17 h 17"/>
                <a:gd name="T6" fmla="*/ 0 w 54"/>
                <a:gd name="T7" fmla="*/ 17 h 17"/>
                <a:gd name="T8" fmla="*/ 0 w 54"/>
                <a:gd name="T9" fmla="*/ 0 h 17"/>
                <a:gd name="T10" fmla="*/ 0 w 54"/>
                <a:gd name="T11" fmla="*/ 0 h 17"/>
              </a:gdLst>
              <a:ahLst/>
              <a:cxnLst>
                <a:cxn ang="0">
                  <a:pos x="T0" y="T1"/>
                </a:cxn>
                <a:cxn ang="0">
                  <a:pos x="T2" y="T3"/>
                </a:cxn>
                <a:cxn ang="0">
                  <a:pos x="T4" y="T5"/>
                </a:cxn>
                <a:cxn ang="0">
                  <a:pos x="T6" y="T7"/>
                </a:cxn>
                <a:cxn ang="0">
                  <a:pos x="T8" y="T9"/>
                </a:cxn>
                <a:cxn ang="0">
                  <a:pos x="T10" y="T11"/>
                </a:cxn>
              </a:cxnLst>
              <a:rect l="0" t="0" r="r" b="b"/>
              <a:pathLst>
                <a:path w="54" h="17">
                  <a:moveTo>
                    <a:pt x="0" y="0"/>
                  </a:moveTo>
                  <a:lnTo>
                    <a:pt x="54" y="0"/>
                  </a:lnTo>
                  <a:lnTo>
                    <a:pt x="54" y="17"/>
                  </a:lnTo>
                  <a:lnTo>
                    <a:pt x="0" y="17"/>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519">
              <a:extLst>
                <a:ext uri="{FF2B5EF4-FFF2-40B4-BE49-F238E27FC236}">
                  <a16:creationId xmlns:a16="http://schemas.microsoft.com/office/drawing/2014/main" id="{007DCEE2-3FD7-4917-9865-F73A67F52DBB}"/>
                </a:ext>
              </a:extLst>
            </p:cNvPr>
            <p:cNvSpPr>
              <a:spLocks/>
            </p:cNvSpPr>
            <p:nvPr/>
          </p:nvSpPr>
          <p:spPr bwMode="auto">
            <a:xfrm>
              <a:off x="3475038" y="12501563"/>
              <a:ext cx="173038" cy="23813"/>
            </a:xfrm>
            <a:custGeom>
              <a:avLst/>
              <a:gdLst>
                <a:gd name="T0" fmla="*/ 109 w 109"/>
                <a:gd name="T1" fmla="*/ 0 h 15"/>
                <a:gd name="T2" fmla="*/ 2 w 109"/>
                <a:gd name="T3" fmla="*/ 0 h 15"/>
                <a:gd name="T4" fmla="*/ 2 w 109"/>
                <a:gd name="T5" fmla="*/ 6 h 15"/>
                <a:gd name="T6" fmla="*/ 0 w 109"/>
                <a:gd name="T7" fmla="*/ 15 h 15"/>
                <a:gd name="T8" fmla="*/ 7 w 109"/>
                <a:gd name="T9" fmla="*/ 15 h 15"/>
                <a:gd name="T10" fmla="*/ 9 w 109"/>
                <a:gd name="T11" fmla="*/ 10 h 15"/>
                <a:gd name="T12" fmla="*/ 13 w 109"/>
                <a:gd name="T13" fmla="*/ 2 h 15"/>
                <a:gd name="T14" fmla="*/ 22 w 109"/>
                <a:gd name="T15" fmla="*/ 4 h 15"/>
                <a:gd name="T16" fmla="*/ 33 w 109"/>
                <a:gd name="T17" fmla="*/ 4 h 15"/>
                <a:gd name="T18" fmla="*/ 42 w 109"/>
                <a:gd name="T19" fmla="*/ 6 h 15"/>
                <a:gd name="T20" fmla="*/ 44 w 109"/>
                <a:gd name="T21" fmla="*/ 15 h 15"/>
                <a:gd name="T22" fmla="*/ 109 w 109"/>
                <a:gd name="T23" fmla="*/ 15 h 15"/>
                <a:gd name="T24" fmla="*/ 109 w 109"/>
                <a:gd name="T25" fmla="*/ 0 h 15"/>
                <a:gd name="T26" fmla="*/ 109 w 109"/>
                <a:gd name="T27" fmla="*/ 0 h 15"/>
                <a:gd name="T28" fmla="*/ 109 w 109"/>
                <a:gd name="T29"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9" h="15">
                  <a:moveTo>
                    <a:pt x="109" y="0"/>
                  </a:moveTo>
                  <a:lnTo>
                    <a:pt x="2" y="0"/>
                  </a:lnTo>
                  <a:lnTo>
                    <a:pt x="2" y="6"/>
                  </a:lnTo>
                  <a:lnTo>
                    <a:pt x="0" y="15"/>
                  </a:lnTo>
                  <a:lnTo>
                    <a:pt x="7" y="15"/>
                  </a:lnTo>
                  <a:lnTo>
                    <a:pt x="9" y="10"/>
                  </a:lnTo>
                  <a:lnTo>
                    <a:pt x="13" y="2"/>
                  </a:lnTo>
                  <a:lnTo>
                    <a:pt x="22" y="4"/>
                  </a:lnTo>
                  <a:lnTo>
                    <a:pt x="33" y="4"/>
                  </a:lnTo>
                  <a:lnTo>
                    <a:pt x="42" y="6"/>
                  </a:lnTo>
                  <a:lnTo>
                    <a:pt x="44" y="15"/>
                  </a:lnTo>
                  <a:lnTo>
                    <a:pt x="109" y="15"/>
                  </a:lnTo>
                  <a:lnTo>
                    <a:pt x="109" y="0"/>
                  </a:lnTo>
                  <a:lnTo>
                    <a:pt x="109" y="0"/>
                  </a:lnTo>
                  <a:lnTo>
                    <a:pt x="10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520">
              <a:extLst>
                <a:ext uri="{FF2B5EF4-FFF2-40B4-BE49-F238E27FC236}">
                  <a16:creationId xmlns:a16="http://schemas.microsoft.com/office/drawing/2014/main" id="{D20B1FAF-DDC7-47EF-A322-C508FF999819}"/>
                </a:ext>
              </a:extLst>
            </p:cNvPr>
            <p:cNvSpPr>
              <a:spLocks/>
            </p:cNvSpPr>
            <p:nvPr/>
          </p:nvSpPr>
          <p:spPr bwMode="auto">
            <a:xfrm>
              <a:off x="3451225" y="12438063"/>
              <a:ext cx="196850" cy="28575"/>
            </a:xfrm>
            <a:custGeom>
              <a:avLst/>
              <a:gdLst>
                <a:gd name="T0" fmla="*/ 124 w 124"/>
                <a:gd name="T1" fmla="*/ 0 h 18"/>
                <a:gd name="T2" fmla="*/ 9 w 124"/>
                <a:gd name="T3" fmla="*/ 0 h 18"/>
                <a:gd name="T4" fmla="*/ 0 w 124"/>
                <a:gd name="T5" fmla="*/ 18 h 18"/>
                <a:gd name="T6" fmla="*/ 124 w 124"/>
                <a:gd name="T7" fmla="*/ 18 h 18"/>
                <a:gd name="T8" fmla="*/ 124 w 124"/>
                <a:gd name="T9" fmla="*/ 0 h 18"/>
                <a:gd name="T10" fmla="*/ 124 w 124"/>
                <a:gd name="T11" fmla="*/ 0 h 18"/>
                <a:gd name="T12" fmla="*/ 124 w 12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24" h="18">
                  <a:moveTo>
                    <a:pt x="124" y="0"/>
                  </a:moveTo>
                  <a:lnTo>
                    <a:pt x="9" y="0"/>
                  </a:lnTo>
                  <a:lnTo>
                    <a:pt x="0" y="18"/>
                  </a:lnTo>
                  <a:lnTo>
                    <a:pt x="124" y="18"/>
                  </a:lnTo>
                  <a:lnTo>
                    <a:pt x="124" y="0"/>
                  </a:lnTo>
                  <a:lnTo>
                    <a:pt x="124" y="0"/>
                  </a:lnTo>
                  <a:lnTo>
                    <a:pt x="1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21">
              <a:extLst>
                <a:ext uri="{FF2B5EF4-FFF2-40B4-BE49-F238E27FC236}">
                  <a16:creationId xmlns:a16="http://schemas.microsoft.com/office/drawing/2014/main" id="{C8943475-A568-4181-9A2D-47FFDC3006A9}"/>
                </a:ext>
              </a:extLst>
            </p:cNvPr>
            <p:cNvSpPr>
              <a:spLocks/>
            </p:cNvSpPr>
            <p:nvPr/>
          </p:nvSpPr>
          <p:spPr bwMode="auto">
            <a:xfrm>
              <a:off x="3319463" y="12476163"/>
              <a:ext cx="55563" cy="52388"/>
            </a:xfrm>
            <a:custGeom>
              <a:avLst/>
              <a:gdLst>
                <a:gd name="T0" fmla="*/ 13 w 16"/>
                <a:gd name="T1" fmla="*/ 13 h 15"/>
                <a:gd name="T2" fmla="*/ 14 w 16"/>
                <a:gd name="T3" fmla="*/ 3 h 15"/>
                <a:gd name="T4" fmla="*/ 8 w 16"/>
                <a:gd name="T5" fmla="*/ 0 h 15"/>
                <a:gd name="T6" fmla="*/ 4 w 16"/>
                <a:gd name="T7" fmla="*/ 2 h 15"/>
                <a:gd name="T8" fmla="*/ 3 w 16"/>
                <a:gd name="T9" fmla="*/ 12 h 15"/>
                <a:gd name="T10" fmla="*/ 8 w 16"/>
                <a:gd name="T11" fmla="*/ 15 h 15"/>
                <a:gd name="T12" fmla="*/ 13 w 16"/>
                <a:gd name="T13" fmla="*/ 13 h 15"/>
              </a:gdLst>
              <a:ahLst/>
              <a:cxnLst>
                <a:cxn ang="0">
                  <a:pos x="T0" y="T1"/>
                </a:cxn>
                <a:cxn ang="0">
                  <a:pos x="T2" y="T3"/>
                </a:cxn>
                <a:cxn ang="0">
                  <a:pos x="T4" y="T5"/>
                </a:cxn>
                <a:cxn ang="0">
                  <a:pos x="T6" y="T7"/>
                </a:cxn>
                <a:cxn ang="0">
                  <a:pos x="T8" y="T9"/>
                </a:cxn>
                <a:cxn ang="0">
                  <a:pos x="T10" y="T11"/>
                </a:cxn>
                <a:cxn ang="0">
                  <a:pos x="T12" y="T13"/>
                </a:cxn>
              </a:cxnLst>
              <a:rect l="0" t="0" r="r" b="b"/>
              <a:pathLst>
                <a:path w="16" h="15">
                  <a:moveTo>
                    <a:pt x="13" y="13"/>
                  </a:moveTo>
                  <a:cubicBezTo>
                    <a:pt x="16" y="11"/>
                    <a:pt x="16" y="6"/>
                    <a:pt x="14" y="3"/>
                  </a:cubicBezTo>
                  <a:cubicBezTo>
                    <a:pt x="12" y="1"/>
                    <a:pt x="10" y="0"/>
                    <a:pt x="8" y="0"/>
                  </a:cubicBezTo>
                  <a:cubicBezTo>
                    <a:pt x="7" y="0"/>
                    <a:pt x="5" y="1"/>
                    <a:pt x="4" y="2"/>
                  </a:cubicBezTo>
                  <a:cubicBezTo>
                    <a:pt x="1" y="4"/>
                    <a:pt x="0" y="9"/>
                    <a:pt x="3" y="12"/>
                  </a:cubicBezTo>
                  <a:cubicBezTo>
                    <a:pt x="4" y="14"/>
                    <a:pt x="6" y="15"/>
                    <a:pt x="8" y="15"/>
                  </a:cubicBezTo>
                  <a:cubicBezTo>
                    <a:pt x="10" y="15"/>
                    <a:pt x="11" y="14"/>
                    <a:pt x="13"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22">
              <a:extLst>
                <a:ext uri="{FF2B5EF4-FFF2-40B4-BE49-F238E27FC236}">
                  <a16:creationId xmlns:a16="http://schemas.microsoft.com/office/drawing/2014/main" id="{F235D8FA-3587-479B-830A-CC83BD5331FD}"/>
                </a:ext>
              </a:extLst>
            </p:cNvPr>
            <p:cNvSpPr>
              <a:spLocks/>
            </p:cNvSpPr>
            <p:nvPr/>
          </p:nvSpPr>
          <p:spPr bwMode="auto">
            <a:xfrm>
              <a:off x="3475038" y="12612688"/>
              <a:ext cx="55563" cy="47625"/>
            </a:xfrm>
            <a:custGeom>
              <a:avLst/>
              <a:gdLst>
                <a:gd name="T0" fmla="*/ 8 w 16"/>
                <a:gd name="T1" fmla="*/ 0 h 14"/>
                <a:gd name="T2" fmla="*/ 4 w 16"/>
                <a:gd name="T3" fmla="*/ 2 h 14"/>
                <a:gd name="T4" fmla="*/ 2 w 16"/>
                <a:gd name="T5" fmla="*/ 12 h 14"/>
                <a:gd name="T6" fmla="*/ 8 w 16"/>
                <a:gd name="T7" fmla="*/ 14 h 14"/>
                <a:gd name="T8" fmla="*/ 12 w 16"/>
                <a:gd name="T9" fmla="*/ 13 h 14"/>
                <a:gd name="T10" fmla="*/ 13 w 16"/>
                <a:gd name="T11" fmla="*/ 3 h 14"/>
                <a:gd name="T12" fmla="*/ 8 w 1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6" h="14">
                  <a:moveTo>
                    <a:pt x="8" y="0"/>
                  </a:moveTo>
                  <a:cubicBezTo>
                    <a:pt x="6" y="0"/>
                    <a:pt x="5" y="1"/>
                    <a:pt x="4" y="2"/>
                  </a:cubicBezTo>
                  <a:cubicBezTo>
                    <a:pt x="1" y="4"/>
                    <a:pt x="0" y="8"/>
                    <a:pt x="2" y="12"/>
                  </a:cubicBezTo>
                  <a:cubicBezTo>
                    <a:pt x="4" y="13"/>
                    <a:pt x="6" y="14"/>
                    <a:pt x="8" y="14"/>
                  </a:cubicBezTo>
                  <a:cubicBezTo>
                    <a:pt x="9" y="14"/>
                    <a:pt x="11" y="14"/>
                    <a:pt x="12" y="13"/>
                  </a:cubicBezTo>
                  <a:cubicBezTo>
                    <a:pt x="15" y="11"/>
                    <a:pt x="16" y="6"/>
                    <a:pt x="13" y="3"/>
                  </a:cubicBezTo>
                  <a:cubicBezTo>
                    <a:pt x="12" y="1"/>
                    <a:pt x="10" y="0"/>
                    <a:pt x="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23">
              <a:extLst>
                <a:ext uri="{FF2B5EF4-FFF2-40B4-BE49-F238E27FC236}">
                  <a16:creationId xmlns:a16="http://schemas.microsoft.com/office/drawing/2014/main" id="{98C33BCB-24DB-4027-86A2-54EC0B107C95}"/>
                </a:ext>
              </a:extLst>
            </p:cNvPr>
            <p:cNvSpPr>
              <a:spLocks noEditPoints="1"/>
            </p:cNvSpPr>
            <p:nvPr/>
          </p:nvSpPr>
          <p:spPr bwMode="auto">
            <a:xfrm>
              <a:off x="3238500" y="12396788"/>
              <a:ext cx="219075" cy="215900"/>
            </a:xfrm>
            <a:custGeom>
              <a:avLst/>
              <a:gdLst>
                <a:gd name="T0" fmla="*/ 40 w 63"/>
                <a:gd name="T1" fmla="*/ 52 h 62"/>
                <a:gd name="T2" fmla="*/ 49 w 63"/>
                <a:gd name="T3" fmla="*/ 57 h 62"/>
                <a:gd name="T4" fmla="*/ 52 w 63"/>
                <a:gd name="T5" fmla="*/ 54 h 62"/>
                <a:gd name="T6" fmla="*/ 49 w 63"/>
                <a:gd name="T7" fmla="*/ 44 h 62"/>
                <a:gd name="T8" fmla="*/ 52 w 63"/>
                <a:gd name="T9" fmla="*/ 39 h 62"/>
                <a:gd name="T10" fmla="*/ 62 w 63"/>
                <a:gd name="T11" fmla="*/ 37 h 62"/>
                <a:gd name="T12" fmla="*/ 63 w 63"/>
                <a:gd name="T13" fmla="*/ 32 h 62"/>
                <a:gd name="T14" fmla="*/ 54 w 63"/>
                <a:gd name="T15" fmla="*/ 28 h 62"/>
                <a:gd name="T16" fmla="*/ 52 w 63"/>
                <a:gd name="T17" fmla="*/ 22 h 62"/>
                <a:gd name="T18" fmla="*/ 57 w 63"/>
                <a:gd name="T19" fmla="*/ 13 h 62"/>
                <a:gd name="T20" fmla="*/ 54 w 63"/>
                <a:gd name="T21" fmla="*/ 10 h 62"/>
                <a:gd name="T22" fmla="*/ 45 w 63"/>
                <a:gd name="T23" fmla="*/ 13 h 62"/>
                <a:gd name="T24" fmla="*/ 40 w 63"/>
                <a:gd name="T25" fmla="*/ 10 h 62"/>
                <a:gd name="T26" fmla="*/ 38 w 63"/>
                <a:gd name="T27" fmla="*/ 0 h 62"/>
                <a:gd name="T28" fmla="*/ 33 w 63"/>
                <a:gd name="T29" fmla="*/ 0 h 62"/>
                <a:gd name="T30" fmla="*/ 29 w 63"/>
                <a:gd name="T31" fmla="*/ 8 h 62"/>
                <a:gd name="T32" fmla="*/ 22 w 63"/>
                <a:gd name="T33" fmla="*/ 10 h 62"/>
                <a:gd name="T34" fmla="*/ 14 w 63"/>
                <a:gd name="T35" fmla="*/ 5 h 62"/>
                <a:gd name="T36" fmla="*/ 10 w 63"/>
                <a:gd name="T37" fmla="*/ 8 h 62"/>
                <a:gd name="T38" fmla="*/ 13 w 63"/>
                <a:gd name="T39" fmla="*/ 17 h 62"/>
                <a:gd name="T40" fmla="*/ 10 w 63"/>
                <a:gd name="T41" fmla="*/ 22 h 62"/>
                <a:gd name="T42" fmla="*/ 1 w 63"/>
                <a:gd name="T43" fmla="*/ 24 h 62"/>
                <a:gd name="T44" fmla="*/ 0 w 63"/>
                <a:gd name="T45" fmla="*/ 29 h 62"/>
                <a:gd name="T46" fmla="*/ 9 w 63"/>
                <a:gd name="T47" fmla="*/ 33 h 62"/>
                <a:gd name="T48" fmla="*/ 10 w 63"/>
                <a:gd name="T49" fmla="*/ 40 h 62"/>
                <a:gd name="T50" fmla="*/ 5 w 63"/>
                <a:gd name="T51" fmla="*/ 48 h 62"/>
                <a:gd name="T52" fmla="*/ 8 w 63"/>
                <a:gd name="T53" fmla="*/ 52 h 62"/>
                <a:gd name="T54" fmla="*/ 17 w 63"/>
                <a:gd name="T55" fmla="*/ 49 h 62"/>
                <a:gd name="T56" fmla="*/ 23 w 63"/>
                <a:gd name="T57" fmla="*/ 52 h 62"/>
                <a:gd name="T58" fmla="*/ 25 w 63"/>
                <a:gd name="T59" fmla="*/ 61 h 62"/>
                <a:gd name="T60" fmla="*/ 30 w 63"/>
                <a:gd name="T61" fmla="*/ 62 h 62"/>
                <a:gd name="T62" fmla="*/ 34 w 63"/>
                <a:gd name="T63" fmla="*/ 53 h 62"/>
                <a:gd name="T64" fmla="*/ 40 w 63"/>
                <a:gd name="T65" fmla="*/ 52 h 62"/>
                <a:gd name="T66" fmla="*/ 40 w 63"/>
                <a:gd name="T67" fmla="*/ 52 h 62"/>
                <a:gd name="T68" fmla="*/ 20 w 63"/>
                <a:gd name="T69" fmla="*/ 39 h 62"/>
                <a:gd name="T70" fmla="*/ 23 w 63"/>
                <a:gd name="T71" fmla="*/ 20 h 62"/>
                <a:gd name="T72" fmla="*/ 31 w 63"/>
                <a:gd name="T73" fmla="*/ 17 h 62"/>
                <a:gd name="T74" fmla="*/ 42 w 63"/>
                <a:gd name="T75" fmla="*/ 22 h 62"/>
                <a:gd name="T76" fmla="*/ 40 w 63"/>
                <a:gd name="T77" fmla="*/ 42 h 62"/>
                <a:gd name="T78" fmla="*/ 31 w 63"/>
                <a:gd name="T79" fmla="*/ 44 h 62"/>
                <a:gd name="T80" fmla="*/ 20 w 63"/>
                <a:gd name="T81" fmla="*/ 3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2">
                  <a:moveTo>
                    <a:pt x="40" y="52"/>
                  </a:moveTo>
                  <a:cubicBezTo>
                    <a:pt x="49" y="57"/>
                    <a:pt x="49" y="57"/>
                    <a:pt x="49" y="57"/>
                  </a:cubicBezTo>
                  <a:cubicBezTo>
                    <a:pt x="52" y="54"/>
                    <a:pt x="52" y="54"/>
                    <a:pt x="52" y="54"/>
                  </a:cubicBezTo>
                  <a:cubicBezTo>
                    <a:pt x="49" y="44"/>
                    <a:pt x="49" y="44"/>
                    <a:pt x="49" y="44"/>
                  </a:cubicBezTo>
                  <a:cubicBezTo>
                    <a:pt x="52" y="39"/>
                    <a:pt x="52" y="39"/>
                    <a:pt x="52" y="39"/>
                  </a:cubicBezTo>
                  <a:cubicBezTo>
                    <a:pt x="62" y="37"/>
                    <a:pt x="62" y="37"/>
                    <a:pt x="62" y="37"/>
                  </a:cubicBezTo>
                  <a:cubicBezTo>
                    <a:pt x="63" y="32"/>
                    <a:pt x="63" y="32"/>
                    <a:pt x="63" y="32"/>
                  </a:cubicBezTo>
                  <a:cubicBezTo>
                    <a:pt x="54" y="28"/>
                    <a:pt x="54" y="28"/>
                    <a:pt x="54" y="28"/>
                  </a:cubicBezTo>
                  <a:cubicBezTo>
                    <a:pt x="52" y="22"/>
                    <a:pt x="52" y="22"/>
                    <a:pt x="52" y="22"/>
                  </a:cubicBezTo>
                  <a:cubicBezTo>
                    <a:pt x="57" y="13"/>
                    <a:pt x="57" y="13"/>
                    <a:pt x="57" y="13"/>
                  </a:cubicBezTo>
                  <a:cubicBezTo>
                    <a:pt x="54" y="10"/>
                    <a:pt x="54" y="10"/>
                    <a:pt x="54" y="10"/>
                  </a:cubicBezTo>
                  <a:cubicBezTo>
                    <a:pt x="45" y="13"/>
                    <a:pt x="45" y="13"/>
                    <a:pt x="45" y="13"/>
                  </a:cubicBezTo>
                  <a:cubicBezTo>
                    <a:pt x="40" y="10"/>
                    <a:pt x="40" y="10"/>
                    <a:pt x="40" y="10"/>
                  </a:cubicBezTo>
                  <a:cubicBezTo>
                    <a:pt x="38" y="0"/>
                    <a:pt x="38" y="0"/>
                    <a:pt x="38" y="0"/>
                  </a:cubicBezTo>
                  <a:cubicBezTo>
                    <a:pt x="33" y="0"/>
                    <a:pt x="33" y="0"/>
                    <a:pt x="33" y="0"/>
                  </a:cubicBezTo>
                  <a:cubicBezTo>
                    <a:pt x="29" y="8"/>
                    <a:pt x="29" y="8"/>
                    <a:pt x="29" y="8"/>
                  </a:cubicBezTo>
                  <a:cubicBezTo>
                    <a:pt x="22" y="10"/>
                    <a:pt x="22" y="10"/>
                    <a:pt x="22" y="10"/>
                  </a:cubicBezTo>
                  <a:cubicBezTo>
                    <a:pt x="14" y="5"/>
                    <a:pt x="14" y="5"/>
                    <a:pt x="14" y="5"/>
                  </a:cubicBezTo>
                  <a:cubicBezTo>
                    <a:pt x="10" y="8"/>
                    <a:pt x="10" y="8"/>
                    <a:pt x="10" y="8"/>
                  </a:cubicBezTo>
                  <a:cubicBezTo>
                    <a:pt x="13" y="17"/>
                    <a:pt x="13" y="17"/>
                    <a:pt x="13" y="17"/>
                  </a:cubicBezTo>
                  <a:cubicBezTo>
                    <a:pt x="10" y="22"/>
                    <a:pt x="10" y="22"/>
                    <a:pt x="10" y="22"/>
                  </a:cubicBezTo>
                  <a:cubicBezTo>
                    <a:pt x="1" y="24"/>
                    <a:pt x="1" y="24"/>
                    <a:pt x="1" y="24"/>
                  </a:cubicBezTo>
                  <a:cubicBezTo>
                    <a:pt x="0" y="29"/>
                    <a:pt x="0" y="29"/>
                    <a:pt x="0" y="29"/>
                  </a:cubicBezTo>
                  <a:cubicBezTo>
                    <a:pt x="9" y="33"/>
                    <a:pt x="9" y="33"/>
                    <a:pt x="9" y="33"/>
                  </a:cubicBezTo>
                  <a:cubicBezTo>
                    <a:pt x="10" y="40"/>
                    <a:pt x="10" y="40"/>
                    <a:pt x="10" y="40"/>
                  </a:cubicBezTo>
                  <a:cubicBezTo>
                    <a:pt x="5" y="48"/>
                    <a:pt x="5" y="48"/>
                    <a:pt x="5" y="48"/>
                  </a:cubicBezTo>
                  <a:cubicBezTo>
                    <a:pt x="8" y="52"/>
                    <a:pt x="8" y="52"/>
                    <a:pt x="8" y="52"/>
                  </a:cubicBezTo>
                  <a:cubicBezTo>
                    <a:pt x="17" y="49"/>
                    <a:pt x="17" y="49"/>
                    <a:pt x="17" y="49"/>
                  </a:cubicBezTo>
                  <a:cubicBezTo>
                    <a:pt x="23" y="52"/>
                    <a:pt x="23" y="52"/>
                    <a:pt x="23" y="52"/>
                  </a:cubicBezTo>
                  <a:cubicBezTo>
                    <a:pt x="25" y="61"/>
                    <a:pt x="25" y="61"/>
                    <a:pt x="25" y="61"/>
                  </a:cubicBezTo>
                  <a:cubicBezTo>
                    <a:pt x="30" y="62"/>
                    <a:pt x="30" y="62"/>
                    <a:pt x="30" y="62"/>
                  </a:cubicBezTo>
                  <a:cubicBezTo>
                    <a:pt x="34" y="53"/>
                    <a:pt x="34" y="53"/>
                    <a:pt x="34" y="53"/>
                  </a:cubicBezTo>
                  <a:cubicBezTo>
                    <a:pt x="40" y="52"/>
                    <a:pt x="40" y="52"/>
                    <a:pt x="40" y="52"/>
                  </a:cubicBezTo>
                  <a:cubicBezTo>
                    <a:pt x="40" y="52"/>
                    <a:pt x="40" y="52"/>
                    <a:pt x="40" y="52"/>
                  </a:cubicBezTo>
                  <a:close/>
                  <a:moveTo>
                    <a:pt x="20" y="39"/>
                  </a:moveTo>
                  <a:cubicBezTo>
                    <a:pt x="16" y="33"/>
                    <a:pt x="17" y="24"/>
                    <a:pt x="23" y="20"/>
                  </a:cubicBezTo>
                  <a:cubicBezTo>
                    <a:pt x="25" y="18"/>
                    <a:pt x="28" y="17"/>
                    <a:pt x="31" y="17"/>
                  </a:cubicBezTo>
                  <a:cubicBezTo>
                    <a:pt x="35" y="17"/>
                    <a:pt x="39" y="19"/>
                    <a:pt x="42" y="22"/>
                  </a:cubicBezTo>
                  <a:cubicBezTo>
                    <a:pt x="47" y="28"/>
                    <a:pt x="46" y="37"/>
                    <a:pt x="40" y="42"/>
                  </a:cubicBezTo>
                  <a:cubicBezTo>
                    <a:pt x="37" y="44"/>
                    <a:pt x="34" y="44"/>
                    <a:pt x="31" y="44"/>
                  </a:cubicBezTo>
                  <a:cubicBezTo>
                    <a:pt x="27" y="44"/>
                    <a:pt x="23" y="43"/>
                    <a:pt x="20" y="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24">
              <a:extLst>
                <a:ext uri="{FF2B5EF4-FFF2-40B4-BE49-F238E27FC236}">
                  <a16:creationId xmlns:a16="http://schemas.microsoft.com/office/drawing/2014/main" id="{5B3C7FA0-CFBC-4FDE-A73B-FDFC7A7EB018}"/>
                </a:ext>
              </a:extLst>
            </p:cNvPr>
            <p:cNvSpPr>
              <a:spLocks noEditPoints="1"/>
            </p:cNvSpPr>
            <p:nvPr/>
          </p:nvSpPr>
          <p:spPr bwMode="auto">
            <a:xfrm>
              <a:off x="3392488" y="12528550"/>
              <a:ext cx="217488" cy="215900"/>
            </a:xfrm>
            <a:custGeom>
              <a:avLst/>
              <a:gdLst>
                <a:gd name="T0" fmla="*/ 63 w 63"/>
                <a:gd name="T1" fmla="*/ 33 h 62"/>
                <a:gd name="T2" fmla="*/ 54 w 63"/>
                <a:gd name="T3" fmla="*/ 29 h 62"/>
                <a:gd name="T4" fmla="*/ 52 w 63"/>
                <a:gd name="T5" fmla="*/ 22 h 62"/>
                <a:gd name="T6" fmla="*/ 58 w 63"/>
                <a:gd name="T7" fmla="*/ 14 h 62"/>
                <a:gd name="T8" fmla="*/ 55 w 63"/>
                <a:gd name="T9" fmla="*/ 10 h 62"/>
                <a:gd name="T10" fmla="*/ 46 w 63"/>
                <a:gd name="T11" fmla="*/ 13 h 62"/>
                <a:gd name="T12" fmla="*/ 40 w 63"/>
                <a:gd name="T13" fmla="*/ 10 h 62"/>
                <a:gd name="T14" fmla="*/ 38 w 63"/>
                <a:gd name="T15" fmla="*/ 1 h 62"/>
                <a:gd name="T16" fmla="*/ 33 w 63"/>
                <a:gd name="T17" fmla="*/ 0 h 62"/>
                <a:gd name="T18" fmla="*/ 29 w 63"/>
                <a:gd name="T19" fmla="*/ 9 h 62"/>
                <a:gd name="T20" fmla="*/ 23 w 63"/>
                <a:gd name="T21" fmla="*/ 10 h 62"/>
                <a:gd name="T22" fmla="*/ 15 w 63"/>
                <a:gd name="T23" fmla="*/ 5 h 62"/>
                <a:gd name="T24" fmla="*/ 11 w 63"/>
                <a:gd name="T25" fmla="*/ 8 h 62"/>
                <a:gd name="T26" fmla="*/ 14 w 63"/>
                <a:gd name="T27" fmla="*/ 17 h 62"/>
                <a:gd name="T28" fmla="*/ 11 w 63"/>
                <a:gd name="T29" fmla="*/ 23 h 62"/>
                <a:gd name="T30" fmla="*/ 1 w 63"/>
                <a:gd name="T31" fmla="*/ 25 h 62"/>
                <a:gd name="T32" fmla="*/ 0 w 63"/>
                <a:gd name="T33" fmla="*/ 30 h 62"/>
                <a:gd name="T34" fmla="*/ 9 w 63"/>
                <a:gd name="T35" fmla="*/ 34 h 62"/>
                <a:gd name="T36" fmla="*/ 11 w 63"/>
                <a:gd name="T37" fmla="*/ 40 h 62"/>
                <a:gd name="T38" fmla="*/ 6 w 63"/>
                <a:gd name="T39" fmla="*/ 48 h 62"/>
                <a:gd name="T40" fmla="*/ 8 w 63"/>
                <a:gd name="T41" fmla="*/ 52 h 62"/>
                <a:gd name="T42" fmla="*/ 18 w 63"/>
                <a:gd name="T43" fmla="*/ 49 h 62"/>
                <a:gd name="T44" fmla="*/ 23 w 63"/>
                <a:gd name="T45" fmla="*/ 52 h 62"/>
                <a:gd name="T46" fmla="*/ 25 w 63"/>
                <a:gd name="T47" fmla="*/ 62 h 62"/>
                <a:gd name="T48" fmla="*/ 30 w 63"/>
                <a:gd name="T49" fmla="*/ 62 h 62"/>
                <a:gd name="T50" fmla="*/ 34 w 63"/>
                <a:gd name="T51" fmla="*/ 54 h 62"/>
                <a:gd name="T52" fmla="*/ 41 w 63"/>
                <a:gd name="T53" fmla="*/ 52 h 62"/>
                <a:gd name="T54" fmla="*/ 49 w 63"/>
                <a:gd name="T55" fmla="*/ 57 h 62"/>
                <a:gd name="T56" fmla="*/ 53 w 63"/>
                <a:gd name="T57" fmla="*/ 55 h 62"/>
                <a:gd name="T58" fmla="*/ 49 w 63"/>
                <a:gd name="T59" fmla="*/ 45 h 62"/>
                <a:gd name="T60" fmla="*/ 53 w 63"/>
                <a:gd name="T61" fmla="*/ 40 h 62"/>
                <a:gd name="T62" fmla="*/ 62 w 63"/>
                <a:gd name="T63" fmla="*/ 38 h 62"/>
                <a:gd name="T64" fmla="*/ 63 w 63"/>
                <a:gd name="T65" fmla="*/ 33 h 62"/>
                <a:gd name="T66" fmla="*/ 63 w 63"/>
                <a:gd name="T67" fmla="*/ 33 h 62"/>
                <a:gd name="T68" fmla="*/ 40 w 63"/>
                <a:gd name="T69" fmla="*/ 42 h 62"/>
                <a:gd name="T70" fmla="*/ 32 w 63"/>
                <a:gd name="T71" fmla="*/ 45 h 62"/>
                <a:gd name="T72" fmla="*/ 21 w 63"/>
                <a:gd name="T73" fmla="*/ 40 h 62"/>
                <a:gd name="T74" fmla="*/ 23 w 63"/>
                <a:gd name="T75" fmla="*/ 20 h 62"/>
                <a:gd name="T76" fmla="*/ 32 w 63"/>
                <a:gd name="T77" fmla="*/ 17 h 62"/>
                <a:gd name="T78" fmla="*/ 43 w 63"/>
                <a:gd name="T79" fmla="*/ 23 h 62"/>
                <a:gd name="T80" fmla="*/ 40 w 63"/>
                <a:gd name="T81" fmla="*/ 4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62">
                  <a:moveTo>
                    <a:pt x="63" y="33"/>
                  </a:moveTo>
                  <a:cubicBezTo>
                    <a:pt x="54" y="29"/>
                    <a:pt x="54" y="29"/>
                    <a:pt x="54" y="29"/>
                  </a:cubicBezTo>
                  <a:cubicBezTo>
                    <a:pt x="52" y="22"/>
                    <a:pt x="52" y="22"/>
                    <a:pt x="52" y="22"/>
                  </a:cubicBezTo>
                  <a:cubicBezTo>
                    <a:pt x="58" y="14"/>
                    <a:pt x="58" y="14"/>
                    <a:pt x="58" y="14"/>
                  </a:cubicBezTo>
                  <a:cubicBezTo>
                    <a:pt x="55" y="10"/>
                    <a:pt x="55" y="10"/>
                    <a:pt x="55" y="10"/>
                  </a:cubicBezTo>
                  <a:cubicBezTo>
                    <a:pt x="46" y="13"/>
                    <a:pt x="46" y="13"/>
                    <a:pt x="46" y="13"/>
                  </a:cubicBezTo>
                  <a:cubicBezTo>
                    <a:pt x="40" y="10"/>
                    <a:pt x="40" y="10"/>
                    <a:pt x="40" y="10"/>
                  </a:cubicBezTo>
                  <a:cubicBezTo>
                    <a:pt x="38" y="1"/>
                    <a:pt x="38" y="1"/>
                    <a:pt x="38" y="1"/>
                  </a:cubicBezTo>
                  <a:cubicBezTo>
                    <a:pt x="33" y="0"/>
                    <a:pt x="33" y="0"/>
                    <a:pt x="33" y="0"/>
                  </a:cubicBezTo>
                  <a:cubicBezTo>
                    <a:pt x="29" y="9"/>
                    <a:pt x="29" y="9"/>
                    <a:pt x="29" y="9"/>
                  </a:cubicBezTo>
                  <a:cubicBezTo>
                    <a:pt x="23" y="10"/>
                    <a:pt x="23" y="10"/>
                    <a:pt x="23" y="10"/>
                  </a:cubicBezTo>
                  <a:cubicBezTo>
                    <a:pt x="15" y="5"/>
                    <a:pt x="15" y="5"/>
                    <a:pt x="15" y="5"/>
                  </a:cubicBezTo>
                  <a:cubicBezTo>
                    <a:pt x="11" y="8"/>
                    <a:pt x="11" y="8"/>
                    <a:pt x="11" y="8"/>
                  </a:cubicBezTo>
                  <a:cubicBezTo>
                    <a:pt x="14" y="17"/>
                    <a:pt x="14" y="17"/>
                    <a:pt x="14" y="17"/>
                  </a:cubicBezTo>
                  <a:cubicBezTo>
                    <a:pt x="11" y="23"/>
                    <a:pt x="11" y="23"/>
                    <a:pt x="11" y="23"/>
                  </a:cubicBezTo>
                  <a:cubicBezTo>
                    <a:pt x="1" y="25"/>
                    <a:pt x="1" y="25"/>
                    <a:pt x="1" y="25"/>
                  </a:cubicBezTo>
                  <a:cubicBezTo>
                    <a:pt x="0" y="30"/>
                    <a:pt x="0" y="30"/>
                    <a:pt x="0" y="30"/>
                  </a:cubicBezTo>
                  <a:cubicBezTo>
                    <a:pt x="9" y="34"/>
                    <a:pt x="9" y="34"/>
                    <a:pt x="9" y="34"/>
                  </a:cubicBezTo>
                  <a:cubicBezTo>
                    <a:pt x="11" y="40"/>
                    <a:pt x="11" y="40"/>
                    <a:pt x="11" y="40"/>
                  </a:cubicBezTo>
                  <a:cubicBezTo>
                    <a:pt x="6" y="48"/>
                    <a:pt x="6" y="48"/>
                    <a:pt x="6" y="48"/>
                  </a:cubicBezTo>
                  <a:cubicBezTo>
                    <a:pt x="8" y="52"/>
                    <a:pt x="8" y="52"/>
                    <a:pt x="8" y="52"/>
                  </a:cubicBezTo>
                  <a:cubicBezTo>
                    <a:pt x="18" y="49"/>
                    <a:pt x="18" y="49"/>
                    <a:pt x="18" y="49"/>
                  </a:cubicBezTo>
                  <a:cubicBezTo>
                    <a:pt x="23" y="52"/>
                    <a:pt x="23" y="52"/>
                    <a:pt x="23" y="52"/>
                  </a:cubicBezTo>
                  <a:cubicBezTo>
                    <a:pt x="25" y="62"/>
                    <a:pt x="25" y="62"/>
                    <a:pt x="25" y="62"/>
                  </a:cubicBezTo>
                  <a:cubicBezTo>
                    <a:pt x="30" y="62"/>
                    <a:pt x="30" y="62"/>
                    <a:pt x="30" y="62"/>
                  </a:cubicBezTo>
                  <a:cubicBezTo>
                    <a:pt x="34" y="54"/>
                    <a:pt x="34" y="54"/>
                    <a:pt x="34" y="54"/>
                  </a:cubicBezTo>
                  <a:cubicBezTo>
                    <a:pt x="41" y="52"/>
                    <a:pt x="41" y="52"/>
                    <a:pt x="41" y="52"/>
                  </a:cubicBezTo>
                  <a:cubicBezTo>
                    <a:pt x="49" y="57"/>
                    <a:pt x="49" y="57"/>
                    <a:pt x="49" y="57"/>
                  </a:cubicBezTo>
                  <a:cubicBezTo>
                    <a:pt x="53" y="55"/>
                    <a:pt x="53" y="55"/>
                    <a:pt x="53" y="55"/>
                  </a:cubicBezTo>
                  <a:cubicBezTo>
                    <a:pt x="49" y="45"/>
                    <a:pt x="49" y="45"/>
                    <a:pt x="49" y="45"/>
                  </a:cubicBezTo>
                  <a:cubicBezTo>
                    <a:pt x="53" y="40"/>
                    <a:pt x="53" y="40"/>
                    <a:pt x="53" y="40"/>
                  </a:cubicBezTo>
                  <a:cubicBezTo>
                    <a:pt x="62" y="38"/>
                    <a:pt x="62" y="38"/>
                    <a:pt x="62" y="38"/>
                  </a:cubicBezTo>
                  <a:cubicBezTo>
                    <a:pt x="63" y="33"/>
                    <a:pt x="63" y="33"/>
                    <a:pt x="63" y="33"/>
                  </a:cubicBezTo>
                  <a:cubicBezTo>
                    <a:pt x="63" y="33"/>
                    <a:pt x="63" y="33"/>
                    <a:pt x="63" y="33"/>
                  </a:cubicBezTo>
                  <a:close/>
                  <a:moveTo>
                    <a:pt x="40" y="42"/>
                  </a:moveTo>
                  <a:cubicBezTo>
                    <a:pt x="38" y="44"/>
                    <a:pt x="35" y="45"/>
                    <a:pt x="32" y="45"/>
                  </a:cubicBezTo>
                  <a:cubicBezTo>
                    <a:pt x="27" y="45"/>
                    <a:pt x="23" y="43"/>
                    <a:pt x="21" y="40"/>
                  </a:cubicBezTo>
                  <a:cubicBezTo>
                    <a:pt x="16" y="34"/>
                    <a:pt x="17" y="25"/>
                    <a:pt x="23" y="20"/>
                  </a:cubicBezTo>
                  <a:cubicBezTo>
                    <a:pt x="26" y="18"/>
                    <a:pt x="29" y="17"/>
                    <a:pt x="32" y="17"/>
                  </a:cubicBezTo>
                  <a:cubicBezTo>
                    <a:pt x="36" y="17"/>
                    <a:pt x="40" y="19"/>
                    <a:pt x="43" y="23"/>
                  </a:cubicBezTo>
                  <a:cubicBezTo>
                    <a:pt x="47" y="29"/>
                    <a:pt x="46" y="37"/>
                    <a:pt x="40"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6" name="Group 65">
            <a:extLst>
              <a:ext uri="{FF2B5EF4-FFF2-40B4-BE49-F238E27FC236}">
                <a16:creationId xmlns:a16="http://schemas.microsoft.com/office/drawing/2014/main" id="{FDCD4838-BC94-4EA8-8E4D-2A1CAB07FFD4}"/>
              </a:ext>
            </a:extLst>
          </p:cNvPr>
          <p:cNvGrpSpPr/>
          <p:nvPr/>
        </p:nvGrpSpPr>
        <p:grpSpPr>
          <a:xfrm>
            <a:off x="646837" y="3535735"/>
            <a:ext cx="294876" cy="265067"/>
            <a:chOff x="5054600" y="7620000"/>
            <a:chExt cx="747713" cy="749301"/>
          </a:xfrm>
          <a:solidFill>
            <a:srgbClr val="FFFFFF"/>
          </a:solidFill>
        </p:grpSpPr>
        <p:sp>
          <p:nvSpPr>
            <p:cNvPr id="67" name="Freeform 474">
              <a:extLst>
                <a:ext uri="{FF2B5EF4-FFF2-40B4-BE49-F238E27FC236}">
                  <a16:creationId xmlns:a16="http://schemas.microsoft.com/office/drawing/2014/main" id="{ACD744D7-CBEE-4834-B3BE-44B0712CD13B}"/>
                </a:ext>
              </a:extLst>
            </p:cNvPr>
            <p:cNvSpPr>
              <a:spLocks/>
            </p:cNvSpPr>
            <p:nvPr/>
          </p:nvSpPr>
          <p:spPr bwMode="auto">
            <a:xfrm>
              <a:off x="5329238" y="7620000"/>
              <a:ext cx="198438" cy="354013"/>
            </a:xfrm>
            <a:custGeom>
              <a:avLst/>
              <a:gdLst>
                <a:gd name="T0" fmla="*/ 30 w 57"/>
                <a:gd name="T1" fmla="*/ 0 h 102"/>
                <a:gd name="T2" fmla="*/ 47 w 57"/>
                <a:gd name="T3" fmla="*/ 26 h 102"/>
                <a:gd name="T4" fmla="*/ 57 w 57"/>
                <a:gd name="T5" fmla="*/ 38 h 102"/>
                <a:gd name="T6" fmla="*/ 41 w 57"/>
                <a:gd name="T7" fmla="*/ 39 h 102"/>
                <a:gd name="T8" fmla="*/ 41 w 57"/>
                <a:gd name="T9" fmla="*/ 102 h 102"/>
                <a:gd name="T10" fmla="*/ 15 w 57"/>
                <a:gd name="T11" fmla="*/ 102 h 102"/>
                <a:gd name="T12" fmla="*/ 15 w 57"/>
                <a:gd name="T13" fmla="*/ 39 h 102"/>
                <a:gd name="T14" fmla="*/ 0 w 57"/>
                <a:gd name="T15" fmla="*/ 39 h 102"/>
                <a:gd name="T16" fmla="*/ 20 w 57"/>
                <a:gd name="T17" fmla="*/ 12 h 102"/>
                <a:gd name="T18" fmla="*/ 27 w 57"/>
                <a:gd name="T19" fmla="*/ 0 h 102"/>
                <a:gd name="T20" fmla="*/ 30 w 57"/>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102">
                  <a:moveTo>
                    <a:pt x="30" y="0"/>
                  </a:moveTo>
                  <a:cubicBezTo>
                    <a:pt x="36" y="9"/>
                    <a:pt x="42" y="17"/>
                    <a:pt x="47" y="26"/>
                  </a:cubicBezTo>
                  <a:cubicBezTo>
                    <a:pt x="50" y="30"/>
                    <a:pt x="53" y="33"/>
                    <a:pt x="57" y="38"/>
                  </a:cubicBezTo>
                  <a:cubicBezTo>
                    <a:pt x="51" y="39"/>
                    <a:pt x="47" y="39"/>
                    <a:pt x="41" y="39"/>
                  </a:cubicBezTo>
                  <a:cubicBezTo>
                    <a:pt x="41" y="60"/>
                    <a:pt x="41" y="80"/>
                    <a:pt x="41" y="102"/>
                  </a:cubicBezTo>
                  <a:cubicBezTo>
                    <a:pt x="32" y="102"/>
                    <a:pt x="24" y="102"/>
                    <a:pt x="15" y="102"/>
                  </a:cubicBezTo>
                  <a:cubicBezTo>
                    <a:pt x="15" y="81"/>
                    <a:pt x="15" y="60"/>
                    <a:pt x="15" y="39"/>
                  </a:cubicBezTo>
                  <a:cubicBezTo>
                    <a:pt x="10" y="39"/>
                    <a:pt x="6" y="39"/>
                    <a:pt x="0" y="39"/>
                  </a:cubicBezTo>
                  <a:cubicBezTo>
                    <a:pt x="7" y="29"/>
                    <a:pt x="14" y="20"/>
                    <a:pt x="20" y="12"/>
                  </a:cubicBezTo>
                  <a:cubicBezTo>
                    <a:pt x="22" y="8"/>
                    <a:pt x="24" y="4"/>
                    <a:pt x="27" y="0"/>
                  </a:cubicBezTo>
                  <a:cubicBezTo>
                    <a:pt x="28" y="0"/>
                    <a:pt x="29" y="0"/>
                    <a:pt x="3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475">
              <a:extLst>
                <a:ext uri="{FF2B5EF4-FFF2-40B4-BE49-F238E27FC236}">
                  <a16:creationId xmlns:a16="http://schemas.microsoft.com/office/drawing/2014/main" id="{4935FD08-DEA6-4864-AA2C-654C2137C856}"/>
                </a:ext>
              </a:extLst>
            </p:cNvPr>
            <p:cNvSpPr>
              <a:spLocks/>
            </p:cNvSpPr>
            <p:nvPr/>
          </p:nvSpPr>
          <p:spPr bwMode="auto">
            <a:xfrm>
              <a:off x="5054600" y="7789863"/>
              <a:ext cx="292100" cy="266700"/>
            </a:xfrm>
            <a:custGeom>
              <a:avLst/>
              <a:gdLst>
                <a:gd name="T0" fmla="*/ 0 w 84"/>
                <a:gd name="T1" fmla="*/ 27 h 77"/>
                <a:gd name="T2" fmla="*/ 38 w 84"/>
                <a:gd name="T3" fmla="*/ 0 h 77"/>
                <a:gd name="T4" fmla="*/ 39 w 84"/>
                <a:gd name="T5" fmla="*/ 15 h 77"/>
                <a:gd name="T6" fmla="*/ 75 w 84"/>
                <a:gd name="T7" fmla="*/ 30 h 77"/>
                <a:gd name="T8" fmla="*/ 82 w 84"/>
                <a:gd name="T9" fmla="*/ 72 h 77"/>
                <a:gd name="T10" fmla="*/ 66 w 84"/>
                <a:gd name="T11" fmla="*/ 63 h 77"/>
                <a:gd name="T12" fmla="*/ 57 w 84"/>
                <a:gd name="T13" fmla="*/ 77 h 77"/>
                <a:gd name="T14" fmla="*/ 57 w 84"/>
                <a:gd name="T15" fmla="*/ 57 h 77"/>
                <a:gd name="T16" fmla="*/ 39 w 84"/>
                <a:gd name="T17" fmla="*/ 41 h 77"/>
                <a:gd name="T18" fmla="*/ 38 w 84"/>
                <a:gd name="T19" fmla="*/ 48 h 77"/>
                <a:gd name="T20" fmla="*/ 38 w 84"/>
                <a:gd name="T21" fmla="*/ 56 h 77"/>
                <a:gd name="T22" fmla="*/ 0 w 84"/>
                <a:gd name="T23" fmla="*/ 29 h 77"/>
                <a:gd name="T24" fmla="*/ 0 w 84"/>
                <a:gd name="T25" fmla="*/ 2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77">
                  <a:moveTo>
                    <a:pt x="0" y="27"/>
                  </a:moveTo>
                  <a:cubicBezTo>
                    <a:pt x="12" y="18"/>
                    <a:pt x="24" y="9"/>
                    <a:pt x="38" y="0"/>
                  </a:cubicBezTo>
                  <a:cubicBezTo>
                    <a:pt x="38" y="5"/>
                    <a:pt x="38" y="9"/>
                    <a:pt x="39" y="15"/>
                  </a:cubicBezTo>
                  <a:cubicBezTo>
                    <a:pt x="53" y="15"/>
                    <a:pt x="66" y="18"/>
                    <a:pt x="75" y="30"/>
                  </a:cubicBezTo>
                  <a:cubicBezTo>
                    <a:pt x="84" y="43"/>
                    <a:pt x="82" y="57"/>
                    <a:pt x="82" y="72"/>
                  </a:cubicBezTo>
                  <a:cubicBezTo>
                    <a:pt x="76" y="69"/>
                    <a:pt x="71" y="66"/>
                    <a:pt x="66" y="63"/>
                  </a:cubicBezTo>
                  <a:cubicBezTo>
                    <a:pt x="63" y="67"/>
                    <a:pt x="61" y="71"/>
                    <a:pt x="57" y="77"/>
                  </a:cubicBezTo>
                  <a:cubicBezTo>
                    <a:pt x="57" y="69"/>
                    <a:pt x="57" y="63"/>
                    <a:pt x="57" y="57"/>
                  </a:cubicBezTo>
                  <a:cubicBezTo>
                    <a:pt x="57" y="44"/>
                    <a:pt x="52" y="40"/>
                    <a:pt x="39" y="41"/>
                  </a:cubicBezTo>
                  <a:cubicBezTo>
                    <a:pt x="38" y="43"/>
                    <a:pt x="38" y="46"/>
                    <a:pt x="38" y="48"/>
                  </a:cubicBezTo>
                  <a:cubicBezTo>
                    <a:pt x="38" y="50"/>
                    <a:pt x="38" y="52"/>
                    <a:pt x="38" y="56"/>
                  </a:cubicBezTo>
                  <a:cubicBezTo>
                    <a:pt x="24" y="46"/>
                    <a:pt x="12" y="38"/>
                    <a:pt x="0" y="29"/>
                  </a:cubicBezTo>
                  <a:cubicBezTo>
                    <a:pt x="0" y="28"/>
                    <a:pt x="0" y="28"/>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476">
              <a:extLst>
                <a:ext uri="{FF2B5EF4-FFF2-40B4-BE49-F238E27FC236}">
                  <a16:creationId xmlns:a16="http://schemas.microsoft.com/office/drawing/2014/main" id="{985E0E6B-4D50-4FB7-9480-390DB268CADD}"/>
                </a:ext>
              </a:extLst>
            </p:cNvPr>
            <p:cNvSpPr>
              <a:spLocks/>
            </p:cNvSpPr>
            <p:nvPr/>
          </p:nvSpPr>
          <p:spPr bwMode="auto">
            <a:xfrm>
              <a:off x="5495925" y="7786688"/>
              <a:ext cx="306388" cy="263525"/>
            </a:xfrm>
            <a:custGeom>
              <a:avLst/>
              <a:gdLst>
                <a:gd name="T0" fmla="*/ 49 w 88"/>
                <a:gd name="T1" fmla="*/ 15 h 76"/>
                <a:gd name="T2" fmla="*/ 50 w 88"/>
                <a:gd name="T3" fmla="*/ 0 h 76"/>
                <a:gd name="T4" fmla="*/ 88 w 88"/>
                <a:gd name="T5" fmla="*/ 29 h 76"/>
                <a:gd name="T6" fmla="*/ 50 w 88"/>
                <a:gd name="T7" fmla="*/ 57 h 76"/>
                <a:gd name="T8" fmla="*/ 49 w 88"/>
                <a:gd name="T9" fmla="*/ 43 h 76"/>
                <a:gd name="T10" fmla="*/ 31 w 88"/>
                <a:gd name="T11" fmla="*/ 57 h 76"/>
                <a:gd name="T12" fmla="*/ 31 w 88"/>
                <a:gd name="T13" fmla="*/ 75 h 76"/>
                <a:gd name="T14" fmla="*/ 29 w 88"/>
                <a:gd name="T15" fmla="*/ 76 h 76"/>
                <a:gd name="T16" fmla="*/ 22 w 88"/>
                <a:gd name="T17" fmla="*/ 64 h 76"/>
                <a:gd name="T18" fmla="*/ 14 w 88"/>
                <a:gd name="T19" fmla="*/ 69 h 76"/>
                <a:gd name="T20" fmla="*/ 7 w 88"/>
                <a:gd name="T21" fmla="*/ 73 h 76"/>
                <a:gd name="T22" fmla="*/ 49 w 88"/>
                <a:gd name="T23" fmla="*/ 1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76">
                  <a:moveTo>
                    <a:pt x="49" y="15"/>
                  </a:moveTo>
                  <a:cubicBezTo>
                    <a:pt x="49" y="11"/>
                    <a:pt x="50" y="6"/>
                    <a:pt x="50" y="0"/>
                  </a:cubicBezTo>
                  <a:cubicBezTo>
                    <a:pt x="63" y="10"/>
                    <a:pt x="75" y="19"/>
                    <a:pt x="88" y="29"/>
                  </a:cubicBezTo>
                  <a:cubicBezTo>
                    <a:pt x="75" y="38"/>
                    <a:pt x="63" y="47"/>
                    <a:pt x="50" y="57"/>
                  </a:cubicBezTo>
                  <a:cubicBezTo>
                    <a:pt x="50" y="51"/>
                    <a:pt x="49" y="47"/>
                    <a:pt x="49" y="43"/>
                  </a:cubicBezTo>
                  <a:cubicBezTo>
                    <a:pt x="37" y="40"/>
                    <a:pt x="31" y="45"/>
                    <a:pt x="31" y="57"/>
                  </a:cubicBezTo>
                  <a:cubicBezTo>
                    <a:pt x="31" y="63"/>
                    <a:pt x="31" y="69"/>
                    <a:pt x="31" y="75"/>
                  </a:cubicBezTo>
                  <a:cubicBezTo>
                    <a:pt x="31" y="75"/>
                    <a:pt x="30" y="75"/>
                    <a:pt x="29" y="76"/>
                  </a:cubicBezTo>
                  <a:cubicBezTo>
                    <a:pt x="27" y="72"/>
                    <a:pt x="25" y="68"/>
                    <a:pt x="22" y="64"/>
                  </a:cubicBezTo>
                  <a:cubicBezTo>
                    <a:pt x="19" y="66"/>
                    <a:pt x="17" y="67"/>
                    <a:pt x="14" y="69"/>
                  </a:cubicBezTo>
                  <a:cubicBezTo>
                    <a:pt x="12" y="70"/>
                    <a:pt x="9" y="71"/>
                    <a:pt x="7" y="73"/>
                  </a:cubicBezTo>
                  <a:cubicBezTo>
                    <a:pt x="0" y="38"/>
                    <a:pt x="12" y="23"/>
                    <a:pt x="4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Oval 477">
              <a:extLst>
                <a:ext uri="{FF2B5EF4-FFF2-40B4-BE49-F238E27FC236}">
                  <a16:creationId xmlns:a16="http://schemas.microsoft.com/office/drawing/2014/main" id="{DDD91AFF-C40E-40EC-8E78-2B1B1826751A}"/>
                </a:ext>
              </a:extLst>
            </p:cNvPr>
            <p:cNvSpPr>
              <a:spLocks noChangeArrowheads="1"/>
            </p:cNvSpPr>
            <p:nvPr/>
          </p:nvSpPr>
          <p:spPr bwMode="auto">
            <a:xfrm>
              <a:off x="5399088" y="8167688"/>
              <a:ext cx="55563" cy="5556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478">
              <a:extLst>
                <a:ext uri="{FF2B5EF4-FFF2-40B4-BE49-F238E27FC236}">
                  <a16:creationId xmlns:a16="http://schemas.microsoft.com/office/drawing/2014/main" id="{790E00FC-089D-4E06-90CE-715B2268152B}"/>
                </a:ext>
              </a:extLst>
            </p:cNvPr>
            <p:cNvSpPr>
              <a:spLocks noEditPoints="1"/>
            </p:cNvSpPr>
            <p:nvPr/>
          </p:nvSpPr>
          <p:spPr bwMode="auto">
            <a:xfrm>
              <a:off x="5246688" y="8012113"/>
              <a:ext cx="363538" cy="357188"/>
            </a:xfrm>
            <a:custGeom>
              <a:avLst/>
              <a:gdLst>
                <a:gd name="T0" fmla="*/ 87 w 105"/>
                <a:gd name="T1" fmla="*/ 41 h 103"/>
                <a:gd name="T2" fmla="*/ 98 w 105"/>
                <a:gd name="T3" fmla="*/ 25 h 103"/>
                <a:gd name="T4" fmla="*/ 91 w 105"/>
                <a:gd name="T5" fmla="*/ 16 h 103"/>
                <a:gd name="T6" fmla="*/ 72 w 105"/>
                <a:gd name="T7" fmla="*/ 22 h 103"/>
                <a:gd name="T8" fmla="*/ 65 w 105"/>
                <a:gd name="T9" fmla="*/ 18 h 103"/>
                <a:gd name="T10" fmla="*/ 58 w 105"/>
                <a:gd name="T11" fmla="*/ 0 h 103"/>
                <a:gd name="T12" fmla="*/ 47 w 105"/>
                <a:gd name="T13" fmla="*/ 0 h 103"/>
                <a:gd name="T14" fmla="*/ 41 w 105"/>
                <a:gd name="T15" fmla="*/ 18 h 103"/>
                <a:gd name="T16" fmla="*/ 34 w 105"/>
                <a:gd name="T17" fmla="*/ 21 h 103"/>
                <a:gd name="T18" fmla="*/ 16 w 105"/>
                <a:gd name="T19" fmla="*/ 14 h 103"/>
                <a:gd name="T20" fmla="*/ 8 w 105"/>
                <a:gd name="T21" fmla="*/ 23 h 103"/>
                <a:gd name="T22" fmla="*/ 19 w 105"/>
                <a:gd name="T23" fmla="*/ 40 h 103"/>
                <a:gd name="T24" fmla="*/ 17 w 105"/>
                <a:gd name="T25" fmla="*/ 49 h 103"/>
                <a:gd name="T26" fmla="*/ 0 w 105"/>
                <a:gd name="T27" fmla="*/ 59 h 103"/>
                <a:gd name="T28" fmla="*/ 2 w 105"/>
                <a:gd name="T29" fmla="*/ 69 h 103"/>
                <a:gd name="T30" fmla="*/ 22 w 105"/>
                <a:gd name="T31" fmla="*/ 71 h 103"/>
                <a:gd name="T32" fmla="*/ 26 w 105"/>
                <a:gd name="T33" fmla="*/ 77 h 103"/>
                <a:gd name="T34" fmla="*/ 24 w 105"/>
                <a:gd name="T35" fmla="*/ 97 h 103"/>
                <a:gd name="T36" fmla="*/ 35 w 105"/>
                <a:gd name="T37" fmla="*/ 103 h 103"/>
                <a:gd name="T38" fmla="*/ 49 w 105"/>
                <a:gd name="T39" fmla="*/ 88 h 103"/>
                <a:gd name="T40" fmla="*/ 57 w 105"/>
                <a:gd name="T41" fmla="*/ 88 h 103"/>
                <a:gd name="T42" fmla="*/ 70 w 105"/>
                <a:gd name="T43" fmla="*/ 103 h 103"/>
                <a:gd name="T44" fmla="*/ 80 w 105"/>
                <a:gd name="T45" fmla="*/ 98 h 103"/>
                <a:gd name="T46" fmla="*/ 78 w 105"/>
                <a:gd name="T47" fmla="*/ 79 h 103"/>
                <a:gd name="T48" fmla="*/ 83 w 105"/>
                <a:gd name="T49" fmla="*/ 72 h 103"/>
                <a:gd name="T50" fmla="*/ 103 w 105"/>
                <a:gd name="T51" fmla="*/ 70 h 103"/>
                <a:gd name="T52" fmla="*/ 105 w 105"/>
                <a:gd name="T53" fmla="*/ 58 h 103"/>
                <a:gd name="T54" fmla="*/ 89 w 105"/>
                <a:gd name="T55" fmla="*/ 48 h 103"/>
                <a:gd name="T56" fmla="*/ 87 w 105"/>
                <a:gd name="T57" fmla="*/ 41 h 103"/>
                <a:gd name="T58" fmla="*/ 60 w 105"/>
                <a:gd name="T59" fmla="*/ 75 h 103"/>
                <a:gd name="T60" fmla="*/ 31 w 105"/>
                <a:gd name="T61" fmla="*/ 60 h 103"/>
                <a:gd name="T62" fmla="*/ 45 w 105"/>
                <a:gd name="T63" fmla="*/ 30 h 103"/>
                <a:gd name="T64" fmla="*/ 75 w 105"/>
                <a:gd name="T65" fmla="*/ 45 h 103"/>
                <a:gd name="T66" fmla="*/ 60 w 105"/>
                <a:gd name="T67" fmla="*/ 7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5" h="103">
                  <a:moveTo>
                    <a:pt x="87" y="41"/>
                  </a:moveTo>
                  <a:cubicBezTo>
                    <a:pt x="91" y="36"/>
                    <a:pt x="95" y="31"/>
                    <a:pt x="98" y="25"/>
                  </a:cubicBezTo>
                  <a:cubicBezTo>
                    <a:pt x="96" y="22"/>
                    <a:pt x="94" y="19"/>
                    <a:pt x="91" y="16"/>
                  </a:cubicBezTo>
                  <a:cubicBezTo>
                    <a:pt x="85" y="18"/>
                    <a:pt x="79" y="20"/>
                    <a:pt x="72" y="22"/>
                  </a:cubicBezTo>
                  <a:cubicBezTo>
                    <a:pt x="70" y="21"/>
                    <a:pt x="68" y="19"/>
                    <a:pt x="65" y="18"/>
                  </a:cubicBezTo>
                  <a:cubicBezTo>
                    <a:pt x="63" y="12"/>
                    <a:pt x="61" y="6"/>
                    <a:pt x="58" y="0"/>
                  </a:cubicBezTo>
                  <a:cubicBezTo>
                    <a:pt x="55" y="0"/>
                    <a:pt x="51" y="0"/>
                    <a:pt x="47" y="0"/>
                  </a:cubicBezTo>
                  <a:cubicBezTo>
                    <a:pt x="45" y="6"/>
                    <a:pt x="43" y="12"/>
                    <a:pt x="41" y="18"/>
                  </a:cubicBezTo>
                  <a:cubicBezTo>
                    <a:pt x="39" y="19"/>
                    <a:pt x="36" y="20"/>
                    <a:pt x="34" y="21"/>
                  </a:cubicBezTo>
                  <a:cubicBezTo>
                    <a:pt x="28" y="19"/>
                    <a:pt x="22" y="16"/>
                    <a:pt x="16" y="14"/>
                  </a:cubicBezTo>
                  <a:cubicBezTo>
                    <a:pt x="13" y="17"/>
                    <a:pt x="11" y="20"/>
                    <a:pt x="8" y="23"/>
                  </a:cubicBezTo>
                  <a:cubicBezTo>
                    <a:pt x="12" y="29"/>
                    <a:pt x="15" y="35"/>
                    <a:pt x="19" y="40"/>
                  </a:cubicBezTo>
                  <a:cubicBezTo>
                    <a:pt x="18" y="43"/>
                    <a:pt x="17" y="46"/>
                    <a:pt x="17" y="49"/>
                  </a:cubicBezTo>
                  <a:cubicBezTo>
                    <a:pt x="11" y="52"/>
                    <a:pt x="6" y="55"/>
                    <a:pt x="0" y="59"/>
                  </a:cubicBezTo>
                  <a:cubicBezTo>
                    <a:pt x="1" y="62"/>
                    <a:pt x="2" y="66"/>
                    <a:pt x="2" y="69"/>
                  </a:cubicBezTo>
                  <a:cubicBezTo>
                    <a:pt x="9" y="70"/>
                    <a:pt x="15" y="70"/>
                    <a:pt x="22" y="71"/>
                  </a:cubicBezTo>
                  <a:cubicBezTo>
                    <a:pt x="23" y="73"/>
                    <a:pt x="25" y="75"/>
                    <a:pt x="26" y="77"/>
                  </a:cubicBezTo>
                  <a:cubicBezTo>
                    <a:pt x="25" y="84"/>
                    <a:pt x="25" y="90"/>
                    <a:pt x="24" y="97"/>
                  </a:cubicBezTo>
                  <a:cubicBezTo>
                    <a:pt x="27" y="99"/>
                    <a:pt x="31" y="101"/>
                    <a:pt x="35" y="103"/>
                  </a:cubicBezTo>
                  <a:cubicBezTo>
                    <a:pt x="39" y="98"/>
                    <a:pt x="44" y="93"/>
                    <a:pt x="49" y="88"/>
                  </a:cubicBezTo>
                  <a:cubicBezTo>
                    <a:pt x="51" y="89"/>
                    <a:pt x="54" y="89"/>
                    <a:pt x="57" y="88"/>
                  </a:cubicBezTo>
                  <a:cubicBezTo>
                    <a:pt x="61" y="93"/>
                    <a:pt x="65" y="98"/>
                    <a:pt x="70" y="103"/>
                  </a:cubicBezTo>
                  <a:cubicBezTo>
                    <a:pt x="73" y="101"/>
                    <a:pt x="76" y="100"/>
                    <a:pt x="80" y="98"/>
                  </a:cubicBezTo>
                  <a:cubicBezTo>
                    <a:pt x="79" y="92"/>
                    <a:pt x="78" y="85"/>
                    <a:pt x="78" y="79"/>
                  </a:cubicBezTo>
                  <a:cubicBezTo>
                    <a:pt x="80" y="77"/>
                    <a:pt x="81" y="75"/>
                    <a:pt x="83" y="72"/>
                  </a:cubicBezTo>
                  <a:cubicBezTo>
                    <a:pt x="89" y="72"/>
                    <a:pt x="96" y="71"/>
                    <a:pt x="103" y="70"/>
                  </a:cubicBezTo>
                  <a:cubicBezTo>
                    <a:pt x="104" y="66"/>
                    <a:pt x="105" y="62"/>
                    <a:pt x="105" y="58"/>
                  </a:cubicBezTo>
                  <a:cubicBezTo>
                    <a:pt x="100" y="55"/>
                    <a:pt x="94" y="52"/>
                    <a:pt x="89" y="48"/>
                  </a:cubicBezTo>
                  <a:cubicBezTo>
                    <a:pt x="88" y="46"/>
                    <a:pt x="88" y="43"/>
                    <a:pt x="87" y="41"/>
                  </a:cubicBezTo>
                  <a:close/>
                  <a:moveTo>
                    <a:pt x="60" y="75"/>
                  </a:moveTo>
                  <a:cubicBezTo>
                    <a:pt x="48" y="79"/>
                    <a:pt x="35" y="72"/>
                    <a:pt x="31" y="60"/>
                  </a:cubicBezTo>
                  <a:cubicBezTo>
                    <a:pt x="26" y="48"/>
                    <a:pt x="33" y="34"/>
                    <a:pt x="45" y="30"/>
                  </a:cubicBezTo>
                  <a:cubicBezTo>
                    <a:pt x="57" y="26"/>
                    <a:pt x="71" y="33"/>
                    <a:pt x="75" y="45"/>
                  </a:cubicBezTo>
                  <a:cubicBezTo>
                    <a:pt x="79" y="57"/>
                    <a:pt x="72" y="71"/>
                    <a:pt x="60" y="7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Content Placeholder 1">
            <a:extLst>
              <a:ext uri="{FF2B5EF4-FFF2-40B4-BE49-F238E27FC236}">
                <a16:creationId xmlns:a16="http://schemas.microsoft.com/office/drawing/2014/main" id="{04B8BDD9-D9E7-4621-94D7-EA938F72F1C2}"/>
              </a:ext>
            </a:extLst>
          </p:cNvPr>
          <p:cNvSpPr txBox="1">
            <a:spLocks/>
          </p:cNvSpPr>
          <p:nvPr/>
        </p:nvSpPr>
        <p:spPr>
          <a:xfrm>
            <a:off x="1112210" y="1333368"/>
            <a:ext cx="2893734" cy="324983"/>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sz="1200" dirty="0"/>
              <a:t>Load all the users in Saviynt</a:t>
            </a:r>
          </a:p>
        </p:txBody>
      </p:sp>
      <p:sp>
        <p:nvSpPr>
          <p:cNvPr id="73" name="Content Placeholder 1">
            <a:extLst>
              <a:ext uri="{FF2B5EF4-FFF2-40B4-BE49-F238E27FC236}">
                <a16:creationId xmlns:a16="http://schemas.microsoft.com/office/drawing/2014/main" id="{5CA310D9-F6CF-405D-92B8-6E31530311D8}"/>
              </a:ext>
            </a:extLst>
          </p:cNvPr>
          <p:cNvSpPr txBox="1">
            <a:spLocks/>
          </p:cNvSpPr>
          <p:nvPr/>
        </p:nvSpPr>
        <p:spPr>
          <a:xfrm>
            <a:off x="1103478" y="1848204"/>
            <a:ext cx="2893734" cy="324983"/>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sz="1200" dirty="0"/>
              <a:t>Load all the Applications in Saviynt</a:t>
            </a:r>
          </a:p>
        </p:txBody>
      </p:sp>
      <p:sp>
        <p:nvSpPr>
          <p:cNvPr id="74" name="Content Placeholder 1">
            <a:extLst>
              <a:ext uri="{FF2B5EF4-FFF2-40B4-BE49-F238E27FC236}">
                <a16:creationId xmlns:a16="http://schemas.microsoft.com/office/drawing/2014/main" id="{78503EF1-3BAC-4BAF-A6EF-BCE87B89F694}"/>
              </a:ext>
            </a:extLst>
          </p:cNvPr>
          <p:cNvSpPr txBox="1">
            <a:spLocks/>
          </p:cNvSpPr>
          <p:nvPr/>
        </p:nvSpPr>
        <p:spPr>
          <a:xfrm>
            <a:off x="1096982" y="2374756"/>
            <a:ext cx="2893734" cy="324983"/>
          </a:xfrm>
          <a:prstGeom prst="rect">
            <a:avLst/>
          </a:prstGeom>
        </p:spPr>
        <p:txBody>
          <a:bodyPr vert="horz" lIns="0" tIns="0" rIns="0" bIns="0" rtlCol="0" anchor="ctr"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2" indent="0">
              <a:buNone/>
            </a:pPr>
            <a:r>
              <a:rPr lang="en-US" sz="1200" dirty="0"/>
              <a:t>Load all the Entitlements in Saviynt</a:t>
            </a:r>
          </a:p>
        </p:txBody>
      </p:sp>
      <p:sp>
        <p:nvSpPr>
          <p:cNvPr id="75" name="Rectangle 74">
            <a:extLst>
              <a:ext uri="{FF2B5EF4-FFF2-40B4-BE49-F238E27FC236}">
                <a16:creationId xmlns:a16="http://schemas.microsoft.com/office/drawing/2014/main" id="{C78DCD4A-C34C-4F2D-9BA8-FF036A22C0A0}"/>
              </a:ext>
            </a:extLst>
          </p:cNvPr>
          <p:cNvSpPr/>
          <p:nvPr/>
        </p:nvSpPr>
        <p:spPr>
          <a:xfrm>
            <a:off x="1017857" y="2879537"/>
            <a:ext cx="4572000" cy="461665"/>
          </a:xfrm>
          <a:prstGeom prst="rect">
            <a:avLst/>
          </a:prstGeom>
        </p:spPr>
        <p:txBody>
          <a:bodyPr>
            <a:spAutoFit/>
          </a:bodyPr>
          <a:lstStyle/>
          <a:p>
            <a:pPr marL="0" lvl="2" indent="0">
              <a:buNone/>
            </a:pPr>
            <a:r>
              <a:rPr lang="en-US" sz="1200" dirty="0"/>
              <a:t>Load all the accounts and corresponding entitlements for these applications in Saviynt</a:t>
            </a:r>
          </a:p>
        </p:txBody>
      </p:sp>
      <p:sp>
        <p:nvSpPr>
          <p:cNvPr id="76" name="Rectangle 75">
            <a:extLst>
              <a:ext uri="{FF2B5EF4-FFF2-40B4-BE49-F238E27FC236}">
                <a16:creationId xmlns:a16="http://schemas.microsoft.com/office/drawing/2014/main" id="{FA69DFB6-9E81-4904-8198-732DC8E5EF34}"/>
              </a:ext>
            </a:extLst>
          </p:cNvPr>
          <p:cNvSpPr/>
          <p:nvPr/>
        </p:nvSpPr>
        <p:spPr>
          <a:xfrm>
            <a:off x="1000984" y="3512150"/>
            <a:ext cx="4572000" cy="276999"/>
          </a:xfrm>
          <a:prstGeom prst="rect">
            <a:avLst/>
          </a:prstGeom>
        </p:spPr>
        <p:txBody>
          <a:bodyPr>
            <a:spAutoFit/>
          </a:bodyPr>
          <a:lstStyle/>
          <a:p>
            <a:pPr marL="0" lvl="2" indent="0">
              <a:buNone/>
            </a:pPr>
            <a:r>
              <a:rPr lang="en-US" sz="1200" dirty="0"/>
              <a:t>Perform Top-Down and Bottom-Up analysis </a:t>
            </a:r>
          </a:p>
        </p:txBody>
      </p:sp>
      <p:sp>
        <p:nvSpPr>
          <p:cNvPr id="77" name="Content Placeholder 1">
            <a:extLst>
              <a:ext uri="{FF2B5EF4-FFF2-40B4-BE49-F238E27FC236}">
                <a16:creationId xmlns:a16="http://schemas.microsoft.com/office/drawing/2014/main" id="{33CEA4A1-7995-4304-BA97-EC90E832D83A}"/>
              </a:ext>
            </a:extLst>
          </p:cNvPr>
          <p:cNvSpPr txBox="1">
            <a:spLocks/>
          </p:cNvSpPr>
          <p:nvPr/>
        </p:nvSpPr>
        <p:spPr>
          <a:xfrm>
            <a:off x="452439" y="3945078"/>
            <a:ext cx="5999162" cy="561976"/>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200" dirty="0">
                <a:solidFill>
                  <a:schemeClr val="tx1"/>
                </a:solidFill>
              </a:rPr>
              <a:t>However, as part of loading all the data in Saviynt, we also want to load Roles so that those can be made requestable to our colleagues, but Saviynt Role Mining won’t produce these </a:t>
            </a:r>
            <a:r>
              <a:rPr lang="en-US" sz="1200">
                <a:solidFill>
                  <a:schemeClr val="tx1"/>
                </a:solidFill>
              </a:rPr>
              <a:t>roles accurately </a:t>
            </a:r>
            <a:r>
              <a:rPr lang="en-US" sz="1200" dirty="0">
                <a:solidFill>
                  <a:schemeClr val="tx1"/>
                </a:solidFill>
              </a:rPr>
              <a:t>till all the data is loaded.</a:t>
            </a:r>
          </a:p>
        </p:txBody>
      </p:sp>
      <p:pic>
        <p:nvPicPr>
          <p:cNvPr id="78" name="Picture 77">
            <a:extLst>
              <a:ext uri="{FF2B5EF4-FFF2-40B4-BE49-F238E27FC236}">
                <a16:creationId xmlns:a16="http://schemas.microsoft.com/office/drawing/2014/main" id="{5E76A226-DEB6-400A-AA17-5BC2CDC24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0183" y="3446580"/>
            <a:ext cx="1065349" cy="381324"/>
          </a:xfrm>
          <a:prstGeom prst="rect">
            <a:avLst/>
          </a:prstGeom>
        </p:spPr>
      </p:pic>
      <p:pic>
        <p:nvPicPr>
          <p:cNvPr id="79" name="Picture 78">
            <a:extLst>
              <a:ext uri="{FF2B5EF4-FFF2-40B4-BE49-F238E27FC236}">
                <a16:creationId xmlns:a16="http://schemas.microsoft.com/office/drawing/2014/main" id="{C62A730C-3069-4FA7-BD95-29BBA34010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8587" y="1691784"/>
            <a:ext cx="1291687" cy="1414915"/>
          </a:xfrm>
          <a:prstGeom prst="rect">
            <a:avLst/>
          </a:prstGeom>
        </p:spPr>
      </p:pic>
    </p:spTree>
    <p:extLst>
      <p:ext uri="{BB962C8B-B14F-4D97-AF65-F5344CB8AC3E}">
        <p14:creationId xmlns:p14="http://schemas.microsoft.com/office/powerpoint/2010/main" val="230697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2">
            <a:extLst>
              <a:ext uri="{FF2B5EF4-FFF2-40B4-BE49-F238E27FC236}">
                <a16:creationId xmlns:a16="http://schemas.microsoft.com/office/drawing/2014/main" id="{D46485E5-060F-4FAE-9C2B-38CB0DCDD373}"/>
              </a:ext>
            </a:extLst>
          </p:cNvPr>
          <p:cNvSpPr>
            <a:spLocks noGrp="1"/>
          </p:cNvSpPr>
          <p:nvPr>
            <p:ph type="title"/>
          </p:nvPr>
        </p:nvSpPr>
        <p:spPr>
          <a:xfrm>
            <a:off x="452438" y="205978"/>
            <a:ext cx="8229600" cy="425393"/>
          </a:xfrm>
        </p:spPr>
        <p:txBody>
          <a:bodyPr/>
          <a:lstStyle/>
          <a:p>
            <a:r>
              <a:rPr lang="en-US" dirty="0"/>
              <a:t>Hybrid Approach</a:t>
            </a:r>
          </a:p>
        </p:txBody>
      </p:sp>
      <p:sp>
        <p:nvSpPr>
          <p:cNvPr id="283" name="Rectangle 282">
            <a:extLst>
              <a:ext uri="{FF2B5EF4-FFF2-40B4-BE49-F238E27FC236}">
                <a16:creationId xmlns:a16="http://schemas.microsoft.com/office/drawing/2014/main" id="{9D11BADC-BA05-470B-80CF-AF63DF530A82}"/>
              </a:ext>
            </a:extLst>
          </p:cNvPr>
          <p:cNvSpPr/>
          <p:nvPr/>
        </p:nvSpPr>
        <p:spPr>
          <a:xfrm>
            <a:off x="171677" y="615515"/>
            <a:ext cx="6816867" cy="4101628"/>
          </a:xfrm>
          <a:prstGeom prst="rect">
            <a:avLst/>
          </a:prstGeom>
          <a:solidFill>
            <a:schemeClr val="accent1">
              <a:lumMod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84" name="Rectangle 283">
            <a:extLst>
              <a:ext uri="{FF2B5EF4-FFF2-40B4-BE49-F238E27FC236}">
                <a16:creationId xmlns:a16="http://schemas.microsoft.com/office/drawing/2014/main" id="{FEC15087-6CEC-49BD-96C9-184890396F11}"/>
              </a:ext>
            </a:extLst>
          </p:cNvPr>
          <p:cNvSpPr/>
          <p:nvPr/>
        </p:nvSpPr>
        <p:spPr>
          <a:xfrm>
            <a:off x="7061191" y="615515"/>
            <a:ext cx="1923152" cy="4101628"/>
          </a:xfrm>
          <a:prstGeom prst="rect">
            <a:avLst/>
          </a:prstGeom>
          <a:solidFill>
            <a:schemeClr val="tx2">
              <a:lumMod val="50000"/>
            </a:schemeClr>
          </a:solid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94" name="Rectangle 293">
            <a:extLst>
              <a:ext uri="{FF2B5EF4-FFF2-40B4-BE49-F238E27FC236}">
                <a16:creationId xmlns:a16="http://schemas.microsoft.com/office/drawing/2014/main" id="{A572C4E7-00F1-4A31-A9EA-28EA7FC6F0B5}"/>
              </a:ext>
            </a:extLst>
          </p:cNvPr>
          <p:cNvSpPr/>
          <p:nvPr/>
        </p:nvSpPr>
        <p:spPr>
          <a:xfrm>
            <a:off x="282208" y="1239158"/>
            <a:ext cx="1510298" cy="3251200"/>
          </a:xfrm>
          <a:prstGeom prst="rect">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274320" rIns="54610" bIns="54610" numCol="1" spcCol="0" rtlCol="0" fromWordArt="0" anchor="t" anchorCtr="0" forceAA="0" compatLnSpc="1">
            <a:prstTxWarp prst="textNoShape">
              <a:avLst/>
            </a:prstTxWarp>
            <a:noAutofit/>
          </a:bodyPr>
          <a:lstStyle/>
          <a:p>
            <a:pPr marL="171450" indent="-171450">
              <a:spcAft>
                <a:spcPts val="600"/>
              </a:spcAft>
              <a:buClr>
                <a:schemeClr val="bg1"/>
              </a:buClr>
              <a:buFont typeface="Wingdings" panose="05000000000000000000" pitchFamily="2" charset="2"/>
              <a:buChar char="§"/>
            </a:pPr>
            <a:r>
              <a:rPr lang="en-US" sz="1200" dirty="0">
                <a:solidFill>
                  <a:schemeClr val="bg1"/>
                </a:solidFill>
              </a:rPr>
              <a:t>Extract and analyze Roles data from Aveksa for U.S. Medical and identify Roles to be loaded in Saviynt</a:t>
            </a:r>
          </a:p>
          <a:p>
            <a:pPr marL="171450" indent="-171450">
              <a:spcAft>
                <a:spcPts val="600"/>
              </a:spcAft>
              <a:buClr>
                <a:schemeClr val="bg1"/>
              </a:buClr>
              <a:buFont typeface="Wingdings" panose="05000000000000000000" pitchFamily="2" charset="2"/>
              <a:buChar char="§"/>
            </a:pPr>
            <a:r>
              <a:rPr lang="en-US" sz="1200" dirty="0">
                <a:solidFill>
                  <a:schemeClr val="bg1"/>
                </a:solidFill>
              </a:rPr>
              <a:t>Identify ABAC vs RBAC approach for Applications and accesses on Health services side</a:t>
            </a:r>
          </a:p>
        </p:txBody>
      </p:sp>
      <p:sp>
        <p:nvSpPr>
          <p:cNvPr id="295" name="Rectangle 294">
            <a:extLst>
              <a:ext uri="{FF2B5EF4-FFF2-40B4-BE49-F238E27FC236}">
                <a16:creationId xmlns:a16="http://schemas.microsoft.com/office/drawing/2014/main" id="{FC182E00-1D54-4262-809B-31A1F7A5EB8A}"/>
              </a:ext>
            </a:extLst>
          </p:cNvPr>
          <p:cNvSpPr/>
          <p:nvPr/>
        </p:nvSpPr>
        <p:spPr>
          <a:xfrm>
            <a:off x="1953951" y="1239158"/>
            <a:ext cx="1508760" cy="3251200"/>
          </a:xfrm>
          <a:prstGeom prst="rect">
            <a:avLst/>
          </a:prstGeom>
          <a:solidFill>
            <a:srgbClr val="005EB8"/>
          </a:solidFill>
          <a:ln w="635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274320" rIns="54610" bIns="54610" numCol="1" spcCol="0" rtlCol="0" fromWordArt="0" anchor="t" anchorCtr="0" forceAA="0" compatLnSpc="1">
            <a:prstTxWarp prst="textNoShape">
              <a:avLst/>
            </a:prstTxWarp>
            <a:noAutofit/>
          </a:bodyPr>
          <a:lstStyle/>
          <a:p>
            <a:pPr marL="171450" indent="-171450">
              <a:spcAft>
                <a:spcPts val="600"/>
              </a:spcAft>
              <a:buClr>
                <a:schemeClr val="bg1"/>
              </a:buClr>
              <a:buFont typeface="Wingdings" panose="05000000000000000000" pitchFamily="2" charset="2"/>
              <a:buChar char="§"/>
            </a:pPr>
            <a:r>
              <a:rPr lang="en-US" sz="1200" dirty="0">
                <a:solidFill>
                  <a:schemeClr val="bg1"/>
                </a:solidFill>
              </a:rPr>
              <a:t>Create CSV files from this data for Roles, Role to Entitlement Mapping, Role to User Membership and Role to Child Roles</a:t>
            </a:r>
          </a:p>
          <a:p>
            <a:pPr marL="171450" indent="-171450">
              <a:spcAft>
                <a:spcPts val="600"/>
              </a:spcAft>
              <a:buClr>
                <a:schemeClr val="bg1"/>
              </a:buClr>
              <a:buFont typeface="Wingdings" panose="05000000000000000000" pitchFamily="2" charset="2"/>
              <a:buChar char="§"/>
            </a:pPr>
            <a:r>
              <a:rPr lang="en-US" sz="1200" dirty="0">
                <a:solidFill>
                  <a:schemeClr val="bg1"/>
                </a:solidFill>
              </a:rPr>
              <a:t>Define ABAC rules to dynamically assign Application and/or Enterprise Role &amp; Accesses</a:t>
            </a:r>
          </a:p>
        </p:txBody>
      </p:sp>
      <p:sp>
        <p:nvSpPr>
          <p:cNvPr id="296" name="Rectangle 295">
            <a:extLst>
              <a:ext uri="{FF2B5EF4-FFF2-40B4-BE49-F238E27FC236}">
                <a16:creationId xmlns:a16="http://schemas.microsoft.com/office/drawing/2014/main" id="{D9339F32-14B8-460E-8DE4-D661080AB204}"/>
              </a:ext>
            </a:extLst>
          </p:cNvPr>
          <p:cNvSpPr/>
          <p:nvPr/>
        </p:nvSpPr>
        <p:spPr>
          <a:xfrm>
            <a:off x="3692600" y="1239158"/>
            <a:ext cx="1508760" cy="3251200"/>
          </a:xfrm>
          <a:prstGeom prst="rect">
            <a:avLst/>
          </a:prstGeom>
          <a:solidFill>
            <a:srgbClr val="0091DA"/>
          </a:solidFill>
          <a:ln w="635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274320" rIns="54610" bIns="54610" numCol="1" spcCol="0" rtlCol="0" fromWordArt="0" anchor="t" anchorCtr="0" forceAA="0" compatLnSpc="1">
            <a:prstTxWarp prst="textNoShape">
              <a:avLst/>
            </a:prstTxWarp>
            <a:noAutofit/>
          </a:bodyPr>
          <a:lstStyle/>
          <a:p>
            <a:pPr marL="171450" indent="-171450">
              <a:spcAft>
                <a:spcPts val="600"/>
              </a:spcAft>
              <a:buClr>
                <a:schemeClr val="bg1"/>
              </a:buClr>
              <a:buFont typeface="Wingdings" panose="05000000000000000000" pitchFamily="2" charset="2"/>
              <a:buChar char="§"/>
            </a:pPr>
            <a:r>
              <a:rPr lang="en-US" sz="1200" dirty="0">
                <a:solidFill>
                  <a:schemeClr val="bg1"/>
                </a:solidFill>
              </a:rPr>
              <a:t>Load Data in Saviynt via these CSV files to seed the Environment</a:t>
            </a:r>
          </a:p>
          <a:p>
            <a:pPr marL="171450" indent="-171450">
              <a:spcAft>
                <a:spcPts val="600"/>
              </a:spcAft>
              <a:buClr>
                <a:schemeClr val="bg1"/>
              </a:buClr>
              <a:buFont typeface="Wingdings" panose="05000000000000000000" pitchFamily="2" charset="2"/>
              <a:buChar char="§"/>
            </a:pPr>
            <a:r>
              <a:rPr lang="en-US" sz="1200" dirty="0">
                <a:solidFill>
                  <a:schemeClr val="bg1"/>
                </a:solidFill>
              </a:rPr>
              <a:t>Develop Approval Workflows and Forms for colleague experience to request Role-based access</a:t>
            </a:r>
          </a:p>
        </p:txBody>
      </p:sp>
      <p:sp>
        <p:nvSpPr>
          <p:cNvPr id="297" name="Rectangle 296">
            <a:extLst>
              <a:ext uri="{FF2B5EF4-FFF2-40B4-BE49-F238E27FC236}">
                <a16:creationId xmlns:a16="http://schemas.microsoft.com/office/drawing/2014/main" id="{044E9CFB-67DF-4A0E-9979-469CABFB78DA}"/>
              </a:ext>
            </a:extLst>
          </p:cNvPr>
          <p:cNvSpPr/>
          <p:nvPr/>
        </p:nvSpPr>
        <p:spPr>
          <a:xfrm>
            <a:off x="5334604" y="1239158"/>
            <a:ext cx="1508760" cy="3251200"/>
          </a:xfrm>
          <a:prstGeom prst="rect">
            <a:avLst/>
          </a:prstGeom>
          <a:solidFill>
            <a:srgbClr val="00A3A1"/>
          </a:solidFill>
          <a:ln w="6350">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610" tIns="274320" rIns="54610" bIns="54610" numCol="1" spcCol="0" rtlCol="0" fromWordArt="0" anchor="t" anchorCtr="0" forceAA="0" compatLnSpc="1">
            <a:prstTxWarp prst="textNoShape">
              <a:avLst/>
            </a:prstTxWarp>
            <a:noAutofit/>
          </a:bodyPr>
          <a:lstStyle/>
          <a:p>
            <a:pPr marL="171450" indent="-171450">
              <a:spcAft>
                <a:spcPts val="600"/>
              </a:spcAft>
              <a:buClr>
                <a:schemeClr val="bg1"/>
              </a:buClr>
              <a:buFont typeface="Wingdings" panose="05000000000000000000" pitchFamily="2" charset="2"/>
              <a:buChar char="§"/>
            </a:pPr>
            <a:r>
              <a:rPr lang="en-US" sz="1200" dirty="0">
                <a:solidFill>
                  <a:schemeClr val="bg1"/>
                </a:solidFill>
              </a:rPr>
              <a:t>Leverage Saviynt Role Workbench and Role Engineering module to optimize Roles in new Environment</a:t>
            </a:r>
          </a:p>
        </p:txBody>
      </p:sp>
      <p:grpSp>
        <p:nvGrpSpPr>
          <p:cNvPr id="298" name="Group 297">
            <a:extLst>
              <a:ext uri="{FF2B5EF4-FFF2-40B4-BE49-F238E27FC236}">
                <a16:creationId xmlns:a16="http://schemas.microsoft.com/office/drawing/2014/main" id="{C047E78C-0D91-4426-AAEB-FDF63CA0D603}"/>
              </a:ext>
            </a:extLst>
          </p:cNvPr>
          <p:cNvGrpSpPr/>
          <p:nvPr/>
        </p:nvGrpSpPr>
        <p:grpSpPr>
          <a:xfrm>
            <a:off x="594938" y="637766"/>
            <a:ext cx="855737" cy="855737"/>
            <a:chOff x="1503677" y="1800296"/>
            <a:chExt cx="968650" cy="968650"/>
          </a:xfrm>
        </p:grpSpPr>
        <p:sp>
          <p:nvSpPr>
            <p:cNvPr id="299" name="Oval 298">
              <a:extLst>
                <a:ext uri="{FF2B5EF4-FFF2-40B4-BE49-F238E27FC236}">
                  <a16:creationId xmlns:a16="http://schemas.microsoft.com/office/drawing/2014/main" id="{33D3EF9F-F427-4B8A-B57C-AC516AE0E93C}"/>
                </a:ext>
              </a:extLst>
            </p:cNvPr>
            <p:cNvSpPr/>
            <p:nvPr/>
          </p:nvSpPr>
          <p:spPr>
            <a:xfrm>
              <a:off x="1503677" y="1800296"/>
              <a:ext cx="968650" cy="96865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00" name="Oval 299">
              <a:extLst>
                <a:ext uri="{FF2B5EF4-FFF2-40B4-BE49-F238E27FC236}">
                  <a16:creationId xmlns:a16="http://schemas.microsoft.com/office/drawing/2014/main" id="{385974EB-CD6F-4835-A445-6A34FC997A35}"/>
                </a:ext>
              </a:extLst>
            </p:cNvPr>
            <p:cNvSpPr/>
            <p:nvPr/>
          </p:nvSpPr>
          <p:spPr>
            <a:xfrm>
              <a:off x="1590128" y="1886747"/>
              <a:ext cx="795749" cy="795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301" name="Group 300">
            <a:extLst>
              <a:ext uri="{FF2B5EF4-FFF2-40B4-BE49-F238E27FC236}">
                <a16:creationId xmlns:a16="http://schemas.microsoft.com/office/drawing/2014/main" id="{F2D19B54-774F-484A-B01D-801F167A2C70}"/>
              </a:ext>
            </a:extLst>
          </p:cNvPr>
          <p:cNvGrpSpPr/>
          <p:nvPr/>
        </p:nvGrpSpPr>
        <p:grpSpPr>
          <a:xfrm>
            <a:off x="769858" y="4227130"/>
            <a:ext cx="476874" cy="476874"/>
            <a:chOff x="1503677" y="1800296"/>
            <a:chExt cx="968650" cy="968650"/>
          </a:xfrm>
        </p:grpSpPr>
        <p:sp>
          <p:nvSpPr>
            <p:cNvPr id="302" name="Oval 301">
              <a:extLst>
                <a:ext uri="{FF2B5EF4-FFF2-40B4-BE49-F238E27FC236}">
                  <a16:creationId xmlns:a16="http://schemas.microsoft.com/office/drawing/2014/main" id="{66462AA3-42A8-405C-A266-DC7C5A77CFD9}"/>
                </a:ext>
              </a:extLst>
            </p:cNvPr>
            <p:cNvSpPr/>
            <p:nvPr/>
          </p:nvSpPr>
          <p:spPr>
            <a:xfrm>
              <a:off x="1503677" y="1800296"/>
              <a:ext cx="968650" cy="96865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03" name="Oval 302">
              <a:extLst>
                <a:ext uri="{FF2B5EF4-FFF2-40B4-BE49-F238E27FC236}">
                  <a16:creationId xmlns:a16="http://schemas.microsoft.com/office/drawing/2014/main" id="{36FC5F72-D233-4E27-A57D-7E4512D0AFA2}"/>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rgbClr val="00338D"/>
                  </a:solidFill>
                </a:rPr>
                <a:t>1</a:t>
              </a:r>
            </a:p>
          </p:txBody>
        </p:sp>
      </p:grpSp>
      <p:grpSp>
        <p:nvGrpSpPr>
          <p:cNvPr id="304" name="Group 303">
            <a:extLst>
              <a:ext uri="{FF2B5EF4-FFF2-40B4-BE49-F238E27FC236}">
                <a16:creationId xmlns:a16="http://schemas.microsoft.com/office/drawing/2014/main" id="{835EBD55-980C-4947-8F08-9ECBCECF2265}"/>
              </a:ext>
            </a:extLst>
          </p:cNvPr>
          <p:cNvGrpSpPr/>
          <p:nvPr/>
        </p:nvGrpSpPr>
        <p:grpSpPr>
          <a:xfrm>
            <a:off x="2300662" y="637699"/>
            <a:ext cx="855737" cy="855737"/>
            <a:chOff x="1503677" y="1800296"/>
            <a:chExt cx="968650" cy="968650"/>
          </a:xfrm>
        </p:grpSpPr>
        <p:sp>
          <p:nvSpPr>
            <p:cNvPr id="305" name="Oval 304">
              <a:extLst>
                <a:ext uri="{FF2B5EF4-FFF2-40B4-BE49-F238E27FC236}">
                  <a16:creationId xmlns:a16="http://schemas.microsoft.com/office/drawing/2014/main" id="{A89B3592-01B7-432C-935F-7B31E188FCFC}"/>
                </a:ext>
              </a:extLst>
            </p:cNvPr>
            <p:cNvSpPr/>
            <p:nvPr/>
          </p:nvSpPr>
          <p:spPr>
            <a:xfrm>
              <a:off x="1503677" y="1800296"/>
              <a:ext cx="968650" cy="968650"/>
            </a:xfrm>
            <a:prstGeom prst="ellips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06" name="Oval 305">
              <a:extLst>
                <a:ext uri="{FF2B5EF4-FFF2-40B4-BE49-F238E27FC236}">
                  <a16:creationId xmlns:a16="http://schemas.microsoft.com/office/drawing/2014/main" id="{9E10559F-91FC-4BEB-9F64-D7DBE7458BE4}"/>
                </a:ext>
              </a:extLst>
            </p:cNvPr>
            <p:cNvSpPr/>
            <p:nvPr/>
          </p:nvSpPr>
          <p:spPr>
            <a:xfrm>
              <a:off x="1590128" y="1886747"/>
              <a:ext cx="795749" cy="795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307" name="Group 306">
            <a:extLst>
              <a:ext uri="{FF2B5EF4-FFF2-40B4-BE49-F238E27FC236}">
                <a16:creationId xmlns:a16="http://schemas.microsoft.com/office/drawing/2014/main" id="{185DF9AD-D4DD-44BC-A66C-64CFA15F159E}"/>
              </a:ext>
            </a:extLst>
          </p:cNvPr>
          <p:cNvGrpSpPr/>
          <p:nvPr/>
        </p:nvGrpSpPr>
        <p:grpSpPr>
          <a:xfrm>
            <a:off x="2468324" y="4227130"/>
            <a:ext cx="476874" cy="476874"/>
            <a:chOff x="1503677" y="1800296"/>
            <a:chExt cx="968650" cy="968650"/>
          </a:xfrm>
        </p:grpSpPr>
        <p:sp>
          <p:nvSpPr>
            <p:cNvPr id="308" name="Oval 307">
              <a:extLst>
                <a:ext uri="{FF2B5EF4-FFF2-40B4-BE49-F238E27FC236}">
                  <a16:creationId xmlns:a16="http://schemas.microsoft.com/office/drawing/2014/main" id="{3464EA05-4C2B-47BE-AD21-7F1E52151D1A}"/>
                </a:ext>
              </a:extLst>
            </p:cNvPr>
            <p:cNvSpPr/>
            <p:nvPr/>
          </p:nvSpPr>
          <p:spPr>
            <a:xfrm>
              <a:off x="1503677" y="1800296"/>
              <a:ext cx="968650" cy="968650"/>
            </a:xfrm>
            <a:prstGeom prst="ellips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09" name="Oval 308">
              <a:extLst>
                <a:ext uri="{FF2B5EF4-FFF2-40B4-BE49-F238E27FC236}">
                  <a16:creationId xmlns:a16="http://schemas.microsoft.com/office/drawing/2014/main" id="{290DD7E9-200C-467F-A993-2F1A623C5D21}"/>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rgbClr val="005EB8"/>
                  </a:solidFill>
                </a:rPr>
                <a:t>2</a:t>
              </a:r>
            </a:p>
          </p:txBody>
        </p:sp>
      </p:grpSp>
      <p:grpSp>
        <p:nvGrpSpPr>
          <p:cNvPr id="310" name="Group 309">
            <a:extLst>
              <a:ext uri="{FF2B5EF4-FFF2-40B4-BE49-F238E27FC236}">
                <a16:creationId xmlns:a16="http://schemas.microsoft.com/office/drawing/2014/main" id="{4A3D846A-A66A-455D-A846-93902224FA6A}"/>
              </a:ext>
            </a:extLst>
          </p:cNvPr>
          <p:cNvGrpSpPr/>
          <p:nvPr/>
        </p:nvGrpSpPr>
        <p:grpSpPr>
          <a:xfrm>
            <a:off x="4028159" y="637766"/>
            <a:ext cx="855737" cy="855737"/>
            <a:chOff x="1503677" y="1800296"/>
            <a:chExt cx="968650" cy="968650"/>
          </a:xfrm>
        </p:grpSpPr>
        <p:sp>
          <p:nvSpPr>
            <p:cNvPr id="311" name="Oval 310">
              <a:extLst>
                <a:ext uri="{FF2B5EF4-FFF2-40B4-BE49-F238E27FC236}">
                  <a16:creationId xmlns:a16="http://schemas.microsoft.com/office/drawing/2014/main" id="{CC0F9DFE-B7BA-4367-9C88-7A85AF69256B}"/>
                </a:ext>
              </a:extLst>
            </p:cNvPr>
            <p:cNvSpPr/>
            <p:nvPr/>
          </p:nvSpPr>
          <p:spPr>
            <a:xfrm>
              <a:off x="1503677" y="1800296"/>
              <a:ext cx="968650" cy="96865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12" name="Oval 311">
              <a:extLst>
                <a:ext uri="{FF2B5EF4-FFF2-40B4-BE49-F238E27FC236}">
                  <a16:creationId xmlns:a16="http://schemas.microsoft.com/office/drawing/2014/main" id="{01F93372-A175-47D3-965C-FEDF9D952D4C}"/>
                </a:ext>
              </a:extLst>
            </p:cNvPr>
            <p:cNvSpPr/>
            <p:nvPr/>
          </p:nvSpPr>
          <p:spPr>
            <a:xfrm>
              <a:off x="1590128" y="1886747"/>
              <a:ext cx="795749" cy="795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313" name="Group 312">
            <a:extLst>
              <a:ext uri="{FF2B5EF4-FFF2-40B4-BE49-F238E27FC236}">
                <a16:creationId xmlns:a16="http://schemas.microsoft.com/office/drawing/2014/main" id="{1D504D17-2210-43E8-872E-5AB24155D6A1}"/>
              </a:ext>
            </a:extLst>
          </p:cNvPr>
          <p:cNvGrpSpPr/>
          <p:nvPr/>
        </p:nvGrpSpPr>
        <p:grpSpPr>
          <a:xfrm>
            <a:off x="4246618" y="4227130"/>
            <a:ext cx="476874" cy="476874"/>
            <a:chOff x="1503677" y="1800296"/>
            <a:chExt cx="968650" cy="968650"/>
          </a:xfrm>
        </p:grpSpPr>
        <p:sp>
          <p:nvSpPr>
            <p:cNvPr id="314" name="Oval 313">
              <a:extLst>
                <a:ext uri="{FF2B5EF4-FFF2-40B4-BE49-F238E27FC236}">
                  <a16:creationId xmlns:a16="http://schemas.microsoft.com/office/drawing/2014/main" id="{78827F80-5168-483B-A374-BC276D833457}"/>
                </a:ext>
              </a:extLst>
            </p:cNvPr>
            <p:cNvSpPr/>
            <p:nvPr/>
          </p:nvSpPr>
          <p:spPr>
            <a:xfrm>
              <a:off x="1503677" y="1800296"/>
              <a:ext cx="968650" cy="96865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15" name="Oval 314">
              <a:extLst>
                <a:ext uri="{FF2B5EF4-FFF2-40B4-BE49-F238E27FC236}">
                  <a16:creationId xmlns:a16="http://schemas.microsoft.com/office/drawing/2014/main" id="{7CF3EB5A-94D6-4BB3-9CA6-2FF3D54ECF0C}"/>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rgbClr val="0091DA"/>
                  </a:solidFill>
                </a:rPr>
                <a:t>3</a:t>
              </a:r>
            </a:p>
          </p:txBody>
        </p:sp>
      </p:grpSp>
      <p:grpSp>
        <p:nvGrpSpPr>
          <p:cNvPr id="316" name="Group 315">
            <a:extLst>
              <a:ext uri="{FF2B5EF4-FFF2-40B4-BE49-F238E27FC236}">
                <a16:creationId xmlns:a16="http://schemas.microsoft.com/office/drawing/2014/main" id="{7F3D2ED3-C053-4558-90CA-40FED5559978}"/>
              </a:ext>
            </a:extLst>
          </p:cNvPr>
          <p:cNvGrpSpPr/>
          <p:nvPr/>
        </p:nvGrpSpPr>
        <p:grpSpPr>
          <a:xfrm>
            <a:off x="5639546" y="637766"/>
            <a:ext cx="855737" cy="855737"/>
            <a:chOff x="1503677" y="1800296"/>
            <a:chExt cx="968650" cy="968650"/>
          </a:xfrm>
        </p:grpSpPr>
        <p:sp>
          <p:nvSpPr>
            <p:cNvPr id="317" name="Oval 316">
              <a:extLst>
                <a:ext uri="{FF2B5EF4-FFF2-40B4-BE49-F238E27FC236}">
                  <a16:creationId xmlns:a16="http://schemas.microsoft.com/office/drawing/2014/main" id="{6FE9CBD7-669B-497C-B47F-16AF74414059}"/>
                </a:ext>
              </a:extLst>
            </p:cNvPr>
            <p:cNvSpPr/>
            <p:nvPr/>
          </p:nvSpPr>
          <p:spPr>
            <a:xfrm>
              <a:off x="1503677" y="1800296"/>
              <a:ext cx="968650" cy="968650"/>
            </a:xfrm>
            <a:prstGeom prst="ellipse">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18" name="Oval 317">
              <a:extLst>
                <a:ext uri="{FF2B5EF4-FFF2-40B4-BE49-F238E27FC236}">
                  <a16:creationId xmlns:a16="http://schemas.microsoft.com/office/drawing/2014/main" id="{2915212B-56B5-48BE-AC18-B45440223833}"/>
                </a:ext>
              </a:extLst>
            </p:cNvPr>
            <p:cNvSpPr/>
            <p:nvPr/>
          </p:nvSpPr>
          <p:spPr>
            <a:xfrm>
              <a:off x="1590128" y="1886747"/>
              <a:ext cx="795749" cy="7957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319" name="Group 318">
            <a:extLst>
              <a:ext uri="{FF2B5EF4-FFF2-40B4-BE49-F238E27FC236}">
                <a16:creationId xmlns:a16="http://schemas.microsoft.com/office/drawing/2014/main" id="{8C411BE8-0EC7-4C2A-97E1-0259AB2F264E}"/>
              </a:ext>
            </a:extLst>
          </p:cNvPr>
          <p:cNvGrpSpPr/>
          <p:nvPr/>
        </p:nvGrpSpPr>
        <p:grpSpPr>
          <a:xfrm>
            <a:off x="5959604" y="4227130"/>
            <a:ext cx="476874" cy="476874"/>
            <a:chOff x="1503677" y="1800296"/>
            <a:chExt cx="968650" cy="968650"/>
          </a:xfrm>
        </p:grpSpPr>
        <p:sp>
          <p:nvSpPr>
            <p:cNvPr id="320" name="Oval 319">
              <a:extLst>
                <a:ext uri="{FF2B5EF4-FFF2-40B4-BE49-F238E27FC236}">
                  <a16:creationId xmlns:a16="http://schemas.microsoft.com/office/drawing/2014/main" id="{A391A49D-1C7F-456B-9706-0EBE5D50FFB3}"/>
                </a:ext>
              </a:extLst>
            </p:cNvPr>
            <p:cNvSpPr/>
            <p:nvPr/>
          </p:nvSpPr>
          <p:spPr>
            <a:xfrm>
              <a:off x="1503677" y="1800296"/>
              <a:ext cx="968650" cy="968650"/>
            </a:xfrm>
            <a:prstGeom prst="ellipse">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321" name="Oval 320">
              <a:extLst>
                <a:ext uri="{FF2B5EF4-FFF2-40B4-BE49-F238E27FC236}">
                  <a16:creationId xmlns:a16="http://schemas.microsoft.com/office/drawing/2014/main" id="{8E97FA0C-5F48-4F91-9782-8575FAC44BB6}"/>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b="1" dirty="0">
                  <a:solidFill>
                    <a:srgbClr val="00A3A1"/>
                  </a:solidFill>
                </a:rPr>
                <a:t>4</a:t>
              </a:r>
            </a:p>
          </p:txBody>
        </p:sp>
      </p:grpSp>
      <p:grpSp>
        <p:nvGrpSpPr>
          <p:cNvPr id="322" name="Group 321">
            <a:extLst>
              <a:ext uri="{FF2B5EF4-FFF2-40B4-BE49-F238E27FC236}">
                <a16:creationId xmlns:a16="http://schemas.microsoft.com/office/drawing/2014/main" id="{CEF97545-50E7-44CE-AED3-86E5AE2717AD}"/>
              </a:ext>
            </a:extLst>
          </p:cNvPr>
          <p:cNvGrpSpPr/>
          <p:nvPr/>
        </p:nvGrpSpPr>
        <p:grpSpPr>
          <a:xfrm>
            <a:off x="845320" y="872681"/>
            <a:ext cx="354973" cy="385906"/>
            <a:chOff x="6461125" y="3830638"/>
            <a:chExt cx="561975" cy="657225"/>
          </a:xfrm>
          <a:solidFill>
            <a:srgbClr val="00338D"/>
          </a:solidFill>
        </p:grpSpPr>
        <p:sp>
          <p:nvSpPr>
            <p:cNvPr id="323" name="Freeform 276">
              <a:extLst>
                <a:ext uri="{FF2B5EF4-FFF2-40B4-BE49-F238E27FC236}">
                  <a16:creationId xmlns:a16="http://schemas.microsoft.com/office/drawing/2014/main" id="{9966A8E2-7449-4B72-9EEC-792A83F9E840}"/>
                </a:ext>
              </a:extLst>
            </p:cNvPr>
            <p:cNvSpPr>
              <a:spLocks noEditPoints="1"/>
            </p:cNvSpPr>
            <p:nvPr/>
          </p:nvSpPr>
          <p:spPr bwMode="auto">
            <a:xfrm>
              <a:off x="6461125" y="3906838"/>
              <a:ext cx="479425" cy="581025"/>
            </a:xfrm>
            <a:custGeom>
              <a:avLst/>
              <a:gdLst/>
              <a:ahLst/>
              <a:cxnLst>
                <a:cxn ang="0">
                  <a:pos x="232" y="69"/>
                </a:cxn>
                <a:cxn ang="0">
                  <a:pos x="232" y="260"/>
                </a:cxn>
                <a:cxn ang="0">
                  <a:pos x="211" y="281"/>
                </a:cxn>
                <a:cxn ang="0">
                  <a:pos x="21" y="281"/>
                </a:cxn>
                <a:cxn ang="0">
                  <a:pos x="0" y="260"/>
                </a:cxn>
                <a:cxn ang="0">
                  <a:pos x="0" y="21"/>
                </a:cxn>
                <a:cxn ang="0">
                  <a:pos x="21" y="0"/>
                </a:cxn>
                <a:cxn ang="0">
                  <a:pos x="164" y="0"/>
                </a:cxn>
                <a:cxn ang="0">
                  <a:pos x="176" y="5"/>
                </a:cxn>
                <a:cxn ang="0">
                  <a:pos x="228" y="60"/>
                </a:cxn>
                <a:cxn ang="0">
                  <a:pos x="232" y="69"/>
                </a:cxn>
                <a:cxn ang="0">
                  <a:pos x="16" y="260"/>
                </a:cxn>
                <a:cxn ang="0">
                  <a:pos x="21" y="265"/>
                </a:cxn>
                <a:cxn ang="0">
                  <a:pos x="211" y="265"/>
                </a:cxn>
                <a:cxn ang="0">
                  <a:pos x="216" y="260"/>
                </a:cxn>
                <a:cxn ang="0">
                  <a:pos x="216" y="76"/>
                </a:cxn>
                <a:cxn ang="0">
                  <a:pos x="208" y="68"/>
                </a:cxn>
                <a:cxn ang="0">
                  <a:pos x="179" y="68"/>
                </a:cxn>
                <a:cxn ang="0">
                  <a:pos x="166" y="55"/>
                </a:cxn>
                <a:cxn ang="0">
                  <a:pos x="166" y="23"/>
                </a:cxn>
                <a:cxn ang="0">
                  <a:pos x="158" y="15"/>
                </a:cxn>
                <a:cxn ang="0">
                  <a:pos x="21" y="15"/>
                </a:cxn>
                <a:cxn ang="0">
                  <a:pos x="16" y="21"/>
                </a:cxn>
                <a:cxn ang="0">
                  <a:pos x="16" y="260"/>
                </a:cxn>
              </a:cxnLst>
              <a:rect l="0" t="0" r="r" b="b"/>
              <a:pathLst>
                <a:path w="232" h="281">
                  <a:moveTo>
                    <a:pt x="232" y="69"/>
                  </a:moveTo>
                  <a:cubicBezTo>
                    <a:pt x="232" y="260"/>
                    <a:pt x="232" y="260"/>
                    <a:pt x="232" y="260"/>
                  </a:cubicBezTo>
                  <a:cubicBezTo>
                    <a:pt x="232" y="271"/>
                    <a:pt x="222" y="281"/>
                    <a:pt x="211" y="281"/>
                  </a:cubicBezTo>
                  <a:cubicBezTo>
                    <a:pt x="21" y="281"/>
                    <a:pt x="21" y="281"/>
                    <a:pt x="21" y="281"/>
                  </a:cubicBezTo>
                  <a:cubicBezTo>
                    <a:pt x="10" y="281"/>
                    <a:pt x="0" y="271"/>
                    <a:pt x="0" y="260"/>
                  </a:cubicBezTo>
                  <a:cubicBezTo>
                    <a:pt x="0" y="180"/>
                    <a:pt x="0" y="101"/>
                    <a:pt x="0" y="21"/>
                  </a:cubicBezTo>
                  <a:cubicBezTo>
                    <a:pt x="0" y="9"/>
                    <a:pt x="10" y="0"/>
                    <a:pt x="21" y="0"/>
                  </a:cubicBezTo>
                  <a:cubicBezTo>
                    <a:pt x="164" y="0"/>
                    <a:pt x="164" y="0"/>
                    <a:pt x="164" y="0"/>
                  </a:cubicBezTo>
                  <a:cubicBezTo>
                    <a:pt x="169" y="0"/>
                    <a:pt x="173" y="2"/>
                    <a:pt x="176" y="5"/>
                  </a:cubicBezTo>
                  <a:cubicBezTo>
                    <a:pt x="228" y="60"/>
                    <a:pt x="228" y="60"/>
                    <a:pt x="228" y="60"/>
                  </a:cubicBezTo>
                  <a:cubicBezTo>
                    <a:pt x="230" y="62"/>
                    <a:pt x="232" y="65"/>
                    <a:pt x="232" y="69"/>
                  </a:cubicBezTo>
                  <a:close/>
                  <a:moveTo>
                    <a:pt x="16" y="260"/>
                  </a:moveTo>
                  <a:cubicBezTo>
                    <a:pt x="16" y="263"/>
                    <a:pt x="18" y="265"/>
                    <a:pt x="21" y="265"/>
                  </a:cubicBezTo>
                  <a:cubicBezTo>
                    <a:pt x="211" y="265"/>
                    <a:pt x="211" y="265"/>
                    <a:pt x="211" y="265"/>
                  </a:cubicBezTo>
                  <a:cubicBezTo>
                    <a:pt x="214" y="265"/>
                    <a:pt x="216" y="263"/>
                    <a:pt x="216" y="260"/>
                  </a:cubicBezTo>
                  <a:cubicBezTo>
                    <a:pt x="216" y="76"/>
                    <a:pt x="216" y="76"/>
                    <a:pt x="216" y="76"/>
                  </a:cubicBezTo>
                  <a:cubicBezTo>
                    <a:pt x="216" y="72"/>
                    <a:pt x="214" y="68"/>
                    <a:pt x="208" y="68"/>
                  </a:cubicBezTo>
                  <a:cubicBezTo>
                    <a:pt x="179" y="68"/>
                    <a:pt x="179" y="68"/>
                    <a:pt x="179" y="68"/>
                  </a:cubicBezTo>
                  <a:cubicBezTo>
                    <a:pt x="171" y="68"/>
                    <a:pt x="166" y="64"/>
                    <a:pt x="166" y="55"/>
                  </a:cubicBezTo>
                  <a:cubicBezTo>
                    <a:pt x="166" y="23"/>
                    <a:pt x="166" y="23"/>
                    <a:pt x="166" y="23"/>
                  </a:cubicBezTo>
                  <a:cubicBezTo>
                    <a:pt x="166" y="18"/>
                    <a:pt x="163" y="15"/>
                    <a:pt x="158" y="15"/>
                  </a:cubicBezTo>
                  <a:cubicBezTo>
                    <a:pt x="21" y="15"/>
                    <a:pt x="21" y="15"/>
                    <a:pt x="21" y="15"/>
                  </a:cubicBezTo>
                  <a:cubicBezTo>
                    <a:pt x="18" y="15"/>
                    <a:pt x="16" y="18"/>
                    <a:pt x="16" y="21"/>
                  </a:cubicBezTo>
                  <a:cubicBezTo>
                    <a:pt x="16" y="101"/>
                    <a:pt x="16" y="180"/>
                    <a:pt x="16" y="260"/>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sp>
          <p:nvSpPr>
            <p:cNvPr id="324" name="Freeform 277">
              <a:extLst>
                <a:ext uri="{FF2B5EF4-FFF2-40B4-BE49-F238E27FC236}">
                  <a16:creationId xmlns:a16="http://schemas.microsoft.com/office/drawing/2014/main" id="{736177BF-A783-48AA-83B2-6DCF6B7E77BE}"/>
                </a:ext>
              </a:extLst>
            </p:cNvPr>
            <p:cNvSpPr>
              <a:spLocks noEditPoints="1"/>
            </p:cNvSpPr>
            <p:nvPr/>
          </p:nvSpPr>
          <p:spPr bwMode="auto">
            <a:xfrm>
              <a:off x="6570663" y="4048125"/>
              <a:ext cx="260350" cy="309562"/>
            </a:xfrm>
            <a:custGeom>
              <a:avLst/>
              <a:gdLst/>
              <a:ahLst/>
              <a:cxnLst>
                <a:cxn ang="0">
                  <a:pos x="91" y="28"/>
                </a:cxn>
                <a:cxn ang="0">
                  <a:pos x="63" y="0"/>
                </a:cxn>
                <a:cxn ang="0">
                  <a:pos x="35" y="28"/>
                </a:cxn>
                <a:cxn ang="0">
                  <a:pos x="91" y="28"/>
                </a:cxn>
                <a:cxn ang="0">
                  <a:pos x="126" y="150"/>
                </a:cxn>
                <a:cxn ang="0">
                  <a:pos x="0" y="150"/>
                </a:cxn>
                <a:cxn ang="0">
                  <a:pos x="0" y="136"/>
                </a:cxn>
                <a:cxn ang="0">
                  <a:pos x="7" y="93"/>
                </a:cxn>
                <a:cxn ang="0">
                  <a:pos x="37" y="72"/>
                </a:cxn>
                <a:cxn ang="0">
                  <a:pos x="42" y="72"/>
                </a:cxn>
                <a:cxn ang="0">
                  <a:pos x="84" y="72"/>
                </a:cxn>
                <a:cxn ang="0">
                  <a:pos x="89" y="72"/>
                </a:cxn>
                <a:cxn ang="0">
                  <a:pos x="119" y="93"/>
                </a:cxn>
                <a:cxn ang="0">
                  <a:pos x="126" y="136"/>
                </a:cxn>
                <a:cxn ang="0">
                  <a:pos x="126" y="150"/>
                </a:cxn>
              </a:cxnLst>
              <a:rect l="0" t="0" r="r" b="b"/>
              <a:pathLst>
                <a:path w="126" h="150">
                  <a:moveTo>
                    <a:pt x="91" y="28"/>
                  </a:moveTo>
                  <a:cubicBezTo>
                    <a:pt x="91" y="13"/>
                    <a:pt x="80" y="0"/>
                    <a:pt x="63" y="0"/>
                  </a:cubicBezTo>
                  <a:cubicBezTo>
                    <a:pt x="45" y="0"/>
                    <a:pt x="35" y="13"/>
                    <a:pt x="35" y="28"/>
                  </a:cubicBezTo>
                  <a:cubicBezTo>
                    <a:pt x="35" y="87"/>
                    <a:pt x="92" y="86"/>
                    <a:pt x="91" y="28"/>
                  </a:cubicBezTo>
                  <a:close/>
                  <a:moveTo>
                    <a:pt x="126" y="150"/>
                  </a:moveTo>
                  <a:cubicBezTo>
                    <a:pt x="0" y="150"/>
                    <a:pt x="0" y="150"/>
                    <a:pt x="0" y="150"/>
                  </a:cubicBezTo>
                  <a:cubicBezTo>
                    <a:pt x="0" y="136"/>
                    <a:pt x="0" y="136"/>
                    <a:pt x="0" y="136"/>
                  </a:cubicBezTo>
                  <a:cubicBezTo>
                    <a:pt x="0" y="122"/>
                    <a:pt x="1" y="105"/>
                    <a:pt x="7" y="93"/>
                  </a:cubicBezTo>
                  <a:cubicBezTo>
                    <a:pt x="13" y="82"/>
                    <a:pt x="24" y="72"/>
                    <a:pt x="37" y="72"/>
                  </a:cubicBezTo>
                  <a:cubicBezTo>
                    <a:pt x="42" y="72"/>
                    <a:pt x="42" y="72"/>
                    <a:pt x="42" y="72"/>
                  </a:cubicBezTo>
                  <a:cubicBezTo>
                    <a:pt x="54" y="83"/>
                    <a:pt x="72" y="83"/>
                    <a:pt x="84" y="72"/>
                  </a:cubicBezTo>
                  <a:cubicBezTo>
                    <a:pt x="89" y="72"/>
                    <a:pt x="89" y="72"/>
                    <a:pt x="89" y="72"/>
                  </a:cubicBezTo>
                  <a:cubicBezTo>
                    <a:pt x="102" y="72"/>
                    <a:pt x="113" y="82"/>
                    <a:pt x="119" y="93"/>
                  </a:cubicBezTo>
                  <a:cubicBezTo>
                    <a:pt x="125" y="105"/>
                    <a:pt x="126" y="121"/>
                    <a:pt x="126" y="136"/>
                  </a:cubicBezTo>
                  <a:cubicBezTo>
                    <a:pt x="126" y="150"/>
                    <a:pt x="126" y="150"/>
                    <a:pt x="126" y="150"/>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sp>
          <p:nvSpPr>
            <p:cNvPr id="325" name="Freeform 278">
              <a:extLst>
                <a:ext uri="{FF2B5EF4-FFF2-40B4-BE49-F238E27FC236}">
                  <a16:creationId xmlns:a16="http://schemas.microsoft.com/office/drawing/2014/main" id="{0C09BB60-3AF0-46B0-9972-FCDD9D8A9766}"/>
                </a:ext>
              </a:extLst>
            </p:cNvPr>
            <p:cNvSpPr>
              <a:spLocks/>
            </p:cNvSpPr>
            <p:nvPr/>
          </p:nvSpPr>
          <p:spPr bwMode="auto">
            <a:xfrm>
              <a:off x="6570663" y="3830638"/>
              <a:ext cx="452437" cy="547687"/>
            </a:xfrm>
            <a:custGeom>
              <a:avLst/>
              <a:gdLst/>
              <a:ahLst/>
              <a:cxnLst>
                <a:cxn ang="0">
                  <a:pos x="219" y="65"/>
                </a:cxn>
                <a:cxn ang="0">
                  <a:pos x="219" y="246"/>
                </a:cxn>
                <a:cxn ang="0">
                  <a:pos x="199" y="265"/>
                </a:cxn>
                <a:cxn ang="0">
                  <a:pos x="186" y="265"/>
                </a:cxn>
                <a:cxn ang="0">
                  <a:pos x="186" y="251"/>
                </a:cxn>
                <a:cxn ang="0">
                  <a:pos x="199" y="251"/>
                </a:cxn>
                <a:cxn ang="0">
                  <a:pos x="204" y="246"/>
                </a:cxn>
                <a:cxn ang="0">
                  <a:pos x="204" y="72"/>
                </a:cxn>
                <a:cxn ang="0">
                  <a:pos x="197" y="65"/>
                </a:cxn>
                <a:cxn ang="0">
                  <a:pos x="169" y="65"/>
                </a:cxn>
                <a:cxn ang="0">
                  <a:pos x="157" y="52"/>
                </a:cxn>
                <a:cxn ang="0">
                  <a:pos x="157" y="22"/>
                </a:cxn>
                <a:cxn ang="0">
                  <a:pos x="149" y="15"/>
                </a:cxn>
                <a:cxn ang="0">
                  <a:pos x="20" y="15"/>
                </a:cxn>
                <a:cxn ang="0">
                  <a:pos x="15" y="20"/>
                </a:cxn>
                <a:cxn ang="0">
                  <a:pos x="15" y="29"/>
                </a:cxn>
                <a:cxn ang="0">
                  <a:pos x="0" y="29"/>
                </a:cxn>
                <a:cxn ang="0">
                  <a:pos x="0" y="20"/>
                </a:cxn>
                <a:cxn ang="0">
                  <a:pos x="20" y="0"/>
                </a:cxn>
                <a:cxn ang="0">
                  <a:pos x="155" y="0"/>
                </a:cxn>
                <a:cxn ang="0">
                  <a:pos x="166" y="5"/>
                </a:cxn>
                <a:cxn ang="0">
                  <a:pos x="216" y="57"/>
                </a:cxn>
                <a:cxn ang="0">
                  <a:pos x="219" y="65"/>
                </a:cxn>
              </a:cxnLst>
              <a:rect l="0" t="0" r="r" b="b"/>
              <a:pathLst>
                <a:path w="219" h="265">
                  <a:moveTo>
                    <a:pt x="219" y="65"/>
                  </a:moveTo>
                  <a:cubicBezTo>
                    <a:pt x="219" y="246"/>
                    <a:pt x="219" y="246"/>
                    <a:pt x="219" y="246"/>
                  </a:cubicBezTo>
                  <a:cubicBezTo>
                    <a:pt x="219" y="257"/>
                    <a:pt x="210" y="265"/>
                    <a:pt x="199" y="265"/>
                  </a:cubicBezTo>
                  <a:cubicBezTo>
                    <a:pt x="186" y="265"/>
                    <a:pt x="186" y="265"/>
                    <a:pt x="186" y="265"/>
                  </a:cubicBezTo>
                  <a:cubicBezTo>
                    <a:pt x="186" y="251"/>
                    <a:pt x="186" y="251"/>
                    <a:pt x="186" y="251"/>
                  </a:cubicBezTo>
                  <a:cubicBezTo>
                    <a:pt x="199" y="251"/>
                    <a:pt x="199" y="251"/>
                    <a:pt x="199" y="251"/>
                  </a:cubicBezTo>
                  <a:cubicBezTo>
                    <a:pt x="202" y="251"/>
                    <a:pt x="204" y="249"/>
                    <a:pt x="204" y="246"/>
                  </a:cubicBezTo>
                  <a:cubicBezTo>
                    <a:pt x="204" y="72"/>
                    <a:pt x="204" y="72"/>
                    <a:pt x="204" y="72"/>
                  </a:cubicBezTo>
                  <a:cubicBezTo>
                    <a:pt x="204" y="68"/>
                    <a:pt x="202" y="65"/>
                    <a:pt x="197" y="65"/>
                  </a:cubicBezTo>
                  <a:cubicBezTo>
                    <a:pt x="169" y="65"/>
                    <a:pt x="169" y="65"/>
                    <a:pt x="169" y="65"/>
                  </a:cubicBezTo>
                  <a:cubicBezTo>
                    <a:pt x="161" y="65"/>
                    <a:pt x="157" y="61"/>
                    <a:pt x="157" y="52"/>
                  </a:cubicBezTo>
                  <a:cubicBezTo>
                    <a:pt x="157" y="22"/>
                    <a:pt x="157" y="22"/>
                    <a:pt x="157" y="22"/>
                  </a:cubicBezTo>
                  <a:cubicBezTo>
                    <a:pt x="156" y="17"/>
                    <a:pt x="154" y="15"/>
                    <a:pt x="149" y="15"/>
                  </a:cubicBezTo>
                  <a:cubicBezTo>
                    <a:pt x="20" y="15"/>
                    <a:pt x="20" y="15"/>
                    <a:pt x="20" y="15"/>
                  </a:cubicBezTo>
                  <a:cubicBezTo>
                    <a:pt x="17" y="15"/>
                    <a:pt x="15" y="17"/>
                    <a:pt x="15" y="20"/>
                  </a:cubicBezTo>
                  <a:cubicBezTo>
                    <a:pt x="15" y="29"/>
                    <a:pt x="15" y="29"/>
                    <a:pt x="15" y="29"/>
                  </a:cubicBezTo>
                  <a:cubicBezTo>
                    <a:pt x="0" y="29"/>
                    <a:pt x="0" y="29"/>
                    <a:pt x="0" y="29"/>
                  </a:cubicBezTo>
                  <a:cubicBezTo>
                    <a:pt x="0" y="20"/>
                    <a:pt x="0" y="20"/>
                    <a:pt x="0" y="20"/>
                  </a:cubicBezTo>
                  <a:cubicBezTo>
                    <a:pt x="0" y="9"/>
                    <a:pt x="9" y="0"/>
                    <a:pt x="20" y="0"/>
                  </a:cubicBezTo>
                  <a:cubicBezTo>
                    <a:pt x="155" y="0"/>
                    <a:pt x="155" y="0"/>
                    <a:pt x="155" y="0"/>
                  </a:cubicBezTo>
                  <a:cubicBezTo>
                    <a:pt x="159" y="0"/>
                    <a:pt x="163" y="2"/>
                    <a:pt x="166" y="5"/>
                  </a:cubicBezTo>
                  <a:cubicBezTo>
                    <a:pt x="216" y="57"/>
                    <a:pt x="216" y="57"/>
                    <a:pt x="216" y="57"/>
                  </a:cubicBezTo>
                  <a:cubicBezTo>
                    <a:pt x="218" y="59"/>
                    <a:pt x="219" y="61"/>
                    <a:pt x="219" y="65"/>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grpSp>
      <p:sp>
        <p:nvSpPr>
          <p:cNvPr id="326" name="Freeform 16">
            <a:extLst>
              <a:ext uri="{FF2B5EF4-FFF2-40B4-BE49-F238E27FC236}">
                <a16:creationId xmlns:a16="http://schemas.microsoft.com/office/drawing/2014/main" id="{E578EAEE-B827-4FD9-91CD-271D4A435BC9}"/>
              </a:ext>
            </a:extLst>
          </p:cNvPr>
          <p:cNvSpPr>
            <a:spLocks noEditPoints="1"/>
          </p:cNvSpPr>
          <p:nvPr/>
        </p:nvSpPr>
        <p:spPr bwMode="auto">
          <a:xfrm>
            <a:off x="5793421" y="920897"/>
            <a:ext cx="547986" cy="289475"/>
          </a:xfrm>
          <a:custGeom>
            <a:avLst/>
            <a:gdLst/>
            <a:ahLst/>
            <a:cxnLst>
              <a:cxn ang="0">
                <a:pos x="271" y="1"/>
              </a:cxn>
              <a:cxn ang="0">
                <a:pos x="321" y="87"/>
              </a:cxn>
              <a:cxn ang="0">
                <a:pos x="275" y="115"/>
              </a:cxn>
              <a:cxn ang="0">
                <a:pos x="225" y="29"/>
              </a:cxn>
              <a:cxn ang="0">
                <a:pos x="84" y="17"/>
              </a:cxn>
              <a:cxn ang="0">
                <a:pos x="31" y="3"/>
              </a:cxn>
              <a:cxn ang="0">
                <a:pos x="3" y="99"/>
              </a:cxn>
              <a:cxn ang="0">
                <a:pos x="55" y="112"/>
              </a:cxn>
              <a:cxn ang="0">
                <a:pos x="84" y="17"/>
              </a:cxn>
              <a:cxn ang="0">
                <a:pos x="234" y="143"/>
              </a:cxn>
              <a:cxn ang="0">
                <a:pos x="189" y="165"/>
              </a:cxn>
              <a:cxn ang="0">
                <a:pos x="164" y="159"/>
              </a:cxn>
              <a:cxn ang="0">
                <a:pos x="157" y="138"/>
              </a:cxn>
              <a:cxn ang="0">
                <a:pos x="162" y="132"/>
              </a:cxn>
              <a:cxn ang="0">
                <a:pos x="204" y="152"/>
              </a:cxn>
              <a:cxn ang="0">
                <a:pos x="170" y="118"/>
              </a:cxn>
              <a:cxn ang="0">
                <a:pos x="212" y="148"/>
              </a:cxn>
              <a:cxn ang="0">
                <a:pos x="192" y="112"/>
              </a:cxn>
              <a:cxn ang="0">
                <a:pos x="197" y="106"/>
              </a:cxn>
              <a:cxn ang="0">
                <a:pos x="233" y="133"/>
              </a:cxn>
              <a:cxn ang="0">
                <a:pos x="230" y="118"/>
              </a:cxn>
              <a:cxn ang="0">
                <a:pos x="156" y="61"/>
              </a:cxn>
              <a:cxn ang="0">
                <a:pos x="113" y="67"/>
              </a:cxn>
              <a:cxn ang="0">
                <a:pos x="130" y="44"/>
              </a:cxn>
              <a:cxn ang="0">
                <a:pos x="160" y="25"/>
              </a:cxn>
              <a:cxn ang="0">
                <a:pos x="196" y="26"/>
              </a:cxn>
              <a:cxn ang="0">
                <a:pos x="220" y="35"/>
              </a:cxn>
              <a:cxn ang="0">
                <a:pos x="241" y="116"/>
              </a:cxn>
              <a:cxn ang="0">
                <a:pos x="164" y="166"/>
              </a:cxn>
              <a:cxn ang="0">
                <a:pos x="147" y="169"/>
              </a:cxn>
              <a:cxn ang="0">
                <a:pos x="89" y="118"/>
              </a:cxn>
              <a:cxn ang="0">
                <a:pos x="115" y="119"/>
              </a:cxn>
              <a:cxn ang="0">
                <a:pos x="98" y="39"/>
              </a:cxn>
              <a:cxn ang="0">
                <a:pos x="100" y="114"/>
              </a:cxn>
              <a:cxn ang="0">
                <a:pos x="66" y="102"/>
              </a:cxn>
              <a:cxn ang="0">
                <a:pos x="144" y="30"/>
              </a:cxn>
              <a:cxn ang="0">
                <a:pos x="129" y="39"/>
              </a:cxn>
            </a:cxnLst>
            <a:rect l="0" t="0" r="r" b="b"/>
            <a:pathLst>
              <a:path w="322" h="170">
                <a:moveTo>
                  <a:pt x="226" y="24"/>
                </a:moveTo>
                <a:cubicBezTo>
                  <a:pt x="271" y="1"/>
                  <a:pt x="271" y="1"/>
                  <a:pt x="271" y="1"/>
                </a:cubicBezTo>
                <a:cubicBezTo>
                  <a:pt x="273" y="0"/>
                  <a:pt x="275" y="0"/>
                  <a:pt x="276" y="2"/>
                </a:cubicBezTo>
                <a:cubicBezTo>
                  <a:pt x="321" y="87"/>
                  <a:pt x="321" y="87"/>
                  <a:pt x="321" y="87"/>
                </a:cubicBezTo>
                <a:cubicBezTo>
                  <a:pt x="322" y="88"/>
                  <a:pt x="321" y="91"/>
                  <a:pt x="319" y="91"/>
                </a:cubicBezTo>
                <a:cubicBezTo>
                  <a:pt x="275" y="115"/>
                  <a:pt x="275" y="115"/>
                  <a:pt x="275" y="115"/>
                </a:cubicBezTo>
                <a:cubicBezTo>
                  <a:pt x="273" y="116"/>
                  <a:pt x="270" y="115"/>
                  <a:pt x="270" y="114"/>
                </a:cubicBezTo>
                <a:cubicBezTo>
                  <a:pt x="225" y="29"/>
                  <a:pt x="225" y="29"/>
                  <a:pt x="225" y="29"/>
                </a:cubicBezTo>
                <a:cubicBezTo>
                  <a:pt x="224" y="27"/>
                  <a:pt x="225" y="25"/>
                  <a:pt x="226" y="24"/>
                </a:cubicBezTo>
                <a:moveTo>
                  <a:pt x="84" y="17"/>
                </a:moveTo>
                <a:cubicBezTo>
                  <a:pt x="36" y="1"/>
                  <a:pt x="36" y="1"/>
                  <a:pt x="36" y="1"/>
                </a:cubicBezTo>
                <a:cubicBezTo>
                  <a:pt x="34" y="1"/>
                  <a:pt x="32" y="2"/>
                  <a:pt x="31" y="3"/>
                </a:cubicBezTo>
                <a:cubicBezTo>
                  <a:pt x="0" y="94"/>
                  <a:pt x="0" y="94"/>
                  <a:pt x="0" y="94"/>
                </a:cubicBezTo>
                <a:cubicBezTo>
                  <a:pt x="0" y="96"/>
                  <a:pt x="1" y="98"/>
                  <a:pt x="3" y="99"/>
                </a:cubicBezTo>
                <a:cubicBezTo>
                  <a:pt x="51" y="115"/>
                  <a:pt x="51" y="115"/>
                  <a:pt x="51" y="115"/>
                </a:cubicBezTo>
                <a:cubicBezTo>
                  <a:pt x="52" y="115"/>
                  <a:pt x="55" y="114"/>
                  <a:pt x="55" y="112"/>
                </a:cubicBezTo>
                <a:cubicBezTo>
                  <a:pt x="86" y="22"/>
                  <a:pt x="86" y="22"/>
                  <a:pt x="86" y="22"/>
                </a:cubicBezTo>
                <a:cubicBezTo>
                  <a:pt x="86" y="20"/>
                  <a:pt x="85" y="18"/>
                  <a:pt x="84" y="17"/>
                </a:cubicBezTo>
                <a:moveTo>
                  <a:pt x="241" y="116"/>
                </a:moveTo>
                <a:cubicBezTo>
                  <a:pt x="247" y="126"/>
                  <a:pt x="245" y="138"/>
                  <a:pt x="234" y="143"/>
                </a:cubicBezTo>
                <a:cubicBezTo>
                  <a:pt x="231" y="152"/>
                  <a:pt x="223" y="156"/>
                  <a:pt x="214" y="156"/>
                </a:cubicBezTo>
                <a:cubicBezTo>
                  <a:pt x="208" y="164"/>
                  <a:pt x="200" y="166"/>
                  <a:pt x="189" y="165"/>
                </a:cubicBezTo>
                <a:cubicBezTo>
                  <a:pt x="184" y="169"/>
                  <a:pt x="177" y="170"/>
                  <a:pt x="171" y="169"/>
                </a:cubicBezTo>
                <a:cubicBezTo>
                  <a:pt x="164" y="159"/>
                  <a:pt x="164" y="159"/>
                  <a:pt x="164" y="159"/>
                </a:cubicBezTo>
                <a:cubicBezTo>
                  <a:pt x="169" y="160"/>
                  <a:pt x="175" y="160"/>
                  <a:pt x="179" y="158"/>
                </a:cubicBezTo>
                <a:cubicBezTo>
                  <a:pt x="157" y="138"/>
                  <a:pt x="157" y="138"/>
                  <a:pt x="157" y="138"/>
                </a:cubicBezTo>
                <a:cubicBezTo>
                  <a:pt x="155" y="136"/>
                  <a:pt x="155" y="134"/>
                  <a:pt x="156" y="132"/>
                </a:cubicBezTo>
                <a:cubicBezTo>
                  <a:pt x="158" y="131"/>
                  <a:pt x="160" y="130"/>
                  <a:pt x="162" y="132"/>
                </a:cubicBezTo>
                <a:cubicBezTo>
                  <a:pt x="189" y="155"/>
                  <a:pt x="189" y="155"/>
                  <a:pt x="189" y="155"/>
                </a:cubicBezTo>
                <a:cubicBezTo>
                  <a:pt x="194" y="157"/>
                  <a:pt x="200" y="156"/>
                  <a:pt x="204" y="152"/>
                </a:cubicBezTo>
                <a:cubicBezTo>
                  <a:pt x="171" y="123"/>
                  <a:pt x="171" y="123"/>
                  <a:pt x="171" y="123"/>
                </a:cubicBezTo>
                <a:cubicBezTo>
                  <a:pt x="169" y="122"/>
                  <a:pt x="169" y="119"/>
                  <a:pt x="170" y="118"/>
                </a:cubicBezTo>
                <a:cubicBezTo>
                  <a:pt x="172" y="116"/>
                  <a:pt x="174" y="116"/>
                  <a:pt x="176" y="117"/>
                </a:cubicBezTo>
                <a:cubicBezTo>
                  <a:pt x="212" y="148"/>
                  <a:pt x="212" y="148"/>
                  <a:pt x="212" y="148"/>
                </a:cubicBezTo>
                <a:cubicBezTo>
                  <a:pt x="218" y="148"/>
                  <a:pt x="224" y="147"/>
                  <a:pt x="224" y="140"/>
                </a:cubicBezTo>
                <a:cubicBezTo>
                  <a:pt x="192" y="112"/>
                  <a:pt x="192" y="112"/>
                  <a:pt x="192" y="112"/>
                </a:cubicBezTo>
                <a:cubicBezTo>
                  <a:pt x="190" y="111"/>
                  <a:pt x="190" y="108"/>
                  <a:pt x="192" y="107"/>
                </a:cubicBezTo>
                <a:cubicBezTo>
                  <a:pt x="193" y="105"/>
                  <a:pt x="195" y="105"/>
                  <a:pt x="197" y="106"/>
                </a:cubicBezTo>
                <a:cubicBezTo>
                  <a:pt x="230" y="134"/>
                  <a:pt x="230" y="134"/>
                  <a:pt x="230" y="134"/>
                </a:cubicBezTo>
                <a:cubicBezTo>
                  <a:pt x="231" y="134"/>
                  <a:pt x="232" y="134"/>
                  <a:pt x="233" y="133"/>
                </a:cubicBezTo>
                <a:cubicBezTo>
                  <a:pt x="235" y="131"/>
                  <a:pt x="235" y="129"/>
                  <a:pt x="235" y="127"/>
                </a:cubicBezTo>
                <a:cubicBezTo>
                  <a:pt x="235" y="123"/>
                  <a:pt x="233" y="121"/>
                  <a:pt x="230" y="118"/>
                </a:cubicBezTo>
                <a:cubicBezTo>
                  <a:pt x="210" y="101"/>
                  <a:pt x="191" y="82"/>
                  <a:pt x="171" y="63"/>
                </a:cubicBezTo>
                <a:cubicBezTo>
                  <a:pt x="156" y="61"/>
                  <a:pt x="156" y="61"/>
                  <a:pt x="156" y="61"/>
                </a:cubicBezTo>
                <a:cubicBezTo>
                  <a:pt x="150" y="67"/>
                  <a:pt x="143" y="71"/>
                  <a:pt x="137" y="77"/>
                </a:cubicBezTo>
                <a:cubicBezTo>
                  <a:pt x="128" y="84"/>
                  <a:pt x="107" y="78"/>
                  <a:pt x="113" y="67"/>
                </a:cubicBezTo>
                <a:cubicBezTo>
                  <a:pt x="115" y="63"/>
                  <a:pt x="119" y="57"/>
                  <a:pt x="122" y="53"/>
                </a:cubicBezTo>
                <a:cubicBezTo>
                  <a:pt x="125" y="50"/>
                  <a:pt x="127" y="47"/>
                  <a:pt x="130" y="44"/>
                </a:cubicBezTo>
                <a:cubicBezTo>
                  <a:pt x="131" y="42"/>
                  <a:pt x="133" y="40"/>
                  <a:pt x="135" y="39"/>
                </a:cubicBezTo>
                <a:cubicBezTo>
                  <a:pt x="141" y="33"/>
                  <a:pt x="152" y="29"/>
                  <a:pt x="160" y="25"/>
                </a:cubicBezTo>
                <a:cubicBezTo>
                  <a:pt x="168" y="20"/>
                  <a:pt x="173" y="20"/>
                  <a:pt x="182" y="22"/>
                </a:cubicBezTo>
                <a:cubicBezTo>
                  <a:pt x="187" y="23"/>
                  <a:pt x="192" y="25"/>
                  <a:pt x="196" y="26"/>
                </a:cubicBezTo>
                <a:cubicBezTo>
                  <a:pt x="204" y="29"/>
                  <a:pt x="212" y="32"/>
                  <a:pt x="219" y="35"/>
                </a:cubicBezTo>
                <a:cubicBezTo>
                  <a:pt x="220" y="35"/>
                  <a:pt x="220" y="35"/>
                  <a:pt x="220" y="35"/>
                </a:cubicBezTo>
                <a:cubicBezTo>
                  <a:pt x="257" y="107"/>
                  <a:pt x="257" y="107"/>
                  <a:pt x="257" y="107"/>
                </a:cubicBezTo>
                <a:lnTo>
                  <a:pt x="241" y="116"/>
                </a:lnTo>
                <a:close/>
                <a:moveTo>
                  <a:pt x="154" y="151"/>
                </a:moveTo>
                <a:cubicBezTo>
                  <a:pt x="164" y="166"/>
                  <a:pt x="164" y="166"/>
                  <a:pt x="164" y="166"/>
                </a:cubicBezTo>
                <a:cubicBezTo>
                  <a:pt x="164" y="167"/>
                  <a:pt x="164" y="168"/>
                  <a:pt x="163" y="169"/>
                </a:cubicBezTo>
                <a:cubicBezTo>
                  <a:pt x="161" y="170"/>
                  <a:pt x="151" y="170"/>
                  <a:pt x="147" y="169"/>
                </a:cubicBezTo>
                <a:cubicBezTo>
                  <a:pt x="124" y="162"/>
                  <a:pt x="103" y="144"/>
                  <a:pt x="87" y="126"/>
                </a:cubicBezTo>
                <a:cubicBezTo>
                  <a:pt x="84" y="123"/>
                  <a:pt x="85" y="118"/>
                  <a:pt x="89" y="118"/>
                </a:cubicBezTo>
                <a:cubicBezTo>
                  <a:pt x="101" y="116"/>
                  <a:pt x="101" y="116"/>
                  <a:pt x="101" y="116"/>
                </a:cubicBezTo>
                <a:cubicBezTo>
                  <a:pt x="106" y="116"/>
                  <a:pt x="111" y="117"/>
                  <a:pt x="115" y="119"/>
                </a:cubicBezTo>
                <a:cubicBezTo>
                  <a:pt x="130" y="125"/>
                  <a:pt x="146" y="137"/>
                  <a:pt x="154" y="151"/>
                </a:cubicBezTo>
                <a:moveTo>
                  <a:pt x="98" y="39"/>
                </a:moveTo>
                <a:cubicBezTo>
                  <a:pt x="77" y="98"/>
                  <a:pt x="77" y="98"/>
                  <a:pt x="77" y="98"/>
                </a:cubicBezTo>
                <a:cubicBezTo>
                  <a:pt x="100" y="114"/>
                  <a:pt x="100" y="114"/>
                  <a:pt x="100" y="114"/>
                </a:cubicBezTo>
                <a:cubicBezTo>
                  <a:pt x="87" y="116"/>
                  <a:pt x="87" y="116"/>
                  <a:pt x="87" y="116"/>
                </a:cubicBezTo>
                <a:cubicBezTo>
                  <a:pt x="66" y="102"/>
                  <a:pt x="66" y="102"/>
                  <a:pt x="66" y="102"/>
                </a:cubicBezTo>
                <a:cubicBezTo>
                  <a:pt x="91" y="29"/>
                  <a:pt x="91" y="29"/>
                  <a:pt x="91" y="29"/>
                </a:cubicBezTo>
                <a:cubicBezTo>
                  <a:pt x="144" y="30"/>
                  <a:pt x="144" y="30"/>
                  <a:pt x="144" y="30"/>
                </a:cubicBezTo>
                <a:cubicBezTo>
                  <a:pt x="139" y="32"/>
                  <a:pt x="132" y="34"/>
                  <a:pt x="129" y="39"/>
                </a:cubicBezTo>
                <a:cubicBezTo>
                  <a:pt x="129" y="39"/>
                  <a:pt x="129" y="39"/>
                  <a:pt x="129" y="39"/>
                </a:cubicBezTo>
                <a:lnTo>
                  <a:pt x="98" y="39"/>
                </a:lnTo>
                <a:close/>
              </a:path>
            </a:pathLst>
          </a:custGeom>
          <a:solidFill>
            <a:srgbClr val="00A3A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27" name="Group 326">
            <a:extLst>
              <a:ext uri="{FF2B5EF4-FFF2-40B4-BE49-F238E27FC236}">
                <a16:creationId xmlns:a16="http://schemas.microsoft.com/office/drawing/2014/main" id="{4E469029-357F-4517-A853-BE867A324703}"/>
              </a:ext>
            </a:extLst>
          </p:cNvPr>
          <p:cNvGrpSpPr/>
          <p:nvPr/>
        </p:nvGrpSpPr>
        <p:grpSpPr>
          <a:xfrm>
            <a:off x="4238085" y="865363"/>
            <a:ext cx="435885" cy="400543"/>
            <a:chOff x="4319054" y="4656810"/>
            <a:chExt cx="513255" cy="471640"/>
          </a:xfrm>
          <a:solidFill>
            <a:srgbClr val="0091DA"/>
          </a:solidFill>
        </p:grpSpPr>
        <p:grpSp>
          <p:nvGrpSpPr>
            <p:cNvPr id="328" name="Group 327">
              <a:extLst>
                <a:ext uri="{FF2B5EF4-FFF2-40B4-BE49-F238E27FC236}">
                  <a16:creationId xmlns:a16="http://schemas.microsoft.com/office/drawing/2014/main" id="{FA582AD5-A9A4-4921-B8E5-C152A38CE24E}"/>
                </a:ext>
              </a:extLst>
            </p:cNvPr>
            <p:cNvGrpSpPr/>
            <p:nvPr/>
          </p:nvGrpSpPr>
          <p:grpSpPr>
            <a:xfrm>
              <a:off x="4319054" y="4656810"/>
              <a:ext cx="513255" cy="471640"/>
              <a:chOff x="881604" y="3326500"/>
              <a:chExt cx="408866" cy="375715"/>
            </a:xfrm>
            <a:grpFill/>
          </p:grpSpPr>
          <p:sp>
            <p:nvSpPr>
              <p:cNvPr id="332" name="Freeform 18">
                <a:extLst>
                  <a:ext uri="{FF2B5EF4-FFF2-40B4-BE49-F238E27FC236}">
                    <a16:creationId xmlns:a16="http://schemas.microsoft.com/office/drawing/2014/main" id="{D64A138C-31C7-4FA5-BA81-1BEA616920B1}"/>
                  </a:ext>
                </a:extLst>
              </p:cNvPr>
              <p:cNvSpPr>
                <a:spLocks/>
              </p:cNvSpPr>
              <p:nvPr/>
            </p:nvSpPr>
            <p:spPr bwMode="auto">
              <a:xfrm>
                <a:off x="1079844" y="3395384"/>
                <a:ext cx="14455" cy="25832"/>
              </a:xfrm>
              <a:custGeom>
                <a:avLst/>
                <a:gdLst/>
                <a:ahLst/>
                <a:cxnLst>
                  <a:cxn ang="0">
                    <a:pos x="8" y="24"/>
                  </a:cxn>
                  <a:cxn ang="0">
                    <a:pos x="0" y="6"/>
                  </a:cxn>
                  <a:cxn ang="0">
                    <a:pos x="6" y="0"/>
                  </a:cxn>
                  <a:cxn ang="0">
                    <a:pos x="9" y="0"/>
                  </a:cxn>
                  <a:cxn ang="0">
                    <a:pos x="14" y="6"/>
                  </a:cxn>
                  <a:cxn ang="0">
                    <a:pos x="8" y="24"/>
                  </a:cxn>
                </a:cxnLst>
                <a:rect l="0" t="0" r="r" b="b"/>
                <a:pathLst>
                  <a:path w="14" h="24">
                    <a:moveTo>
                      <a:pt x="8" y="24"/>
                    </a:moveTo>
                    <a:lnTo>
                      <a:pt x="0" y="6"/>
                    </a:lnTo>
                    <a:lnTo>
                      <a:pt x="6" y="0"/>
                    </a:lnTo>
                    <a:lnTo>
                      <a:pt x="9" y="0"/>
                    </a:lnTo>
                    <a:lnTo>
                      <a:pt x="14" y="6"/>
                    </a:lnTo>
                    <a:lnTo>
                      <a:pt x="8" y="24"/>
                    </a:lnTo>
                    <a:close/>
                  </a:path>
                </a:pathLst>
              </a:cu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3" name="Freeform 19">
                <a:extLst>
                  <a:ext uri="{FF2B5EF4-FFF2-40B4-BE49-F238E27FC236}">
                    <a16:creationId xmlns:a16="http://schemas.microsoft.com/office/drawing/2014/main" id="{68D184E9-5AAA-428C-9592-0A1C2BE80C02}"/>
                  </a:ext>
                </a:extLst>
              </p:cNvPr>
              <p:cNvSpPr>
                <a:spLocks/>
              </p:cNvSpPr>
              <p:nvPr/>
            </p:nvSpPr>
            <p:spPr bwMode="auto">
              <a:xfrm>
                <a:off x="1028217" y="3394307"/>
                <a:ext cx="120800" cy="58120"/>
              </a:xfrm>
              <a:custGeom>
                <a:avLst/>
                <a:gdLst/>
                <a:ahLst/>
                <a:cxnLst>
                  <a:cxn ang="0">
                    <a:pos x="361" y="2"/>
                  </a:cxn>
                  <a:cxn ang="0">
                    <a:pos x="283" y="215"/>
                  </a:cxn>
                  <a:cxn ang="0">
                    <a:pos x="199" y="0"/>
                  </a:cxn>
                  <a:cxn ang="0">
                    <a:pos x="16" y="262"/>
                  </a:cxn>
                  <a:cxn ang="0">
                    <a:pos x="538" y="262"/>
                  </a:cxn>
                  <a:cxn ang="0">
                    <a:pos x="361" y="2"/>
                  </a:cxn>
                </a:cxnLst>
                <a:rect l="0" t="0" r="r" b="b"/>
                <a:pathLst>
                  <a:path w="567" h="262">
                    <a:moveTo>
                      <a:pt x="361" y="2"/>
                    </a:moveTo>
                    <a:cubicBezTo>
                      <a:pt x="283" y="215"/>
                      <a:pt x="283" y="215"/>
                      <a:pt x="283" y="215"/>
                    </a:cubicBezTo>
                    <a:cubicBezTo>
                      <a:pt x="199" y="0"/>
                      <a:pt x="199" y="0"/>
                      <a:pt x="199" y="0"/>
                    </a:cubicBezTo>
                    <a:cubicBezTo>
                      <a:pt x="0" y="36"/>
                      <a:pt x="15" y="253"/>
                      <a:pt x="16" y="262"/>
                    </a:cubicBezTo>
                    <a:cubicBezTo>
                      <a:pt x="538" y="262"/>
                      <a:pt x="538" y="262"/>
                      <a:pt x="538" y="262"/>
                    </a:cubicBezTo>
                    <a:cubicBezTo>
                      <a:pt x="540" y="252"/>
                      <a:pt x="567" y="36"/>
                      <a:pt x="361" y="2"/>
                    </a:cubicBezTo>
                    <a:close/>
                  </a:path>
                </a:pathLst>
              </a:cu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4" name="Oval 20">
                <a:extLst>
                  <a:ext uri="{FF2B5EF4-FFF2-40B4-BE49-F238E27FC236}">
                    <a16:creationId xmlns:a16="http://schemas.microsoft.com/office/drawing/2014/main" id="{B11147D0-2604-4429-833D-A7B2973872C2}"/>
                  </a:ext>
                </a:extLst>
              </p:cNvPr>
              <p:cNvSpPr>
                <a:spLocks noChangeArrowheads="1"/>
              </p:cNvSpPr>
              <p:nvPr/>
            </p:nvSpPr>
            <p:spPr bwMode="auto">
              <a:xfrm>
                <a:off x="1058158" y="3326500"/>
                <a:ext cx="57819" cy="64579"/>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5" name="Freeform 21">
                <a:extLst>
                  <a:ext uri="{FF2B5EF4-FFF2-40B4-BE49-F238E27FC236}">
                    <a16:creationId xmlns:a16="http://schemas.microsoft.com/office/drawing/2014/main" id="{38F962E3-8CDC-4ECC-9B63-B5FEC7180D87}"/>
                  </a:ext>
                </a:extLst>
              </p:cNvPr>
              <p:cNvSpPr>
                <a:spLocks/>
              </p:cNvSpPr>
              <p:nvPr/>
            </p:nvSpPr>
            <p:spPr bwMode="auto">
              <a:xfrm>
                <a:off x="934261" y="3617191"/>
                <a:ext cx="14455" cy="24755"/>
              </a:xfrm>
              <a:custGeom>
                <a:avLst/>
                <a:gdLst/>
                <a:ahLst/>
                <a:cxnLst>
                  <a:cxn ang="0">
                    <a:pos x="7" y="23"/>
                  </a:cxn>
                  <a:cxn ang="0">
                    <a:pos x="0" y="6"/>
                  </a:cxn>
                  <a:cxn ang="0">
                    <a:pos x="5" y="0"/>
                  </a:cxn>
                  <a:cxn ang="0">
                    <a:pos x="8" y="0"/>
                  </a:cxn>
                  <a:cxn ang="0">
                    <a:pos x="14" y="6"/>
                  </a:cxn>
                  <a:cxn ang="0">
                    <a:pos x="7" y="23"/>
                  </a:cxn>
                </a:cxnLst>
                <a:rect l="0" t="0" r="r" b="b"/>
                <a:pathLst>
                  <a:path w="14" h="23">
                    <a:moveTo>
                      <a:pt x="7" y="23"/>
                    </a:moveTo>
                    <a:lnTo>
                      <a:pt x="0" y="6"/>
                    </a:lnTo>
                    <a:lnTo>
                      <a:pt x="5" y="0"/>
                    </a:lnTo>
                    <a:lnTo>
                      <a:pt x="8" y="0"/>
                    </a:lnTo>
                    <a:lnTo>
                      <a:pt x="14" y="6"/>
                    </a:lnTo>
                    <a:lnTo>
                      <a:pt x="7" y="23"/>
                    </a:lnTo>
                    <a:close/>
                  </a:path>
                </a:pathLst>
              </a:cu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6" name="Freeform 22">
                <a:extLst>
                  <a:ext uri="{FF2B5EF4-FFF2-40B4-BE49-F238E27FC236}">
                    <a16:creationId xmlns:a16="http://schemas.microsoft.com/office/drawing/2014/main" id="{75FBA545-9043-4117-87AC-55ABBA988016}"/>
                  </a:ext>
                </a:extLst>
              </p:cNvPr>
              <p:cNvSpPr>
                <a:spLocks/>
              </p:cNvSpPr>
              <p:nvPr/>
            </p:nvSpPr>
            <p:spPr bwMode="auto">
              <a:xfrm>
                <a:off x="881604" y="3616112"/>
                <a:ext cx="119768" cy="58120"/>
              </a:xfrm>
              <a:custGeom>
                <a:avLst/>
                <a:gdLst/>
                <a:ahLst/>
                <a:cxnLst>
                  <a:cxn ang="0">
                    <a:pos x="355" y="0"/>
                  </a:cxn>
                  <a:cxn ang="0">
                    <a:pos x="282" y="215"/>
                  </a:cxn>
                  <a:cxn ang="0">
                    <a:pos x="199" y="1"/>
                  </a:cxn>
                  <a:cxn ang="0">
                    <a:pos x="15" y="262"/>
                  </a:cxn>
                  <a:cxn ang="0">
                    <a:pos x="537" y="262"/>
                  </a:cxn>
                  <a:cxn ang="0">
                    <a:pos x="355" y="0"/>
                  </a:cxn>
                </a:cxnLst>
                <a:rect l="0" t="0" r="r" b="b"/>
                <a:pathLst>
                  <a:path w="561" h="262">
                    <a:moveTo>
                      <a:pt x="355" y="0"/>
                    </a:moveTo>
                    <a:cubicBezTo>
                      <a:pt x="282" y="215"/>
                      <a:pt x="282" y="215"/>
                      <a:pt x="282" y="215"/>
                    </a:cubicBezTo>
                    <a:cubicBezTo>
                      <a:pt x="199" y="1"/>
                      <a:pt x="199" y="1"/>
                      <a:pt x="199" y="1"/>
                    </a:cubicBezTo>
                    <a:cubicBezTo>
                      <a:pt x="0" y="37"/>
                      <a:pt x="14" y="253"/>
                      <a:pt x="15" y="262"/>
                    </a:cubicBezTo>
                    <a:cubicBezTo>
                      <a:pt x="537" y="262"/>
                      <a:pt x="537" y="262"/>
                      <a:pt x="537" y="262"/>
                    </a:cubicBezTo>
                    <a:cubicBezTo>
                      <a:pt x="538" y="252"/>
                      <a:pt x="561" y="34"/>
                      <a:pt x="355" y="0"/>
                    </a:cubicBezTo>
                    <a:close/>
                  </a:path>
                </a:pathLst>
              </a:cu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7" name="Oval 23">
                <a:extLst>
                  <a:ext uri="{FF2B5EF4-FFF2-40B4-BE49-F238E27FC236}">
                    <a16:creationId xmlns:a16="http://schemas.microsoft.com/office/drawing/2014/main" id="{5F9491C3-9CED-461C-A28D-55D69A9676CB}"/>
                  </a:ext>
                </a:extLst>
              </p:cNvPr>
              <p:cNvSpPr>
                <a:spLocks noChangeArrowheads="1"/>
              </p:cNvSpPr>
              <p:nvPr/>
            </p:nvSpPr>
            <p:spPr bwMode="auto">
              <a:xfrm>
                <a:off x="912582" y="3548303"/>
                <a:ext cx="57819" cy="64579"/>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8" name="Freeform 24">
                <a:extLst>
                  <a:ext uri="{FF2B5EF4-FFF2-40B4-BE49-F238E27FC236}">
                    <a16:creationId xmlns:a16="http://schemas.microsoft.com/office/drawing/2014/main" id="{266A7920-4220-4B9A-833E-BAFCD2F00EF1}"/>
                  </a:ext>
                </a:extLst>
              </p:cNvPr>
              <p:cNvSpPr>
                <a:spLocks/>
              </p:cNvSpPr>
              <p:nvPr/>
            </p:nvSpPr>
            <p:spPr bwMode="auto">
              <a:xfrm>
                <a:off x="1223356" y="3617191"/>
                <a:ext cx="14455" cy="25832"/>
              </a:xfrm>
              <a:custGeom>
                <a:avLst/>
                <a:gdLst/>
                <a:ahLst/>
                <a:cxnLst>
                  <a:cxn ang="0">
                    <a:pos x="7" y="24"/>
                  </a:cxn>
                  <a:cxn ang="0">
                    <a:pos x="0" y="6"/>
                  </a:cxn>
                  <a:cxn ang="0">
                    <a:pos x="6" y="0"/>
                  </a:cxn>
                  <a:cxn ang="0">
                    <a:pos x="9" y="0"/>
                  </a:cxn>
                  <a:cxn ang="0">
                    <a:pos x="14" y="6"/>
                  </a:cxn>
                  <a:cxn ang="0">
                    <a:pos x="7" y="24"/>
                  </a:cxn>
                </a:cxnLst>
                <a:rect l="0" t="0" r="r" b="b"/>
                <a:pathLst>
                  <a:path w="14" h="24">
                    <a:moveTo>
                      <a:pt x="7" y="24"/>
                    </a:moveTo>
                    <a:lnTo>
                      <a:pt x="0" y="6"/>
                    </a:lnTo>
                    <a:lnTo>
                      <a:pt x="6" y="0"/>
                    </a:lnTo>
                    <a:lnTo>
                      <a:pt x="9" y="0"/>
                    </a:lnTo>
                    <a:lnTo>
                      <a:pt x="14" y="6"/>
                    </a:lnTo>
                    <a:lnTo>
                      <a:pt x="7" y="24"/>
                    </a:lnTo>
                    <a:close/>
                  </a:path>
                </a:pathLst>
              </a:cu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39" name="Freeform 25">
                <a:extLst>
                  <a:ext uri="{FF2B5EF4-FFF2-40B4-BE49-F238E27FC236}">
                    <a16:creationId xmlns:a16="http://schemas.microsoft.com/office/drawing/2014/main" id="{22F0E14E-54ED-4344-9980-F52FF3AEA3A0}"/>
                  </a:ext>
                </a:extLst>
              </p:cNvPr>
              <p:cNvSpPr>
                <a:spLocks/>
              </p:cNvSpPr>
              <p:nvPr/>
            </p:nvSpPr>
            <p:spPr bwMode="auto">
              <a:xfrm>
                <a:off x="1171735" y="3616112"/>
                <a:ext cx="118735" cy="58120"/>
              </a:xfrm>
              <a:custGeom>
                <a:avLst/>
                <a:gdLst/>
                <a:ahLst/>
                <a:cxnLst>
                  <a:cxn ang="0">
                    <a:pos x="353" y="0"/>
                  </a:cxn>
                  <a:cxn ang="0">
                    <a:pos x="281" y="215"/>
                  </a:cxn>
                  <a:cxn ang="0">
                    <a:pos x="199" y="1"/>
                  </a:cxn>
                  <a:cxn ang="0">
                    <a:pos x="15" y="262"/>
                  </a:cxn>
                  <a:cxn ang="0">
                    <a:pos x="536" y="262"/>
                  </a:cxn>
                  <a:cxn ang="0">
                    <a:pos x="353" y="0"/>
                  </a:cxn>
                </a:cxnLst>
                <a:rect l="0" t="0" r="r" b="b"/>
                <a:pathLst>
                  <a:path w="559" h="262">
                    <a:moveTo>
                      <a:pt x="353" y="0"/>
                    </a:moveTo>
                    <a:cubicBezTo>
                      <a:pt x="281" y="215"/>
                      <a:pt x="281" y="215"/>
                      <a:pt x="281" y="215"/>
                    </a:cubicBezTo>
                    <a:cubicBezTo>
                      <a:pt x="199" y="1"/>
                      <a:pt x="199" y="1"/>
                      <a:pt x="199" y="1"/>
                    </a:cubicBezTo>
                    <a:cubicBezTo>
                      <a:pt x="0" y="37"/>
                      <a:pt x="13" y="253"/>
                      <a:pt x="15" y="262"/>
                    </a:cubicBezTo>
                    <a:cubicBezTo>
                      <a:pt x="536" y="262"/>
                      <a:pt x="536" y="262"/>
                      <a:pt x="536" y="262"/>
                    </a:cubicBezTo>
                    <a:cubicBezTo>
                      <a:pt x="538" y="252"/>
                      <a:pt x="559" y="34"/>
                      <a:pt x="353" y="0"/>
                    </a:cubicBezTo>
                    <a:close/>
                  </a:path>
                </a:pathLst>
              </a:cu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0" name="Oval 26">
                <a:extLst>
                  <a:ext uri="{FF2B5EF4-FFF2-40B4-BE49-F238E27FC236}">
                    <a16:creationId xmlns:a16="http://schemas.microsoft.com/office/drawing/2014/main" id="{627689CD-0AAB-409B-B9DD-A2B7F637DFB1}"/>
                  </a:ext>
                </a:extLst>
              </p:cNvPr>
              <p:cNvSpPr>
                <a:spLocks noChangeArrowheads="1"/>
              </p:cNvSpPr>
              <p:nvPr/>
            </p:nvSpPr>
            <p:spPr bwMode="auto">
              <a:xfrm>
                <a:off x="1201674" y="3548301"/>
                <a:ext cx="57819" cy="64579"/>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1" name="Oval 27">
                <a:extLst>
                  <a:ext uri="{FF2B5EF4-FFF2-40B4-BE49-F238E27FC236}">
                    <a16:creationId xmlns:a16="http://schemas.microsoft.com/office/drawing/2014/main" id="{8111823D-D910-40B4-9E24-CA1B0E0AFB54}"/>
                  </a:ext>
                </a:extLst>
              </p:cNvPr>
              <p:cNvSpPr>
                <a:spLocks noChangeArrowheads="1"/>
              </p:cNvSpPr>
              <p:nvPr/>
            </p:nvSpPr>
            <p:spPr bwMode="auto">
              <a:xfrm>
                <a:off x="1187222" y="3452421"/>
                <a:ext cx="38202" cy="40900"/>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2" name="Oval 28">
                <a:extLst>
                  <a:ext uri="{FF2B5EF4-FFF2-40B4-BE49-F238E27FC236}">
                    <a16:creationId xmlns:a16="http://schemas.microsoft.com/office/drawing/2014/main" id="{284AD876-EAF4-483D-920E-2E6DC5280026}"/>
                  </a:ext>
                </a:extLst>
              </p:cNvPr>
              <p:cNvSpPr>
                <a:spLocks noChangeArrowheads="1"/>
              </p:cNvSpPr>
              <p:nvPr/>
            </p:nvSpPr>
            <p:spPr bwMode="auto">
              <a:xfrm>
                <a:off x="1065390" y="3662391"/>
                <a:ext cx="38202" cy="39824"/>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3" name="Oval 29">
                <a:extLst>
                  <a:ext uri="{FF2B5EF4-FFF2-40B4-BE49-F238E27FC236}">
                    <a16:creationId xmlns:a16="http://schemas.microsoft.com/office/drawing/2014/main" id="{05268FC7-9996-4E8F-86B9-3AD105121CAD}"/>
                  </a:ext>
                </a:extLst>
              </p:cNvPr>
              <p:cNvSpPr>
                <a:spLocks noChangeArrowheads="1"/>
              </p:cNvSpPr>
              <p:nvPr/>
            </p:nvSpPr>
            <p:spPr bwMode="auto">
              <a:xfrm>
                <a:off x="1134562" y="3665620"/>
                <a:ext cx="16520" cy="17221"/>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4" name="Oval 30">
                <a:extLst>
                  <a:ext uri="{FF2B5EF4-FFF2-40B4-BE49-F238E27FC236}">
                    <a16:creationId xmlns:a16="http://schemas.microsoft.com/office/drawing/2014/main" id="{FF9D08F6-A90A-4965-A568-C5E18C85CEB1}"/>
                  </a:ext>
                </a:extLst>
              </p:cNvPr>
              <p:cNvSpPr>
                <a:spLocks noChangeArrowheads="1"/>
              </p:cNvSpPr>
              <p:nvPr/>
            </p:nvSpPr>
            <p:spPr bwMode="auto">
              <a:xfrm>
                <a:off x="1213030" y="3521307"/>
                <a:ext cx="16520" cy="17221"/>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5" name="Oval 31">
                <a:extLst>
                  <a:ext uri="{FF2B5EF4-FFF2-40B4-BE49-F238E27FC236}">
                    <a16:creationId xmlns:a16="http://schemas.microsoft.com/office/drawing/2014/main" id="{E5E2E42D-3BB3-49BA-99EE-651D0AEB2308}"/>
                  </a:ext>
                </a:extLst>
              </p:cNvPr>
              <p:cNvSpPr>
                <a:spLocks noChangeArrowheads="1"/>
              </p:cNvSpPr>
              <p:nvPr/>
            </p:nvSpPr>
            <p:spPr bwMode="auto">
              <a:xfrm>
                <a:off x="941488" y="3520239"/>
                <a:ext cx="16520" cy="17221"/>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6" name="Oval 32">
                <a:extLst>
                  <a:ext uri="{FF2B5EF4-FFF2-40B4-BE49-F238E27FC236}">
                    <a16:creationId xmlns:a16="http://schemas.microsoft.com/office/drawing/2014/main" id="{8582590C-C4BB-444B-9326-D2A2A3A8E575}"/>
                  </a:ext>
                </a:extLst>
              </p:cNvPr>
              <p:cNvSpPr>
                <a:spLocks noChangeArrowheads="1"/>
              </p:cNvSpPr>
              <p:nvPr/>
            </p:nvSpPr>
            <p:spPr bwMode="auto">
              <a:xfrm>
                <a:off x="1154183" y="3423366"/>
                <a:ext cx="16520" cy="17221"/>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7" name="Oval 33">
                <a:extLst>
                  <a:ext uri="{FF2B5EF4-FFF2-40B4-BE49-F238E27FC236}">
                    <a16:creationId xmlns:a16="http://schemas.microsoft.com/office/drawing/2014/main" id="{533FF0EB-CCE6-4ECE-9859-6469E8F41B75}"/>
                  </a:ext>
                </a:extLst>
              </p:cNvPr>
              <p:cNvSpPr>
                <a:spLocks noChangeArrowheads="1"/>
              </p:cNvSpPr>
              <p:nvPr/>
            </p:nvSpPr>
            <p:spPr bwMode="auto">
              <a:xfrm>
                <a:off x="999310" y="3423376"/>
                <a:ext cx="16520" cy="17221"/>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8" name="Oval 34">
                <a:extLst>
                  <a:ext uri="{FF2B5EF4-FFF2-40B4-BE49-F238E27FC236}">
                    <a16:creationId xmlns:a16="http://schemas.microsoft.com/office/drawing/2014/main" id="{96F6112B-5569-46FD-9098-C260D60FFBA7}"/>
                  </a:ext>
                </a:extLst>
              </p:cNvPr>
              <p:cNvSpPr>
                <a:spLocks noChangeArrowheads="1"/>
              </p:cNvSpPr>
              <p:nvPr/>
            </p:nvSpPr>
            <p:spPr bwMode="auto">
              <a:xfrm>
                <a:off x="1019957" y="3665620"/>
                <a:ext cx="16520" cy="17221"/>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sp>
            <p:nvSpPr>
              <p:cNvPr id="349" name="Oval 35">
                <a:extLst>
                  <a:ext uri="{FF2B5EF4-FFF2-40B4-BE49-F238E27FC236}">
                    <a16:creationId xmlns:a16="http://schemas.microsoft.com/office/drawing/2014/main" id="{3CEB02A7-8CFB-4019-92A1-7BC4428BB456}"/>
                  </a:ext>
                </a:extLst>
              </p:cNvPr>
              <p:cNvSpPr>
                <a:spLocks noChangeArrowheads="1"/>
              </p:cNvSpPr>
              <p:nvPr/>
            </p:nvSpPr>
            <p:spPr bwMode="auto">
              <a:xfrm>
                <a:off x="947683" y="3452435"/>
                <a:ext cx="38202" cy="40900"/>
              </a:xfrm>
              <a:prstGeom prst="ellipse">
                <a:avLst/>
              </a:prstGeom>
              <a:grpFill/>
              <a:ln w="9525">
                <a:noFill/>
                <a:round/>
                <a:headEnd/>
                <a:tailEnd/>
              </a:ln>
            </p:spPr>
            <p:txBody>
              <a:bodyPr vert="horz" wrap="square" lIns="86324" tIns="43162" rIns="86324" bIns="43162" numCol="1" anchor="t" anchorCtr="0" compatLnSpc="1">
                <a:prstTxWarp prst="textNoShape">
                  <a:avLst/>
                </a:prstTxWarp>
              </a:bodyPr>
              <a:lstStyle/>
              <a:p>
                <a:pPr defTabSz="863243">
                  <a:spcBef>
                    <a:spcPts val="283"/>
                  </a:spcBef>
                </a:pPr>
                <a:endParaRPr lang="en-GB" sz="738" dirty="0">
                  <a:solidFill>
                    <a:schemeClr val="tx2"/>
                  </a:solidFill>
                  <a:latin typeface="Arial" panose="020B0604020202020204" pitchFamily="34" charset="0"/>
                </a:endParaRPr>
              </a:p>
            </p:txBody>
          </p:sp>
        </p:grpSp>
        <p:grpSp>
          <p:nvGrpSpPr>
            <p:cNvPr id="329" name="Group 328">
              <a:extLst>
                <a:ext uri="{FF2B5EF4-FFF2-40B4-BE49-F238E27FC236}">
                  <a16:creationId xmlns:a16="http://schemas.microsoft.com/office/drawing/2014/main" id="{55B94A94-0610-4DF4-8DF0-8BDD02022A19}"/>
                </a:ext>
              </a:extLst>
            </p:cNvPr>
            <p:cNvGrpSpPr/>
            <p:nvPr/>
          </p:nvGrpSpPr>
          <p:grpSpPr>
            <a:xfrm>
              <a:off x="4453971" y="4821798"/>
              <a:ext cx="242016" cy="240788"/>
              <a:chOff x="1040985" y="3972118"/>
              <a:chExt cx="191973" cy="190999"/>
            </a:xfrm>
            <a:grpFill/>
          </p:grpSpPr>
          <p:sp>
            <p:nvSpPr>
              <p:cNvPr id="330" name="Oval 8">
                <a:extLst>
                  <a:ext uri="{FF2B5EF4-FFF2-40B4-BE49-F238E27FC236}">
                    <a16:creationId xmlns:a16="http://schemas.microsoft.com/office/drawing/2014/main" id="{C8226BA4-E651-4DB2-A98F-F70BB27D5B7E}"/>
                  </a:ext>
                </a:extLst>
              </p:cNvPr>
              <p:cNvSpPr>
                <a:spLocks noChangeArrowheads="1"/>
              </p:cNvSpPr>
              <p:nvPr/>
            </p:nvSpPr>
            <p:spPr bwMode="auto">
              <a:xfrm>
                <a:off x="1040985" y="3972118"/>
                <a:ext cx="191973" cy="190999"/>
              </a:xfrm>
              <a:prstGeom prst="ellipse">
                <a:avLst/>
              </a:prstGeom>
              <a:solidFill>
                <a:srgbClr val="FFFFFF"/>
              </a:solidFill>
              <a:ln>
                <a:noFill/>
              </a:ln>
            </p:spPr>
            <p:txBody>
              <a:bodyPr vert="horz" wrap="square" lIns="55011" tIns="27506" rIns="55011" bIns="27506" numCol="1" anchor="t" anchorCtr="0" compatLnSpc="1">
                <a:prstTxWarp prst="textNoShape">
                  <a:avLst/>
                </a:prstTxWarp>
              </a:bodyPr>
              <a:lstStyle/>
              <a:p>
                <a:pPr defTabSz="863243">
                  <a:defRPr/>
                </a:pPr>
                <a:endParaRPr lang="en-US" sz="738" kern="0" dirty="0">
                  <a:solidFill>
                    <a:schemeClr val="tx2"/>
                  </a:solidFill>
                  <a:latin typeface="Arial" panose="020B0604020202020204" pitchFamily="34" charset="0"/>
                </a:endParaRPr>
              </a:p>
            </p:txBody>
          </p:sp>
          <p:sp>
            <p:nvSpPr>
              <p:cNvPr id="331" name="Freeform 10">
                <a:extLst>
                  <a:ext uri="{FF2B5EF4-FFF2-40B4-BE49-F238E27FC236}">
                    <a16:creationId xmlns:a16="http://schemas.microsoft.com/office/drawing/2014/main" id="{1030ADB9-DF8B-4EFD-A036-5845350D753F}"/>
                  </a:ext>
                </a:extLst>
              </p:cNvPr>
              <p:cNvSpPr>
                <a:spLocks/>
              </p:cNvSpPr>
              <p:nvPr/>
            </p:nvSpPr>
            <p:spPr bwMode="auto">
              <a:xfrm>
                <a:off x="1072939" y="4023714"/>
                <a:ext cx="135419" cy="106743"/>
              </a:xfrm>
              <a:custGeom>
                <a:avLst/>
                <a:gdLst>
                  <a:gd name="T0" fmla="*/ 69 w 71"/>
                  <a:gd name="T1" fmla="*/ 0 h 56"/>
                  <a:gd name="T2" fmla="*/ 71 w 71"/>
                  <a:gd name="T3" fmla="*/ 6 h 56"/>
                  <a:gd name="T4" fmla="*/ 33 w 71"/>
                  <a:gd name="T5" fmla="*/ 56 h 56"/>
                  <a:gd name="T6" fmla="*/ 20 w 71"/>
                  <a:gd name="T7" fmla="*/ 56 h 56"/>
                  <a:gd name="T8" fmla="*/ 0 w 71"/>
                  <a:gd name="T9" fmla="*/ 30 h 56"/>
                  <a:gd name="T10" fmla="*/ 17 w 71"/>
                  <a:gd name="T11" fmla="*/ 19 h 56"/>
                  <a:gd name="T12" fmla="*/ 27 w 71"/>
                  <a:gd name="T13" fmla="*/ 34 h 56"/>
                  <a:gd name="T14" fmla="*/ 44 w 71"/>
                  <a:gd name="T15" fmla="*/ 13 h 56"/>
                  <a:gd name="T16" fmla="*/ 69 w 71"/>
                  <a:gd name="T1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 h="56">
                    <a:moveTo>
                      <a:pt x="69" y="0"/>
                    </a:moveTo>
                    <a:cubicBezTo>
                      <a:pt x="71" y="6"/>
                      <a:pt x="71" y="6"/>
                      <a:pt x="71" y="6"/>
                    </a:cubicBezTo>
                    <a:cubicBezTo>
                      <a:pt x="71" y="6"/>
                      <a:pt x="41" y="19"/>
                      <a:pt x="33" y="56"/>
                    </a:cubicBezTo>
                    <a:cubicBezTo>
                      <a:pt x="20" y="56"/>
                      <a:pt x="20" y="56"/>
                      <a:pt x="20" y="56"/>
                    </a:cubicBezTo>
                    <a:cubicBezTo>
                      <a:pt x="0" y="30"/>
                      <a:pt x="0" y="30"/>
                      <a:pt x="0" y="30"/>
                    </a:cubicBezTo>
                    <a:cubicBezTo>
                      <a:pt x="17" y="19"/>
                      <a:pt x="17" y="19"/>
                      <a:pt x="17" y="19"/>
                    </a:cubicBezTo>
                    <a:cubicBezTo>
                      <a:pt x="27" y="34"/>
                      <a:pt x="27" y="34"/>
                      <a:pt x="27" y="34"/>
                    </a:cubicBezTo>
                    <a:cubicBezTo>
                      <a:pt x="27" y="34"/>
                      <a:pt x="33" y="23"/>
                      <a:pt x="44" y="13"/>
                    </a:cubicBezTo>
                    <a:cubicBezTo>
                      <a:pt x="51" y="8"/>
                      <a:pt x="59" y="3"/>
                      <a:pt x="69" y="0"/>
                    </a:cubicBezTo>
                    <a:close/>
                  </a:path>
                </a:pathLst>
              </a:custGeom>
              <a:grpFill/>
              <a:ln>
                <a:noFill/>
              </a:ln>
            </p:spPr>
            <p:txBody>
              <a:bodyPr vert="horz" wrap="square" lIns="55011" tIns="27506" rIns="55011" bIns="27506" numCol="1" anchor="t" anchorCtr="0" compatLnSpc="1">
                <a:prstTxWarp prst="textNoShape">
                  <a:avLst/>
                </a:prstTxWarp>
              </a:bodyPr>
              <a:lstStyle/>
              <a:p>
                <a:pPr defTabSz="863243">
                  <a:defRPr/>
                </a:pPr>
                <a:endParaRPr lang="en-US" sz="738" kern="0" dirty="0">
                  <a:solidFill>
                    <a:schemeClr val="tx2"/>
                  </a:solidFill>
                  <a:latin typeface="Arial" panose="020B0604020202020204" pitchFamily="34" charset="0"/>
                </a:endParaRPr>
              </a:p>
            </p:txBody>
          </p:sp>
        </p:grpSp>
      </p:grpSp>
      <p:grpSp>
        <p:nvGrpSpPr>
          <p:cNvPr id="350" name="Group 349">
            <a:extLst>
              <a:ext uri="{FF2B5EF4-FFF2-40B4-BE49-F238E27FC236}">
                <a16:creationId xmlns:a16="http://schemas.microsoft.com/office/drawing/2014/main" id="{B153BA4A-B135-4CF1-B336-3F9E29028729}"/>
              </a:ext>
            </a:extLst>
          </p:cNvPr>
          <p:cNvGrpSpPr/>
          <p:nvPr/>
        </p:nvGrpSpPr>
        <p:grpSpPr>
          <a:xfrm>
            <a:off x="2502250" y="855237"/>
            <a:ext cx="452560" cy="420661"/>
            <a:chOff x="5210175" y="1479550"/>
            <a:chExt cx="720725" cy="669925"/>
          </a:xfrm>
          <a:solidFill>
            <a:srgbClr val="005EB8"/>
          </a:solidFill>
        </p:grpSpPr>
        <p:sp>
          <p:nvSpPr>
            <p:cNvPr id="351" name="Freeform 280">
              <a:extLst>
                <a:ext uri="{FF2B5EF4-FFF2-40B4-BE49-F238E27FC236}">
                  <a16:creationId xmlns:a16="http://schemas.microsoft.com/office/drawing/2014/main" id="{A31A7073-D16D-4395-A139-7A353E87909E}"/>
                </a:ext>
              </a:extLst>
            </p:cNvPr>
            <p:cNvSpPr>
              <a:spLocks noEditPoints="1"/>
            </p:cNvSpPr>
            <p:nvPr/>
          </p:nvSpPr>
          <p:spPr bwMode="auto">
            <a:xfrm>
              <a:off x="5305425" y="1666875"/>
              <a:ext cx="171450" cy="430212"/>
            </a:xfrm>
            <a:custGeom>
              <a:avLst/>
              <a:gdLst/>
              <a:ahLst/>
              <a:cxnLst>
                <a:cxn ang="0">
                  <a:pos x="59" y="18"/>
                </a:cxn>
                <a:cxn ang="0">
                  <a:pos x="42" y="0"/>
                </a:cxn>
                <a:cxn ang="0">
                  <a:pos x="24" y="18"/>
                </a:cxn>
                <a:cxn ang="0">
                  <a:pos x="59" y="18"/>
                </a:cxn>
                <a:cxn ang="0">
                  <a:pos x="0" y="89"/>
                </a:cxn>
                <a:cxn ang="0">
                  <a:pos x="5" y="61"/>
                </a:cxn>
                <a:cxn ang="0">
                  <a:pos x="25" y="47"/>
                </a:cxn>
                <a:cxn ang="0">
                  <a:pos x="27" y="47"/>
                </a:cxn>
                <a:cxn ang="0">
                  <a:pos x="38" y="65"/>
                </a:cxn>
                <a:cxn ang="0">
                  <a:pos x="38" y="56"/>
                </a:cxn>
                <a:cxn ang="0">
                  <a:pos x="37" y="54"/>
                </a:cxn>
                <a:cxn ang="0">
                  <a:pos x="42" y="50"/>
                </a:cxn>
                <a:cxn ang="0">
                  <a:pos x="47" y="54"/>
                </a:cxn>
                <a:cxn ang="0">
                  <a:pos x="45" y="56"/>
                </a:cxn>
                <a:cxn ang="0">
                  <a:pos x="45" y="65"/>
                </a:cxn>
                <a:cxn ang="0">
                  <a:pos x="57" y="47"/>
                </a:cxn>
                <a:cxn ang="0">
                  <a:pos x="58" y="47"/>
                </a:cxn>
                <a:cxn ang="0">
                  <a:pos x="78" y="61"/>
                </a:cxn>
                <a:cxn ang="0">
                  <a:pos x="83" y="89"/>
                </a:cxn>
                <a:cxn ang="0">
                  <a:pos x="83" y="124"/>
                </a:cxn>
                <a:cxn ang="0">
                  <a:pos x="67" y="128"/>
                </a:cxn>
                <a:cxn ang="0">
                  <a:pos x="66" y="192"/>
                </a:cxn>
                <a:cxn ang="0">
                  <a:pos x="42" y="199"/>
                </a:cxn>
                <a:cxn ang="0">
                  <a:pos x="17" y="192"/>
                </a:cxn>
                <a:cxn ang="0">
                  <a:pos x="16" y="128"/>
                </a:cxn>
                <a:cxn ang="0">
                  <a:pos x="0" y="124"/>
                </a:cxn>
                <a:cxn ang="0">
                  <a:pos x="0" y="89"/>
                </a:cxn>
              </a:cxnLst>
              <a:rect l="0" t="0" r="r" b="b"/>
              <a:pathLst>
                <a:path w="83" h="208">
                  <a:moveTo>
                    <a:pt x="59" y="18"/>
                  </a:moveTo>
                  <a:cubicBezTo>
                    <a:pt x="59" y="8"/>
                    <a:pt x="53" y="0"/>
                    <a:pt x="42" y="0"/>
                  </a:cubicBezTo>
                  <a:cubicBezTo>
                    <a:pt x="30" y="0"/>
                    <a:pt x="24" y="8"/>
                    <a:pt x="24" y="18"/>
                  </a:cubicBezTo>
                  <a:cubicBezTo>
                    <a:pt x="24" y="57"/>
                    <a:pt x="59" y="56"/>
                    <a:pt x="59" y="18"/>
                  </a:cubicBezTo>
                  <a:close/>
                  <a:moveTo>
                    <a:pt x="0" y="89"/>
                  </a:moveTo>
                  <a:cubicBezTo>
                    <a:pt x="0" y="80"/>
                    <a:pt x="1" y="69"/>
                    <a:pt x="5" y="61"/>
                  </a:cubicBezTo>
                  <a:cubicBezTo>
                    <a:pt x="9" y="54"/>
                    <a:pt x="16" y="47"/>
                    <a:pt x="25" y="47"/>
                  </a:cubicBezTo>
                  <a:cubicBezTo>
                    <a:pt x="27" y="47"/>
                    <a:pt x="27" y="47"/>
                    <a:pt x="27" y="47"/>
                  </a:cubicBezTo>
                  <a:cubicBezTo>
                    <a:pt x="38" y="65"/>
                    <a:pt x="38" y="65"/>
                    <a:pt x="38" y="65"/>
                  </a:cubicBezTo>
                  <a:cubicBezTo>
                    <a:pt x="38" y="56"/>
                    <a:pt x="38" y="56"/>
                    <a:pt x="38" y="56"/>
                  </a:cubicBezTo>
                  <a:cubicBezTo>
                    <a:pt x="37" y="54"/>
                    <a:pt x="37" y="54"/>
                    <a:pt x="37" y="54"/>
                  </a:cubicBezTo>
                  <a:cubicBezTo>
                    <a:pt x="42" y="50"/>
                    <a:pt x="42" y="50"/>
                    <a:pt x="42" y="50"/>
                  </a:cubicBezTo>
                  <a:cubicBezTo>
                    <a:pt x="47" y="54"/>
                    <a:pt x="47" y="54"/>
                    <a:pt x="47" y="54"/>
                  </a:cubicBezTo>
                  <a:cubicBezTo>
                    <a:pt x="45" y="56"/>
                    <a:pt x="45" y="56"/>
                    <a:pt x="45" y="56"/>
                  </a:cubicBezTo>
                  <a:cubicBezTo>
                    <a:pt x="45" y="65"/>
                    <a:pt x="45" y="65"/>
                    <a:pt x="45" y="65"/>
                  </a:cubicBezTo>
                  <a:cubicBezTo>
                    <a:pt x="57" y="47"/>
                    <a:pt x="57" y="47"/>
                    <a:pt x="57" y="47"/>
                  </a:cubicBezTo>
                  <a:cubicBezTo>
                    <a:pt x="58" y="47"/>
                    <a:pt x="58" y="47"/>
                    <a:pt x="58" y="47"/>
                  </a:cubicBezTo>
                  <a:cubicBezTo>
                    <a:pt x="67" y="47"/>
                    <a:pt x="74" y="54"/>
                    <a:pt x="78" y="61"/>
                  </a:cubicBezTo>
                  <a:cubicBezTo>
                    <a:pt x="82" y="69"/>
                    <a:pt x="83" y="80"/>
                    <a:pt x="83" y="89"/>
                  </a:cubicBezTo>
                  <a:cubicBezTo>
                    <a:pt x="83" y="104"/>
                    <a:pt x="83" y="110"/>
                    <a:pt x="83" y="124"/>
                  </a:cubicBezTo>
                  <a:cubicBezTo>
                    <a:pt x="83" y="130"/>
                    <a:pt x="70" y="132"/>
                    <a:pt x="67" y="128"/>
                  </a:cubicBezTo>
                  <a:cubicBezTo>
                    <a:pt x="66" y="192"/>
                    <a:pt x="66" y="192"/>
                    <a:pt x="66" y="192"/>
                  </a:cubicBezTo>
                  <a:cubicBezTo>
                    <a:pt x="66" y="205"/>
                    <a:pt x="49" y="208"/>
                    <a:pt x="42" y="199"/>
                  </a:cubicBezTo>
                  <a:cubicBezTo>
                    <a:pt x="34" y="208"/>
                    <a:pt x="17" y="205"/>
                    <a:pt x="17" y="192"/>
                  </a:cubicBezTo>
                  <a:cubicBezTo>
                    <a:pt x="16" y="128"/>
                    <a:pt x="16" y="128"/>
                    <a:pt x="16" y="128"/>
                  </a:cubicBezTo>
                  <a:cubicBezTo>
                    <a:pt x="13" y="132"/>
                    <a:pt x="0" y="130"/>
                    <a:pt x="0" y="124"/>
                  </a:cubicBezTo>
                  <a:cubicBezTo>
                    <a:pt x="0" y="110"/>
                    <a:pt x="0" y="104"/>
                    <a:pt x="0" y="89"/>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sp>
          <p:nvSpPr>
            <p:cNvPr id="352" name="Freeform 281">
              <a:extLst>
                <a:ext uri="{FF2B5EF4-FFF2-40B4-BE49-F238E27FC236}">
                  <a16:creationId xmlns:a16="http://schemas.microsoft.com/office/drawing/2014/main" id="{83405017-9197-46A6-87A5-35D19E4984EE}"/>
                </a:ext>
              </a:extLst>
            </p:cNvPr>
            <p:cNvSpPr>
              <a:spLocks/>
            </p:cNvSpPr>
            <p:nvPr/>
          </p:nvSpPr>
          <p:spPr bwMode="auto">
            <a:xfrm>
              <a:off x="5210175" y="2028825"/>
              <a:ext cx="350837" cy="120650"/>
            </a:xfrm>
            <a:custGeom>
              <a:avLst/>
              <a:gdLst/>
              <a:ahLst/>
              <a:cxnLst>
                <a:cxn ang="0">
                  <a:pos x="170" y="39"/>
                </a:cxn>
                <a:cxn ang="0">
                  <a:pos x="88" y="59"/>
                </a:cxn>
                <a:cxn ang="0">
                  <a:pos x="0" y="28"/>
                </a:cxn>
                <a:cxn ang="0">
                  <a:pos x="56" y="0"/>
                </a:cxn>
                <a:cxn ang="0">
                  <a:pos x="56" y="6"/>
                </a:cxn>
                <a:cxn ang="0">
                  <a:pos x="17" y="22"/>
                </a:cxn>
                <a:cxn ang="0">
                  <a:pos x="88" y="40"/>
                </a:cxn>
                <a:cxn ang="0">
                  <a:pos x="147" y="32"/>
                </a:cxn>
                <a:cxn ang="0">
                  <a:pos x="153" y="34"/>
                </a:cxn>
                <a:cxn ang="0">
                  <a:pos x="170" y="39"/>
                </a:cxn>
              </a:cxnLst>
              <a:rect l="0" t="0" r="r" b="b"/>
              <a:pathLst>
                <a:path w="170" h="59">
                  <a:moveTo>
                    <a:pt x="170" y="39"/>
                  </a:moveTo>
                  <a:cubicBezTo>
                    <a:pt x="158" y="51"/>
                    <a:pt x="126" y="59"/>
                    <a:pt x="88" y="59"/>
                  </a:cubicBezTo>
                  <a:cubicBezTo>
                    <a:pt x="39" y="59"/>
                    <a:pt x="0" y="45"/>
                    <a:pt x="0" y="28"/>
                  </a:cubicBezTo>
                  <a:cubicBezTo>
                    <a:pt x="0" y="15"/>
                    <a:pt x="23" y="4"/>
                    <a:pt x="56" y="0"/>
                  </a:cubicBezTo>
                  <a:cubicBezTo>
                    <a:pt x="56" y="6"/>
                    <a:pt x="56" y="6"/>
                    <a:pt x="56" y="6"/>
                  </a:cubicBezTo>
                  <a:cubicBezTo>
                    <a:pt x="33" y="9"/>
                    <a:pt x="17" y="15"/>
                    <a:pt x="17" y="22"/>
                  </a:cubicBezTo>
                  <a:cubicBezTo>
                    <a:pt x="17" y="32"/>
                    <a:pt x="49" y="40"/>
                    <a:pt x="88" y="40"/>
                  </a:cubicBezTo>
                  <a:cubicBezTo>
                    <a:pt x="113" y="40"/>
                    <a:pt x="135" y="37"/>
                    <a:pt x="147" y="32"/>
                  </a:cubicBezTo>
                  <a:cubicBezTo>
                    <a:pt x="149" y="32"/>
                    <a:pt x="151" y="33"/>
                    <a:pt x="153" y="34"/>
                  </a:cubicBezTo>
                  <a:cubicBezTo>
                    <a:pt x="159" y="36"/>
                    <a:pt x="164" y="37"/>
                    <a:pt x="170" y="39"/>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sp>
          <p:nvSpPr>
            <p:cNvPr id="353" name="Freeform 282">
              <a:extLst>
                <a:ext uri="{FF2B5EF4-FFF2-40B4-BE49-F238E27FC236}">
                  <a16:creationId xmlns:a16="http://schemas.microsoft.com/office/drawing/2014/main" id="{7B7C3545-AB14-4D3F-8103-0C02350B840D}"/>
                </a:ext>
              </a:extLst>
            </p:cNvPr>
            <p:cNvSpPr>
              <a:spLocks noEditPoints="1"/>
            </p:cNvSpPr>
            <p:nvPr/>
          </p:nvSpPr>
          <p:spPr bwMode="auto">
            <a:xfrm>
              <a:off x="5586411" y="1479550"/>
              <a:ext cx="222250" cy="555625"/>
            </a:xfrm>
            <a:custGeom>
              <a:avLst/>
              <a:gdLst/>
              <a:ahLst/>
              <a:cxnLst>
                <a:cxn ang="0">
                  <a:pos x="77" y="24"/>
                </a:cxn>
                <a:cxn ang="0">
                  <a:pos x="54" y="0"/>
                </a:cxn>
                <a:cxn ang="0">
                  <a:pos x="31" y="24"/>
                </a:cxn>
                <a:cxn ang="0">
                  <a:pos x="77" y="24"/>
                </a:cxn>
                <a:cxn ang="0">
                  <a:pos x="1" y="117"/>
                </a:cxn>
                <a:cxn ang="0">
                  <a:pos x="7" y="80"/>
                </a:cxn>
                <a:cxn ang="0">
                  <a:pos x="32" y="62"/>
                </a:cxn>
                <a:cxn ang="0">
                  <a:pos x="35" y="62"/>
                </a:cxn>
                <a:cxn ang="0">
                  <a:pos x="50" y="85"/>
                </a:cxn>
                <a:cxn ang="0">
                  <a:pos x="50" y="73"/>
                </a:cxn>
                <a:cxn ang="0">
                  <a:pos x="48" y="70"/>
                </a:cxn>
                <a:cxn ang="0">
                  <a:pos x="54" y="66"/>
                </a:cxn>
                <a:cxn ang="0">
                  <a:pos x="60" y="70"/>
                </a:cxn>
                <a:cxn ang="0">
                  <a:pos x="58" y="73"/>
                </a:cxn>
                <a:cxn ang="0">
                  <a:pos x="58" y="85"/>
                </a:cxn>
                <a:cxn ang="0">
                  <a:pos x="73" y="62"/>
                </a:cxn>
                <a:cxn ang="0">
                  <a:pos x="76" y="62"/>
                </a:cxn>
                <a:cxn ang="0">
                  <a:pos x="101" y="80"/>
                </a:cxn>
                <a:cxn ang="0">
                  <a:pos x="107" y="117"/>
                </a:cxn>
                <a:cxn ang="0">
                  <a:pos x="107" y="161"/>
                </a:cxn>
                <a:cxn ang="0">
                  <a:pos x="86" y="166"/>
                </a:cxn>
                <a:cxn ang="0">
                  <a:pos x="85" y="249"/>
                </a:cxn>
                <a:cxn ang="0">
                  <a:pos x="54" y="258"/>
                </a:cxn>
                <a:cxn ang="0">
                  <a:pos x="23" y="249"/>
                </a:cxn>
                <a:cxn ang="0">
                  <a:pos x="22" y="166"/>
                </a:cxn>
                <a:cxn ang="0">
                  <a:pos x="1" y="161"/>
                </a:cxn>
                <a:cxn ang="0">
                  <a:pos x="1" y="117"/>
                </a:cxn>
              </a:cxnLst>
              <a:rect l="0" t="0" r="r" b="b"/>
              <a:pathLst>
                <a:path w="108" h="269">
                  <a:moveTo>
                    <a:pt x="77" y="24"/>
                  </a:moveTo>
                  <a:cubicBezTo>
                    <a:pt x="77" y="11"/>
                    <a:pt x="68" y="0"/>
                    <a:pt x="54" y="0"/>
                  </a:cubicBezTo>
                  <a:cubicBezTo>
                    <a:pt x="39" y="0"/>
                    <a:pt x="31" y="11"/>
                    <a:pt x="31" y="24"/>
                  </a:cubicBezTo>
                  <a:cubicBezTo>
                    <a:pt x="31" y="73"/>
                    <a:pt x="77" y="73"/>
                    <a:pt x="77" y="24"/>
                  </a:cubicBezTo>
                  <a:close/>
                  <a:moveTo>
                    <a:pt x="1" y="117"/>
                  </a:moveTo>
                  <a:cubicBezTo>
                    <a:pt x="1" y="104"/>
                    <a:pt x="1" y="90"/>
                    <a:pt x="7" y="80"/>
                  </a:cubicBezTo>
                  <a:cubicBezTo>
                    <a:pt x="12" y="71"/>
                    <a:pt x="21" y="62"/>
                    <a:pt x="32" y="62"/>
                  </a:cubicBezTo>
                  <a:cubicBezTo>
                    <a:pt x="35" y="62"/>
                    <a:pt x="35" y="62"/>
                    <a:pt x="35" y="62"/>
                  </a:cubicBezTo>
                  <a:cubicBezTo>
                    <a:pt x="50" y="85"/>
                    <a:pt x="50" y="85"/>
                    <a:pt x="50" y="85"/>
                  </a:cubicBezTo>
                  <a:cubicBezTo>
                    <a:pt x="50" y="73"/>
                    <a:pt x="50" y="73"/>
                    <a:pt x="50" y="73"/>
                  </a:cubicBezTo>
                  <a:cubicBezTo>
                    <a:pt x="48" y="70"/>
                    <a:pt x="48" y="70"/>
                    <a:pt x="48" y="70"/>
                  </a:cubicBezTo>
                  <a:cubicBezTo>
                    <a:pt x="54" y="66"/>
                    <a:pt x="54" y="66"/>
                    <a:pt x="54" y="66"/>
                  </a:cubicBezTo>
                  <a:cubicBezTo>
                    <a:pt x="60" y="70"/>
                    <a:pt x="60" y="70"/>
                    <a:pt x="60" y="70"/>
                  </a:cubicBezTo>
                  <a:cubicBezTo>
                    <a:pt x="58" y="73"/>
                    <a:pt x="58" y="73"/>
                    <a:pt x="58" y="73"/>
                  </a:cubicBezTo>
                  <a:cubicBezTo>
                    <a:pt x="58" y="85"/>
                    <a:pt x="58" y="85"/>
                    <a:pt x="58" y="85"/>
                  </a:cubicBezTo>
                  <a:cubicBezTo>
                    <a:pt x="73" y="62"/>
                    <a:pt x="73" y="62"/>
                    <a:pt x="73" y="62"/>
                  </a:cubicBezTo>
                  <a:cubicBezTo>
                    <a:pt x="76" y="62"/>
                    <a:pt x="76" y="62"/>
                    <a:pt x="76" y="62"/>
                  </a:cubicBezTo>
                  <a:cubicBezTo>
                    <a:pt x="87" y="62"/>
                    <a:pt x="96" y="71"/>
                    <a:pt x="101" y="80"/>
                  </a:cubicBezTo>
                  <a:cubicBezTo>
                    <a:pt x="107" y="90"/>
                    <a:pt x="107" y="104"/>
                    <a:pt x="107" y="117"/>
                  </a:cubicBezTo>
                  <a:cubicBezTo>
                    <a:pt x="107" y="135"/>
                    <a:pt x="107" y="143"/>
                    <a:pt x="107" y="161"/>
                  </a:cubicBezTo>
                  <a:cubicBezTo>
                    <a:pt x="108" y="169"/>
                    <a:pt x="91" y="172"/>
                    <a:pt x="86" y="166"/>
                  </a:cubicBezTo>
                  <a:cubicBezTo>
                    <a:pt x="85" y="249"/>
                    <a:pt x="85" y="249"/>
                    <a:pt x="85" y="249"/>
                  </a:cubicBezTo>
                  <a:cubicBezTo>
                    <a:pt x="85" y="266"/>
                    <a:pt x="63" y="269"/>
                    <a:pt x="54" y="258"/>
                  </a:cubicBezTo>
                  <a:cubicBezTo>
                    <a:pt x="45" y="269"/>
                    <a:pt x="23" y="266"/>
                    <a:pt x="23" y="249"/>
                  </a:cubicBezTo>
                  <a:cubicBezTo>
                    <a:pt x="22" y="166"/>
                    <a:pt x="22" y="166"/>
                    <a:pt x="22" y="166"/>
                  </a:cubicBezTo>
                  <a:cubicBezTo>
                    <a:pt x="17" y="172"/>
                    <a:pt x="0" y="169"/>
                    <a:pt x="1" y="161"/>
                  </a:cubicBezTo>
                  <a:cubicBezTo>
                    <a:pt x="1" y="143"/>
                    <a:pt x="1" y="135"/>
                    <a:pt x="1" y="117"/>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sp>
          <p:nvSpPr>
            <p:cNvPr id="354" name="Freeform 283">
              <a:extLst>
                <a:ext uri="{FF2B5EF4-FFF2-40B4-BE49-F238E27FC236}">
                  <a16:creationId xmlns:a16="http://schemas.microsoft.com/office/drawing/2014/main" id="{CA03A825-CE1E-4BF8-9E91-4E0E8B5A546E}"/>
                </a:ext>
              </a:extLst>
            </p:cNvPr>
            <p:cNvSpPr>
              <a:spLocks/>
            </p:cNvSpPr>
            <p:nvPr/>
          </p:nvSpPr>
          <p:spPr bwMode="auto">
            <a:xfrm>
              <a:off x="5464175" y="1946275"/>
              <a:ext cx="466725" cy="158750"/>
            </a:xfrm>
            <a:custGeom>
              <a:avLst/>
              <a:gdLst/>
              <a:ahLst/>
              <a:cxnLst>
                <a:cxn ang="0">
                  <a:pos x="153" y="0"/>
                </a:cxn>
                <a:cxn ang="0">
                  <a:pos x="226" y="37"/>
                </a:cxn>
                <a:cxn ang="0">
                  <a:pos x="113" y="77"/>
                </a:cxn>
                <a:cxn ang="0">
                  <a:pos x="0" y="37"/>
                </a:cxn>
                <a:cxn ang="0">
                  <a:pos x="73" y="0"/>
                </a:cxn>
                <a:cxn ang="0">
                  <a:pos x="73" y="9"/>
                </a:cxn>
                <a:cxn ang="0">
                  <a:pos x="22" y="29"/>
                </a:cxn>
                <a:cxn ang="0">
                  <a:pos x="113" y="52"/>
                </a:cxn>
                <a:cxn ang="0">
                  <a:pos x="204" y="29"/>
                </a:cxn>
                <a:cxn ang="0">
                  <a:pos x="153" y="9"/>
                </a:cxn>
                <a:cxn ang="0">
                  <a:pos x="153" y="0"/>
                </a:cxn>
              </a:cxnLst>
              <a:rect l="0" t="0" r="r" b="b"/>
              <a:pathLst>
                <a:path w="226" h="77">
                  <a:moveTo>
                    <a:pt x="153" y="0"/>
                  </a:moveTo>
                  <a:cubicBezTo>
                    <a:pt x="196" y="6"/>
                    <a:pt x="226" y="21"/>
                    <a:pt x="226" y="37"/>
                  </a:cubicBezTo>
                  <a:cubicBezTo>
                    <a:pt x="226" y="59"/>
                    <a:pt x="176" y="77"/>
                    <a:pt x="113" y="77"/>
                  </a:cubicBezTo>
                  <a:cubicBezTo>
                    <a:pt x="51" y="77"/>
                    <a:pt x="0" y="59"/>
                    <a:pt x="0" y="37"/>
                  </a:cubicBezTo>
                  <a:cubicBezTo>
                    <a:pt x="0" y="21"/>
                    <a:pt x="30" y="6"/>
                    <a:pt x="73" y="0"/>
                  </a:cubicBezTo>
                  <a:cubicBezTo>
                    <a:pt x="73" y="9"/>
                    <a:pt x="73" y="9"/>
                    <a:pt x="73" y="9"/>
                  </a:cubicBezTo>
                  <a:cubicBezTo>
                    <a:pt x="43" y="12"/>
                    <a:pt x="22" y="20"/>
                    <a:pt x="22" y="29"/>
                  </a:cubicBezTo>
                  <a:cubicBezTo>
                    <a:pt x="22" y="42"/>
                    <a:pt x="63" y="52"/>
                    <a:pt x="113" y="52"/>
                  </a:cubicBezTo>
                  <a:cubicBezTo>
                    <a:pt x="163" y="52"/>
                    <a:pt x="204" y="42"/>
                    <a:pt x="204" y="29"/>
                  </a:cubicBezTo>
                  <a:cubicBezTo>
                    <a:pt x="204" y="20"/>
                    <a:pt x="183" y="12"/>
                    <a:pt x="153" y="9"/>
                  </a:cubicBezTo>
                  <a:cubicBezTo>
                    <a:pt x="153" y="0"/>
                    <a:pt x="153" y="0"/>
                    <a:pt x="153" y="0"/>
                  </a:cubicBezTo>
                  <a:close/>
                </a:path>
              </a:pathLst>
            </a:custGeom>
            <a:grpFill/>
            <a:ln w="9525">
              <a:noFill/>
              <a:round/>
              <a:headEnd/>
              <a:tailEnd/>
            </a:ln>
          </p:spPr>
          <p:txBody>
            <a:bodyPr vert="horz" wrap="square" lIns="84406" tIns="42203" rIns="84406" bIns="4220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44083">
                <a:defRPr/>
              </a:pPr>
              <a:endParaRPr lang="en-GB" sz="1662" dirty="0">
                <a:solidFill>
                  <a:srgbClr val="000000"/>
                </a:solidFill>
                <a:latin typeface="Arial" panose="020B0604020202020204" pitchFamily="34" charset="0"/>
              </a:endParaRPr>
            </a:p>
          </p:txBody>
        </p:sp>
      </p:grpSp>
      <p:sp>
        <p:nvSpPr>
          <p:cNvPr id="355" name="Content Placeholder 1">
            <a:extLst>
              <a:ext uri="{FF2B5EF4-FFF2-40B4-BE49-F238E27FC236}">
                <a16:creationId xmlns:a16="http://schemas.microsoft.com/office/drawing/2014/main" id="{F4130BAB-2B29-4AD3-8DFD-B312F42BFDF5}"/>
              </a:ext>
            </a:extLst>
          </p:cNvPr>
          <p:cNvSpPr txBox="1">
            <a:spLocks/>
          </p:cNvSpPr>
          <p:nvPr/>
        </p:nvSpPr>
        <p:spPr>
          <a:xfrm>
            <a:off x="7147736" y="658576"/>
            <a:ext cx="1793320" cy="272736"/>
          </a:xfrm>
          <a:prstGeom prst="rect">
            <a:avLst/>
          </a:prstGeom>
        </p:spPr>
        <p:txBody>
          <a:bodyPr lIns="0" tIns="0" rIns="0" bIns="0" anchor="ct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bg1"/>
                </a:solidFill>
              </a:rPr>
              <a:t>Responsibility</a:t>
            </a:r>
          </a:p>
        </p:txBody>
      </p:sp>
      <p:sp>
        <p:nvSpPr>
          <p:cNvPr id="356" name="TextBox 355">
            <a:extLst>
              <a:ext uri="{FF2B5EF4-FFF2-40B4-BE49-F238E27FC236}">
                <a16:creationId xmlns:a16="http://schemas.microsoft.com/office/drawing/2014/main" id="{2316D201-5C23-4BC3-995A-2149F3CFED12}"/>
              </a:ext>
            </a:extLst>
          </p:cNvPr>
          <p:cNvSpPr txBox="1"/>
          <p:nvPr/>
        </p:nvSpPr>
        <p:spPr>
          <a:xfrm>
            <a:off x="7744258" y="1255451"/>
            <a:ext cx="1124229" cy="502920"/>
          </a:xfrm>
          <a:prstGeom prst="rect">
            <a:avLst/>
          </a:prstGeom>
          <a:noFill/>
        </p:spPr>
        <p:txBody>
          <a:bodyPr wrap="square" lIns="0" tIns="0" rIns="0" bIns="0" rtlCol="0" anchor="ctr">
            <a:noAutofit/>
          </a:bodyPr>
          <a:lstStyle/>
          <a:p>
            <a:r>
              <a:rPr lang="en-US" sz="1000" dirty="0">
                <a:solidFill>
                  <a:schemeClr val="bg1"/>
                </a:solidFill>
                <a:latin typeface="+mn-lt"/>
              </a:rPr>
              <a:t>Aveksa &amp; RBAC Team</a:t>
            </a:r>
          </a:p>
        </p:txBody>
      </p:sp>
      <p:sp>
        <p:nvSpPr>
          <p:cNvPr id="357" name="TextBox 356">
            <a:extLst>
              <a:ext uri="{FF2B5EF4-FFF2-40B4-BE49-F238E27FC236}">
                <a16:creationId xmlns:a16="http://schemas.microsoft.com/office/drawing/2014/main" id="{296F9306-0C47-4A3C-B011-548F27744A4F}"/>
              </a:ext>
            </a:extLst>
          </p:cNvPr>
          <p:cNvSpPr txBox="1"/>
          <p:nvPr/>
        </p:nvSpPr>
        <p:spPr>
          <a:xfrm>
            <a:off x="7744259" y="1919746"/>
            <a:ext cx="1124228" cy="502920"/>
          </a:xfrm>
          <a:prstGeom prst="rect">
            <a:avLst/>
          </a:prstGeom>
          <a:noFill/>
        </p:spPr>
        <p:txBody>
          <a:bodyPr wrap="square" lIns="0" tIns="0" rIns="0" bIns="0" rtlCol="0" anchor="ctr">
            <a:noAutofit/>
          </a:bodyPr>
          <a:lstStyle/>
          <a:p>
            <a:r>
              <a:rPr lang="en-US" sz="1000" dirty="0">
                <a:solidFill>
                  <a:schemeClr val="bg1"/>
                </a:solidFill>
                <a:latin typeface="+mn-lt"/>
              </a:rPr>
              <a:t>RBAC Team</a:t>
            </a:r>
          </a:p>
        </p:txBody>
      </p:sp>
      <p:sp>
        <p:nvSpPr>
          <p:cNvPr id="358" name="TextBox 357">
            <a:extLst>
              <a:ext uri="{FF2B5EF4-FFF2-40B4-BE49-F238E27FC236}">
                <a16:creationId xmlns:a16="http://schemas.microsoft.com/office/drawing/2014/main" id="{D1841AED-90D0-4E9D-83B2-8C6C43DFB3D1}"/>
              </a:ext>
            </a:extLst>
          </p:cNvPr>
          <p:cNvSpPr txBox="1"/>
          <p:nvPr/>
        </p:nvSpPr>
        <p:spPr>
          <a:xfrm>
            <a:off x="7744259" y="2584041"/>
            <a:ext cx="1124228" cy="502920"/>
          </a:xfrm>
          <a:prstGeom prst="rect">
            <a:avLst/>
          </a:prstGeom>
          <a:noFill/>
        </p:spPr>
        <p:txBody>
          <a:bodyPr wrap="square" lIns="0" tIns="0" rIns="0" bIns="0" rtlCol="0" anchor="ctr">
            <a:noAutofit/>
          </a:bodyPr>
          <a:lstStyle/>
          <a:p>
            <a:r>
              <a:rPr lang="en-US" sz="1000" dirty="0">
                <a:solidFill>
                  <a:schemeClr val="bg1"/>
                </a:solidFill>
                <a:latin typeface="+mn-lt"/>
              </a:rPr>
              <a:t>Saviynt Team</a:t>
            </a:r>
          </a:p>
        </p:txBody>
      </p:sp>
      <p:sp>
        <p:nvSpPr>
          <p:cNvPr id="359" name="TextBox 358">
            <a:extLst>
              <a:ext uri="{FF2B5EF4-FFF2-40B4-BE49-F238E27FC236}">
                <a16:creationId xmlns:a16="http://schemas.microsoft.com/office/drawing/2014/main" id="{6CC24952-CAF5-4B9B-8D51-7C94A2F1F9CD}"/>
              </a:ext>
            </a:extLst>
          </p:cNvPr>
          <p:cNvSpPr txBox="1"/>
          <p:nvPr/>
        </p:nvSpPr>
        <p:spPr>
          <a:xfrm>
            <a:off x="7744259" y="3248337"/>
            <a:ext cx="1124228" cy="502920"/>
          </a:xfrm>
          <a:prstGeom prst="rect">
            <a:avLst/>
          </a:prstGeom>
          <a:noFill/>
        </p:spPr>
        <p:txBody>
          <a:bodyPr wrap="square" lIns="0" tIns="0" rIns="0" bIns="0" rtlCol="0" anchor="ctr">
            <a:noAutofit/>
          </a:bodyPr>
          <a:lstStyle/>
          <a:p>
            <a:r>
              <a:rPr lang="en-US" sz="1000" dirty="0">
                <a:solidFill>
                  <a:schemeClr val="bg1"/>
                </a:solidFill>
                <a:latin typeface="+mn-lt"/>
              </a:rPr>
              <a:t>Saviynt and RBAC Team</a:t>
            </a:r>
          </a:p>
        </p:txBody>
      </p:sp>
      <p:grpSp>
        <p:nvGrpSpPr>
          <p:cNvPr id="360" name="Group 359">
            <a:extLst>
              <a:ext uri="{FF2B5EF4-FFF2-40B4-BE49-F238E27FC236}">
                <a16:creationId xmlns:a16="http://schemas.microsoft.com/office/drawing/2014/main" id="{2FCC2976-4560-411C-90BB-9E91BFA71B78}"/>
              </a:ext>
            </a:extLst>
          </p:cNvPr>
          <p:cNvGrpSpPr/>
          <p:nvPr/>
        </p:nvGrpSpPr>
        <p:grpSpPr>
          <a:xfrm>
            <a:off x="7201053" y="1255450"/>
            <a:ext cx="476874" cy="2479737"/>
            <a:chOff x="1749565" y="6583232"/>
            <a:chExt cx="476874" cy="2479737"/>
          </a:xfrm>
        </p:grpSpPr>
        <p:grpSp>
          <p:nvGrpSpPr>
            <p:cNvPr id="361" name="Group 360">
              <a:extLst>
                <a:ext uri="{FF2B5EF4-FFF2-40B4-BE49-F238E27FC236}">
                  <a16:creationId xmlns:a16="http://schemas.microsoft.com/office/drawing/2014/main" id="{3A1EB8DC-7454-45C8-A8BE-DDF0E87FE442}"/>
                </a:ext>
              </a:extLst>
            </p:cNvPr>
            <p:cNvGrpSpPr/>
            <p:nvPr/>
          </p:nvGrpSpPr>
          <p:grpSpPr>
            <a:xfrm>
              <a:off x="1749565" y="6583232"/>
              <a:ext cx="476874" cy="476874"/>
              <a:chOff x="1503677" y="1800296"/>
              <a:chExt cx="968650" cy="968650"/>
            </a:xfrm>
          </p:grpSpPr>
          <p:sp>
            <p:nvSpPr>
              <p:cNvPr id="371" name="Oval 370">
                <a:extLst>
                  <a:ext uri="{FF2B5EF4-FFF2-40B4-BE49-F238E27FC236}">
                    <a16:creationId xmlns:a16="http://schemas.microsoft.com/office/drawing/2014/main" id="{5654AD00-63E8-49F1-809B-F3DBFF98BE6E}"/>
                  </a:ext>
                </a:extLst>
              </p:cNvPr>
              <p:cNvSpPr/>
              <p:nvPr/>
            </p:nvSpPr>
            <p:spPr>
              <a:xfrm>
                <a:off x="1503677" y="1800296"/>
                <a:ext cx="968650" cy="96865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200" dirty="0">
                  <a:solidFill>
                    <a:schemeClr val="bg1"/>
                  </a:solidFill>
                </a:endParaRPr>
              </a:p>
            </p:txBody>
          </p:sp>
          <p:sp>
            <p:nvSpPr>
              <p:cNvPr id="372" name="Oval 371">
                <a:extLst>
                  <a:ext uri="{FF2B5EF4-FFF2-40B4-BE49-F238E27FC236}">
                    <a16:creationId xmlns:a16="http://schemas.microsoft.com/office/drawing/2014/main" id="{1D48DDB4-C2C9-4F67-AA40-5E4B51C0191F}"/>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b="1" dirty="0">
                    <a:solidFill>
                      <a:srgbClr val="00338D"/>
                    </a:solidFill>
                  </a:rPr>
                  <a:t>1</a:t>
                </a:r>
              </a:p>
            </p:txBody>
          </p:sp>
        </p:grpSp>
        <p:grpSp>
          <p:nvGrpSpPr>
            <p:cNvPr id="362" name="Group 361">
              <a:extLst>
                <a:ext uri="{FF2B5EF4-FFF2-40B4-BE49-F238E27FC236}">
                  <a16:creationId xmlns:a16="http://schemas.microsoft.com/office/drawing/2014/main" id="{B0BA3FA9-F6B7-4401-9F24-6F5C4085BF78}"/>
                </a:ext>
              </a:extLst>
            </p:cNvPr>
            <p:cNvGrpSpPr/>
            <p:nvPr/>
          </p:nvGrpSpPr>
          <p:grpSpPr>
            <a:xfrm>
              <a:off x="1749565" y="7250853"/>
              <a:ext cx="476874" cy="476874"/>
              <a:chOff x="1503677" y="1800296"/>
              <a:chExt cx="968650" cy="968650"/>
            </a:xfrm>
          </p:grpSpPr>
          <p:sp>
            <p:nvSpPr>
              <p:cNvPr id="369" name="Oval 368">
                <a:extLst>
                  <a:ext uri="{FF2B5EF4-FFF2-40B4-BE49-F238E27FC236}">
                    <a16:creationId xmlns:a16="http://schemas.microsoft.com/office/drawing/2014/main" id="{4AF27F84-05AC-4F28-A5B4-827199869761}"/>
                  </a:ext>
                </a:extLst>
              </p:cNvPr>
              <p:cNvSpPr/>
              <p:nvPr/>
            </p:nvSpPr>
            <p:spPr>
              <a:xfrm>
                <a:off x="1503677" y="1800296"/>
                <a:ext cx="968650" cy="968650"/>
              </a:xfrm>
              <a:prstGeom prst="ellipse">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200" dirty="0">
                  <a:solidFill>
                    <a:schemeClr val="bg1"/>
                  </a:solidFill>
                </a:endParaRPr>
              </a:p>
            </p:txBody>
          </p:sp>
          <p:sp>
            <p:nvSpPr>
              <p:cNvPr id="370" name="Oval 369">
                <a:extLst>
                  <a:ext uri="{FF2B5EF4-FFF2-40B4-BE49-F238E27FC236}">
                    <a16:creationId xmlns:a16="http://schemas.microsoft.com/office/drawing/2014/main" id="{327D190C-1B35-417D-A40A-075ABB1841D2}"/>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b="1" dirty="0">
                    <a:solidFill>
                      <a:srgbClr val="005EB8"/>
                    </a:solidFill>
                  </a:rPr>
                  <a:t>2</a:t>
                </a:r>
              </a:p>
            </p:txBody>
          </p:sp>
        </p:grpSp>
        <p:grpSp>
          <p:nvGrpSpPr>
            <p:cNvPr id="363" name="Group 362">
              <a:extLst>
                <a:ext uri="{FF2B5EF4-FFF2-40B4-BE49-F238E27FC236}">
                  <a16:creationId xmlns:a16="http://schemas.microsoft.com/office/drawing/2014/main" id="{F35A77E6-73B9-44BE-AA1E-A2DA78AD0B01}"/>
                </a:ext>
              </a:extLst>
            </p:cNvPr>
            <p:cNvGrpSpPr/>
            <p:nvPr/>
          </p:nvGrpSpPr>
          <p:grpSpPr>
            <a:xfrm>
              <a:off x="1749565" y="7918474"/>
              <a:ext cx="476874" cy="476874"/>
              <a:chOff x="1503677" y="1800296"/>
              <a:chExt cx="968650" cy="968650"/>
            </a:xfrm>
          </p:grpSpPr>
          <p:sp>
            <p:nvSpPr>
              <p:cNvPr id="367" name="Oval 366">
                <a:extLst>
                  <a:ext uri="{FF2B5EF4-FFF2-40B4-BE49-F238E27FC236}">
                    <a16:creationId xmlns:a16="http://schemas.microsoft.com/office/drawing/2014/main" id="{2A61F5E3-F936-4301-9998-D5639E323891}"/>
                  </a:ext>
                </a:extLst>
              </p:cNvPr>
              <p:cNvSpPr/>
              <p:nvPr/>
            </p:nvSpPr>
            <p:spPr>
              <a:xfrm>
                <a:off x="1503677" y="1800296"/>
                <a:ext cx="968650" cy="968650"/>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200" dirty="0">
                  <a:solidFill>
                    <a:schemeClr val="bg1"/>
                  </a:solidFill>
                </a:endParaRPr>
              </a:p>
            </p:txBody>
          </p:sp>
          <p:sp>
            <p:nvSpPr>
              <p:cNvPr id="368" name="Oval 367">
                <a:extLst>
                  <a:ext uri="{FF2B5EF4-FFF2-40B4-BE49-F238E27FC236}">
                    <a16:creationId xmlns:a16="http://schemas.microsoft.com/office/drawing/2014/main" id="{AD585E91-B89D-4FA9-A175-ECB2465FC782}"/>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b="1" dirty="0">
                    <a:solidFill>
                      <a:srgbClr val="0091DA"/>
                    </a:solidFill>
                  </a:rPr>
                  <a:t>3</a:t>
                </a:r>
              </a:p>
            </p:txBody>
          </p:sp>
        </p:grpSp>
        <p:grpSp>
          <p:nvGrpSpPr>
            <p:cNvPr id="364" name="Group 363">
              <a:extLst>
                <a:ext uri="{FF2B5EF4-FFF2-40B4-BE49-F238E27FC236}">
                  <a16:creationId xmlns:a16="http://schemas.microsoft.com/office/drawing/2014/main" id="{A954E484-B9F9-4781-9244-4C8783459769}"/>
                </a:ext>
              </a:extLst>
            </p:cNvPr>
            <p:cNvGrpSpPr/>
            <p:nvPr/>
          </p:nvGrpSpPr>
          <p:grpSpPr>
            <a:xfrm>
              <a:off x="1749565" y="8586095"/>
              <a:ext cx="476874" cy="476874"/>
              <a:chOff x="1503677" y="1800296"/>
              <a:chExt cx="968650" cy="968650"/>
            </a:xfrm>
          </p:grpSpPr>
          <p:sp>
            <p:nvSpPr>
              <p:cNvPr id="365" name="Oval 364">
                <a:extLst>
                  <a:ext uri="{FF2B5EF4-FFF2-40B4-BE49-F238E27FC236}">
                    <a16:creationId xmlns:a16="http://schemas.microsoft.com/office/drawing/2014/main" id="{0D1C35BE-443F-4913-BBF6-94A792C2E851}"/>
                  </a:ext>
                </a:extLst>
              </p:cNvPr>
              <p:cNvSpPr/>
              <p:nvPr/>
            </p:nvSpPr>
            <p:spPr>
              <a:xfrm>
                <a:off x="1503677" y="1800296"/>
                <a:ext cx="968650" cy="968650"/>
              </a:xfrm>
              <a:prstGeom prst="ellipse">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200" dirty="0">
                  <a:solidFill>
                    <a:schemeClr val="bg1"/>
                  </a:solidFill>
                </a:endParaRPr>
              </a:p>
            </p:txBody>
          </p:sp>
          <p:sp>
            <p:nvSpPr>
              <p:cNvPr id="366" name="Oval 365">
                <a:extLst>
                  <a:ext uri="{FF2B5EF4-FFF2-40B4-BE49-F238E27FC236}">
                    <a16:creationId xmlns:a16="http://schemas.microsoft.com/office/drawing/2014/main" id="{380B35B1-C544-4D6C-A45F-F9D2EC056460}"/>
                  </a:ext>
                </a:extLst>
              </p:cNvPr>
              <p:cNvSpPr/>
              <p:nvPr/>
            </p:nvSpPr>
            <p:spPr>
              <a:xfrm>
                <a:off x="1635286" y="1931905"/>
                <a:ext cx="705435" cy="70543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b="1" dirty="0">
                    <a:solidFill>
                      <a:srgbClr val="00A3A1"/>
                    </a:solidFill>
                  </a:rPr>
                  <a:t>4</a:t>
                </a:r>
              </a:p>
            </p:txBody>
          </p:sp>
        </p:grpSp>
      </p:grpSp>
      <p:grpSp>
        <p:nvGrpSpPr>
          <p:cNvPr id="373" name="Group 372">
            <a:extLst>
              <a:ext uri="{FF2B5EF4-FFF2-40B4-BE49-F238E27FC236}">
                <a16:creationId xmlns:a16="http://schemas.microsoft.com/office/drawing/2014/main" id="{8688482D-1C76-426C-86D2-B90953E72DAB}"/>
              </a:ext>
            </a:extLst>
          </p:cNvPr>
          <p:cNvGrpSpPr/>
          <p:nvPr/>
        </p:nvGrpSpPr>
        <p:grpSpPr>
          <a:xfrm>
            <a:off x="7214335" y="4036884"/>
            <a:ext cx="1645653" cy="603019"/>
            <a:chOff x="11677650" y="4737100"/>
            <a:chExt cx="1020762" cy="438151"/>
          </a:xfrm>
        </p:grpSpPr>
        <p:sp>
          <p:nvSpPr>
            <p:cNvPr id="374" name="Freeform 646">
              <a:extLst>
                <a:ext uri="{FF2B5EF4-FFF2-40B4-BE49-F238E27FC236}">
                  <a16:creationId xmlns:a16="http://schemas.microsoft.com/office/drawing/2014/main" id="{85E179B2-7BA3-4C56-A88B-0BC09A689552}"/>
                </a:ext>
              </a:extLst>
            </p:cNvPr>
            <p:cNvSpPr>
              <a:spLocks noEditPoints="1"/>
            </p:cNvSpPr>
            <p:nvPr/>
          </p:nvSpPr>
          <p:spPr bwMode="auto">
            <a:xfrm>
              <a:off x="12285662" y="4737100"/>
              <a:ext cx="280987" cy="279400"/>
            </a:xfrm>
            <a:custGeom>
              <a:avLst/>
              <a:gdLst>
                <a:gd name="T0" fmla="*/ 63 w 106"/>
                <a:gd name="T1" fmla="*/ 95 h 106"/>
                <a:gd name="T2" fmla="*/ 75 w 106"/>
                <a:gd name="T3" fmla="*/ 90 h 106"/>
                <a:gd name="T4" fmla="*/ 85 w 106"/>
                <a:gd name="T5" fmla="*/ 97 h 106"/>
                <a:gd name="T6" fmla="*/ 96 w 106"/>
                <a:gd name="T7" fmla="*/ 82 h 106"/>
                <a:gd name="T8" fmla="*/ 92 w 106"/>
                <a:gd name="T9" fmla="*/ 70 h 106"/>
                <a:gd name="T10" fmla="*/ 104 w 106"/>
                <a:gd name="T11" fmla="*/ 64 h 106"/>
                <a:gd name="T12" fmla="*/ 106 w 106"/>
                <a:gd name="T13" fmla="*/ 46 h 106"/>
                <a:gd name="T14" fmla="*/ 95 w 106"/>
                <a:gd name="T15" fmla="*/ 43 h 106"/>
                <a:gd name="T16" fmla="*/ 90 w 106"/>
                <a:gd name="T17" fmla="*/ 32 h 106"/>
                <a:gd name="T18" fmla="*/ 96 w 106"/>
                <a:gd name="T19" fmla="*/ 22 h 106"/>
                <a:gd name="T20" fmla="*/ 82 w 106"/>
                <a:gd name="T21" fmla="*/ 10 h 106"/>
                <a:gd name="T22" fmla="*/ 70 w 106"/>
                <a:gd name="T23" fmla="*/ 14 h 106"/>
                <a:gd name="T24" fmla="*/ 64 w 106"/>
                <a:gd name="T25" fmla="*/ 3 h 106"/>
                <a:gd name="T26" fmla="*/ 46 w 106"/>
                <a:gd name="T27" fmla="*/ 0 h 106"/>
                <a:gd name="T28" fmla="*/ 43 w 106"/>
                <a:gd name="T29" fmla="*/ 11 h 106"/>
                <a:gd name="T30" fmla="*/ 31 w 106"/>
                <a:gd name="T31" fmla="*/ 16 h 106"/>
                <a:gd name="T32" fmla="*/ 21 w 106"/>
                <a:gd name="T33" fmla="*/ 10 h 106"/>
                <a:gd name="T34" fmla="*/ 10 w 106"/>
                <a:gd name="T35" fmla="*/ 24 h 106"/>
                <a:gd name="T36" fmla="*/ 13 w 106"/>
                <a:gd name="T37" fmla="*/ 36 h 106"/>
                <a:gd name="T38" fmla="*/ 2 w 106"/>
                <a:gd name="T39" fmla="*/ 42 h 106"/>
                <a:gd name="T40" fmla="*/ 0 w 106"/>
                <a:gd name="T41" fmla="*/ 60 h 106"/>
                <a:gd name="T42" fmla="*/ 11 w 106"/>
                <a:gd name="T43" fmla="*/ 63 h 106"/>
                <a:gd name="T44" fmla="*/ 16 w 106"/>
                <a:gd name="T45" fmla="*/ 75 h 106"/>
                <a:gd name="T46" fmla="*/ 10 w 106"/>
                <a:gd name="T47" fmla="*/ 85 h 106"/>
                <a:gd name="T48" fmla="*/ 24 w 106"/>
                <a:gd name="T49" fmla="*/ 96 h 106"/>
                <a:gd name="T50" fmla="*/ 36 w 106"/>
                <a:gd name="T51" fmla="*/ 93 h 106"/>
                <a:gd name="T52" fmla="*/ 42 w 106"/>
                <a:gd name="T53" fmla="*/ 104 h 106"/>
                <a:gd name="T54" fmla="*/ 60 w 106"/>
                <a:gd name="T55" fmla="*/ 106 h 106"/>
                <a:gd name="T56" fmla="*/ 39 w 106"/>
                <a:gd name="T57" fmla="*/ 85 h 106"/>
                <a:gd name="T58" fmla="*/ 21 w 106"/>
                <a:gd name="T59" fmla="*/ 66 h 106"/>
                <a:gd name="T60" fmla="*/ 22 w 106"/>
                <a:gd name="T61" fmla="*/ 40 h 106"/>
                <a:gd name="T62" fmla="*/ 40 w 106"/>
                <a:gd name="T63" fmla="*/ 22 h 106"/>
                <a:gd name="T64" fmla="*/ 67 w 106"/>
                <a:gd name="T65" fmla="*/ 22 h 106"/>
                <a:gd name="T66" fmla="*/ 85 w 106"/>
                <a:gd name="T67" fmla="*/ 40 h 106"/>
                <a:gd name="T68" fmla="*/ 84 w 106"/>
                <a:gd name="T69" fmla="*/ 67 h 106"/>
                <a:gd name="T70" fmla="*/ 66 w 106"/>
                <a:gd name="T71" fmla="*/ 85 h 106"/>
                <a:gd name="T72" fmla="*/ 39 w 106"/>
                <a:gd name="T73" fmla="*/ 8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6" h="106">
                  <a:moveTo>
                    <a:pt x="63" y="104"/>
                  </a:moveTo>
                  <a:cubicBezTo>
                    <a:pt x="63" y="95"/>
                    <a:pt x="63" y="95"/>
                    <a:pt x="63" y="95"/>
                  </a:cubicBezTo>
                  <a:cubicBezTo>
                    <a:pt x="65" y="95"/>
                    <a:pt x="67" y="94"/>
                    <a:pt x="69" y="93"/>
                  </a:cubicBezTo>
                  <a:cubicBezTo>
                    <a:pt x="71" y="92"/>
                    <a:pt x="73" y="91"/>
                    <a:pt x="75" y="90"/>
                  </a:cubicBezTo>
                  <a:cubicBezTo>
                    <a:pt x="81" y="97"/>
                    <a:pt x="81" y="97"/>
                    <a:pt x="81" y="97"/>
                  </a:cubicBezTo>
                  <a:cubicBezTo>
                    <a:pt x="82" y="98"/>
                    <a:pt x="84" y="98"/>
                    <a:pt x="85" y="97"/>
                  </a:cubicBezTo>
                  <a:cubicBezTo>
                    <a:pt x="96" y="86"/>
                    <a:pt x="96" y="86"/>
                    <a:pt x="96" y="86"/>
                  </a:cubicBezTo>
                  <a:cubicBezTo>
                    <a:pt x="97" y="85"/>
                    <a:pt x="97" y="83"/>
                    <a:pt x="96" y="82"/>
                  </a:cubicBezTo>
                  <a:cubicBezTo>
                    <a:pt x="90" y="76"/>
                    <a:pt x="90" y="76"/>
                    <a:pt x="90" y="76"/>
                  </a:cubicBezTo>
                  <a:cubicBezTo>
                    <a:pt x="91" y="74"/>
                    <a:pt x="92" y="72"/>
                    <a:pt x="92" y="70"/>
                  </a:cubicBezTo>
                  <a:cubicBezTo>
                    <a:pt x="93" y="68"/>
                    <a:pt x="94" y="66"/>
                    <a:pt x="95" y="64"/>
                  </a:cubicBezTo>
                  <a:cubicBezTo>
                    <a:pt x="104" y="64"/>
                    <a:pt x="104" y="64"/>
                    <a:pt x="104" y="64"/>
                  </a:cubicBezTo>
                  <a:cubicBezTo>
                    <a:pt x="105" y="64"/>
                    <a:pt x="106" y="63"/>
                    <a:pt x="106" y="62"/>
                  </a:cubicBezTo>
                  <a:cubicBezTo>
                    <a:pt x="106" y="46"/>
                    <a:pt x="106" y="46"/>
                    <a:pt x="106" y="46"/>
                  </a:cubicBezTo>
                  <a:cubicBezTo>
                    <a:pt x="106" y="45"/>
                    <a:pt x="105" y="44"/>
                    <a:pt x="104" y="44"/>
                  </a:cubicBezTo>
                  <a:cubicBezTo>
                    <a:pt x="95" y="43"/>
                    <a:pt x="95" y="43"/>
                    <a:pt x="95" y="43"/>
                  </a:cubicBezTo>
                  <a:cubicBezTo>
                    <a:pt x="94" y="41"/>
                    <a:pt x="94" y="39"/>
                    <a:pt x="93" y="37"/>
                  </a:cubicBezTo>
                  <a:cubicBezTo>
                    <a:pt x="92" y="35"/>
                    <a:pt x="91" y="33"/>
                    <a:pt x="90" y="32"/>
                  </a:cubicBezTo>
                  <a:cubicBezTo>
                    <a:pt x="96" y="25"/>
                    <a:pt x="96" y="25"/>
                    <a:pt x="96" y="25"/>
                  </a:cubicBezTo>
                  <a:cubicBezTo>
                    <a:pt x="97" y="24"/>
                    <a:pt x="97" y="23"/>
                    <a:pt x="96" y="22"/>
                  </a:cubicBezTo>
                  <a:cubicBezTo>
                    <a:pt x="86" y="11"/>
                    <a:pt x="86" y="11"/>
                    <a:pt x="86" y="11"/>
                  </a:cubicBezTo>
                  <a:cubicBezTo>
                    <a:pt x="85" y="10"/>
                    <a:pt x="83" y="10"/>
                    <a:pt x="82" y="10"/>
                  </a:cubicBezTo>
                  <a:cubicBezTo>
                    <a:pt x="75" y="16"/>
                    <a:pt x="75" y="16"/>
                    <a:pt x="75" y="16"/>
                  </a:cubicBezTo>
                  <a:cubicBezTo>
                    <a:pt x="74" y="15"/>
                    <a:pt x="72" y="15"/>
                    <a:pt x="70" y="14"/>
                  </a:cubicBezTo>
                  <a:cubicBezTo>
                    <a:pt x="68" y="13"/>
                    <a:pt x="66" y="12"/>
                    <a:pt x="64" y="12"/>
                  </a:cubicBezTo>
                  <a:cubicBezTo>
                    <a:pt x="64" y="3"/>
                    <a:pt x="64" y="3"/>
                    <a:pt x="64" y="3"/>
                  </a:cubicBezTo>
                  <a:cubicBezTo>
                    <a:pt x="64" y="1"/>
                    <a:pt x="63" y="0"/>
                    <a:pt x="61" y="0"/>
                  </a:cubicBezTo>
                  <a:cubicBezTo>
                    <a:pt x="46" y="0"/>
                    <a:pt x="46" y="0"/>
                    <a:pt x="46" y="0"/>
                  </a:cubicBezTo>
                  <a:cubicBezTo>
                    <a:pt x="45" y="0"/>
                    <a:pt x="43" y="1"/>
                    <a:pt x="43" y="2"/>
                  </a:cubicBezTo>
                  <a:cubicBezTo>
                    <a:pt x="43" y="11"/>
                    <a:pt x="43" y="11"/>
                    <a:pt x="43" y="11"/>
                  </a:cubicBezTo>
                  <a:cubicBezTo>
                    <a:pt x="41" y="12"/>
                    <a:pt x="39" y="13"/>
                    <a:pt x="37" y="13"/>
                  </a:cubicBezTo>
                  <a:cubicBezTo>
                    <a:pt x="35" y="14"/>
                    <a:pt x="33" y="15"/>
                    <a:pt x="31" y="16"/>
                  </a:cubicBezTo>
                  <a:cubicBezTo>
                    <a:pt x="25" y="10"/>
                    <a:pt x="25" y="10"/>
                    <a:pt x="25" y="10"/>
                  </a:cubicBezTo>
                  <a:cubicBezTo>
                    <a:pt x="24" y="9"/>
                    <a:pt x="22" y="9"/>
                    <a:pt x="21" y="10"/>
                  </a:cubicBezTo>
                  <a:cubicBezTo>
                    <a:pt x="10" y="21"/>
                    <a:pt x="10" y="21"/>
                    <a:pt x="10" y="21"/>
                  </a:cubicBezTo>
                  <a:cubicBezTo>
                    <a:pt x="9" y="22"/>
                    <a:pt x="9" y="23"/>
                    <a:pt x="10" y="24"/>
                  </a:cubicBezTo>
                  <a:cubicBezTo>
                    <a:pt x="16" y="31"/>
                    <a:pt x="16" y="31"/>
                    <a:pt x="16" y="31"/>
                  </a:cubicBezTo>
                  <a:cubicBezTo>
                    <a:pt x="15" y="32"/>
                    <a:pt x="14" y="34"/>
                    <a:pt x="13" y="36"/>
                  </a:cubicBezTo>
                  <a:cubicBezTo>
                    <a:pt x="13" y="38"/>
                    <a:pt x="12" y="40"/>
                    <a:pt x="11" y="42"/>
                  </a:cubicBezTo>
                  <a:cubicBezTo>
                    <a:pt x="2" y="42"/>
                    <a:pt x="2" y="42"/>
                    <a:pt x="2" y="42"/>
                  </a:cubicBezTo>
                  <a:cubicBezTo>
                    <a:pt x="1" y="42"/>
                    <a:pt x="0" y="44"/>
                    <a:pt x="0" y="45"/>
                  </a:cubicBezTo>
                  <a:cubicBezTo>
                    <a:pt x="0" y="60"/>
                    <a:pt x="0" y="60"/>
                    <a:pt x="0" y="60"/>
                  </a:cubicBezTo>
                  <a:cubicBezTo>
                    <a:pt x="0" y="62"/>
                    <a:pt x="1" y="63"/>
                    <a:pt x="2" y="63"/>
                  </a:cubicBezTo>
                  <a:cubicBezTo>
                    <a:pt x="11" y="63"/>
                    <a:pt x="11" y="63"/>
                    <a:pt x="11" y="63"/>
                  </a:cubicBezTo>
                  <a:cubicBezTo>
                    <a:pt x="12" y="65"/>
                    <a:pt x="12" y="68"/>
                    <a:pt x="13" y="70"/>
                  </a:cubicBezTo>
                  <a:cubicBezTo>
                    <a:pt x="14" y="71"/>
                    <a:pt x="15" y="73"/>
                    <a:pt x="16" y="75"/>
                  </a:cubicBezTo>
                  <a:cubicBezTo>
                    <a:pt x="10" y="81"/>
                    <a:pt x="10" y="81"/>
                    <a:pt x="10" y="81"/>
                  </a:cubicBezTo>
                  <a:cubicBezTo>
                    <a:pt x="9" y="82"/>
                    <a:pt x="9" y="84"/>
                    <a:pt x="10" y="85"/>
                  </a:cubicBezTo>
                  <a:cubicBezTo>
                    <a:pt x="20" y="96"/>
                    <a:pt x="20" y="96"/>
                    <a:pt x="20" y="96"/>
                  </a:cubicBezTo>
                  <a:cubicBezTo>
                    <a:pt x="21" y="97"/>
                    <a:pt x="23" y="97"/>
                    <a:pt x="24" y="96"/>
                  </a:cubicBezTo>
                  <a:cubicBezTo>
                    <a:pt x="31" y="90"/>
                    <a:pt x="31" y="90"/>
                    <a:pt x="31" y="90"/>
                  </a:cubicBezTo>
                  <a:cubicBezTo>
                    <a:pt x="32" y="91"/>
                    <a:pt x="34" y="92"/>
                    <a:pt x="36" y="93"/>
                  </a:cubicBezTo>
                  <a:cubicBezTo>
                    <a:pt x="38" y="94"/>
                    <a:pt x="40" y="94"/>
                    <a:pt x="42" y="95"/>
                  </a:cubicBezTo>
                  <a:cubicBezTo>
                    <a:pt x="42" y="104"/>
                    <a:pt x="42" y="104"/>
                    <a:pt x="42" y="104"/>
                  </a:cubicBezTo>
                  <a:cubicBezTo>
                    <a:pt x="42" y="105"/>
                    <a:pt x="43" y="106"/>
                    <a:pt x="45" y="106"/>
                  </a:cubicBezTo>
                  <a:cubicBezTo>
                    <a:pt x="60" y="106"/>
                    <a:pt x="60" y="106"/>
                    <a:pt x="60" y="106"/>
                  </a:cubicBezTo>
                  <a:cubicBezTo>
                    <a:pt x="61" y="106"/>
                    <a:pt x="63" y="105"/>
                    <a:pt x="63" y="104"/>
                  </a:cubicBezTo>
                  <a:close/>
                  <a:moveTo>
                    <a:pt x="39" y="85"/>
                  </a:moveTo>
                  <a:cubicBezTo>
                    <a:pt x="35" y="83"/>
                    <a:pt x="32" y="80"/>
                    <a:pt x="29" y="77"/>
                  </a:cubicBezTo>
                  <a:cubicBezTo>
                    <a:pt x="25" y="74"/>
                    <a:pt x="23" y="70"/>
                    <a:pt x="21" y="66"/>
                  </a:cubicBezTo>
                  <a:cubicBezTo>
                    <a:pt x="20" y="62"/>
                    <a:pt x="19" y="57"/>
                    <a:pt x="19" y="53"/>
                  </a:cubicBezTo>
                  <a:cubicBezTo>
                    <a:pt x="19" y="48"/>
                    <a:pt x="20" y="44"/>
                    <a:pt x="22" y="40"/>
                  </a:cubicBezTo>
                  <a:cubicBezTo>
                    <a:pt x="23" y="36"/>
                    <a:pt x="26" y="32"/>
                    <a:pt x="29" y="29"/>
                  </a:cubicBezTo>
                  <a:cubicBezTo>
                    <a:pt x="32" y="26"/>
                    <a:pt x="36" y="23"/>
                    <a:pt x="40" y="22"/>
                  </a:cubicBezTo>
                  <a:cubicBezTo>
                    <a:pt x="44" y="20"/>
                    <a:pt x="49" y="19"/>
                    <a:pt x="53" y="19"/>
                  </a:cubicBezTo>
                  <a:cubicBezTo>
                    <a:pt x="58" y="19"/>
                    <a:pt x="62" y="20"/>
                    <a:pt x="67" y="22"/>
                  </a:cubicBezTo>
                  <a:cubicBezTo>
                    <a:pt x="71" y="24"/>
                    <a:pt x="74" y="26"/>
                    <a:pt x="77" y="29"/>
                  </a:cubicBezTo>
                  <a:cubicBezTo>
                    <a:pt x="81" y="32"/>
                    <a:pt x="83" y="36"/>
                    <a:pt x="85" y="40"/>
                  </a:cubicBezTo>
                  <a:cubicBezTo>
                    <a:pt x="86" y="44"/>
                    <a:pt x="87" y="49"/>
                    <a:pt x="87" y="54"/>
                  </a:cubicBezTo>
                  <a:cubicBezTo>
                    <a:pt x="87" y="58"/>
                    <a:pt x="86" y="63"/>
                    <a:pt x="84" y="67"/>
                  </a:cubicBezTo>
                  <a:cubicBezTo>
                    <a:pt x="83" y="71"/>
                    <a:pt x="80" y="75"/>
                    <a:pt x="77" y="78"/>
                  </a:cubicBezTo>
                  <a:cubicBezTo>
                    <a:pt x="74" y="81"/>
                    <a:pt x="70" y="83"/>
                    <a:pt x="66" y="85"/>
                  </a:cubicBezTo>
                  <a:cubicBezTo>
                    <a:pt x="62" y="87"/>
                    <a:pt x="57" y="88"/>
                    <a:pt x="53" y="87"/>
                  </a:cubicBezTo>
                  <a:cubicBezTo>
                    <a:pt x="48" y="87"/>
                    <a:pt x="44" y="86"/>
                    <a:pt x="39" y="85"/>
                  </a:cubicBezTo>
                  <a:close/>
                </a:path>
              </a:pathLst>
            </a:custGeom>
            <a:solidFill>
              <a:srgbClr val="00AF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5" name="Freeform 647">
              <a:extLst>
                <a:ext uri="{FF2B5EF4-FFF2-40B4-BE49-F238E27FC236}">
                  <a16:creationId xmlns:a16="http://schemas.microsoft.com/office/drawing/2014/main" id="{5D256F6B-1EB9-421F-AB83-462F737A680B}"/>
                </a:ext>
              </a:extLst>
            </p:cNvPr>
            <p:cNvSpPr>
              <a:spLocks noEditPoints="1"/>
            </p:cNvSpPr>
            <p:nvPr/>
          </p:nvSpPr>
          <p:spPr bwMode="auto">
            <a:xfrm>
              <a:off x="12349162" y="4800600"/>
              <a:ext cx="153987" cy="155575"/>
            </a:xfrm>
            <a:custGeom>
              <a:avLst/>
              <a:gdLst>
                <a:gd name="T0" fmla="*/ 58 w 58"/>
                <a:gd name="T1" fmla="*/ 30 h 59"/>
                <a:gd name="T2" fmla="*/ 29 w 58"/>
                <a:gd name="T3" fmla="*/ 0 h 59"/>
                <a:gd name="T4" fmla="*/ 0 w 58"/>
                <a:gd name="T5" fmla="*/ 29 h 59"/>
                <a:gd name="T6" fmla="*/ 29 w 58"/>
                <a:gd name="T7" fmla="*/ 59 h 59"/>
                <a:gd name="T8" fmla="*/ 58 w 58"/>
                <a:gd name="T9" fmla="*/ 30 h 59"/>
                <a:gd name="T10" fmla="*/ 29 w 58"/>
                <a:gd name="T11" fmla="*/ 53 h 59"/>
                <a:gd name="T12" fmla="*/ 20 w 58"/>
                <a:gd name="T13" fmla="*/ 51 h 59"/>
                <a:gd name="T14" fmla="*/ 12 w 58"/>
                <a:gd name="T15" fmla="*/ 46 h 59"/>
                <a:gd name="T16" fmla="*/ 7 w 58"/>
                <a:gd name="T17" fmla="*/ 38 h 59"/>
                <a:gd name="T18" fmla="*/ 5 w 58"/>
                <a:gd name="T19" fmla="*/ 29 h 59"/>
                <a:gd name="T20" fmla="*/ 7 w 58"/>
                <a:gd name="T21" fmla="*/ 20 h 59"/>
                <a:gd name="T22" fmla="*/ 12 w 58"/>
                <a:gd name="T23" fmla="*/ 12 h 59"/>
                <a:gd name="T24" fmla="*/ 20 w 58"/>
                <a:gd name="T25" fmla="*/ 7 h 59"/>
                <a:gd name="T26" fmla="*/ 29 w 58"/>
                <a:gd name="T27" fmla="*/ 6 h 59"/>
                <a:gd name="T28" fmla="*/ 38 w 58"/>
                <a:gd name="T29" fmla="*/ 8 h 59"/>
                <a:gd name="T30" fmla="*/ 46 w 58"/>
                <a:gd name="T31" fmla="*/ 13 h 59"/>
                <a:gd name="T32" fmla="*/ 51 w 58"/>
                <a:gd name="T33" fmla="*/ 20 h 59"/>
                <a:gd name="T34" fmla="*/ 53 w 58"/>
                <a:gd name="T35" fmla="*/ 29 h 59"/>
                <a:gd name="T36" fmla="*/ 51 w 58"/>
                <a:gd name="T37" fmla="*/ 39 h 59"/>
                <a:gd name="T38" fmla="*/ 46 w 58"/>
                <a:gd name="T39" fmla="*/ 46 h 59"/>
                <a:gd name="T40" fmla="*/ 38 w 58"/>
                <a:gd name="T41" fmla="*/ 51 h 59"/>
                <a:gd name="T42" fmla="*/ 29 w 58"/>
                <a:gd name="T43" fmla="*/ 53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8" h="59">
                  <a:moveTo>
                    <a:pt x="58" y="30"/>
                  </a:moveTo>
                  <a:cubicBezTo>
                    <a:pt x="58" y="13"/>
                    <a:pt x="45" y="0"/>
                    <a:pt x="29" y="0"/>
                  </a:cubicBezTo>
                  <a:cubicBezTo>
                    <a:pt x="13" y="0"/>
                    <a:pt x="0" y="13"/>
                    <a:pt x="0" y="29"/>
                  </a:cubicBezTo>
                  <a:cubicBezTo>
                    <a:pt x="0" y="45"/>
                    <a:pt x="13" y="58"/>
                    <a:pt x="29" y="59"/>
                  </a:cubicBezTo>
                  <a:cubicBezTo>
                    <a:pt x="45" y="59"/>
                    <a:pt x="58" y="46"/>
                    <a:pt x="58" y="30"/>
                  </a:cubicBezTo>
                  <a:close/>
                  <a:moveTo>
                    <a:pt x="29" y="53"/>
                  </a:moveTo>
                  <a:cubicBezTo>
                    <a:pt x="26" y="53"/>
                    <a:pt x="22" y="52"/>
                    <a:pt x="20" y="51"/>
                  </a:cubicBezTo>
                  <a:cubicBezTo>
                    <a:pt x="17" y="50"/>
                    <a:pt x="14" y="48"/>
                    <a:pt x="12" y="46"/>
                  </a:cubicBezTo>
                  <a:cubicBezTo>
                    <a:pt x="10" y="44"/>
                    <a:pt x="8" y="41"/>
                    <a:pt x="7" y="38"/>
                  </a:cubicBezTo>
                  <a:cubicBezTo>
                    <a:pt x="6" y="35"/>
                    <a:pt x="5" y="32"/>
                    <a:pt x="5" y="29"/>
                  </a:cubicBezTo>
                  <a:cubicBezTo>
                    <a:pt x="5" y="26"/>
                    <a:pt x="6" y="23"/>
                    <a:pt x="7" y="20"/>
                  </a:cubicBezTo>
                  <a:cubicBezTo>
                    <a:pt x="8" y="17"/>
                    <a:pt x="10" y="14"/>
                    <a:pt x="12" y="12"/>
                  </a:cubicBezTo>
                  <a:cubicBezTo>
                    <a:pt x="15" y="10"/>
                    <a:pt x="17" y="8"/>
                    <a:pt x="20" y="7"/>
                  </a:cubicBezTo>
                  <a:cubicBezTo>
                    <a:pt x="23" y="6"/>
                    <a:pt x="26" y="6"/>
                    <a:pt x="29" y="6"/>
                  </a:cubicBezTo>
                  <a:cubicBezTo>
                    <a:pt x="32" y="6"/>
                    <a:pt x="36" y="6"/>
                    <a:pt x="38" y="8"/>
                  </a:cubicBezTo>
                  <a:cubicBezTo>
                    <a:pt x="41" y="9"/>
                    <a:pt x="44" y="10"/>
                    <a:pt x="46" y="13"/>
                  </a:cubicBezTo>
                  <a:cubicBezTo>
                    <a:pt x="48" y="15"/>
                    <a:pt x="50" y="17"/>
                    <a:pt x="51" y="20"/>
                  </a:cubicBezTo>
                  <a:cubicBezTo>
                    <a:pt x="52" y="23"/>
                    <a:pt x="53" y="26"/>
                    <a:pt x="53" y="29"/>
                  </a:cubicBezTo>
                  <a:cubicBezTo>
                    <a:pt x="53" y="33"/>
                    <a:pt x="52" y="36"/>
                    <a:pt x="51" y="39"/>
                  </a:cubicBezTo>
                  <a:cubicBezTo>
                    <a:pt x="49" y="41"/>
                    <a:pt x="48" y="44"/>
                    <a:pt x="46" y="46"/>
                  </a:cubicBezTo>
                  <a:cubicBezTo>
                    <a:pt x="43" y="48"/>
                    <a:pt x="41" y="50"/>
                    <a:pt x="38" y="51"/>
                  </a:cubicBezTo>
                  <a:cubicBezTo>
                    <a:pt x="35" y="52"/>
                    <a:pt x="32" y="53"/>
                    <a:pt x="29" y="53"/>
                  </a:cubicBezTo>
                  <a:close/>
                </a:path>
              </a:pathLst>
            </a:custGeom>
            <a:solidFill>
              <a:srgbClr val="00AF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6" name="Freeform 648">
              <a:extLst>
                <a:ext uri="{FF2B5EF4-FFF2-40B4-BE49-F238E27FC236}">
                  <a16:creationId xmlns:a16="http://schemas.microsoft.com/office/drawing/2014/main" id="{0CF66419-2EC1-4833-B0C9-55D02638BF79}"/>
                </a:ext>
              </a:extLst>
            </p:cNvPr>
            <p:cNvSpPr>
              <a:spLocks noEditPoints="1"/>
            </p:cNvSpPr>
            <p:nvPr/>
          </p:nvSpPr>
          <p:spPr bwMode="auto">
            <a:xfrm>
              <a:off x="12417425" y="4995863"/>
              <a:ext cx="177800" cy="179388"/>
            </a:xfrm>
            <a:custGeom>
              <a:avLst/>
              <a:gdLst>
                <a:gd name="T0" fmla="*/ 29 w 67"/>
                <a:gd name="T1" fmla="*/ 61 h 68"/>
                <a:gd name="T2" fmla="*/ 36 w 67"/>
                <a:gd name="T3" fmla="*/ 61 h 68"/>
                <a:gd name="T4" fmla="*/ 41 w 67"/>
                <a:gd name="T5" fmla="*/ 67 h 68"/>
                <a:gd name="T6" fmla="*/ 51 w 67"/>
                <a:gd name="T7" fmla="*/ 62 h 68"/>
                <a:gd name="T8" fmla="*/ 52 w 67"/>
                <a:gd name="T9" fmla="*/ 54 h 68"/>
                <a:gd name="T10" fmla="*/ 60 w 67"/>
                <a:gd name="T11" fmla="*/ 53 h 68"/>
                <a:gd name="T12" fmla="*/ 67 w 67"/>
                <a:gd name="T13" fmla="*/ 43 h 68"/>
                <a:gd name="T14" fmla="*/ 61 w 67"/>
                <a:gd name="T15" fmla="*/ 39 h 68"/>
                <a:gd name="T16" fmla="*/ 61 w 67"/>
                <a:gd name="T17" fmla="*/ 31 h 68"/>
                <a:gd name="T18" fmla="*/ 67 w 67"/>
                <a:gd name="T19" fmla="*/ 26 h 68"/>
                <a:gd name="T20" fmla="*/ 62 w 67"/>
                <a:gd name="T21" fmla="*/ 16 h 68"/>
                <a:gd name="T22" fmla="*/ 54 w 67"/>
                <a:gd name="T23" fmla="*/ 15 h 68"/>
                <a:gd name="T24" fmla="*/ 53 w 67"/>
                <a:gd name="T25" fmla="*/ 7 h 68"/>
                <a:gd name="T26" fmla="*/ 43 w 67"/>
                <a:gd name="T27" fmla="*/ 1 h 68"/>
                <a:gd name="T28" fmla="*/ 39 w 67"/>
                <a:gd name="T29" fmla="*/ 6 h 68"/>
                <a:gd name="T30" fmla="*/ 31 w 67"/>
                <a:gd name="T31" fmla="*/ 6 h 68"/>
                <a:gd name="T32" fmla="*/ 26 w 67"/>
                <a:gd name="T33" fmla="*/ 0 h 68"/>
                <a:gd name="T34" fmla="*/ 16 w 67"/>
                <a:gd name="T35" fmla="*/ 5 h 68"/>
                <a:gd name="T36" fmla="*/ 15 w 67"/>
                <a:gd name="T37" fmla="*/ 13 h 68"/>
                <a:gd name="T38" fmla="*/ 7 w 67"/>
                <a:gd name="T39" fmla="*/ 14 h 68"/>
                <a:gd name="T40" fmla="*/ 1 w 67"/>
                <a:gd name="T41" fmla="*/ 24 h 68"/>
                <a:gd name="T42" fmla="*/ 6 w 67"/>
                <a:gd name="T43" fmla="*/ 29 h 68"/>
                <a:gd name="T44" fmla="*/ 6 w 67"/>
                <a:gd name="T45" fmla="*/ 37 h 68"/>
                <a:gd name="T46" fmla="*/ 0 w 67"/>
                <a:gd name="T47" fmla="*/ 41 h 68"/>
                <a:gd name="T48" fmla="*/ 5 w 67"/>
                <a:gd name="T49" fmla="*/ 51 h 68"/>
                <a:gd name="T50" fmla="*/ 13 w 67"/>
                <a:gd name="T51" fmla="*/ 52 h 68"/>
                <a:gd name="T52" fmla="*/ 14 w 67"/>
                <a:gd name="T53" fmla="*/ 60 h 68"/>
                <a:gd name="T54" fmla="*/ 24 w 67"/>
                <a:gd name="T55" fmla="*/ 67 h 68"/>
                <a:gd name="T56" fmla="*/ 33 w 67"/>
                <a:gd name="T57" fmla="*/ 56 h 68"/>
                <a:gd name="T58" fmla="*/ 17 w 67"/>
                <a:gd name="T59" fmla="*/ 48 h 68"/>
                <a:gd name="T60" fmla="*/ 12 w 67"/>
                <a:gd name="T61" fmla="*/ 33 h 68"/>
                <a:gd name="T62" fmla="*/ 19 w 67"/>
                <a:gd name="T63" fmla="*/ 17 h 68"/>
                <a:gd name="T64" fmla="*/ 34 w 67"/>
                <a:gd name="T65" fmla="*/ 12 h 68"/>
                <a:gd name="T66" fmla="*/ 50 w 67"/>
                <a:gd name="T67" fmla="*/ 19 h 68"/>
                <a:gd name="T68" fmla="*/ 55 w 67"/>
                <a:gd name="T69" fmla="*/ 34 h 68"/>
                <a:gd name="T70" fmla="*/ 48 w 67"/>
                <a:gd name="T71" fmla="*/ 50 h 68"/>
                <a:gd name="T72" fmla="*/ 33 w 67"/>
                <a:gd name="T73" fmla="*/ 5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7" h="68">
                  <a:moveTo>
                    <a:pt x="26" y="66"/>
                  </a:moveTo>
                  <a:cubicBezTo>
                    <a:pt x="29" y="61"/>
                    <a:pt x="29" y="61"/>
                    <a:pt x="29" y="61"/>
                  </a:cubicBezTo>
                  <a:cubicBezTo>
                    <a:pt x="30" y="61"/>
                    <a:pt x="31" y="61"/>
                    <a:pt x="33" y="61"/>
                  </a:cubicBezTo>
                  <a:cubicBezTo>
                    <a:pt x="34" y="61"/>
                    <a:pt x="35" y="61"/>
                    <a:pt x="36" y="61"/>
                  </a:cubicBezTo>
                  <a:cubicBezTo>
                    <a:pt x="39" y="66"/>
                    <a:pt x="39" y="66"/>
                    <a:pt x="39" y="66"/>
                  </a:cubicBezTo>
                  <a:cubicBezTo>
                    <a:pt x="39" y="67"/>
                    <a:pt x="40" y="68"/>
                    <a:pt x="41" y="67"/>
                  </a:cubicBezTo>
                  <a:cubicBezTo>
                    <a:pt x="50" y="64"/>
                    <a:pt x="50" y="64"/>
                    <a:pt x="50" y="64"/>
                  </a:cubicBezTo>
                  <a:cubicBezTo>
                    <a:pt x="51" y="63"/>
                    <a:pt x="51" y="63"/>
                    <a:pt x="51" y="62"/>
                  </a:cubicBezTo>
                  <a:cubicBezTo>
                    <a:pt x="49" y="56"/>
                    <a:pt x="49" y="56"/>
                    <a:pt x="49" y="56"/>
                  </a:cubicBezTo>
                  <a:cubicBezTo>
                    <a:pt x="50" y="56"/>
                    <a:pt x="51" y="55"/>
                    <a:pt x="52" y="54"/>
                  </a:cubicBezTo>
                  <a:cubicBezTo>
                    <a:pt x="53" y="53"/>
                    <a:pt x="54" y="52"/>
                    <a:pt x="55" y="51"/>
                  </a:cubicBezTo>
                  <a:cubicBezTo>
                    <a:pt x="60" y="53"/>
                    <a:pt x="60" y="53"/>
                    <a:pt x="60" y="53"/>
                  </a:cubicBezTo>
                  <a:cubicBezTo>
                    <a:pt x="61" y="53"/>
                    <a:pt x="62" y="53"/>
                    <a:pt x="62" y="52"/>
                  </a:cubicBezTo>
                  <a:cubicBezTo>
                    <a:pt x="67" y="43"/>
                    <a:pt x="67" y="43"/>
                    <a:pt x="67" y="43"/>
                  </a:cubicBezTo>
                  <a:cubicBezTo>
                    <a:pt x="67" y="42"/>
                    <a:pt x="67" y="42"/>
                    <a:pt x="66" y="41"/>
                  </a:cubicBezTo>
                  <a:cubicBezTo>
                    <a:pt x="61" y="39"/>
                    <a:pt x="61" y="39"/>
                    <a:pt x="61" y="39"/>
                  </a:cubicBezTo>
                  <a:cubicBezTo>
                    <a:pt x="61" y="37"/>
                    <a:pt x="61" y="36"/>
                    <a:pt x="61" y="34"/>
                  </a:cubicBezTo>
                  <a:cubicBezTo>
                    <a:pt x="61" y="33"/>
                    <a:pt x="61" y="32"/>
                    <a:pt x="61" y="31"/>
                  </a:cubicBezTo>
                  <a:cubicBezTo>
                    <a:pt x="66" y="28"/>
                    <a:pt x="66" y="28"/>
                    <a:pt x="66" y="28"/>
                  </a:cubicBezTo>
                  <a:cubicBezTo>
                    <a:pt x="67" y="28"/>
                    <a:pt x="67" y="27"/>
                    <a:pt x="67" y="26"/>
                  </a:cubicBezTo>
                  <a:cubicBezTo>
                    <a:pt x="64" y="17"/>
                    <a:pt x="64" y="17"/>
                    <a:pt x="64" y="17"/>
                  </a:cubicBezTo>
                  <a:cubicBezTo>
                    <a:pt x="63" y="16"/>
                    <a:pt x="63" y="16"/>
                    <a:pt x="62" y="16"/>
                  </a:cubicBezTo>
                  <a:cubicBezTo>
                    <a:pt x="56" y="18"/>
                    <a:pt x="56" y="18"/>
                    <a:pt x="56" y="18"/>
                  </a:cubicBezTo>
                  <a:cubicBezTo>
                    <a:pt x="56" y="17"/>
                    <a:pt x="55" y="16"/>
                    <a:pt x="54" y="15"/>
                  </a:cubicBezTo>
                  <a:cubicBezTo>
                    <a:pt x="53" y="14"/>
                    <a:pt x="52" y="13"/>
                    <a:pt x="51" y="12"/>
                  </a:cubicBezTo>
                  <a:cubicBezTo>
                    <a:pt x="53" y="7"/>
                    <a:pt x="53" y="7"/>
                    <a:pt x="53" y="7"/>
                  </a:cubicBezTo>
                  <a:cubicBezTo>
                    <a:pt x="53" y="6"/>
                    <a:pt x="53" y="5"/>
                    <a:pt x="52" y="5"/>
                  </a:cubicBezTo>
                  <a:cubicBezTo>
                    <a:pt x="43" y="1"/>
                    <a:pt x="43" y="1"/>
                    <a:pt x="43" y="1"/>
                  </a:cubicBezTo>
                  <a:cubicBezTo>
                    <a:pt x="42" y="0"/>
                    <a:pt x="42" y="1"/>
                    <a:pt x="41" y="1"/>
                  </a:cubicBezTo>
                  <a:cubicBezTo>
                    <a:pt x="39" y="6"/>
                    <a:pt x="39" y="6"/>
                    <a:pt x="39" y="6"/>
                  </a:cubicBezTo>
                  <a:cubicBezTo>
                    <a:pt x="37" y="6"/>
                    <a:pt x="36" y="6"/>
                    <a:pt x="34" y="6"/>
                  </a:cubicBezTo>
                  <a:cubicBezTo>
                    <a:pt x="33" y="6"/>
                    <a:pt x="32" y="6"/>
                    <a:pt x="31" y="6"/>
                  </a:cubicBezTo>
                  <a:cubicBezTo>
                    <a:pt x="28" y="1"/>
                    <a:pt x="28" y="1"/>
                    <a:pt x="28" y="1"/>
                  </a:cubicBezTo>
                  <a:cubicBezTo>
                    <a:pt x="28" y="0"/>
                    <a:pt x="27" y="0"/>
                    <a:pt x="26" y="0"/>
                  </a:cubicBezTo>
                  <a:cubicBezTo>
                    <a:pt x="17" y="3"/>
                    <a:pt x="17" y="3"/>
                    <a:pt x="17" y="3"/>
                  </a:cubicBezTo>
                  <a:cubicBezTo>
                    <a:pt x="16" y="4"/>
                    <a:pt x="16" y="5"/>
                    <a:pt x="16" y="5"/>
                  </a:cubicBezTo>
                  <a:cubicBezTo>
                    <a:pt x="18" y="11"/>
                    <a:pt x="18" y="11"/>
                    <a:pt x="18" y="11"/>
                  </a:cubicBezTo>
                  <a:cubicBezTo>
                    <a:pt x="17" y="12"/>
                    <a:pt x="16" y="12"/>
                    <a:pt x="15" y="13"/>
                  </a:cubicBezTo>
                  <a:cubicBezTo>
                    <a:pt x="14" y="14"/>
                    <a:pt x="13" y="15"/>
                    <a:pt x="12" y="16"/>
                  </a:cubicBezTo>
                  <a:cubicBezTo>
                    <a:pt x="7" y="14"/>
                    <a:pt x="7" y="14"/>
                    <a:pt x="7" y="14"/>
                  </a:cubicBezTo>
                  <a:cubicBezTo>
                    <a:pt x="6" y="14"/>
                    <a:pt x="5" y="14"/>
                    <a:pt x="5" y="15"/>
                  </a:cubicBezTo>
                  <a:cubicBezTo>
                    <a:pt x="1" y="24"/>
                    <a:pt x="1" y="24"/>
                    <a:pt x="1" y="24"/>
                  </a:cubicBezTo>
                  <a:cubicBezTo>
                    <a:pt x="0" y="25"/>
                    <a:pt x="1" y="26"/>
                    <a:pt x="1" y="26"/>
                  </a:cubicBezTo>
                  <a:cubicBezTo>
                    <a:pt x="6" y="29"/>
                    <a:pt x="6" y="29"/>
                    <a:pt x="6" y="29"/>
                  </a:cubicBezTo>
                  <a:cubicBezTo>
                    <a:pt x="6" y="30"/>
                    <a:pt x="6" y="31"/>
                    <a:pt x="6" y="33"/>
                  </a:cubicBezTo>
                  <a:cubicBezTo>
                    <a:pt x="6" y="34"/>
                    <a:pt x="6" y="35"/>
                    <a:pt x="6" y="37"/>
                  </a:cubicBezTo>
                  <a:cubicBezTo>
                    <a:pt x="1" y="39"/>
                    <a:pt x="1" y="39"/>
                    <a:pt x="1" y="39"/>
                  </a:cubicBezTo>
                  <a:cubicBezTo>
                    <a:pt x="0" y="39"/>
                    <a:pt x="0" y="40"/>
                    <a:pt x="0" y="41"/>
                  </a:cubicBezTo>
                  <a:cubicBezTo>
                    <a:pt x="3" y="50"/>
                    <a:pt x="3" y="50"/>
                    <a:pt x="3" y="50"/>
                  </a:cubicBezTo>
                  <a:cubicBezTo>
                    <a:pt x="4" y="51"/>
                    <a:pt x="5" y="51"/>
                    <a:pt x="5" y="51"/>
                  </a:cubicBezTo>
                  <a:cubicBezTo>
                    <a:pt x="11" y="49"/>
                    <a:pt x="11" y="49"/>
                    <a:pt x="11" y="49"/>
                  </a:cubicBezTo>
                  <a:cubicBezTo>
                    <a:pt x="12" y="50"/>
                    <a:pt x="12" y="51"/>
                    <a:pt x="13" y="52"/>
                  </a:cubicBezTo>
                  <a:cubicBezTo>
                    <a:pt x="14" y="53"/>
                    <a:pt x="15" y="54"/>
                    <a:pt x="16" y="55"/>
                  </a:cubicBezTo>
                  <a:cubicBezTo>
                    <a:pt x="14" y="60"/>
                    <a:pt x="14" y="60"/>
                    <a:pt x="14" y="60"/>
                  </a:cubicBezTo>
                  <a:cubicBezTo>
                    <a:pt x="14" y="61"/>
                    <a:pt x="14" y="62"/>
                    <a:pt x="15" y="62"/>
                  </a:cubicBezTo>
                  <a:cubicBezTo>
                    <a:pt x="24" y="67"/>
                    <a:pt x="24" y="67"/>
                    <a:pt x="24" y="67"/>
                  </a:cubicBezTo>
                  <a:cubicBezTo>
                    <a:pt x="25" y="67"/>
                    <a:pt x="26" y="67"/>
                    <a:pt x="26" y="66"/>
                  </a:cubicBezTo>
                  <a:close/>
                  <a:moveTo>
                    <a:pt x="33" y="56"/>
                  </a:moveTo>
                  <a:cubicBezTo>
                    <a:pt x="30" y="55"/>
                    <a:pt x="27" y="55"/>
                    <a:pt x="24" y="54"/>
                  </a:cubicBezTo>
                  <a:cubicBezTo>
                    <a:pt x="22" y="52"/>
                    <a:pt x="19" y="51"/>
                    <a:pt x="17" y="48"/>
                  </a:cubicBezTo>
                  <a:cubicBezTo>
                    <a:pt x="15" y="46"/>
                    <a:pt x="14" y="44"/>
                    <a:pt x="13" y="41"/>
                  </a:cubicBezTo>
                  <a:cubicBezTo>
                    <a:pt x="12" y="39"/>
                    <a:pt x="12" y="36"/>
                    <a:pt x="12" y="33"/>
                  </a:cubicBezTo>
                  <a:cubicBezTo>
                    <a:pt x="12" y="30"/>
                    <a:pt x="12" y="27"/>
                    <a:pt x="14" y="24"/>
                  </a:cubicBezTo>
                  <a:cubicBezTo>
                    <a:pt x="15" y="22"/>
                    <a:pt x="17" y="19"/>
                    <a:pt x="19" y="17"/>
                  </a:cubicBezTo>
                  <a:cubicBezTo>
                    <a:pt x="21" y="16"/>
                    <a:pt x="23" y="14"/>
                    <a:pt x="26" y="13"/>
                  </a:cubicBezTo>
                  <a:cubicBezTo>
                    <a:pt x="29" y="12"/>
                    <a:pt x="31" y="12"/>
                    <a:pt x="34" y="12"/>
                  </a:cubicBezTo>
                  <a:cubicBezTo>
                    <a:pt x="37" y="12"/>
                    <a:pt x="40" y="12"/>
                    <a:pt x="43" y="14"/>
                  </a:cubicBezTo>
                  <a:cubicBezTo>
                    <a:pt x="45" y="15"/>
                    <a:pt x="48" y="17"/>
                    <a:pt x="50" y="19"/>
                  </a:cubicBezTo>
                  <a:cubicBezTo>
                    <a:pt x="52" y="21"/>
                    <a:pt x="53" y="23"/>
                    <a:pt x="54" y="26"/>
                  </a:cubicBezTo>
                  <a:cubicBezTo>
                    <a:pt x="55" y="29"/>
                    <a:pt x="56" y="31"/>
                    <a:pt x="55" y="34"/>
                  </a:cubicBezTo>
                  <a:cubicBezTo>
                    <a:pt x="55" y="37"/>
                    <a:pt x="55" y="40"/>
                    <a:pt x="53" y="43"/>
                  </a:cubicBezTo>
                  <a:cubicBezTo>
                    <a:pt x="52" y="45"/>
                    <a:pt x="51" y="48"/>
                    <a:pt x="48" y="50"/>
                  </a:cubicBezTo>
                  <a:cubicBezTo>
                    <a:pt x="46" y="52"/>
                    <a:pt x="44" y="53"/>
                    <a:pt x="41" y="54"/>
                  </a:cubicBezTo>
                  <a:cubicBezTo>
                    <a:pt x="39" y="55"/>
                    <a:pt x="36" y="56"/>
                    <a:pt x="33" y="56"/>
                  </a:cubicBezTo>
                  <a:close/>
                </a:path>
              </a:pathLst>
            </a:custGeom>
            <a:solidFill>
              <a:srgbClr val="F68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7" name="Freeform 649">
              <a:extLst>
                <a:ext uri="{FF2B5EF4-FFF2-40B4-BE49-F238E27FC236}">
                  <a16:creationId xmlns:a16="http://schemas.microsoft.com/office/drawing/2014/main" id="{E7F3EE9E-08F6-4379-8EFC-CEAF2E33CD54}"/>
                </a:ext>
              </a:extLst>
            </p:cNvPr>
            <p:cNvSpPr>
              <a:spLocks noEditPoints="1"/>
            </p:cNvSpPr>
            <p:nvPr/>
          </p:nvSpPr>
          <p:spPr bwMode="auto">
            <a:xfrm>
              <a:off x="12449175" y="5027613"/>
              <a:ext cx="114300" cy="114300"/>
            </a:xfrm>
            <a:custGeom>
              <a:avLst/>
              <a:gdLst>
                <a:gd name="T0" fmla="*/ 39 w 43"/>
                <a:gd name="T1" fmla="*/ 29 h 43"/>
                <a:gd name="T2" fmla="*/ 29 w 43"/>
                <a:gd name="T3" fmla="*/ 5 h 43"/>
                <a:gd name="T4" fmla="*/ 4 w 43"/>
                <a:gd name="T5" fmla="*/ 14 h 43"/>
                <a:gd name="T6" fmla="*/ 14 w 43"/>
                <a:gd name="T7" fmla="*/ 39 h 43"/>
                <a:gd name="T8" fmla="*/ 39 w 43"/>
                <a:gd name="T9" fmla="*/ 29 h 43"/>
                <a:gd name="T10" fmla="*/ 21 w 43"/>
                <a:gd name="T11" fmla="*/ 37 h 43"/>
                <a:gd name="T12" fmla="*/ 15 w 43"/>
                <a:gd name="T13" fmla="*/ 35 h 43"/>
                <a:gd name="T14" fmla="*/ 10 w 43"/>
                <a:gd name="T15" fmla="*/ 32 h 43"/>
                <a:gd name="T16" fmla="*/ 7 w 43"/>
                <a:gd name="T17" fmla="*/ 27 h 43"/>
                <a:gd name="T18" fmla="*/ 6 w 43"/>
                <a:gd name="T19" fmla="*/ 21 h 43"/>
                <a:gd name="T20" fmla="*/ 8 w 43"/>
                <a:gd name="T21" fmla="*/ 15 h 43"/>
                <a:gd name="T22" fmla="*/ 11 w 43"/>
                <a:gd name="T23" fmla="*/ 10 h 43"/>
                <a:gd name="T24" fmla="*/ 16 w 43"/>
                <a:gd name="T25" fmla="*/ 7 h 43"/>
                <a:gd name="T26" fmla="*/ 22 w 43"/>
                <a:gd name="T27" fmla="*/ 6 h 43"/>
                <a:gd name="T28" fmla="*/ 28 w 43"/>
                <a:gd name="T29" fmla="*/ 8 h 43"/>
                <a:gd name="T30" fmla="*/ 33 w 43"/>
                <a:gd name="T31" fmla="*/ 11 h 43"/>
                <a:gd name="T32" fmla="*/ 36 w 43"/>
                <a:gd name="T33" fmla="*/ 16 h 43"/>
                <a:gd name="T34" fmla="*/ 37 w 43"/>
                <a:gd name="T35" fmla="*/ 22 h 43"/>
                <a:gd name="T36" fmla="*/ 35 w 43"/>
                <a:gd name="T37" fmla="*/ 28 h 43"/>
                <a:gd name="T38" fmla="*/ 32 w 43"/>
                <a:gd name="T39" fmla="*/ 33 h 43"/>
                <a:gd name="T40" fmla="*/ 27 w 43"/>
                <a:gd name="T41" fmla="*/ 36 h 43"/>
                <a:gd name="T42" fmla="*/ 21 w 43"/>
                <a:gd name="T43"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 h="43">
                  <a:moveTo>
                    <a:pt x="39" y="29"/>
                  </a:moveTo>
                  <a:cubicBezTo>
                    <a:pt x="43" y="20"/>
                    <a:pt x="39" y="9"/>
                    <a:pt x="29" y="5"/>
                  </a:cubicBezTo>
                  <a:cubicBezTo>
                    <a:pt x="20" y="0"/>
                    <a:pt x="9" y="4"/>
                    <a:pt x="4" y="14"/>
                  </a:cubicBezTo>
                  <a:cubicBezTo>
                    <a:pt x="0" y="23"/>
                    <a:pt x="4" y="34"/>
                    <a:pt x="14" y="39"/>
                  </a:cubicBezTo>
                  <a:cubicBezTo>
                    <a:pt x="23" y="43"/>
                    <a:pt x="34" y="39"/>
                    <a:pt x="39" y="29"/>
                  </a:cubicBezTo>
                  <a:close/>
                  <a:moveTo>
                    <a:pt x="21" y="37"/>
                  </a:moveTo>
                  <a:cubicBezTo>
                    <a:pt x="19" y="37"/>
                    <a:pt x="17" y="36"/>
                    <a:pt x="15" y="35"/>
                  </a:cubicBezTo>
                  <a:cubicBezTo>
                    <a:pt x="13" y="35"/>
                    <a:pt x="12" y="33"/>
                    <a:pt x="10" y="32"/>
                  </a:cubicBezTo>
                  <a:cubicBezTo>
                    <a:pt x="9" y="30"/>
                    <a:pt x="8" y="29"/>
                    <a:pt x="7" y="27"/>
                  </a:cubicBezTo>
                  <a:cubicBezTo>
                    <a:pt x="7" y="25"/>
                    <a:pt x="6" y="23"/>
                    <a:pt x="6" y="21"/>
                  </a:cubicBezTo>
                  <a:cubicBezTo>
                    <a:pt x="6" y="19"/>
                    <a:pt x="7" y="17"/>
                    <a:pt x="8" y="15"/>
                  </a:cubicBezTo>
                  <a:cubicBezTo>
                    <a:pt x="9" y="13"/>
                    <a:pt x="10" y="12"/>
                    <a:pt x="11" y="10"/>
                  </a:cubicBezTo>
                  <a:cubicBezTo>
                    <a:pt x="13" y="9"/>
                    <a:pt x="14" y="8"/>
                    <a:pt x="16" y="7"/>
                  </a:cubicBezTo>
                  <a:cubicBezTo>
                    <a:pt x="18" y="7"/>
                    <a:pt x="20" y="6"/>
                    <a:pt x="22" y="6"/>
                  </a:cubicBezTo>
                  <a:cubicBezTo>
                    <a:pt x="24" y="7"/>
                    <a:pt x="26" y="7"/>
                    <a:pt x="28" y="8"/>
                  </a:cubicBezTo>
                  <a:cubicBezTo>
                    <a:pt x="30" y="9"/>
                    <a:pt x="31" y="10"/>
                    <a:pt x="33" y="11"/>
                  </a:cubicBezTo>
                  <a:cubicBezTo>
                    <a:pt x="34" y="13"/>
                    <a:pt x="35" y="14"/>
                    <a:pt x="36" y="16"/>
                  </a:cubicBezTo>
                  <a:cubicBezTo>
                    <a:pt x="36" y="18"/>
                    <a:pt x="37" y="20"/>
                    <a:pt x="37" y="22"/>
                  </a:cubicBezTo>
                  <a:cubicBezTo>
                    <a:pt x="37" y="24"/>
                    <a:pt x="36" y="26"/>
                    <a:pt x="35" y="28"/>
                  </a:cubicBezTo>
                  <a:cubicBezTo>
                    <a:pt x="34" y="30"/>
                    <a:pt x="33" y="31"/>
                    <a:pt x="32" y="33"/>
                  </a:cubicBezTo>
                  <a:cubicBezTo>
                    <a:pt x="30" y="34"/>
                    <a:pt x="29" y="35"/>
                    <a:pt x="27" y="36"/>
                  </a:cubicBezTo>
                  <a:cubicBezTo>
                    <a:pt x="25" y="36"/>
                    <a:pt x="23" y="37"/>
                    <a:pt x="21" y="37"/>
                  </a:cubicBezTo>
                  <a:close/>
                </a:path>
              </a:pathLst>
            </a:custGeom>
            <a:solidFill>
              <a:srgbClr val="F68D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8" name="Freeform 650">
              <a:extLst>
                <a:ext uri="{FF2B5EF4-FFF2-40B4-BE49-F238E27FC236}">
                  <a16:creationId xmlns:a16="http://schemas.microsoft.com/office/drawing/2014/main" id="{33CAB118-5810-4FE8-B89A-EDE2C7AFBB97}"/>
                </a:ext>
              </a:extLst>
            </p:cNvPr>
            <p:cNvSpPr>
              <a:spLocks noEditPoints="1"/>
            </p:cNvSpPr>
            <p:nvPr/>
          </p:nvSpPr>
          <p:spPr bwMode="auto">
            <a:xfrm>
              <a:off x="12558712" y="4892675"/>
              <a:ext cx="139700" cy="142875"/>
            </a:xfrm>
            <a:custGeom>
              <a:avLst/>
              <a:gdLst>
                <a:gd name="T0" fmla="*/ 25 w 53"/>
                <a:gd name="T1" fmla="*/ 6 h 54"/>
                <a:gd name="T2" fmla="*/ 19 w 53"/>
                <a:gd name="T3" fmla="*/ 7 h 54"/>
                <a:gd name="T4" fmla="*/ 15 w 53"/>
                <a:gd name="T5" fmla="*/ 3 h 54"/>
                <a:gd name="T6" fmla="*/ 8 w 53"/>
                <a:gd name="T7" fmla="*/ 9 h 54"/>
                <a:gd name="T8" fmla="*/ 9 w 53"/>
                <a:gd name="T9" fmla="*/ 15 h 54"/>
                <a:gd name="T10" fmla="*/ 3 w 53"/>
                <a:gd name="T11" fmla="*/ 17 h 54"/>
                <a:gd name="T12" fmla="*/ 0 w 53"/>
                <a:gd name="T13" fmla="*/ 26 h 54"/>
                <a:gd name="T14" fmla="*/ 5 w 53"/>
                <a:gd name="T15" fmla="*/ 28 h 54"/>
                <a:gd name="T16" fmla="*/ 6 w 53"/>
                <a:gd name="T17" fmla="*/ 34 h 54"/>
                <a:gd name="T18" fmla="*/ 3 w 53"/>
                <a:gd name="T19" fmla="*/ 39 h 54"/>
                <a:gd name="T20" fmla="*/ 9 w 53"/>
                <a:gd name="T21" fmla="*/ 45 h 54"/>
                <a:gd name="T22" fmla="*/ 15 w 53"/>
                <a:gd name="T23" fmla="*/ 45 h 54"/>
                <a:gd name="T24" fmla="*/ 17 w 53"/>
                <a:gd name="T25" fmla="*/ 51 h 54"/>
                <a:gd name="T26" fmla="*/ 26 w 53"/>
                <a:gd name="T27" fmla="*/ 53 h 54"/>
                <a:gd name="T28" fmla="*/ 28 w 53"/>
                <a:gd name="T29" fmla="*/ 48 h 54"/>
                <a:gd name="T30" fmla="*/ 34 w 53"/>
                <a:gd name="T31" fmla="*/ 47 h 54"/>
                <a:gd name="T32" fmla="*/ 38 w 53"/>
                <a:gd name="T33" fmla="*/ 51 h 54"/>
                <a:gd name="T34" fmla="*/ 45 w 53"/>
                <a:gd name="T35" fmla="*/ 45 h 54"/>
                <a:gd name="T36" fmla="*/ 44 w 53"/>
                <a:gd name="T37" fmla="*/ 38 h 54"/>
                <a:gd name="T38" fmla="*/ 50 w 53"/>
                <a:gd name="T39" fmla="*/ 36 h 54"/>
                <a:gd name="T40" fmla="*/ 53 w 53"/>
                <a:gd name="T41" fmla="*/ 28 h 54"/>
                <a:gd name="T42" fmla="*/ 48 w 53"/>
                <a:gd name="T43" fmla="*/ 25 h 54"/>
                <a:gd name="T44" fmla="*/ 46 w 53"/>
                <a:gd name="T45" fmla="*/ 19 h 54"/>
                <a:gd name="T46" fmla="*/ 50 w 53"/>
                <a:gd name="T47" fmla="*/ 15 h 54"/>
                <a:gd name="T48" fmla="*/ 44 w 53"/>
                <a:gd name="T49" fmla="*/ 8 h 54"/>
                <a:gd name="T50" fmla="*/ 38 w 53"/>
                <a:gd name="T51" fmla="*/ 9 h 54"/>
                <a:gd name="T52" fmla="*/ 36 w 53"/>
                <a:gd name="T53" fmla="*/ 3 h 54"/>
                <a:gd name="T54" fmla="*/ 27 w 53"/>
                <a:gd name="T55" fmla="*/ 0 h 54"/>
                <a:gd name="T56" fmla="*/ 29 w 53"/>
                <a:gd name="T57" fmla="*/ 10 h 54"/>
                <a:gd name="T58" fmla="*/ 40 w 53"/>
                <a:gd name="T59" fmla="*/ 17 h 54"/>
                <a:gd name="T60" fmla="*/ 43 w 53"/>
                <a:gd name="T61" fmla="*/ 30 h 54"/>
                <a:gd name="T62" fmla="*/ 36 w 53"/>
                <a:gd name="T63" fmla="*/ 41 h 54"/>
                <a:gd name="T64" fmla="*/ 23 w 53"/>
                <a:gd name="T65" fmla="*/ 44 h 54"/>
                <a:gd name="T66" fmla="*/ 13 w 53"/>
                <a:gd name="T67" fmla="*/ 37 h 54"/>
                <a:gd name="T68" fmla="*/ 10 w 53"/>
                <a:gd name="T69" fmla="*/ 24 h 54"/>
                <a:gd name="T70" fmla="*/ 17 w 53"/>
                <a:gd name="T71" fmla="*/ 13 h 54"/>
                <a:gd name="T72" fmla="*/ 29 w 53"/>
                <a:gd name="T73"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3" h="54">
                  <a:moveTo>
                    <a:pt x="26" y="1"/>
                  </a:moveTo>
                  <a:cubicBezTo>
                    <a:pt x="25" y="6"/>
                    <a:pt x="25" y="6"/>
                    <a:pt x="25" y="6"/>
                  </a:cubicBezTo>
                  <a:cubicBezTo>
                    <a:pt x="24" y="6"/>
                    <a:pt x="23" y="6"/>
                    <a:pt x="22" y="6"/>
                  </a:cubicBezTo>
                  <a:cubicBezTo>
                    <a:pt x="21" y="6"/>
                    <a:pt x="20" y="7"/>
                    <a:pt x="19" y="7"/>
                  </a:cubicBezTo>
                  <a:cubicBezTo>
                    <a:pt x="16" y="3"/>
                    <a:pt x="16" y="3"/>
                    <a:pt x="16" y="3"/>
                  </a:cubicBezTo>
                  <a:cubicBezTo>
                    <a:pt x="16" y="3"/>
                    <a:pt x="15" y="3"/>
                    <a:pt x="15" y="3"/>
                  </a:cubicBezTo>
                  <a:cubicBezTo>
                    <a:pt x="8" y="7"/>
                    <a:pt x="8" y="7"/>
                    <a:pt x="8" y="7"/>
                  </a:cubicBezTo>
                  <a:cubicBezTo>
                    <a:pt x="8" y="8"/>
                    <a:pt x="8" y="9"/>
                    <a:pt x="8" y="9"/>
                  </a:cubicBezTo>
                  <a:cubicBezTo>
                    <a:pt x="10" y="13"/>
                    <a:pt x="10" y="13"/>
                    <a:pt x="10" y="13"/>
                  </a:cubicBezTo>
                  <a:cubicBezTo>
                    <a:pt x="10" y="14"/>
                    <a:pt x="9" y="14"/>
                    <a:pt x="9" y="15"/>
                  </a:cubicBezTo>
                  <a:cubicBezTo>
                    <a:pt x="8" y="16"/>
                    <a:pt x="7" y="17"/>
                    <a:pt x="7" y="18"/>
                  </a:cubicBezTo>
                  <a:cubicBezTo>
                    <a:pt x="3" y="17"/>
                    <a:pt x="3" y="17"/>
                    <a:pt x="3" y="17"/>
                  </a:cubicBezTo>
                  <a:cubicBezTo>
                    <a:pt x="2" y="17"/>
                    <a:pt x="1" y="18"/>
                    <a:pt x="1" y="18"/>
                  </a:cubicBezTo>
                  <a:cubicBezTo>
                    <a:pt x="0" y="26"/>
                    <a:pt x="0" y="26"/>
                    <a:pt x="0" y="26"/>
                  </a:cubicBezTo>
                  <a:cubicBezTo>
                    <a:pt x="0" y="27"/>
                    <a:pt x="0" y="27"/>
                    <a:pt x="1" y="27"/>
                  </a:cubicBezTo>
                  <a:cubicBezTo>
                    <a:pt x="5" y="28"/>
                    <a:pt x="5" y="28"/>
                    <a:pt x="5" y="28"/>
                  </a:cubicBezTo>
                  <a:cubicBezTo>
                    <a:pt x="5" y="29"/>
                    <a:pt x="5" y="31"/>
                    <a:pt x="6" y="32"/>
                  </a:cubicBezTo>
                  <a:cubicBezTo>
                    <a:pt x="6" y="33"/>
                    <a:pt x="6" y="33"/>
                    <a:pt x="6" y="34"/>
                  </a:cubicBezTo>
                  <a:cubicBezTo>
                    <a:pt x="3" y="37"/>
                    <a:pt x="3" y="37"/>
                    <a:pt x="3" y="37"/>
                  </a:cubicBezTo>
                  <a:cubicBezTo>
                    <a:pt x="2" y="37"/>
                    <a:pt x="2" y="38"/>
                    <a:pt x="3" y="39"/>
                  </a:cubicBezTo>
                  <a:cubicBezTo>
                    <a:pt x="7" y="45"/>
                    <a:pt x="7" y="45"/>
                    <a:pt x="7" y="45"/>
                  </a:cubicBezTo>
                  <a:cubicBezTo>
                    <a:pt x="7" y="46"/>
                    <a:pt x="8" y="46"/>
                    <a:pt x="9" y="45"/>
                  </a:cubicBezTo>
                  <a:cubicBezTo>
                    <a:pt x="12" y="43"/>
                    <a:pt x="12" y="43"/>
                    <a:pt x="12" y="43"/>
                  </a:cubicBezTo>
                  <a:cubicBezTo>
                    <a:pt x="13" y="44"/>
                    <a:pt x="14" y="44"/>
                    <a:pt x="15" y="45"/>
                  </a:cubicBezTo>
                  <a:cubicBezTo>
                    <a:pt x="16" y="45"/>
                    <a:pt x="17" y="46"/>
                    <a:pt x="18" y="46"/>
                  </a:cubicBezTo>
                  <a:cubicBezTo>
                    <a:pt x="17" y="51"/>
                    <a:pt x="17" y="51"/>
                    <a:pt x="17" y="51"/>
                  </a:cubicBezTo>
                  <a:cubicBezTo>
                    <a:pt x="17" y="51"/>
                    <a:pt x="17" y="52"/>
                    <a:pt x="18" y="52"/>
                  </a:cubicBezTo>
                  <a:cubicBezTo>
                    <a:pt x="26" y="53"/>
                    <a:pt x="26" y="53"/>
                    <a:pt x="26" y="53"/>
                  </a:cubicBezTo>
                  <a:cubicBezTo>
                    <a:pt x="26" y="54"/>
                    <a:pt x="27" y="53"/>
                    <a:pt x="27" y="52"/>
                  </a:cubicBezTo>
                  <a:cubicBezTo>
                    <a:pt x="28" y="48"/>
                    <a:pt x="28" y="48"/>
                    <a:pt x="28" y="48"/>
                  </a:cubicBezTo>
                  <a:cubicBezTo>
                    <a:pt x="29" y="48"/>
                    <a:pt x="30" y="48"/>
                    <a:pt x="31" y="48"/>
                  </a:cubicBezTo>
                  <a:cubicBezTo>
                    <a:pt x="32" y="47"/>
                    <a:pt x="33" y="47"/>
                    <a:pt x="34" y="47"/>
                  </a:cubicBezTo>
                  <a:cubicBezTo>
                    <a:pt x="37" y="50"/>
                    <a:pt x="37" y="50"/>
                    <a:pt x="37" y="50"/>
                  </a:cubicBezTo>
                  <a:cubicBezTo>
                    <a:pt x="37" y="51"/>
                    <a:pt x="38" y="51"/>
                    <a:pt x="38" y="51"/>
                  </a:cubicBezTo>
                  <a:cubicBezTo>
                    <a:pt x="45" y="46"/>
                    <a:pt x="45" y="46"/>
                    <a:pt x="45" y="46"/>
                  </a:cubicBezTo>
                  <a:cubicBezTo>
                    <a:pt x="45" y="46"/>
                    <a:pt x="45" y="45"/>
                    <a:pt x="45" y="45"/>
                  </a:cubicBezTo>
                  <a:cubicBezTo>
                    <a:pt x="43" y="41"/>
                    <a:pt x="43" y="41"/>
                    <a:pt x="43" y="41"/>
                  </a:cubicBezTo>
                  <a:cubicBezTo>
                    <a:pt x="43" y="40"/>
                    <a:pt x="44" y="39"/>
                    <a:pt x="44" y="38"/>
                  </a:cubicBezTo>
                  <a:cubicBezTo>
                    <a:pt x="45" y="38"/>
                    <a:pt x="45" y="37"/>
                    <a:pt x="46" y="36"/>
                  </a:cubicBezTo>
                  <a:cubicBezTo>
                    <a:pt x="50" y="36"/>
                    <a:pt x="50" y="36"/>
                    <a:pt x="50" y="36"/>
                  </a:cubicBezTo>
                  <a:cubicBezTo>
                    <a:pt x="51" y="36"/>
                    <a:pt x="52" y="36"/>
                    <a:pt x="52" y="35"/>
                  </a:cubicBezTo>
                  <a:cubicBezTo>
                    <a:pt x="53" y="28"/>
                    <a:pt x="53" y="28"/>
                    <a:pt x="53" y="28"/>
                  </a:cubicBezTo>
                  <a:cubicBezTo>
                    <a:pt x="53" y="27"/>
                    <a:pt x="53" y="26"/>
                    <a:pt x="52" y="26"/>
                  </a:cubicBezTo>
                  <a:cubicBezTo>
                    <a:pt x="48" y="25"/>
                    <a:pt x="48" y="25"/>
                    <a:pt x="48" y="25"/>
                  </a:cubicBezTo>
                  <a:cubicBezTo>
                    <a:pt x="48" y="24"/>
                    <a:pt x="48" y="23"/>
                    <a:pt x="47" y="22"/>
                  </a:cubicBezTo>
                  <a:cubicBezTo>
                    <a:pt x="47" y="21"/>
                    <a:pt x="47" y="20"/>
                    <a:pt x="46" y="19"/>
                  </a:cubicBezTo>
                  <a:cubicBezTo>
                    <a:pt x="50" y="17"/>
                    <a:pt x="50" y="17"/>
                    <a:pt x="50" y="17"/>
                  </a:cubicBezTo>
                  <a:cubicBezTo>
                    <a:pt x="51" y="16"/>
                    <a:pt x="51" y="16"/>
                    <a:pt x="50" y="15"/>
                  </a:cubicBezTo>
                  <a:cubicBezTo>
                    <a:pt x="46" y="9"/>
                    <a:pt x="46" y="9"/>
                    <a:pt x="46" y="9"/>
                  </a:cubicBezTo>
                  <a:cubicBezTo>
                    <a:pt x="46" y="8"/>
                    <a:pt x="45" y="8"/>
                    <a:pt x="44" y="8"/>
                  </a:cubicBezTo>
                  <a:cubicBezTo>
                    <a:pt x="40" y="11"/>
                    <a:pt x="40" y="11"/>
                    <a:pt x="40" y="11"/>
                  </a:cubicBezTo>
                  <a:cubicBezTo>
                    <a:pt x="40" y="10"/>
                    <a:pt x="39" y="9"/>
                    <a:pt x="38" y="9"/>
                  </a:cubicBezTo>
                  <a:cubicBezTo>
                    <a:pt x="37" y="8"/>
                    <a:pt x="36" y="8"/>
                    <a:pt x="35" y="7"/>
                  </a:cubicBezTo>
                  <a:cubicBezTo>
                    <a:pt x="36" y="3"/>
                    <a:pt x="36" y="3"/>
                    <a:pt x="36" y="3"/>
                  </a:cubicBezTo>
                  <a:cubicBezTo>
                    <a:pt x="36" y="2"/>
                    <a:pt x="36" y="2"/>
                    <a:pt x="35" y="2"/>
                  </a:cubicBezTo>
                  <a:cubicBezTo>
                    <a:pt x="27" y="0"/>
                    <a:pt x="27" y="0"/>
                    <a:pt x="27" y="0"/>
                  </a:cubicBezTo>
                  <a:cubicBezTo>
                    <a:pt x="27" y="0"/>
                    <a:pt x="26" y="1"/>
                    <a:pt x="26" y="1"/>
                  </a:cubicBezTo>
                  <a:close/>
                  <a:moveTo>
                    <a:pt x="29" y="10"/>
                  </a:moveTo>
                  <a:cubicBezTo>
                    <a:pt x="32" y="11"/>
                    <a:pt x="34" y="11"/>
                    <a:pt x="36" y="13"/>
                  </a:cubicBezTo>
                  <a:cubicBezTo>
                    <a:pt x="38" y="14"/>
                    <a:pt x="39" y="15"/>
                    <a:pt x="40" y="17"/>
                  </a:cubicBezTo>
                  <a:cubicBezTo>
                    <a:pt x="42" y="19"/>
                    <a:pt x="43" y="21"/>
                    <a:pt x="43" y="23"/>
                  </a:cubicBezTo>
                  <a:cubicBezTo>
                    <a:pt x="44" y="25"/>
                    <a:pt x="44" y="28"/>
                    <a:pt x="43" y="30"/>
                  </a:cubicBezTo>
                  <a:cubicBezTo>
                    <a:pt x="43" y="32"/>
                    <a:pt x="42" y="34"/>
                    <a:pt x="41" y="36"/>
                  </a:cubicBezTo>
                  <a:cubicBezTo>
                    <a:pt x="39" y="38"/>
                    <a:pt x="38" y="40"/>
                    <a:pt x="36" y="41"/>
                  </a:cubicBezTo>
                  <a:cubicBezTo>
                    <a:pt x="34" y="42"/>
                    <a:pt x="32" y="43"/>
                    <a:pt x="30" y="43"/>
                  </a:cubicBezTo>
                  <a:cubicBezTo>
                    <a:pt x="28" y="44"/>
                    <a:pt x="26" y="44"/>
                    <a:pt x="23" y="44"/>
                  </a:cubicBezTo>
                  <a:cubicBezTo>
                    <a:pt x="21" y="43"/>
                    <a:pt x="19" y="42"/>
                    <a:pt x="17" y="41"/>
                  </a:cubicBezTo>
                  <a:cubicBezTo>
                    <a:pt x="15" y="40"/>
                    <a:pt x="14" y="38"/>
                    <a:pt x="13" y="37"/>
                  </a:cubicBezTo>
                  <a:cubicBezTo>
                    <a:pt x="11" y="35"/>
                    <a:pt x="10" y="33"/>
                    <a:pt x="10" y="31"/>
                  </a:cubicBezTo>
                  <a:cubicBezTo>
                    <a:pt x="9" y="28"/>
                    <a:pt x="9" y="26"/>
                    <a:pt x="10" y="24"/>
                  </a:cubicBezTo>
                  <a:cubicBezTo>
                    <a:pt x="10" y="22"/>
                    <a:pt x="11" y="20"/>
                    <a:pt x="12" y="18"/>
                  </a:cubicBezTo>
                  <a:cubicBezTo>
                    <a:pt x="13" y="16"/>
                    <a:pt x="15" y="14"/>
                    <a:pt x="17" y="13"/>
                  </a:cubicBezTo>
                  <a:cubicBezTo>
                    <a:pt x="19" y="12"/>
                    <a:pt x="21" y="11"/>
                    <a:pt x="23" y="10"/>
                  </a:cubicBezTo>
                  <a:cubicBezTo>
                    <a:pt x="25" y="10"/>
                    <a:pt x="27" y="10"/>
                    <a:pt x="29" y="10"/>
                  </a:cubicBezTo>
                  <a:close/>
                </a:path>
              </a:pathLst>
            </a:custGeom>
            <a:solidFill>
              <a:srgbClr val="FFC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9" name="Freeform 651">
              <a:extLst>
                <a:ext uri="{FF2B5EF4-FFF2-40B4-BE49-F238E27FC236}">
                  <a16:creationId xmlns:a16="http://schemas.microsoft.com/office/drawing/2014/main" id="{BC018597-C5CD-4E1C-8B7A-1E3ACF91B23F}"/>
                </a:ext>
              </a:extLst>
            </p:cNvPr>
            <p:cNvSpPr>
              <a:spLocks noEditPoints="1"/>
            </p:cNvSpPr>
            <p:nvPr/>
          </p:nvSpPr>
          <p:spPr bwMode="auto">
            <a:xfrm>
              <a:off x="12587287" y="4921250"/>
              <a:ext cx="82550" cy="85725"/>
            </a:xfrm>
            <a:custGeom>
              <a:avLst/>
              <a:gdLst>
                <a:gd name="T0" fmla="*/ 1 w 31"/>
                <a:gd name="T1" fmla="*/ 13 h 32"/>
                <a:gd name="T2" fmla="*/ 13 w 31"/>
                <a:gd name="T3" fmla="*/ 30 h 32"/>
                <a:gd name="T4" fmla="*/ 30 w 31"/>
                <a:gd name="T5" fmla="*/ 18 h 32"/>
                <a:gd name="T6" fmla="*/ 18 w 31"/>
                <a:gd name="T7" fmla="*/ 2 h 32"/>
                <a:gd name="T8" fmla="*/ 1 w 31"/>
                <a:gd name="T9" fmla="*/ 13 h 32"/>
                <a:gd name="T10" fmla="*/ 18 w 31"/>
                <a:gd name="T11" fmla="*/ 4 h 32"/>
                <a:gd name="T12" fmla="*/ 22 w 31"/>
                <a:gd name="T13" fmla="*/ 6 h 32"/>
                <a:gd name="T14" fmla="*/ 25 w 31"/>
                <a:gd name="T15" fmla="*/ 9 h 32"/>
                <a:gd name="T16" fmla="*/ 27 w 31"/>
                <a:gd name="T17" fmla="*/ 13 h 32"/>
                <a:gd name="T18" fmla="*/ 27 w 31"/>
                <a:gd name="T19" fmla="*/ 18 h 32"/>
                <a:gd name="T20" fmla="*/ 25 w 31"/>
                <a:gd name="T21" fmla="*/ 22 h 32"/>
                <a:gd name="T22" fmla="*/ 22 w 31"/>
                <a:gd name="T23" fmla="*/ 25 h 32"/>
                <a:gd name="T24" fmla="*/ 18 w 31"/>
                <a:gd name="T25" fmla="*/ 27 h 32"/>
                <a:gd name="T26" fmla="*/ 13 w 31"/>
                <a:gd name="T27" fmla="*/ 27 h 32"/>
                <a:gd name="T28" fmla="*/ 9 w 31"/>
                <a:gd name="T29" fmla="*/ 26 h 32"/>
                <a:gd name="T30" fmla="*/ 6 w 31"/>
                <a:gd name="T31" fmla="*/ 23 h 32"/>
                <a:gd name="T32" fmla="*/ 4 w 31"/>
                <a:gd name="T33" fmla="*/ 18 h 32"/>
                <a:gd name="T34" fmla="*/ 4 w 31"/>
                <a:gd name="T35" fmla="*/ 14 h 32"/>
                <a:gd name="T36" fmla="*/ 6 w 31"/>
                <a:gd name="T37" fmla="*/ 9 h 32"/>
                <a:gd name="T38" fmla="*/ 9 w 31"/>
                <a:gd name="T39" fmla="*/ 6 h 32"/>
                <a:gd name="T40" fmla="*/ 13 w 31"/>
                <a:gd name="T41" fmla="*/ 4 h 32"/>
                <a:gd name="T42" fmla="*/ 18 w 31"/>
                <a:gd name="T43"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32">
                  <a:moveTo>
                    <a:pt x="1" y="13"/>
                  </a:moveTo>
                  <a:cubicBezTo>
                    <a:pt x="0" y="21"/>
                    <a:pt x="5" y="29"/>
                    <a:pt x="13" y="30"/>
                  </a:cubicBezTo>
                  <a:cubicBezTo>
                    <a:pt x="21" y="32"/>
                    <a:pt x="28" y="26"/>
                    <a:pt x="30" y="18"/>
                  </a:cubicBezTo>
                  <a:cubicBezTo>
                    <a:pt x="31" y="11"/>
                    <a:pt x="26" y="3"/>
                    <a:pt x="18" y="2"/>
                  </a:cubicBezTo>
                  <a:cubicBezTo>
                    <a:pt x="10" y="0"/>
                    <a:pt x="3" y="5"/>
                    <a:pt x="1" y="13"/>
                  </a:cubicBezTo>
                  <a:close/>
                  <a:moveTo>
                    <a:pt x="18" y="4"/>
                  </a:moveTo>
                  <a:cubicBezTo>
                    <a:pt x="19" y="5"/>
                    <a:pt x="21" y="5"/>
                    <a:pt x="22" y="6"/>
                  </a:cubicBezTo>
                  <a:cubicBezTo>
                    <a:pt x="23" y="7"/>
                    <a:pt x="24" y="8"/>
                    <a:pt x="25" y="9"/>
                  </a:cubicBezTo>
                  <a:cubicBezTo>
                    <a:pt x="26" y="10"/>
                    <a:pt x="27" y="12"/>
                    <a:pt x="27" y="13"/>
                  </a:cubicBezTo>
                  <a:cubicBezTo>
                    <a:pt x="27" y="15"/>
                    <a:pt x="27" y="16"/>
                    <a:pt x="27" y="18"/>
                  </a:cubicBezTo>
                  <a:cubicBezTo>
                    <a:pt x="27" y="19"/>
                    <a:pt x="26" y="21"/>
                    <a:pt x="25" y="22"/>
                  </a:cubicBezTo>
                  <a:cubicBezTo>
                    <a:pt x="24" y="24"/>
                    <a:pt x="23" y="25"/>
                    <a:pt x="22" y="25"/>
                  </a:cubicBezTo>
                  <a:cubicBezTo>
                    <a:pt x="21" y="26"/>
                    <a:pt x="20" y="27"/>
                    <a:pt x="18" y="27"/>
                  </a:cubicBezTo>
                  <a:cubicBezTo>
                    <a:pt x="17" y="28"/>
                    <a:pt x="15" y="28"/>
                    <a:pt x="13" y="27"/>
                  </a:cubicBezTo>
                  <a:cubicBezTo>
                    <a:pt x="12" y="27"/>
                    <a:pt x="10" y="27"/>
                    <a:pt x="9" y="26"/>
                  </a:cubicBezTo>
                  <a:cubicBezTo>
                    <a:pt x="8" y="25"/>
                    <a:pt x="7" y="24"/>
                    <a:pt x="6" y="23"/>
                  </a:cubicBezTo>
                  <a:cubicBezTo>
                    <a:pt x="5" y="21"/>
                    <a:pt x="4" y="20"/>
                    <a:pt x="4" y="18"/>
                  </a:cubicBezTo>
                  <a:cubicBezTo>
                    <a:pt x="4" y="17"/>
                    <a:pt x="4" y="15"/>
                    <a:pt x="4" y="14"/>
                  </a:cubicBezTo>
                  <a:cubicBezTo>
                    <a:pt x="4" y="12"/>
                    <a:pt x="5" y="11"/>
                    <a:pt x="6" y="9"/>
                  </a:cubicBezTo>
                  <a:cubicBezTo>
                    <a:pt x="6" y="8"/>
                    <a:pt x="8" y="7"/>
                    <a:pt x="9" y="6"/>
                  </a:cubicBezTo>
                  <a:cubicBezTo>
                    <a:pt x="10" y="5"/>
                    <a:pt x="11" y="5"/>
                    <a:pt x="13" y="4"/>
                  </a:cubicBezTo>
                  <a:cubicBezTo>
                    <a:pt x="14" y="4"/>
                    <a:pt x="16" y="4"/>
                    <a:pt x="18" y="4"/>
                  </a:cubicBezTo>
                  <a:close/>
                </a:path>
              </a:pathLst>
            </a:custGeom>
            <a:solidFill>
              <a:srgbClr val="FFCE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0" name="Freeform 652">
              <a:extLst>
                <a:ext uri="{FF2B5EF4-FFF2-40B4-BE49-F238E27FC236}">
                  <a16:creationId xmlns:a16="http://schemas.microsoft.com/office/drawing/2014/main" id="{DC4F8E16-F76A-4816-A950-667565B32161}"/>
                </a:ext>
              </a:extLst>
            </p:cNvPr>
            <p:cNvSpPr>
              <a:spLocks/>
            </p:cNvSpPr>
            <p:nvPr/>
          </p:nvSpPr>
          <p:spPr bwMode="auto">
            <a:xfrm>
              <a:off x="12138025" y="4943475"/>
              <a:ext cx="334962" cy="230188"/>
            </a:xfrm>
            <a:custGeom>
              <a:avLst/>
              <a:gdLst>
                <a:gd name="T0" fmla="*/ 46 w 127"/>
                <a:gd name="T1" fmla="*/ 0 h 87"/>
                <a:gd name="T2" fmla="*/ 81 w 127"/>
                <a:gd name="T3" fmla="*/ 0 h 87"/>
                <a:gd name="T4" fmla="*/ 85 w 127"/>
                <a:gd name="T5" fmla="*/ 25 h 87"/>
                <a:gd name="T6" fmla="*/ 107 w 127"/>
                <a:gd name="T7" fmla="*/ 36 h 87"/>
                <a:gd name="T8" fmla="*/ 127 w 127"/>
                <a:gd name="T9" fmla="*/ 58 h 87"/>
                <a:gd name="T10" fmla="*/ 63 w 127"/>
                <a:gd name="T11" fmla="*/ 87 h 87"/>
                <a:gd name="T12" fmla="*/ 0 w 127"/>
                <a:gd name="T13" fmla="*/ 58 h 87"/>
                <a:gd name="T14" fmla="*/ 20 w 127"/>
                <a:gd name="T15" fmla="*/ 36 h 87"/>
                <a:gd name="T16" fmla="*/ 42 w 127"/>
                <a:gd name="T17" fmla="*/ 25 h 87"/>
                <a:gd name="T18" fmla="*/ 46 w 127"/>
                <a:gd name="T19"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7" h="87">
                  <a:moveTo>
                    <a:pt x="46" y="0"/>
                  </a:moveTo>
                  <a:cubicBezTo>
                    <a:pt x="58" y="0"/>
                    <a:pt x="69" y="0"/>
                    <a:pt x="81" y="0"/>
                  </a:cubicBezTo>
                  <a:cubicBezTo>
                    <a:pt x="81" y="9"/>
                    <a:pt x="77" y="21"/>
                    <a:pt x="85" y="25"/>
                  </a:cubicBezTo>
                  <a:cubicBezTo>
                    <a:pt x="107" y="36"/>
                    <a:pt x="107" y="36"/>
                    <a:pt x="107" y="36"/>
                  </a:cubicBezTo>
                  <a:cubicBezTo>
                    <a:pt x="119" y="42"/>
                    <a:pt x="124" y="46"/>
                    <a:pt x="127" y="58"/>
                  </a:cubicBezTo>
                  <a:cubicBezTo>
                    <a:pt x="112" y="76"/>
                    <a:pt x="89" y="87"/>
                    <a:pt x="63" y="87"/>
                  </a:cubicBezTo>
                  <a:cubicBezTo>
                    <a:pt x="38" y="87"/>
                    <a:pt x="15" y="76"/>
                    <a:pt x="0" y="58"/>
                  </a:cubicBezTo>
                  <a:cubicBezTo>
                    <a:pt x="3" y="46"/>
                    <a:pt x="8" y="42"/>
                    <a:pt x="20" y="36"/>
                  </a:cubicBezTo>
                  <a:cubicBezTo>
                    <a:pt x="42" y="25"/>
                    <a:pt x="42" y="25"/>
                    <a:pt x="42" y="25"/>
                  </a:cubicBezTo>
                  <a:cubicBezTo>
                    <a:pt x="50" y="21"/>
                    <a:pt x="46" y="9"/>
                    <a:pt x="46" y="0"/>
                  </a:cubicBezTo>
                </a:path>
              </a:pathLst>
            </a:custGeom>
            <a:solidFill>
              <a:srgbClr val="FAB2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1" name="Freeform 653">
              <a:extLst>
                <a:ext uri="{FF2B5EF4-FFF2-40B4-BE49-F238E27FC236}">
                  <a16:creationId xmlns:a16="http://schemas.microsoft.com/office/drawing/2014/main" id="{76E12354-6363-4FAB-BE52-92CAF8E267A6}"/>
                </a:ext>
              </a:extLst>
            </p:cNvPr>
            <p:cNvSpPr>
              <a:spLocks/>
            </p:cNvSpPr>
            <p:nvPr/>
          </p:nvSpPr>
          <p:spPr bwMode="auto">
            <a:xfrm>
              <a:off x="12238037" y="4797425"/>
              <a:ext cx="134937" cy="201613"/>
            </a:xfrm>
            <a:custGeom>
              <a:avLst/>
              <a:gdLst>
                <a:gd name="T0" fmla="*/ 17 w 51"/>
                <a:gd name="T1" fmla="*/ 71 h 76"/>
                <a:gd name="T2" fmla="*/ 0 w 51"/>
                <a:gd name="T3" fmla="*/ 33 h 76"/>
                <a:gd name="T4" fmla="*/ 17 w 51"/>
                <a:gd name="T5" fmla="*/ 2 h 76"/>
                <a:gd name="T6" fmla="*/ 34 w 51"/>
                <a:gd name="T7" fmla="*/ 2 h 76"/>
                <a:gd name="T8" fmla="*/ 51 w 51"/>
                <a:gd name="T9" fmla="*/ 33 h 76"/>
                <a:gd name="T10" fmla="*/ 35 w 51"/>
                <a:gd name="T11" fmla="*/ 71 h 76"/>
                <a:gd name="T12" fmla="*/ 17 w 51"/>
                <a:gd name="T13" fmla="*/ 71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17" y="71"/>
                  </a:moveTo>
                  <a:cubicBezTo>
                    <a:pt x="6" y="64"/>
                    <a:pt x="0" y="48"/>
                    <a:pt x="0" y="33"/>
                  </a:cubicBezTo>
                  <a:cubicBezTo>
                    <a:pt x="0" y="16"/>
                    <a:pt x="7" y="6"/>
                    <a:pt x="17" y="2"/>
                  </a:cubicBezTo>
                  <a:cubicBezTo>
                    <a:pt x="23" y="0"/>
                    <a:pt x="28" y="0"/>
                    <a:pt x="34" y="2"/>
                  </a:cubicBezTo>
                  <a:cubicBezTo>
                    <a:pt x="45" y="5"/>
                    <a:pt x="51" y="16"/>
                    <a:pt x="51" y="33"/>
                  </a:cubicBezTo>
                  <a:cubicBezTo>
                    <a:pt x="51" y="48"/>
                    <a:pt x="45" y="64"/>
                    <a:pt x="35" y="71"/>
                  </a:cubicBezTo>
                  <a:cubicBezTo>
                    <a:pt x="28" y="76"/>
                    <a:pt x="24" y="76"/>
                    <a:pt x="17" y="71"/>
                  </a:cubicBezTo>
                </a:path>
              </a:pathLst>
            </a:custGeom>
            <a:solidFill>
              <a:srgbClr val="FAB2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2" name="Freeform 654">
              <a:extLst>
                <a:ext uri="{FF2B5EF4-FFF2-40B4-BE49-F238E27FC236}">
                  <a16:creationId xmlns:a16="http://schemas.microsoft.com/office/drawing/2014/main" id="{AB1ED421-DE51-4213-A001-F2475B0A8BCE}"/>
                </a:ext>
              </a:extLst>
            </p:cNvPr>
            <p:cNvSpPr>
              <a:spLocks/>
            </p:cNvSpPr>
            <p:nvPr/>
          </p:nvSpPr>
          <p:spPr bwMode="auto">
            <a:xfrm>
              <a:off x="12314237" y="4800600"/>
              <a:ext cx="6350" cy="47625"/>
            </a:xfrm>
            <a:custGeom>
              <a:avLst/>
              <a:gdLst>
                <a:gd name="T0" fmla="*/ 2 w 2"/>
                <a:gd name="T1" fmla="*/ 18 h 18"/>
                <a:gd name="T2" fmla="*/ 0 w 2"/>
                <a:gd name="T3" fmla="*/ 18 h 18"/>
                <a:gd name="T4" fmla="*/ 2 w 2"/>
                <a:gd name="T5" fmla="*/ 0 h 18"/>
                <a:gd name="T6" fmla="*/ 2 w 2"/>
                <a:gd name="T7" fmla="*/ 18 h 18"/>
              </a:gdLst>
              <a:ahLst/>
              <a:cxnLst>
                <a:cxn ang="0">
                  <a:pos x="T0" y="T1"/>
                </a:cxn>
                <a:cxn ang="0">
                  <a:pos x="T2" y="T3"/>
                </a:cxn>
                <a:cxn ang="0">
                  <a:pos x="T4" y="T5"/>
                </a:cxn>
                <a:cxn ang="0">
                  <a:pos x="T6" y="T7"/>
                </a:cxn>
              </a:cxnLst>
              <a:rect l="0" t="0" r="r" b="b"/>
              <a:pathLst>
                <a:path w="2" h="18">
                  <a:moveTo>
                    <a:pt x="2" y="18"/>
                  </a:moveTo>
                  <a:cubicBezTo>
                    <a:pt x="2" y="18"/>
                    <a:pt x="1" y="18"/>
                    <a:pt x="0" y="18"/>
                  </a:cubicBezTo>
                  <a:cubicBezTo>
                    <a:pt x="2" y="0"/>
                    <a:pt x="2" y="0"/>
                    <a:pt x="2" y="0"/>
                  </a:cubicBezTo>
                  <a:lnTo>
                    <a:pt x="2" y="18"/>
                  </a:lnTo>
                  <a:close/>
                </a:path>
              </a:pathLst>
            </a:custGeom>
            <a:solidFill>
              <a:srgbClr val="FAB2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3" name="Freeform 655">
              <a:extLst>
                <a:ext uri="{FF2B5EF4-FFF2-40B4-BE49-F238E27FC236}">
                  <a16:creationId xmlns:a16="http://schemas.microsoft.com/office/drawing/2014/main" id="{BDE83BF7-EB3E-4B31-9513-B58340BC519D}"/>
                </a:ext>
              </a:extLst>
            </p:cNvPr>
            <p:cNvSpPr>
              <a:spLocks/>
            </p:cNvSpPr>
            <p:nvPr/>
          </p:nvSpPr>
          <p:spPr bwMode="auto">
            <a:xfrm>
              <a:off x="12214225" y="4770438"/>
              <a:ext cx="182562" cy="196850"/>
            </a:xfrm>
            <a:custGeom>
              <a:avLst/>
              <a:gdLst>
                <a:gd name="T0" fmla="*/ 13 w 69"/>
                <a:gd name="T1" fmla="*/ 72 h 74"/>
                <a:gd name="T2" fmla="*/ 3 w 69"/>
                <a:gd name="T3" fmla="*/ 33 h 74"/>
                <a:gd name="T4" fmla="*/ 11 w 69"/>
                <a:gd name="T5" fmla="*/ 14 h 74"/>
                <a:gd name="T6" fmla="*/ 58 w 69"/>
                <a:gd name="T7" fmla="*/ 14 h 74"/>
                <a:gd name="T8" fmla="*/ 67 w 69"/>
                <a:gd name="T9" fmla="*/ 46 h 74"/>
                <a:gd name="T10" fmla="*/ 54 w 69"/>
                <a:gd name="T11" fmla="*/ 74 h 74"/>
                <a:gd name="T12" fmla="*/ 40 w 69"/>
                <a:gd name="T13" fmla="*/ 22 h 74"/>
                <a:gd name="T14" fmla="*/ 13 w 69"/>
                <a:gd name="T15" fmla="*/ 72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74">
                  <a:moveTo>
                    <a:pt x="13" y="72"/>
                  </a:moveTo>
                  <a:cubicBezTo>
                    <a:pt x="10" y="64"/>
                    <a:pt x="0" y="56"/>
                    <a:pt x="3" y="33"/>
                  </a:cubicBezTo>
                  <a:cubicBezTo>
                    <a:pt x="4" y="26"/>
                    <a:pt x="7" y="19"/>
                    <a:pt x="11" y="14"/>
                  </a:cubicBezTo>
                  <a:cubicBezTo>
                    <a:pt x="23" y="2"/>
                    <a:pt x="46" y="0"/>
                    <a:pt x="58" y="14"/>
                  </a:cubicBezTo>
                  <a:cubicBezTo>
                    <a:pt x="66" y="22"/>
                    <a:pt x="69" y="35"/>
                    <a:pt x="67" y="46"/>
                  </a:cubicBezTo>
                  <a:cubicBezTo>
                    <a:pt x="66" y="55"/>
                    <a:pt x="59" y="67"/>
                    <a:pt x="54" y="74"/>
                  </a:cubicBezTo>
                  <a:cubicBezTo>
                    <a:pt x="64" y="48"/>
                    <a:pt x="41" y="32"/>
                    <a:pt x="40" y="22"/>
                  </a:cubicBezTo>
                  <a:cubicBezTo>
                    <a:pt x="34" y="36"/>
                    <a:pt x="7" y="35"/>
                    <a:pt x="13" y="72"/>
                  </a:cubicBezTo>
                </a:path>
              </a:pathLst>
            </a:custGeom>
            <a:solidFill>
              <a:srgbClr val="9C652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4" name="Freeform 656">
              <a:extLst>
                <a:ext uri="{FF2B5EF4-FFF2-40B4-BE49-F238E27FC236}">
                  <a16:creationId xmlns:a16="http://schemas.microsoft.com/office/drawing/2014/main" id="{07F0AC3D-E5F9-4EF2-9531-BE5D867A92AC}"/>
                </a:ext>
              </a:extLst>
            </p:cNvPr>
            <p:cNvSpPr>
              <a:spLocks/>
            </p:cNvSpPr>
            <p:nvPr/>
          </p:nvSpPr>
          <p:spPr bwMode="auto">
            <a:xfrm>
              <a:off x="12138025" y="5035550"/>
              <a:ext cx="166687" cy="138113"/>
            </a:xfrm>
            <a:custGeom>
              <a:avLst/>
              <a:gdLst>
                <a:gd name="T0" fmla="*/ 57 w 63"/>
                <a:gd name="T1" fmla="*/ 3 h 52"/>
                <a:gd name="T2" fmla="*/ 63 w 63"/>
                <a:gd name="T3" fmla="*/ 23 h 52"/>
                <a:gd name="T4" fmla="*/ 63 w 63"/>
                <a:gd name="T5" fmla="*/ 52 h 52"/>
                <a:gd name="T6" fmla="*/ 0 w 63"/>
                <a:gd name="T7" fmla="*/ 23 h 52"/>
                <a:gd name="T8" fmla="*/ 20 w 63"/>
                <a:gd name="T9" fmla="*/ 1 h 52"/>
                <a:gd name="T10" fmla="*/ 22 w 63"/>
                <a:gd name="T11" fmla="*/ 0 h 52"/>
                <a:gd name="T12" fmla="*/ 57 w 63"/>
                <a:gd name="T13" fmla="*/ 3 h 52"/>
              </a:gdLst>
              <a:ahLst/>
              <a:cxnLst>
                <a:cxn ang="0">
                  <a:pos x="T0" y="T1"/>
                </a:cxn>
                <a:cxn ang="0">
                  <a:pos x="T2" y="T3"/>
                </a:cxn>
                <a:cxn ang="0">
                  <a:pos x="T4" y="T5"/>
                </a:cxn>
                <a:cxn ang="0">
                  <a:pos x="T6" y="T7"/>
                </a:cxn>
                <a:cxn ang="0">
                  <a:pos x="T8" y="T9"/>
                </a:cxn>
                <a:cxn ang="0">
                  <a:pos x="T10" y="T11"/>
                </a:cxn>
                <a:cxn ang="0">
                  <a:pos x="T12" y="T13"/>
                </a:cxn>
              </a:cxnLst>
              <a:rect l="0" t="0" r="r" b="b"/>
              <a:pathLst>
                <a:path w="63" h="52">
                  <a:moveTo>
                    <a:pt x="57" y="3"/>
                  </a:moveTo>
                  <a:cubicBezTo>
                    <a:pt x="63" y="23"/>
                    <a:pt x="63" y="23"/>
                    <a:pt x="63" y="23"/>
                  </a:cubicBezTo>
                  <a:cubicBezTo>
                    <a:pt x="63" y="52"/>
                    <a:pt x="63" y="52"/>
                    <a:pt x="63" y="52"/>
                  </a:cubicBezTo>
                  <a:cubicBezTo>
                    <a:pt x="38" y="52"/>
                    <a:pt x="15" y="41"/>
                    <a:pt x="0" y="23"/>
                  </a:cubicBezTo>
                  <a:cubicBezTo>
                    <a:pt x="3" y="11"/>
                    <a:pt x="8" y="7"/>
                    <a:pt x="20" y="1"/>
                  </a:cubicBezTo>
                  <a:cubicBezTo>
                    <a:pt x="22" y="0"/>
                    <a:pt x="22" y="0"/>
                    <a:pt x="22"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5" name="Freeform 657">
              <a:extLst>
                <a:ext uri="{FF2B5EF4-FFF2-40B4-BE49-F238E27FC236}">
                  <a16:creationId xmlns:a16="http://schemas.microsoft.com/office/drawing/2014/main" id="{B078CDFF-37BC-449C-B1EF-2A4CDC279AA7}"/>
                </a:ext>
              </a:extLst>
            </p:cNvPr>
            <p:cNvSpPr>
              <a:spLocks/>
            </p:cNvSpPr>
            <p:nvPr/>
          </p:nvSpPr>
          <p:spPr bwMode="auto">
            <a:xfrm>
              <a:off x="12304712" y="5035550"/>
              <a:ext cx="168275" cy="138113"/>
            </a:xfrm>
            <a:custGeom>
              <a:avLst/>
              <a:gdLst>
                <a:gd name="T0" fmla="*/ 7 w 64"/>
                <a:gd name="T1" fmla="*/ 3 h 52"/>
                <a:gd name="T2" fmla="*/ 0 w 64"/>
                <a:gd name="T3" fmla="*/ 23 h 52"/>
                <a:gd name="T4" fmla="*/ 0 w 64"/>
                <a:gd name="T5" fmla="*/ 52 h 52"/>
                <a:gd name="T6" fmla="*/ 64 w 64"/>
                <a:gd name="T7" fmla="*/ 23 h 52"/>
                <a:gd name="T8" fmla="*/ 44 w 64"/>
                <a:gd name="T9" fmla="*/ 1 h 52"/>
                <a:gd name="T10" fmla="*/ 42 w 64"/>
                <a:gd name="T11" fmla="*/ 0 h 52"/>
                <a:gd name="T12" fmla="*/ 7 w 64"/>
                <a:gd name="T13" fmla="*/ 3 h 52"/>
              </a:gdLst>
              <a:ahLst/>
              <a:cxnLst>
                <a:cxn ang="0">
                  <a:pos x="T0" y="T1"/>
                </a:cxn>
                <a:cxn ang="0">
                  <a:pos x="T2" y="T3"/>
                </a:cxn>
                <a:cxn ang="0">
                  <a:pos x="T4" y="T5"/>
                </a:cxn>
                <a:cxn ang="0">
                  <a:pos x="T6" y="T7"/>
                </a:cxn>
                <a:cxn ang="0">
                  <a:pos x="T8" y="T9"/>
                </a:cxn>
                <a:cxn ang="0">
                  <a:pos x="T10" y="T11"/>
                </a:cxn>
                <a:cxn ang="0">
                  <a:pos x="T12" y="T13"/>
                </a:cxn>
              </a:cxnLst>
              <a:rect l="0" t="0" r="r" b="b"/>
              <a:pathLst>
                <a:path w="64" h="52">
                  <a:moveTo>
                    <a:pt x="7" y="3"/>
                  </a:moveTo>
                  <a:cubicBezTo>
                    <a:pt x="0" y="23"/>
                    <a:pt x="0" y="23"/>
                    <a:pt x="0" y="23"/>
                  </a:cubicBezTo>
                  <a:cubicBezTo>
                    <a:pt x="0" y="52"/>
                    <a:pt x="0" y="52"/>
                    <a:pt x="0" y="52"/>
                  </a:cubicBezTo>
                  <a:cubicBezTo>
                    <a:pt x="26" y="52"/>
                    <a:pt x="49" y="41"/>
                    <a:pt x="64" y="23"/>
                  </a:cubicBezTo>
                  <a:cubicBezTo>
                    <a:pt x="61" y="11"/>
                    <a:pt x="56" y="7"/>
                    <a:pt x="44" y="1"/>
                  </a:cubicBezTo>
                  <a:cubicBezTo>
                    <a:pt x="42" y="0"/>
                    <a:pt x="42" y="0"/>
                    <a:pt x="42" y="0"/>
                  </a:cubicBezTo>
                  <a:lnTo>
                    <a:pt x="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6" name="Freeform 658">
              <a:extLst>
                <a:ext uri="{FF2B5EF4-FFF2-40B4-BE49-F238E27FC236}">
                  <a16:creationId xmlns:a16="http://schemas.microsoft.com/office/drawing/2014/main" id="{6D1AEA27-859D-47AF-AD75-9D4BEF1B15A3}"/>
                </a:ext>
              </a:extLst>
            </p:cNvPr>
            <p:cNvSpPr>
              <a:spLocks/>
            </p:cNvSpPr>
            <p:nvPr/>
          </p:nvSpPr>
          <p:spPr bwMode="auto">
            <a:xfrm>
              <a:off x="12138025" y="5011738"/>
              <a:ext cx="142875" cy="161925"/>
            </a:xfrm>
            <a:custGeom>
              <a:avLst/>
              <a:gdLst>
                <a:gd name="T0" fmla="*/ 0 w 54"/>
                <a:gd name="T1" fmla="*/ 32 h 61"/>
                <a:gd name="T2" fmla="*/ 20 w 54"/>
                <a:gd name="T3" fmla="*/ 10 h 61"/>
                <a:gd name="T4" fmla="*/ 39 w 54"/>
                <a:gd name="T5" fmla="*/ 0 h 61"/>
                <a:gd name="T6" fmla="*/ 54 w 54"/>
                <a:gd name="T7" fmla="*/ 61 h 61"/>
                <a:gd name="T8" fmla="*/ 0 w 54"/>
                <a:gd name="T9" fmla="*/ 32 h 61"/>
              </a:gdLst>
              <a:ahLst/>
              <a:cxnLst>
                <a:cxn ang="0">
                  <a:pos x="T0" y="T1"/>
                </a:cxn>
                <a:cxn ang="0">
                  <a:pos x="T2" y="T3"/>
                </a:cxn>
                <a:cxn ang="0">
                  <a:pos x="T4" y="T5"/>
                </a:cxn>
                <a:cxn ang="0">
                  <a:pos x="T6" y="T7"/>
                </a:cxn>
                <a:cxn ang="0">
                  <a:pos x="T8" y="T9"/>
                </a:cxn>
              </a:cxnLst>
              <a:rect l="0" t="0" r="r" b="b"/>
              <a:pathLst>
                <a:path w="54" h="61">
                  <a:moveTo>
                    <a:pt x="0" y="32"/>
                  </a:moveTo>
                  <a:cubicBezTo>
                    <a:pt x="3" y="13"/>
                    <a:pt x="2" y="19"/>
                    <a:pt x="20" y="10"/>
                  </a:cubicBezTo>
                  <a:cubicBezTo>
                    <a:pt x="39" y="0"/>
                    <a:pt x="39" y="0"/>
                    <a:pt x="39" y="0"/>
                  </a:cubicBezTo>
                  <a:cubicBezTo>
                    <a:pt x="54" y="61"/>
                    <a:pt x="54" y="61"/>
                    <a:pt x="54" y="61"/>
                  </a:cubicBezTo>
                  <a:cubicBezTo>
                    <a:pt x="32" y="58"/>
                    <a:pt x="13" y="47"/>
                    <a:pt x="0" y="32"/>
                  </a:cubicBezTo>
                  <a:close/>
                </a:path>
              </a:pathLst>
            </a:custGeom>
            <a:solidFill>
              <a:srgbClr val="004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7" name="Freeform 659">
              <a:extLst>
                <a:ext uri="{FF2B5EF4-FFF2-40B4-BE49-F238E27FC236}">
                  <a16:creationId xmlns:a16="http://schemas.microsoft.com/office/drawing/2014/main" id="{DE0208CA-11B4-4A18-ADD3-A9F21F9F24B6}"/>
                </a:ext>
              </a:extLst>
            </p:cNvPr>
            <p:cNvSpPr>
              <a:spLocks/>
            </p:cNvSpPr>
            <p:nvPr/>
          </p:nvSpPr>
          <p:spPr bwMode="auto">
            <a:xfrm>
              <a:off x="12203112" y="5008563"/>
              <a:ext cx="77787" cy="165100"/>
            </a:xfrm>
            <a:custGeom>
              <a:avLst/>
              <a:gdLst>
                <a:gd name="T0" fmla="*/ 17 w 29"/>
                <a:gd name="T1" fmla="*/ 59 h 62"/>
                <a:gd name="T2" fmla="*/ 4 w 29"/>
                <a:gd name="T3" fmla="*/ 36 h 62"/>
                <a:gd name="T4" fmla="*/ 12 w 29"/>
                <a:gd name="T5" fmla="*/ 28 h 62"/>
                <a:gd name="T6" fmla="*/ 1 w 29"/>
                <a:gd name="T7" fmla="*/ 30 h 62"/>
                <a:gd name="T8" fmla="*/ 0 w 29"/>
                <a:gd name="T9" fmla="*/ 9 h 62"/>
                <a:gd name="T10" fmla="*/ 17 w 29"/>
                <a:gd name="T11" fmla="*/ 0 h 62"/>
                <a:gd name="T12" fmla="*/ 29 w 29"/>
                <a:gd name="T13" fmla="*/ 62 h 62"/>
                <a:gd name="T14" fmla="*/ 17 w 29"/>
                <a:gd name="T15" fmla="*/ 59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62">
                  <a:moveTo>
                    <a:pt x="17" y="59"/>
                  </a:moveTo>
                  <a:cubicBezTo>
                    <a:pt x="4" y="36"/>
                    <a:pt x="4" y="36"/>
                    <a:pt x="4" y="36"/>
                  </a:cubicBezTo>
                  <a:cubicBezTo>
                    <a:pt x="12" y="28"/>
                    <a:pt x="12" y="28"/>
                    <a:pt x="12" y="28"/>
                  </a:cubicBezTo>
                  <a:cubicBezTo>
                    <a:pt x="1" y="30"/>
                    <a:pt x="1" y="30"/>
                    <a:pt x="1" y="30"/>
                  </a:cubicBezTo>
                  <a:cubicBezTo>
                    <a:pt x="0" y="9"/>
                    <a:pt x="0" y="9"/>
                    <a:pt x="0" y="9"/>
                  </a:cubicBezTo>
                  <a:cubicBezTo>
                    <a:pt x="17" y="0"/>
                    <a:pt x="17" y="0"/>
                    <a:pt x="17" y="0"/>
                  </a:cubicBezTo>
                  <a:cubicBezTo>
                    <a:pt x="29" y="62"/>
                    <a:pt x="29" y="62"/>
                    <a:pt x="29" y="62"/>
                  </a:cubicBezTo>
                  <a:cubicBezTo>
                    <a:pt x="25" y="61"/>
                    <a:pt x="21" y="60"/>
                    <a:pt x="17" y="59"/>
                  </a:cubicBezTo>
                  <a:close/>
                </a:path>
              </a:pathLst>
            </a:custGeom>
            <a:solidFill>
              <a:srgbClr val="004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8" name="Freeform 660">
              <a:extLst>
                <a:ext uri="{FF2B5EF4-FFF2-40B4-BE49-F238E27FC236}">
                  <a16:creationId xmlns:a16="http://schemas.microsoft.com/office/drawing/2014/main" id="{E485A39C-1103-4D4A-832E-B512C176D93E}"/>
                </a:ext>
              </a:extLst>
            </p:cNvPr>
            <p:cNvSpPr>
              <a:spLocks/>
            </p:cNvSpPr>
            <p:nvPr/>
          </p:nvSpPr>
          <p:spPr bwMode="auto">
            <a:xfrm>
              <a:off x="12238037" y="4999038"/>
              <a:ext cx="50800" cy="55563"/>
            </a:xfrm>
            <a:custGeom>
              <a:avLst/>
              <a:gdLst>
                <a:gd name="T0" fmla="*/ 7 w 32"/>
                <a:gd name="T1" fmla="*/ 6 h 35"/>
                <a:gd name="T2" fmla="*/ 13 w 32"/>
                <a:gd name="T3" fmla="*/ 0 h 35"/>
                <a:gd name="T4" fmla="*/ 32 w 32"/>
                <a:gd name="T5" fmla="*/ 28 h 35"/>
                <a:gd name="T6" fmla="*/ 0 w 32"/>
                <a:gd name="T7" fmla="*/ 35 h 35"/>
                <a:gd name="T8" fmla="*/ 7 w 32"/>
                <a:gd name="T9" fmla="*/ 6 h 35"/>
              </a:gdLst>
              <a:ahLst/>
              <a:cxnLst>
                <a:cxn ang="0">
                  <a:pos x="T0" y="T1"/>
                </a:cxn>
                <a:cxn ang="0">
                  <a:pos x="T2" y="T3"/>
                </a:cxn>
                <a:cxn ang="0">
                  <a:pos x="T4" y="T5"/>
                </a:cxn>
                <a:cxn ang="0">
                  <a:pos x="T6" y="T7"/>
                </a:cxn>
                <a:cxn ang="0">
                  <a:pos x="T8" y="T9"/>
                </a:cxn>
              </a:cxnLst>
              <a:rect l="0" t="0" r="r" b="b"/>
              <a:pathLst>
                <a:path w="32" h="35">
                  <a:moveTo>
                    <a:pt x="7" y="6"/>
                  </a:moveTo>
                  <a:lnTo>
                    <a:pt x="13" y="0"/>
                  </a:lnTo>
                  <a:lnTo>
                    <a:pt x="32" y="28"/>
                  </a:lnTo>
                  <a:lnTo>
                    <a:pt x="0" y="35"/>
                  </a:lnTo>
                  <a:lnTo>
                    <a:pt x="7" y="6"/>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9" name="Freeform 661">
              <a:extLst>
                <a:ext uri="{FF2B5EF4-FFF2-40B4-BE49-F238E27FC236}">
                  <a16:creationId xmlns:a16="http://schemas.microsoft.com/office/drawing/2014/main" id="{2CBAA419-98F8-4F14-8B78-116FB18934E3}"/>
                </a:ext>
              </a:extLst>
            </p:cNvPr>
            <p:cNvSpPr>
              <a:spLocks/>
            </p:cNvSpPr>
            <p:nvPr/>
          </p:nvSpPr>
          <p:spPr bwMode="auto">
            <a:xfrm>
              <a:off x="12238037" y="4999038"/>
              <a:ext cx="50800" cy="55563"/>
            </a:xfrm>
            <a:custGeom>
              <a:avLst/>
              <a:gdLst>
                <a:gd name="T0" fmla="*/ 7 w 32"/>
                <a:gd name="T1" fmla="*/ 6 h 35"/>
                <a:gd name="T2" fmla="*/ 13 w 32"/>
                <a:gd name="T3" fmla="*/ 0 h 35"/>
                <a:gd name="T4" fmla="*/ 32 w 32"/>
                <a:gd name="T5" fmla="*/ 28 h 35"/>
                <a:gd name="T6" fmla="*/ 0 w 32"/>
                <a:gd name="T7" fmla="*/ 35 h 35"/>
                <a:gd name="T8" fmla="*/ 7 w 32"/>
                <a:gd name="T9" fmla="*/ 6 h 35"/>
              </a:gdLst>
              <a:ahLst/>
              <a:cxnLst>
                <a:cxn ang="0">
                  <a:pos x="T0" y="T1"/>
                </a:cxn>
                <a:cxn ang="0">
                  <a:pos x="T2" y="T3"/>
                </a:cxn>
                <a:cxn ang="0">
                  <a:pos x="T4" y="T5"/>
                </a:cxn>
                <a:cxn ang="0">
                  <a:pos x="T6" y="T7"/>
                </a:cxn>
                <a:cxn ang="0">
                  <a:pos x="T8" y="T9"/>
                </a:cxn>
              </a:cxnLst>
              <a:rect l="0" t="0" r="r" b="b"/>
              <a:pathLst>
                <a:path w="32" h="35">
                  <a:moveTo>
                    <a:pt x="7" y="6"/>
                  </a:moveTo>
                  <a:lnTo>
                    <a:pt x="13" y="0"/>
                  </a:lnTo>
                  <a:lnTo>
                    <a:pt x="32" y="28"/>
                  </a:lnTo>
                  <a:lnTo>
                    <a:pt x="0" y="35"/>
                  </a:lnTo>
                  <a:lnTo>
                    <a:pt x="7"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0" name="Line 662">
              <a:extLst>
                <a:ext uri="{FF2B5EF4-FFF2-40B4-BE49-F238E27FC236}">
                  <a16:creationId xmlns:a16="http://schemas.microsoft.com/office/drawing/2014/main" id="{C044E3E6-8020-43ED-B9B7-4CF5FD85DC0E}"/>
                </a:ext>
              </a:extLst>
            </p:cNvPr>
            <p:cNvSpPr>
              <a:spLocks noChangeShapeType="1"/>
            </p:cNvSpPr>
            <p:nvPr/>
          </p:nvSpPr>
          <p:spPr bwMode="auto">
            <a:xfrm>
              <a:off x="12495212" y="51181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1" name="Line 663">
              <a:extLst>
                <a:ext uri="{FF2B5EF4-FFF2-40B4-BE49-F238E27FC236}">
                  <a16:creationId xmlns:a16="http://schemas.microsoft.com/office/drawing/2014/main" id="{4CC467DD-3747-4F48-9D61-785AC3A883A4}"/>
                </a:ext>
              </a:extLst>
            </p:cNvPr>
            <p:cNvSpPr>
              <a:spLocks noChangeShapeType="1"/>
            </p:cNvSpPr>
            <p:nvPr/>
          </p:nvSpPr>
          <p:spPr bwMode="auto">
            <a:xfrm>
              <a:off x="12495212" y="5118100"/>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2" name="Freeform 664">
              <a:extLst>
                <a:ext uri="{FF2B5EF4-FFF2-40B4-BE49-F238E27FC236}">
                  <a16:creationId xmlns:a16="http://schemas.microsoft.com/office/drawing/2014/main" id="{BA65B3A1-608D-4413-A4B6-111A517352DC}"/>
                </a:ext>
              </a:extLst>
            </p:cNvPr>
            <p:cNvSpPr>
              <a:spLocks/>
            </p:cNvSpPr>
            <p:nvPr/>
          </p:nvSpPr>
          <p:spPr bwMode="auto">
            <a:xfrm>
              <a:off x="12330112" y="5011738"/>
              <a:ext cx="177800" cy="161925"/>
            </a:xfrm>
            <a:custGeom>
              <a:avLst/>
              <a:gdLst>
                <a:gd name="T0" fmla="*/ 63 w 67"/>
                <a:gd name="T1" fmla="*/ 40 h 61"/>
                <a:gd name="T2" fmla="*/ 59 w 67"/>
                <a:gd name="T3" fmla="*/ 29 h 61"/>
                <a:gd name="T4" fmla="*/ 34 w 67"/>
                <a:gd name="T5" fmla="*/ 10 h 61"/>
                <a:gd name="T6" fmla="*/ 15 w 67"/>
                <a:gd name="T7" fmla="*/ 0 h 61"/>
                <a:gd name="T8" fmla="*/ 0 w 67"/>
                <a:gd name="T9" fmla="*/ 61 h 61"/>
                <a:gd name="T10" fmla="*/ 67 w 67"/>
                <a:gd name="T11" fmla="*/ 61 h 61"/>
                <a:gd name="T12" fmla="*/ 63 w 67"/>
                <a:gd name="T13" fmla="*/ 41 h 61"/>
              </a:gdLst>
              <a:ahLst/>
              <a:cxnLst>
                <a:cxn ang="0">
                  <a:pos x="T0" y="T1"/>
                </a:cxn>
                <a:cxn ang="0">
                  <a:pos x="T2" y="T3"/>
                </a:cxn>
                <a:cxn ang="0">
                  <a:pos x="T4" y="T5"/>
                </a:cxn>
                <a:cxn ang="0">
                  <a:pos x="T6" y="T7"/>
                </a:cxn>
                <a:cxn ang="0">
                  <a:pos x="T8" y="T9"/>
                </a:cxn>
                <a:cxn ang="0">
                  <a:pos x="T10" y="T11"/>
                </a:cxn>
                <a:cxn ang="0">
                  <a:pos x="T12" y="T13"/>
                </a:cxn>
              </a:cxnLst>
              <a:rect l="0" t="0" r="r" b="b"/>
              <a:pathLst>
                <a:path w="67" h="61">
                  <a:moveTo>
                    <a:pt x="63" y="40"/>
                  </a:moveTo>
                  <a:cubicBezTo>
                    <a:pt x="62" y="38"/>
                    <a:pt x="60" y="32"/>
                    <a:pt x="59" y="29"/>
                  </a:cubicBezTo>
                  <a:cubicBezTo>
                    <a:pt x="54" y="20"/>
                    <a:pt x="49" y="18"/>
                    <a:pt x="34" y="10"/>
                  </a:cubicBezTo>
                  <a:cubicBezTo>
                    <a:pt x="15" y="0"/>
                    <a:pt x="15" y="0"/>
                    <a:pt x="15" y="0"/>
                  </a:cubicBezTo>
                  <a:cubicBezTo>
                    <a:pt x="0" y="61"/>
                    <a:pt x="0" y="61"/>
                    <a:pt x="0" y="61"/>
                  </a:cubicBezTo>
                  <a:cubicBezTo>
                    <a:pt x="23" y="61"/>
                    <a:pt x="47" y="61"/>
                    <a:pt x="67" y="61"/>
                  </a:cubicBezTo>
                  <a:cubicBezTo>
                    <a:pt x="67" y="61"/>
                    <a:pt x="66" y="50"/>
                    <a:pt x="63" y="41"/>
                  </a:cubicBezTo>
                </a:path>
              </a:pathLst>
            </a:custGeom>
            <a:solidFill>
              <a:srgbClr val="004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3" name="Freeform 665">
              <a:extLst>
                <a:ext uri="{FF2B5EF4-FFF2-40B4-BE49-F238E27FC236}">
                  <a16:creationId xmlns:a16="http://schemas.microsoft.com/office/drawing/2014/main" id="{C284EEB5-9412-446D-A2A9-65E03DD4FD65}"/>
                </a:ext>
              </a:extLst>
            </p:cNvPr>
            <p:cNvSpPr>
              <a:spLocks/>
            </p:cNvSpPr>
            <p:nvPr/>
          </p:nvSpPr>
          <p:spPr bwMode="auto">
            <a:xfrm>
              <a:off x="12330112" y="5008563"/>
              <a:ext cx="77787" cy="165100"/>
            </a:xfrm>
            <a:custGeom>
              <a:avLst/>
              <a:gdLst>
                <a:gd name="T0" fmla="*/ 12 w 29"/>
                <a:gd name="T1" fmla="*/ 59 h 62"/>
                <a:gd name="T2" fmla="*/ 25 w 29"/>
                <a:gd name="T3" fmla="*/ 36 h 62"/>
                <a:gd name="T4" fmla="*/ 17 w 29"/>
                <a:gd name="T5" fmla="*/ 28 h 62"/>
                <a:gd name="T6" fmla="*/ 28 w 29"/>
                <a:gd name="T7" fmla="*/ 30 h 62"/>
                <a:gd name="T8" fmla="*/ 29 w 29"/>
                <a:gd name="T9" fmla="*/ 9 h 62"/>
                <a:gd name="T10" fmla="*/ 12 w 29"/>
                <a:gd name="T11" fmla="*/ 0 h 62"/>
                <a:gd name="T12" fmla="*/ 0 w 29"/>
                <a:gd name="T13" fmla="*/ 62 h 62"/>
                <a:gd name="T14" fmla="*/ 12 w 29"/>
                <a:gd name="T15" fmla="*/ 59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62">
                  <a:moveTo>
                    <a:pt x="12" y="59"/>
                  </a:moveTo>
                  <a:cubicBezTo>
                    <a:pt x="25" y="36"/>
                    <a:pt x="25" y="36"/>
                    <a:pt x="25" y="36"/>
                  </a:cubicBezTo>
                  <a:cubicBezTo>
                    <a:pt x="17" y="28"/>
                    <a:pt x="17" y="28"/>
                    <a:pt x="17" y="28"/>
                  </a:cubicBezTo>
                  <a:cubicBezTo>
                    <a:pt x="28" y="30"/>
                    <a:pt x="28" y="30"/>
                    <a:pt x="28" y="30"/>
                  </a:cubicBezTo>
                  <a:cubicBezTo>
                    <a:pt x="29" y="9"/>
                    <a:pt x="29" y="9"/>
                    <a:pt x="29" y="9"/>
                  </a:cubicBezTo>
                  <a:cubicBezTo>
                    <a:pt x="12" y="0"/>
                    <a:pt x="12" y="0"/>
                    <a:pt x="12" y="0"/>
                  </a:cubicBezTo>
                  <a:cubicBezTo>
                    <a:pt x="0" y="62"/>
                    <a:pt x="0" y="62"/>
                    <a:pt x="0" y="62"/>
                  </a:cubicBezTo>
                  <a:cubicBezTo>
                    <a:pt x="4" y="61"/>
                    <a:pt x="8" y="60"/>
                    <a:pt x="12" y="59"/>
                  </a:cubicBezTo>
                  <a:close/>
                </a:path>
              </a:pathLst>
            </a:custGeom>
            <a:solidFill>
              <a:srgbClr val="004E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4" name="Freeform 666">
              <a:extLst>
                <a:ext uri="{FF2B5EF4-FFF2-40B4-BE49-F238E27FC236}">
                  <a16:creationId xmlns:a16="http://schemas.microsoft.com/office/drawing/2014/main" id="{565084C6-6656-4009-8412-B5CBBCE309BC}"/>
                </a:ext>
              </a:extLst>
            </p:cNvPr>
            <p:cNvSpPr>
              <a:spLocks/>
            </p:cNvSpPr>
            <p:nvPr/>
          </p:nvSpPr>
          <p:spPr bwMode="auto">
            <a:xfrm>
              <a:off x="12322175" y="4999038"/>
              <a:ext cx="50800" cy="55563"/>
            </a:xfrm>
            <a:custGeom>
              <a:avLst/>
              <a:gdLst>
                <a:gd name="T0" fmla="*/ 25 w 32"/>
                <a:gd name="T1" fmla="*/ 6 h 35"/>
                <a:gd name="T2" fmla="*/ 19 w 32"/>
                <a:gd name="T3" fmla="*/ 0 h 35"/>
                <a:gd name="T4" fmla="*/ 0 w 32"/>
                <a:gd name="T5" fmla="*/ 28 h 35"/>
                <a:gd name="T6" fmla="*/ 32 w 32"/>
                <a:gd name="T7" fmla="*/ 35 h 35"/>
                <a:gd name="T8" fmla="*/ 25 w 32"/>
                <a:gd name="T9" fmla="*/ 6 h 35"/>
              </a:gdLst>
              <a:ahLst/>
              <a:cxnLst>
                <a:cxn ang="0">
                  <a:pos x="T0" y="T1"/>
                </a:cxn>
                <a:cxn ang="0">
                  <a:pos x="T2" y="T3"/>
                </a:cxn>
                <a:cxn ang="0">
                  <a:pos x="T4" y="T5"/>
                </a:cxn>
                <a:cxn ang="0">
                  <a:pos x="T6" y="T7"/>
                </a:cxn>
                <a:cxn ang="0">
                  <a:pos x="T8" y="T9"/>
                </a:cxn>
              </a:cxnLst>
              <a:rect l="0" t="0" r="r" b="b"/>
              <a:pathLst>
                <a:path w="32" h="35">
                  <a:moveTo>
                    <a:pt x="25" y="6"/>
                  </a:moveTo>
                  <a:lnTo>
                    <a:pt x="19" y="0"/>
                  </a:lnTo>
                  <a:lnTo>
                    <a:pt x="0" y="28"/>
                  </a:lnTo>
                  <a:lnTo>
                    <a:pt x="32" y="35"/>
                  </a:lnTo>
                  <a:lnTo>
                    <a:pt x="25" y="6"/>
                  </a:lnTo>
                  <a:close/>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5" name="Freeform 667">
              <a:extLst>
                <a:ext uri="{FF2B5EF4-FFF2-40B4-BE49-F238E27FC236}">
                  <a16:creationId xmlns:a16="http://schemas.microsoft.com/office/drawing/2014/main" id="{E5D2CB83-71DC-4EB2-80B1-35BA4D6E420C}"/>
                </a:ext>
              </a:extLst>
            </p:cNvPr>
            <p:cNvSpPr>
              <a:spLocks/>
            </p:cNvSpPr>
            <p:nvPr/>
          </p:nvSpPr>
          <p:spPr bwMode="auto">
            <a:xfrm>
              <a:off x="11801475" y="5016500"/>
              <a:ext cx="117475" cy="50800"/>
            </a:xfrm>
            <a:custGeom>
              <a:avLst/>
              <a:gdLst>
                <a:gd name="T0" fmla="*/ 0 w 74"/>
                <a:gd name="T1" fmla="*/ 0 h 32"/>
                <a:gd name="T2" fmla="*/ 37 w 74"/>
                <a:gd name="T3" fmla="*/ 32 h 32"/>
                <a:gd name="T4" fmla="*/ 74 w 74"/>
                <a:gd name="T5" fmla="*/ 0 h 32"/>
                <a:gd name="T6" fmla="*/ 0 w 74"/>
                <a:gd name="T7" fmla="*/ 0 h 32"/>
              </a:gdLst>
              <a:ahLst/>
              <a:cxnLst>
                <a:cxn ang="0">
                  <a:pos x="T0" y="T1"/>
                </a:cxn>
                <a:cxn ang="0">
                  <a:pos x="T2" y="T3"/>
                </a:cxn>
                <a:cxn ang="0">
                  <a:pos x="T4" y="T5"/>
                </a:cxn>
                <a:cxn ang="0">
                  <a:pos x="T6" y="T7"/>
                </a:cxn>
              </a:cxnLst>
              <a:rect l="0" t="0" r="r" b="b"/>
              <a:pathLst>
                <a:path w="74" h="32">
                  <a:moveTo>
                    <a:pt x="0" y="0"/>
                  </a:moveTo>
                  <a:lnTo>
                    <a:pt x="37" y="32"/>
                  </a:lnTo>
                  <a:lnTo>
                    <a:pt x="74" y="0"/>
                  </a:lnTo>
                  <a:lnTo>
                    <a:pt x="0" y="0"/>
                  </a:lnTo>
                  <a:close/>
                </a:path>
              </a:pathLst>
            </a:custGeom>
            <a:solidFill>
              <a:srgbClr val="BFB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6" name="Freeform 668">
              <a:extLst>
                <a:ext uri="{FF2B5EF4-FFF2-40B4-BE49-F238E27FC236}">
                  <a16:creationId xmlns:a16="http://schemas.microsoft.com/office/drawing/2014/main" id="{B0DDD079-DA41-401C-A920-5C1B6850FD3A}"/>
                </a:ext>
              </a:extLst>
            </p:cNvPr>
            <p:cNvSpPr>
              <a:spLocks/>
            </p:cNvSpPr>
            <p:nvPr/>
          </p:nvSpPr>
          <p:spPr bwMode="auto">
            <a:xfrm>
              <a:off x="11801475" y="5016500"/>
              <a:ext cx="117475" cy="50800"/>
            </a:xfrm>
            <a:custGeom>
              <a:avLst/>
              <a:gdLst>
                <a:gd name="T0" fmla="*/ 0 w 74"/>
                <a:gd name="T1" fmla="*/ 0 h 32"/>
                <a:gd name="T2" fmla="*/ 37 w 74"/>
                <a:gd name="T3" fmla="*/ 32 h 32"/>
                <a:gd name="T4" fmla="*/ 74 w 74"/>
                <a:gd name="T5" fmla="*/ 0 h 32"/>
                <a:gd name="T6" fmla="*/ 0 w 74"/>
                <a:gd name="T7" fmla="*/ 0 h 32"/>
              </a:gdLst>
              <a:ahLst/>
              <a:cxnLst>
                <a:cxn ang="0">
                  <a:pos x="T0" y="T1"/>
                </a:cxn>
                <a:cxn ang="0">
                  <a:pos x="T2" y="T3"/>
                </a:cxn>
                <a:cxn ang="0">
                  <a:pos x="T4" y="T5"/>
                </a:cxn>
                <a:cxn ang="0">
                  <a:pos x="T6" y="T7"/>
                </a:cxn>
              </a:cxnLst>
              <a:rect l="0" t="0" r="r" b="b"/>
              <a:pathLst>
                <a:path w="74" h="32">
                  <a:moveTo>
                    <a:pt x="0" y="0"/>
                  </a:moveTo>
                  <a:lnTo>
                    <a:pt x="37" y="32"/>
                  </a:lnTo>
                  <a:lnTo>
                    <a:pt x="7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7" name="Freeform 669">
              <a:extLst>
                <a:ext uri="{FF2B5EF4-FFF2-40B4-BE49-F238E27FC236}">
                  <a16:creationId xmlns:a16="http://schemas.microsoft.com/office/drawing/2014/main" id="{444CFA8E-9740-4A80-8B46-354076622557}"/>
                </a:ext>
              </a:extLst>
            </p:cNvPr>
            <p:cNvSpPr>
              <a:spLocks/>
            </p:cNvSpPr>
            <p:nvPr/>
          </p:nvSpPr>
          <p:spPr bwMode="auto">
            <a:xfrm>
              <a:off x="11677650" y="4967288"/>
              <a:ext cx="361950" cy="203200"/>
            </a:xfrm>
            <a:custGeom>
              <a:avLst/>
              <a:gdLst>
                <a:gd name="T0" fmla="*/ 137 w 137"/>
                <a:gd name="T1" fmla="*/ 77 h 77"/>
                <a:gd name="T2" fmla="*/ 137 w 137"/>
                <a:gd name="T3" fmla="*/ 58 h 77"/>
                <a:gd name="T4" fmla="*/ 122 w 137"/>
                <a:gd name="T5" fmla="*/ 35 h 77"/>
                <a:gd name="T6" fmla="*/ 95 w 137"/>
                <a:gd name="T7" fmla="*/ 24 h 77"/>
                <a:gd name="T8" fmla="*/ 88 w 137"/>
                <a:gd name="T9" fmla="*/ 14 h 77"/>
                <a:gd name="T10" fmla="*/ 88 w 137"/>
                <a:gd name="T11" fmla="*/ 0 h 77"/>
                <a:gd name="T12" fmla="*/ 49 w 137"/>
                <a:gd name="T13" fmla="*/ 0 h 77"/>
                <a:gd name="T14" fmla="*/ 49 w 137"/>
                <a:gd name="T15" fmla="*/ 14 h 77"/>
                <a:gd name="T16" fmla="*/ 43 w 137"/>
                <a:gd name="T17" fmla="*/ 24 h 77"/>
                <a:gd name="T18" fmla="*/ 16 w 137"/>
                <a:gd name="T19" fmla="*/ 35 h 77"/>
                <a:gd name="T20" fmla="*/ 0 w 137"/>
                <a:gd name="T21" fmla="*/ 58 h 77"/>
                <a:gd name="T22" fmla="*/ 0 w 137"/>
                <a:gd name="T23" fmla="*/ 77 h 77"/>
                <a:gd name="T24" fmla="*/ 137 w 137"/>
                <a:gd name="T25"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77">
                  <a:moveTo>
                    <a:pt x="137" y="77"/>
                  </a:moveTo>
                  <a:cubicBezTo>
                    <a:pt x="137" y="58"/>
                    <a:pt x="137" y="58"/>
                    <a:pt x="137" y="58"/>
                  </a:cubicBezTo>
                  <a:cubicBezTo>
                    <a:pt x="137" y="48"/>
                    <a:pt x="131" y="39"/>
                    <a:pt x="122" y="35"/>
                  </a:cubicBezTo>
                  <a:cubicBezTo>
                    <a:pt x="95" y="24"/>
                    <a:pt x="95" y="24"/>
                    <a:pt x="95" y="24"/>
                  </a:cubicBezTo>
                  <a:cubicBezTo>
                    <a:pt x="91" y="22"/>
                    <a:pt x="88" y="18"/>
                    <a:pt x="88" y="14"/>
                  </a:cubicBezTo>
                  <a:cubicBezTo>
                    <a:pt x="88" y="0"/>
                    <a:pt x="88" y="0"/>
                    <a:pt x="88" y="0"/>
                  </a:cubicBezTo>
                  <a:cubicBezTo>
                    <a:pt x="49" y="0"/>
                    <a:pt x="49" y="0"/>
                    <a:pt x="49" y="0"/>
                  </a:cubicBezTo>
                  <a:cubicBezTo>
                    <a:pt x="49" y="14"/>
                    <a:pt x="49" y="14"/>
                    <a:pt x="49" y="14"/>
                  </a:cubicBezTo>
                  <a:cubicBezTo>
                    <a:pt x="49" y="18"/>
                    <a:pt x="47" y="22"/>
                    <a:pt x="43" y="24"/>
                  </a:cubicBezTo>
                  <a:cubicBezTo>
                    <a:pt x="16" y="35"/>
                    <a:pt x="16" y="35"/>
                    <a:pt x="16" y="35"/>
                  </a:cubicBezTo>
                  <a:cubicBezTo>
                    <a:pt x="6" y="39"/>
                    <a:pt x="0" y="48"/>
                    <a:pt x="0" y="58"/>
                  </a:cubicBezTo>
                  <a:cubicBezTo>
                    <a:pt x="0" y="77"/>
                    <a:pt x="0" y="77"/>
                    <a:pt x="0" y="77"/>
                  </a:cubicBezTo>
                  <a:cubicBezTo>
                    <a:pt x="137" y="77"/>
                    <a:pt x="137" y="77"/>
                    <a:pt x="137" y="77"/>
                  </a:cubicBezTo>
                </a:path>
              </a:pathLst>
            </a:custGeom>
            <a:solidFill>
              <a:srgbClr val="7E40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8" name="Freeform 670">
              <a:extLst>
                <a:ext uri="{FF2B5EF4-FFF2-40B4-BE49-F238E27FC236}">
                  <a16:creationId xmlns:a16="http://schemas.microsoft.com/office/drawing/2014/main" id="{522EE6C1-BCEA-4E1E-93CD-60EA52E9D8F0}"/>
                </a:ext>
              </a:extLst>
            </p:cNvPr>
            <p:cNvSpPr>
              <a:spLocks/>
            </p:cNvSpPr>
            <p:nvPr/>
          </p:nvSpPr>
          <p:spPr bwMode="auto">
            <a:xfrm>
              <a:off x="11677650" y="5024438"/>
              <a:ext cx="361950" cy="146050"/>
            </a:xfrm>
            <a:custGeom>
              <a:avLst/>
              <a:gdLst>
                <a:gd name="T0" fmla="*/ 122 w 137"/>
                <a:gd name="T1" fmla="*/ 13 h 55"/>
                <a:gd name="T2" fmla="*/ 95 w 137"/>
                <a:gd name="T3" fmla="*/ 2 h 55"/>
                <a:gd name="T4" fmla="*/ 92 w 137"/>
                <a:gd name="T5" fmla="*/ 0 h 55"/>
                <a:gd name="T6" fmla="*/ 69 w 137"/>
                <a:gd name="T7" fmla="*/ 16 h 55"/>
                <a:gd name="T8" fmla="*/ 45 w 137"/>
                <a:gd name="T9" fmla="*/ 1 h 55"/>
                <a:gd name="T10" fmla="*/ 43 w 137"/>
                <a:gd name="T11" fmla="*/ 2 h 55"/>
                <a:gd name="T12" fmla="*/ 16 w 137"/>
                <a:gd name="T13" fmla="*/ 13 h 55"/>
                <a:gd name="T14" fmla="*/ 0 w 137"/>
                <a:gd name="T15" fmla="*/ 36 h 55"/>
                <a:gd name="T16" fmla="*/ 0 w 137"/>
                <a:gd name="T17" fmla="*/ 55 h 55"/>
                <a:gd name="T18" fmla="*/ 137 w 137"/>
                <a:gd name="T19" fmla="*/ 55 h 55"/>
                <a:gd name="T20" fmla="*/ 137 w 137"/>
                <a:gd name="T21" fmla="*/ 36 h 55"/>
                <a:gd name="T22" fmla="*/ 122 w 137"/>
                <a:gd name="T23" fmla="*/ 1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7" h="55">
                  <a:moveTo>
                    <a:pt x="122" y="13"/>
                  </a:moveTo>
                  <a:cubicBezTo>
                    <a:pt x="95" y="2"/>
                    <a:pt x="95" y="2"/>
                    <a:pt x="95" y="2"/>
                  </a:cubicBezTo>
                  <a:cubicBezTo>
                    <a:pt x="94" y="1"/>
                    <a:pt x="93" y="1"/>
                    <a:pt x="92" y="0"/>
                  </a:cubicBezTo>
                  <a:cubicBezTo>
                    <a:pt x="69" y="16"/>
                    <a:pt x="69" y="16"/>
                    <a:pt x="69" y="16"/>
                  </a:cubicBezTo>
                  <a:cubicBezTo>
                    <a:pt x="69" y="16"/>
                    <a:pt x="55" y="7"/>
                    <a:pt x="45" y="1"/>
                  </a:cubicBezTo>
                  <a:cubicBezTo>
                    <a:pt x="44" y="1"/>
                    <a:pt x="44" y="1"/>
                    <a:pt x="43" y="2"/>
                  </a:cubicBezTo>
                  <a:cubicBezTo>
                    <a:pt x="16" y="13"/>
                    <a:pt x="16" y="13"/>
                    <a:pt x="16" y="13"/>
                  </a:cubicBezTo>
                  <a:cubicBezTo>
                    <a:pt x="6" y="17"/>
                    <a:pt x="0" y="26"/>
                    <a:pt x="0" y="36"/>
                  </a:cubicBezTo>
                  <a:cubicBezTo>
                    <a:pt x="0" y="55"/>
                    <a:pt x="0" y="55"/>
                    <a:pt x="0" y="55"/>
                  </a:cubicBezTo>
                  <a:cubicBezTo>
                    <a:pt x="137" y="55"/>
                    <a:pt x="137" y="55"/>
                    <a:pt x="137" y="55"/>
                  </a:cubicBezTo>
                  <a:cubicBezTo>
                    <a:pt x="137" y="36"/>
                    <a:pt x="137" y="36"/>
                    <a:pt x="137" y="36"/>
                  </a:cubicBezTo>
                  <a:cubicBezTo>
                    <a:pt x="137" y="26"/>
                    <a:pt x="131" y="17"/>
                    <a:pt x="122" y="13"/>
                  </a:cubicBezTo>
                </a:path>
              </a:pathLst>
            </a:custGeom>
            <a:solidFill>
              <a:srgbClr val="0F9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9" name="Freeform 671">
              <a:extLst>
                <a:ext uri="{FF2B5EF4-FFF2-40B4-BE49-F238E27FC236}">
                  <a16:creationId xmlns:a16="http://schemas.microsoft.com/office/drawing/2014/main" id="{718CA5C8-0501-4479-8940-9FA8E4930726}"/>
                </a:ext>
              </a:extLst>
            </p:cNvPr>
            <p:cNvSpPr>
              <a:spLocks/>
            </p:cNvSpPr>
            <p:nvPr/>
          </p:nvSpPr>
          <p:spPr bwMode="auto">
            <a:xfrm>
              <a:off x="11772900" y="5024438"/>
              <a:ext cx="174625" cy="146050"/>
            </a:xfrm>
            <a:custGeom>
              <a:avLst/>
              <a:gdLst>
                <a:gd name="T0" fmla="*/ 14 w 66"/>
                <a:gd name="T1" fmla="*/ 55 h 55"/>
                <a:gd name="T2" fmla="*/ 49 w 66"/>
                <a:gd name="T3" fmla="*/ 55 h 55"/>
                <a:gd name="T4" fmla="*/ 66 w 66"/>
                <a:gd name="T5" fmla="*/ 5 h 55"/>
                <a:gd name="T6" fmla="*/ 59 w 66"/>
                <a:gd name="T7" fmla="*/ 2 h 55"/>
                <a:gd name="T8" fmla="*/ 56 w 66"/>
                <a:gd name="T9" fmla="*/ 0 h 55"/>
                <a:gd name="T10" fmla="*/ 33 w 66"/>
                <a:gd name="T11" fmla="*/ 16 h 55"/>
                <a:gd name="T12" fmla="*/ 9 w 66"/>
                <a:gd name="T13" fmla="*/ 1 h 55"/>
                <a:gd name="T14" fmla="*/ 7 w 66"/>
                <a:gd name="T15" fmla="*/ 2 h 55"/>
                <a:gd name="T16" fmla="*/ 0 w 66"/>
                <a:gd name="T17" fmla="*/ 4 h 55"/>
                <a:gd name="T18" fmla="*/ 14 w 66"/>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 h="55">
                  <a:moveTo>
                    <a:pt x="14" y="55"/>
                  </a:moveTo>
                  <a:cubicBezTo>
                    <a:pt x="49" y="55"/>
                    <a:pt x="49" y="55"/>
                    <a:pt x="49" y="55"/>
                  </a:cubicBezTo>
                  <a:cubicBezTo>
                    <a:pt x="66" y="5"/>
                    <a:pt x="66" y="5"/>
                    <a:pt x="66" y="5"/>
                  </a:cubicBezTo>
                  <a:cubicBezTo>
                    <a:pt x="59" y="2"/>
                    <a:pt x="59" y="2"/>
                    <a:pt x="59" y="2"/>
                  </a:cubicBezTo>
                  <a:cubicBezTo>
                    <a:pt x="58" y="1"/>
                    <a:pt x="57" y="1"/>
                    <a:pt x="56" y="0"/>
                  </a:cubicBezTo>
                  <a:cubicBezTo>
                    <a:pt x="33" y="16"/>
                    <a:pt x="33" y="16"/>
                    <a:pt x="33" y="16"/>
                  </a:cubicBezTo>
                  <a:cubicBezTo>
                    <a:pt x="33" y="16"/>
                    <a:pt x="19" y="7"/>
                    <a:pt x="9" y="1"/>
                  </a:cubicBezTo>
                  <a:cubicBezTo>
                    <a:pt x="8" y="1"/>
                    <a:pt x="8" y="1"/>
                    <a:pt x="7" y="2"/>
                  </a:cubicBezTo>
                  <a:cubicBezTo>
                    <a:pt x="0" y="4"/>
                    <a:pt x="0" y="4"/>
                    <a:pt x="0" y="4"/>
                  </a:cubicBezTo>
                  <a:cubicBezTo>
                    <a:pt x="14" y="55"/>
                    <a:pt x="14" y="55"/>
                    <a:pt x="14" y="55"/>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0" name="Freeform 672">
              <a:extLst>
                <a:ext uri="{FF2B5EF4-FFF2-40B4-BE49-F238E27FC236}">
                  <a16:creationId xmlns:a16="http://schemas.microsoft.com/office/drawing/2014/main" id="{33F24489-7453-4585-9658-311C8B741D48}"/>
                </a:ext>
              </a:extLst>
            </p:cNvPr>
            <p:cNvSpPr>
              <a:spLocks/>
            </p:cNvSpPr>
            <p:nvPr/>
          </p:nvSpPr>
          <p:spPr bwMode="auto">
            <a:xfrm>
              <a:off x="11784012" y="5016500"/>
              <a:ext cx="76200" cy="82550"/>
            </a:xfrm>
            <a:custGeom>
              <a:avLst/>
              <a:gdLst>
                <a:gd name="T0" fmla="*/ 0 w 48"/>
                <a:gd name="T1" fmla="*/ 10 h 52"/>
                <a:gd name="T2" fmla="*/ 26 w 48"/>
                <a:gd name="T3" fmla="*/ 52 h 52"/>
                <a:gd name="T4" fmla="*/ 48 w 48"/>
                <a:gd name="T5" fmla="*/ 32 h 52"/>
                <a:gd name="T6" fmla="*/ 11 w 48"/>
                <a:gd name="T7" fmla="*/ 0 h 52"/>
                <a:gd name="T8" fmla="*/ 0 w 48"/>
                <a:gd name="T9" fmla="*/ 10 h 52"/>
              </a:gdLst>
              <a:ahLst/>
              <a:cxnLst>
                <a:cxn ang="0">
                  <a:pos x="T0" y="T1"/>
                </a:cxn>
                <a:cxn ang="0">
                  <a:pos x="T2" y="T3"/>
                </a:cxn>
                <a:cxn ang="0">
                  <a:pos x="T4" y="T5"/>
                </a:cxn>
                <a:cxn ang="0">
                  <a:pos x="T6" y="T7"/>
                </a:cxn>
                <a:cxn ang="0">
                  <a:pos x="T8" y="T9"/>
                </a:cxn>
              </a:cxnLst>
              <a:rect l="0" t="0" r="r" b="b"/>
              <a:pathLst>
                <a:path w="48" h="52">
                  <a:moveTo>
                    <a:pt x="0" y="10"/>
                  </a:moveTo>
                  <a:lnTo>
                    <a:pt x="26" y="52"/>
                  </a:lnTo>
                  <a:lnTo>
                    <a:pt x="48" y="32"/>
                  </a:lnTo>
                  <a:lnTo>
                    <a:pt x="11" y="0"/>
                  </a:lnTo>
                  <a:lnTo>
                    <a:pt x="0"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1" name="Freeform 673">
              <a:extLst>
                <a:ext uri="{FF2B5EF4-FFF2-40B4-BE49-F238E27FC236}">
                  <a16:creationId xmlns:a16="http://schemas.microsoft.com/office/drawing/2014/main" id="{919A60C1-8A3E-4F6E-BB85-9A199961DA78}"/>
                </a:ext>
              </a:extLst>
            </p:cNvPr>
            <p:cNvSpPr>
              <a:spLocks/>
            </p:cNvSpPr>
            <p:nvPr/>
          </p:nvSpPr>
          <p:spPr bwMode="auto">
            <a:xfrm>
              <a:off x="11784012" y="5016500"/>
              <a:ext cx="76200" cy="82550"/>
            </a:xfrm>
            <a:custGeom>
              <a:avLst/>
              <a:gdLst>
                <a:gd name="T0" fmla="*/ 0 w 48"/>
                <a:gd name="T1" fmla="*/ 10 h 52"/>
                <a:gd name="T2" fmla="*/ 26 w 48"/>
                <a:gd name="T3" fmla="*/ 52 h 52"/>
                <a:gd name="T4" fmla="*/ 48 w 48"/>
                <a:gd name="T5" fmla="*/ 32 h 52"/>
                <a:gd name="T6" fmla="*/ 11 w 48"/>
                <a:gd name="T7" fmla="*/ 0 h 52"/>
                <a:gd name="T8" fmla="*/ 0 w 48"/>
                <a:gd name="T9" fmla="*/ 10 h 52"/>
              </a:gdLst>
              <a:ahLst/>
              <a:cxnLst>
                <a:cxn ang="0">
                  <a:pos x="T0" y="T1"/>
                </a:cxn>
                <a:cxn ang="0">
                  <a:pos x="T2" y="T3"/>
                </a:cxn>
                <a:cxn ang="0">
                  <a:pos x="T4" y="T5"/>
                </a:cxn>
                <a:cxn ang="0">
                  <a:pos x="T6" y="T7"/>
                </a:cxn>
                <a:cxn ang="0">
                  <a:pos x="T8" y="T9"/>
                </a:cxn>
              </a:cxnLst>
              <a:rect l="0" t="0" r="r" b="b"/>
              <a:pathLst>
                <a:path w="48" h="52">
                  <a:moveTo>
                    <a:pt x="0" y="10"/>
                  </a:moveTo>
                  <a:lnTo>
                    <a:pt x="26" y="52"/>
                  </a:lnTo>
                  <a:lnTo>
                    <a:pt x="48" y="32"/>
                  </a:lnTo>
                  <a:lnTo>
                    <a:pt x="11" y="0"/>
                  </a:lnTo>
                  <a:lnTo>
                    <a:pt x="0" y="1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2" name="Freeform 674">
              <a:extLst>
                <a:ext uri="{FF2B5EF4-FFF2-40B4-BE49-F238E27FC236}">
                  <a16:creationId xmlns:a16="http://schemas.microsoft.com/office/drawing/2014/main" id="{DB03BA34-2A4C-48BB-92F2-26E1CB4EF697}"/>
                </a:ext>
              </a:extLst>
            </p:cNvPr>
            <p:cNvSpPr>
              <a:spLocks/>
            </p:cNvSpPr>
            <p:nvPr/>
          </p:nvSpPr>
          <p:spPr bwMode="auto">
            <a:xfrm>
              <a:off x="11860212" y="5016500"/>
              <a:ext cx="76200" cy="82550"/>
            </a:xfrm>
            <a:custGeom>
              <a:avLst/>
              <a:gdLst>
                <a:gd name="T0" fmla="*/ 48 w 48"/>
                <a:gd name="T1" fmla="*/ 10 h 52"/>
                <a:gd name="T2" fmla="*/ 22 w 48"/>
                <a:gd name="T3" fmla="*/ 52 h 52"/>
                <a:gd name="T4" fmla="*/ 0 w 48"/>
                <a:gd name="T5" fmla="*/ 32 h 52"/>
                <a:gd name="T6" fmla="*/ 37 w 48"/>
                <a:gd name="T7" fmla="*/ 0 h 52"/>
                <a:gd name="T8" fmla="*/ 48 w 48"/>
                <a:gd name="T9" fmla="*/ 10 h 52"/>
              </a:gdLst>
              <a:ahLst/>
              <a:cxnLst>
                <a:cxn ang="0">
                  <a:pos x="T0" y="T1"/>
                </a:cxn>
                <a:cxn ang="0">
                  <a:pos x="T2" y="T3"/>
                </a:cxn>
                <a:cxn ang="0">
                  <a:pos x="T4" y="T5"/>
                </a:cxn>
                <a:cxn ang="0">
                  <a:pos x="T6" y="T7"/>
                </a:cxn>
                <a:cxn ang="0">
                  <a:pos x="T8" y="T9"/>
                </a:cxn>
              </a:cxnLst>
              <a:rect l="0" t="0" r="r" b="b"/>
              <a:pathLst>
                <a:path w="48" h="52">
                  <a:moveTo>
                    <a:pt x="48" y="10"/>
                  </a:moveTo>
                  <a:lnTo>
                    <a:pt x="22" y="52"/>
                  </a:lnTo>
                  <a:lnTo>
                    <a:pt x="0" y="32"/>
                  </a:lnTo>
                  <a:lnTo>
                    <a:pt x="37" y="0"/>
                  </a:lnTo>
                  <a:lnTo>
                    <a:pt x="4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3" name="Freeform 675">
              <a:extLst>
                <a:ext uri="{FF2B5EF4-FFF2-40B4-BE49-F238E27FC236}">
                  <a16:creationId xmlns:a16="http://schemas.microsoft.com/office/drawing/2014/main" id="{F998D443-D5C3-4CE7-BE06-433377390C20}"/>
                </a:ext>
              </a:extLst>
            </p:cNvPr>
            <p:cNvSpPr>
              <a:spLocks/>
            </p:cNvSpPr>
            <p:nvPr/>
          </p:nvSpPr>
          <p:spPr bwMode="auto">
            <a:xfrm>
              <a:off x="11884025" y="5032375"/>
              <a:ext cx="92075" cy="138113"/>
            </a:xfrm>
            <a:custGeom>
              <a:avLst/>
              <a:gdLst>
                <a:gd name="T0" fmla="*/ 35 w 58"/>
                <a:gd name="T1" fmla="*/ 87 h 87"/>
                <a:gd name="T2" fmla="*/ 58 w 58"/>
                <a:gd name="T3" fmla="*/ 59 h 87"/>
                <a:gd name="T4" fmla="*/ 37 w 58"/>
                <a:gd name="T5" fmla="*/ 49 h 87"/>
                <a:gd name="T6" fmla="*/ 53 w 58"/>
                <a:gd name="T7" fmla="*/ 45 h 87"/>
                <a:gd name="T8" fmla="*/ 53 w 58"/>
                <a:gd name="T9" fmla="*/ 9 h 87"/>
                <a:gd name="T10" fmla="*/ 33 w 58"/>
                <a:gd name="T11" fmla="*/ 0 h 87"/>
                <a:gd name="T12" fmla="*/ 0 w 58"/>
                <a:gd name="T13" fmla="*/ 87 h 87"/>
                <a:gd name="T14" fmla="*/ 35 w 58"/>
                <a:gd name="T15" fmla="*/ 8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87">
                  <a:moveTo>
                    <a:pt x="35" y="87"/>
                  </a:moveTo>
                  <a:lnTo>
                    <a:pt x="58" y="59"/>
                  </a:lnTo>
                  <a:lnTo>
                    <a:pt x="37" y="49"/>
                  </a:lnTo>
                  <a:lnTo>
                    <a:pt x="53" y="45"/>
                  </a:lnTo>
                  <a:lnTo>
                    <a:pt x="53" y="9"/>
                  </a:lnTo>
                  <a:lnTo>
                    <a:pt x="33" y="0"/>
                  </a:lnTo>
                  <a:lnTo>
                    <a:pt x="0" y="87"/>
                  </a:lnTo>
                  <a:lnTo>
                    <a:pt x="35" y="87"/>
                  </a:lnTo>
                  <a:close/>
                </a:path>
              </a:pathLst>
            </a:custGeom>
            <a:solidFill>
              <a:srgbClr val="0A72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4" name="Freeform 676">
              <a:extLst>
                <a:ext uri="{FF2B5EF4-FFF2-40B4-BE49-F238E27FC236}">
                  <a16:creationId xmlns:a16="http://schemas.microsoft.com/office/drawing/2014/main" id="{176C20DB-FE08-4E65-A994-02540B535F58}"/>
                </a:ext>
              </a:extLst>
            </p:cNvPr>
            <p:cNvSpPr>
              <a:spLocks/>
            </p:cNvSpPr>
            <p:nvPr/>
          </p:nvSpPr>
          <p:spPr bwMode="auto">
            <a:xfrm>
              <a:off x="11741150" y="5032375"/>
              <a:ext cx="95250" cy="138113"/>
            </a:xfrm>
            <a:custGeom>
              <a:avLst/>
              <a:gdLst>
                <a:gd name="T0" fmla="*/ 23 w 60"/>
                <a:gd name="T1" fmla="*/ 87 h 87"/>
                <a:gd name="T2" fmla="*/ 0 w 60"/>
                <a:gd name="T3" fmla="*/ 59 h 87"/>
                <a:gd name="T4" fmla="*/ 23 w 60"/>
                <a:gd name="T5" fmla="*/ 49 h 87"/>
                <a:gd name="T6" fmla="*/ 7 w 60"/>
                <a:gd name="T7" fmla="*/ 45 h 87"/>
                <a:gd name="T8" fmla="*/ 7 w 60"/>
                <a:gd name="T9" fmla="*/ 9 h 87"/>
                <a:gd name="T10" fmla="*/ 27 w 60"/>
                <a:gd name="T11" fmla="*/ 0 h 87"/>
                <a:gd name="T12" fmla="*/ 60 w 60"/>
                <a:gd name="T13" fmla="*/ 87 h 87"/>
                <a:gd name="T14" fmla="*/ 23 w 60"/>
                <a:gd name="T15" fmla="*/ 87 h 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87">
                  <a:moveTo>
                    <a:pt x="23" y="87"/>
                  </a:moveTo>
                  <a:lnTo>
                    <a:pt x="0" y="59"/>
                  </a:lnTo>
                  <a:lnTo>
                    <a:pt x="23" y="49"/>
                  </a:lnTo>
                  <a:lnTo>
                    <a:pt x="7" y="45"/>
                  </a:lnTo>
                  <a:lnTo>
                    <a:pt x="7" y="9"/>
                  </a:lnTo>
                  <a:lnTo>
                    <a:pt x="27" y="0"/>
                  </a:lnTo>
                  <a:lnTo>
                    <a:pt x="60" y="87"/>
                  </a:lnTo>
                  <a:lnTo>
                    <a:pt x="23" y="87"/>
                  </a:lnTo>
                  <a:close/>
                </a:path>
              </a:pathLst>
            </a:custGeom>
            <a:solidFill>
              <a:srgbClr val="0F9BD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5" name="Freeform 677">
              <a:extLst>
                <a:ext uri="{FF2B5EF4-FFF2-40B4-BE49-F238E27FC236}">
                  <a16:creationId xmlns:a16="http://schemas.microsoft.com/office/drawing/2014/main" id="{B3CFE93E-6996-4074-8519-7C1F1579AAB6}"/>
                </a:ext>
              </a:extLst>
            </p:cNvPr>
            <p:cNvSpPr>
              <a:spLocks/>
            </p:cNvSpPr>
            <p:nvPr/>
          </p:nvSpPr>
          <p:spPr bwMode="auto">
            <a:xfrm>
              <a:off x="11841162" y="5067300"/>
              <a:ext cx="38100" cy="103188"/>
            </a:xfrm>
            <a:custGeom>
              <a:avLst/>
              <a:gdLst>
                <a:gd name="T0" fmla="*/ 0 w 24"/>
                <a:gd name="T1" fmla="*/ 65 h 65"/>
                <a:gd name="T2" fmla="*/ 5 w 24"/>
                <a:gd name="T3" fmla="*/ 25 h 65"/>
                <a:gd name="T4" fmla="*/ 0 w 24"/>
                <a:gd name="T5" fmla="*/ 10 h 65"/>
                <a:gd name="T6" fmla="*/ 12 w 24"/>
                <a:gd name="T7" fmla="*/ 0 h 65"/>
                <a:gd name="T8" fmla="*/ 24 w 24"/>
                <a:gd name="T9" fmla="*/ 10 h 65"/>
                <a:gd name="T10" fmla="*/ 17 w 24"/>
                <a:gd name="T11" fmla="*/ 25 h 65"/>
                <a:gd name="T12" fmla="*/ 24 w 24"/>
                <a:gd name="T13" fmla="*/ 65 h 65"/>
                <a:gd name="T14" fmla="*/ 0 w 24"/>
                <a:gd name="T15" fmla="*/ 65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65">
                  <a:moveTo>
                    <a:pt x="0" y="65"/>
                  </a:moveTo>
                  <a:lnTo>
                    <a:pt x="5" y="25"/>
                  </a:lnTo>
                  <a:lnTo>
                    <a:pt x="0" y="10"/>
                  </a:lnTo>
                  <a:lnTo>
                    <a:pt x="12" y="0"/>
                  </a:lnTo>
                  <a:lnTo>
                    <a:pt x="24" y="10"/>
                  </a:lnTo>
                  <a:lnTo>
                    <a:pt x="17" y="25"/>
                  </a:lnTo>
                  <a:lnTo>
                    <a:pt x="24" y="65"/>
                  </a:lnTo>
                  <a:lnTo>
                    <a:pt x="0" y="65"/>
                  </a:lnTo>
                  <a:close/>
                </a:path>
              </a:pathLst>
            </a:custGeom>
            <a:solidFill>
              <a:srgbClr val="7027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6" name="Freeform 678">
              <a:extLst>
                <a:ext uri="{FF2B5EF4-FFF2-40B4-BE49-F238E27FC236}">
                  <a16:creationId xmlns:a16="http://schemas.microsoft.com/office/drawing/2014/main" id="{034DE397-9FE7-4303-8DB9-3ED2E5818896}"/>
                </a:ext>
              </a:extLst>
            </p:cNvPr>
            <p:cNvSpPr>
              <a:spLocks/>
            </p:cNvSpPr>
            <p:nvPr/>
          </p:nvSpPr>
          <p:spPr bwMode="auto">
            <a:xfrm>
              <a:off x="12015787" y="4995863"/>
              <a:ext cx="131762" cy="58738"/>
            </a:xfrm>
            <a:custGeom>
              <a:avLst/>
              <a:gdLst>
                <a:gd name="T0" fmla="*/ 0 w 83"/>
                <a:gd name="T1" fmla="*/ 0 h 37"/>
                <a:gd name="T2" fmla="*/ 42 w 83"/>
                <a:gd name="T3" fmla="*/ 37 h 37"/>
                <a:gd name="T4" fmla="*/ 83 w 83"/>
                <a:gd name="T5" fmla="*/ 0 h 37"/>
                <a:gd name="T6" fmla="*/ 0 w 83"/>
                <a:gd name="T7" fmla="*/ 0 h 37"/>
              </a:gdLst>
              <a:ahLst/>
              <a:cxnLst>
                <a:cxn ang="0">
                  <a:pos x="T0" y="T1"/>
                </a:cxn>
                <a:cxn ang="0">
                  <a:pos x="T2" y="T3"/>
                </a:cxn>
                <a:cxn ang="0">
                  <a:pos x="T4" y="T5"/>
                </a:cxn>
                <a:cxn ang="0">
                  <a:pos x="T6" y="T7"/>
                </a:cxn>
              </a:cxnLst>
              <a:rect l="0" t="0" r="r" b="b"/>
              <a:pathLst>
                <a:path w="83" h="37">
                  <a:moveTo>
                    <a:pt x="0" y="0"/>
                  </a:moveTo>
                  <a:lnTo>
                    <a:pt x="42" y="37"/>
                  </a:lnTo>
                  <a:lnTo>
                    <a:pt x="83" y="0"/>
                  </a:lnTo>
                  <a:lnTo>
                    <a:pt x="0" y="0"/>
                  </a:lnTo>
                  <a:close/>
                </a:path>
              </a:pathLst>
            </a:custGeom>
            <a:solidFill>
              <a:srgbClr val="BFBD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7" name="Freeform 679">
              <a:extLst>
                <a:ext uri="{FF2B5EF4-FFF2-40B4-BE49-F238E27FC236}">
                  <a16:creationId xmlns:a16="http://schemas.microsoft.com/office/drawing/2014/main" id="{26CC1A2D-892D-4B68-93B0-9BD9F667F58B}"/>
                </a:ext>
              </a:extLst>
            </p:cNvPr>
            <p:cNvSpPr>
              <a:spLocks/>
            </p:cNvSpPr>
            <p:nvPr/>
          </p:nvSpPr>
          <p:spPr bwMode="auto">
            <a:xfrm>
              <a:off x="12015787" y="4995863"/>
              <a:ext cx="131762" cy="58738"/>
            </a:xfrm>
            <a:custGeom>
              <a:avLst/>
              <a:gdLst>
                <a:gd name="T0" fmla="*/ 0 w 83"/>
                <a:gd name="T1" fmla="*/ 0 h 37"/>
                <a:gd name="T2" fmla="*/ 42 w 83"/>
                <a:gd name="T3" fmla="*/ 37 h 37"/>
                <a:gd name="T4" fmla="*/ 83 w 83"/>
                <a:gd name="T5" fmla="*/ 0 h 37"/>
                <a:gd name="T6" fmla="*/ 0 w 83"/>
                <a:gd name="T7" fmla="*/ 0 h 37"/>
              </a:gdLst>
              <a:ahLst/>
              <a:cxnLst>
                <a:cxn ang="0">
                  <a:pos x="T0" y="T1"/>
                </a:cxn>
                <a:cxn ang="0">
                  <a:pos x="T2" y="T3"/>
                </a:cxn>
                <a:cxn ang="0">
                  <a:pos x="T4" y="T5"/>
                </a:cxn>
                <a:cxn ang="0">
                  <a:pos x="T6" y="T7"/>
                </a:cxn>
              </a:cxnLst>
              <a:rect l="0" t="0" r="r" b="b"/>
              <a:pathLst>
                <a:path w="83" h="37">
                  <a:moveTo>
                    <a:pt x="0" y="0"/>
                  </a:moveTo>
                  <a:lnTo>
                    <a:pt x="42" y="37"/>
                  </a:lnTo>
                  <a:lnTo>
                    <a:pt x="83"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8" name="Freeform 680">
              <a:extLst>
                <a:ext uri="{FF2B5EF4-FFF2-40B4-BE49-F238E27FC236}">
                  <a16:creationId xmlns:a16="http://schemas.microsoft.com/office/drawing/2014/main" id="{0B7C7161-0E68-4CA3-8627-216B8225758E}"/>
                </a:ext>
              </a:extLst>
            </p:cNvPr>
            <p:cNvSpPr>
              <a:spLocks/>
            </p:cNvSpPr>
            <p:nvPr/>
          </p:nvSpPr>
          <p:spPr bwMode="auto">
            <a:xfrm>
              <a:off x="11876087" y="4940300"/>
              <a:ext cx="412750" cy="233363"/>
            </a:xfrm>
            <a:custGeom>
              <a:avLst/>
              <a:gdLst>
                <a:gd name="T0" fmla="*/ 156 w 156"/>
                <a:gd name="T1" fmla="*/ 88 h 88"/>
                <a:gd name="T2" fmla="*/ 156 w 156"/>
                <a:gd name="T3" fmla="*/ 67 h 88"/>
                <a:gd name="T4" fmla="*/ 139 w 156"/>
                <a:gd name="T5" fmla="*/ 40 h 88"/>
                <a:gd name="T6" fmla="*/ 107 w 156"/>
                <a:gd name="T7" fmla="*/ 27 h 88"/>
                <a:gd name="T8" fmla="*/ 100 w 156"/>
                <a:gd name="T9" fmla="*/ 16 h 88"/>
                <a:gd name="T10" fmla="*/ 100 w 156"/>
                <a:gd name="T11" fmla="*/ 0 h 88"/>
                <a:gd name="T12" fmla="*/ 56 w 156"/>
                <a:gd name="T13" fmla="*/ 0 h 88"/>
                <a:gd name="T14" fmla="*/ 56 w 156"/>
                <a:gd name="T15" fmla="*/ 16 h 88"/>
                <a:gd name="T16" fmla="*/ 49 w 156"/>
                <a:gd name="T17" fmla="*/ 27 h 88"/>
                <a:gd name="T18" fmla="*/ 17 w 156"/>
                <a:gd name="T19" fmla="*/ 40 h 88"/>
                <a:gd name="T20" fmla="*/ 0 w 156"/>
                <a:gd name="T21" fmla="*/ 67 h 88"/>
                <a:gd name="T22" fmla="*/ 0 w 156"/>
                <a:gd name="T23" fmla="*/ 88 h 88"/>
                <a:gd name="T24" fmla="*/ 156 w 156"/>
                <a:gd name="T25"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88">
                  <a:moveTo>
                    <a:pt x="156" y="88"/>
                  </a:moveTo>
                  <a:cubicBezTo>
                    <a:pt x="156" y="67"/>
                    <a:pt x="156" y="67"/>
                    <a:pt x="156" y="67"/>
                  </a:cubicBezTo>
                  <a:cubicBezTo>
                    <a:pt x="156" y="55"/>
                    <a:pt x="149" y="45"/>
                    <a:pt x="139" y="40"/>
                  </a:cubicBezTo>
                  <a:cubicBezTo>
                    <a:pt x="107" y="27"/>
                    <a:pt x="107" y="27"/>
                    <a:pt x="107" y="27"/>
                  </a:cubicBezTo>
                  <a:cubicBezTo>
                    <a:pt x="103" y="25"/>
                    <a:pt x="100" y="21"/>
                    <a:pt x="100" y="16"/>
                  </a:cubicBezTo>
                  <a:cubicBezTo>
                    <a:pt x="100" y="0"/>
                    <a:pt x="100" y="0"/>
                    <a:pt x="100" y="0"/>
                  </a:cubicBezTo>
                  <a:cubicBezTo>
                    <a:pt x="56" y="0"/>
                    <a:pt x="56" y="0"/>
                    <a:pt x="56" y="0"/>
                  </a:cubicBezTo>
                  <a:cubicBezTo>
                    <a:pt x="56" y="16"/>
                    <a:pt x="56" y="16"/>
                    <a:pt x="56" y="16"/>
                  </a:cubicBezTo>
                  <a:cubicBezTo>
                    <a:pt x="56" y="21"/>
                    <a:pt x="53" y="25"/>
                    <a:pt x="49" y="27"/>
                  </a:cubicBezTo>
                  <a:cubicBezTo>
                    <a:pt x="17" y="40"/>
                    <a:pt x="17" y="40"/>
                    <a:pt x="17" y="40"/>
                  </a:cubicBezTo>
                  <a:cubicBezTo>
                    <a:pt x="7" y="45"/>
                    <a:pt x="0" y="55"/>
                    <a:pt x="0" y="67"/>
                  </a:cubicBezTo>
                  <a:cubicBezTo>
                    <a:pt x="0" y="88"/>
                    <a:pt x="0" y="88"/>
                    <a:pt x="0" y="88"/>
                  </a:cubicBezTo>
                  <a:cubicBezTo>
                    <a:pt x="156" y="88"/>
                    <a:pt x="156" y="88"/>
                    <a:pt x="156" y="88"/>
                  </a:cubicBezTo>
                </a:path>
              </a:pathLst>
            </a:custGeom>
            <a:solidFill>
              <a:srgbClr val="FED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9" name="Freeform 681">
              <a:extLst>
                <a:ext uri="{FF2B5EF4-FFF2-40B4-BE49-F238E27FC236}">
                  <a16:creationId xmlns:a16="http://schemas.microsoft.com/office/drawing/2014/main" id="{6DE81641-3B7B-4FF0-BF0B-FC9C56EEBA82}"/>
                </a:ext>
              </a:extLst>
            </p:cNvPr>
            <p:cNvSpPr>
              <a:spLocks/>
            </p:cNvSpPr>
            <p:nvPr/>
          </p:nvSpPr>
          <p:spPr bwMode="auto">
            <a:xfrm>
              <a:off x="11987212" y="4868863"/>
              <a:ext cx="31750" cy="58738"/>
            </a:xfrm>
            <a:custGeom>
              <a:avLst/>
              <a:gdLst>
                <a:gd name="T0" fmla="*/ 11 w 12"/>
                <a:gd name="T1" fmla="*/ 6 h 22"/>
                <a:gd name="T2" fmla="*/ 9 w 12"/>
                <a:gd name="T3" fmla="*/ 3 h 22"/>
                <a:gd name="T4" fmla="*/ 5 w 12"/>
                <a:gd name="T5" fmla="*/ 0 h 22"/>
                <a:gd name="T6" fmla="*/ 1 w 12"/>
                <a:gd name="T7" fmla="*/ 5 h 22"/>
                <a:gd name="T8" fmla="*/ 3 w 12"/>
                <a:gd name="T9" fmla="*/ 13 h 22"/>
                <a:gd name="T10" fmla="*/ 10 w 12"/>
                <a:gd name="T11" fmla="*/ 21 h 22"/>
                <a:gd name="T12" fmla="*/ 12 w 12"/>
                <a:gd name="T13" fmla="*/ 22 h 22"/>
                <a:gd name="T14" fmla="*/ 11 w 12"/>
                <a:gd name="T15" fmla="*/ 6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
                  <a:moveTo>
                    <a:pt x="11" y="6"/>
                  </a:moveTo>
                  <a:cubicBezTo>
                    <a:pt x="9" y="3"/>
                    <a:pt x="9" y="3"/>
                    <a:pt x="9" y="3"/>
                  </a:cubicBezTo>
                  <a:cubicBezTo>
                    <a:pt x="8" y="2"/>
                    <a:pt x="7" y="1"/>
                    <a:pt x="5" y="0"/>
                  </a:cubicBezTo>
                  <a:cubicBezTo>
                    <a:pt x="2" y="0"/>
                    <a:pt x="0" y="2"/>
                    <a:pt x="1" y="5"/>
                  </a:cubicBezTo>
                  <a:cubicBezTo>
                    <a:pt x="3" y="13"/>
                    <a:pt x="3" y="13"/>
                    <a:pt x="3" y="13"/>
                  </a:cubicBezTo>
                  <a:cubicBezTo>
                    <a:pt x="3" y="17"/>
                    <a:pt x="6" y="20"/>
                    <a:pt x="10" y="21"/>
                  </a:cubicBezTo>
                  <a:cubicBezTo>
                    <a:pt x="12" y="22"/>
                    <a:pt x="12" y="22"/>
                    <a:pt x="12" y="22"/>
                  </a:cubicBezTo>
                  <a:lnTo>
                    <a:pt x="11" y="6"/>
                  </a:lnTo>
                  <a:close/>
                </a:path>
              </a:pathLst>
            </a:custGeom>
            <a:solidFill>
              <a:srgbClr val="FED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0" name="Freeform 682">
              <a:extLst>
                <a:ext uri="{FF2B5EF4-FFF2-40B4-BE49-F238E27FC236}">
                  <a16:creationId xmlns:a16="http://schemas.microsoft.com/office/drawing/2014/main" id="{C611C0C6-BBAF-4FA1-8D04-43B1E8D61C30}"/>
                </a:ext>
              </a:extLst>
            </p:cNvPr>
            <p:cNvSpPr>
              <a:spLocks/>
            </p:cNvSpPr>
            <p:nvPr/>
          </p:nvSpPr>
          <p:spPr bwMode="auto">
            <a:xfrm>
              <a:off x="12145962" y="4868863"/>
              <a:ext cx="31750" cy="58738"/>
            </a:xfrm>
            <a:custGeom>
              <a:avLst/>
              <a:gdLst>
                <a:gd name="T0" fmla="*/ 0 w 12"/>
                <a:gd name="T1" fmla="*/ 22 h 22"/>
                <a:gd name="T2" fmla="*/ 2 w 12"/>
                <a:gd name="T3" fmla="*/ 21 h 22"/>
                <a:gd name="T4" fmla="*/ 9 w 12"/>
                <a:gd name="T5" fmla="*/ 13 h 22"/>
                <a:gd name="T6" fmla="*/ 11 w 12"/>
                <a:gd name="T7" fmla="*/ 5 h 22"/>
                <a:gd name="T8" fmla="*/ 7 w 12"/>
                <a:gd name="T9" fmla="*/ 0 h 22"/>
                <a:gd name="T10" fmla="*/ 3 w 12"/>
                <a:gd name="T11" fmla="*/ 3 h 22"/>
                <a:gd name="T12" fmla="*/ 1 w 12"/>
                <a:gd name="T13" fmla="*/ 6 h 22"/>
                <a:gd name="T14" fmla="*/ 0 w 12"/>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22">
                  <a:moveTo>
                    <a:pt x="0" y="22"/>
                  </a:moveTo>
                  <a:cubicBezTo>
                    <a:pt x="2" y="21"/>
                    <a:pt x="2" y="21"/>
                    <a:pt x="2" y="21"/>
                  </a:cubicBezTo>
                  <a:cubicBezTo>
                    <a:pt x="6" y="20"/>
                    <a:pt x="9" y="17"/>
                    <a:pt x="9" y="13"/>
                  </a:cubicBezTo>
                  <a:cubicBezTo>
                    <a:pt x="11" y="5"/>
                    <a:pt x="11" y="5"/>
                    <a:pt x="11" y="5"/>
                  </a:cubicBezTo>
                  <a:cubicBezTo>
                    <a:pt x="12" y="2"/>
                    <a:pt x="10" y="0"/>
                    <a:pt x="7" y="0"/>
                  </a:cubicBezTo>
                  <a:cubicBezTo>
                    <a:pt x="5" y="1"/>
                    <a:pt x="4" y="2"/>
                    <a:pt x="3" y="3"/>
                  </a:cubicBezTo>
                  <a:cubicBezTo>
                    <a:pt x="1" y="6"/>
                    <a:pt x="1" y="6"/>
                    <a:pt x="1" y="6"/>
                  </a:cubicBezTo>
                  <a:lnTo>
                    <a:pt x="0" y="22"/>
                  </a:lnTo>
                  <a:close/>
                </a:path>
              </a:pathLst>
            </a:custGeom>
            <a:solidFill>
              <a:srgbClr val="FED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1" name="Freeform 683">
              <a:extLst>
                <a:ext uri="{FF2B5EF4-FFF2-40B4-BE49-F238E27FC236}">
                  <a16:creationId xmlns:a16="http://schemas.microsoft.com/office/drawing/2014/main" id="{24FEC42E-AB8F-4955-B8E2-397AD5F0E981}"/>
                </a:ext>
              </a:extLst>
            </p:cNvPr>
            <p:cNvSpPr>
              <a:spLocks/>
            </p:cNvSpPr>
            <p:nvPr/>
          </p:nvSpPr>
          <p:spPr bwMode="auto">
            <a:xfrm>
              <a:off x="12007850" y="4754563"/>
              <a:ext cx="147637" cy="241300"/>
            </a:xfrm>
            <a:custGeom>
              <a:avLst/>
              <a:gdLst>
                <a:gd name="T0" fmla="*/ 53 w 56"/>
                <a:gd name="T1" fmla="*/ 69 h 91"/>
                <a:gd name="T2" fmla="*/ 56 w 56"/>
                <a:gd name="T3" fmla="*/ 42 h 91"/>
                <a:gd name="T4" fmla="*/ 56 w 56"/>
                <a:gd name="T5" fmla="*/ 25 h 91"/>
                <a:gd name="T6" fmla="*/ 30 w 56"/>
                <a:gd name="T7" fmla="*/ 0 h 91"/>
                <a:gd name="T8" fmla="*/ 26 w 56"/>
                <a:gd name="T9" fmla="*/ 0 h 91"/>
                <a:gd name="T10" fmla="*/ 0 w 56"/>
                <a:gd name="T11" fmla="*/ 25 h 91"/>
                <a:gd name="T12" fmla="*/ 0 w 56"/>
                <a:gd name="T13" fmla="*/ 42 h 91"/>
                <a:gd name="T14" fmla="*/ 3 w 56"/>
                <a:gd name="T15" fmla="*/ 69 h 91"/>
                <a:gd name="T16" fmla="*/ 28 w 56"/>
                <a:gd name="T17" fmla="*/ 91 h 91"/>
                <a:gd name="T18" fmla="*/ 53 w 56"/>
                <a:gd name="T19"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91">
                  <a:moveTo>
                    <a:pt x="53" y="69"/>
                  </a:moveTo>
                  <a:cubicBezTo>
                    <a:pt x="55" y="52"/>
                    <a:pt x="56" y="49"/>
                    <a:pt x="56" y="42"/>
                  </a:cubicBezTo>
                  <a:cubicBezTo>
                    <a:pt x="56" y="25"/>
                    <a:pt x="56" y="25"/>
                    <a:pt x="56" y="25"/>
                  </a:cubicBezTo>
                  <a:cubicBezTo>
                    <a:pt x="56" y="11"/>
                    <a:pt x="44" y="0"/>
                    <a:pt x="30" y="0"/>
                  </a:cubicBezTo>
                  <a:cubicBezTo>
                    <a:pt x="26" y="0"/>
                    <a:pt x="26" y="0"/>
                    <a:pt x="26" y="0"/>
                  </a:cubicBezTo>
                  <a:cubicBezTo>
                    <a:pt x="12" y="0"/>
                    <a:pt x="0" y="11"/>
                    <a:pt x="0" y="25"/>
                  </a:cubicBezTo>
                  <a:cubicBezTo>
                    <a:pt x="0" y="42"/>
                    <a:pt x="0" y="42"/>
                    <a:pt x="0" y="42"/>
                  </a:cubicBezTo>
                  <a:cubicBezTo>
                    <a:pt x="0" y="49"/>
                    <a:pt x="1" y="52"/>
                    <a:pt x="3" y="69"/>
                  </a:cubicBezTo>
                  <a:cubicBezTo>
                    <a:pt x="4" y="78"/>
                    <a:pt x="14" y="91"/>
                    <a:pt x="28" y="91"/>
                  </a:cubicBezTo>
                  <a:cubicBezTo>
                    <a:pt x="42" y="91"/>
                    <a:pt x="52" y="78"/>
                    <a:pt x="53" y="69"/>
                  </a:cubicBezTo>
                </a:path>
              </a:pathLst>
            </a:custGeom>
            <a:solidFill>
              <a:srgbClr val="FEDE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2" name="Freeform 684">
              <a:extLst>
                <a:ext uri="{FF2B5EF4-FFF2-40B4-BE49-F238E27FC236}">
                  <a16:creationId xmlns:a16="http://schemas.microsoft.com/office/drawing/2014/main" id="{1BB88037-AAAC-4507-A94A-F44BBF6E2D7D}"/>
                </a:ext>
              </a:extLst>
            </p:cNvPr>
            <p:cNvSpPr>
              <a:spLocks/>
            </p:cNvSpPr>
            <p:nvPr/>
          </p:nvSpPr>
          <p:spPr bwMode="auto">
            <a:xfrm>
              <a:off x="11995150" y="4737100"/>
              <a:ext cx="176212" cy="136525"/>
            </a:xfrm>
            <a:custGeom>
              <a:avLst/>
              <a:gdLst>
                <a:gd name="T0" fmla="*/ 52 w 67"/>
                <a:gd name="T1" fmla="*/ 19 h 52"/>
                <a:gd name="T2" fmla="*/ 54 w 67"/>
                <a:gd name="T3" fmla="*/ 17 h 52"/>
                <a:gd name="T4" fmla="*/ 33 w 67"/>
                <a:gd name="T5" fmla="*/ 0 h 52"/>
                <a:gd name="T6" fmla="*/ 9 w 67"/>
                <a:gd name="T7" fmla="*/ 9 h 52"/>
                <a:gd name="T8" fmla="*/ 3 w 67"/>
                <a:gd name="T9" fmla="*/ 51 h 52"/>
                <a:gd name="T10" fmla="*/ 6 w 67"/>
                <a:gd name="T11" fmla="*/ 52 h 52"/>
                <a:gd name="T12" fmla="*/ 7 w 67"/>
                <a:gd name="T13" fmla="*/ 46 h 52"/>
                <a:gd name="T14" fmla="*/ 10 w 67"/>
                <a:gd name="T15" fmla="*/ 33 h 52"/>
                <a:gd name="T16" fmla="*/ 10 w 67"/>
                <a:gd name="T17" fmla="*/ 30 h 52"/>
                <a:gd name="T18" fmla="*/ 16 w 67"/>
                <a:gd name="T19" fmla="*/ 23 h 52"/>
                <a:gd name="T20" fmla="*/ 24 w 67"/>
                <a:gd name="T21" fmla="*/ 22 h 52"/>
                <a:gd name="T22" fmla="*/ 25 w 67"/>
                <a:gd name="T23" fmla="*/ 23 h 52"/>
                <a:gd name="T24" fmla="*/ 41 w 67"/>
                <a:gd name="T25" fmla="*/ 23 h 52"/>
                <a:gd name="T26" fmla="*/ 42 w 67"/>
                <a:gd name="T27" fmla="*/ 22 h 52"/>
                <a:gd name="T28" fmla="*/ 50 w 67"/>
                <a:gd name="T29" fmla="*/ 23 h 52"/>
                <a:gd name="T30" fmla="*/ 56 w 67"/>
                <a:gd name="T31" fmla="*/ 30 h 52"/>
                <a:gd name="T32" fmla="*/ 56 w 67"/>
                <a:gd name="T33" fmla="*/ 33 h 52"/>
                <a:gd name="T34" fmla="*/ 59 w 67"/>
                <a:gd name="T35" fmla="*/ 46 h 52"/>
                <a:gd name="T36" fmla="*/ 60 w 67"/>
                <a:gd name="T37" fmla="*/ 52 h 52"/>
                <a:gd name="T38" fmla="*/ 63 w 67"/>
                <a:gd name="T39" fmla="*/ 51 h 52"/>
                <a:gd name="T40" fmla="*/ 58 w 67"/>
                <a:gd name="T41" fmla="*/ 15 h 52"/>
                <a:gd name="T42" fmla="*/ 54 w 67"/>
                <a:gd name="T43" fmla="*/ 17 h 52"/>
                <a:gd name="T44" fmla="*/ 52 w 67"/>
                <a:gd name="T45"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52">
                  <a:moveTo>
                    <a:pt x="52" y="19"/>
                  </a:moveTo>
                  <a:cubicBezTo>
                    <a:pt x="54" y="17"/>
                    <a:pt x="54" y="17"/>
                    <a:pt x="54" y="17"/>
                  </a:cubicBezTo>
                  <a:cubicBezTo>
                    <a:pt x="60" y="7"/>
                    <a:pt x="44" y="0"/>
                    <a:pt x="33" y="0"/>
                  </a:cubicBezTo>
                  <a:cubicBezTo>
                    <a:pt x="24" y="0"/>
                    <a:pt x="15" y="3"/>
                    <a:pt x="9" y="9"/>
                  </a:cubicBezTo>
                  <a:cubicBezTo>
                    <a:pt x="0" y="17"/>
                    <a:pt x="2" y="33"/>
                    <a:pt x="3" y="51"/>
                  </a:cubicBezTo>
                  <a:cubicBezTo>
                    <a:pt x="6" y="52"/>
                    <a:pt x="6" y="52"/>
                    <a:pt x="6" y="52"/>
                  </a:cubicBezTo>
                  <a:cubicBezTo>
                    <a:pt x="7" y="46"/>
                    <a:pt x="7" y="46"/>
                    <a:pt x="7" y="46"/>
                  </a:cubicBezTo>
                  <a:cubicBezTo>
                    <a:pt x="9" y="42"/>
                    <a:pt x="9" y="37"/>
                    <a:pt x="10" y="33"/>
                  </a:cubicBezTo>
                  <a:cubicBezTo>
                    <a:pt x="10" y="30"/>
                    <a:pt x="10" y="30"/>
                    <a:pt x="10" y="30"/>
                  </a:cubicBezTo>
                  <a:cubicBezTo>
                    <a:pt x="10" y="27"/>
                    <a:pt x="12" y="24"/>
                    <a:pt x="16" y="23"/>
                  </a:cubicBezTo>
                  <a:cubicBezTo>
                    <a:pt x="18" y="22"/>
                    <a:pt x="21" y="21"/>
                    <a:pt x="24" y="22"/>
                  </a:cubicBezTo>
                  <a:cubicBezTo>
                    <a:pt x="25" y="23"/>
                    <a:pt x="25" y="23"/>
                    <a:pt x="25" y="23"/>
                  </a:cubicBezTo>
                  <a:cubicBezTo>
                    <a:pt x="31" y="24"/>
                    <a:pt x="35" y="24"/>
                    <a:pt x="41" y="23"/>
                  </a:cubicBezTo>
                  <a:cubicBezTo>
                    <a:pt x="42" y="22"/>
                    <a:pt x="42" y="22"/>
                    <a:pt x="42" y="22"/>
                  </a:cubicBezTo>
                  <a:cubicBezTo>
                    <a:pt x="45" y="21"/>
                    <a:pt x="48" y="22"/>
                    <a:pt x="50" y="23"/>
                  </a:cubicBezTo>
                  <a:cubicBezTo>
                    <a:pt x="54" y="24"/>
                    <a:pt x="56" y="27"/>
                    <a:pt x="56" y="30"/>
                  </a:cubicBezTo>
                  <a:cubicBezTo>
                    <a:pt x="56" y="33"/>
                    <a:pt x="56" y="33"/>
                    <a:pt x="56" y="33"/>
                  </a:cubicBezTo>
                  <a:cubicBezTo>
                    <a:pt x="57" y="37"/>
                    <a:pt x="57" y="42"/>
                    <a:pt x="59" y="46"/>
                  </a:cubicBezTo>
                  <a:cubicBezTo>
                    <a:pt x="60" y="52"/>
                    <a:pt x="60" y="52"/>
                    <a:pt x="60" y="52"/>
                  </a:cubicBezTo>
                  <a:cubicBezTo>
                    <a:pt x="63" y="51"/>
                    <a:pt x="63" y="51"/>
                    <a:pt x="63" y="51"/>
                  </a:cubicBezTo>
                  <a:cubicBezTo>
                    <a:pt x="64" y="35"/>
                    <a:pt x="67" y="21"/>
                    <a:pt x="58" y="15"/>
                  </a:cubicBezTo>
                  <a:cubicBezTo>
                    <a:pt x="57" y="14"/>
                    <a:pt x="55" y="15"/>
                    <a:pt x="54" y="17"/>
                  </a:cubicBezTo>
                  <a:cubicBezTo>
                    <a:pt x="52" y="19"/>
                    <a:pt x="52" y="19"/>
                    <a:pt x="52" y="19"/>
                  </a:cubicBezTo>
                </a:path>
              </a:pathLst>
            </a:custGeom>
            <a:solidFill>
              <a:srgbClr val="7E40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3" name="Freeform 685">
              <a:extLst>
                <a:ext uri="{FF2B5EF4-FFF2-40B4-BE49-F238E27FC236}">
                  <a16:creationId xmlns:a16="http://schemas.microsoft.com/office/drawing/2014/main" id="{8D117548-8324-4201-92D7-6A9757B34D97}"/>
                </a:ext>
              </a:extLst>
            </p:cNvPr>
            <p:cNvSpPr>
              <a:spLocks/>
            </p:cNvSpPr>
            <p:nvPr/>
          </p:nvSpPr>
          <p:spPr bwMode="auto">
            <a:xfrm>
              <a:off x="11876087" y="5006975"/>
              <a:ext cx="412750" cy="166688"/>
            </a:xfrm>
            <a:custGeom>
              <a:avLst/>
              <a:gdLst>
                <a:gd name="T0" fmla="*/ 139 w 156"/>
                <a:gd name="T1" fmla="*/ 15 h 63"/>
                <a:gd name="T2" fmla="*/ 107 w 156"/>
                <a:gd name="T3" fmla="*/ 2 h 63"/>
                <a:gd name="T4" fmla="*/ 105 w 156"/>
                <a:gd name="T5" fmla="*/ 0 h 63"/>
                <a:gd name="T6" fmla="*/ 78 w 156"/>
                <a:gd name="T7" fmla="*/ 18 h 63"/>
                <a:gd name="T8" fmla="*/ 51 w 156"/>
                <a:gd name="T9" fmla="*/ 1 h 63"/>
                <a:gd name="T10" fmla="*/ 49 w 156"/>
                <a:gd name="T11" fmla="*/ 2 h 63"/>
                <a:gd name="T12" fmla="*/ 17 w 156"/>
                <a:gd name="T13" fmla="*/ 15 h 63"/>
                <a:gd name="T14" fmla="*/ 0 w 156"/>
                <a:gd name="T15" fmla="*/ 42 h 63"/>
                <a:gd name="T16" fmla="*/ 0 w 156"/>
                <a:gd name="T17" fmla="*/ 63 h 63"/>
                <a:gd name="T18" fmla="*/ 156 w 156"/>
                <a:gd name="T19" fmla="*/ 63 h 63"/>
                <a:gd name="T20" fmla="*/ 156 w 156"/>
                <a:gd name="T21" fmla="*/ 42 h 63"/>
                <a:gd name="T22" fmla="*/ 139 w 156"/>
                <a:gd name="T23" fmla="*/ 1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6" h="63">
                  <a:moveTo>
                    <a:pt x="139" y="15"/>
                  </a:moveTo>
                  <a:cubicBezTo>
                    <a:pt x="107" y="2"/>
                    <a:pt x="107" y="2"/>
                    <a:pt x="107" y="2"/>
                  </a:cubicBezTo>
                  <a:cubicBezTo>
                    <a:pt x="106" y="2"/>
                    <a:pt x="106" y="1"/>
                    <a:pt x="105" y="0"/>
                  </a:cubicBezTo>
                  <a:cubicBezTo>
                    <a:pt x="78" y="18"/>
                    <a:pt x="78" y="18"/>
                    <a:pt x="78" y="18"/>
                  </a:cubicBezTo>
                  <a:cubicBezTo>
                    <a:pt x="78" y="18"/>
                    <a:pt x="63" y="8"/>
                    <a:pt x="51" y="1"/>
                  </a:cubicBezTo>
                  <a:cubicBezTo>
                    <a:pt x="50" y="1"/>
                    <a:pt x="49" y="2"/>
                    <a:pt x="49" y="2"/>
                  </a:cubicBezTo>
                  <a:cubicBezTo>
                    <a:pt x="17" y="15"/>
                    <a:pt x="17" y="15"/>
                    <a:pt x="17" y="15"/>
                  </a:cubicBezTo>
                  <a:cubicBezTo>
                    <a:pt x="7" y="20"/>
                    <a:pt x="0" y="30"/>
                    <a:pt x="0" y="42"/>
                  </a:cubicBezTo>
                  <a:cubicBezTo>
                    <a:pt x="0" y="63"/>
                    <a:pt x="0" y="63"/>
                    <a:pt x="0" y="63"/>
                  </a:cubicBezTo>
                  <a:cubicBezTo>
                    <a:pt x="156" y="63"/>
                    <a:pt x="156" y="63"/>
                    <a:pt x="156" y="63"/>
                  </a:cubicBezTo>
                  <a:cubicBezTo>
                    <a:pt x="156" y="42"/>
                    <a:pt x="156" y="42"/>
                    <a:pt x="156" y="42"/>
                  </a:cubicBezTo>
                  <a:cubicBezTo>
                    <a:pt x="156" y="30"/>
                    <a:pt x="149" y="20"/>
                    <a:pt x="139" y="15"/>
                  </a:cubicBezTo>
                </a:path>
              </a:pathLst>
            </a:custGeom>
            <a:solidFill>
              <a:srgbClr val="00AF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4" name="Freeform 686">
              <a:extLst>
                <a:ext uri="{FF2B5EF4-FFF2-40B4-BE49-F238E27FC236}">
                  <a16:creationId xmlns:a16="http://schemas.microsoft.com/office/drawing/2014/main" id="{F2626B4C-D076-4084-9EEB-BAC5259AA842}"/>
                </a:ext>
              </a:extLst>
            </p:cNvPr>
            <p:cNvSpPr>
              <a:spLocks/>
            </p:cNvSpPr>
            <p:nvPr/>
          </p:nvSpPr>
          <p:spPr bwMode="auto">
            <a:xfrm>
              <a:off x="11984037" y="5006975"/>
              <a:ext cx="198437" cy="166688"/>
            </a:xfrm>
            <a:custGeom>
              <a:avLst/>
              <a:gdLst>
                <a:gd name="T0" fmla="*/ 15 w 75"/>
                <a:gd name="T1" fmla="*/ 63 h 63"/>
                <a:gd name="T2" fmla="*/ 55 w 75"/>
                <a:gd name="T3" fmla="*/ 63 h 63"/>
                <a:gd name="T4" fmla="*/ 75 w 75"/>
                <a:gd name="T5" fmla="*/ 6 h 63"/>
                <a:gd name="T6" fmla="*/ 66 w 75"/>
                <a:gd name="T7" fmla="*/ 2 h 63"/>
                <a:gd name="T8" fmla="*/ 64 w 75"/>
                <a:gd name="T9" fmla="*/ 0 h 63"/>
                <a:gd name="T10" fmla="*/ 37 w 75"/>
                <a:gd name="T11" fmla="*/ 18 h 63"/>
                <a:gd name="T12" fmla="*/ 10 w 75"/>
                <a:gd name="T13" fmla="*/ 1 h 63"/>
                <a:gd name="T14" fmla="*/ 8 w 75"/>
                <a:gd name="T15" fmla="*/ 2 h 63"/>
                <a:gd name="T16" fmla="*/ 0 w 75"/>
                <a:gd name="T17" fmla="*/ 5 h 63"/>
                <a:gd name="T18" fmla="*/ 15 w 75"/>
                <a:gd name="T19"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63">
                  <a:moveTo>
                    <a:pt x="15" y="63"/>
                  </a:moveTo>
                  <a:cubicBezTo>
                    <a:pt x="55" y="63"/>
                    <a:pt x="55" y="63"/>
                    <a:pt x="55" y="63"/>
                  </a:cubicBezTo>
                  <a:cubicBezTo>
                    <a:pt x="75" y="6"/>
                    <a:pt x="75" y="6"/>
                    <a:pt x="75" y="6"/>
                  </a:cubicBezTo>
                  <a:cubicBezTo>
                    <a:pt x="66" y="2"/>
                    <a:pt x="66" y="2"/>
                    <a:pt x="66" y="2"/>
                  </a:cubicBezTo>
                  <a:cubicBezTo>
                    <a:pt x="65" y="2"/>
                    <a:pt x="65" y="1"/>
                    <a:pt x="64" y="0"/>
                  </a:cubicBezTo>
                  <a:cubicBezTo>
                    <a:pt x="37" y="18"/>
                    <a:pt x="37" y="18"/>
                    <a:pt x="37" y="18"/>
                  </a:cubicBezTo>
                  <a:cubicBezTo>
                    <a:pt x="37" y="18"/>
                    <a:pt x="22" y="8"/>
                    <a:pt x="10" y="1"/>
                  </a:cubicBezTo>
                  <a:cubicBezTo>
                    <a:pt x="9" y="1"/>
                    <a:pt x="8" y="2"/>
                    <a:pt x="8" y="2"/>
                  </a:cubicBezTo>
                  <a:cubicBezTo>
                    <a:pt x="0" y="5"/>
                    <a:pt x="0" y="5"/>
                    <a:pt x="0" y="5"/>
                  </a:cubicBezTo>
                  <a:cubicBezTo>
                    <a:pt x="15" y="63"/>
                    <a:pt x="15" y="63"/>
                    <a:pt x="15" y="63"/>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5" name="Freeform 687">
              <a:extLst>
                <a:ext uri="{FF2B5EF4-FFF2-40B4-BE49-F238E27FC236}">
                  <a16:creationId xmlns:a16="http://schemas.microsoft.com/office/drawing/2014/main" id="{3D41B2C1-5077-41AA-B5B6-B8089D83C348}"/>
                </a:ext>
              </a:extLst>
            </p:cNvPr>
            <p:cNvSpPr>
              <a:spLocks/>
            </p:cNvSpPr>
            <p:nvPr/>
          </p:nvSpPr>
          <p:spPr bwMode="auto">
            <a:xfrm>
              <a:off x="11995150" y="4995863"/>
              <a:ext cx="87312" cy="95250"/>
            </a:xfrm>
            <a:custGeom>
              <a:avLst/>
              <a:gdLst>
                <a:gd name="T0" fmla="*/ 0 w 55"/>
                <a:gd name="T1" fmla="*/ 13 h 60"/>
                <a:gd name="T2" fmla="*/ 30 w 55"/>
                <a:gd name="T3" fmla="*/ 60 h 60"/>
                <a:gd name="T4" fmla="*/ 55 w 55"/>
                <a:gd name="T5" fmla="*/ 37 h 60"/>
                <a:gd name="T6" fmla="*/ 13 w 55"/>
                <a:gd name="T7" fmla="*/ 0 h 60"/>
                <a:gd name="T8" fmla="*/ 0 w 55"/>
                <a:gd name="T9" fmla="*/ 13 h 60"/>
              </a:gdLst>
              <a:ahLst/>
              <a:cxnLst>
                <a:cxn ang="0">
                  <a:pos x="T0" y="T1"/>
                </a:cxn>
                <a:cxn ang="0">
                  <a:pos x="T2" y="T3"/>
                </a:cxn>
                <a:cxn ang="0">
                  <a:pos x="T4" y="T5"/>
                </a:cxn>
                <a:cxn ang="0">
                  <a:pos x="T6" y="T7"/>
                </a:cxn>
                <a:cxn ang="0">
                  <a:pos x="T8" y="T9"/>
                </a:cxn>
              </a:cxnLst>
              <a:rect l="0" t="0" r="r" b="b"/>
              <a:pathLst>
                <a:path w="55" h="60">
                  <a:moveTo>
                    <a:pt x="0" y="13"/>
                  </a:moveTo>
                  <a:lnTo>
                    <a:pt x="30" y="60"/>
                  </a:lnTo>
                  <a:lnTo>
                    <a:pt x="55" y="37"/>
                  </a:lnTo>
                  <a:lnTo>
                    <a:pt x="13" y="0"/>
                  </a:lnTo>
                  <a:lnTo>
                    <a:pt x="0"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6" name="Freeform 688">
              <a:extLst>
                <a:ext uri="{FF2B5EF4-FFF2-40B4-BE49-F238E27FC236}">
                  <a16:creationId xmlns:a16="http://schemas.microsoft.com/office/drawing/2014/main" id="{5254A8A1-A34A-4811-8C92-C3995E872C42}"/>
                </a:ext>
              </a:extLst>
            </p:cNvPr>
            <p:cNvSpPr>
              <a:spLocks/>
            </p:cNvSpPr>
            <p:nvPr/>
          </p:nvSpPr>
          <p:spPr bwMode="auto">
            <a:xfrm>
              <a:off x="11995150" y="4995863"/>
              <a:ext cx="87312" cy="95250"/>
            </a:xfrm>
            <a:custGeom>
              <a:avLst/>
              <a:gdLst>
                <a:gd name="T0" fmla="*/ 0 w 55"/>
                <a:gd name="T1" fmla="*/ 13 h 60"/>
                <a:gd name="T2" fmla="*/ 30 w 55"/>
                <a:gd name="T3" fmla="*/ 60 h 60"/>
                <a:gd name="T4" fmla="*/ 55 w 55"/>
                <a:gd name="T5" fmla="*/ 37 h 60"/>
                <a:gd name="T6" fmla="*/ 13 w 55"/>
                <a:gd name="T7" fmla="*/ 0 h 60"/>
                <a:gd name="T8" fmla="*/ 0 w 55"/>
                <a:gd name="T9" fmla="*/ 13 h 60"/>
              </a:gdLst>
              <a:ahLst/>
              <a:cxnLst>
                <a:cxn ang="0">
                  <a:pos x="T0" y="T1"/>
                </a:cxn>
                <a:cxn ang="0">
                  <a:pos x="T2" y="T3"/>
                </a:cxn>
                <a:cxn ang="0">
                  <a:pos x="T4" y="T5"/>
                </a:cxn>
                <a:cxn ang="0">
                  <a:pos x="T6" y="T7"/>
                </a:cxn>
                <a:cxn ang="0">
                  <a:pos x="T8" y="T9"/>
                </a:cxn>
              </a:cxnLst>
              <a:rect l="0" t="0" r="r" b="b"/>
              <a:pathLst>
                <a:path w="55" h="60">
                  <a:moveTo>
                    <a:pt x="0" y="13"/>
                  </a:moveTo>
                  <a:lnTo>
                    <a:pt x="30" y="60"/>
                  </a:lnTo>
                  <a:lnTo>
                    <a:pt x="55" y="37"/>
                  </a:lnTo>
                  <a:lnTo>
                    <a:pt x="13" y="0"/>
                  </a:lnTo>
                  <a:lnTo>
                    <a:pt x="0" y="1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7" name="Freeform 689">
              <a:extLst>
                <a:ext uri="{FF2B5EF4-FFF2-40B4-BE49-F238E27FC236}">
                  <a16:creationId xmlns:a16="http://schemas.microsoft.com/office/drawing/2014/main" id="{DE055423-0754-4894-ADD8-61781D158360}"/>
                </a:ext>
              </a:extLst>
            </p:cNvPr>
            <p:cNvSpPr>
              <a:spLocks/>
            </p:cNvSpPr>
            <p:nvPr/>
          </p:nvSpPr>
          <p:spPr bwMode="auto">
            <a:xfrm>
              <a:off x="12082462" y="4995863"/>
              <a:ext cx="87312" cy="95250"/>
            </a:xfrm>
            <a:custGeom>
              <a:avLst/>
              <a:gdLst>
                <a:gd name="T0" fmla="*/ 55 w 55"/>
                <a:gd name="T1" fmla="*/ 13 h 60"/>
                <a:gd name="T2" fmla="*/ 25 w 55"/>
                <a:gd name="T3" fmla="*/ 60 h 60"/>
                <a:gd name="T4" fmla="*/ 0 w 55"/>
                <a:gd name="T5" fmla="*/ 37 h 60"/>
                <a:gd name="T6" fmla="*/ 41 w 55"/>
                <a:gd name="T7" fmla="*/ 0 h 60"/>
                <a:gd name="T8" fmla="*/ 55 w 55"/>
                <a:gd name="T9" fmla="*/ 13 h 60"/>
              </a:gdLst>
              <a:ahLst/>
              <a:cxnLst>
                <a:cxn ang="0">
                  <a:pos x="T0" y="T1"/>
                </a:cxn>
                <a:cxn ang="0">
                  <a:pos x="T2" y="T3"/>
                </a:cxn>
                <a:cxn ang="0">
                  <a:pos x="T4" y="T5"/>
                </a:cxn>
                <a:cxn ang="0">
                  <a:pos x="T6" y="T7"/>
                </a:cxn>
                <a:cxn ang="0">
                  <a:pos x="T8" y="T9"/>
                </a:cxn>
              </a:cxnLst>
              <a:rect l="0" t="0" r="r" b="b"/>
              <a:pathLst>
                <a:path w="55" h="60">
                  <a:moveTo>
                    <a:pt x="55" y="13"/>
                  </a:moveTo>
                  <a:lnTo>
                    <a:pt x="25" y="60"/>
                  </a:lnTo>
                  <a:lnTo>
                    <a:pt x="0" y="37"/>
                  </a:lnTo>
                  <a:lnTo>
                    <a:pt x="41" y="0"/>
                  </a:lnTo>
                  <a:lnTo>
                    <a:pt x="5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8" name="Freeform 690">
              <a:extLst>
                <a:ext uri="{FF2B5EF4-FFF2-40B4-BE49-F238E27FC236}">
                  <a16:creationId xmlns:a16="http://schemas.microsoft.com/office/drawing/2014/main" id="{C8144F89-8C12-4EC2-9445-F1F40D0E14AB}"/>
                </a:ext>
              </a:extLst>
            </p:cNvPr>
            <p:cNvSpPr>
              <a:spLocks/>
            </p:cNvSpPr>
            <p:nvPr/>
          </p:nvSpPr>
          <p:spPr bwMode="auto">
            <a:xfrm>
              <a:off x="12133262" y="5022850"/>
              <a:ext cx="84137" cy="150813"/>
            </a:xfrm>
            <a:custGeom>
              <a:avLst/>
              <a:gdLst>
                <a:gd name="T0" fmla="*/ 26 w 53"/>
                <a:gd name="T1" fmla="*/ 95 h 95"/>
                <a:gd name="T2" fmla="*/ 53 w 53"/>
                <a:gd name="T3" fmla="*/ 61 h 95"/>
                <a:gd name="T4" fmla="*/ 26 w 53"/>
                <a:gd name="T5" fmla="*/ 51 h 95"/>
                <a:gd name="T6" fmla="*/ 46 w 53"/>
                <a:gd name="T7" fmla="*/ 48 h 95"/>
                <a:gd name="T8" fmla="*/ 46 w 53"/>
                <a:gd name="T9" fmla="*/ 5 h 95"/>
                <a:gd name="T10" fmla="*/ 31 w 53"/>
                <a:gd name="T11" fmla="*/ 0 h 95"/>
                <a:gd name="T12" fmla="*/ 0 w 53"/>
                <a:gd name="T13" fmla="*/ 90 h 95"/>
                <a:gd name="T14" fmla="*/ 26 w 53"/>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95">
                  <a:moveTo>
                    <a:pt x="26" y="95"/>
                  </a:moveTo>
                  <a:lnTo>
                    <a:pt x="53" y="61"/>
                  </a:lnTo>
                  <a:lnTo>
                    <a:pt x="26" y="51"/>
                  </a:lnTo>
                  <a:lnTo>
                    <a:pt x="46" y="48"/>
                  </a:lnTo>
                  <a:lnTo>
                    <a:pt x="46" y="5"/>
                  </a:lnTo>
                  <a:lnTo>
                    <a:pt x="31" y="0"/>
                  </a:lnTo>
                  <a:lnTo>
                    <a:pt x="0" y="90"/>
                  </a:lnTo>
                  <a:lnTo>
                    <a:pt x="26" y="95"/>
                  </a:lnTo>
                  <a:close/>
                </a:path>
              </a:pathLst>
            </a:custGeom>
            <a:solidFill>
              <a:srgbClr val="00AF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9" name="Freeform 691">
              <a:extLst>
                <a:ext uri="{FF2B5EF4-FFF2-40B4-BE49-F238E27FC236}">
                  <a16:creationId xmlns:a16="http://schemas.microsoft.com/office/drawing/2014/main" id="{C5A4FE4E-259E-4734-946D-5B63B6E06F7E}"/>
                </a:ext>
              </a:extLst>
            </p:cNvPr>
            <p:cNvSpPr>
              <a:spLocks/>
            </p:cNvSpPr>
            <p:nvPr/>
          </p:nvSpPr>
          <p:spPr bwMode="auto">
            <a:xfrm>
              <a:off x="11947525" y="5022850"/>
              <a:ext cx="74612" cy="150813"/>
            </a:xfrm>
            <a:custGeom>
              <a:avLst/>
              <a:gdLst>
                <a:gd name="T0" fmla="*/ 27 w 47"/>
                <a:gd name="T1" fmla="*/ 95 h 95"/>
                <a:gd name="T2" fmla="*/ 0 w 47"/>
                <a:gd name="T3" fmla="*/ 61 h 95"/>
                <a:gd name="T4" fmla="*/ 27 w 47"/>
                <a:gd name="T5" fmla="*/ 51 h 95"/>
                <a:gd name="T6" fmla="*/ 7 w 47"/>
                <a:gd name="T7" fmla="*/ 48 h 95"/>
                <a:gd name="T8" fmla="*/ 7 w 47"/>
                <a:gd name="T9" fmla="*/ 5 h 95"/>
                <a:gd name="T10" fmla="*/ 23 w 47"/>
                <a:gd name="T11" fmla="*/ 0 h 95"/>
                <a:gd name="T12" fmla="*/ 47 w 47"/>
                <a:gd name="T13" fmla="*/ 88 h 95"/>
                <a:gd name="T14" fmla="*/ 27 w 47"/>
                <a:gd name="T15" fmla="*/ 95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95">
                  <a:moveTo>
                    <a:pt x="27" y="95"/>
                  </a:moveTo>
                  <a:lnTo>
                    <a:pt x="0" y="61"/>
                  </a:lnTo>
                  <a:lnTo>
                    <a:pt x="27" y="51"/>
                  </a:lnTo>
                  <a:lnTo>
                    <a:pt x="7" y="48"/>
                  </a:lnTo>
                  <a:lnTo>
                    <a:pt x="7" y="5"/>
                  </a:lnTo>
                  <a:lnTo>
                    <a:pt x="23" y="0"/>
                  </a:lnTo>
                  <a:lnTo>
                    <a:pt x="47" y="88"/>
                  </a:lnTo>
                  <a:lnTo>
                    <a:pt x="27" y="95"/>
                  </a:lnTo>
                  <a:close/>
                </a:path>
              </a:pathLst>
            </a:custGeom>
            <a:solidFill>
              <a:srgbClr val="00AF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0" name="Freeform 692">
              <a:extLst>
                <a:ext uri="{FF2B5EF4-FFF2-40B4-BE49-F238E27FC236}">
                  <a16:creationId xmlns:a16="http://schemas.microsoft.com/office/drawing/2014/main" id="{38A8ED1A-0B92-4D3D-B20E-2C72082C8AC2}"/>
                </a:ext>
              </a:extLst>
            </p:cNvPr>
            <p:cNvSpPr>
              <a:spLocks/>
            </p:cNvSpPr>
            <p:nvPr/>
          </p:nvSpPr>
          <p:spPr bwMode="auto">
            <a:xfrm>
              <a:off x="12061825" y="5054600"/>
              <a:ext cx="41275" cy="119063"/>
            </a:xfrm>
            <a:custGeom>
              <a:avLst/>
              <a:gdLst>
                <a:gd name="T0" fmla="*/ 0 w 26"/>
                <a:gd name="T1" fmla="*/ 75 h 75"/>
                <a:gd name="T2" fmla="*/ 6 w 26"/>
                <a:gd name="T3" fmla="*/ 28 h 75"/>
                <a:gd name="T4" fmla="*/ 0 w 26"/>
                <a:gd name="T5" fmla="*/ 13 h 75"/>
                <a:gd name="T6" fmla="*/ 13 w 26"/>
                <a:gd name="T7" fmla="*/ 0 h 75"/>
                <a:gd name="T8" fmla="*/ 26 w 26"/>
                <a:gd name="T9" fmla="*/ 13 h 75"/>
                <a:gd name="T10" fmla="*/ 20 w 26"/>
                <a:gd name="T11" fmla="*/ 28 h 75"/>
                <a:gd name="T12" fmla="*/ 26 w 26"/>
                <a:gd name="T13" fmla="*/ 75 h 75"/>
                <a:gd name="T14" fmla="*/ 0 w 26"/>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75">
                  <a:moveTo>
                    <a:pt x="0" y="75"/>
                  </a:moveTo>
                  <a:lnTo>
                    <a:pt x="6" y="28"/>
                  </a:lnTo>
                  <a:lnTo>
                    <a:pt x="0" y="13"/>
                  </a:lnTo>
                  <a:lnTo>
                    <a:pt x="13" y="0"/>
                  </a:lnTo>
                  <a:lnTo>
                    <a:pt x="26" y="13"/>
                  </a:lnTo>
                  <a:lnTo>
                    <a:pt x="20" y="28"/>
                  </a:lnTo>
                  <a:lnTo>
                    <a:pt x="26" y="75"/>
                  </a:lnTo>
                  <a:lnTo>
                    <a:pt x="0" y="75"/>
                  </a:lnTo>
                  <a:close/>
                </a:path>
              </a:pathLst>
            </a:custGeom>
            <a:solidFill>
              <a:srgbClr val="D30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1" name="Freeform 693">
              <a:extLst>
                <a:ext uri="{FF2B5EF4-FFF2-40B4-BE49-F238E27FC236}">
                  <a16:creationId xmlns:a16="http://schemas.microsoft.com/office/drawing/2014/main" id="{1E970AD0-F111-4066-917A-8B81815AAC07}"/>
                </a:ext>
              </a:extLst>
            </p:cNvPr>
            <p:cNvSpPr>
              <a:spLocks/>
            </p:cNvSpPr>
            <p:nvPr/>
          </p:nvSpPr>
          <p:spPr bwMode="auto">
            <a:xfrm>
              <a:off x="11745912" y="4757738"/>
              <a:ext cx="220662" cy="230188"/>
            </a:xfrm>
            <a:custGeom>
              <a:avLst/>
              <a:gdLst>
                <a:gd name="T0" fmla="*/ 3 w 83"/>
                <a:gd name="T1" fmla="*/ 59 h 87"/>
                <a:gd name="T2" fmla="*/ 8 w 83"/>
                <a:gd name="T3" fmla="*/ 69 h 87"/>
                <a:gd name="T4" fmla="*/ 10 w 83"/>
                <a:gd name="T5" fmla="*/ 75 h 87"/>
                <a:gd name="T6" fmla="*/ 13 w 83"/>
                <a:gd name="T7" fmla="*/ 78 h 87"/>
                <a:gd name="T8" fmla="*/ 21 w 83"/>
                <a:gd name="T9" fmla="*/ 85 h 87"/>
                <a:gd name="T10" fmla="*/ 24 w 83"/>
                <a:gd name="T11" fmla="*/ 84 h 87"/>
                <a:gd name="T12" fmla="*/ 27 w 83"/>
                <a:gd name="T13" fmla="*/ 81 h 87"/>
                <a:gd name="T14" fmla="*/ 46 w 83"/>
                <a:gd name="T15" fmla="*/ 80 h 87"/>
                <a:gd name="T16" fmla="*/ 57 w 83"/>
                <a:gd name="T17" fmla="*/ 81 h 87"/>
                <a:gd name="T18" fmla="*/ 60 w 83"/>
                <a:gd name="T19" fmla="*/ 86 h 87"/>
                <a:gd name="T20" fmla="*/ 69 w 83"/>
                <a:gd name="T21" fmla="*/ 83 h 87"/>
                <a:gd name="T22" fmla="*/ 72 w 83"/>
                <a:gd name="T23" fmla="*/ 76 h 87"/>
                <a:gd name="T24" fmla="*/ 74 w 83"/>
                <a:gd name="T25" fmla="*/ 69 h 87"/>
                <a:gd name="T26" fmla="*/ 77 w 83"/>
                <a:gd name="T27" fmla="*/ 63 h 87"/>
                <a:gd name="T28" fmla="*/ 80 w 83"/>
                <a:gd name="T29" fmla="*/ 59 h 87"/>
                <a:gd name="T30" fmla="*/ 82 w 83"/>
                <a:gd name="T31" fmla="*/ 51 h 87"/>
                <a:gd name="T32" fmla="*/ 83 w 83"/>
                <a:gd name="T33" fmla="*/ 43 h 87"/>
                <a:gd name="T34" fmla="*/ 82 w 83"/>
                <a:gd name="T35" fmla="*/ 33 h 87"/>
                <a:gd name="T36" fmla="*/ 81 w 83"/>
                <a:gd name="T37" fmla="*/ 30 h 87"/>
                <a:gd name="T38" fmla="*/ 77 w 83"/>
                <a:gd name="T39" fmla="*/ 23 h 87"/>
                <a:gd name="T40" fmla="*/ 73 w 83"/>
                <a:gd name="T41" fmla="*/ 16 h 87"/>
                <a:gd name="T42" fmla="*/ 69 w 83"/>
                <a:gd name="T43" fmla="*/ 12 h 87"/>
                <a:gd name="T44" fmla="*/ 64 w 83"/>
                <a:gd name="T45" fmla="*/ 8 h 87"/>
                <a:gd name="T46" fmla="*/ 57 w 83"/>
                <a:gd name="T47" fmla="*/ 4 h 87"/>
                <a:gd name="T48" fmla="*/ 53 w 83"/>
                <a:gd name="T49" fmla="*/ 3 h 87"/>
                <a:gd name="T50" fmla="*/ 45 w 83"/>
                <a:gd name="T51" fmla="*/ 3 h 87"/>
                <a:gd name="T52" fmla="*/ 35 w 83"/>
                <a:gd name="T53" fmla="*/ 3 h 87"/>
                <a:gd name="T54" fmla="*/ 22 w 83"/>
                <a:gd name="T55" fmla="*/ 8 h 87"/>
                <a:gd name="T56" fmla="*/ 17 w 83"/>
                <a:gd name="T57" fmla="*/ 13 h 87"/>
                <a:gd name="T58" fmla="*/ 11 w 83"/>
                <a:gd name="T59" fmla="*/ 17 h 87"/>
                <a:gd name="T60" fmla="*/ 7 w 83"/>
                <a:gd name="T61" fmla="*/ 23 h 87"/>
                <a:gd name="T62" fmla="*/ 4 w 83"/>
                <a:gd name="T63" fmla="*/ 33 h 87"/>
                <a:gd name="T64" fmla="*/ 2 w 83"/>
                <a:gd name="T65" fmla="*/ 41 h 87"/>
                <a:gd name="T66" fmla="*/ 0 w 83"/>
                <a:gd name="T67" fmla="*/ 4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87">
                  <a:moveTo>
                    <a:pt x="4" y="56"/>
                  </a:moveTo>
                  <a:cubicBezTo>
                    <a:pt x="4" y="57"/>
                    <a:pt x="3" y="58"/>
                    <a:pt x="3" y="59"/>
                  </a:cubicBezTo>
                  <a:cubicBezTo>
                    <a:pt x="4" y="60"/>
                    <a:pt x="4" y="60"/>
                    <a:pt x="5" y="60"/>
                  </a:cubicBezTo>
                  <a:cubicBezTo>
                    <a:pt x="8" y="62"/>
                    <a:pt x="5" y="67"/>
                    <a:pt x="8" y="69"/>
                  </a:cubicBezTo>
                  <a:cubicBezTo>
                    <a:pt x="8" y="69"/>
                    <a:pt x="9" y="69"/>
                    <a:pt x="9" y="70"/>
                  </a:cubicBezTo>
                  <a:cubicBezTo>
                    <a:pt x="10" y="71"/>
                    <a:pt x="9" y="73"/>
                    <a:pt x="10" y="75"/>
                  </a:cubicBezTo>
                  <a:cubicBezTo>
                    <a:pt x="10" y="75"/>
                    <a:pt x="11" y="75"/>
                    <a:pt x="12" y="76"/>
                  </a:cubicBezTo>
                  <a:cubicBezTo>
                    <a:pt x="13" y="76"/>
                    <a:pt x="13" y="77"/>
                    <a:pt x="13" y="78"/>
                  </a:cubicBezTo>
                  <a:cubicBezTo>
                    <a:pt x="14" y="79"/>
                    <a:pt x="15" y="80"/>
                    <a:pt x="16" y="80"/>
                  </a:cubicBezTo>
                  <a:cubicBezTo>
                    <a:pt x="16" y="83"/>
                    <a:pt x="18" y="85"/>
                    <a:pt x="21" y="85"/>
                  </a:cubicBezTo>
                  <a:cubicBezTo>
                    <a:pt x="20" y="84"/>
                    <a:pt x="21" y="83"/>
                    <a:pt x="22" y="83"/>
                  </a:cubicBezTo>
                  <a:cubicBezTo>
                    <a:pt x="23" y="84"/>
                    <a:pt x="23" y="84"/>
                    <a:pt x="24" y="84"/>
                  </a:cubicBezTo>
                  <a:cubicBezTo>
                    <a:pt x="25" y="83"/>
                    <a:pt x="25" y="81"/>
                    <a:pt x="26" y="81"/>
                  </a:cubicBezTo>
                  <a:cubicBezTo>
                    <a:pt x="26" y="81"/>
                    <a:pt x="27" y="81"/>
                    <a:pt x="27" y="81"/>
                  </a:cubicBezTo>
                  <a:cubicBezTo>
                    <a:pt x="31" y="83"/>
                    <a:pt x="36" y="84"/>
                    <a:pt x="40" y="82"/>
                  </a:cubicBezTo>
                  <a:cubicBezTo>
                    <a:pt x="42" y="81"/>
                    <a:pt x="44" y="80"/>
                    <a:pt x="46" y="80"/>
                  </a:cubicBezTo>
                  <a:cubicBezTo>
                    <a:pt x="49" y="79"/>
                    <a:pt x="52" y="80"/>
                    <a:pt x="55" y="82"/>
                  </a:cubicBezTo>
                  <a:cubicBezTo>
                    <a:pt x="55" y="81"/>
                    <a:pt x="56" y="80"/>
                    <a:pt x="57" y="81"/>
                  </a:cubicBezTo>
                  <a:cubicBezTo>
                    <a:pt x="58" y="81"/>
                    <a:pt x="58" y="82"/>
                    <a:pt x="58" y="83"/>
                  </a:cubicBezTo>
                  <a:cubicBezTo>
                    <a:pt x="59" y="84"/>
                    <a:pt x="59" y="85"/>
                    <a:pt x="60" y="86"/>
                  </a:cubicBezTo>
                  <a:cubicBezTo>
                    <a:pt x="61" y="87"/>
                    <a:pt x="63" y="85"/>
                    <a:pt x="64" y="84"/>
                  </a:cubicBezTo>
                  <a:cubicBezTo>
                    <a:pt x="66" y="83"/>
                    <a:pt x="68" y="82"/>
                    <a:pt x="69" y="83"/>
                  </a:cubicBezTo>
                  <a:cubicBezTo>
                    <a:pt x="68" y="81"/>
                    <a:pt x="70" y="79"/>
                    <a:pt x="72" y="79"/>
                  </a:cubicBezTo>
                  <a:cubicBezTo>
                    <a:pt x="72" y="78"/>
                    <a:pt x="72" y="77"/>
                    <a:pt x="72" y="76"/>
                  </a:cubicBezTo>
                  <a:cubicBezTo>
                    <a:pt x="73" y="76"/>
                    <a:pt x="73" y="75"/>
                    <a:pt x="74" y="75"/>
                  </a:cubicBezTo>
                  <a:cubicBezTo>
                    <a:pt x="73" y="73"/>
                    <a:pt x="73" y="71"/>
                    <a:pt x="74" y="69"/>
                  </a:cubicBezTo>
                  <a:cubicBezTo>
                    <a:pt x="73" y="68"/>
                    <a:pt x="73" y="66"/>
                    <a:pt x="74" y="66"/>
                  </a:cubicBezTo>
                  <a:cubicBezTo>
                    <a:pt x="76" y="65"/>
                    <a:pt x="77" y="64"/>
                    <a:pt x="77" y="63"/>
                  </a:cubicBezTo>
                  <a:cubicBezTo>
                    <a:pt x="78" y="62"/>
                    <a:pt x="77" y="61"/>
                    <a:pt x="78" y="60"/>
                  </a:cubicBezTo>
                  <a:cubicBezTo>
                    <a:pt x="78" y="60"/>
                    <a:pt x="80" y="59"/>
                    <a:pt x="80" y="59"/>
                  </a:cubicBezTo>
                  <a:cubicBezTo>
                    <a:pt x="81" y="57"/>
                    <a:pt x="80" y="56"/>
                    <a:pt x="80" y="55"/>
                  </a:cubicBezTo>
                  <a:cubicBezTo>
                    <a:pt x="81" y="53"/>
                    <a:pt x="82" y="52"/>
                    <a:pt x="82" y="51"/>
                  </a:cubicBezTo>
                  <a:cubicBezTo>
                    <a:pt x="82" y="50"/>
                    <a:pt x="81" y="49"/>
                    <a:pt x="81" y="48"/>
                  </a:cubicBezTo>
                  <a:cubicBezTo>
                    <a:pt x="81" y="46"/>
                    <a:pt x="82" y="45"/>
                    <a:pt x="83" y="43"/>
                  </a:cubicBezTo>
                  <a:cubicBezTo>
                    <a:pt x="83" y="42"/>
                    <a:pt x="83" y="41"/>
                    <a:pt x="83" y="39"/>
                  </a:cubicBezTo>
                  <a:cubicBezTo>
                    <a:pt x="83" y="37"/>
                    <a:pt x="83" y="35"/>
                    <a:pt x="82" y="33"/>
                  </a:cubicBezTo>
                  <a:cubicBezTo>
                    <a:pt x="82" y="32"/>
                    <a:pt x="82" y="32"/>
                    <a:pt x="82" y="31"/>
                  </a:cubicBezTo>
                  <a:cubicBezTo>
                    <a:pt x="82" y="31"/>
                    <a:pt x="81" y="31"/>
                    <a:pt x="81" y="30"/>
                  </a:cubicBezTo>
                  <a:cubicBezTo>
                    <a:pt x="79" y="29"/>
                    <a:pt x="80" y="26"/>
                    <a:pt x="79" y="24"/>
                  </a:cubicBezTo>
                  <a:cubicBezTo>
                    <a:pt x="79" y="23"/>
                    <a:pt x="78" y="23"/>
                    <a:pt x="77" y="23"/>
                  </a:cubicBezTo>
                  <a:cubicBezTo>
                    <a:pt x="76" y="21"/>
                    <a:pt x="75" y="20"/>
                    <a:pt x="75" y="18"/>
                  </a:cubicBezTo>
                  <a:cubicBezTo>
                    <a:pt x="74" y="19"/>
                    <a:pt x="73" y="17"/>
                    <a:pt x="73" y="16"/>
                  </a:cubicBezTo>
                  <a:cubicBezTo>
                    <a:pt x="73" y="15"/>
                    <a:pt x="73" y="14"/>
                    <a:pt x="72" y="13"/>
                  </a:cubicBezTo>
                  <a:cubicBezTo>
                    <a:pt x="71" y="12"/>
                    <a:pt x="70" y="13"/>
                    <a:pt x="69" y="12"/>
                  </a:cubicBezTo>
                  <a:cubicBezTo>
                    <a:pt x="67" y="11"/>
                    <a:pt x="67" y="8"/>
                    <a:pt x="66" y="7"/>
                  </a:cubicBezTo>
                  <a:cubicBezTo>
                    <a:pt x="65" y="7"/>
                    <a:pt x="65" y="7"/>
                    <a:pt x="64" y="8"/>
                  </a:cubicBezTo>
                  <a:cubicBezTo>
                    <a:pt x="63" y="8"/>
                    <a:pt x="62" y="7"/>
                    <a:pt x="61" y="6"/>
                  </a:cubicBezTo>
                  <a:cubicBezTo>
                    <a:pt x="59" y="5"/>
                    <a:pt x="58" y="4"/>
                    <a:pt x="57" y="4"/>
                  </a:cubicBezTo>
                  <a:cubicBezTo>
                    <a:pt x="56" y="4"/>
                    <a:pt x="55" y="5"/>
                    <a:pt x="55" y="4"/>
                  </a:cubicBezTo>
                  <a:cubicBezTo>
                    <a:pt x="54" y="4"/>
                    <a:pt x="54" y="3"/>
                    <a:pt x="53" y="3"/>
                  </a:cubicBezTo>
                  <a:cubicBezTo>
                    <a:pt x="52" y="1"/>
                    <a:pt x="49" y="0"/>
                    <a:pt x="47" y="2"/>
                  </a:cubicBezTo>
                  <a:cubicBezTo>
                    <a:pt x="46" y="2"/>
                    <a:pt x="46" y="3"/>
                    <a:pt x="45" y="3"/>
                  </a:cubicBezTo>
                  <a:cubicBezTo>
                    <a:pt x="44" y="2"/>
                    <a:pt x="44" y="2"/>
                    <a:pt x="43" y="1"/>
                  </a:cubicBezTo>
                  <a:cubicBezTo>
                    <a:pt x="41" y="0"/>
                    <a:pt x="38" y="2"/>
                    <a:pt x="35" y="3"/>
                  </a:cubicBezTo>
                  <a:cubicBezTo>
                    <a:pt x="32" y="4"/>
                    <a:pt x="29" y="4"/>
                    <a:pt x="27" y="2"/>
                  </a:cubicBezTo>
                  <a:cubicBezTo>
                    <a:pt x="26" y="5"/>
                    <a:pt x="24" y="8"/>
                    <a:pt x="22" y="8"/>
                  </a:cubicBezTo>
                  <a:cubicBezTo>
                    <a:pt x="21" y="8"/>
                    <a:pt x="19" y="8"/>
                    <a:pt x="18" y="9"/>
                  </a:cubicBezTo>
                  <a:cubicBezTo>
                    <a:pt x="18" y="10"/>
                    <a:pt x="18" y="12"/>
                    <a:pt x="17" y="13"/>
                  </a:cubicBezTo>
                  <a:cubicBezTo>
                    <a:pt x="16" y="14"/>
                    <a:pt x="15" y="14"/>
                    <a:pt x="14" y="14"/>
                  </a:cubicBezTo>
                  <a:cubicBezTo>
                    <a:pt x="12" y="15"/>
                    <a:pt x="11" y="15"/>
                    <a:pt x="11" y="17"/>
                  </a:cubicBezTo>
                  <a:cubicBezTo>
                    <a:pt x="11" y="17"/>
                    <a:pt x="11" y="18"/>
                    <a:pt x="11" y="19"/>
                  </a:cubicBezTo>
                  <a:cubicBezTo>
                    <a:pt x="11" y="21"/>
                    <a:pt x="7" y="21"/>
                    <a:pt x="7" y="23"/>
                  </a:cubicBezTo>
                  <a:cubicBezTo>
                    <a:pt x="6" y="24"/>
                    <a:pt x="7" y="25"/>
                    <a:pt x="7" y="27"/>
                  </a:cubicBezTo>
                  <a:cubicBezTo>
                    <a:pt x="7" y="29"/>
                    <a:pt x="3" y="31"/>
                    <a:pt x="4" y="33"/>
                  </a:cubicBezTo>
                  <a:cubicBezTo>
                    <a:pt x="4" y="34"/>
                    <a:pt x="4" y="34"/>
                    <a:pt x="5" y="35"/>
                  </a:cubicBezTo>
                  <a:cubicBezTo>
                    <a:pt x="5" y="37"/>
                    <a:pt x="1" y="39"/>
                    <a:pt x="2" y="41"/>
                  </a:cubicBezTo>
                  <a:cubicBezTo>
                    <a:pt x="2" y="41"/>
                    <a:pt x="2" y="42"/>
                    <a:pt x="3" y="42"/>
                  </a:cubicBezTo>
                  <a:cubicBezTo>
                    <a:pt x="5" y="45"/>
                    <a:pt x="0" y="47"/>
                    <a:pt x="0" y="49"/>
                  </a:cubicBezTo>
                  <a:cubicBezTo>
                    <a:pt x="0" y="52"/>
                    <a:pt x="4" y="53"/>
                    <a:pt x="4" y="56"/>
                  </a:cubicBezTo>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2" name="Freeform 694">
              <a:extLst>
                <a:ext uri="{FF2B5EF4-FFF2-40B4-BE49-F238E27FC236}">
                  <a16:creationId xmlns:a16="http://schemas.microsoft.com/office/drawing/2014/main" id="{B7485005-76A2-4C93-943F-5811C210B450}"/>
                </a:ext>
              </a:extLst>
            </p:cNvPr>
            <p:cNvSpPr>
              <a:spLocks/>
            </p:cNvSpPr>
            <p:nvPr/>
          </p:nvSpPr>
          <p:spPr bwMode="auto">
            <a:xfrm>
              <a:off x="11772900" y="4821238"/>
              <a:ext cx="169862" cy="187325"/>
            </a:xfrm>
            <a:custGeom>
              <a:avLst/>
              <a:gdLst>
                <a:gd name="T0" fmla="*/ 64 w 64"/>
                <a:gd name="T1" fmla="*/ 28 h 71"/>
                <a:gd name="T2" fmla="*/ 59 w 64"/>
                <a:gd name="T3" fmla="*/ 25 h 71"/>
                <a:gd name="T4" fmla="*/ 57 w 64"/>
                <a:gd name="T5" fmla="*/ 42 h 71"/>
                <a:gd name="T6" fmla="*/ 56 w 64"/>
                <a:gd name="T7" fmla="*/ 42 h 71"/>
                <a:gd name="T8" fmla="*/ 52 w 64"/>
                <a:gd name="T9" fmla="*/ 17 h 71"/>
                <a:gd name="T10" fmla="*/ 52 w 64"/>
                <a:gd name="T11" fmla="*/ 8 h 71"/>
                <a:gd name="T12" fmla="*/ 47 w 64"/>
                <a:gd name="T13" fmla="*/ 2 h 71"/>
                <a:gd name="T14" fmla="*/ 32 w 64"/>
                <a:gd name="T15" fmla="*/ 0 h 71"/>
                <a:gd name="T16" fmla="*/ 17 w 64"/>
                <a:gd name="T17" fmla="*/ 2 h 71"/>
                <a:gd name="T18" fmla="*/ 12 w 64"/>
                <a:gd name="T19" fmla="*/ 8 h 71"/>
                <a:gd name="T20" fmla="*/ 12 w 64"/>
                <a:gd name="T21" fmla="*/ 17 h 71"/>
                <a:gd name="T22" fmla="*/ 8 w 64"/>
                <a:gd name="T23" fmla="*/ 42 h 71"/>
                <a:gd name="T24" fmla="*/ 8 w 64"/>
                <a:gd name="T25" fmla="*/ 42 h 71"/>
                <a:gd name="T26" fmla="*/ 5 w 64"/>
                <a:gd name="T27" fmla="*/ 25 h 71"/>
                <a:gd name="T28" fmla="*/ 0 w 64"/>
                <a:gd name="T29" fmla="*/ 28 h 71"/>
                <a:gd name="T30" fmla="*/ 7 w 64"/>
                <a:gd name="T31" fmla="*/ 45 h 71"/>
                <a:gd name="T32" fmla="*/ 16 w 64"/>
                <a:gd name="T33" fmla="*/ 63 h 71"/>
                <a:gd name="T34" fmla="*/ 32 w 64"/>
                <a:gd name="T35" fmla="*/ 71 h 71"/>
                <a:gd name="T36" fmla="*/ 48 w 64"/>
                <a:gd name="T37" fmla="*/ 63 h 71"/>
                <a:gd name="T38" fmla="*/ 57 w 64"/>
                <a:gd name="T39" fmla="*/ 45 h 71"/>
                <a:gd name="T40" fmla="*/ 64 w 64"/>
                <a:gd name="T41" fmla="*/ 2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 h="71">
                  <a:moveTo>
                    <a:pt x="64" y="28"/>
                  </a:moveTo>
                  <a:cubicBezTo>
                    <a:pt x="63" y="21"/>
                    <a:pt x="60" y="24"/>
                    <a:pt x="59" y="25"/>
                  </a:cubicBezTo>
                  <a:cubicBezTo>
                    <a:pt x="58" y="25"/>
                    <a:pt x="57" y="42"/>
                    <a:pt x="57" y="42"/>
                  </a:cubicBezTo>
                  <a:cubicBezTo>
                    <a:pt x="57" y="42"/>
                    <a:pt x="57" y="42"/>
                    <a:pt x="56" y="42"/>
                  </a:cubicBezTo>
                  <a:cubicBezTo>
                    <a:pt x="58" y="25"/>
                    <a:pt x="54" y="20"/>
                    <a:pt x="52" y="17"/>
                  </a:cubicBezTo>
                  <a:cubicBezTo>
                    <a:pt x="52" y="16"/>
                    <a:pt x="52" y="12"/>
                    <a:pt x="52" y="8"/>
                  </a:cubicBezTo>
                  <a:cubicBezTo>
                    <a:pt x="52" y="4"/>
                    <a:pt x="47" y="2"/>
                    <a:pt x="47" y="2"/>
                  </a:cubicBezTo>
                  <a:cubicBezTo>
                    <a:pt x="32" y="0"/>
                    <a:pt x="32" y="0"/>
                    <a:pt x="32" y="0"/>
                  </a:cubicBezTo>
                  <a:cubicBezTo>
                    <a:pt x="17" y="2"/>
                    <a:pt x="17" y="2"/>
                    <a:pt x="17" y="2"/>
                  </a:cubicBezTo>
                  <a:cubicBezTo>
                    <a:pt x="17" y="2"/>
                    <a:pt x="12" y="4"/>
                    <a:pt x="12" y="8"/>
                  </a:cubicBezTo>
                  <a:cubicBezTo>
                    <a:pt x="12" y="12"/>
                    <a:pt x="12" y="16"/>
                    <a:pt x="12" y="17"/>
                  </a:cubicBezTo>
                  <a:cubicBezTo>
                    <a:pt x="10" y="20"/>
                    <a:pt x="7" y="25"/>
                    <a:pt x="8" y="42"/>
                  </a:cubicBezTo>
                  <a:cubicBezTo>
                    <a:pt x="8" y="42"/>
                    <a:pt x="8" y="42"/>
                    <a:pt x="8" y="42"/>
                  </a:cubicBezTo>
                  <a:cubicBezTo>
                    <a:pt x="8" y="42"/>
                    <a:pt x="6" y="25"/>
                    <a:pt x="5" y="25"/>
                  </a:cubicBezTo>
                  <a:cubicBezTo>
                    <a:pt x="4" y="24"/>
                    <a:pt x="1" y="21"/>
                    <a:pt x="0" y="28"/>
                  </a:cubicBezTo>
                  <a:cubicBezTo>
                    <a:pt x="0" y="34"/>
                    <a:pt x="4" y="47"/>
                    <a:pt x="7" y="45"/>
                  </a:cubicBezTo>
                  <a:cubicBezTo>
                    <a:pt x="7" y="51"/>
                    <a:pt x="10" y="59"/>
                    <a:pt x="16" y="63"/>
                  </a:cubicBezTo>
                  <a:cubicBezTo>
                    <a:pt x="22" y="67"/>
                    <a:pt x="26" y="71"/>
                    <a:pt x="32" y="71"/>
                  </a:cubicBezTo>
                  <a:cubicBezTo>
                    <a:pt x="38" y="71"/>
                    <a:pt x="42" y="67"/>
                    <a:pt x="48" y="63"/>
                  </a:cubicBezTo>
                  <a:cubicBezTo>
                    <a:pt x="54" y="59"/>
                    <a:pt x="57" y="51"/>
                    <a:pt x="57" y="45"/>
                  </a:cubicBezTo>
                  <a:cubicBezTo>
                    <a:pt x="61" y="47"/>
                    <a:pt x="64" y="34"/>
                    <a:pt x="64" y="28"/>
                  </a:cubicBezTo>
                </a:path>
              </a:pathLst>
            </a:custGeom>
            <a:solidFill>
              <a:srgbClr val="884D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3" name="Freeform 695">
              <a:extLst>
                <a:ext uri="{FF2B5EF4-FFF2-40B4-BE49-F238E27FC236}">
                  <a16:creationId xmlns:a16="http://schemas.microsoft.com/office/drawing/2014/main" id="{D91FACA8-92BD-480E-87FE-9DEE3C6F510F}"/>
                </a:ext>
              </a:extLst>
            </p:cNvPr>
            <p:cNvSpPr>
              <a:spLocks/>
            </p:cNvSpPr>
            <p:nvPr/>
          </p:nvSpPr>
          <p:spPr bwMode="auto">
            <a:xfrm>
              <a:off x="11807825" y="5003800"/>
              <a:ext cx="0" cy="11113"/>
            </a:xfrm>
            <a:custGeom>
              <a:avLst/>
              <a:gdLst>
                <a:gd name="T0" fmla="*/ 0 h 4"/>
                <a:gd name="T1" fmla="*/ 4 h 4"/>
                <a:gd name="T2" fmla="*/ 0 h 4"/>
                <a:gd name="T3" fmla="*/ 0 h 4"/>
              </a:gdLst>
              <a:ahLst/>
              <a:cxnLst>
                <a:cxn ang="0">
                  <a:pos x="0" y="T0"/>
                </a:cxn>
                <a:cxn ang="0">
                  <a:pos x="0" y="T1"/>
                </a:cxn>
                <a:cxn ang="0">
                  <a:pos x="0" y="T2"/>
                </a:cxn>
                <a:cxn ang="0">
                  <a:pos x="0" y="T3"/>
                </a:cxn>
              </a:cxnLst>
              <a:rect l="0" t="0" r="r" b="b"/>
              <a:pathLst>
                <a:path h="4">
                  <a:moveTo>
                    <a:pt x="0" y="0"/>
                  </a:moveTo>
                  <a:cubicBezTo>
                    <a:pt x="0" y="1"/>
                    <a:pt x="0" y="3"/>
                    <a:pt x="0" y="4"/>
                  </a:cubicBezTo>
                  <a:cubicBezTo>
                    <a:pt x="0" y="2"/>
                    <a:pt x="0" y="1"/>
                    <a:pt x="0" y="0"/>
                  </a:cubicBezTo>
                  <a:cubicBezTo>
                    <a:pt x="0" y="0"/>
                    <a:pt x="0" y="0"/>
                    <a:pt x="0"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4" name="Freeform 696">
              <a:extLst>
                <a:ext uri="{FF2B5EF4-FFF2-40B4-BE49-F238E27FC236}">
                  <a16:creationId xmlns:a16="http://schemas.microsoft.com/office/drawing/2014/main" id="{53B45F40-4FD8-424B-94A8-5F2C74A183CD}"/>
                </a:ext>
              </a:extLst>
            </p:cNvPr>
            <p:cNvSpPr>
              <a:spLocks/>
            </p:cNvSpPr>
            <p:nvPr/>
          </p:nvSpPr>
          <p:spPr bwMode="auto">
            <a:xfrm>
              <a:off x="11804650" y="5016500"/>
              <a:ext cx="0" cy="3175"/>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1"/>
                  </a:cubicBezTo>
                  <a:cubicBezTo>
                    <a:pt x="0" y="1"/>
                    <a:pt x="0" y="1"/>
                    <a:pt x="0" y="1"/>
                  </a:cubicBezTo>
                  <a:cubicBezTo>
                    <a:pt x="0" y="0"/>
                    <a:pt x="0" y="0"/>
                    <a:pt x="0" y="0"/>
                  </a:cubicBezTo>
                </a:path>
              </a:pathLst>
            </a:custGeom>
            <a:solidFill>
              <a:srgbClr val="9F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5" name="Freeform 697">
              <a:extLst>
                <a:ext uri="{FF2B5EF4-FFF2-40B4-BE49-F238E27FC236}">
                  <a16:creationId xmlns:a16="http://schemas.microsoft.com/office/drawing/2014/main" id="{34301DE2-290C-414B-9E8A-45BF52EA279B}"/>
                </a:ext>
              </a:extLst>
            </p:cNvPr>
            <p:cNvSpPr>
              <a:spLocks/>
            </p:cNvSpPr>
            <p:nvPr/>
          </p:nvSpPr>
          <p:spPr bwMode="auto">
            <a:xfrm>
              <a:off x="11804650" y="4984750"/>
              <a:ext cx="79375" cy="46038"/>
            </a:xfrm>
            <a:custGeom>
              <a:avLst/>
              <a:gdLst>
                <a:gd name="T0" fmla="*/ 1 w 30"/>
                <a:gd name="T1" fmla="*/ 0 h 17"/>
                <a:gd name="T2" fmla="*/ 1 w 30"/>
                <a:gd name="T3" fmla="*/ 7 h 17"/>
                <a:gd name="T4" fmla="*/ 1 w 30"/>
                <a:gd name="T5" fmla="*/ 7 h 17"/>
                <a:gd name="T6" fmla="*/ 1 w 30"/>
                <a:gd name="T7" fmla="*/ 11 h 17"/>
                <a:gd name="T8" fmla="*/ 0 w 30"/>
                <a:gd name="T9" fmla="*/ 12 h 17"/>
                <a:gd name="T10" fmla="*/ 0 w 30"/>
                <a:gd name="T11" fmla="*/ 13 h 17"/>
                <a:gd name="T12" fmla="*/ 14 w 30"/>
                <a:gd name="T13" fmla="*/ 17 h 17"/>
                <a:gd name="T14" fmla="*/ 30 w 30"/>
                <a:gd name="T15" fmla="*/ 9 h 17"/>
                <a:gd name="T16" fmla="*/ 20 w 30"/>
                <a:gd name="T17" fmla="*/ 11 h 17"/>
                <a:gd name="T18" fmla="*/ 1 w 30"/>
                <a:gd name="T19"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17">
                  <a:moveTo>
                    <a:pt x="1" y="0"/>
                  </a:moveTo>
                  <a:cubicBezTo>
                    <a:pt x="1" y="0"/>
                    <a:pt x="2" y="3"/>
                    <a:pt x="1" y="7"/>
                  </a:cubicBezTo>
                  <a:cubicBezTo>
                    <a:pt x="1" y="7"/>
                    <a:pt x="1" y="7"/>
                    <a:pt x="1" y="7"/>
                  </a:cubicBezTo>
                  <a:cubicBezTo>
                    <a:pt x="1" y="8"/>
                    <a:pt x="1" y="9"/>
                    <a:pt x="1" y="11"/>
                  </a:cubicBezTo>
                  <a:cubicBezTo>
                    <a:pt x="1" y="11"/>
                    <a:pt x="0" y="12"/>
                    <a:pt x="0" y="12"/>
                  </a:cubicBezTo>
                  <a:cubicBezTo>
                    <a:pt x="0" y="12"/>
                    <a:pt x="0" y="12"/>
                    <a:pt x="0" y="13"/>
                  </a:cubicBezTo>
                  <a:cubicBezTo>
                    <a:pt x="0" y="13"/>
                    <a:pt x="7" y="17"/>
                    <a:pt x="14" y="17"/>
                  </a:cubicBezTo>
                  <a:cubicBezTo>
                    <a:pt x="20" y="17"/>
                    <a:pt x="25" y="15"/>
                    <a:pt x="30" y="9"/>
                  </a:cubicBezTo>
                  <a:cubicBezTo>
                    <a:pt x="30" y="9"/>
                    <a:pt x="26" y="11"/>
                    <a:pt x="20" y="11"/>
                  </a:cubicBezTo>
                  <a:cubicBezTo>
                    <a:pt x="15" y="11"/>
                    <a:pt x="8" y="9"/>
                    <a:pt x="1" y="0"/>
                  </a:cubicBezTo>
                </a:path>
              </a:pathLst>
            </a:custGeom>
            <a:solidFill>
              <a:srgbClr val="6B34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6" name="Freeform 698">
              <a:extLst>
                <a:ext uri="{FF2B5EF4-FFF2-40B4-BE49-F238E27FC236}">
                  <a16:creationId xmlns:a16="http://schemas.microsoft.com/office/drawing/2014/main" id="{D4A4E684-7648-4098-B024-90504189BA4D}"/>
                </a:ext>
              </a:extLst>
            </p:cNvPr>
            <p:cNvSpPr>
              <a:spLocks/>
            </p:cNvSpPr>
            <p:nvPr/>
          </p:nvSpPr>
          <p:spPr bwMode="auto">
            <a:xfrm>
              <a:off x="12022137" y="4983163"/>
              <a:ext cx="1587" cy="9525"/>
            </a:xfrm>
            <a:custGeom>
              <a:avLst/>
              <a:gdLst>
                <a:gd name="T0" fmla="*/ 1 w 1"/>
                <a:gd name="T1" fmla="*/ 0 h 4"/>
                <a:gd name="T2" fmla="*/ 0 w 1"/>
                <a:gd name="T3" fmla="*/ 4 h 4"/>
                <a:gd name="T4" fmla="*/ 1 w 1"/>
                <a:gd name="T5" fmla="*/ 0 h 4"/>
              </a:gdLst>
              <a:ahLst/>
              <a:cxnLst>
                <a:cxn ang="0">
                  <a:pos x="T0" y="T1"/>
                </a:cxn>
                <a:cxn ang="0">
                  <a:pos x="T2" y="T3"/>
                </a:cxn>
                <a:cxn ang="0">
                  <a:pos x="T4" y="T5"/>
                </a:cxn>
              </a:cxnLst>
              <a:rect l="0" t="0" r="r" b="b"/>
              <a:pathLst>
                <a:path w="1" h="4">
                  <a:moveTo>
                    <a:pt x="1" y="0"/>
                  </a:moveTo>
                  <a:cubicBezTo>
                    <a:pt x="1" y="2"/>
                    <a:pt x="0" y="3"/>
                    <a:pt x="0" y="4"/>
                  </a:cubicBezTo>
                  <a:cubicBezTo>
                    <a:pt x="1" y="3"/>
                    <a:pt x="1" y="2"/>
                    <a:pt x="1"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7" name="Freeform 699">
              <a:extLst>
                <a:ext uri="{FF2B5EF4-FFF2-40B4-BE49-F238E27FC236}">
                  <a16:creationId xmlns:a16="http://schemas.microsoft.com/office/drawing/2014/main" id="{88CAACD6-CF8B-421A-A6F4-4E8A1DA404F0}"/>
                </a:ext>
              </a:extLst>
            </p:cNvPr>
            <p:cNvSpPr>
              <a:spLocks/>
            </p:cNvSpPr>
            <p:nvPr/>
          </p:nvSpPr>
          <p:spPr bwMode="auto">
            <a:xfrm>
              <a:off x="12018962" y="499903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9F9E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8" name="Freeform 700">
              <a:extLst>
                <a:ext uri="{FF2B5EF4-FFF2-40B4-BE49-F238E27FC236}">
                  <a16:creationId xmlns:a16="http://schemas.microsoft.com/office/drawing/2014/main" id="{619A7D72-B5AA-4EDA-8123-504DCFBB6B1D}"/>
                </a:ext>
              </a:extLst>
            </p:cNvPr>
            <p:cNvSpPr>
              <a:spLocks/>
            </p:cNvSpPr>
            <p:nvPr/>
          </p:nvSpPr>
          <p:spPr bwMode="auto">
            <a:xfrm>
              <a:off x="12018962" y="4960938"/>
              <a:ext cx="82550" cy="53975"/>
            </a:xfrm>
            <a:custGeom>
              <a:avLst/>
              <a:gdLst>
                <a:gd name="T0" fmla="*/ 2 w 31"/>
                <a:gd name="T1" fmla="*/ 0 h 20"/>
                <a:gd name="T2" fmla="*/ 2 w 31"/>
                <a:gd name="T3" fmla="*/ 8 h 20"/>
                <a:gd name="T4" fmla="*/ 1 w 31"/>
                <a:gd name="T5" fmla="*/ 12 h 20"/>
                <a:gd name="T6" fmla="*/ 0 w 31"/>
                <a:gd name="T7" fmla="*/ 14 h 20"/>
                <a:gd name="T8" fmla="*/ 0 w 31"/>
                <a:gd name="T9" fmla="*/ 14 h 20"/>
                <a:gd name="T10" fmla="*/ 16 w 31"/>
                <a:gd name="T11" fmla="*/ 20 h 20"/>
                <a:gd name="T12" fmla="*/ 31 w 31"/>
                <a:gd name="T13" fmla="*/ 12 h 20"/>
                <a:gd name="T14" fmla="*/ 31 w 31"/>
                <a:gd name="T15" fmla="*/ 12 h 20"/>
                <a:gd name="T16" fmla="*/ 24 w 31"/>
                <a:gd name="T17" fmla="*/ 13 h 20"/>
                <a:gd name="T18" fmla="*/ 9 w 31"/>
                <a:gd name="T19" fmla="*/ 7 h 20"/>
                <a:gd name="T20" fmla="*/ 2 w 31"/>
                <a:gd name="T21" fmla="*/ 0 h 20"/>
                <a:gd name="T22" fmla="*/ 2 w 31"/>
                <a:gd name="T23"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0">
                  <a:moveTo>
                    <a:pt x="2" y="0"/>
                  </a:moveTo>
                  <a:cubicBezTo>
                    <a:pt x="2" y="0"/>
                    <a:pt x="2" y="4"/>
                    <a:pt x="2" y="8"/>
                  </a:cubicBezTo>
                  <a:cubicBezTo>
                    <a:pt x="2" y="10"/>
                    <a:pt x="2" y="11"/>
                    <a:pt x="1" y="12"/>
                  </a:cubicBezTo>
                  <a:cubicBezTo>
                    <a:pt x="1" y="13"/>
                    <a:pt x="1" y="14"/>
                    <a:pt x="0" y="14"/>
                  </a:cubicBezTo>
                  <a:cubicBezTo>
                    <a:pt x="0" y="14"/>
                    <a:pt x="0" y="14"/>
                    <a:pt x="0" y="14"/>
                  </a:cubicBezTo>
                  <a:cubicBezTo>
                    <a:pt x="0" y="14"/>
                    <a:pt x="8" y="20"/>
                    <a:pt x="16" y="20"/>
                  </a:cubicBezTo>
                  <a:cubicBezTo>
                    <a:pt x="21" y="20"/>
                    <a:pt x="27" y="18"/>
                    <a:pt x="31" y="12"/>
                  </a:cubicBezTo>
                  <a:cubicBezTo>
                    <a:pt x="31" y="12"/>
                    <a:pt x="31" y="12"/>
                    <a:pt x="31" y="12"/>
                  </a:cubicBezTo>
                  <a:cubicBezTo>
                    <a:pt x="31" y="12"/>
                    <a:pt x="28" y="13"/>
                    <a:pt x="24" y="13"/>
                  </a:cubicBezTo>
                  <a:cubicBezTo>
                    <a:pt x="20" y="13"/>
                    <a:pt x="14" y="12"/>
                    <a:pt x="9" y="7"/>
                  </a:cubicBezTo>
                  <a:cubicBezTo>
                    <a:pt x="6" y="5"/>
                    <a:pt x="4" y="2"/>
                    <a:pt x="2" y="0"/>
                  </a:cubicBezTo>
                  <a:cubicBezTo>
                    <a:pt x="2" y="0"/>
                    <a:pt x="2" y="0"/>
                    <a:pt x="2" y="0"/>
                  </a:cubicBezTo>
                </a:path>
              </a:pathLst>
            </a:custGeom>
            <a:solidFill>
              <a:srgbClr val="D1B8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9" name="Freeform 701">
              <a:extLst>
                <a:ext uri="{FF2B5EF4-FFF2-40B4-BE49-F238E27FC236}">
                  <a16:creationId xmlns:a16="http://schemas.microsoft.com/office/drawing/2014/main" id="{5C5C3C86-E4F2-4039-8838-41E73FD5B990}"/>
                </a:ext>
              </a:extLst>
            </p:cNvPr>
            <p:cNvSpPr>
              <a:spLocks noEditPoints="1"/>
            </p:cNvSpPr>
            <p:nvPr/>
          </p:nvSpPr>
          <p:spPr bwMode="auto">
            <a:xfrm>
              <a:off x="12023725" y="4960938"/>
              <a:ext cx="77787" cy="31750"/>
            </a:xfrm>
            <a:custGeom>
              <a:avLst/>
              <a:gdLst>
                <a:gd name="T0" fmla="*/ 29 w 29"/>
                <a:gd name="T1" fmla="*/ 12 h 12"/>
                <a:gd name="T2" fmla="*/ 29 w 29"/>
                <a:gd name="T3" fmla="*/ 12 h 12"/>
                <a:gd name="T4" fmla="*/ 29 w 29"/>
                <a:gd name="T5" fmla="*/ 12 h 12"/>
                <a:gd name="T6" fmla="*/ 29 w 29"/>
                <a:gd name="T7" fmla="*/ 12 h 12"/>
                <a:gd name="T8" fmla="*/ 0 w 29"/>
                <a:gd name="T9" fmla="*/ 0 h 12"/>
                <a:gd name="T10" fmla="*/ 7 w 29"/>
                <a:gd name="T11" fmla="*/ 7 h 12"/>
                <a:gd name="T12" fmla="*/ 0 w 29"/>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9" h="12">
                  <a:moveTo>
                    <a:pt x="29" y="12"/>
                  </a:moveTo>
                  <a:cubicBezTo>
                    <a:pt x="29" y="12"/>
                    <a:pt x="29" y="12"/>
                    <a:pt x="29" y="12"/>
                  </a:cubicBezTo>
                  <a:cubicBezTo>
                    <a:pt x="29" y="12"/>
                    <a:pt x="29" y="12"/>
                    <a:pt x="29" y="12"/>
                  </a:cubicBezTo>
                  <a:cubicBezTo>
                    <a:pt x="29" y="12"/>
                    <a:pt x="29" y="12"/>
                    <a:pt x="29" y="12"/>
                  </a:cubicBezTo>
                  <a:moveTo>
                    <a:pt x="0" y="0"/>
                  </a:moveTo>
                  <a:cubicBezTo>
                    <a:pt x="2" y="2"/>
                    <a:pt x="4" y="5"/>
                    <a:pt x="7" y="7"/>
                  </a:cubicBezTo>
                  <a:cubicBezTo>
                    <a:pt x="5" y="6"/>
                    <a:pt x="2" y="3"/>
                    <a:pt x="0" y="0"/>
                  </a:cubicBezTo>
                </a:path>
              </a:pathLst>
            </a:custGeom>
            <a:solidFill>
              <a:srgbClr val="D1B8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0" name="Freeform 702">
              <a:extLst>
                <a:ext uri="{FF2B5EF4-FFF2-40B4-BE49-F238E27FC236}">
                  <a16:creationId xmlns:a16="http://schemas.microsoft.com/office/drawing/2014/main" id="{95848E8C-4D43-4F16-8A59-1E108DA82E74}"/>
                </a:ext>
              </a:extLst>
            </p:cNvPr>
            <p:cNvSpPr>
              <a:spLocks noEditPoints="1"/>
            </p:cNvSpPr>
            <p:nvPr/>
          </p:nvSpPr>
          <p:spPr bwMode="auto">
            <a:xfrm>
              <a:off x="12258675" y="4972050"/>
              <a:ext cx="3175" cy="26988"/>
            </a:xfrm>
            <a:custGeom>
              <a:avLst/>
              <a:gdLst>
                <a:gd name="T0" fmla="*/ 0 w 1"/>
                <a:gd name="T1" fmla="*/ 10 h 10"/>
                <a:gd name="T2" fmla="*/ 0 w 1"/>
                <a:gd name="T3" fmla="*/ 10 h 10"/>
                <a:gd name="T4" fmla="*/ 0 w 1"/>
                <a:gd name="T5" fmla="*/ 10 h 10"/>
                <a:gd name="T6" fmla="*/ 0 w 1"/>
                <a:gd name="T7" fmla="*/ 10 h 10"/>
                <a:gd name="T8" fmla="*/ 1 w 1"/>
                <a:gd name="T9" fmla="*/ 0 h 10"/>
                <a:gd name="T10" fmla="*/ 0 w 1"/>
                <a:gd name="T11" fmla="*/ 9 h 10"/>
                <a:gd name="T12" fmla="*/ 1 w 1"/>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 h="10">
                  <a:moveTo>
                    <a:pt x="0" y="10"/>
                  </a:moveTo>
                  <a:cubicBezTo>
                    <a:pt x="0" y="10"/>
                    <a:pt x="0" y="10"/>
                    <a:pt x="0" y="10"/>
                  </a:cubicBezTo>
                  <a:cubicBezTo>
                    <a:pt x="0" y="10"/>
                    <a:pt x="0" y="10"/>
                    <a:pt x="0" y="10"/>
                  </a:cubicBezTo>
                  <a:cubicBezTo>
                    <a:pt x="0" y="10"/>
                    <a:pt x="0" y="10"/>
                    <a:pt x="0" y="10"/>
                  </a:cubicBezTo>
                  <a:moveTo>
                    <a:pt x="1" y="0"/>
                  </a:moveTo>
                  <a:cubicBezTo>
                    <a:pt x="1" y="3"/>
                    <a:pt x="1" y="6"/>
                    <a:pt x="0" y="9"/>
                  </a:cubicBezTo>
                  <a:cubicBezTo>
                    <a:pt x="1" y="6"/>
                    <a:pt x="1" y="3"/>
                    <a:pt x="1" y="0"/>
                  </a:cubicBezTo>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1" name="Freeform 703">
              <a:extLst>
                <a:ext uri="{FF2B5EF4-FFF2-40B4-BE49-F238E27FC236}">
                  <a16:creationId xmlns:a16="http://schemas.microsoft.com/office/drawing/2014/main" id="{BF5149DE-E7D2-4CAB-8043-F3EEE12B7D3C}"/>
                </a:ext>
              </a:extLst>
            </p:cNvPr>
            <p:cNvSpPr>
              <a:spLocks/>
            </p:cNvSpPr>
            <p:nvPr/>
          </p:nvSpPr>
          <p:spPr bwMode="auto">
            <a:xfrm>
              <a:off x="12258675" y="4964113"/>
              <a:ext cx="58737" cy="44450"/>
            </a:xfrm>
            <a:custGeom>
              <a:avLst/>
              <a:gdLst>
                <a:gd name="T0" fmla="*/ 1 w 22"/>
                <a:gd name="T1" fmla="*/ 0 h 17"/>
                <a:gd name="T2" fmla="*/ 1 w 22"/>
                <a:gd name="T3" fmla="*/ 3 h 17"/>
                <a:gd name="T4" fmla="*/ 0 w 22"/>
                <a:gd name="T5" fmla="*/ 12 h 17"/>
                <a:gd name="T6" fmla="*/ 0 w 22"/>
                <a:gd name="T7" fmla="*/ 13 h 17"/>
                <a:gd name="T8" fmla="*/ 0 w 22"/>
                <a:gd name="T9" fmla="*/ 13 h 17"/>
                <a:gd name="T10" fmla="*/ 10 w 22"/>
                <a:gd name="T11" fmla="*/ 17 h 17"/>
                <a:gd name="T12" fmla="*/ 22 w 22"/>
                <a:gd name="T13" fmla="*/ 11 h 17"/>
                <a:gd name="T14" fmla="*/ 22 w 22"/>
                <a:gd name="T15" fmla="*/ 11 h 17"/>
                <a:gd name="T16" fmla="*/ 18 w 22"/>
                <a:gd name="T17" fmla="*/ 12 h 17"/>
                <a:gd name="T18" fmla="*/ 9 w 22"/>
                <a:gd name="T19" fmla="*/ 8 h 17"/>
                <a:gd name="T20" fmla="*/ 9 w 22"/>
                <a:gd name="T21" fmla="*/ 8 h 17"/>
                <a:gd name="T22" fmla="*/ 1 w 22"/>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17">
                  <a:moveTo>
                    <a:pt x="1" y="0"/>
                  </a:moveTo>
                  <a:cubicBezTo>
                    <a:pt x="1" y="0"/>
                    <a:pt x="1" y="1"/>
                    <a:pt x="1" y="3"/>
                  </a:cubicBezTo>
                  <a:cubicBezTo>
                    <a:pt x="1" y="6"/>
                    <a:pt x="1" y="9"/>
                    <a:pt x="0" y="12"/>
                  </a:cubicBezTo>
                  <a:cubicBezTo>
                    <a:pt x="0" y="12"/>
                    <a:pt x="0" y="13"/>
                    <a:pt x="0" y="13"/>
                  </a:cubicBezTo>
                  <a:cubicBezTo>
                    <a:pt x="0" y="13"/>
                    <a:pt x="0" y="13"/>
                    <a:pt x="0" y="13"/>
                  </a:cubicBezTo>
                  <a:cubicBezTo>
                    <a:pt x="0" y="13"/>
                    <a:pt x="4" y="17"/>
                    <a:pt x="10" y="17"/>
                  </a:cubicBezTo>
                  <a:cubicBezTo>
                    <a:pt x="13" y="17"/>
                    <a:pt x="18" y="15"/>
                    <a:pt x="22" y="11"/>
                  </a:cubicBezTo>
                  <a:cubicBezTo>
                    <a:pt x="22" y="11"/>
                    <a:pt x="22" y="11"/>
                    <a:pt x="22" y="11"/>
                  </a:cubicBezTo>
                  <a:cubicBezTo>
                    <a:pt x="22" y="11"/>
                    <a:pt x="20" y="12"/>
                    <a:pt x="18" y="12"/>
                  </a:cubicBezTo>
                  <a:cubicBezTo>
                    <a:pt x="16" y="12"/>
                    <a:pt x="13" y="11"/>
                    <a:pt x="9" y="8"/>
                  </a:cubicBezTo>
                  <a:cubicBezTo>
                    <a:pt x="9" y="8"/>
                    <a:pt x="9" y="8"/>
                    <a:pt x="9" y="8"/>
                  </a:cubicBezTo>
                  <a:cubicBezTo>
                    <a:pt x="6" y="6"/>
                    <a:pt x="3" y="3"/>
                    <a:pt x="1" y="0"/>
                  </a:cubicBezTo>
                </a:path>
              </a:pathLst>
            </a:custGeom>
            <a:solidFill>
              <a:srgbClr val="CE9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2" name="Freeform 704">
              <a:extLst>
                <a:ext uri="{FF2B5EF4-FFF2-40B4-BE49-F238E27FC236}">
                  <a16:creationId xmlns:a16="http://schemas.microsoft.com/office/drawing/2014/main" id="{76E9FECB-5163-4216-9181-23C4A5F0FB24}"/>
                </a:ext>
              </a:extLst>
            </p:cNvPr>
            <p:cNvSpPr>
              <a:spLocks noEditPoints="1"/>
            </p:cNvSpPr>
            <p:nvPr/>
          </p:nvSpPr>
          <p:spPr bwMode="auto">
            <a:xfrm>
              <a:off x="12261850" y="4964113"/>
              <a:ext cx="55562" cy="28575"/>
            </a:xfrm>
            <a:custGeom>
              <a:avLst/>
              <a:gdLst>
                <a:gd name="T0" fmla="*/ 21 w 21"/>
                <a:gd name="T1" fmla="*/ 11 h 11"/>
                <a:gd name="T2" fmla="*/ 21 w 21"/>
                <a:gd name="T3" fmla="*/ 11 h 11"/>
                <a:gd name="T4" fmla="*/ 21 w 21"/>
                <a:gd name="T5" fmla="*/ 11 h 11"/>
                <a:gd name="T6" fmla="*/ 21 w 21"/>
                <a:gd name="T7" fmla="*/ 11 h 11"/>
                <a:gd name="T8" fmla="*/ 0 w 21"/>
                <a:gd name="T9" fmla="*/ 0 h 11"/>
                <a:gd name="T10" fmla="*/ 0 w 21"/>
                <a:gd name="T11" fmla="*/ 0 h 11"/>
                <a:gd name="T12" fmla="*/ 8 w 21"/>
                <a:gd name="T13" fmla="*/ 8 h 11"/>
                <a:gd name="T14" fmla="*/ 8 w 21"/>
                <a:gd name="T15" fmla="*/ 8 h 11"/>
                <a:gd name="T16" fmla="*/ 0 w 2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1">
                  <a:moveTo>
                    <a:pt x="21" y="11"/>
                  </a:moveTo>
                  <a:cubicBezTo>
                    <a:pt x="21" y="11"/>
                    <a:pt x="21" y="11"/>
                    <a:pt x="21" y="11"/>
                  </a:cubicBezTo>
                  <a:cubicBezTo>
                    <a:pt x="21" y="11"/>
                    <a:pt x="21" y="11"/>
                    <a:pt x="21" y="11"/>
                  </a:cubicBezTo>
                  <a:cubicBezTo>
                    <a:pt x="21" y="11"/>
                    <a:pt x="21" y="11"/>
                    <a:pt x="21" y="11"/>
                  </a:cubicBezTo>
                  <a:moveTo>
                    <a:pt x="0" y="0"/>
                  </a:moveTo>
                  <a:cubicBezTo>
                    <a:pt x="0" y="0"/>
                    <a:pt x="0" y="0"/>
                    <a:pt x="0" y="0"/>
                  </a:cubicBezTo>
                  <a:cubicBezTo>
                    <a:pt x="2" y="3"/>
                    <a:pt x="5" y="6"/>
                    <a:pt x="8" y="8"/>
                  </a:cubicBezTo>
                  <a:cubicBezTo>
                    <a:pt x="8" y="8"/>
                    <a:pt x="8" y="8"/>
                    <a:pt x="8" y="8"/>
                  </a:cubicBezTo>
                  <a:cubicBezTo>
                    <a:pt x="5" y="7"/>
                    <a:pt x="3" y="4"/>
                    <a:pt x="0" y="0"/>
                  </a:cubicBezTo>
                </a:path>
              </a:pathLst>
            </a:custGeom>
            <a:solidFill>
              <a:srgbClr val="CE93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39703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B630C9-9811-476E-85A8-6230AB8F76AC}"/>
              </a:ext>
            </a:extLst>
          </p:cNvPr>
          <p:cNvSpPr>
            <a:spLocks noGrp="1"/>
          </p:cNvSpPr>
          <p:nvPr>
            <p:ph type="title"/>
          </p:nvPr>
        </p:nvSpPr>
        <p:spPr/>
        <p:txBody>
          <a:bodyPr/>
          <a:lstStyle/>
          <a:p>
            <a:r>
              <a:rPr lang="en-US" dirty="0"/>
              <a:t>Next Steps &amp; Path Forward</a:t>
            </a:r>
          </a:p>
        </p:txBody>
      </p:sp>
      <p:sp>
        <p:nvSpPr>
          <p:cNvPr id="4" name="Slide Number Placeholder 3">
            <a:extLst>
              <a:ext uri="{FF2B5EF4-FFF2-40B4-BE49-F238E27FC236}">
                <a16:creationId xmlns:a16="http://schemas.microsoft.com/office/drawing/2014/main" id="{8D8E0BE8-229D-4E57-AA4C-CAB8C810AD72}"/>
              </a:ext>
            </a:extLst>
          </p:cNvPr>
          <p:cNvSpPr>
            <a:spLocks noGrp="1"/>
          </p:cNvSpPr>
          <p:nvPr>
            <p:ph type="sldNum" sz="quarter" idx="10"/>
          </p:nvPr>
        </p:nvSpPr>
        <p:spPr/>
        <p:txBody>
          <a:bodyPr/>
          <a:lstStyle/>
          <a:p>
            <a:fld id="{38EC0547-4173-4FD2-B3AD-CE0209F6F09F}"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427CD574-E8E7-4713-BF36-FB2B799D8ABA}"/>
              </a:ext>
            </a:extLst>
          </p:cNvPr>
          <p:cNvSpPr>
            <a:spLocks noGrp="1"/>
          </p:cNvSpPr>
          <p:nvPr>
            <p:ph type="ftr" sz="quarter" idx="11"/>
          </p:nvPr>
        </p:nvSpPr>
        <p:spPr/>
        <p:txBody>
          <a:bodyPr/>
          <a:lstStyle/>
          <a:p>
            <a:r>
              <a:rPr lang="en-US" altLang="en-US"/>
              <a:t>Confidential, unpublished property of Cigna. Do not duplicate or distribute. For internal use only. Use and distribution limited solely to authorized personnel. © 2019 Cigna</a:t>
            </a:r>
            <a:endParaRPr lang="en-US" altLang="en-US" dirty="0"/>
          </a:p>
        </p:txBody>
      </p:sp>
      <p:sp>
        <p:nvSpPr>
          <p:cNvPr id="6" name="TextBox 5">
            <a:extLst>
              <a:ext uri="{FF2B5EF4-FFF2-40B4-BE49-F238E27FC236}">
                <a16:creationId xmlns:a16="http://schemas.microsoft.com/office/drawing/2014/main" id="{8AE8757B-9C31-4706-B53F-3EBF56E7CBEE}"/>
              </a:ext>
            </a:extLst>
          </p:cNvPr>
          <p:cNvSpPr txBox="1"/>
          <p:nvPr/>
        </p:nvSpPr>
        <p:spPr>
          <a:xfrm>
            <a:off x="452438" y="588407"/>
            <a:ext cx="8015740" cy="4206240"/>
          </a:xfrm>
          <a:prstGeom prst="rect">
            <a:avLst/>
          </a:prstGeom>
          <a:noFill/>
        </p:spPr>
        <p:txBody>
          <a:bodyPr wrap="square" rtlCol="0">
            <a:spAutoFit/>
          </a:bodyPr>
          <a:lstStyle/>
          <a:p>
            <a:r>
              <a:rPr lang="en-US" sz="1600" dirty="0"/>
              <a:t>Identify approach to transition from current Role structure (Job / Sub / Application Role Hierarchy) to proposed Role structure (Application &amp; Enterprise Roles)</a:t>
            </a:r>
          </a:p>
          <a:p>
            <a:endParaRPr lang="en-US" sz="1200" dirty="0"/>
          </a:p>
          <a:p>
            <a:r>
              <a:rPr lang="en-US" sz="1200" dirty="0"/>
              <a:t>	</a:t>
            </a:r>
            <a:r>
              <a:rPr lang="en-US" sz="1600" dirty="0"/>
              <a:t>   Application Roles</a:t>
            </a:r>
          </a:p>
          <a:p>
            <a:endParaRPr lang="en-US" sz="1200" dirty="0"/>
          </a:p>
          <a:p>
            <a:pPr marL="685800" lvl="1" indent="-228600">
              <a:buFont typeface="Wingdings" panose="05000000000000000000" pitchFamily="2" charset="2"/>
              <a:buChar char="§"/>
            </a:pPr>
            <a:r>
              <a:rPr lang="en-US" sz="1400" dirty="0"/>
              <a:t>Extract current Application and Sub Roles data from Aveksa</a:t>
            </a:r>
          </a:p>
          <a:p>
            <a:pPr marL="685800" lvl="1" indent="-228600">
              <a:buFont typeface="Wingdings" panose="05000000000000000000" pitchFamily="2" charset="2"/>
              <a:buChar char="§"/>
            </a:pPr>
            <a:r>
              <a:rPr lang="en-US" sz="1400" dirty="0"/>
              <a:t>Identify most requested and/or provisioned Application and Sub roles</a:t>
            </a:r>
          </a:p>
          <a:p>
            <a:pPr marL="685800" lvl="1" indent="-228600">
              <a:buFont typeface="Wingdings" panose="05000000000000000000" pitchFamily="2" charset="2"/>
              <a:buChar char="§"/>
            </a:pPr>
            <a:r>
              <a:rPr lang="en-US" sz="1400" dirty="0"/>
              <a:t>Segregate roles containing SOC1/SOX Application and accesses</a:t>
            </a:r>
          </a:p>
          <a:p>
            <a:pPr marL="685800" lvl="1" indent="-228600">
              <a:buFont typeface="Wingdings" panose="05000000000000000000" pitchFamily="2" charset="2"/>
              <a:buChar char="§"/>
            </a:pPr>
            <a:r>
              <a:rPr lang="en-US" sz="1400" dirty="0"/>
              <a:t>Transform these Role structure to Saviynt Application Roles</a:t>
            </a:r>
          </a:p>
          <a:p>
            <a:pPr lvl="1"/>
            <a:endParaRPr lang="en-US" sz="1400" dirty="0"/>
          </a:p>
          <a:p>
            <a:r>
              <a:rPr lang="en-US" sz="1400" dirty="0"/>
              <a:t>Once we have migrated significant number of Applications for one LOB or compliance regulations, we can shift focus to Enterprise Roles</a:t>
            </a:r>
          </a:p>
          <a:p>
            <a:pPr lvl="1"/>
            <a:endParaRPr lang="en-US" sz="1400" dirty="0"/>
          </a:p>
          <a:p>
            <a:r>
              <a:rPr lang="en-US" sz="1200" dirty="0"/>
              <a:t>	    </a:t>
            </a:r>
            <a:r>
              <a:rPr lang="en-US" sz="1400" dirty="0"/>
              <a:t>Enterprise Roles</a:t>
            </a:r>
          </a:p>
          <a:p>
            <a:endParaRPr lang="en-US" sz="1200" dirty="0"/>
          </a:p>
          <a:p>
            <a:pPr marL="628650" lvl="1" indent="-171450">
              <a:buFont typeface="Wingdings" panose="05000000000000000000" pitchFamily="2" charset="2"/>
              <a:buChar char="§"/>
            </a:pPr>
            <a:r>
              <a:rPr lang="en-US" sz="1400" dirty="0"/>
              <a:t>Analyze current Job Role data containing Application/Sub roles for Applications that are migrated to Saviynt</a:t>
            </a:r>
          </a:p>
          <a:p>
            <a:pPr marL="628650" lvl="1" indent="-171450">
              <a:buFont typeface="Wingdings" panose="05000000000000000000" pitchFamily="2" charset="2"/>
              <a:buChar char="§"/>
            </a:pPr>
            <a:r>
              <a:rPr lang="en-US" sz="1400" dirty="0"/>
              <a:t>Transform these Job Roles structure to Saviynt Enterprise Roles</a:t>
            </a:r>
          </a:p>
          <a:p>
            <a:pPr marL="628650" lvl="1" indent="-171450">
              <a:buFont typeface="Wingdings" panose="05000000000000000000" pitchFamily="2" charset="2"/>
              <a:buChar char="§"/>
            </a:pPr>
            <a:r>
              <a:rPr lang="en-US" sz="1400" dirty="0"/>
              <a:t>Identify HR Attributes for dynamically assigning Enterprise Roles to achieve ABAC</a:t>
            </a:r>
          </a:p>
          <a:p>
            <a:endParaRPr lang="en-US" sz="1200" dirty="0"/>
          </a:p>
          <a:p>
            <a:endParaRPr lang="en-US" sz="1200" dirty="0"/>
          </a:p>
        </p:txBody>
      </p:sp>
      <p:sp>
        <p:nvSpPr>
          <p:cNvPr id="8" name="Oval 7">
            <a:extLst>
              <a:ext uri="{FF2B5EF4-FFF2-40B4-BE49-F238E27FC236}">
                <a16:creationId xmlns:a16="http://schemas.microsoft.com/office/drawing/2014/main" id="{F452D21D-CA40-4847-B388-053CC53702C6}"/>
              </a:ext>
            </a:extLst>
          </p:cNvPr>
          <p:cNvSpPr/>
          <p:nvPr/>
        </p:nvSpPr>
        <p:spPr>
          <a:xfrm>
            <a:off x="675822" y="1231436"/>
            <a:ext cx="433657" cy="416474"/>
          </a:xfrm>
          <a:prstGeom prst="ellipse">
            <a:avLst/>
          </a:prstGeom>
          <a:solidFill>
            <a:srgbClr val="00338D"/>
          </a:solidFill>
          <a:ln w="12700" cap="rnd" cmpd="sng" algn="ctr">
            <a:solidFill>
              <a:srgbClr val="FFFFFF"/>
            </a:solidFill>
            <a:prstDash val="solid"/>
          </a:ln>
          <a:effectLst/>
        </p:spPr>
        <p:txBody>
          <a:bodyPr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Univers 45 Light"/>
                <a:ea typeface="+mn-ea"/>
                <a:cs typeface="Arial" panose="020B0604020202020204" pitchFamily="34" charset="0"/>
              </a:rPr>
              <a:t>1</a:t>
            </a:r>
          </a:p>
        </p:txBody>
      </p:sp>
      <p:sp>
        <p:nvSpPr>
          <p:cNvPr id="9" name="Oval 8">
            <a:extLst>
              <a:ext uri="{FF2B5EF4-FFF2-40B4-BE49-F238E27FC236}">
                <a16:creationId xmlns:a16="http://schemas.microsoft.com/office/drawing/2014/main" id="{CEE11F3E-04B0-486A-8DE3-372BE2DB85DE}"/>
              </a:ext>
            </a:extLst>
          </p:cNvPr>
          <p:cNvSpPr/>
          <p:nvPr/>
        </p:nvSpPr>
        <p:spPr>
          <a:xfrm>
            <a:off x="675822" y="3357025"/>
            <a:ext cx="433657" cy="416474"/>
          </a:xfrm>
          <a:prstGeom prst="ellipse">
            <a:avLst/>
          </a:prstGeom>
          <a:solidFill>
            <a:srgbClr val="00338D"/>
          </a:solidFill>
          <a:ln w="12700" cap="rnd" cmpd="sng" algn="ctr">
            <a:solidFill>
              <a:srgbClr val="FFFFFF"/>
            </a:solidFill>
            <a:prstDash val="solid"/>
          </a:ln>
          <a:effectLst/>
        </p:spPr>
        <p:txBody>
          <a:bodyPr lIns="0" tIns="0" rIns="0" b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Univers 45 Light"/>
                <a:ea typeface="+mn-ea"/>
                <a:cs typeface="Arial" panose="020B0604020202020204" pitchFamily="34" charset="0"/>
              </a:rPr>
              <a:t>2</a:t>
            </a:r>
          </a:p>
        </p:txBody>
      </p:sp>
    </p:spTree>
    <p:extLst>
      <p:ext uri="{BB962C8B-B14F-4D97-AF65-F5344CB8AC3E}">
        <p14:creationId xmlns:p14="http://schemas.microsoft.com/office/powerpoint/2010/main" val="3663151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EKKOFORMATS" val="&lt;MekkoFormats&gt;&lt;NumberFormat DecimalSeparator=&quot;.&quot; ThousandSeparator=&quot;,&quot; NegativeNumberFormat=&quot;1&quot; /&gt;&lt;Font&gt;&lt;Output_Font_Name Default=&quot;Verdana&quot; UsePPTTheme=&quot;True&quot; /&gt;&lt;/Font&gt;&lt;/MekkoFormats&gt;"/>
</p:tagLst>
</file>

<file path=ppt/theme/theme1.xml><?xml version="1.0" encoding="utf-8"?>
<a:theme xmlns:a="http://schemas.openxmlformats.org/drawingml/2006/main" name="2017_LowInk_Blue_16x9_Template_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65A6"/>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06dbc50a-7c40-497c-8ead-392c4a2b388e" origin="userSelected">
  <element uid="3a0f620a-74f7-4504-a030-448d9ea0e08a" value=""/>
  <element uid="4ccf64bc-f240-4d04-9210-66ba0df04095" value=""/>
  <element uid="id_classification_generalbusiness" value=""/>
</sisl>
</file>

<file path=customXml/itemProps1.xml><?xml version="1.0" encoding="utf-8"?>
<ds:datastoreItem xmlns:ds="http://schemas.openxmlformats.org/officeDocument/2006/customXml" ds:itemID="{F6C3D885-495D-486B-8AA5-D4AD57B8C60D}">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Brand_Blue_PPT_Internal_LowInk_16x9-2017</Template>
  <TotalTime>16441</TotalTime>
  <Words>789</Words>
  <Application>Microsoft Office PowerPoint</Application>
  <PresentationFormat>On-screen Show (16:9)</PresentationFormat>
  <Paragraphs>100</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Narrow</vt:lpstr>
      <vt:lpstr>Calibri</vt:lpstr>
      <vt:lpstr>Univers 45 Light</vt:lpstr>
      <vt:lpstr>Wingdings</vt:lpstr>
      <vt:lpstr>2017_LowInk_Blue_16x9_Template_v1</vt:lpstr>
      <vt:lpstr>RBAC Transition - Approaches</vt:lpstr>
      <vt:lpstr>Structure</vt:lpstr>
      <vt:lpstr>Methodology</vt:lpstr>
      <vt:lpstr>Can we use Saviynt Role Mining/Engineering module? (Bottom Up &amp; Top-Down Approaches)</vt:lpstr>
      <vt:lpstr>Hybrid Approach</vt:lpstr>
      <vt:lpstr>Next Steps &amp; Path Forward</vt:lpstr>
    </vt:vector>
  </TitlesOfParts>
  <Company>KPMG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Lessons Learnt</dc:title>
  <dc:creator>Kapoor, Lav</dc:creator>
  <cp:lastModifiedBy>Gupta, Vineet</cp:lastModifiedBy>
  <cp:revision>523</cp:revision>
  <dcterms:created xsi:type="dcterms:W3CDTF">2019-09-19T16:42:08Z</dcterms:created>
  <dcterms:modified xsi:type="dcterms:W3CDTF">2023-11-07T16:48:10Z</dcterms:modified>
  <cp:version>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d03be454-3120-40a9-91fd-656d15168dbb</vt:lpwstr>
  </property>
  <property fmtid="{D5CDD505-2E9C-101B-9397-08002B2CF9AE}" pid="3" name="bjSaver">
    <vt:lpwstr>13rXKeQK2qz88ZmPZgyTGhqffIlmA020</vt:lpwstr>
  </property>
  <property fmtid="{D5CDD505-2E9C-101B-9397-08002B2CF9AE}" pid="4" name="bjDocumentLabelXML">
    <vt:lpwstr>&lt;?xml version="1.0" encoding="us-ascii"?&gt;&lt;sisl xmlns:xsi="http://www.w3.org/2001/XMLSchema-instance" xmlns:xsd="http://www.w3.org/2001/XMLSchema" sislVersion="0" policy="06dbc50a-7c40-497c-8ead-392c4a2b388e" origin="userSelected" xmlns="http://www.boldonj</vt:lpwstr>
  </property>
  <property fmtid="{D5CDD505-2E9C-101B-9397-08002B2CF9AE}" pid="5" name="bjDocumentLabelXML-0">
    <vt:lpwstr>ames.com/2008/01/sie/internal/label"&gt;&lt;element uid="3a0f620a-74f7-4504-a030-448d9ea0e08a" value="" /&gt;&lt;element uid="4ccf64bc-f240-4d04-9210-66ba0df04095" value="" /&gt;&lt;element uid="id_classification_generalbusiness" value="" /&gt;&lt;/sisl&gt;</vt:lpwstr>
  </property>
  <property fmtid="{D5CDD505-2E9C-101B-9397-08002B2CF9AE}" pid="6" name="bjDocumentSecurityLabel">
    <vt:lpwstr>Internal</vt:lpwstr>
  </property>
  <property fmtid="{D5CDD505-2E9C-101B-9397-08002B2CF9AE}" pid="7" name="bjESIDataClassification">
    <vt:lpwstr>XYZZYInternalfwo[qei34890ty@^C@#%^11dc45</vt:lpwstr>
  </property>
</Properties>
</file>