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3C57F-6E1F-4739-A11F-1A75FEC88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737CFC-064B-46BB-8091-050B3461F540}">
      <dgm:prSet/>
      <dgm:spPr/>
      <dgm:t>
        <a:bodyPr/>
        <a:lstStyle/>
        <a:p>
          <a:r>
            <a:rPr lang="en-US" dirty="0"/>
            <a:t>Retrieving data from a website, preprocessing it and exporting it to directory for future reference.</a:t>
          </a:r>
        </a:p>
      </dgm:t>
    </dgm:pt>
    <dgm:pt modelId="{8FE94D4E-03C9-49D6-9003-48FB670916B7}" type="parTrans" cxnId="{03380499-D909-46C7-90AB-E46CD9945867}">
      <dgm:prSet/>
      <dgm:spPr/>
      <dgm:t>
        <a:bodyPr/>
        <a:lstStyle/>
        <a:p>
          <a:endParaRPr lang="en-US"/>
        </a:p>
      </dgm:t>
    </dgm:pt>
    <dgm:pt modelId="{EA0C1FC5-35EA-4523-BE98-82A99A83C0DF}" type="sibTrans" cxnId="{03380499-D909-46C7-90AB-E46CD9945867}">
      <dgm:prSet/>
      <dgm:spPr/>
      <dgm:t>
        <a:bodyPr/>
        <a:lstStyle/>
        <a:p>
          <a:endParaRPr lang="en-US"/>
        </a:p>
      </dgm:t>
    </dgm:pt>
    <dgm:pt modelId="{3CC39AAE-F7AA-43B5-9DF0-A5A458603CA7}">
      <dgm:prSet/>
      <dgm:spPr/>
      <dgm:t>
        <a:bodyPr/>
        <a:lstStyle/>
        <a:p>
          <a:r>
            <a:rPr lang="en-US"/>
            <a:t>Plotting the processed data, its modelling and estimation of parameters of the model.</a:t>
          </a:r>
        </a:p>
      </dgm:t>
    </dgm:pt>
    <dgm:pt modelId="{721CA8C1-A7D6-4CED-B68D-006742A9F63D}" type="parTrans" cxnId="{C036BD4D-10A4-4160-B834-FBDBAB44BA41}">
      <dgm:prSet/>
      <dgm:spPr/>
      <dgm:t>
        <a:bodyPr/>
        <a:lstStyle/>
        <a:p>
          <a:endParaRPr lang="en-US"/>
        </a:p>
      </dgm:t>
    </dgm:pt>
    <dgm:pt modelId="{3B33C70F-0831-40D2-BF1A-07E94A1D009E}" type="sibTrans" cxnId="{C036BD4D-10A4-4160-B834-FBDBAB44BA41}">
      <dgm:prSet/>
      <dgm:spPr/>
      <dgm:t>
        <a:bodyPr/>
        <a:lstStyle/>
        <a:p>
          <a:endParaRPr lang="en-US"/>
        </a:p>
      </dgm:t>
    </dgm:pt>
    <dgm:pt modelId="{D9CA0992-156F-4B01-AF95-F6370EA0D13F}">
      <dgm:prSet/>
      <dgm:spPr/>
      <dgm:t>
        <a:bodyPr/>
        <a:lstStyle/>
        <a:p>
          <a:r>
            <a:rPr lang="en-US"/>
            <a:t>Making predictions for the future values and plotting them along with confidence intervals at 80% and 95% confidence levels.</a:t>
          </a:r>
        </a:p>
      </dgm:t>
    </dgm:pt>
    <dgm:pt modelId="{CFC21069-6F6B-4771-8526-309ED6F0FB07}" type="parTrans" cxnId="{F9BB57D4-2791-4286-9EF2-854D0266C066}">
      <dgm:prSet/>
      <dgm:spPr/>
      <dgm:t>
        <a:bodyPr/>
        <a:lstStyle/>
        <a:p>
          <a:endParaRPr lang="en-US"/>
        </a:p>
      </dgm:t>
    </dgm:pt>
    <dgm:pt modelId="{EA26D8C3-2990-40DD-A560-B7673FFA8462}" type="sibTrans" cxnId="{F9BB57D4-2791-4286-9EF2-854D0266C066}">
      <dgm:prSet/>
      <dgm:spPr/>
      <dgm:t>
        <a:bodyPr/>
        <a:lstStyle/>
        <a:p>
          <a:endParaRPr lang="en-US"/>
        </a:p>
      </dgm:t>
    </dgm:pt>
    <dgm:pt modelId="{786B7F1B-D46E-426B-8A78-8A93315193AD}">
      <dgm:prSet/>
      <dgm:spPr/>
      <dgm:t>
        <a:bodyPr/>
        <a:lstStyle/>
        <a:p>
          <a:r>
            <a:rPr lang="en-US" dirty="0"/>
            <a:t>Comparing the predictions made by both models.</a:t>
          </a:r>
        </a:p>
      </dgm:t>
    </dgm:pt>
    <dgm:pt modelId="{6B7B177F-46AA-4BC3-8DF8-FE5E4B7B7FE8}" type="parTrans" cxnId="{8E66D996-3D8C-4C3A-942C-CEB9BD44DD9B}">
      <dgm:prSet/>
      <dgm:spPr/>
      <dgm:t>
        <a:bodyPr/>
        <a:lstStyle/>
        <a:p>
          <a:endParaRPr lang="en-US"/>
        </a:p>
      </dgm:t>
    </dgm:pt>
    <dgm:pt modelId="{D54989DF-F7D6-4B13-B2D1-9B30569BB8CC}" type="sibTrans" cxnId="{8E66D996-3D8C-4C3A-942C-CEB9BD44DD9B}">
      <dgm:prSet/>
      <dgm:spPr/>
      <dgm:t>
        <a:bodyPr/>
        <a:lstStyle/>
        <a:p>
          <a:endParaRPr lang="en-US"/>
        </a:p>
      </dgm:t>
    </dgm:pt>
    <dgm:pt modelId="{A852E786-BA07-4C75-88E8-B09E3B908080}" type="pres">
      <dgm:prSet presAssocID="{B693C57F-6E1F-4739-A11F-1A75FEC88DF9}" presName="root" presStyleCnt="0">
        <dgm:presLayoutVars>
          <dgm:dir/>
          <dgm:resizeHandles val="exact"/>
        </dgm:presLayoutVars>
      </dgm:prSet>
      <dgm:spPr/>
    </dgm:pt>
    <dgm:pt modelId="{4869F74B-0AD8-4631-8880-78FF1FAB0D69}" type="pres">
      <dgm:prSet presAssocID="{74737CFC-064B-46BB-8091-050B3461F540}" presName="compNode" presStyleCnt="0"/>
      <dgm:spPr/>
    </dgm:pt>
    <dgm:pt modelId="{BE995137-6C01-4B03-8656-BFDB270F2FCF}" type="pres">
      <dgm:prSet presAssocID="{74737CFC-064B-46BB-8091-050B3461F540}" presName="bgRect" presStyleLbl="bgShp" presStyleIdx="0" presStyleCnt="4"/>
      <dgm:spPr/>
    </dgm:pt>
    <dgm:pt modelId="{D821C299-DD02-4800-BDAC-84AD0D746641}" type="pres">
      <dgm:prSet presAssocID="{74737CFC-064B-46BB-8091-050B3461F5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F87B4D9-CD24-4E0C-84EF-58451FE9CF20}" type="pres">
      <dgm:prSet presAssocID="{74737CFC-064B-46BB-8091-050B3461F540}" presName="spaceRect" presStyleCnt="0"/>
      <dgm:spPr/>
    </dgm:pt>
    <dgm:pt modelId="{31F47318-705C-4DC4-AF6F-14FF6B7BF81E}" type="pres">
      <dgm:prSet presAssocID="{74737CFC-064B-46BB-8091-050B3461F540}" presName="parTx" presStyleLbl="revTx" presStyleIdx="0" presStyleCnt="4">
        <dgm:presLayoutVars>
          <dgm:chMax val="0"/>
          <dgm:chPref val="0"/>
        </dgm:presLayoutVars>
      </dgm:prSet>
      <dgm:spPr/>
    </dgm:pt>
    <dgm:pt modelId="{4C598D04-CB94-4367-AA97-1BC4D0C21C18}" type="pres">
      <dgm:prSet presAssocID="{EA0C1FC5-35EA-4523-BE98-82A99A83C0DF}" presName="sibTrans" presStyleCnt="0"/>
      <dgm:spPr/>
    </dgm:pt>
    <dgm:pt modelId="{D25815AA-D7B9-4F9C-8055-7D4DA146784C}" type="pres">
      <dgm:prSet presAssocID="{3CC39AAE-F7AA-43B5-9DF0-A5A458603CA7}" presName="compNode" presStyleCnt="0"/>
      <dgm:spPr/>
    </dgm:pt>
    <dgm:pt modelId="{4B7BD68E-EA6C-4BB9-AB17-69EDD22D1AB3}" type="pres">
      <dgm:prSet presAssocID="{3CC39AAE-F7AA-43B5-9DF0-A5A458603CA7}" presName="bgRect" presStyleLbl="bgShp" presStyleIdx="1" presStyleCnt="4" custLinFactNeighborY="2127"/>
      <dgm:spPr/>
    </dgm:pt>
    <dgm:pt modelId="{B54CD9F0-533D-464C-BFE2-FE6FA440C6C4}" type="pres">
      <dgm:prSet presAssocID="{3CC39AAE-F7AA-43B5-9DF0-A5A458603CA7}" presName="iconRect" presStyleLbl="node1" presStyleIdx="1" presStyleCnt="4" custLinFactX="-229299" custLinFactY="200000" custLinFactNeighborX="-300000" custLinFactNeighborY="2937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7B8793-9E15-4807-83F9-3675F0669B68}" type="pres">
      <dgm:prSet presAssocID="{3CC39AAE-F7AA-43B5-9DF0-A5A458603CA7}" presName="spaceRect" presStyleCnt="0"/>
      <dgm:spPr/>
    </dgm:pt>
    <dgm:pt modelId="{C9F30716-CF60-4970-8AEB-9113908D32F8}" type="pres">
      <dgm:prSet presAssocID="{3CC39AAE-F7AA-43B5-9DF0-A5A458603CA7}" presName="parTx" presStyleLbl="revTx" presStyleIdx="1" presStyleCnt="4">
        <dgm:presLayoutVars>
          <dgm:chMax val="0"/>
          <dgm:chPref val="0"/>
        </dgm:presLayoutVars>
      </dgm:prSet>
      <dgm:spPr/>
    </dgm:pt>
    <dgm:pt modelId="{0F2FBA58-C8F2-42C3-8327-DBEEAE7194DA}" type="pres">
      <dgm:prSet presAssocID="{3B33C70F-0831-40D2-BF1A-07E94A1D009E}" presName="sibTrans" presStyleCnt="0"/>
      <dgm:spPr/>
    </dgm:pt>
    <dgm:pt modelId="{CCA9C249-A122-4B30-9E0E-05F332F9B293}" type="pres">
      <dgm:prSet presAssocID="{D9CA0992-156F-4B01-AF95-F6370EA0D13F}" presName="compNode" presStyleCnt="0"/>
      <dgm:spPr/>
    </dgm:pt>
    <dgm:pt modelId="{CBFF6021-204E-49FD-B6BE-A45CC3712AE6}" type="pres">
      <dgm:prSet presAssocID="{D9CA0992-156F-4B01-AF95-F6370EA0D13F}" presName="bgRect" presStyleLbl="bgShp" presStyleIdx="2" presStyleCnt="4"/>
      <dgm:spPr/>
    </dgm:pt>
    <dgm:pt modelId="{D2FECB4F-B101-4FCB-93EF-75CB0FDB4ED7}" type="pres">
      <dgm:prSet presAssocID="{D9CA0992-156F-4B01-AF95-F6370EA0D1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74719A-7E79-40B7-A65E-897124A6C66F}" type="pres">
      <dgm:prSet presAssocID="{D9CA0992-156F-4B01-AF95-F6370EA0D13F}" presName="spaceRect" presStyleCnt="0"/>
      <dgm:spPr/>
    </dgm:pt>
    <dgm:pt modelId="{0F437E20-816B-4A1C-B442-911227F97641}" type="pres">
      <dgm:prSet presAssocID="{D9CA0992-156F-4B01-AF95-F6370EA0D13F}" presName="parTx" presStyleLbl="revTx" presStyleIdx="2" presStyleCnt="4">
        <dgm:presLayoutVars>
          <dgm:chMax val="0"/>
          <dgm:chPref val="0"/>
        </dgm:presLayoutVars>
      </dgm:prSet>
      <dgm:spPr/>
    </dgm:pt>
    <dgm:pt modelId="{904EC0F8-836D-4F98-9121-0B2A08C29545}" type="pres">
      <dgm:prSet presAssocID="{EA26D8C3-2990-40DD-A560-B7673FFA8462}" presName="sibTrans" presStyleCnt="0"/>
      <dgm:spPr/>
    </dgm:pt>
    <dgm:pt modelId="{4DFE38B0-0706-4FF6-B3D3-A8561AD6F5B1}" type="pres">
      <dgm:prSet presAssocID="{786B7F1B-D46E-426B-8A78-8A93315193AD}" presName="compNode" presStyleCnt="0"/>
      <dgm:spPr/>
    </dgm:pt>
    <dgm:pt modelId="{B668EFBD-DD1C-447A-80A8-0FA34BBC5DE4}" type="pres">
      <dgm:prSet presAssocID="{786B7F1B-D46E-426B-8A78-8A93315193AD}" presName="bgRect" presStyleLbl="bgShp" presStyleIdx="3" presStyleCnt="4" custLinFactNeighborY="-3256"/>
      <dgm:spPr/>
    </dgm:pt>
    <dgm:pt modelId="{570AF45D-8408-475E-9E85-A44ECBF58D15}" type="pres">
      <dgm:prSet presAssocID="{786B7F1B-D46E-426B-8A78-8A93315193AD}" presName="iconRect" presStyleLbl="node1" presStyleIdx="3" presStyleCnt="4" custFlipHor="1" custScaleX="7098" custScaleY="7098" custLinFactNeighborX="1317" custLinFactNeighborY="-7220"/>
      <dgm:spPr>
        <a:ln>
          <a:noFill/>
        </a:ln>
      </dgm:spPr>
    </dgm:pt>
    <dgm:pt modelId="{D0270120-574C-499E-AF74-CFF042F1EDCC}" type="pres">
      <dgm:prSet presAssocID="{786B7F1B-D46E-426B-8A78-8A93315193AD}" presName="spaceRect" presStyleCnt="0"/>
      <dgm:spPr/>
    </dgm:pt>
    <dgm:pt modelId="{79945D8F-B9A8-422A-AC8D-813DEEE51817}" type="pres">
      <dgm:prSet presAssocID="{786B7F1B-D46E-426B-8A78-8A93315193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EB0305-B037-4B9D-986B-7DF4CDCF693D}" type="presOf" srcId="{3CC39AAE-F7AA-43B5-9DF0-A5A458603CA7}" destId="{C9F30716-CF60-4970-8AEB-9113908D32F8}" srcOrd="0" destOrd="0" presId="urn:microsoft.com/office/officeart/2018/2/layout/IconVerticalSolidList"/>
    <dgm:cxn modelId="{C036BD4D-10A4-4160-B834-FBDBAB44BA41}" srcId="{B693C57F-6E1F-4739-A11F-1A75FEC88DF9}" destId="{3CC39AAE-F7AA-43B5-9DF0-A5A458603CA7}" srcOrd="1" destOrd="0" parTransId="{721CA8C1-A7D6-4CED-B68D-006742A9F63D}" sibTransId="{3B33C70F-0831-40D2-BF1A-07E94A1D009E}"/>
    <dgm:cxn modelId="{0E874650-985D-4CE6-AA59-EBD4A71CAA0A}" type="presOf" srcId="{D9CA0992-156F-4B01-AF95-F6370EA0D13F}" destId="{0F437E20-816B-4A1C-B442-911227F97641}" srcOrd="0" destOrd="0" presId="urn:microsoft.com/office/officeart/2018/2/layout/IconVerticalSolidList"/>
    <dgm:cxn modelId="{8E66D996-3D8C-4C3A-942C-CEB9BD44DD9B}" srcId="{B693C57F-6E1F-4739-A11F-1A75FEC88DF9}" destId="{786B7F1B-D46E-426B-8A78-8A93315193AD}" srcOrd="3" destOrd="0" parTransId="{6B7B177F-46AA-4BC3-8DF8-FE5E4B7B7FE8}" sibTransId="{D54989DF-F7D6-4B13-B2D1-9B30569BB8CC}"/>
    <dgm:cxn modelId="{03380499-D909-46C7-90AB-E46CD9945867}" srcId="{B693C57F-6E1F-4739-A11F-1A75FEC88DF9}" destId="{74737CFC-064B-46BB-8091-050B3461F540}" srcOrd="0" destOrd="0" parTransId="{8FE94D4E-03C9-49D6-9003-48FB670916B7}" sibTransId="{EA0C1FC5-35EA-4523-BE98-82A99A83C0DF}"/>
    <dgm:cxn modelId="{4FA9C1A4-0B9F-4F16-B4B7-AD3EDEE630A0}" type="presOf" srcId="{786B7F1B-D46E-426B-8A78-8A93315193AD}" destId="{79945D8F-B9A8-422A-AC8D-813DEEE51817}" srcOrd="0" destOrd="0" presId="urn:microsoft.com/office/officeart/2018/2/layout/IconVerticalSolidList"/>
    <dgm:cxn modelId="{CB7B1DA7-5441-4C59-BEFE-9D7737E004DE}" type="presOf" srcId="{74737CFC-064B-46BB-8091-050B3461F540}" destId="{31F47318-705C-4DC4-AF6F-14FF6B7BF81E}" srcOrd="0" destOrd="0" presId="urn:microsoft.com/office/officeart/2018/2/layout/IconVerticalSolidList"/>
    <dgm:cxn modelId="{F9BB57D4-2791-4286-9EF2-854D0266C066}" srcId="{B693C57F-6E1F-4739-A11F-1A75FEC88DF9}" destId="{D9CA0992-156F-4B01-AF95-F6370EA0D13F}" srcOrd="2" destOrd="0" parTransId="{CFC21069-6F6B-4771-8526-309ED6F0FB07}" sibTransId="{EA26D8C3-2990-40DD-A560-B7673FFA8462}"/>
    <dgm:cxn modelId="{F7BF5CEB-9B49-4A77-9602-B49DFFA73702}" type="presOf" srcId="{B693C57F-6E1F-4739-A11F-1A75FEC88DF9}" destId="{A852E786-BA07-4C75-88E8-B09E3B908080}" srcOrd="0" destOrd="0" presId="urn:microsoft.com/office/officeart/2018/2/layout/IconVerticalSolidList"/>
    <dgm:cxn modelId="{2AF9C6FC-B85A-499C-B1E2-32250256C134}" type="presParOf" srcId="{A852E786-BA07-4C75-88E8-B09E3B908080}" destId="{4869F74B-0AD8-4631-8880-78FF1FAB0D69}" srcOrd="0" destOrd="0" presId="urn:microsoft.com/office/officeart/2018/2/layout/IconVerticalSolidList"/>
    <dgm:cxn modelId="{F092BBD8-9890-4F01-BF40-A0E66326F56C}" type="presParOf" srcId="{4869F74B-0AD8-4631-8880-78FF1FAB0D69}" destId="{BE995137-6C01-4B03-8656-BFDB270F2FCF}" srcOrd="0" destOrd="0" presId="urn:microsoft.com/office/officeart/2018/2/layout/IconVerticalSolidList"/>
    <dgm:cxn modelId="{68E44174-B78A-44E2-B730-85AD7B6610D7}" type="presParOf" srcId="{4869F74B-0AD8-4631-8880-78FF1FAB0D69}" destId="{D821C299-DD02-4800-BDAC-84AD0D746641}" srcOrd="1" destOrd="0" presId="urn:microsoft.com/office/officeart/2018/2/layout/IconVerticalSolidList"/>
    <dgm:cxn modelId="{6895CB98-551C-4D2F-A5FF-5E02EE6C5749}" type="presParOf" srcId="{4869F74B-0AD8-4631-8880-78FF1FAB0D69}" destId="{EF87B4D9-CD24-4E0C-84EF-58451FE9CF20}" srcOrd="2" destOrd="0" presId="urn:microsoft.com/office/officeart/2018/2/layout/IconVerticalSolidList"/>
    <dgm:cxn modelId="{30147576-E0D8-4B3A-8A25-16A664ECBE95}" type="presParOf" srcId="{4869F74B-0AD8-4631-8880-78FF1FAB0D69}" destId="{31F47318-705C-4DC4-AF6F-14FF6B7BF81E}" srcOrd="3" destOrd="0" presId="urn:microsoft.com/office/officeart/2018/2/layout/IconVerticalSolidList"/>
    <dgm:cxn modelId="{C6ADE39C-A226-43C6-B4BE-28CD97F6FEFA}" type="presParOf" srcId="{A852E786-BA07-4C75-88E8-B09E3B908080}" destId="{4C598D04-CB94-4367-AA97-1BC4D0C21C18}" srcOrd="1" destOrd="0" presId="urn:microsoft.com/office/officeart/2018/2/layout/IconVerticalSolidList"/>
    <dgm:cxn modelId="{5BD71C65-FA21-4B90-BFFB-5DBE5BEB1294}" type="presParOf" srcId="{A852E786-BA07-4C75-88E8-B09E3B908080}" destId="{D25815AA-D7B9-4F9C-8055-7D4DA146784C}" srcOrd="2" destOrd="0" presId="urn:microsoft.com/office/officeart/2018/2/layout/IconVerticalSolidList"/>
    <dgm:cxn modelId="{D4582371-3535-404C-AA45-3077741BA946}" type="presParOf" srcId="{D25815AA-D7B9-4F9C-8055-7D4DA146784C}" destId="{4B7BD68E-EA6C-4BB9-AB17-69EDD22D1AB3}" srcOrd="0" destOrd="0" presId="urn:microsoft.com/office/officeart/2018/2/layout/IconVerticalSolidList"/>
    <dgm:cxn modelId="{2C3D160A-8EA6-4B96-9816-7D874A20CF0D}" type="presParOf" srcId="{D25815AA-D7B9-4F9C-8055-7D4DA146784C}" destId="{B54CD9F0-533D-464C-BFE2-FE6FA440C6C4}" srcOrd="1" destOrd="0" presId="urn:microsoft.com/office/officeart/2018/2/layout/IconVerticalSolidList"/>
    <dgm:cxn modelId="{23049CC6-DB34-4F94-9953-6B38782D3CD5}" type="presParOf" srcId="{D25815AA-D7B9-4F9C-8055-7D4DA146784C}" destId="{C77B8793-9E15-4807-83F9-3675F0669B68}" srcOrd="2" destOrd="0" presId="urn:microsoft.com/office/officeart/2018/2/layout/IconVerticalSolidList"/>
    <dgm:cxn modelId="{46587058-AE18-4094-BC8E-6FC179DB9763}" type="presParOf" srcId="{D25815AA-D7B9-4F9C-8055-7D4DA146784C}" destId="{C9F30716-CF60-4970-8AEB-9113908D32F8}" srcOrd="3" destOrd="0" presId="urn:microsoft.com/office/officeart/2018/2/layout/IconVerticalSolidList"/>
    <dgm:cxn modelId="{5C77D0D5-3D54-4FC2-86BC-7D7C5A502322}" type="presParOf" srcId="{A852E786-BA07-4C75-88E8-B09E3B908080}" destId="{0F2FBA58-C8F2-42C3-8327-DBEEAE7194DA}" srcOrd="3" destOrd="0" presId="urn:microsoft.com/office/officeart/2018/2/layout/IconVerticalSolidList"/>
    <dgm:cxn modelId="{8DB7098B-BAC4-4DF0-8AFD-BC9847A7E53F}" type="presParOf" srcId="{A852E786-BA07-4C75-88E8-B09E3B908080}" destId="{CCA9C249-A122-4B30-9E0E-05F332F9B293}" srcOrd="4" destOrd="0" presId="urn:microsoft.com/office/officeart/2018/2/layout/IconVerticalSolidList"/>
    <dgm:cxn modelId="{74BC0494-FD28-443E-A9D8-DBD844E99DD8}" type="presParOf" srcId="{CCA9C249-A122-4B30-9E0E-05F332F9B293}" destId="{CBFF6021-204E-49FD-B6BE-A45CC3712AE6}" srcOrd="0" destOrd="0" presId="urn:microsoft.com/office/officeart/2018/2/layout/IconVerticalSolidList"/>
    <dgm:cxn modelId="{1538BFCF-34DE-441E-9FB7-155A5A5983F5}" type="presParOf" srcId="{CCA9C249-A122-4B30-9E0E-05F332F9B293}" destId="{D2FECB4F-B101-4FCB-93EF-75CB0FDB4ED7}" srcOrd="1" destOrd="0" presId="urn:microsoft.com/office/officeart/2018/2/layout/IconVerticalSolidList"/>
    <dgm:cxn modelId="{5A057E97-D497-4D30-BA9A-9622D948B121}" type="presParOf" srcId="{CCA9C249-A122-4B30-9E0E-05F332F9B293}" destId="{9C74719A-7E79-40B7-A65E-897124A6C66F}" srcOrd="2" destOrd="0" presId="urn:microsoft.com/office/officeart/2018/2/layout/IconVerticalSolidList"/>
    <dgm:cxn modelId="{919706E9-39CD-4E6D-9864-DC42E959F9E9}" type="presParOf" srcId="{CCA9C249-A122-4B30-9E0E-05F332F9B293}" destId="{0F437E20-816B-4A1C-B442-911227F97641}" srcOrd="3" destOrd="0" presId="urn:microsoft.com/office/officeart/2018/2/layout/IconVerticalSolidList"/>
    <dgm:cxn modelId="{43779D38-0D61-4B5B-B56F-EDF0F57ED51F}" type="presParOf" srcId="{A852E786-BA07-4C75-88E8-B09E3B908080}" destId="{904EC0F8-836D-4F98-9121-0B2A08C29545}" srcOrd="5" destOrd="0" presId="urn:microsoft.com/office/officeart/2018/2/layout/IconVerticalSolidList"/>
    <dgm:cxn modelId="{642E9326-707D-4D4C-8A28-3D135798CFD8}" type="presParOf" srcId="{A852E786-BA07-4C75-88E8-B09E3B908080}" destId="{4DFE38B0-0706-4FF6-B3D3-A8561AD6F5B1}" srcOrd="6" destOrd="0" presId="urn:microsoft.com/office/officeart/2018/2/layout/IconVerticalSolidList"/>
    <dgm:cxn modelId="{38E6E82B-F43F-4425-B631-C1831AE55338}" type="presParOf" srcId="{4DFE38B0-0706-4FF6-B3D3-A8561AD6F5B1}" destId="{B668EFBD-DD1C-447A-80A8-0FA34BBC5DE4}" srcOrd="0" destOrd="0" presId="urn:microsoft.com/office/officeart/2018/2/layout/IconVerticalSolidList"/>
    <dgm:cxn modelId="{EFFDDA36-7B78-429D-ADAC-8D83BF8FD19C}" type="presParOf" srcId="{4DFE38B0-0706-4FF6-B3D3-A8561AD6F5B1}" destId="{570AF45D-8408-475E-9E85-A44ECBF58D15}" srcOrd="1" destOrd="0" presId="urn:microsoft.com/office/officeart/2018/2/layout/IconVerticalSolidList"/>
    <dgm:cxn modelId="{D710EBE6-258C-48C0-8D9A-09ABF5AA8071}" type="presParOf" srcId="{4DFE38B0-0706-4FF6-B3D3-A8561AD6F5B1}" destId="{D0270120-574C-499E-AF74-CFF042F1EDCC}" srcOrd="2" destOrd="0" presId="urn:microsoft.com/office/officeart/2018/2/layout/IconVerticalSolidList"/>
    <dgm:cxn modelId="{F7834012-4BA2-4687-BC49-2E9020907922}" type="presParOf" srcId="{4DFE38B0-0706-4FF6-B3D3-A8561AD6F5B1}" destId="{79945D8F-B9A8-422A-AC8D-813DEEE518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5137-6C01-4B03-8656-BFDB270F2FCF}">
      <dsp:nvSpPr>
        <dsp:cNvPr id="0" name=""/>
        <dsp:cNvSpPr/>
      </dsp:nvSpPr>
      <dsp:spPr>
        <a:xfrm>
          <a:off x="0" y="2310"/>
          <a:ext cx="6651253" cy="11711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1C299-DD02-4800-BDAC-84AD0D746641}">
      <dsp:nvSpPr>
        <dsp:cNvPr id="0" name=""/>
        <dsp:cNvSpPr/>
      </dsp:nvSpPr>
      <dsp:spPr>
        <a:xfrm>
          <a:off x="354258" y="265809"/>
          <a:ext cx="644107" cy="644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47318-705C-4DC4-AF6F-14FF6B7BF81E}">
      <dsp:nvSpPr>
        <dsp:cNvPr id="0" name=""/>
        <dsp:cNvSpPr/>
      </dsp:nvSpPr>
      <dsp:spPr>
        <a:xfrm>
          <a:off x="1352624" y="2310"/>
          <a:ext cx="5298628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Retrieving data from a website, preprocessing it and exporting it to directory for future reference.</a:t>
          </a:r>
        </a:p>
      </dsp:txBody>
      <dsp:txXfrm>
        <a:off x="1352624" y="2310"/>
        <a:ext cx="5298628" cy="1171103"/>
      </dsp:txXfrm>
    </dsp:sp>
    <dsp:sp modelId="{4B7BD68E-EA6C-4BB9-AB17-69EDD22D1AB3}">
      <dsp:nvSpPr>
        <dsp:cNvPr id="0" name=""/>
        <dsp:cNvSpPr/>
      </dsp:nvSpPr>
      <dsp:spPr>
        <a:xfrm>
          <a:off x="0" y="1491099"/>
          <a:ext cx="6651253" cy="11711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CD9F0-533D-464C-BFE2-FE6FA440C6C4}">
      <dsp:nvSpPr>
        <dsp:cNvPr id="0" name=""/>
        <dsp:cNvSpPr/>
      </dsp:nvSpPr>
      <dsp:spPr>
        <a:xfrm>
          <a:off x="0" y="4910134"/>
          <a:ext cx="644107" cy="644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0716-CF60-4970-8AEB-9113908D32F8}">
      <dsp:nvSpPr>
        <dsp:cNvPr id="0" name=""/>
        <dsp:cNvSpPr/>
      </dsp:nvSpPr>
      <dsp:spPr>
        <a:xfrm>
          <a:off x="1352624" y="1466190"/>
          <a:ext cx="5298628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Plotting the processed data, its modelling and estimation of parameters of the model.</a:t>
          </a:r>
        </a:p>
      </dsp:txBody>
      <dsp:txXfrm>
        <a:off x="1352624" y="1466190"/>
        <a:ext cx="5298628" cy="1171103"/>
      </dsp:txXfrm>
    </dsp:sp>
    <dsp:sp modelId="{CBFF6021-204E-49FD-B6BE-A45CC3712AE6}">
      <dsp:nvSpPr>
        <dsp:cNvPr id="0" name=""/>
        <dsp:cNvSpPr/>
      </dsp:nvSpPr>
      <dsp:spPr>
        <a:xfrm>
          <a:off x="0" y="2930069"/>
          <a:ext cx="6651253" cy="11711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ECB4F-B101-4FCB-93EF-75CB0FDB4ED7}">
      <dsp:nvSpPr>
        <dsp:cNvPr id="0" name=""/>
        <dsp:cNvSpPr/>
      </dsp:nvSpPr>
      <dsp:spPr>
        <a:xfrm>
          <a:off x="354258" y="3193568"/>
          <a:ext cx="644107" cy="644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37E20-816B-4A1C-B442-911227F97641}">
      <dsp:nvSpPr>
        <dsp:cNvPr id="0" name=""/>
        <dsp:cNvSpPr/>
      </dsp:nvSpPr>
      <dsp:spPr>
        <a:xfrm>
          <a:off x="1352624" y="2930069"/>
          <a:ext cx="5298628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Making predictions for the future values and plotting them along with confidence intervals at 80% and 95% confidence levels.</a:t>
          </a:r>
        </a:p>
      </dsp:txBody>
      <dsp:txXfrm>
        <a:off x="1352624" y="2930069"/>
        <a:ext cx="5298628" cy="1171103"/>
      </dsp:txXfrm>
    </dsp:sp>
    <dsp:sp modelId="{B668EFBD-DD1C-447A-80A8-0FA34BBC5DE4}">
      <dsp:nvSpPr>
        <dsp:cNvPr id="0" name=""/>
        <dsp:cNvSpPr/>
      </dsp:nvSpPr>
      <dsp:spPr>
        <a:xfrm>
          <a:off x="0" y="4355818"/>
          <a:ext cx="6651253" cy="11711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AF45D-8408-475E-9E85-A44ECBF58D15}">
      <dsp:nvSpPr>
        <dsp:cNvPr id="0" name=""/>
        <dsp:cNvSpPr/>
      </dsp:nvSpPr>
      <dsp:spPr>
        <a:xfrm flipH="1">
          <a:off x="661935" y="4910137"/>
          <a:ext cx="45718" cy="4571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45D8F-B9A8-422A-AC8D-813DEEE51817}">
      <dsp:nvSpPr>
        <dsp:cNvPr id="0" name=""/>
        <dsp:cNvSpPr/>
      </dsp:nvSpPr>
      <dsp:spPr>
        <a:xfrm>
          <a:off x="1352624" y="4393949"/>
          <a:ext cx="5298628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Comparing the predictions made by both models.</a:t>
          </a:r>
        </a:p>
      </dsp:txBody>
      <dsp:txXfrm>
        <a:off x="1352624" y="4393949"/>
        <a:ext cx="5298628" cy="117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3980-BA89-4D2E-A9D6-12D9170EF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A6B53-C031-4ECC-B7EA-576380FF1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ECD9-D0D5-4117-ADD7-96BB055F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0395-4827-49F3-9001-14F42A0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70AB-B213-4873-B2E9-C5E6AEA9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35B8-452E-49C5-A7DA-02F02969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CC16-45F1-4FAE-84F9-5F476A0F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71CE-2D35-4D50-8349-677A287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24F0-F4E8-484D-8BE8-B9D30C5E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9818-2C8D-4D26-AD2C-5195642A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89466-3948-4B3F-A86F-55A2879D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E98E0-D414-47C8-B05C-B1500A54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CFC2-EF92-434D-9672-14B242E1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758C-00B7-42A9-826C-4AE2A22C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9AE9-E85B-4A55-989A-34944470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658-239C-45A0-A7E9-036ABADC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C6BD-C5C1-4EE5-972F-FA8BED16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2469-6602-49ED-B901-83A79D69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C448-86D3-4890-B013-484EC0F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CE59-B7A0-4FF1-AEDE-29B86D14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1036-33EF-469D-8050-9DBC2BCB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A263-DDA9-4440-863F-D9AF4884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DB4D-75CA-4386-894B-AB4C6D6D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F979-4529-4747-9B80-610B87F3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250D-1F0A-4C27-A740-3D34A0C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13AF-582C-4B66-9EAF-3BE32743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4AAC-B609-410C-9FBE-B44F0049B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DD40F-48AC-4113-97DC-1F0DB9E0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49BF-817D-4327-A360-B384D060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C31D-6F42-41E5-A28C-25C6FD76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400E-310D-46D0-A85E-530D047E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CC26-03D3-449C-9823-F1F9002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9AA9-4110-46D1-9DC9-FF2BFA24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1DBD0-931F-48BE-A777-FABE1188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07C85-5033-4CD3-9CDE-A2CA37821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DE60D-1853-478C-AF0C-AB2CEF63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086B2-CF31-471C-9AB3-D5AC21A6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718F5-12F9-445B-81DC-1CB77248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C0369-F6E7-42A8-87AC-B6A8227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C3E1-926C-4C2A-9EE6-75EB6E4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8C9E-0397-4D57-AF48-0BA830B0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7476-C0BE-4731-B664-ACB4BAF5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8390A-3101-4116-A796-015B5B4B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95DF7-39E0-4885-8C85-25374F74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0F4A-C665-4F5E-A01E-E682C8B2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F761-6E56-4DDF-866D-A0F6C4A1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1809-C666-48B7-94F5-F0B09EBC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96B4-BE15-47A1-BC6F-E3EE0A8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1F71B-2B68-4619-9CDF-623E3437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A189C-2398-4136-935D-904B24B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AD04-C1C7-4105-845A-91A60CE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9174-1A16-47E2-B950-2FF292CE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E379-8F9C-488D-946E-B3966B80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A92-E708-4526-8FD9-45306299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EF79-C803-4FC3-8FC7-0B9EF3FC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7E2F-FE46-40B6-A97A-44909F73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CF53-63FA-447A-9741-9580A7E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96AC6-38A4-454E-838B-0DDFE27A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E638E-0AF5-4777-9D98-8D870992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FD9C4-A353-4B9C-8FD1-89C0ACCF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DD09-9AC4-4A6E-8D10-F7D00CF55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E0C4-9A88-4352-94EB-C427C16A365B}" type="datetimeFigureOut">
              <a:rPr lang="en-US" smtClean="0"/>
              <a:t>2021-01-08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EDC5-EE29-47D1-8D84-DA53A4C63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C79F-FAEA-41A5-AD24-6C3D01651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DCF2-5FD0-449B-B432-BE8B511D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3768D-2353-4677-85A7-35ECDEF51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6" r="9089" b="10731"/>
          <a:stretch/>
        </p:blipFill>
        <p:spPr bwMode="auto">
          <a:xfrm>
            <a:off x="3578557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459A1-E822-447C-9A7B-32F58DD6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83" y="2547009"/>
            <a:ext cx="3534732" cy="199934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Consolas" panose="020B0609020204030204" pitchFamily="49" charset="0"/>
              </a:rPr>
              <a:t>COVID-19 </a:t>
            </a:r>
            <a:br>
              <a:rPr lang="en-US" sz="4800" b="1" dirty="0">
                <a:latin typeface="Consolas" panose="020B0609020204030204" pitchFamily="49" charset="0"/>
              </a:rPr>
            </a:br>
            <a:r>
              <a:rPr lang="en-US" sz="4800" b="1" dirty="0">
                <a:latin typeface="Consolas" panose="020B0609020204030204" pitchFamily="49" charset="0"/>
              </a:rPr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2328F-D04C-43C6-897B-27900395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6" y="5321544"/>
            <a:ext cx="2875721" cy="12349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Consolas" panose="020B0609020204030204" pitchFamily="49" charset="0"/>
              </a:rPr>
              <a:t>Submitted To:</a:t>
            </a:r>
          </a:p>
          <a:p>
            <a:pPr algn="l"/>
            <a:r>
              <a:rPr lang="en-US" sz="2000" b="1" dirty="0">
                <a:latin typeface="Consolas" panose="020B0609020204030204" pitchFamily="49" charset="0"/>
              </a:rPr>
              <a:t>Dr. Neha Goel</a:t>
            </a:r>
          </a:p>
          <a:p>
            <a:pPr algn="l"/>
            <a:r>
              <a:rPr lang="en-US" sz="2000" b="1" dirty="0">
                <a:latin typeface="Consolas" panose="020B0609020204030204" pitchFamily="49" charset="0"/>
              </a:rPr>
              <a:t>Assistant Professor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C611A80-4130-46C7-8AD7-1F4B5EF607EC}"/>
              </a:ext>
            </a:extLst>
          </p:cNvPr>
          <p:cNvSpPr txBox="1">
            <a:spLocks/>
          </p:cNvSpPr>
          <p:nvPr/>
        </p:nvSpPr>
        <p:spPr>
          <a:xfrm>
            <a:off x="3439496" y="5321544"/>
            <a:ext cx="2038346" cy="15212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Consolas" panose="020B0609020204030204" pitchFamily="49" charset="0"/>
              </a:rPr>
              <a:t>Submitted By:</a:t>
            </a:r>
          </a:p>
          <a:p>
            <a:pPr algn="l"/>
            <a:r>
              <a:rPr lang="en-US" sz="2000" b="1" dirty="0">
                <a:latin typeface="Consolas" panose="020B0609020204030204" pitchFamily="49" charset="0"/>
              </a:rPr>
              <a:t>Vineet Gupta</a:t>
            </a:r>
          </a:p>
          <a:p>
            <a:pPr algn="l"/>
            <a:r>
              <a:rPr lang="en-US" sz="2000" b="1" dirty="0">
                <a:latin typeface="Consolas" panose="020B0609020204030204" pitchFamily="49" charset="0"/>
              </a:rPr>
              <a:t>14517702018</a:t>
            </a:r>
          </a:p>
          <a:p>
            <a:pPr algn="l"/>
            <a:r>
              <a:rPr lang="en-US" sz="2000" b="1" dirty="0">
                <a:latin typeface="Consolas" panose="020B0609020204030204" pitchFamily="49" charset="0"/>
              </a:rPr>
              <a:t>BCA 5-C</a:t>
            </a:r>
          </a:p>
          <a:p>
            <a:pPr algn="l"/>
            <a:endParaRPr lang="en-US" sz="2000" b="1" dirty="0">
              <a:latin typeface="Consolas" panose="020B0609020204030204" pitchFamily="49" charset="0"/>
            </a:endParaRPr>
          </a:p>
          <a:p>
            <a:pPr algn="l"/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3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3D1-911D-4083-AA2D-8660BDCD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8673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1D477D-D19E-4E4D-876D-636B5FD36A80}"/>
              </a:ext>
            </a:extLst>
          </p:cNvPr>
          <p:cNvSpPr txBox="1">
            <a:spLocks/>
          </p:cNvSpPr>
          <p:nvPr/>
        </p:nvSpPr>
        <p:spPr>
          <a:xfrm>
            <a:off x="6440578" y="1749977"/>
            <a:ext cx="5388026" cy="484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5D718-D7CC-411D-8F5F-DD45CE717711}"/>
              </a:ext>
            </a:extLst>
          </p:cNvPr>
          <p:cNvSpPr txBox="1">
            <a:spLocks/>
          </p:cNvSpPr>
          <p:nvPr/>
        </p:nvSpPr>
        <p:spPr>
          <a:xfrm>
            <a:off x="187643" y="1099931"/>
            <a:ext cx="11792321" cy="169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• A case study on the spread of the novel Coronavirus (Covid-19), in which we observe the trends of daily newly infected cases through time-series.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• Daily cases were modelled through </a:t>
            </a:r>
            <a:r>
              <a:rPr lang="en-US" sz="1600" b="0" i="0" u="sng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Autoregressive Integrated Moving Average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modelling and </a:t>
            </a:r>
            <a:r>
              <a:rPr lang="en-US" sz="1600" b="0" i="0" u="sng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Holt-Winters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exponential smoothing for further forecasting.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• The predicted numbers are displayed along with their confidence interval at </a:t>
            </a:r>
            <a:r>
              <a:rPr lang="en-US" sz="1600" b="0" i="0" u="sng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80%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sz="1600" b="0" i="0" u="sng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95%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</a:rPr>
              <a:t> confidence level.</a:t>
            </a:r>
          </a:p>
          <a:p>
            <a:pPr marL="0" indent="0" algn="l">
              <a:buNone/>
            </a:pPr>
            <a:endParaRPr lang="en-US" sz="1600" b="1" i="0" u="none" strike="noStrike" baseline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1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BA657-84D8-4CC0-BD63-5A95734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F7FB-483C-41F6-9835-77A9EE31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‐"/>
            </a:pPr>
            <a:r>
              <a:rPr lang="en-US" sz="1700" u="sng" dirty="0">
                <a:solidFill>
                  <a:schemeClr val="bg1"/>
                </a:solidFill>
                <a:latin typeface="Consolas" panose="020B0609020204030204" pitchFamily="49" charset="0"/>
              </a:rPr>
              <a:t>Time Series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is a series of observations recorded at different times. Example: Daily Newly Infected Cases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Basic time series models include:</a:t>
            </a:r>
          </a:p>
          <a:p>
            <a:pPr marL="914400" lvl="1" indent="-457200">
              <a:buAutoNum type="arabicPeriod"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White Noise (WN)</a:t>
            </a:r>
          </a:p>
          <a:p>
            <a:pPr marL="914400" lvl="1" indent="-457200">
              <a:buAutoNum type="arabicPeriod"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Random Walk (RW)</a:t>
            </a:r>
          </a:p>
          <a:p>
            <a:pPr marL="914400" lvl="1" indent="-457200"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Autoregression (AR)</a:t>
            </a:r>
          </a:p>
          <a:p>
            <a:pPr marL="914400" lvl="1" indent="-457200"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Moving Average (MA)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Last two models are important because these are integrated to form an ARIMA model (AR Integrated MA)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476502-A8FC-4698-AE29-017EC2E93BA5}"/>
              </a:ext>
            </a:extLst>
          </p:cNvPr>
          <p:cNvSpPr txBox="1"/>
          <p:nvPr/>
        </p:nvSpPr>
        <p:spPr>
          <a:xfrm>
            <a:off x="44222" y="6296749"/>
            <a:ext cx="7302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Actual source: covid19.who.int</a:t>
            </a: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Third party: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https://raw.githubusercontent.com/datasets/covid-19/master/data/time-series-19-covidcombined.csv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F4B45-387C-4480-BE88-6122A55C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6" y="2288833"/>
            <a:ext cx="5324996" cy="28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1905000"/>
            <a:ext cx="45368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A7DD1-CF7B-4CC4-8545-85B79FF2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7"/>
            <a:ext cx="3733800" cy="4024310"/>
          </a:xfrm>
        </p:spPr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</a:rPr>
              <a:t>Objective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E277B-3F16-42D4-88E1-4071B15F6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432125"/>
              </p:ext>
            </p:extLst>
          </p:nvPr>
        </p:nvGraphicFramePr>
        <p:xfrm>
          <a:off x="4702547" y="609600"/>
          <a:ext cx="6651253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Periodic Graph outline">
            <a:extLst>
              <a:ext uri="{FF2B5EF4-FFF2-40B4-BE49-F238E27FC236}">
                <a16:creationId xmlns:a16="http://schemas.microsoft.com/office/drawing/2014/main" id="{E8DCADD6-6B5B-48D4-ABA0-DF6DBB232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617" y="2209800"/>
            <a:ext cx="914400" cy="914400"/>
          </a:xfrm>
          <a:prstGeom prst="rect">
            <a:avLst/>
          </a:prstGeom>
        </p:spPr>
      </p:pic>
      <p:pic>
        <p:nvPicPr>
          <p:cNvPr id="14" name="Graphic 13" descr="Venn diagram with solid fill">
            <a:extLst>
              <a:ext uri="{FF2B5EF4-FFF2-40B4-BE49-F238E27FC236}">
                <a16:creationId xmlns:a16="http://schemas.microsoft.com/office/drawing/2014/main" id="{0DFC92C7-8AC4-4594-84BA-72AE8EDFF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7617" y="50460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4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6DA8F-9A3A-4C79-89BE-5F4E5544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Consolas" panose="020B0609020204030204" pitchFamily="49" charset="0"/>
              </a:rPr>
              <a:t>Platform Overview</a:t>
            </a:r>
            <a:endParaRPr lang="en-US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4" name="Picture 6" descr="GitHub - DardenDSC/intro-to-r-programming: An introduction to performing  data analysis with the R programming language">
            <a:extLst>
              <a:ext uri="{FF2B5EF4-FFF2-40B4-BE49-F238E27FC236}">
                <a16:creationId xmlns:a16="http://schemas.microsoft.com/office/drawing/2014/main" id="{1F762911-AD81-4D96-8D6A-ED1A63C5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99" y="4203347"/>
            <a:ext cx="318622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CA7E-7904-4982-8D06-FD79D205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03" y="1909268"/>
            <a:ext cx="5096934" cy="416613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>
                <a:latin typeface="Consolas" panose="020B0609020204030204" pitchFamily="49" charset="0"/>
              </a:rPr>
              <a:t>R Programming</a:t>
            </a:r>
            <a:r>
              <a:rPr lang="en-US" sz="2000" u="sng">
                <a:latin typeface="Consolas" panose="020B0609020204030204" pitchFamily="49" charset="0"/>
              </a:rPr>
              <a:t>: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b="0" i="0" u="none" strike="noStrike" baseline="0">
                <a:latin typeface="Consolas" panose="020B0609020204030204" pitchFamily="49" charset="0"/>
              </a:rPr>
              <a:t>R is a language and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Consolas" panose="020B0609020204030204" pitchFamily="49" charset="0"/>
              </a:rPr>
              <a:t>environment for statistical computing and graphics.</a:t>
            </a:r>
          </a:p>
          <a:p>
            <a:endParaRPr lang="en-US" sz="2000" b="0" i="0" u="none" strike="noStrike" baseline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i="0" u="sng" strike="noStrike" baseline="0">
                <a:latin typeface="Consolas" panose="020B0609020204030204" pitchFamily="49" charset="0"/>
              </a:rPr>
              <a:t>Why R?</a:t>
            </a:r>
          </a:p>
          <a:p>
            <a:r>
              <a:rPr lang="en-US" sz="2000" b="0" i="0" u="none" strike="noStrike" baseline="0">
                <a:latin typeface="Consolas" panose="020B0609020204030204" pitchFamily="49" charset="0"/>
              </a:rPr>
              <a:t>R provides a wide variety of </a:t>
            </a:r>
            <a:r>
              <a:rPr lang="en-US" sz="2000" b="1" i="0" u="none" strike="noStrike" baseline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statistical</a:t>
            </a:r>
            <a:r>
              <a:rPr lang="en-US" sz="2000" b="0" i="0" u="none" strike="noStrike" baseline="0">
                <a:latin typeface="Consolas" panose="020B0609020204030204" pitchFamily="49" charset="0"/>
              </a:rPr>
              <a:t> (linear and nonlinear modelling, classical statistical tests, time-series analysis, classification, clustering, etc.) </a:t>
            </a:r>
            <a:r>
              <a:rPr lang="en-US" sz="2000" b="1" i="0" u="none" strike="noStrike" baseline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and graphical techniques</a:t>
            </a:r>
            <a:r>
              <a:rPr lang="en-US" sz="2000" b="0" i="0" u="none" strike="noStrike" baseline="0">
                <a:latin typeface="Consolas" panose="020B0609020204030204" pitchFamily="49" charset="0"/>
              </a:rPr>
              <a:t>, and is highly extensible.</a:t>
            </a:r>
          </a:p>
          <a:p>
            <a:r>
              <a:rPr lang="en-US" sz="2000" b="0" i="0" u="none" strike="noStrike" baseline="0">
                <a:latin typeface="Consolas" panose="020B0609020204030204" pitchFamily="49" charset="0"/>
              </a:rPr>
              <a:t>R has huge built-in libraries and open-source libraries, which the user can install by just running a command in the console.</a:t>
            </a:r>
          </a:p>
          <a:p>
            <a:endParaRPr lang="en-US" sz="2000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1AB65E-DE50-4DD1-B49F-DD220121E44E}"/>
              </a:ext>
            </a:extLst>
          </p:cNvPr>
          <p:cNvSpPr txBox="1">
            <a:spLocks/>
          </p:cNvSpPr>
          <p:nvPr/>
        </p:nvSpPr>
        <p:spPr>
          <a:xfrm>
            <a:off x="5893377" y="1865135"/>
            <a:ext cx="5980201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>
                <a:latin typeface="Consolas" panose="020B0609020204030204" pitchFamily="49" charset="0"/>
              </a:rPr>
              <a:t>RStudio</a:t>
            </a:r>
            <a:r>
              <a:rPr lang="en-US" sz="2000" dirty="0">
                <a:latin typeface="Consolas" panose="020B0609020204030204" pitchFamily="49" charset="0"/>
              </a:rPr>
              <a:t> is an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IDE that provides a set of integrated tools designed to help </a:t>
            </a:r>
            <a:r>
              <a:rPr lang="en-US" sz="2000" dirty="0">
                <a:latin typeface="Consolas" panose="020B0609020204030204" pitchFamily="49" charset="0"/>
              </a:rPr>
              <a:t>us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be more productive with R and Python. It includes a console, syntax-highlighting editor that supports </a:t>
            </a:r>
            <a:r>
              <a:rPr lang="en-US" sz="2000" b="1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direct code execution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, and a variety of robust tools for plotting, viewing history, debugging and managing your workspace.</a:t>
            </a:r>
          </a:p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69680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3777-6D9E-41D8-904B-978A8ACE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" y="365125"/>
            <a:ext cx="11915335" cy="839027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1. Data Retrieval and Pre-processing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E036-6B74-4D67-A586-99BAB01D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590" y="1902272"/>
            <a:ext cx="4435578" cy="40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Raw data looks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076C6-DDA0-4C4F-B4E2-C6B4DED1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006"/>
            <a:ext cx="6860458" cy="1597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C67E9-6798-484F-AB25-E8549D5E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6382"/>
            <a:ext cx="5488858" cy="66155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2B647-B4CA-4CEC-BA18-41171A0A12ED}"/>
              </a:ext>
            </a:extLst>
          </p:cNvPr>
          <p:cNvSpPr txBox="1">
            <a:spLocks/>
          </p:cNvSpPr>
          <p:nvPr/>
        </p:nvSpPr>
        <p:spPr>
          <a:xfrm>
            <a:off x="777977" y="4160536"/>
            <a:ext cx="4546191" cy="401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Processed data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1260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3D1-911D-4083-AA2D-8660BDCD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2.1 Plotting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589A9B-91EB-498E-BE70-05BEC2FF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1859571"/>
            <a:ext cx="5248723" cy="3138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4C4E7-FCE5-4928-B327-379DDEE3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85" y="1859572"/>
            <a:ext cx="5248723" cy="31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3D1-911D-4083-AA2D-8660BDCD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8673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2.2 Modelling and estimation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9248E-B630-49C4-91EA-744B52C5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" y="3189304"/>
            <a:ext cx="5201879" cy="17569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0932CD-D7AE-48EA-AEE1-D0AA2229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" y="1232452"/>
            <a:ext cx="8525022" cy="40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1. ARIMA (Autoregressive Integrated Moving Average):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This model uses both the main time series models: AR and MA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auto.arima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 function optimizes the AIC values for a minimum number of parameters.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A706A-CCA2-4A60-A272-88A053F4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" y="4946231"/>
            <a:ext cx="5223325" cy="1756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BCC9C7-E7CD-431E-909D-376C5C94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457" y="3049658"/>
            <a:ext cx="6805022" cy="35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6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3D1-911D-4083-AA2D-8660BDCD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8673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2.2 Modelling and estimation of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0932CD-D7AE-48EA-AEE1-D0AA2229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" y="1232452"/>
            <a:ext cx="8525022" cy="40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2. Holt-Winters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This used an exponential smoothing technique to model the data and same for parameter estimation.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 this case, double exponential smoothing fits best so two parameters are estimated.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CBBCA-61E1-44A9-9D57-A51E67B7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" y="3187431"/>
            <a:ext cx="5124450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2376D4-A3C6-4110-AAF4-03694CC6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" y="5330556"/>
            <a:ext cx="4991100" cy="148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88FB54-0004-47E5-A6E2-92EB1041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4" y="3063867"/>
            <a:ext cx="6760961" cy="35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3D1-911D-4083-AA2D-8660BDCD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8673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3. Comparing the two 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0932CD-D7AE-48EA-AEE1-D0AA2229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96" y="1444486"/>
            <a:ext cx="5732604" cy="40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ARIMA(1,1,3) vs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HoltWinters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alpha,beta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1D477D-D19E-4E4D-876D-636B5FD36A80}"/>
              </a:ext>
            </a:extLst>
          </p:cNvPr>
          <p:cNvSpPr txBox="1">
            <a:spLocks/>
          </p:cNvSpPr>
          <p:nvPr/>
        </p:nvSpPr>
        <p:spPr>
          <a:xfrm>
            <a:off x="6440578" y="1749977"/>
            <a:ext cx="5388026" cy="484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05D718-D7CC-411D-8F5F-DD45CE717711}"/>
              </a:ext>
            </a:extLst>
          </p:cNvPr>
          <p:cNvSpPr txBox="1">
            <a:spLocks/>
          </p:cNvSpPr>
          <p:nvPr/>
        </p:nvSpPr>
        <p:spPr>
          <a:xfrm>
            <a:off x="6440578" y="1444486"/>
            <a:ext cx="5489256" cy="5155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The two models show similar prediction that the trend of future values will be declining.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However, the ARIMA model suggested the future values that show almost an exponential decline.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On the other hand, Holt-Winters model suggested the same show what is close to a linear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These future predictions are purely based on past data and does not consider external factors, though it can be useful for important decision making.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13560-8451-401F-82F3-D2D2797E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" y="1749977"/>
            <a:ext cx="6337718" cy="44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COVID-19  Time Series Forecasting</vt:lpstr>
      <vt:lpstr>Introduction</vt:lpstr>
      <vt:lpstr>Objective</vt:lpstr>
      <vt:lpstr>Platform Overview</vt:lpstr>
      <vt:lpstr>1. Data Retrieval and Pre-processing</vt:lpstr>
      <vt:lpstr>2.1 Plotting data</vt:lpstr>
      <vt:lpstr>2.2 Modelling and estimation of data</vt:lpstr>
      <vt:lpstr>2.2 Modelling and estimation of data</vt:lpstr>
      <vt:lpstr>3. Comparing the two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Time Series Forecasting</dc:title>
  <dc:creator>VINEET GUPTA</dc:creator>
  <cp:lastModifiedBy>VINEET GUPTA</cp:lastModifiedBy>
  <cp:revision>18</cp:revision>
  <dcterms:created xsi:type="dcterms:W3CDTF">2021-01-08T18:12:16Z</dcterms:created>
  <dcterms:modified xsi:type="dcterms:W3CDTF">2021-01-08T19:49:18Z</dcterms:modified>
</cp:coreProperties>
</file>