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5" r:id="rId6"/>
    <p:sldId id="263" r:id="rId7"/>
    <p:sldId id="264" r:id="rId8"/>
    <p:sldId id="259" r:id="rId9"/>
    <p:sldId id="260" r:id="rId10"/>
    <p:sldId id="269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B314C-708C-4AB9-8716-6C377108F3AA}" v="1853" dt="2022-01-20T17:22:57.103"/>
    <p1510:client id="{B2987528-60BD-4BA9-9634-3A00E7B6A461}" v="151" dt="2022-01-21T06:03:09.489"/>
    <p1510:client id="{D8C74A29-D9A6-4B46-959B-076D9DF9B8DA}" v="909" dt="2022-01-20T13:37:19.613"/>
    <p1510:client id="{ECD5F828-5F88-4674-8F3F-E19C48EE4F22}" v="531" dt="2022-01-20T06:03:58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lavia.sourceforge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272070"/>
          </a:xfrm>
        </p:spPr>
        <p:txBody>
          <a:bodyPr/>
          <a:lstStyle/>
          <a:p>
            <a:pPr algn="ctr"/>
            <a:br>
              <a:rPr lang="en-US" sz="3400" dirty="0">
                <a:solidFill>
                  <a:srgbClr val="92D050"/>
                </a:solidFill>
                <a:latin typeface="Times New Roman"/>
                <a:cs typeface="Times"/>
              </a:rPr>
            </a:br>
            <a:r>
              <a:rPr lang="en-US" sz="3400" dirty="0">
                <a:solidFill>
                  <a:srgbClr val="92D050"/>
                </a:solidFill>
                <a:latin typeface="Times New Roman"/>
                <a:cs typeface="Times"/>
              </a:rPr>
              <a:t>IDENTIYING PLANT SPECIES</a:t>
            </a:r>
            <a:br>
              <a:rPr lang="en-US" sz="3400" dirty="0">
                <a:solidFill>
                  <a:srgbClr val="92D050"/>
                </a:solidFill>
                <a:latin typeface="Times New Roman"/>
                <a:cs typeface="Times"/>
              </a:rPr>
            </a:br>
            <a:r>
              <a:rPr lang="en-US" sz="3400" dirty="0">
                <a:solidFill>
                  <a:srgbClr val="92D050"/>
                </a:solidFill>
                <a:latin typeface="Times New Roman"/>
                <a:cs typeface="Times"/>
              </a:rPr>
              <a:t>USING</a:t>
            </a:r>
            <a:br>
              <a:rPr lang="en-US" sz="3400" dirty="0">
                <a:solidFill>
                  <a:srgbClr val="92D050"/>
                </a:solidFill>
                <a:latin typeface="Times New Roman"/>
                <a:cs typeface="Times"/>
              </a:rPr>
            </a:br>
            <a:r>
              <a:rPr lang="en-US" sz="3400" dirty="0">
                <a:solidFill>
                  <a:srgbClr val="92D050"/>
                </a:solidFill>
                <a:latin typeface="Times New Roman"/>
                <a:cs typeface="Times"/>
              </a:rPr>
              <a:t>CONVOLUTION NEURAL NETWORK</a:t>
            </a:r>
            <a:br>
              <a:rPr lang="en-US" sz="3200" dirty="0">
                <a:latin typeface="Times New Roman"/>
                <a:cs typeface="Times"/>
              </a:rPr>
            </a:br>
            <a:br>
              <a:rPr lang="en-US" sz="3200" dirty="0">
                <a:latin typeface="Times New Roman"/>
                <a:cs typeface="Times"/>
              </a:rPr>
            </a:br>
            <a:r>
              <a:rPr lang="en-US" sz="1800" dirty="0">
                <a:latin typeface="Times New Roman"/>
                <a:ea typeface="+mj-lt"/>
                <a:cs typeface="+mj-lt"/>
              </a:rPr>
              <a:t>20MCA245 </a:t>
            </a:r>
            <a:r>
              <a:rPr lang="en-US" sz="1800" dirty="0">
                <a:ea typeface="+mj-lt"/>
                <a:cs typeface="+mj-lt"/>
              </a:rPr>
              <a:t>-</a:t>
            </a:r>
            <a:r>
              <a:rPr lang="en-US" sz="1800" dirty="0">
                <a:latin typeface="Century Gothic"/>
                <a:ea typeface="+mj-lt"/>
                <a:cs typeface="+mj-lt"/>
              </a:rPr>
              <a:t> </a:t>
            </a:r>
            <a:r>
              <a:rPr lang="en-US" sz="1800" dirty="0">
                <a:latin typeface="Times New Roman"/>
                <a:ea typeface="+mj-lt"/>
                <a:cs typeface="+mj-lt"/>
              </a:rPr>
              <a:t>MINI</a:t>
            </a:r>
            <a:r>
              <a:rPr lang="en-US" sz="1800" dirty="0">
                <a:ea typeface="+mj-lt"/>
                <a:cs typeface="+mj-lt"/>
              </a:rPr>
              <a:t> </a:t>
            </a:r>
            <a:r>
              <a:rPr lang="en-US" sz="1800" dirty="0">
                <a:latin typeface="Times New Roman"/>
                <a:ea typeface="+mj-lt"/>
                <a:cs typeface="+mj-lt"/>
              </a:rPr>
              <a:t>PROJECT</a:t>
            </a:r>
            <a:br>
              <a:rPr lang="en-US" sz="1800" dirty="0">
                <a:latin typeface="Times New Roman"/>
                <a:cs typeface="Times"/>
              </a:rPr>
            </a:br>
            <a:r>
              <a:rPr lang="en-US" sz="1800" dirty="0">
                <a:solidFill>
                  <a:schemeClr val="tx1"/>
                </a:solidFill>
                <a:latin typeface="Times New Roman"/>
                <a:cs typeface="Times"/>
              </a:rPr>
              <a:t>(FIRST REVIEW MEETING)</a:t>
            </a:r>
            <a:br>
              <a:rPr lang="en-US" sz="1600" dirty="0">
                <a:solidFill>
                  <a:schemeClr val="tx1"/>
                </a:solidFill>
                <a:latin typeface="Times New Roman"/>
                <a:cs typeface="Times"/>
              </a:rPr>
            </a:br>
            <a:endParaRPr lang="en-US" sz="1600">
              <a:solidFill>
                <a:schemeClr val="tx1"/>
              </a:solidFill>
              <a:latin typeface="Times New Roman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05493"/>
            <a:ext cx="8825658" cy="8757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  <a:latin typeface="Times"/>
                <a:cs typeface="Times New Roman"/>
              </a:rPr>
              <a:t>Name : Vineeth Kumar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  <a:latin typeface="Times"/>
                <a:cs typeface="Times New Roman"/>
              </a:rPr>
              <a:t>Course : S3MCA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  <a:latin typeface="Times"/>
                <a:cs typeface="Times New Roman"/>
              </a:rPr>
              <a:t>Roll No : 59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7C8A-A226-49A5-8B2C-6E99E5AB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34" y="2724341"/>
            <a:ext cx="9404723" cy="14005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imes"/>
                <a:cs typeface="Times"/>
              </a:rPr>
              <a:t>What's Done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6440-E352-4324-9EB7-BC35D31C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"/>
                <a:cs typeface="Times"/>
              </a:rPr>
              <a:t>Further 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9E03-EEF8-4FD4-B948-18BBB112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2843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Apply </a:t>
            </a:r>
            <a:r>
              <a:rPr lang="en-US" sz="2400" dirty="0">
                <a:solidFill>
                  <a:srgbClr val="FFFF00"/>
                </a:solidFill>
                <a:latin typeface="Times"/>
                <a:cs typeface="Times"/>
              </a:rPr>
              <a:t>Data Augmentation</a:t>
            </a:r>
            <a:r>
              <a:rPr lang="en-US" sz="2400" dirty="0">
                <a:latin typeface="Times"/>
                <a:cs typeface="Times"/>
              </a:rPr>
              <a:t> for training data.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Use </a:t>
            </a:r>
            <a:r>
              <a:rPr lang="en-US" sz="2400" dirty="0">
                <a:solidFill>
                  <a:srgbClr val="FFFF00"/>
                </a:solidFill>
                <a:latin typeface="Times"/>
                <a:cs typeface="Times"/>
              </a:rPr>
              <a:t>Transfer Learning</a:t>
            </a:r>
            <a:r>
              <a:rPr lang="en-US" sz="2400" dirty="0">
                <a:latin typeface="Times"/>
                <a:cs typeface="Times"/>
              </a:rPr>
              <a:t> technique to add our extra plant leaf data model.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Building </a:t>
            </a:r>
            <a:r>
              <a:rPr lang="en-US" sz="2400" dirty="0" err="1">
                <a:latin typeface="Times"/>
                <a:cs typeface="Times"/>
              </a:rPr>
              <a:t>Andoird</a:t>
            </a:r>
            <a:r>
              <a:rPr lang="en-US" sz="2400" dirty="0">
                <a:latin typeface="Times"/>
                <a:cs typeface="Times"/>
              </a:rPr>
              <a:t> Mobile application and deploying the Plant Identification Model.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Building Web Application for prediction purpose with Flask framework.</a:t>
            </a:r>
          </a:p>
        </p:txBody>
      </p:sp>
    </p:spTree>
    <p:extLst>
      <p:ext uri="{BB962C8B-B14F-4D97-AF65-F5344CB8AC3E}">
        <p14:creationId xmlns:p14="http://schemas.microsoft.com/office/powerpoint/2010/main" val="205672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E718-4C90-4A24-BB69-3103D7FE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"/>
                <a:cs typeface="Time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EEF3-FF7A-41A5-83A4-452112CA3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897" y="1592843"/>
            <a:ext cx="8946541" cy="4195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Courier New" charset="2"/>
              <a:buChar char="o"/>
            </a:pPr>
            <a:r>
              <a:rPr lang="en-US" sz="2400" dirty="0">
                <a:latin typeface="Times"/>
                <a:ea typeface="+mj-lt"/>
                <a:cs typeface="+mj-lt"/>
              </a:rPr>
              <a:t>Stephen Gang Wu, Forrest Sheng Bao, Eric You Xu, Yu-Xuan Wang, Yi-Fan Chang and Chiao-Liang Shiang, A Leaf Recognition Algorithm for Plant classification Using Probabilistic Neural Network, IEEE 7th International Symposium on Signal Processing and Information Technology, Dec. 2007, Cario, Egypt</a:t>
            </a:r>
            <a:endParaRPr lang="en-US" sz="2400" dirty="0">
              <a:latin typeface="Times"/>
              <a:cs typeface="Times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latin typeface="Times"/>
                <a:ea typeface="+mj-lt"/>
                <a:cs typeface="+mj-lt"/>
              </a:rPr>
              <a:t>Dhananjay Bisen, Deep convolutional neural network based plant species recognition through features of leaf, Multimedia Tools and Applications volume 80; 6443–64</a:t>
            </a:r>
            <a:endParaRPr lang="en-US" sz="2400">
              <a:latin typeface="Century Gothic" panose="020B0502020202020204"/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Flavia Leaf Dataset; </a:t>
            </a:r>
            <a:r>
              <a:rPr lang="en-US" sz="2400" dirty="0">
                <a:latin typeface="Times"/>
                <a:ea typeface="+mj-lt"/>
                <a:cs typeface="+mj-lt"/>
                <a:hlinkClick r:id="rId2"/>
              </a:rPr>
              <a:t>http://flavia.sourceforge.net/</a:t>
            </a:r>
            <a:endParaRPr lang="en-US" sz="2400">
              <a:latin typeface="Century Gothic" panose="020B0502020202020204"/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br>
              <a:rPr lang="en-US" dirty="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3828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610191-B299-466E-BC42-0798E3E0228E}"/>
              </a:ext>
            </a:extLst>
          </p:cNvPr>
          <p:cNvSpPr txBox="1"/>
          <p:nvPr/>
        </p:nvSpPr>
        <p:spPr>
          <a:xfrm>
            <a:off x="5083835" y="3071004"/>
            <a:ext cx="202433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dirty="0">
                <a:solidFill>
                  <a:srgbClr val="92D050"/>
                </a:solidFill>
                <a:latin typeface="Times"/>
                <a:cs typeface="Time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2741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8E7B-05EA-423A-8A9B-686D398E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"/>
                <a:cs typeface="Times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12652-7770-4D7C-98ED-F91850A3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63820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Identify plant species by building a deep learning model using </a:t>
            </a:r>
            <a:r>
              <a:rPr lang="en-US" sz="2400" dirty="0">
                <a:solidFill>
                  <a:srgbClr val="FFFF00"/>
                </a:solidFill>
                <a:latin typeface="Times"/>
                <a:cs typeface="Times"/>
              </a:rPr>
              <a:t>plant leaf</a:t>
            </a:r>
            <a:r>
              <a:rPr lang="en-US" sz="2400" dirty="0">
                <a:latin typeface="Times"/>
                <a:cs typeface="Times"/>
              </a:rPr>
              <a:t> images.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Real-time</a:t>
            </a:r>
            <a:r>
              <a:rPr lang="en-US" sz="2400" dirty="0">
                <a:latin typeface="Times"/>
                <a:ea typeface="+mj-lt"/>
                <a:cs typeface="+mj-lt"/>
              </a:rPr>
              <a:t> identification of plant through a mobile application</a:t>
            </a:r>
            <a:endParaRPr lang="en-US" sz="2400" dirty="0">
              <a:latin typeface="Times"/>
              <a:cs typeface="Times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Dataset used : Flavia Leaf Dataset (32 categories)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</p:txBody>
      </p:sp>
      <p:pic>
        <p:nvPicPr>
          <p:cNvPr id="5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F40A8042-F9DB-43A2-A831-751657BB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04" y="1639063"/>
            <a:ext cx="4065916" cy="42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E3FA-4D98-4943-A22A-64FE2706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733" y="2724340"/>
            <a:ext cx="9404723" cy="140053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  <a:latin typeface="Times"/>
                <a:cs typeface="Times"/>
              </a:rPr>
              <a:t>Dataset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0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green, grass&#10;&#10;Description automatically generated">
            <a:extLst>
              <a:ext uri="{FF2B5EF4-FFF2-40B4-BE49-F238E27FC236}">
                <a16:creationId xmlns:a16="http://schemas.microsoft.com/office/drawing/2014/main" id="{042C14AA-44BF-4261-BDEA-339542C2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29" y="1710030"/>
            <a:ext cx="8494144" cy="4243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B9450-3631-4E26-897D-B30741D030AA}"/>
              </a:ext>
            </a:extLst>
          </p:cNvPr>
          <p:cNvSpPr txBox="1"/>
          <p:nvPr/>
        </p:nvSpPr>
        <p:spPr>
          <a:xfrm>
            <a:off x="3732362" y="914401"/>
            <a:ext cx="47272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Times"/>
                <a:cs typeface="Times"/>
              </a:rPr>
              <a:t>Sample images Flavia Leaf Dataset</a:t>
            </a:r>
          </a:p>
        </p:txBody>
      </p:sp>
    </p:spTree>
    <p:extLst>
      <p:ext uri="{BB962C8B-B14F-4D97-AF65-F5344CB8AC3E}">
        <p14:creationId xmlns:p14="http://schemas.microsoft.com/office/powerpoint/2010/main" val="147439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270C6C-6638-4497-952E-F49D5725F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666650"/>
              </p:ext>
            </p:extLst>
          </p:nvPr>
        </p:nvGraphicFramePr>
        <p:xfrm>
          <a:off x="628861" y="514261"/>
          <a:ext cx="9601193" cy="611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75">
                  <a:extLst>
                    <a:ext uri="{9D8B030D-6E8A-4147-A177-3AD203B41FA5}">
                      <a16:colId xmlns:a16="http://schemas.microsoft.com/office/drawing/2014/main" val="578170828"/>
                    </a:ext>
                  </a:extLst>
                </a:gridCol>
                <a:gridCol w="3714354">
                  <a:extLst>
                    <a:ext uri="{9D8B030D-6E8A-4147-A177-3AD203B41FA5}">
                      <a16:colId xmlns:a16="http://schemas.microsoft.com/office/drawing/2014/main" val="4150699372"/>
                    </a:ext>
                  </a:extLst>
                </a:gridCol>
                <a:gridCol w="2920999">
                  <a:extLst>
                    <a:ext uri="{9D8B030D-6E8A-4147-A177-3AD203B41FA5}">
                      <a16:colId xmlns:a16="http://schemas.microsoft.com/office/drawing/2014/main" val="4008406324"/>
                    </a:ext>
                  </a:extLst>
                </a:gridCol>
                <a:gridCol w="1806965">
                  <a:extLst>
                    <a:ext uri="{9D8B030D-6E8A-4147-A177-3AD203B41FA5}">
                      <a16:colId xmlns:a16="http://schemas.microsoft.com/office/drawing/2014/main" val="2435325269"/>
                    </a:ext>
                  </a:extLst>
                </a:gridCol>
              </a:tblGrid>
              <a:tr h="195639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"/>
                        </a:rPr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"/>
                        </a:rPr>
                        <a:t>Scientific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"/>
                        </a:rPr>
                        <a:t>Common Name(s)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"/>
                        </a:rPr>
                        <a:t>Filename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20864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Phyllostachys edulis (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Carr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.) Houz.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600" dirty="0">
                          <a:effectLst/>
                          <a:latin typeface="Times"/>
                        </a:rPr>
                        <a:t>pubescent bamboo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1001-1059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796672"/>
                  </a:ext>
                </a:extLst>
              </a:tr>
              <a:tr h="136096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Aesculus chinensis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Chinese horse chestnut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1060-1122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73721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Berberis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anhweiensis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Ahrendt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Anhui Barberry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1552-1616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13414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4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Cercis chinensis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Chinese redbud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1123-1194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075721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5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Indigofera tinctoria L.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true indigo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1195-1267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657829"/>
                  </a:ext>
                </a:extLst>
              </a:tr>
              <a:tr h="136096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6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Acer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Palmatum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Japanese maple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1268-1323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288029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7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Phoebe nanmu (Oliv.) Gamble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Nanmu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1324-1385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376367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8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err="1">
                          <a:effectLst/>
                          <a:latin typeface="Times"/>
                        </a:rPr>
                        <a:t>Kalopanax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septemlobus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(Thunb. ex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A.Murr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.)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Koidz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castor aralia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1386-1437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965518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9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Cinnamomum japonicum Sieb.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Chinese cinnamon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1497-1551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489301"/>
                  </a:ext>
                </a:extLst>
              </a:tr>
              <a:tr h="136096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10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err="1">
                          <a:effectLst/>
                          <a:latin typeface="Times"/>
                        </a:rPr>
                        <a:t>Koelreuteria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paniculata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Laxm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err="1">
                          <a:effectLst/>
                          <a:latin typeface="Times"/>
                        </a:rPr>
                        <a:t>goldenrain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tree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1438-1496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572279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11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Ilex macrocarpa Oliv.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Big-fruited Holly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2001-2050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028138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12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Pittosporum tobira (Thunb.)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Ait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 f.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Japanese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cheesewood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2051-2113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013033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13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err="1">
                          <a:effectLst/>
                          <a:latin typeface="Times"/>
                        </a:rPr>
                        <a:t>Chimonanthus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praecox L.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wintersweet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2114-2165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5817"/>
                  </a:ext>
                </a:extLst>
              </a:tr>
              <a:tr h="136096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14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Cinnamomum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camphora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(L.) J.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Presl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err="1">
                          <a:effectLst/>
                          <a:latin typeface="Times"/>
                        </a:rPr>
                        <a:t>camphortree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2166-2230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640865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15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Viburnum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awabuki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K.Koch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Japan Arrowwood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2231-2290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349619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16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Osmanthus fragrans Lour.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sweet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osmanthus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2291-2346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668855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17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Cedrus deodara (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Roxb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.) G. Don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deodar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2347-2423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750102"/>
                  </a:ext>
                </a:extLst>
              </a:tr>
              <a:tr h="136096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18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Ginkgo biloba L.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ginkgo, maidenhair tree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2424-2485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74725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Lagerstroemia indica (L.) Pers.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Crape myrtle, Crepe myrtle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2486-2546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951637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20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Nerium oleander L.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oleander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2547-2612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002767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21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Podocarpus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macrophyllus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(Thunb.) Sweet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yew plum pine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2616-2675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270285"/>
                  </a:ext>
                </a:extLst>
              </a:tr>
              <a:tr h="136096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22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Prunus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serrulata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Lindl. var.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lannesiana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auct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Japanese Flowering Cherry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3001-3055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131014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23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Ligustrum lucidum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Ait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 f.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Glossy Privet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3056-3110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457308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24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Tonna sinensis M. Roem.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Chinese Toon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3111-3175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68087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25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Prunus persica (L.) Batsch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peach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3176-3229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719103"/>
                  </a:ext>
                </a:extLst>
              </a:tr>
              <a:tr h="136096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26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 err="1">
                          <a:effectLst/>
                          <a:latin typeface="Times"/>
                        </a:rPr>
                        <a:t>Manglietia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fordiana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Oliv.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Ford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Woodlotus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3230-3281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670194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27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Acer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buergerianum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Miq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trident maple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3282-3334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68867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28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Mahonia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bealei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(Fortune)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Carr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Beale's barberry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3335-3389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360480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Magnolia grandiflora L.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southern magnolia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3390-3446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420162"/>
                  </a:ext>
                </a:extLst>
              </a:tr>
              <a:tr h="136096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Populus ×canadensis Moench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Canadian poplar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3447-3510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889287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Liriodendron 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chinense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 (</a:t>
                      </a:r>
                      <a:r>
                        <a:rPr lang="en-US" sz="600" dirty="0" err="1">
                          <a:effectLst/>
                          <a:latin typeface="Times"/>
                        </a:rPr>
                        <a:t>Hemsl</a:t>
                      </a:r>
                      <a:r>
                        <a:rPr lang="en-US" sz="600" dirty="0">
                          <a:effectLst/>
                          <a:latin typeface="Times"/>
                        </a:rPr>
                        <a:t>.) Sarg.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Chinese tulip tree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3511-3563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920144"/>
                  </a:ext>
                </a:extLst>
              </a:tr>
              <a:tr h="144602"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32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Citrus reticulata Blanco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tangerine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effectLst/>
                          <a:latin typeface="Times"/>
                        </a:rPr>
                        <a:t>3566-3621</a:t>
                      </a:r>
                      <a:endParaRPr lang="en-US" sz="600">
                        <a:solidFill>
                          <a:srgbClr val="000000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40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F065-3E35-4873-9025-70004854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"/>
                <a:cs typeface="Times"/>
              </a:rPr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EDB3-4353-406D-B98F-98AB3627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84" y="2052918"/>
            <a:ext cx="940661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Plants can be most commonly identified from their leaves characteristics shape, </a:t>
            </a:r>
            <a:r>
              <a:rPr lang="en-US" sz="2400" dirty="0" err="1">
                <a:latin typeface="Times"/>
                <a:cs typeface="Times"/>
              </a:rPr>
              <a:t>colour</a:t>
            </a:r>
            <a:r>
              <a:rPr lang="en-US" sz="2400" dirty="0">
                <a:latin typeface="Times"/>
                <a:cs typeface="Times"/>
              </a:rPr>
              <a:t>, texture, vein structure etc.</a:t>
            </a:r>
            <a:endParaRPr lang="en-US"/>
          </a:p>
          <a:p>
            <a:pPr algn="just"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 algn="just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The existing system uses one or combination of one or more characteristics for identification purpose.</a:t>
            </a:r>
          </a:p>
          <a:p>
            <a:pPr algn="just"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 algn="just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solidFill>
                  <a:srgbClr val="FFFF00"/>
                </a:solidFill>
                <a:latin typeface="Times"/>
                <a:cs typeface="Times"/>
              </a:rPr>
              <a:t>Edge Detection algorithms</a:t>
            </a:r>
            <a:r>
              <a:rPr lang="en-US" sz="2400" dirty="0">
                <a:solidFill>
                  <a:srgbClr val="FFFFFF"/>
                </a:solidFill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are used for finding shape, texture and vein structure on plant leaves.</a:t>
            </a:r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dirty="0"/>
          </a:p>
          <a:p>
            <a:pPr>
              <a:buClr>
                <a:srgbClr val="8AD0D6"/>
              </a:buClr>
              <a:buFont typeface="Courier New" charset="2"/>
              <a:buChar char="o"/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8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C52A-9FB1-40F7-B0CD-8BE93EF1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Times"/>
                <a:cs typeface="Times"/>
              </a:rPr>
              <a:t>Proposed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solidFill>
                  <a:srgbClr val="92D050"/>
                </a:solidFill>
                <a:latin typeface="Times"/>
                <a:cs typeface="Times"/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51A8-AD16-4FCD-93E6-57D24385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661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Using the deep learning capabilities to find </a:t>
            </a:r>
            <a:r>
              <a:rPr lang="en-US" sz="2400" dirty="0">
                <a:solidFill>
                  <a:srgbClr val="FFFF00"/>
                </a:solidFill>
                <a:latin typeface="Times"/>
                <a:cs typeface="Times"/>
              </a:rPr>
              <a:t>global and local features</a:t>
            </a:r>
            <a:r>
              <a:rPr lang="en-US" sz="2400" dirty="0">
                <a:latin typeface="Times"/>
                <a:cs typeface="Times"/>
              </a:rPr>
              <a:t> from training images without being explicitly </a:t>
            </a:r>
            <a:r>
              <a:rPr lang="en-US" sz="2400" dirty="0">
                <a:latin typeface="Times"/>
                <a:ea typeface="+mj-lt"/>
                <a:cs typeface="+mj-lt"/>
              </a:rPr>
              <a:t>preprocessed</a:t>
            </a:r>
            <a:r>
              <a:rPr lang="en-US" sz="2400" dirty="0">
                <a:latin typeface="Times"/>
                <a:cs typeface="Times"/>
              </a:rPr>
              <a:t>.</a:t>
            </a:r>
          </a:p>
          <a:p>
            <a:pPr algn="just">
              <a:buClr>
                <a:srgbClr val="8AD0D6"/>
              </a:buClr>
              <a:buFont typeface="Courier New" charset="2"/>
              <a:buChar char="o"/>
            </a:pPr>
            <a:endParaRPr lang="en-US" sz="2400" dirty="0">
              <a:latin typeface="Times"/>
              <a:cs typeface="Times"/>
            </a:endParaRPr>
          </a:p>
          <a:p>
            <a:pPr algn="just">
              <a:buClr>
                <a:srgbClr val="8AD0D6"/>
              </a:buClr>
              <a:buFont typeface="Courier New" charset="2"/>
              <a:buChar char="o"/>
            </a:pPr>
            <a:r>
              <a:rPr lang="en-US" sz="2400" dirty="0">
                <a:latin typeface="Times"/>
                <a:cs typeface="Times"/>
              </a:rPr>
              <a:t>Image Preprocesses: 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+mj-lt"/>
                <a:cs typeface="+mj-lt"/>
              </a:rPr>
              <a:t>Gray-scaling</a:t>
            </a:r>
            <a:r>
              <a:rPr lang="en-US" sz="2400" dirty="0">
                <a:latin typeface="Times"/>
                <a:ea typeface="+mj-lt"/>
                <a:cs typeface="+mj-lt"/>
              </a:rPr>
              <a:t> and </a:t>
            </a:r>
            <a:r>
              <a:rPr lang="en-US" sz="2400" dirty="0">
                <a:solidFill>
                  <a:srgbClr val="FFFF00"/>
                </a:solidFill>
                <a:latin typeface="Times"/>
                <a:ea typeface="+mj-lt"/>
                <a:cs typeface="+mj-lt"/>
              </a:rPr>
              <a:t>Resizing 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1466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80DC-48AC-43DA-A71B-46B5D81C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89" y="2364906"/>
            <a:ext cx="2863025" cy="29389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imes"/>
                <a:cs typeface="Times"/>
              </a:rPr>
              <a:t>Architecture Design</a:t>
            </a:r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851FBE3-797D-4274-8FDC-38764993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39" y="1387884"/>
            <a:ext cx="7214557" cy="49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9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18BE-2021-47C3-A4B5-46045693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94" y="2379283"/>
            <a:ext cx="3337478" cy="2076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imes"/>
                <a:cs typeface="Times"/>
              </a:rPr>
              <a:t>User Interface Design</a:t>
            </a:r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CA476DD-162E-4B64-88D7-EC3A5389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58" y="311989"/>
            <a:ext cx="4281576" cy="62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8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 IDENTIYING PLANT SPECIES USING CONVOLUTION NEURAL NETWORK  20MCA245 - MINI PROJECT (FIRST REVIEW MEETING) </vt:lpstr>
      <vt:lpstr>Overview</vt:lpstr>
      <vt:lpstr>Dataset Overview</vt:lpstr>
      <vt:lpstr>PowerPoint Presentation</vt:lpstr>
      <vt:lpstr>PowerPoint Presentation</vt:lpstr>
      <vt:lpstr>Existing Systems</vt:lpstr>
      <vt:lpstr>Proposed System</vt:lpstr>
      <vt:lpstr>Architecture Design</vt:lpstr>
      <vt:lpstr>User Interface Design</vt:lpstr>
      <vt:lpstr>What's Done</vt:lpstr>
      <vt:lpstr>Further Actions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552</cp:revision>
  <dcterms:created xsi:type="dcterms:W3CDTF">2022-01-20T03:04:09Z</dcterms:created>
  <dcterms:modified xsi:type="dcterms:W3CDTF">2022-01-21T13:38:02Z</dcterms:modified>
</cp:coreProperties>
</file>