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66" r:id="rId3"/>
    <p:sldId id="308" r:id="rId4"/>
    <p:sldId id="310" r:id="rId5"/>
    <p:sldId id="312" r:id="rId6"/>
    <p:sldId id="314" r:id="rId7"/>
    <p:sldId id="316" r:id="rId8"/>
    <p:sldId id="319" r:id="rId9"/>
    <p:sldId id="320" r:id="rId10"/>
    <p:sldId id="322" r:id="rId11"/>
    <p:sldId id="321" r:id="rId12"/>
    <p:sldId id="323" r:id="rId13"/>
    <p:sldId id="324" r:id="rId14"/>
    <p:sldId id="325" r:id="rId15"/>
    <p:sldId id="326" r:id="rId16"/>
    <p:sldId id="333" r:id="rId17"/>
    <p:sldId id="335" r:id="rId18"/>
    <p:sldId id="336" r:id="rId19"/>
    <p:sldId id="337" r:id="rId20"/>
    <p:sldId id="338" r:id="rId21"/>
    <p:sldId id="313" r:id="rId22"/>
    <p:sldId id="339" r:id="rId23"/>
    <p:sldId id="3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66"/>
    <a:srgbClr val="000042"/>
    <a:srgbClr val="00006E"/>
    <a:srgbClr val="0D0337"/>
    <a:srgbClr val="020008"/>
    <a:srgbClr val="0D022C"/>
    <a:srgbClr val="25077B"/>
    <a:srgbClr val="A2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3D0E9-AD3F-4046-8E09-FBA5F16F1791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8E2CD-2B88-41D4-BC02-67A0EE0D9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1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verloading-new-delete-operator-c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verloading-new-delete-operator-c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verloading-new-delete-operator-c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verloading-new-delete-operator-c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81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8E2CD-2B88-41D4-BC02-67A0EE0D924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5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/>
              </a:rPr>
              <a:t>https://www.geeksforgeeks.org/overloading-new-delete-operator-c/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8E2CD-2B88-41D4-BC02-67A0EE0D924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46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/>
              </a:rPr>
              <a:t>https://www.geeksforgeeks.org/overloading-new-delete-operator-c/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8E2CD-2B88-41D4-BC02-67A0EE0D924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83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/>
              </a:rPr>
              <a:t>https://www.geeksforgeeks.org/overloading-new-delete-operator-c/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8E2CD-2B88-41D4-BC02-67A0EE0D924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7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8E2CD-2B88-41D4-BC02-67A0EE0D924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7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8E2CD-2B88-41D4-BC02-67A0EE0D924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0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/>
              </a:rPr>
              <a:t>https://www.geeksforgeeks.org/overloading-new-delete-operator-c/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8E2CD-2B88-41D4-BC02-67A0EE0D924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7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7C41-2063-4CB2-8005-FBD29D6B21D8}" type="datetime1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B1C5-5814-4C87-B949-A93BE970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1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E163-CCDE-4669-8BDB-B809666DDCDA}" type="datetime1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B1C5-5814-4C87-B949-A93BE970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16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E25B-FC26-4E60-8AFE-DC1FCF013B00}" type="datetime1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B1C5-5814-4C87-B949-A93BE970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66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BD71-F5D7-45D9-BF0D-EEFF71AA461E}" type="datetime1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2E0B-0949-49A7-8FAC-D9F613DF3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3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66D2-B416-4336-B3D1-CB025D997AE5}" type="datetime1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2E0B-0949-49A7-8FAC-D9F613DF3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71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DE1-50B0-43D6-A418-A07D61111B38}" type="datetime1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2E0B-0949-49A7-8FAC-D9F613DF3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099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4C29-23E4-4F86-9A51-86A376A59BE2}" type="datetime1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2E0B-0949-49A7-8FAC-D9F613DF3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553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31D22-CB85-44D5-8511-85C28E61FE96}" type="datetime1">
              <a:rPr lang="en-IN" smtClean="0"/>
              <a:t>04-04-2020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2E0B-0949-49A7-8FAC-D9F613DF3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412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957A-5485-4C8C-AAC0-FFFD88798205}" type="datetime1">
              <a:rPr lang="en-IN" smtClean="0"/>
              <a:t>04-04-2020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2E0B-0949-49A7-8FAC-D9F613DF3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2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7037-B71A-4E6A-A292-099467D98B40}" type="datetime1">
              <a:rPr lang="en-IN" smtClean="0"/>
              <a:t>04-04-2020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2E0B-0949-49A7-8FAC-D9F613DF3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32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00DB-22B1-436E-A06A-7D76CEAA8880}" type="datetime1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2E0B-0949-49A7-8FAC-D9F613DF3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8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BFB8-FF3C-4C24-B5C0-5802ED5C6C23}" type="datetime1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B1C5-5814-4C87-B949-A93BE970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885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8D8F-0DA4-4FC4-9FE6-18C1201B0180}" type="datetime1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2E0B-0949-49A7-8FAC-D9F613DF3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82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F4E9-83C7-4478-A382-3B396167E7A9}" type="datetime1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2E0B-0949-49A7-8FAC-D9F613DF3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304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73FB-2A99-4B6F-BB83-F3E9215A6E39}" type="datetime1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2E0B-0949-49A7-8FAC-D9F613DF3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2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BC6-002A-4DEB-BCAA-2DBA3F09E15A}" type="datetime1">
              <a:rPr lang="en-IN" smtClean="0"/>
              <a:t>04-04-2020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2E0B-0949-49A7-8FAC-D9F613DF313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extBox 5"/>
          <p:cNvSpPr txBox="1"/>
          <p:nvPr userDrawn="1"/>
        </p:nvSpPr>
        <p:spPr>
          <a:xfrm>
            <a:off x="2968283" y="2405575"/>
            <a:ext cx="696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Subrata</a:t>
            </a:r>
            <a:r>
              <a:rPr lang="en-US" dirty="0" smtClean="0"/>
              <a:t> </a:t>
            </a:r>
            <a:r>
              <a:rPr lang="en-US" dirty="0" err="1" smtClean="0"/>
              <a:t>nandi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40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7BA7-845E-442C-B35C-1FF978C47691}" type="datetime1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B1C5-5814-4C87-B949-A93BE970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0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E44E-A26E-4AAE-8622-DC847E905A09}" type="datetime1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B1C5-5814-4C87-B949-A93BE970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7EF9-B89A-467F-AC85-471C65EE50DE}" type="datetime1">
              <a:rPr lang="en-IN" smtClean="0"/>
              <a:t>04-04-2020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B1C5-5814-4C87-B949-A93BE970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2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3F9D-A01B-4AB5-A03C-936515C2D093}" type="datetime1">
              <a:rPr lang="en-IN" smtClean="0"/>
              <a:t>04-04-2020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B1C5-5814-4C87-B949-A93BE970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1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66B1-7BAE-49C8-B34C-85654A30CE00}" type="datetime1">
              <a:rPr lang="en-IN" smtClean="0"/>
              <a:t>04-04-2020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B1C5-5814-4C87-B949-A93BE970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EDDE-AD25-40E8-932A-CA6E2168BA61}" type="datetime1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B1C5-5814-4C87-B949-A93BE970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0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E315-FBA7-4DB0-99BC-1D9BBC54D3AC}" type="datetime1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B1C5-5814-4C87-B949-A93BE970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03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42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18EB7-CF83-4346-8376-FCE279CF740F}" type="datetime1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1B1C5-5814-4C87-B949-A93BE970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6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09A88-BA58-4280-B732-36706089688B}" type="datetime1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A2E0B-0949-49A7-8FAC-D9F613DF3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92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5" y="1124744"/>
            <a:ext cx="11017223" cy="26670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Operator Overloading in C</a:t>
            </a:r>
            <a:r>
              <a:rPr lang="en-US" dirty="0" smtClean="0">
                <a:solidFill>
                  <a:schemeClr val="bg1"/>
                </a:solidFill>
              </a:rPr>
              <a:t>++ - II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- </a:t>
            </a:r>
            <a:r>
              <a:rPr lang="en-US" sz="2800" i="1" dirty="0" smtClean="0">
                <a:solidFill>
                  <a:srgbClr val="00B0F0"/>
                </a:solidFill>
              </a:rPr>
              <a:t>subrata.nandi@cse.nitdgp.ac.in</a:t>
            </a:r>
            <a:endParaRPr lang="en-US" sz="2800" i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369" y="5105400"/>
            <a:ext cx="11305256" cy="106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“Operator </a:t>
            </a:r>
            <a:r>
              <a:rPr lang="en-US" dirty="0">
                <a:solidFill>
                  <a:schemeClr val="bg1"/>
                </a:solidFill>
              </a:rPr>
              <a:t>overloading is just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syntactic </a:t>
            </a:r>
            <a:r>
              <a:rPr lang="en-US" dirty="0">
                <a:solidFill>
                  <a:srgbClr val="FFFF00"/>
                </a:solidFill>
              </a:rPr>
              <a:t>sugar</a:t>
            </a:r>
            <a:r>
              <a:rPr lang="en-US" dirty="0" smtClean="0">
                <a:solidFill>
                  <a:schemeClr val="bg1"/>
                </a:solidFill>
              </a:rPr>
              <a:t>, which means </a:t>
            </a:r>
            <a:r>
              <a:rPr lang="en-US" dirty="0">
                <a:solidFill>
                  <a:schemeClr val="bg1"/>
                </a:solidFill>
              </a:rPr>
              <a:t>it is simply another way for </a:t>
            </a:r>
            <a:r>
              <a:rPr lang="en-US" dirty="0" smtClean="0">
                <a:solidFill>
                  <a:schemeClr val="bg1"/>
                </a:solidFill>
              </a:rPr>
              <a:t>a user  </a:t>
            </a:r>
            <a:r>
              <a:rPr lang="en-US" dirty="0">
                <a:solidFill>
                  <a:schemeClr val="bg1"/>
                </a:solidFill>
              </a:rPr>
              <a:t>to make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IN" dirty="0" smtClean="0">
                <a:solidFill>
                  <a:schemeClr val="bg1"/>
                </a:solidFill>
              </a:rPr>
              <a:t>function call” </a:t>
            </a:r>
            <a:r>
              <a:rPr lang="en-IN" dirty="0" smtClean="0"/>
              <a:t>– </a:t>
            </a:r>
            <a:r>
              <a:rPr lang="en-IN" i="1" dirty="0" smtClean="0">
                <a:solidFill>
                  <a:srgbClr val="00B0F0"/>
                </a:solidFill>
              </a:rPr>
              <a:t>Bruce </a:t>
            </a:r>
            <a:r>
              <a:rPr lang="en-IN" i="1" dirty="0" err="1" smtClean="0">
                <a:solidFill>
                  <a:srgbClr val="00B0F0"/>
                </a:solidFill>
              </a:rPr>
              <a:t>Eckel</a:t>
            </a:r>
            <a:r>
              <a:rPr lang="en-IN" i="1" dirty="0" smtClean="0">
                <a:solidFill>
                  <a:srgbClr val="00B0F0"/>
                </a:solidFill>
              </a:rPr>
              <a:t> (Thinking in C++, Vol 1)</a:t>
            </a:r>
            <a:endParaRPr lang="en-US" i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5" y="181311"/>
            <a:ext cx="847925" cy="8479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24906" y="93913"/>
            <a:ext cx="6222903" cy="935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00"/>
                </a:solidFill>
              </a:rPr>
              <a:t>CSC 404 Object Oriented Programming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3" y="1029236"/>
            <a:ext cx="2964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Dept. of Comp. Sc. &amp; </a:t>
            </a:r>
            <a:r>
              <a:rPr lang="en-US" sz="1200" dirty="0" err="1" smtClean="0">
                <a:solidFill>
                  <a:schemeClr val="bg1"/>
                </a:solidFill>
              </a:rPr>
              <a:t>Engg</a:t>
            </a:r>
            <a:r>
              <a:rPr lang="en-US" sz="1200" dirty="0" smtClean="0">
                <a:solidFill>
                  <a:schemeClr val="bg1"/>
                </a:solidFill>
              </a:rPr>
              <a:t>., NIT Durgapur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7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34933" y="2822298"/>
            <a:ext cx="882556" cy="40286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5360" y="174572"/>
            <a:ext cx="11233248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Overloading </a:t>
            </a:r>
            <a:r>
              <a:rPr lang="en-US" dirty="0">
                <a:solidFill>
                  <a:prstClr val="white"/>
                </a:solidFill>
              </a:rPr>
              <a:t>=</a:t>
            </a:r>
            <a:r>
              <a:rPr lang="en-US" dirty="0" smtClean="0">
                <a:solidFill>
                  <a:prstClr val="white"/>
                </a:solidFill>
              </a:rPr>
              <a:t> (binary) assignment operator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4680" y="1453705"/>
            <a:ext cx="5400600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                                                                 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 *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 pointer member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float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f1=1.0,float f2=1.0)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  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ri+img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~complex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delete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 operator function overloaded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of  class definition</a:t>
            </a: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84129" y="6627553"/>
            <a:ext cx="6324599" cy="276226"/>
          </a:xfrm>
        </p:spPr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18912" y="875459"/>
            <a:ext cx="94453" cy="575209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riped Right Arrow 10"/>
          <p:cNvSpPr/>
          <p:nvPr/>
        </p:nvSpPr>
        <p:spPr>
          <a:xfrm>
            <a:off x="132948" y="3754410"/>
            <a:ext cx="675249" cy="192380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7602892" y="1036547"/>
            <a:ext cx="1440748" cy="232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9675120" y="1005840"/>
            <a:ext cx="1649372" cy="2351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274256" y="1005840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segment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981767" y="1029645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841087" y="1828800"/>
            <a:ext cx="0" cy="120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41087" y="3052689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1121" y="1934952"/>
            <a:ext cx="0" cy="111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06864" y="2553022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=1.0,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=1.0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 1050</a:t>
            </a:r>
            <a:endParaRPr lang="en-IN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7841087" y="2493820"/>
            <a:ext cx="112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274256" y="193495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257840" y="2171760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74256" y="1714877"/>
            <a:ext cx="881424" cy="1464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288321" y="23345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229705" y="262762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255493" y="27940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267213" y="29464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85974" y="24869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53998" y="2637632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52807" y="2445436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18584" y="1945769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=2.0,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=3.5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=1055 </a:t>
            </a:r>
            <a:endParaRPr lang="en-IN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565718" y="2030379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9676071" y="1903348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1050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10285974" y="1942046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2.0</a:t>
            </a:r>
            <a:endParaRPr lang="en-IN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556801" y="2166425"/>
            <a:ext cx="1654141" cy="780068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601685" y="2855831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1055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10253146" y="2890717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4.5</a:t>
            </a:r>
            <a:endParaRPr lang="en-IN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526491" y="2322842"/>
            <a:ext cx="1682248" cy="661428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13"/>
          <p:cNvSpPr txBox="1">
            <a:spLocks/>
          </p:cNvSpPr>
          <p:nvPr/>
        </p:nvSpPr>
        <p:spPr>
          <a:xfrm>
            <a:off x="4762496" y="1652171"/>
            <a:ext cx="2711983" cy="458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complex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b(2.0,3.5);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7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5360" y="174572"/>
            <a:ext cx="11233248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Overloading </a:t>
            </a:r>
            <a:r>
              <a:rPr lang="en-US" dirty="0">
                <a:solidFill>
                  <a:prstClr val="white"/>
                </a:solidFill>
              </a:rPr>
              <a:t>=</a:t>
            </a:r>
            <a:r>
              <a:rPr lang="en-US" dirty="0" smtClean="0">
                <a:solidFill>
                  <a:prstClr val="white"/>
                </a:solidFill>
              </a:rPr>
              <a:t> (binary) assignment operator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4680" y="1453705"/>
            <a:ext cx="5400600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                                                                 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 *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 pointer member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float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f1=1.0,float f2=1.0)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  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ri+img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~complex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delete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 operator function overloaded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of  class definition</a:t>
            </a: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84129" y="6627553"/>
            <a:ext cx="6324599" cy="276226"/>
          </a:xfrm>
        </p:spPr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18912" y="875459"/>
            <a:ext cx="94453" cy="575209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riped Right Arrow 10"/>
          <p:cNvSpPr/>
          <p:nvPr/>
        </p:nvSpPr>
        <p:spPr>
          <a:xfrm>
            <a:off x="4571179" y="3414681"/>
            <a:ext cx="675249" cy="192380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7602892" y="1036547"/>
            <a:ext cx="1440748" cy="232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9675120" y="1005840"/>
            <a:ext cx="1649372" cy="2351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274256" y="1005840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segment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981767" y="1029645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841087" y="1828800"/>
            <a:ext cx="0" cy="120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41087" y="3052689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1121" y="1934952"/>
            <a:ext cx="0" cy="111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06864" y="2553022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=2..0,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=3.5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 1055</a:t>
            </a:r>
            <a:endParaRPr lang="en-IN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7841087" y="2493820"/>
            <a:ext cx="112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274256" y="193495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257840" y="2171760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74256" y="1714877"/>
            <a:ext cx="881424" cy="1464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288321" y="23345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229705" y="262762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255493" y="27940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267213" y="29464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85974" y="24869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53998" y="2637632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52807" y="2445436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18584" y="1945769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=2.0,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=3.5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=1055 </a:t>
            </a:r>
            <a:endParaRPr lang="en-IN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565718" y="2030379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9676071" y="1903348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1050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10285974" y="1942046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2.0</a:t>
            </a:r>
            <a:endParaRPr lang="en-IN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582731" y="2890717"/>
            <a:ext cx="1756499" cy="285986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601685" y="2855831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1055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10253146" y="2890717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4.5</a:t>
            </a:r>
            <a:endParaRPr lang="en-IN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526491" y="2322842"/>
            <a:ext cx="1682248" cy="661428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82731" y="3751506"/>
            <a:ext cx="3445146" cy="28623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Here, in absence of </a:t>
            </a:r>
            <a:r>
              <a:rPr lang="en-US" dirty="0" err="1" smtClean="0">
                <a:solidFill>
                  <a:schemeClr val="bg1"/>
                </a:solidFill>
              </a:rPr>
              <a:t>operloaded</a:t>
            </a:r>
            <a:r>
              <a:rPr lang="en-US" dirty="0" smtClean="0">
                <a:solidFill>
                  <a:schemeClr val="bg1"/>
                </a:solidFill>
              </a:rPr>
              <a:t> behavior of =; </a:t>
            </a:r>
            <a:r>
              <a:rPr lang="en-US" dirty="0" smtClean="0">
                <a:solidFill>
                  <a:srgbClr val="FFFF00"/>
                </a:solidFill>
              </a:rPr>
              <a:t>Shallow bitwise copying has been performed</a:t>
            </a:r>
            <a:r>
              <a:rPr lang="en-US" dirty="0" smtClean="0">
                <a:solidFill>
                  <a:schemeClr val="bg1"/>
                </a:solidFill>
              </a:rPr>
              <a:t> by the functionality provided by compiler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As a result any change made by object a or b in location 1055 of heap segment affects the other; </a:t>
            </a:r>
            <a:r>
              <a:rPr lang="en-US" dirty="0" smtClean="0">
                <a:solidFill>
                  <a:srgbClr val="FFFF00"/>
                </a:solidFill>
              </a:rPr>
              <a:t>undesirable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6" name="Content Placeholder 13"/>
          <p:cNvSpPr txBox="1">
            <a:spLocks/>
          </p:cNvSpPr>
          <p:nvPr/>
        </p:nvSpPr>
        <p:spPr>
          <a:xfrm>
            <a:off x="4762496" y="1652171"/>
            <a:ext cx="2711983" cy="458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complex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b(2.0,3.5);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/>
          <p:cNvSpPr txBox="1">
            <a:spLocks/>
          </p:cNvSpPr>
          <p:nvPr/>
        </p:nvSpPr>
        <p:spPr>
          <a:xfrm>
            <a:off x="4762496" y="1652171"/>
            <a:ext cx="2711983" cy="458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complex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b(2.0,3.5);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here b goes out of scope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5360" y="174572"/>
            <a:ext cx="11233248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Overloading </a:t>
            </a:r>
            <a:r>
              <a:rPr lang="en-US" dirty="0">
                <a:solidFill>
                  <a:prstClr val="white"/>
                </a:solidFill>
              </a:rPr>
              <a:t>=</a:t>
            </a:r>
            <a:r>
              <a:rPr lang="en-US" dirty="0" smtClean="0">
                <a:solidFill>
                  <a:prstClr val="white"/>
                </a:solidFill>
              </a:rPr>
              <a:t> (binary) assignment operator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4680" y="1453705"/>
            <a:ext cx="4787175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                                                                 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 *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 pointer member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float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f1=1.0,float f2=1.0)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  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ri+img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~complex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delete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 operator function overloaded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of  class definition</a:t>
            </a: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84129" y="6627553"/>
            <a:ext cx="6324599" cy="276226"/>
          </a:xfrm>
        </p:spPr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18912" y="875459"/>
            <a:ext cx="94453" cy="575209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7602892" y="1036547"/>
            <a:ext cx="1440748" cy="232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9675120" y="1005840"/>
            <a:ext cx="1649372" cy="2351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274256" y="1005840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segment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981767" y="1029645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841087" y="1828800"/>
            <a:ext cx="0" cy="120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41087" y="3052689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1121" y="1934952"/>
            <a:ext cx="0" cy="111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06864" y="2553022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=2..0,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=3.5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 1055</a:t>
            </a:r>
            <a:endParaRPr lang="en-IN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7841087" y="2493820"/>
            <a:ext cx="112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274256" y="193495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257840" y="2171760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74256" y="1714877"/>
            <a:ext cx="881424" cy="1464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288321" y="23345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229705" y="262762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255493" y="27940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267213" y="29464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85974" y="24869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53998" y="2637632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52807" y="2445436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76071" y="1903348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1050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10285974" y="1942046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2.0</a:t>
            </a:r>
            <a:endParaRPr lang="en-IN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582731" y="2890717"/>
            <a:ext cx="1756499" cy="285986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601685" y="2855831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1055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10253146" y="2890717"/>
            <a:ext cx="855637" cy="285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4.5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582731" y="3751506"/>
            <a:ext cx="3445146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Destructor called as b goes out of scope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Striped Right Arrow 45"/>
          <p:cNvSpPr/>
          <p:nvPr/>
        </p:nvSpPr>
        <p:spPr>
          <a:xfrm>
            <a:off x="4388153" y="3913417"/>
            <a:ext cx="675249" cy="192380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4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/>
          <p:cNvSpPr txBox="1">
            <a:spLocks/>
          </p:cNvSpPr>
          <p:nvPr/>
        </p:nvSpPr>
        <p:spPr>
          <a:xfrm>
            <a:off x="4762496" y="1652171"/>
            <a:ext cx="2711983" cy="458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complex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b(2.0,3.5);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here b goes out of scope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destructor called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5360" y="174572"/>
            <a:ext cx="11233248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Overloading </a:t>
            </a:r>
            <a:r>
              <a:rPr lang="en-US" dirty="0">
                <a:solidFill>
                  <a:prstClr val="white"/>
                </a:solidFill>
              </a:rPr>
              <a:t>=</a:t>
            </a:r>
            <a:r>
              <a:rPr lang="en-US" dirty="0" smtClean="0">
                <a:solidFill>
                  <a:prstClr val="white"/>
                </a:solidFill>
              </a:rPr>
              <a:t> (binary) assignment operator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4680" y="1453705"/>
            <a:ext cx="4787175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                                                                 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 *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 pointer member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float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f1=1.0,float f2=1.0)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  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ri+img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~complex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delete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 operator function overloaded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of  class definition</a:t>
            </a: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84129" y="6627553"/>
            <a:ext cx="6324599" cy="276226"/>
          </a:xfrm>
        </p:spPr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18912" y="875459"/>
            <a:ext cx="94453" cy="575209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7602892" y="1036547"/>
            <a:ext cx="1440748" cy="232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9675120" y="1005840"/>
            <a:ext cx="1649372" cy="2351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274256" y="1005840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segment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981767" y="1029645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841087" y="1828800"/>
            <a:ext cx="0" cy="120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41087" y="3052689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1121" y="1934952"/>
            <a:ext cx="0" cy="111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06864" y="2553022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=2..0,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=3.5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 1055</a:t>
            </a:r>
            <a:endParaRPr lang="en-IN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7841087" y="2493820"/>
            <a:ext cx="112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274256" y="193495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257840" y="2171760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74256" y="1714877"/>
            <a:ext cx="881424" cy="1464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288321" y="23345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229705" y="262762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255493" y="27940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267213" y="29464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85974" y="24869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53998" y="2637632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852807" y="2445436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76071" y="1903348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1050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10285974" y="1942046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2.0</a:t>
            </a:r>
            <a:endParaRPr lang="en-IN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582731" y="2890717"/>
            <a:ext cx="1756499" cy="285986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601685" y="2855831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1055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10253146" y="2890717"/>
            <a:ext cx="855637" cy="285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4.5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243668" y="3751506"/>
            <a:ext cx="3784209" cy="258532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OOPS!!!  </a:t>
            </a:r>
            <a:r>
              <a:rPr lang="en-US" dirty="0" smtClean="0">
                <a:solidFill>
                  <a:schemeClr val="bg1"/>
                </a:solidFill>
              </a:rPr>
              <a:t>space pointed by </a:t>
            </a:r>
            <a:r>
              <a:rPr lang="en-US" dirty="0" err="1" smtClean="0">
                <a:solidFill>
                  <a:schemeClr val="bg1"/>
                </a:solidFill>
              </a:rPr>
              <a:t>b.ptr</a:t>
            </a:r>
            <a:r>
              <a:rPr lang="en-US" dirty="0" smtClean="0">
                <a:solidFill>
                  <a:schemeClr val="bg1"/>
                </a:solidFill>
              </a:rPr>
              <a:t> becomes free; as </a:t>
            </a:r>
            <a:r>
              <a:rPr lang="en-US" dirty="0" err="1" smtClean="0">
                <a:solidFill>
                  <a:schemeClr val="bg1"/>
                </a:solidFill>
              </a:rPr>
              <a:t>b.ptr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a.ptr</a:t>
            </a:r>
            <a:r>
              <a:rPr lang="en-US" dirty="0" smtClean="0">
                <a:solidFill>
                  <a:schemeClr val="bg1"/>
                </a:solidFill>
              </a:rPr>
              <a:t> pointed to the same location; hence, </a:t>
            </a:r>
            <a:r>
              <a:rPr lang="en-US" dirty="0" err="1" smtClean="0">
                <a:solidFill>
                  <a:schemeClr val="bg1"/>
                </a:solidFill>
              </a:rPr>
              <a:t>a.ptr</a:t>
            </a:r>
            <a:r>
              <a:rPr lang="en-US" dirty="0" smtClean="0">
                <a:solidFill>
                  <a:schemeClr val="bg1"/>
                </a:solidFill>
              </a:rPr>
              <a:t> now becomes a dangling pointer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Remedy</a:t>
            </a:r>
            <a:r>
              <a:rPr lang="en-US" dirty="0" smtClean="0">
                <a:solidFill>
                  <a:schemeClr val="bg1"/>
                </a:solidFill>
              </a:rPr>
              <a:t> don’t rely on default shallow copy; let’s </a:t>
            </a:r>
            <a:r>
              <a:rPr lang="en-US" dirty="0" smtClean="0">
                <a:solidFill>
                  <a:srgbClr val="FFFF00"/>
                </a:solidFill>
              </a:rPr>
              <a:t>write explicitly overloaded behavior of operator = </a:t>
            </a:r>
            <a:r>
              <a:rPr lang="en-US" dirty="0" smtClean="0">
                <a:solidFill>
                  <a:schemeClr val="bg1"/>
                </a:solidFill>
              </a:rPr>
              <a:t>so that the assignment works consistently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Striped Right Arrow 45"/>
          <p:cNvSpPr/>
          <p:nvPr/>
        </p:nvSpPr>
        <p:spPr>
          <a:xfrm>
            <a:off x="0" y="4718162"/>
            <a:ext cx="675249" cy="192380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2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5360" y="174572"/>
            <a:ext cx="11233248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Overloading </a:t>
            </a:r>
            <a:r>
              <a:rPr lang="en-US" dirty="0">
                <a:solidFill>
                  <a:prstClr val="white"/>
                </a:solidFill>
              </a:rPr>
              <a:t>=</a:t>
            </a:r>
            <a:r>
              <a:rPr lang="en-US" dirty="0" smtClean="0">
                <a:solidFill>
                  <a:prstClr val="white"/>
                </a:solidFill>
              </a:rPr>
              <a:t> (binary) assignment operator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4680" y="1453705"/>
            <a:ext cx="54006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                                                                 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 *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 pointer member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float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f1=1.0,float f2=1.0)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  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ri+img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~complex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delete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void    operator=(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 &amp;c)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c.ri+c.img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fresh copy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of  class definition</a:t>
            </a: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84129" y="6627553"/>
            <a:ext cx="6324599" cy="276226"/>
          </a:xfrm>
        </p:spPr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18912" y="875459"/>
            <a:ext cx="94453" cy="575209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84130" y="937049"/>
            <a:ext cx="244200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Let’s add operator= function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084129" y="1597123"/>
            <a:ext cx="650581" cy="325609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13"/>
          <p:cNvSpPr txBox="1">
            <a:spLocks/>
          </p:cNvSpPr>
          <p:nvPr/>
        </p:nvSpPr>
        <p:spPr>
          <a:xfrm>
            <a:off x="4762496" y="1652171"/>
            <a:ext cx="2711983" cy="458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complex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b(2.0,3.5);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9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5360" y="174572"/>
            <a:ext cx="11233248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Overloading </a:t>
            </a:r>
            <a:r>
              <a:rPr lang="en-US" dirty="0">
                <a:solidFill>
                  <a:prstClr val="white"/>
                </a:solidFill>
              </a:rPr>
              <a:t>=</a:t>
            </a:r>
            <a:r>
              <a:rPr lang="en-US" dirty="0" smtClean="0">
                <a:solidFill>
                  <a:prstClr val="white"/>
                </a:solidFill>
              </a:rPr>
              <a:t> (binary) assignment operator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4680" y="1453705"/>
            <a:ext cx="54006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                                                                 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 *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 pointer member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float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f1=1.0,float f2=1.0)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  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ri+img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~complex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delete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void    operator=(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 &amp;c)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c.ri+c.img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fresh copy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of  class definition</a:t>
            </a: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84129" y="6627553"/>
            <a:ext cx="6324599" cy="276226"/>
          </a:xfrm>
        </p:spPr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18912" y="875459"/>
            <a:ext cx="94453" cy="575209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riped Right Arrow 10"/>
          <p:cNvSpPr/>
          <p:nvPr/>
        </p:nvSpPr>
        <p:spPr>
          <a:xfrm>
            <a:off x="4599260" y="3199114"/>
            <a:ext cx="675249" cy="192380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7602892" y="1036547"/>
            <a:ext cx="1440748" cy="232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9675120" y="1005840"/>
            <a:ext cx="1649372" cy="2351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10274256" y="1005840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segment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981767" y="1029645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IN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7841087" y="1828800"/>
            <a:ext cx="0" cy="120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41087" y="3052689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961121" y="1934952"/>
            <a:ext cx="0" cy="111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06864" y="2553022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=1.0,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=1.0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 1050</a:t>
            </a:r>
            <a:endParaRPr lang="en-IN" sz="1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841087" y="2493820"/>
            <a:ext cx="112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74256" y="193495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257840" y="2171760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74256" y="1714877"/>
            <a:ext cx="881424" cy="1464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0288321" y="23345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229705" y="262762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255493" y="27940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267213" y="29464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285974" y="24869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53998" y="2637632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852807" y="2445436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18584" y="1945769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=2.0,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=3.5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=1055 </a:t>
            </a:r>
            <a:endParaRPr lang="en-IN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565718" y="2030379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9676071" y="1903348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1050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10285974" y="1942046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2.0</a:t>
            </a:r>
            <a:endParaRPr lang="en-IN" sz="12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8556801" y="2166425"/>
            <a:ext cx="1654141" cy="780068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601685" y="2855831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1055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10253146" y="2890717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4.5</a:t>
            </a:r>
            <a:endParaRPr lang="en-IN" sz="12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526491" y="2322842"/>
            <a:ext cx="1682248" cy="661428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 Placeholder 13"/>
          <p:cNvSpPr txBox="1">
            <a:spLocks/>
          </p:cNvSpPr>
          <p:nvPr/>
        </p:nvSpPr>
        <p:spPr>
          <a:xfrm>
            <a:off x="4762496" y="1652171"/>
            <a:ext cx="2711983" cy="458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complex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b(2.0,3.5);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5360" y="174572"/>
            <a:ext cx="11233248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Overloading </a:t>
            </a:r>
            <a:r>
              <a:rPr lang="en-US" dirty="0">
                <a:solidFill>
                  <a:prstClr val="white"/>
                </a:solidFill>
              </a:rPr>
              <a:t>=</a:t>
            </a:r>
            <a:r>
              <a:rPr lang="en-US" dirty="0" smtClean="0">
                <a:solidFill>
                  <a:prstClr val="white"/>
                </a:solidFill>
              </a:rPr>
              <a:t> (binary) assignment operator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4680" y="1453705"/>
            <a:ext cx="54006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                                                                 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 *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 pointer member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float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f1=1.0,float f2=1.0)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  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ri+img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~complex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delete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void    operator=(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 &amp;c)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c.ri+c.img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fresh copy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of  class definition</a:t>
            </a: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84129" y="6627553"/>
            <a:ext cx="6324599" cy="276226"/>
          </a:xfrm>
        </p:spPr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18912" y="875459"/>
            <a:ext cx="94453" cy="575209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riped Right Arrow 10"/>
          <p:cNvSpPr/>
          <p:nvPr/>
        </p:nvSpPr>
        <p:spPr>
          <a:xfrm>
            <a:off x="-319586" y="5238929"/>
            <a:ext cx="675249" cy="192380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7602892" y="1036547"/>
            <a:ext cx="1440748" cy="232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9675120" y="1005840"/>
            <a:ext cx="1649372" cy="2351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10274256" y="1005840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segment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981767" y="1029645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IN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7841087" y="1828800"/>
            <a:ext cx="0" cy="120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41087" y="3052689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961121" y="1934952"/>
            <a:ext cx="0" cy="111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06864" y="2553022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=2.0,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=3.5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 1050</a:t>
            </a:r>
            <a:endParaRPr lang="en-IN" sz="1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841087" y="2493820"/>
            <a:ext cx="112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74256" y="193495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257840" y="2171760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74256" y="1714877"/>
            <a:ext cx="881424" cy="1464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0288321" y="23345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229705" y="262762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255493" y="27940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267213" y="29464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285974" y="24869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53998" y="2637632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852807" y="2445436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18584" y="1945769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=2.0,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=3.5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=1055 </a:t>
            </a:r>
            <a:endParaRPr lang="en-IN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565718" y="2030379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9676071" y="1903348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1050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10285974" y="1942046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2.0</a:t>
            </a:r>
            <a:endParaRPr lang="en-IN" sz="12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8556801" y="2166425"/>
            <a:ext cx="1654141" cy="780068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601685" y="2855831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1055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10253146" y="2890717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4.5</a:t>
            </a:r>
            <a:endParaRPr lang="en-IN" sz="12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526491" y="2322842"/>
            <a:ext cx="1682248" cy="661428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 Placeholder 13"/>
          <p:cNvSpPr txBox="1">
            <a:spLocks/>
          </p:cNvSpPr>
          <p:nvPr/>
        </p:nvSpPr>
        <p:spPr>
          <a:xfrm>
            <a:off x="4762496" y="1652171"/>
            <a:ext cx="2711983" cy="458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complex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b(2.0,3.5);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1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5360" y="174572"/>
            <a:ext cx="11233248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Overloading </a:t>
            </a:r>
            <a:r>
              <a:rPr lang="en-US" dirty="0">
                <a:solidFill>
                  <a:prstClr val="white"/>
                </a:solidFill>
              </a:rPr>
              <a:t>=</a:t>
            </a:r>
            <a:r>
              <a:rPr lang="en-US" dirty="0" smtClean="0">
                <a:solidFill>
                  <a:prstClr val="white"/>
                </a:solidFill>
              </a:rPr>
              <a:t> (binary) assignment operator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4680" y="1453705"/>
            <a:ext cx="54006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                                                                 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 *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 pointer member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float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f1=1.0,float f2=1.0)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  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ri+img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~complex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delete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void    operator=(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 &amp;c)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c.ri+c.img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fresh copy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of  class definition</a:t>
            </a: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84129" y="6627553"/>
            <a:ext cx="6324599" cy="276226"/>
          </a:xfrm>
        </p:spPr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18912" y="875459"/>
            <a:ext cx="94453" cy="575209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riped Right Arrow 10"/>
          <p:cNvSpPr/>
          <p:nvPr/>
        </p:nvSpPr>
        <p:spPr>
          <a:xfrm>
            <a:off x="-362305" y="5421809"/>
            <a:ext cx="675249" cy="192380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7602892" y="1036547"/>
            <a:ext cx="1440748" cy="232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9675120" y="1005840"/>
            <a:ext cx="1649372" cy="2351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10274256" y="1005840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segment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981767" y="1029645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IN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7841087" y="1828800"/>
            <a:ext cx="0" cy="120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41087" y="3052689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961121" y="1934952"/>
            <a:ext cx="0" cy="111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06864" y="2553022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=2.0,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=3.5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 1050</a:t>
            </a:r>
            <a:endParaRPr lang="en-IN" sz="1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841087" y="2493820"/>
            <a:ext cx="112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74256" y="193495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257840" y="2171760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74256" y="1714877"/>
            <a:ext cx="881424" cy="1464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0288321" y="23345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229705" y="262762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255493" y="27940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267213" y="29464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285974" y="24869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53998" y="2637632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852807" y="2445436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18584" y="1945769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=2.0,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=3.5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=1054 </a:t>
            </a:r>
            <a:endParaRPr lang="en-IN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565718" y="2030379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9676071" y="1903348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1050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10285974" y="1942046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2.0</a:t>
            </a:r>
            <a:endParaRPr lang="en-IN" sz="12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8556801" y="2585198"/>
            <a:ext cx="1644770" cy="361295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601685" y="2855831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1055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10253146" y="2890717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4.5</a:t>
            </a:r>
            <a:endParaRPr lang="en-IN" sz="12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511041" y="2325096"/>
            <a:ext cx="1718664" cy="621396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 Placeholder 13"/>
          <p:cNvSpPr txBox="1">
            <a:spLocks/>
          </p:cNvSpPr>
          <p:nvPr/>
        </p:nvSpPr>
        <p:spPr>
          <a:xfrm>
            <a:off x="4762496" y="1652171"/>
            <a:ext cx="2711983" cy="458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complex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b(2.0,3.5);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73723" y="2365237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1054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10283626" y="2403935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3.5</a:t>
            </a:r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215531" y="3751506"/>
            <a:ext cx="3545059" cy="1754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Here the operator= function executes the code for </a:t>
            </a:r>
            <a:r>
              <a:rPr lang="en-US" dirty="0" smtClean="0">
                <a:solidFill>
                  <a:srgbClr val="FFFF00"/>
                </a:solidFill>
              </a:rPr>
              <a:t>deep copying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allocates new (fresh) space for the contents pointed and then copies the original pointed data to it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5360" y="174572"/>
            <a:ext cx="11233248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Overloading </a:t>
            </a:r>
            <a:r>
              <a:rPr lang="en-US" dirty="0">
                <a:solidFill>
                  <a:prstClr val="white"/>
                </a:solidFill>
              </a:rPr>
              <a:t>=</a:t>
            </a:r>
            <a:r>
              <a:rPr lang="en-US" dirty="0" smtClean="0">
                <a:solidFill>
                  <a:prstClr val="white"/>
                </a:solidFill>
              </a:rPr>
              <a:t> (binary) assignment operator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4680" y="1453705"/>
            <a:ext cx="5400600" cy="525658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                                                                 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 *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 pointer member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float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f1=1.0,float f2=1.0)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  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ri+img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~complex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delete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void    operator=(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 &amp;c)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new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c.ri+c.img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fresh copy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of  class definition</a:t>
            </a: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84129" y="6627553"/>
            <a:ext cx="6324599" cy="276226"/>
          </a:xfrm>
        </p:spPr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18912" y="875459"/>
            <a:ext cx="94453" cy="575209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riped Right Arrow 10"/>
          <p:cNvSpPr/>
          <p:nvPr/>
        </p:nvSpPr>
        <p:spPr>
          <a:xfrm>
            <a:off x="4571179" y="4081997"/>
            <a:ext cx="675249" cy="192380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7602892" y="1036547"/>
            <a:ext cx="1440748" cy="232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9675120" y="1005840"/>
            <a:ext cx="1649372" cy="2351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10274256" y="1005840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segment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981767" y="1029645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IN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7841087" y="1828800"/>
            <a:ext cx="0" cy="120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41087" y="3052689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961121" y="1934952"/>
            <a:ext cx="0" cy="111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06864" y="2553022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=2.0,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=3.5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 1050</a:t>
            </a:r>
            <a:endParaRPr lang="en-IN" sz="1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841087" y="2493820"/>
            <a:ext cx="112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74256" y="193495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257840" y="2171760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74256" y="1714877"/>
            <a:ext cx="881424" cy="1464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0288321" y="23345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229705" y="262762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255493" y="27940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267213" y="29464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285974" y="24869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53998" y="2637632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852807" y="2445436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676071" y="1903348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1050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10285974" y="1942046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2.0</a:t>
            </a:r>
            <a:endParaRPr lang="en-IN" sz="12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8556801" y="2585198"/>
            <a:ext cx="1644770" cy="361295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601685" y="2855831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1055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10253146" y="2890717"/>
            <a:ext cx="855637" cy="285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4.5</a:t>
            </a:r>
            <a:endParaRPr lang="en-IN" sz="1200" dirty="0"/>
          </a:p>
        </p:txBody>
      </p:sp>
      <p:sp>
        <p:nvSpPr>
          <p:cNvPr id="68" name="Content Placeholder 13"/>
          <p:cNvSpPr txBox="1">
            <a:spLocks/>
          </p:cNvSpPr>
          <p:nvPr/>
        </p:nvSpPr>
        <p:spPr>
          <a:xfrm>
            <a:off x="4762496" y="1652171"/>
            <a:ext cx="2711983" cy="458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complex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b(2.0,3.5);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73723" y="2365237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1054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10283626" y="2403935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3.5</a:t>
            </a:r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215531" y="3751506"/>
            <a:ext cx="3545059" cy="1754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Objects a and b can work independently now onwards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works well with its own copy of space in heap and works well even if b goes out of scope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8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8132" y="1026940"/>
            <a:ext cx="12051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ompiler provides a </a:t>
            </a:r>
            <a:r>
              <a:rPr lang="en-US" dirty="0" smtClean="0">
                <a:solidFill>
                  <a:srgbClr val="FFFF00"/>
                </a:solidFill>
              </a:rPr>
              <a:t>free one if not explicitly overloaded; </a:t>
            </a:r>
            <a:r>
              <a:rPr lang="en-US" dirty="0" smtClean="0">
                <a:solidFill>
                  <a:schemeClr val="bg1"/>
                </a:solidFill>
              </a:rPr>
              <a:t>free one considers </a:t>
            </a:r>
            <a:r>
              <a:rPr lang="en-US" dirty="0" smtClean="0">
                <a:solidFill>
                  <a:srgbClr val="00B0F0"/>
                </a:solidFill>
              </a:rPr>
              <a:t>shallow copy </a:t>
            </a:r>
            <a:r>
              <a:rPr lang="en-US" dirty="0" smtClean="0">
                <a:solidFill>
                  <a:schemeClr val="bg1"/>
                </a:solidFill>
              </a:rPr>
              <a:t>(bitwise copying)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 smtClean="0">
                <a:solidFill>
                  <a:srgbClr val="FFFF00"/>
                </a:solidFill>
              </a:rPr>
              <a:t>dynamic allocation is used in constructor </a:t>
            </a:r>
            <a:r>
              <a:rPr lang="en-US" dirty="0" smtClean="0">
                <a:solidFill>
                  <a:schemeClr val="bg1"/>
                </a:solidFill>
              </a:rPr>
              <a:t>or the class is having a pointer/reference member </a:t>
            </a:r>
            <a:r>
              <a:rPr lang="en-US" dirty="0" smtClean="0">
                <a:solidFill>
                  <a:srgbClr val="FFFF00"/>
                </a:solidFill>
              </a:rPr>
              <a:t>overloading = is essential to implement </a:t>
            </a:r>
            <a:r>
              <a:rPr lang="en-US" dirty="0" smtClean="0">
                <a:solidFill>
                  <a:srgbClr val="00B0F0"/>
                </a:solidFill>
              </a:rPr>
              <a:t>deep copy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 other words, </a:t>
            </a:r>
            <a:r>
              <a:rPr lang="en-US" dirty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f copy constructor needs to be defined </a:t>
            </a:r>
            <a:r>
              <a:rPr lang="en-US" dirty="0">
                <a:solidFill>
                  <a:srgbClr val="FFFF00"/>
                </a:solidFill>
              </a:rPr>
              <a:t>overloading = is </a:t>
            </a:r>
            <a:r>
              <a:rPr lang="en-US" dirty="0" smtClean="0">
                <a:solidFill>
                  <a:srgbClr val="FFFF00"/>
                </a:solidFill>
              </a:rPr>
              <a:t>essential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Deep copying </a:t>
            </a:r>
            <a:r>
              <a:rPr lang="en-US" dirty="0" smtClean="0">
                <a:solidFill>
                  <a:srgbClr val="FFFF00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allocates new (fresh) space for the contents pointed and then copies the original pointed data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Shallow copying </a:t>
            </a:r>
            <a:r>
              <a:rPr lang="en-US" dirty="0" smtClean="0">
                <a:solidFill>
                  <a:srgbClr val="FFFF00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merely copies the value of the pointer member; hence the new and original pointer continues to point to the same data; if one modified some of its pointed portion the other gets affected; if one goes out of scope the other becomes a dangling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If copy constructor is needed </a:t>
            </a:r>
            <a:r>
              <a:rPr lang="en-US" dirty="0" smtClean="0">
                <a:solidFill>
                  <a:schemeClr val="bg1"/>
                </a:solidFill>
              </a:rPr>
              <a:t>(when the class is having </a:t>
            </a:r>
            <a:r>
              <a:rPr lang="en-US" dirty="0" err="1" smtClean="0">
                <a:solidFill>
                  <a:schemeClr val="bg1"/>
                </a:solidFill>
              </a:rPr>
              <a:t>atleast</a:t>
            </a:r>
            <a:r>
              <a:rPr lang="en-US" dirty="0" smtClean="0">
                <a:solidFill>
                  <a:schemeClr val="bg1"/>
                </a:solidFill>
              </a:rPr>
              <a:t> one reference/pointer member) </a:t>
            </a:r>
            <a:r>
              <a:rPr lang="en-US" dirty="0" smtClean="0">
                <a:solidFill>
                  <a:srgbClr val="FFFF00"/>
                </a:solidFill>
              </a:rPr>
              <a:t>one must overload operator = explicitly to enable deep copying and vice-versa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-1563858" y="115621"/>
            <a:ext cx="11971606" cy="785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prstClr val="white"/>
                </a:solidFill>
              </a:rPr>
              <a:t>O</a:t>
            </a:r>
            <a:r>
              <a:rPr lang="en-US" sz="4400" dirty="0" smtClean="0">
                <a:solidFill>
                  <a:prstClr val="white"/>
                </a:solidFill>
              </a:rPr>
              <a:t>verloading assignment operator </a:t>
            </a:r>
            <a:r>
              <a:rPr lang="en-US" sz="4400" dirty="0" smtClean="0">
                <a:solidFill>
                  <a:srgbClr val="FFFF00"/>
                </a:solidFill>
              </a:rPr>
              <a:t>=</a:t>
            </a:r>
            <a:endParaRPr lang="en-US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16827" y="4195752"/>
            <a:ext cx="11233248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Some interesting overloading cases….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	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	</a:t>
            </a:r>
            <a:r>
              <a:rPr lang="en-US" dirty="0" smtClean="0">
                <a:solidFill>
                  <a:prstClr val="white"/>
                </a:solidFill>
              </a:rPr>
              <a:t>&lt;&lt;   &gt;&gt;	(insertion and extraction operator)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        []            (subscript or array index operator)</a:t>
            </a:r>
            <a:r>
              <a:rPr lang="en-US" dirty="0">
                <a:solidFill>
                  <a:prstClr val="white"/>
                </a:solidFill>
              </a:rPr>
              <a:t/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	=              (assignment operator)</a:t>
            </a:r>
            <a:r>
              <a:rPr lang="en-US" dirty="0">
                <a:solidFill>
                  <a:prstClr val="white"/>
                </a:solidFill>
              </a:rPr>
              <a:t>	</a:t>
            </a:r>
            <a:r>
              <a:rPr lang="en-US" dirty="0" smtClean="0">
                <a:solidFill>
                  <a:prstClr val="white"/>
                </a:solidFill>
              </a:rPr>
              <a:t/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	</a:t>
            </a:r>
            <a:r>
              <a:rPr lang="en-US" dirty="0" smtClean="0">
                <a:solidFill>
                  <a:prstClr val="white"/>
                </a:solidFill>
              </a:rPr>
              <a:t>new 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       delete    (memory allocation/deallocation op)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	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84129" y="6627553"/>
            <a:ext cx="6324599" cy="276226"/>
          </a:xfrm>
        </p:spPr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4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-1380899" y="427790"/>
            <a:ext cx="11579975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Overloading </a:t>
            </a:r>
            <a:r>
              <a:rPr lang="en-US" dirty="0" smtClean="0">
                <a:solidFill>
                  <a:srgbClr val="FFFF00"/>
                </a:solidFill>
              </a:rPr>
              <a:t>new</a:t>
            </a:r>
            <a:r>
              <a:rPr lang="en-US" dirty="0" smtClean="0">
                <a:solidFill>
                  <a:prstClr val="white"/>
                </a:solidFill>
              </a:rPr>
              <a:t> &amp; </a:t>
            </a:r>
            <a:r>
              <a:rPr lang="en-US" dirty="0" smtClean="0">
                <a:solidFill>
                  <a:srgbClr val="FFFF00"/>
                </a:solidFill>
              </a:rPr>
              <a:t>delete</a:t>
            </a:r>
            <a:r>
              <a:rPr lang="en-US" dirty="0" smtClean="0">
                <a:solidFill>
                  <a:prstClr val="white"/>
                </a:solidFill>
              </a:rPr>
              <a:t> operator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8132" y="1434904"/>
            <a:ext cx="12051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new and delete operators can also be overloaded like other operators in C</a:t>
            </a:r>
            <a:r>
              <a:rPr lang="en-US" dirty="0" smtClean="0">
                <a:solidFill>
                  <a:schemeClr val="bg1"/>
                </a:solidFill>
              </a:rPr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ew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delete </a:t>
            </a:r>
            <a:r>
              <a:rPr lang="en-US" dirty="0">
                <a:solidFill>
                  <a:schemeClr val="bg1"/>
                </a:solidFill>
              </a:rPr>
              <a:t>operators can be </a:t>
            </a:r>
            <a:r>
              <a:rPr lang="en-US" dirty="0">
                <a:solidFill>
                  <a:srgbClr val="FFFF00"/>
                </a:solidFill>
              </a:rPr>
              <a:t>overloaded globally </a:t>
            </a:r>
            <a:r>
              <a:rPr lang="en-US" dirty="0" smtClean="0">
                <a:solidFill>
                  <a:schemeClr val="bg1"/>
                </a:solidFill>
              </a:rPr>
              <a:t>or </a:t>
            </a:r>
            <a:r>
              <a:rPr lang="en-US" dirty="0">
                <a:solidFill>
                  <a:srgbClr val="FFFF00"/>
                </a:solidFill>
              </a:rPr>
              <a:t>overloaded </a:t>
            </a:r>
            <a:r>
              <a:rPr lang="en-US" dirty="0" smtClean="0">
                <a:solidFill>
                  <a:srgbClr val="FFFF00"/>
                </a:solidFill>
              </a:rPr>
              <a:t>locally </a:t>
            </a:r>
            <a:r>
              <a:rPr lang="en-US" dirty="0" smtClean="0">
                <a:solidFill>
                  <a:schemeClr val="bg1"/>
                </a:solidFill>
              </a:rPr>
              <a:t>(for a specific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Overloaded </a:t>
            </a:r>
            <a:r>
              <a:rPr lang="en-US" dirty="0">
                <a:solidFill>
                  <a:srgbClr val="FFFF00"/>
                </a:solidFill>
              </a:rPr>
              <a:t>locally </a:t>
            </a:r>
            <a:r>
              <a:rPr lang="en-US" dirty="0" smtClean="0">
                <a:solidFill>
                  <a:srgbClr val="FFFF00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when overloaded using </a:t>
            </a:r>
            <a:r>
              <a:rPr lang="en-US" dirty="0">
                <a:solidFill>
                  <a:schemeClr val="bg1"/>
                </a:solidFill>
              </a:rPr>
              <a:t>member function for a </a:t>
            </a:r>
            <a:r>
              <a:rPr lang="en-US" dirty="0" smtClean="0">
                <a:solidFill>
                  <a:schemeClr val="bg1"/>
                </a:solidFill>
              </a:rPr>
              <a:t>class; </a:t>
            </a:r>
            <a:r>
              <a:rPr lang="en-US" dirty="0" smtClean="0">
                <a:solidFill>
                  <a:srgbClr val="FFFF00"/>
                </a:solidFill>
              </a:rPr>
              <a:t>to be used only </a:t>
            </a:r>
            <a:r>
              <a:rPr lang="en-US" dirty="0">
                <a:solidFill>
                  <a:srgbClr val="FFFF00"/>
                </a:solidFill>
              </a:rPr>
              <a:t>for that specific </a:t>
            </a:r>
            <a:r>
              <a:rPr lang="en-US" dirty="0" smtClean="0">
                <a:solidFill>
                  <a:srgbClr val="FFFF00"/>
                </a:solidFill>
              </a:rPr>
              <a:t>class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Overloaded globally – when </a:t>
            </a:r>
            <a:r>
              <a:rPr lang="en-US" dirty="0" smtClean="0">
                <a:solidFill>
                  <a:schemeClr val="bg1"/>
                </a:solidFill>
              </a:rPr>
              <a:t>overloading </a:t>
            </a:r>
            <a:r>
              <a:rPr lang="en-US" dirty="0">
                <a:solidFill>
                  <a:schemeClr val="bg1"/>
                </a:solidFill>
              </a:rPr>
              <a:t>is done outside a class (i.e. </a:t>
            </a:r>
            <a:r>
              <a:rPr lang="en-US" dirty="0" smtClean="0">
                <a:solidFill>
                  <a:schemeClr val="bg1"/>
                </a:solidFill>
              </a:rPr>
              <a:t>not as a </a:t>
            </a:r>
            <a:r>
              <a:rPr lang="en-US" dirty="0">
                <a:solidFill>
                  <a:schemeClr val="bg1"/>
                </a:solidFill>
              </a:rPr>
              <a:t>member function of </a:t>
            </a:r>
            <a:r>
              <a:rPr lang="en-US" dirty="0" smtClean="0">
                <a:solidFill>
                  <a:schemeClr val="bg1"/>
                </a:solidFill>
              </a:rPr>
              <a:t>any class); will </a:t>
            </a:r>
            <a:r>
              <a:rPr lang="en-US" dirty="0">
                <a:solidFill>
                  <a:schemeClr val="bg1"/>
                </a:solidFill>
              </a:rPr>
              <a:t>be called anytime you make use of these operators (within classes or outside classes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Syntax for overloading the new </a:t>
            </a:r>
            <a:r>
              <a:rPr lang="en-US" dirty="0" smtClean="0">
                <a:solidFill>
                  <a:schemeClr val="bg1"/>
                </a:solidFill>
              </a:rPr>
              <a:t>operator:    </a:t>
            </a:r>
            <a:r>
              <a:rPr lang="en-US" dirty="0" smtClean="0">
                <a:solidFill>
                  <a:srgbClr val="FFFF00"/>
                </a:solidFill>
              </a:rPr>
              <a:t>void*   operator new(</a:t>
            </a:r>
            <a:r>
              <a:rPr lang="en-US" dirty="0" err="1" smtClean="0">
                <a:solidFill>
                  <a:srgbClr val="FFFF00"/>
                </a:solidFill>
              </a:rPr>
              <a:t>size_t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Syntax for overloading the </a:t>
            </a:r>
            <a:r>
              <a:rPr lang="en-US" dirty="0" smtClean="0">
                <a:solidFill>
                  <a:schemeClr val="bg1"/>
                </a:solidFill>
              </a:rPr>
              <a:t>delete operator     </a:t>
            </a:r>
            <a:r>
              <a:rPr lang="en-US" dirty="0" smtClean="0">
                <a:solidFill>
                  <a:srgbClr val="FFFF00"/>
                </a:solidFill>
              </a:rPr>
              <a:t>void    delete(void 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Both </a:t>
            </a:r>
            <a:r>
              <a:rPr lang="en-US" dirty="0">
                <a:solidFill>
                  <a:schemeClr val="bg1"/>
                </a:solidFill>
              </a:rPr>
              <a:t>overloaded </a:t>
            </a:r>
            <a:r>
              <a:rPr lang="en-US" dirty="0">
                <a:solidFill>
                  <a:srgbClr val="FFFF00"/>
                </a:solidFill>
              </a:rPr>
              <a:t>new and delete operator functions are static members by </a:t>
            </a:r>
            <a:r>
              <a:rPr lang="en-US" dirty="0" smtClean="0">
                <a:solidFill>
                  <a:srgbClr val="FFFF00"/>
                </a:solidFill>
              </a:rPr>
              <a:t>default</a:t>
            </a:r>
            <a:r>
              <a:rPr lang="en-US" dirty="0" smtClean="0">
                <a:solidFill>
                  <a:schemeClr val="bg1"/>
                </a:solidFill>
              </a:rPr>
              <a:t>; hence don’t </a:t>
            </a:r>
            <a:r>
              <a:rPr lang="en-US" dirty="0">
                <a:solidFill>
                  <a:schemeClr val="bg1"/>
                </a:solidFill>
              </a:rPr>
              <a:t>have access to </a:t>
            </a:r>
            <a:r>
              <a:rPr lang="en-US" b="1" dirty="0">
                <a:solidFill>
                  <a:schemeClr val="bg1"/>
                </a:solidFill>
              </a:rPr>
              <a:t>this pointer</a:t>
            </a:r>
            <a:r>
              <a:rPr lang="en-US" b="1" dirty="0"/>
              <a:t> 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-1563779" y="160504"/>
            <a:ext cx="11579975" cy="5760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Overloading </a:t>
            </a:r>
            <a:r>
              <a:rPr lang="en-US" dirty="0" smtClean="0">
                <a:solidFill>
                  <a:srgbClr val="FFFF00"/>
                </a:solidFill>
              </a:rPr>
              <a:t>new</a:t>
            </a:r>
            <a:r>
              <a:rPr lang="en-US" dirty="0" smtClean="0">
                <a:solidFill>
                  <a:prstClr val="white"/>
                </a:solidFill>
              </a:rPr>
              <a:t> &amp; </a:t>
            </a:r>
            <a:r>
              <a:rPr lang="en-US" dirty="0" smtClean="0">
                <a:solidFill>
                  <a:srgbClr val="FFFF00"/>
                </a:solidFill>
              </a:rPr>
              <a:t>delete</a:t>
            </a:r>
            <a:r>
              <a:rPr lang="en-US" dirty="0" smtClean="0">
                <a:solidFill>
                  <a:prstClr val="white"/>
                </a:solidFill>
              </a:rPr>
              <a:t> operator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0338" y="1012873"/>
            <a:ext cx="1205132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Complex class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Add (+), Subtract (-), Multiply (*), Divide (/), Conjugate (!), Compare (==, !=), Copy (=),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Subscript ([ ]) – returns real for [0] and </a:t>
            </a:r>
            <a:r>
              <a:rPr lang="en-US" sz="2000" dirty="0" err="1" smtClean="0">
                <a:solidFill>
                  <a:schemeClr val="bg1"/>
                </a:solidFill>
              </a:rPr>
              <a:t>img</a:t>
            </a:r>
            <a:r>
              <a:rPr lang="en-US" sz="2000" dirty="0" smtClean="0">
                <a:solidFill>
                  <a:schemeClr val="bg1"/>
                </a:solidFill>
              </a:rPr>
              <a:t> for [1]; Input-Output (&gt;&gt;,&lt;&lt;) 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Fraction class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Add </a:t>
            </a:r>
            <a:r>
              <a:rPr lang="en-US" sz="2000" dirty="0">
                <a:solidFill>
                  <a:schemeClr val="bg1"/>
                </a:solidFill>
              </a:rPr>
              <a:t>(+), </a:t>
            </a:r>
            <a:r>
              <a:rPr lang="en-US" sz="2000" dirty="0" smtClean="0">
                <a:solidFill>
                  <a:schemeClr val="bg1"/>
                </a:solidFill>
              </a:rPr>
              <a:t>Subtract </a:t>
            </a:r>
            <a:r>
              <a:rPr lang="en-US" sz="2000" dirty="0">
                <a:solidFill>
                  <a:schemeClr val="bg1"/>
                </a:solidFill>
              </a:rPr>
              <a:t>(-), Multiply (*), Divide (/), </a:t>
            </a:r>
            <a:r>
              <a:rPr lang="en-US" sz="2000" dirty="0" smtClean="0">
                <a:solidFill>
                  <a:schemeClr val="bg1"/>
                </a:solidFill>
              </a:rPr>
              <a:t>Normalize ( unary *), </a:t>
            </a:r>
            <a:r>
              <a:rPr lang="en-US" sz="2000" dirty="0">
                <a:solidFill>
                  <a:schemeClr val="bg1"/>
                </a:solidFill>
              </a:rPr>
              <a:t>Compare (==, </a:t>
            </a:r>
            <a:r>
              <a:rPr lang="en-US" sz="2000" dirty="0" smtClean="0">
                <a:solidFill>
                  <a:schemeClr val="bg1"/>
                </a:solidFill>
              </a:rPr>
              <a:t>!=, &lt;, &gt;), Copy </a:t>
            </a:r>
            <a:r>
              <a:rPr lang="en-US" sz="2000" dirty="0">
                <a:solidFill>
                  <a:schemeClr val="bg1"/>
                </a:solidFill>
              </a:rPr>
              <a:t>(=),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Subscript </a:t>
            </a:r>
            <a:r>
              <a:rPr lang="en-US" sz="2000" dirty="0">
                <a:solidFill>
                  <a:schemeClr val="bg1"/>
                </a:solidFill>
              </a:rPr>
              <a:t>([ </a:t>
            </a:r>
            <a:r>
              <a:rPr lang="en-US" sz="2000" dirty="0" smtClean="0">
                <a:solidFill>
                  <a:schemeClr val="bg1"/>
                </a:solidFill>
              </a:rPr>
              <a:t>]) – returns numerator for [0] and denominator for [1]; </a:t>
            </a:r>
            <a:r>
              <a:rPr lang="en-US" sz="2000" dirty="0">
                <a:solidFill>
                  <a:schemeClr val="bg1"/>
                </a:solidFill>
              </a:rPr>
              <a:t>Input-Output </a:t>
            </a:r>
            <a:r>
              <a:rPr lang="en-US" sz="2000" dirty="0" smtClean="0">
                <a:solidFill>
                  <a:schemeClr val="bg1"/>
                </a:solidFill>
              </a:rPr>
              <a:t>(&gt;&gt;,&lt;&lt;)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Matrix  class </a:t>
            </a:r>
            <a:r>
              <a:rPr lang="en-US" sz="2000" u="sng" dirty="0" smtClean="0">
                <a:solidFill>
                  <a:schemeClr val="bg1"/>
                </a:solidFill>
              </a:rPr>
              <a:t>(Don’t forget to add copy constructor)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Add </a:t>
            </a:r>
            <a:r>
              <a:rPr lang="en-US" sz="2000" dirty="0">
                <a:solidFill>
                  <a:schemeClr val="bg1"/>
                </a:solidFill>
              </a:rPr>
              <a:t>(+), Subtract (-), </a:t>
            </a:r>
            <a:r>
              <a:rPr lang="en-US" sz="2000" dirty="0" smtClean="0">
                <a:solidFill>
                  <a:schemeClr val="bg1"/>
                </a:solidFill>
              </a:rPr>
              <a:t>Multiply </a:t>
            </a:r>
            <a:r>
              <a:rPr lang="en-US" sz="2000" dirty="0">
                <a:solidFill>
                  <a:schemeClr val="bg1"/>
                </a:solidFill>
              </a:rPr>
              <a:t>(*), Divide (/), </a:t>
            </a:r>
            <a:r>
              <a:rPr lang="en-US" sz="2000" dirty="0" smtClean="0">
                <a:solidFill>
                  <a:schemeClr val="bg1"/>
                </a:solidFill>
              </a:rPr>
              <a:t>Invert ( ! ), </a:t>
            </a:r>
            <a:r>
              <a:rPr lang="en-US" sz="2000" dirty="0">
                <a:solidFill>
                  <a:schemeClr val="bg1"/>
                </a:solidFill>
              </a:rPr>
              <a:t>Compare </a:t>
            </a:r>
            <a:r>
              <a:rPr lang="en-US" sz="2000" dirty="0" smtClean="0">
                <a:solidFill>
                  <a:schemeClr val="bg1"/>
                </a:solidFill>
              </a:rPr>
              <a:t>(==), </a:t>
            </a:r>
            <a:r>
              <a:rPr lang="en-US" sz="2000" b="1" dirty="0" smtClean="0">
                <a:solidFill>
                  <a:srgbClr val="FFFF00"/>
                </a:solidFill>
              </a:rPr>
              <a:t>Copy </a:t>
            </a:r>
            <a:r>
              <a:rPr lang="en-US" sz="2000" b="1" dirty="0">
                <a:solidFill>
                  <a:srgbClr val="FFFF00"/>
                </a:solidFill>
              </a:rPr>
              <a:t>(=), </a:t>
            </a:r>
            <a:r>
              <a:rPr lang="en-US" sz="2000" b="1" dirty="0" smtClean="0">
                <a:solidFill>
                  <a:srgbClr val="FFFF00"/>
                </a:solidFill>
              </a:rPr>
              <a:t>Subscript ([ ]) – check and    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display message for out of bound access,</a:t>
            </a:r>
            <a:r>
              <a:rPr lang="en-US" sz="2000" dirty="0" smtClean="0">
                <a:solidFill>
                  <a:schemeClr val="bg1"/>
                </a:solidFill>
              </a:rPr>
              <a:t> Allocation/Deallocation (new, delete),  Input-Output </a:t>
            </a:r>
            <a:r>
              <a:rPr lang="en-US" sz="2000" dirty="0">
                <a:solidFill>
                  <a:schemeClr val="bg1"/>
                </a:solidFill>
              </a:rPr>
              <a:t>(&gt;&gt;,&lt;&lt;)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Set  class </a:t>
            </a:r>
            <a:r>
              <a:rPr lang="en-US" sz="2000" u="sng" dirty="0" smtClean="0">
                <a:solidFill>
                  <a:schemeClr val="bg1"/>
                </a:solidFill>
              </a:rPr>
              <a:t>Don’t </a:t>
            </a:r>
            <a:r>
              <a:rPr lang="en-US" sz="2000" u="sng" dirty="0">
                <a:solidFill>
                  <a:schemeClr val="bg1"/>
                </a:solidFill>
              </a:rPr>
              <a:t>forget to add copy constructor</a:t>
            </a:r>
            <a:r>
              <a:rPr lang="en-US" sz="2000" u="sng" dirty="0" smtClean="0">
                <a:solidFill>
                  <a:schemeClr val="bg1"/>
                </a:solidFill>
              </a:rPr>
              <a:t>)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     </a:t>
            </a:r>
            <a:r>
              <a:rPr lang="en-US" sz="2000" dirty="0" smtClean="0">
                <a:solidFill>
                  <a:schemeClr val="bg1"/>
                </a:solidFill>
              </a:rPr>
              <a:t>Union (+, Difference (-), Intersection (*), Subset (&lt;, &lt;=), Superset (&gt;, &gt;=), </a:t>
            </a:r>
            <a:r>
              <a:rPr lang="en-US" sz="2000" dirty="0">
                <a:solidFill>
                  <a:schemeClr val="bg1"/>
                </a:solidFill>
              </a:rPr>
              <a:t>Compare (==, </a:t>
            </a:r>
            <a:r>
              <a:rPr lang="en-US" sz="2000" dirty="0" smtClean="0">
                <a:solidFill>
                  <a:schemeClr val="bg1"/>
                </a:solidFill>
              </a:rPr>
              <a:t>!=), </a:t>
            </a:r>
            <a:r>
              <a:rPr lang="en-US" sz="2000" dirty="0">
                <a:solidFill>
                  <a:schemeClr val="bg1"/>
                </a:solidFill>
              </a:rPr>
              <a:t>Input-Output </a:t>
            </a:r>
            <a:r>
              <a:rPr lang="en-US" sz="2000" dirty="0" smtClean="0">
                <a:solidFill>
                  <a:schemeClr val="bg1"/>
                </a:solidFill>
              </a:rPr>
              <a:t>(&gt;&gt;,&lt;&lt;)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Linked List class </a:t>
            </a:r>
            <a:r>
              <a:rPr lang="en-US" sz="2000" u="sng" dirty="0">
                <a:solidFill>
                  <a:schemeClr val="bg1"/>
                </a:solidFill>
              </a:rPr>
              <a:t>Don’t forget to add copy constructor)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Concatenate </a:t>
            </a:r>
            <a:r>
              <a:rPr lang="en-US" sz="2000" dirty="0">
                <a:solidFill>
                  <a:schemeClr val="bg1"/>
                </a:solidFill>
              </a:rPr>
              <a:t>(+), </a:t>
            </a:r>
            <a:r>
              <a:rPr lang="en-US" sz="2000" dirty="0" smtClean="0">
                <a:solidFill>
                  <a:schemeClr val="bg1"/>
                </a:solidFill>
              </a:rPr>
              <a:t>Reverse </a:t>
            </a:r>
            <a:r>
              <a:rPr lang="en-US" sz="2000" dirty="0">
                <a:solidFill>
                  <a:schemeClr val="bg1"/>
                </a:solidFill>
              </a:rPr>
              <a:t>( ! ), Compare (==), </a:t>
            </a:r>
            <a:r>
              <a:rPr lang="en-US" sz="2000" b="1" dirty="0">
                <a:solidFill>
                  <a:srgbClr val="FFFF00"/>
                </a:solidFill>
              </a:rPr>
              <a:t>Copy (=), Subscript ([ ]) – check and  </a:t>
            </a:r>
            <a:r>
              <a:rPr lang="en-US" sz="2000" b="1" dirty="0" smtClean="0">
                <a:solidFill>
                  <a:srgbClr val="FFFF00"/>
                </a:solidFill>
              </a:rPr>
              <a:t>display </a:t>
            </a:r>
            <a:r>
              <a:rPr lang="en-US" sz="2000" b="1" dirty="0">
                <a:solidFill>
                  <a:srgbClr val="FFFF00"/>
                </a:solidFill>
              </a:rPr>
              <a:t>message </a:t>
            </a:r>
            <a:r>
              <a:rPr lang="en-US" sz="2000" b="1" dirty="0" smtClean="0">
                <a:solidFill>
                  <a:srgbClr val="FFFF00"/>
                </a:solidFill>
              </a:rPr>
              <a:t>when index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 is more than the size of the list,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Allocation/Deallocation (new, delete</a:t>
            </a:r>
            <a:r>
              <a:rPr lang="en-US" sz="2000" b="1" dirty="0" smtClean="0">
                <a:solidFill>
                  <a:srgbClr val="FFFF00"/>
                </a:solidFill>
              </a:rPr>
              <a:t>) – using avail list,  </a:t>
            </a:r>
            <a:r>
              <a:rPr lang="en-US" sz="2000" dirty="0">
                <a:solidFill>
                  <a:schemeClr val="bg1"/>
                </a:solidFill>
              </a:rPr>
              <a:t>Input-Output (&gt;&gt;,&lt;&lt;)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" y="38698"/>
            <a:ext cx="11971606" cy="785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/>
                </a:solidFill>
              </a:rPr>
              <a:t>Assignments (Operator Overloading)….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0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8132" y="1434904"/>
            <a:ext cx="120513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new and delete operators can also be overloaded like other operators in C</a:t>
            </a:r>
            <a:r>
              <a:rPr lang="en-US" dirty="0" smtClean="0">
                <a:solidFill>
                  <a:schemeClr val="bg1"/>
                </a:solidFill>
              </a:rPr>
              <a:t>++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complex   a,  b;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 err="1" smtClean="0">
                <a:solidFill>
                  <a:schemeClr val="bg1"/>
                </a:solidFill>
              </a:rPr>
              <a:t>cout</a:t>
            </a:r>
            <a:r>
              <a:rPr lang="en-US" dirty="0" smtClean="0">
                <a:solidFill>
                  <a:schemeClr val="bg1"/>
                </a:solidFill>
              </a:rPr>
              <a:t>&lt;&lt;a;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Options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)  member function  -     </a:t>
            </a:r>
            <a:r>
              <a:rPr lang="en-US" dirty="0" err="1" smtClean="0">
                <a:solidFill>
                  <a:schemeClr val="bg1"/>
                </a:solidFill>
              </a:rPr>
              <a:t>cout.operator</a:t>
            </a:r>
            <a:r>
              <a:rPr lang="en-US" dirty="0" smtClean="0">
                <a:solidFill>
                  <a:schemeClr val="bg1"/>
                </a:solidFill>
              </a:rPr>
              <a:t>&lt;&lt;(a)  // NOT possible to include operator&lt;&lt; in </a:t>
            </a:r>
            <a:r>
              <a:rPr lang="en-US" dirty="0" err="1" smtClean="0">
                <a:solidFill>
                  <a:schemeClr val="bg1"/>
                </a:solidFill>
              </a:rPr>
              <a:t>ostream</a:t>
            </a:r>
            <a:r>
              <a:rPr lang="en-US" dirty="0" smtClean="0">
                <a:solidFill>
                  <a:schemeClr val="bg1"/>
                </a:solidFill>
              </a:rPr>
              <a:t> class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(ii)  friend function      -      operator&lt;&lt;(</a:t>
            </a:r>
            <a:r>
              <a:rPr lang="en-US" dirty="0" err="1" smtClean="0">
                <a:solidFill>
                  <a:schemeClr val="bg1"/>
                </a:solidFill>
              </a:rPr>
              <a:t>cout,a</a:t>
            </a:r>
            <a:r>
              <a:rPr lang="en-US" dirty="0" smtClean="0">
                <a:solidFill>
                  <a:schemeClr val="bg1"/>
                </a:solidFill>
              </a:rPr>
              <a:t>)   //  ONLY OPTION is to implement a friend operator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-1563779" y="160504"/>
            <a:ext cx="11579975" cy="576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prstClr val="white"/>
                </a:solidFill>
              </a:rPr>
              <a:t>Overloading </a:t>
            </a:r>
            <a:r>
              <a:rPr lang="en-US" sz="4400" dirty="0" smtClean="0">
                <a:solidFill>
                  <a:srgbClr val="FFFF00"/>
                </a:solidFill>
              </a:rPr>
              <a:t>&lt;&lt; </a:t>
            </a:r>
            <a:r>
              <a:rPr lang="en-US" sz="4400" dirty="0" smtClean="0">
                <a:solidFill>
                  <a:schemeClr val="bg1"/>
                </a:solidFill>
              </a:rPr>
              <a:t>&amp;</a:t>
            </a:r>
            <a:r>
              <a:rPr lang="en-US" sz="4400" dirty="0" smtClean="0">
                <a:solidFill>
                  <a:srgbClr val="FFFF00"/>
                </a:solidFill>
              </a:rPr>
              <a:t> &gt;&gt; </a:t>
            </a:r>
            <a:r>
              <a:rPr lang="en-US" sz="4400" dirty="0" smtClean="0">
                <a:solidFill>
                  <a:prstClr val="white"/>
                </a:solidFill>
              </a:rPr>
              <a:t>operator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8132" y="1026940"/>
            <a:ext cx="12051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enerally </a:t>
            </a:r>
            <a:r>
              <a:rPr lang="en-US" dirty="0">
                <a:solidFill>
                  <a:schemeClr val="bg1"/>
                </a:solidFill>
              </a:rPr>
              <a:t>used with arrays to retrieve and manipulate the array </a:t>
            </a:r>
            <a:r>
              <a:rPr lang="en-US" dirty="0" smtClean="0">
                <a:solidFill>
                  <a:schemeClr val="bg1"/>
                </a:solidFill>
              </a:rPr>
              <a:t>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Probable </a:t>
            </a:r>
            <a:r>
              <a:rPr lang="en-US" dirty="0" err="1" smtClean="0">
                <a:solidFill>
                  <a:srgbClr val="FFFF00"/>
                </a:solidFill>
              </a:rPr>
              <a:t>usuage</a:t>
            </a:r>
            <a:r>
              <a:rPr lang="en-US" dirty="0" smtClean="0">
                <a:solidFill>
                  <a:srgbClr val="FFFF00"/>
                </a:solidFill>
              </a:rPr>
              <a:t> of </a:t>
            </a:r>
            <a:r>
              <a:rPr lang="en-US" dirty="0">
                <a:solidFill>
                  <a:srgbClr val="FFFF00"/>
                </a:solidFill>
              </a:rPr>
              <a:t>o</a:t>
            </a:r>
            <a:r>
              <a:rPr lang="en-US" dirty="0" smtClean="0">
                <a:solidFill>
                  <a:srgbClr val="FFFF00"/>
                </a:solidFill>
              </a:rPr>
              <a:t>verloading </a:t>
            </a:r>
            <a:r>
              <a:rPr lang="en-US" dirty="0">
                <a:solidFill>
                  <a:srgbClr val="FFFF00"/>
                </a:solidFill>
              </a:rPr>
              <a:t>of </a:t>
            </a:r>
            <a:r>
              <a:rPr lang="en-US" dirty="0" smtClean="0">
                <a:solidFill>
                  <a:srgbClr val="FFFF00"/>
                </a:solidFill>
              </a:rPr>
              <a:t>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check </a:t>
            </a:r>
            <a:r>
              <a:rPr lang="en-US" dirty="0">
                <a:solidFill>
                  <a:schemeClr val="bg1"/>
                </a:solidFill>
              </a:rPr>
              <a:t>for index out of </a:t>
            </a:r>
            <a:r>
              <a:rPr lang="en-US" dirty="0" smtClean="0">
                <a:solidFill>
                  <a:schemeClr val="bg1"/>
                </a:solidFill>
              </a:rPr>
              <a:t>bound which otherwise might generate run-time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eferring linked list elements using index </a:t>
            </a:r>
            <a:r>
              <a:rPr lang="en-US" dirty="0" err="1" smtClean="0">
                <a:solidFill>
                  <a:schemeClr val="bg1"/>
                </a:solidFill>
              </a:rPr>
              <a:t>noation</a:t>
            </a:r>
            <a:r>
              <a:rPr lang="en-US" dirty="0" smtClean="0">
                <a:solidFill>
                  <a:schemeClr val="bg1"/>
                </a:solidFill>
              </a:rPr>
              <a:t> (e.g.:   </a:t>
            </a:r>
            <a:r>
              <a:rPr lang="en-US" dirty="0" err="1" smtClean="0">
                <a:solidFill>
                  <a:schemeClr val="bg1"/>
                </a:solidFill>
              </a:rPr>
              <a:t>linked_list</a:t>
            </a:r>
            <a:r>
              <a:rPr lang="en-US" dirty="0" smtClean="0">
                <a:solidFill>
                  <a:schemeClr val="bg1"/>
                </a:solidFill>
              </a:rPr>
              <a:t>  a;     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   x=a[3];  //  storing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node info of an integer linked list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-1831144" y="530237"/>
            <a:ext cx="11971606" cy="785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prstClr val="white"/>
                </a:solidFill>
              </a:rPr>
              <a:t>O</a:t>
            </a:r>
            <a:r>
              <a:rPr lang="en-US" sz="4400" dirty="0" smtClean="0">
                <a:solidFill>
                  <a:prstClr val="white"/>
                </a:solidFill>
              </a:rPr>
              <a:t>verloading subscript operator </a:t>
            </a:r>
            <a:r>
              <a:rPr lang="en-US" sz="4400" dirty="0" smtClean="0">
                <a:solidFill>
                  <a:srgbClr val="FFFF00"/>
                </a:solidFill>
              </a:rPr>
              <a:t>[]</a:t>
            </a:r>
            <a:r>
              <a:rPr lang="en-US" sz="4400" dirty="0">
                <a:solidFill>
                  <a:prstClr val="white"/>
                </a:solidFill>
              </a:rPr>
              <a:t/>
            </a:r>
            <a:br>
              <a:rPr lang="en-US" sz="4400" dirty="0">
                <a:solidFill>
                  <a:prstClr val="white"/>
                </a:solidFill>
              </a:rPr>
            </a:br>
            <a:endParaRPr 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IN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-1521655" y="326636"/>
            <a:ext cx="11971606" cy="785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prstClr val="white"/>
                </a:solidFill>
              </a:rPr>
              <a:t>O</a:t>
            </a:r>
            <a:r>
              <a:rPr lang="en-US" sz="4400" dirty="0" smtClean="0">
                <a:solidFill>
                  <a:prstClr val="white"/>
                </a:solidFill>
              </a:rPr>
              <a:t>verloading assignment operator </a:t>
            </a:r>
            <a:r>
              <a:rPr lang="en-US" sz="4400" dirty="0" smtClean="0">
                <a:solidFill>
                  <a:srgbClr val="FFFF00"/>
                </a:solidFill>
              </a:rPr>
              <a:t>=</a:t>
            </a:r>
            <a:endParaRPr lang="en-US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5360" y="188640"/>
            <a:ext cx="11233248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Overloading </a:t>
            </a:r>
            <a:r>
              <a:rPr lang="en-US" dirty="0">
                <a:solidFill>
                  <a:prstClr val="white"/>
                </a:solidFill>
              </a:rPr>
              <a:t>=</a:t>
            </a:r>
            <a:r>
              <a:rPr lang="en-US" dirty="0" smtClean="0">
                <a:solidFill>
                  <a:prstClr val="white"/>
                </a:solidFill>
              </a:rPr>
              <a:t> (binary) assignment operator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4680" y="1453705"/>
            <a:ext cx="5400600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complex       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float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float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f1=1.0,float f2=1.0) {..}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~complex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 operator function overloaded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of  class definition</a:t>
            </a: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84129" y="6627553"/>
            <a:ext cx="6324599" cy="276226"/>
          </a:xfrm>
        </p:spPr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4736165" y="1700809"/>
            <a:ext cx="7643402" cy="4589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x, y=2;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x=y;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float    a, b=3.0;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a=b;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complex   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b(2,3.5);  </a:t>
            </a:r>
            <a:endParaRPr lang="en-US" sz="1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a=b;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Works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718912" y="875459"/>
            <a:ext cx="94453" cy="575209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54882" y="4344848"/>
            <a:ext cx="3438090" cy="16435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even if  operator = has not been overloaded for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class complex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SEEMS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STRANGE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compiler provides a free options that implements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shallow (bitwise) copying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330462" y="4512415"/>
            <a:ext cx="689316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9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58640" y="2130562"/>
            <a:ext cx="280004" cy="4079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5360" y="174572"/>
            <a:ext cx="11233248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Overloading </a:t>
            </a:r>
            <a:r>
              <a:rPr lang="en-US" dirty="0">
                <a:solidFill>
                  <a:prstClr val="white"/>
                </a:solidFill>
              </a:rPr>
              <a:t>=</a:t>
            </a:r>
            <a:r>
              <a:rPr lang="en-US" dirty="0" smtClean="0">
                <a:solidFill>
                  <a:prstClr val="white"/>
                </a:solidFill>
              </a:rPr>
              <a:t> (binary) assignment operator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4680" y="1453705"/>
            <a:ext cx="5400600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                                                                 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 *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 pointer member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float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f1=1.0,float f2=1.0)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  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ri+img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~complex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delete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 operator function overloaded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of  class definition</a:t>
            </a: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84129" y="6627553"/>
            <a:ext cx="6324599" cy="276226"/>
          </a:xfrm>
        </p:spPr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18912" y="875459"/>
            <a:ext cx="94453" cy="575209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riped Right Arrow 10"/>
          <p:cNvSpPr/>
          <p:nvPr/>
        </p:nvSpPr>
        <p:spPr>
          <a:xfrm>
            <a:off x="132948" y="3502854"/>
            <a:ext cx="675249" cy="192380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7602892" y="1036547"/>
            <a:ext cx="1440748" cy="232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9675120" y="1005840"/>
            <a:ext cx="1649372" cy="2351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274256" y="1005840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segment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981767" y="1029645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841087" y="1828800"/>
            <a:ext cx="0" cy="120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41087" y="3052689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1121" y="1934952"/>
            <a:ext cx="0" cy="111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06864" y="2553022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=1.0,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=1.0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 </a:t>
            </a:r>
            <a:endParaRPr lang="en-IN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7841087" y="2493820"/>
            <a:ext cx="112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274256" y="193495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257840" y="2171760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74256" y="1714877"/>
            <a:ext cx="881424" cy="1464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288321" y="23345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229705" y="262762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255493" y="27940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267213" y="29464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85974" y="24869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53998" y="2637632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48" name="Content Placeholder 13"/>
          <p:cNvSpPr txBox="1">
            <a:spLocks/>
          </p:cNvSpPr>
          <p:nvPr/>
        </p:nvSpPr>
        <p:spPr>
          <a:xfrm>
            <a:off x="4762496" y="1652171"/>
            <a:ext cx="2711983" cy="458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complex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b(2.0,3.5);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84130" y="937049"/>
            <a:ext cx="2442008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Let’s add a pointer 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as an addition member; constructor modified  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181686" y="1583380"/>
            <a:ext cx="1493934" cy="85380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387744" y="1640019"/>
            <a:ext cx="1013777" cy="205521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9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07400" y="2133724"/>
            <a:ext cx="280004" cy="4079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5360" y="174572"/>
            <a:ext cx="11233248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Overloading </a:t>
            </a:r>
            <a:r>
              <a:rPr lang="en-US" dirty="0">
                <a:solidFill>
                  <a:prstClr val="white"/>
                </a:solidFill>
              </a:rPr>
              <a:t>=</a:t>
            </a:r>
            <a:r>
              <a:rPr lang="en-US" dirty="0" smtClean="0">
                <a:solidFill>
                  <a:prstClr val="white"/>
                </a:solidFill>
              </a:rPr>
              <a:t> (binary) assignment operator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4680" y="1453705"/>
            <a:ext cx="5400600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                                                                 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 *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 pointer member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float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f1=1.0,float f2=1.0)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  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ri+img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~complex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delete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 operator function overloaded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of  class definition</a:t>
            </a: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84129" y="6627553"/>
            <a:ext cx="6324599" cy="276226"/>
          </a:xfrm>
        </p:spPr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18912" y="875459"/>
            <a:ext cx="94453" cy="575209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riped Right Arrow 10"/>
          <p:cNvSpPr/>
          <p:nvPr/>
        </p:nvSpPr>
        <p:spPr>
          <a:xfrm>
            <a:off x="132948" y="3742008"/>
            <a:ext cx="675249" cy="192380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7602892" y="1036547"/>
            <a:ext cx="1440748" cy="232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9675120" y="1005840"/>
            <a:ext cx="1649372" cy="2351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274256" y="1005840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segment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981767" y="1029645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841087" y="1828800"/>
            <a:ext cx="0" cy="120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41087" y="3052689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1121" y="1934952"/>
            <a:ext cx="0" cy="111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06864" y="2553022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=1.0,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=1.0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=1050 </a:t>
            </a:r>
            <a:endParaRPr lang="en-IN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7841087" y="2493820"/>
            <a:ext cx="112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274256" y="193495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257840" y="2171760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74256" y="1714877"/>
            <a:ext cx="881424" cy="1464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288321" y="23345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229705" y="262762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255493" y="27940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267213" y="29464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85974" y="24869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53998" y="2637632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9676071" y="1903348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1050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10285974" y="1942046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2.0</a:t>
            </a:r>
            <a:endParaRPr lang="en-IN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556801" y="2166425"/>
            <a:ext cx="1654141" cy="780068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13"/>
          <p:cNvSpPr txBox="1">
            <a:spLocks/>
          </p:cNvSpPr>
          <p:nvPr/>
        </p:nvSpPr>
        <p:spPr>
          <a:xfrm>
            <a:off x="4762496" y="1652171"/>
            <a:ext cx="2711983" cy="458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complex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b(2.0,3.5);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6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76963" y="2858623"/>
            <a:ext cx="963374" cy="49909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35360" y="174572"/>
            <a:ext cx="11233248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Overloading </a:t>
            </a:r>
            <a:r>
              <a:rPr lang="en-US" dirty="0">
                <a:solidFill>
                  <a:prstClr val="white"/>
                </a:solidFill>
              </a:rPr>
              <a:t>=</a:t>
            </a:r>
            <a:r>
              <a:rPr lang="en-US" dirty="0" smtClean="0">
                <a:solidFill>
                  <a:prstClr val="white"/>
                </a:solidFill>
              </a:rPr>
              <a:t> (binary) assignment operator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-24680" y="1453705"/>
            <a:ext cx="5400600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                                                                  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float  *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prt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 pointer member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float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f1=1.0,float f2=1.0)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=f1;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  float(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ri+img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~complex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delete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deloc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 operator function overloaded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of  class definition</a:t>
            </a: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084129" y="6627553"/>
            <a:ext cx="6324599" cy="276226"/>
          </a:xfrm>
        </p:spPr>
        <p:txBody>
          <a:bodyPr/>
          <a:lstStyle/>
          <a:p>
            <a:r>
              <a:rPr lang="en-US" smtClean="0"/>
              <a:t>CS 404;  OOPS (Opeartor Overloading)                      subrata.nandi@cse.nitdgp.ac.in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18912" y="875459"/>
            <a:ext cx="94453" cy="575209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riped Right Arrow 10"/>
          <p:cNvSpPr/>
          <p:nvPr/>
        </p:nvSpPr>
        <p:spPr>
          <a:xfrm>
            <a:off x="132948" y="3530988"/>
            <a:ext cx="675249" cy="192380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7602892" y="1036547"/>
            <a:ext cx="1440748" cy="232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9675120" y="1005840"/>
            <a:ext cx="1649372" cy="2351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0274256" y="1005840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segment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981767" y="1029645"/>
            <a:ext cx="1050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segment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841087" y="1828800"/>
            <a:ext cx="0" cy="1209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41087" y="3052689"/>
            <a:ext cx="1077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1121" y="1934952"/>
            <a:ext cx="0" cy="111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06864" y="2553022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=1.0,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=1.0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=1050 </a:t>
            </a:r>
            <a:endParaRPr lang="en-IN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7841087" y="2493820"/>
            <a:ext cx="112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274256" y="193495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257840" y="2171760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74256" y="1714877"/>
            <a:ext cx="881424" cy="1464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288321" y="23345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229705" y="262762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255493" y="27940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267213" y="2946492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85974" y="2486944"/>
            <a:ext cx="881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53998" y="2637632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9676071" y="1903348"/>
            <a:ext cx="78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1050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10285974" y="1942046"/>
            <a:ext cx="855637" cy="285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2.0</a:t>
            </a:r>
            <a:endParaRPr lang="en-IN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556801" y="2166425"/>
            <a:ext cx="1654141" cy="780068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18584" y="1945769"/>
            <a:ext cx="1196462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rl</a:t>
            </a:r>
            <a:r>
              <a:rPr lang="en-US" sz="1200" dirty="0" smtClean="0"/>
              <a:t>=2.0, </a:t>
            </a:r>
            <a:r>
              <a:rPr lang="en-US" sz="1200" dirty="0" err="1" smtClean="0"/>
              <a:t>img</a:t>
            </a:r>
            <a:r>
              <a:rPr lang="en-US" sz="1200" dirty="0" smtClean="0"/>
              <a:t>=3.5</a:t>
            </a:r>
          </a:p>
          <a:p>
            <a:r>
              <a:rPr lang="en-US" sz="1200" dirty="0" err="1" smtClean="0"/>
              <a:t>ptr</a:t>
            </a:r>
            <a:r>
              <a:rPr lang="en-US" sz="1200" dirty="0" smtClean="0"/>
              <a:t>=</a:t>
            </a:r>
            <a:endParaRPr lang="en-IN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565718" y="2030379"/>
            <a:ext cx="30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8" name="Content Placeholder 13"/>
          <p:cNvSpPr txBox="1">
            <a:spLocks/>
          </p:cNvSpPr>
          <p:nvPr/>
        </p:nvSpPr>
        <p:spPr>
          <a:xfrm>
            <a:off x="4762496" y="1652171"/>
            <a:ext cx="2711983" cy="458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complex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b(2.0,3.5);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a=b;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</TotalTime>
  <Words>2828</Words>
  <Application>Microsoft Office PowerPoint</Application>
  <PresentationFormat>Widescreen</PresentationFormat>
  <Paragraphs>684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Custom Design</vt:lpstr>
      <vt:lpstr>Operator Overloading in C++ - II - subrata.nandi@cse.nitdgp.ac.in</vt:lpstr>
      <vt:lpstr>Some interesting overloading cases….    &lt;&lt;   &gt;&gt; (insertion and extraction operator)          []            (subscript or array index operator)  =              (assignment operator)   new          delete    (memory allocation/deallocation op)   </vt:lpstr>
      <vt:lpstr>PowerPoint Presentation</vt:lpstr>
      <vt:lpstr>PowerPoint Presentation</vt:lpstr>
      <vt:lpstr>PowerPoint Presentation</vt:lpstr>
      <vt:lpstr>Overloading = (binary) assignment operator</vt:lpstr>
      <vt:lpstr>Overloading = (binary) assignment operator</vt:lpstr>
      <vt:lpstr>Overloading = (binary) assignment operator</vt:lpstr>
      <vt:lpstr>Overloading = (binary) assignment operator</vt:lpstr>
      <vt:lpstr>Overloading = (binary) assignment operator</vt:lpstr>
      <vt:lpstr>Overloading = (binary) assignment operator</vt:lpstr>
      <vt:lpstr>Overloading = (binary) assignment operator</vt:lpstr>
      <vt:lpstr>Overloading = (binary) assignment operator</vt:lpstr>
      <vt:lpstr>Overloading = (binary) assignment operator</vt:lpstr>
      <vt:lpstr>Overloading = (binary) assignment operator</vt:lpstr>
      <vt:lpstr>Overloading = (binary) assignment operator</vt:lpstr>
      <vt:lpstr>Overloading = (binary) assignment operator</vt:lpstr>
      <vt:lpstr>Overloading = (binary) assignment operator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319</cp:revision>
  <cp:lastPrinted>2020-04-02T09:21:00Z</cp:lastPrinted>
  <dcterms:created xsi:type="dcterms:W3CDTF">2020-03-30T08:49:15Z</dcterms:created>
  <dcterms:modified xsi:type="dcterms:W3CDTF">2020-04-04T03:31:30Z</dcterms:modified>
</cp:coreProperties>
</file>