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6" r:id="rId1"/>
  </p:sldMasterIdLst>
  <p:sldIdLst>
    <p:sldId id="256" r:id="rId2"/>
    <p:sldId id="277" r:id="rId3"/>
    <p:sldId id="278" r:id="rId4"/>
    <p:sldId id="279" r:id="rId5"/>
    <p:sldId id="280" r:id="rId6"/>
    <p:sldId id="281" r:id="rId7"/>
    <p:sldId id="282" r:id="rId8"/>
    <p:sldId id="283" r:id="rId9"/>
    <p:sldId id="284" r:id="rId10"/>
    <p:sldId id="287" r:id="rId11"/>
    <p:sldId id="285" r:id="rId12"/>
    <p:sldId id="286" r:id="rId13"/>
    <p:sldId id="276"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73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874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05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4344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265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9487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9424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26672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0698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100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448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31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154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127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5799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061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6640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51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64763968"/>
      </p:ext>
    </p:extLst>
  </p:cSld>
  <p:clrMap bg1="dk1" tx1="lt1" bg2="dk2" tx2="lt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5"/>
            <a:ext cx="10820400" cy="505908"/>
          </a:xfrm>
          <a:prstGeom prst="rect">
            <a:avLst/>
          </a:prstGeom>
        </p:spPr>
        <p:txBody>
          <a:bodyPr vert="horz" wrap="square" lIns="0" tIns="13335" rIns="0" bIns="0" rtlCol="0">
            <a:spAutoFit/>
          </a:bodyPr>
          <a:lstStyle/>
          <a:p>
            <a:pPr marL="12700" algn="ctr">
              <a:spcBef>
                <a:spcPts val="105"/>
              </a:spcBef>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PHASES OF COMPILER</a:t>
            </a:r>
          </a:p>
        </p:txBody>
      </p:sp>
      <p:sp>
        <p:nvSpPr>
          <p:cNvPr id="3" name="object 3"/>
          <p:cNvSpPr txBox="1"/>
          <p:nvPr/>
        </p:nvSpPr>
        <p:spPr>
          <a:xfrm>
            <a:off x="6324600" y="3124009"/>
            <a:ext cx="4711954" cy="2313518"/>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ahoma"/>
                <a:cs typeface="Tahoma"/>
              </a:rPr>
              <a:t>G</a:t>
            </a:r>
            <a:r>
              <a:rPr sz="1800" b="1" spc="-140" dirty="0">
                <a:solidFill>
                  <a:schemeClr val="tx1">
                    <a:lumMod val="85000"/>
                    <a:lumOff val="15000"/>
                  </a:schemeClr>
                </a:solidFill>
                <a:latin typeface="Tahoma"/>
                <a:cs typeface="Tahoma"/>
              </a:rPr>
              <a:t>U</a:t>
            </a:r>
            <a:r>
              <a:rPr sz="1800" b="1" spc="-425" dirty="0">
                <a:solidFill>
                  <a:schemeClr val="tx1">
                    <a:lumMod val="85000"/>
                    <a:lumOff val="15000"/>
                  </a:schemeClr>
                </a:solidFill>
                <a:latin typeface="Tahoma"/>
                <a:cs typeface="Tahoma"/>
              </a:rPr>
              <a:t>I</a:t>
            </a:r>
            <a:r>
              <a:rPr sz="1800" b="1" spc="-95" dirty="0">
                <a:solidFill>
                  <a:schemeClr val="tx1">
                    <a:lumMod val="85000"/>
                    <a:lumOff val="15000"/>
                  </a:schemeClr>
                </a:solidFill>
                <a:latin typeface="Tahoma"/>
                <a:cs typeface="Tahoma"/>
              </a:rPr>
              <a:t>D</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70" dirty="0">
                <a:solidFill>
                  <a:schemeClr val="tx1">
                    <a:lumMod val="85000"/>
                    <a:lumOff val="15000"/>
                  </a:schemeClr>
                </a:solidFill>
                <a:latin typeface="Tahoma"/>
                <a:cs typeface="Tahoma"/>
              </a:rPr>
              <a:t> </a:t>
            </a:r>
            <a:r>
              <a:rPr sz="1800" b="1" spc="-105" dirty="0">
                <a:solidFill>
                  <a:schemeClr val="tx1">
                    <a:lumMod val="85000"/>
                    <a:lumOff val="15000"/>
                  </a:schemeClr>
                </a:solidFill>
                <a:latin typeface="Tahoma"/>
                <a:cs typeface="Tahoma"/>
              </a:rPr>
              <a:t>BY  </a:t>
            </a:r>
            <a:endParaRPr lang="en-IN" b="1" spc="80" dirty="0">
              <a:solidFill>
                <a:schemeClr val="tx1">
                  <a:lumMod val="85000"/>
                  <a:lumOff val="15000"/>
                </a:schemeClr>
              </a:solidFill>
              <a:latin typeface="Trebuchet MS"/>
              <a:cs typeface="Tahoma"/>
            </a:endParaRPr>
          </a:p>
          <a:p>
            <a:pPr marL="909955" marR="897255" indent="5080" algn="ctr">
              <a:lnSpc>
                <a:spcPct val="146000"/>
              </a:lnSpc>
              <a:spcBef>
                <a:spcPts val="95"/>
              </a:spcBef>
            </a:pPr>
            <a:r>
              <a:rPr lang="en-IN" b="1" spc="80" dirty="0">
                <a:solidFill>
                  <a:schemeClr val="tx1">
                    <a:lumMod val="85000"/>
                    <a:lumOff val="15000"/>
                  </a:schemeClr>
                </a:solidFill>
                <a:latin typeface="Trebuchet MS"/>
                <a:cs typeface="Tahoma"/>
              </a:rPr>
              <a:t>DR.W.DEVA PRIYA</a:t>
            </a:r>
            <a:r>
              <a:rPr sz="1800" b="1" spc="85" dirty="0">
                <a:solidFill>
                  <a:schemeClr val="tx1">
                    <a:lumMod val="85000"/>
                    <a:lumOff val="15000"/>
                  </a:schemeClr>
                </a:solidFill>
                <a:latin typeface="Trebuchet MS"/>
                <a:cs typeface="Trebuchet MS"/>
              </a:rPr>
              <a:t> </a:t>
            </a:r>
            <a:r>
              <a:rPr sz="1800" b="1" spc="90" dirty="0">
                <a:solidFill>
                  <a:schemeClr val="tx1">
                    <a:lumMod val="85000"/>
                    <a:lumOff val="15000"/>
                  </a:schemeClr>
                </a:solidFill>
                <a:latin typeface="Trebuchet MS"/>
                <a:cs typeface="Trebuchet MS"/>
              </a:rPr>
              <a:t>PROFESSO</a:t>
            </a:r>
            <a:r>
              <a:rPr lang="en-IN" sz="1800" b="1" spc="90" dirty="0">
                <a:solidFill>
                  <a:schemeClr val="tx1">
                    <a:lumMod val="85000"/>
                    <a:lumOff val="15000"/>
                  </a:schemeClr>
                </a:solidFill>
                <a:latin typeface="Trebuchet MS"/>
                <a:cs typeface="Trebuchet MS"/>
              </a:rPr>
              <a:t>R </a:t>
            </a:r>
            <a:r>
              <a:rPr lang="en-IN" sz="1800" b="1" spc="95" dirty="0">
                <a:solidFill>
                  <a:schemeClr val="tx1">
                    <a:lumMod val="85000"/>
                    <a:lumOff val="15000"/>
                  </a:schemeClr>
                </a:solidFill>
                <a:latin typeface="Trebuchet MS"/>
                <a:cs typeface="Trebuchet MS"/>
              </a:rPr>
              <a:t> </a:t>
            </a:r>
            <a:r>
              <a:rPr sz="1800" b="1" spc="55" dirty="0">
                <a:solidFill>
                  <a:schemeClr val="tx1">
                    <a:lumMod val="85000"/>
                    <a:lumOff val="15000"/>
                  </a:schemeClr>
                </a:solidFill>
                <a:latin typeface="Trebuchet MS"/>
                <a:cs typeface="Trebuchet MS"/>
              </a:rPr>
              <a:t>DEPARTMENT</a:t>
            </a:r>
            <a:r>
              <a:rPr sz="1800" b="1" spc="-70" dirty="0">
                <a:solidFill>
                  <a:schemeClr val="tx1">
                    <a:lumMod val="85000"/>
                    <a:lumOff val="15000"/>
                  </a:schemeClr>
                </a:solidFill>
                <a:latin typeface="Trebuchet MS"/>
                <a:cs typeface="Trebuchet MS"/>
              </a:rPr>
              <a:t> </a:t>
            </a:r>
            <a:r>
              <a:rPr sz="1800" b="1" spc="105" dirty="0">
                <a:solidFill>
                  <a:schemeClr val="tx1">
                    <a:lumMod val="85000"/>
                    <a:lumOff val="15000"/>
                  </a:schemeClr>
                </a:solidFill>
                <a:latin typeface="Trebuchet MS"/>
                <a:cs typeface="Trebuchet MS"/>
              </a:rPr>
              <a:t>OF</a:t>
            </a:r>
            <a:r>
              <a:rPr sz="1800" b="1" spc="-3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700" marR="5080" algn="ctr">
              <a:lnSpc>
                <a:spcPct val="100800"/>
              </a:lnSpc>
              <a:spcBef>
                <a:spcPts val="980"/>
              </a:spcBef>
            </a:pPr>
            <a:r>
              <a:rPr sz="1800" b="1" spc="65" dirty="0">
                <a:solidFill>
                  <a:schemeClr val="tx1">
                    <a:lumMod val="85000"/>
                    <a:lumOff val="15000"/>
                  </a:schemeClr>
                </a:solidFill>
                <a:latin typeface="Trebuchet MS"/>
                <a:cs typeface="Trebuchet MS"/>
              </a:rPr>
              <a:t>SAVEETHA</a:t>
            </a:r>
            <a:r>
              <a:rPr sz="1800" b="1" spc="-105"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30"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lang="en-IN" sz="1800" b="1" spc="65" dirty="0">
              <a:solidFill>
                <a:schemeClr val="tx1">
                  <a:lumMod val="85000"/>
                  <a:lumOff val="15000"/>
                </a:schemeClr>
              </a:solidFill>
              <a:latin typeface="Trebuchet MS"/>
              <a:cs typeface="Trebuchet MS"/>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811122" y="3114400"/>
            <a:ext cx="5437277" cy="3148811"/>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ahoma"/>
                <a:cs typeface="Tahoma"/>
              </a:rPr>
              <a:t>S</a:t>
            </a:r>
            <a:r>
              <a:rPr sz="1800" b="1" spc="-210" dirty="0">
                <a:solidFill>
                  <a:schemeClr val="tx1">
                    <a:lumMod val="85000"/>
                    <a:lumOff val="15000"/>
                  </a:schemeClr>
                </a:solidFill>
                <a:latin typeface="Tahoma"/>
                <a:cs typeface="Tahoma"/>
              </a:rPr>
              <a:t>U</a:t>
            </a:r>
            <a:r>
              <a:rPr sz="1800" b="1" spc="-185" dirty="0">
                <a:solidFill>
                  <a:schemeClr val="tx1">
                    <a:lumMod val="85000"/>
                    <a:lumOff val="15000"/>
                  </a:schemeClr>
                </a:solidFill>
                <a:latin typeface="Tahoma"/>
                <a:cs typeface="Tahoma"/>
              </a:rPr>
              <a:t>B</a:t>
            </a:r>
            <a:r>
              <a:rPr sz="1800" b="1" spc="-35" dirty="0">
                <a:solidFill>
                  <a:schemeClr val="tx1">
                    <a:lumMod val="85000"/>
                    <a:lumOff val="15000"/>
                  </a:schemeClr>
                </a:solidFill>
                <a:latin typeface="Tahoma"/>
                <a:cs typeface="Tahoma"/>
              </a:rPr>
              <a:t>M</a:t>
            </a:r>
            <a:r>
              <a:rPr sz="1800" b="1" spc="-350" dirty="0">
                <a:solidFill>
                  <a:schemeClr val="tx1">
                    <a:lumMod val="85000"/>
                    <a:lumOff val="15000"/>
                  </a:schemeClr>
                </a:solidFill>
                <a:latin typeface="Tahoma"/>
                <a:cs typeface="Tahoma"/>
              </a:rPr>
              <a:t>IT</a:t>
            </a:r>
            <a:r>
              <a:rPr sz="1800" b="1" spc="-360" dirty="0">
                <a:solidFill>
                  <a:schemeClr val="tx1">
                    <a:lumMod val="85000"/>
                    <a:lumOff val="15000"/>
                  </a:schemeClr>
                </a:solidFill>
                <a:latin typeface="Tahoma"/>
                <a:cs typeface="Tahoma"/>
              </a:rPr>
              <a:t>T</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65" dirty="0">
                <a:solidFill>
                  <a:schemeClr val="tx1">
                    <a:lumMod val="85000"/>
                    <a:lumOff val="15000"/>
                  </a:schemeClr>
                </a:solidFill>
                <a:latin typeface="Tahoma"/>
                <a:cs typeface="Tahoma"/>
              </a:rPr>
              <a:t> </a:t>
            </a:r>
            <a:r>
              <a:rPr sz="1800" b="1" spc="-185" dirty="0">
                <a:solidFill>
                  <a:schemeClr val="tx1">
                    <a:lumMod val="85000"/>
                    <a:lumOff val="15000"/>
                  </a:schemeClr>
                </a:solidFill>
                <a:latin typeface="Tahoma"/>
                <a:cs typeface="Tahoma"/>
              </a:rPr>
              <a:t>B</a:t>
            </a:r>
            <a:r>
              <a:rPr sz="1800" b="1" spc="-60" dirty="0">
                <a:solidFill>
                  <a:schemeClr val="tx1">
                    <a:lumMod val="85000"/>
                    <a:lumOff val="15000"/>
                  </a:schemeClr>
                </a:solidFill>
                <a:latin typeface="Tahoma"/>
                <a:cs typeface="Tahoma"/>
              </a:rPr>
              <a:t>Y</a:t>
            </a:r>
            <a:endParaRPr lang="en-IN" sz="1800" b="1" spc="-60" dirty="0">
              <a:solidFill>
                <a:schemeClr val="tx1">
                  <a:lumMod val="85000"/>
                  <a:lumOff val="15000"/>
                </a:schemeClr>
              </a:solidFill>
              <a:latin typeface="Tahoma"/>
              <a:cs typeface="Tahoma"/>
            </a:endParaRPr>
          </a:p>
          <a:p>
            <a:pPr marL="1316990" marR="1296670" algn="ctr">
              <a:lnSpc>
                <a:spcPct val="146000"/>
              </a:lnSpc>
              <a:spcBef>
                <a:spcPts val="95"/>
              </a:spcBef>
            </a:pPr>
            <a:r>
              <a:rPr lang="en-IN" sz="1800" b="1" spc="55" dirty="0">
                <a:solidFill>
                  <a:schemeClr val="tx1">
                    <a:lumMod val="85000"/>
                    <a:lumOff val="15000"/>
                  </a:schemeClr>
                </a:solidFill>
                <a:latin typeface="Trebuchet MS"/>
                <a:cs typeface="Trebuchet MS"/>
              </a:rPr>
              <a:t>B</a:t>
            </a:r>
            <a:r>
              <a:rPr lang="en-IN" b="1" spc="55" dirty="0">
                <a:solidFill>
                  <a:schemeClr val="tx1">
                    <a:lumMod val="85000"/>
                    <a:lumOff val="15000"/>
                  </a:schemeClr>
                </a:solidFill>
                <a:latin typeface="Trebuchet MS"/>
                <a:cs typeface="Trebuchet MS"/>
              </a:rPr>
              <a:t>.MANJUNATH REDDY      192211348</a:t>
            </a:r>
          </a:p>
          <a:p>
            <a:pPr marL="1316990" marR="1296670" algn="ctr">
              <a:lnSpc>
                <a:spcPct val="146000"/>
              </a:lnSpc>
              <a:spcBef>
                <a:spcPts val="95"/>
              </a:spcBef>
            </a:pPr>
            <a:r>
              <a:rPr lang="en-IN" sz="1800" b="1" spc="55" dirty="0">
                <a:solidFill>
                  <a:schemeClr val="tx1">
                    <a:lumMod val="85000"/>
                    <a:lumOff val="15000"/>
                  </a:schemeClr>
                </a:solidFill>
                <a:latin typeface="Trebuchet MS"/>
                <a:cs typeface="Trebuchet MS"/>
              </a:rPr>
              <a:t>M. DEEPAK</a:t>
            </a:r>
          </a:p>
          <a:p>
            <a:pPr marL="1316990" marR="1296670" algn="ctr">
              <a:lnSpc>
                <a:spcPct val="146000"/>
              </a:lnSpc>
              <a:spcBef>
                <a:spcPts val="95"/>
              </a:spcBef>
            </a:pPr>
            <a:r>
              <a:rPr lang="en-IN" b="1" spc="55" dirty="0">
                <a:solidFill>
                  <a:schemeClr val="tx1">
                    <a:lumMod val="85000"/>
                    <a:lumOff val="15000"/>
                  </a:schemeClr>
                </a:solidFill>
                <a:latin typeface="Trebuchet MS"/>
                <a:cs typeface="Trebuchet MS"/>
              </a:rPr>
              <a:t>192211373</a:t>
            </a:r>
            <a:endParaRPr sz="1800" b="1" dirty="0">
              <a:solidFill>
                <a:schemeClr val="tx1">
                  <a:lumMod val="85000"/>
                  <a:lumOff val="15000"/>
                </a:schemeClr>
              </a:solidFill>
              <a:latin typeface="Trebuchet MS"/>
              <a:cs typeface="Trebuchet MS"/>
            </a:endParaRPr>
          </a:p>
          <a:p>
            <a:pPr marL="8255" algn="ctr">
              <a:lnSpc>
                <a:spcPct val="100000"/>
              </a:lnSpc>
              <a:spcBef>
                <a:spcPts val="994"/>
              </a:spcBef>
            </a:pPr>
            <a:r>
              <a:rPr sz="1800" b="1" spc="50" dirty="0">
                <a:solidFill>
                  <a:schemeClr val="tx1">
                    <a:lumMod val="85000"/>
                    <a:lumOff val="15000"/>
                  </a:schemeClr>
                </a:solidFill>
                <a:latin typeface="Trebuchet MS"/>
                <a:cs typeface="Trebuchet MS"/>
              </a:rPr>
              <a:t>DEPARTEMENT</a:t>
            </a:r>
            <a:r>
              <a:rPr sz="1800" b="1" spc="-120"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1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065" marR="5080" algn="ctr">
              <a:lnSpc>
                <a:spcPct val="100800"/>
              </a:lnSpc>
              <a:spcBef>
                <a:spcPts val="975"/>
              </a:spcBef>
            </a:pPr>
            <a:r>
              <a:rPr sz="1800" b="1" spc="65" dirty="0">
                <a:solidFill>
                  <a:schemeClr val="tx1">
                    <a:lumMod val="85000"/>
                    <a:lumOff val="15000"/>
                  </a:schemeClr>
                </a:solidFill>
                <a:latin typeface="Trebuchet MS"/>
                <a:cs typeface="Trebuchet MS"/>
              </a:rPr>
              <a:t>SAVEETHA</a:t>
            </a:r>
            <a:r>
              <a:rPr sz="1800" b="1" spc="-100"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25"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sz="1800" b="1" dirty="0">
              <a:solidFill>
                <a:schemeClr val="tx1">
                  <a:lumMod val="85000"/>
                  <a:lumOff val="1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4AA8DE-0659-213E-AF2F-33E2A07C13F8}"/>
              </a:ext>
            </a:extLst>
          </p:cNvPr>
          <p:cNvSpPr txBox="1"/>
          <p:nvPr/>
        </p:nvSpPr>
        <p:spPr>
          <a:xfrm>
            <a:off x="546596" y="304800"/>
            <a:ext cx="15048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Code</a:t>
            </a:r>
          </a:p>
        </p:txBody>
      </p:sp>
      <p:pic>
        <p:nvPicPr>
          <p:cNvPr id="7" name="Picture 6">
            <a:extLst>
              <a:ext uri="{FF2B5EF4-FFF2-40B4-BE49-F238E27FC236}">
                <a16:creationId xmlns:a16="http://schemas.microsoft.com/office/drawing/2014/main" id="{042FD4DC-96C2-4551-F323-37A4EB8EF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53" y="1219200"/>
            <a:ext cx="11086822" cy="4800600"/>
          </a:xfrm>
          <a:prstGeom prst="rect">
            <a:avLst/>
          </a:prstGeom>
        </p:spPr>
      </p:pic>
    </p:spTree>
    <p:extLst>
      <p:ext uri="{BB962C8B-B14F-4D97-AF65-F5344CB8AC3E}">
        <p14:creationId xmlns:p14="http://schemas.microsoft.com/office/powerpoint/2010/main" val="216046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212E-3DC5-A0DC-4D03-7576FAAFC075}"/>
              </a:ext>
            </a:extLst>
          </p:cNvPr>
          <p:cNvSpPr>
            <a:spLocks noGrp="1"/>
          </p:cNvSpPr>
          <p:nvPr>
            <p:ph type="title"/>
          </p:nvPr>
        </p:nvSpPr>
        <p:spPr>
          <a:xfrm>
            <a:off x="646111" y="452718"/>
            <a:ext cx="8946541" cy="842682"/>
          </a:xfrm>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Limitations and Assumptions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375CA7-9D73-71C6-7506-91FE14BDFFC2}"/>
              </a:ext>
            </a:extLst>
          </p:cNvPr>
          <p:cNvSpPr>
            <a:spLocks noGrp="1"/>
          </p:cNvSpPr>
          <p:nvPr>
            <p:ph idx="1"/>
          </p:nvPr>
        </p:nvSpPr>
        <p:spPr>
          <a:xfrm>
            <a:off x="990600" y="1752600"/>
            <a:ext cx="8946541" cy="4195481"/>
          </a:xfrm>
        </p:spPr>
        <p:txBody>
          <a:bodyPr>
            <a:normAutofit/>
          </a:bodyPr>
          <a:lstStyle/>
          <a:p>
            <a:r>
              <a:rPr lang="en-US" sz="2000" b="1" dirty="0">
                <a:latin typeface="Times New Roman" panose="02020603050405020304" pitchFamily="18" charset="0"/>
                <a:ea typeface="Crimson Pro" pitchFamily="34" charset="-122"/>
                <a:cs typeface="Times New Roman" panose="02020603050405020304" pitchFamily="18" charset="0"/>
              </a:rPr>
              <a:t>Limited Language Features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not support all features of the target language, such as recursion, complex data structures, or dynamic memory allocation.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Input Size Restrictions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Simplified compilers may impose restrictions on the size of the input program to simplify the implementation and reduce memory requirements.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Crimson Pro" pitchFamily="34" charset="-122"/>
                <a:cs typeface="Times New Roman" panose="02020603050405020304" pitchFamily="18" charset="0"/>
              </a:rPr>
              <a:t>Limited Optimization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Open Sans" pitchFamily="34" charset="-122"/>
                <a:cs typeface="Times New Roman" panose="02020603050405020304" pitchFamily="18" charset="0"/>
              </a:rPr>
              <a:t>Optimization techniques in simplified compilers are often basic and may not achieve the same level of performance improvement as production-grade compilers.</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14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D702-80AA-A3D2-812B-65F61D354381}"/>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ea typeface="Crimson Pro" pitchFamily="34" charset="-122"/>
                <a:cs typeface="Times New Roman" panose="02020603050405020304" pitchFamily="18" charset="0"/>
              </a:rPr>
              <a:t>Conclusion and Future Enhancements</a:t>
            </a:r>
            <a:br>
              <a:rPr lang="en-US" sz="44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5779DF-D385-C062-234E-162F65779B4D}"/>
              </a:ext>
            </a:extLst>
          </p:cNvPr>
          <p:cNvSpPr>
            <a:spLocks noGrp="1"/>
          </p:cNvSpPr>
          <p:nvPr>
            <p:ph idx="1"/>
          </p:nvPr>
        </p:nvSpPr>
        <p:spPr/>
        <p:txBody>
          <a:bodyPr/>
          <a:lstStyle/>
          <a:p>
            <a:pPr algn="just"/>
            <a:r>
              <a:rPr lang="en-US" sz="2000" dirty="0">
                <a:latin typeface="Times New Roman" panose="02020603050405020304" pitchFamily="18" charset="0"/>
                <a:ea typeface="Open Sans" pitchFamily="34" charset="-122"/>
                <a:cs typeface="Times New Roman" panose="02020603050405020304" pitchFamily="18" charset="0"/>
              </a:rPr>
              <a:t>Simplified compilers provide a valuable foundation for understanding the compilation process and its intricacies. They serve as an excellent starting point for learning about the design and implementation of real-world compilers.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Future enhancements could include expanding the supported language features, implementing more advanced optimization techniques, and incorporating error recovery mechanisms.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Open Sans" pitchFamily="34" charset="-122"/>
                <a:cs typeface="Times New Roman" panose="02020603050405020304" pitchFamily="18" charset="0"/>
              </a:rPr>
              <a:t>Integrating artificial intelligence techniques, such as machine learning, could enhance compiler optimization and code generation.</a:t>
            </a:r>
            <a:endParaRPr lang="en-US" sz="2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45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261E-4252-D26E-AE48-931ACDED4038}"/>
              </a:ext>
            </a:extLst>
          </p:cNvPr>
          <p:cNvSpPr>
            <a:spLocks noGrp="1"/>
          </p:cNvSpPr>
          <p:nvPr>
            <p:ph type="title"/>
          </p:nvPr>
        </p:nvSpPr>
        <p:spPr/>
        <p:txBody>
          <a:bodyPr/>
          <a:lstStyle/>
          <a:p>
            <a:r>
              <a:rPr lang="en-US" sz="4400" b="1" dirty="0">
                <a:solidFill>
                  <a:schemeClr val="tx1"/>
                </a:solidFill>
                <a:latin typeface="Crimson Pro" pitchFamily="34" charset="0"/>
                <a:ea typeface="Crimson Pro" pitchFamily="34" charset="-122"/>
                <a:cs typeface="Crimson Pro" pitchFamily="34" charset="-120"/>
              </a:rPr>
              <a:t>Introduction to Phases of Compiler</a:t>
            </a:r>
            <a:br>
              <a:rPr lang="en-US" sz="4400" dirty="0">
                <a:solidFill>
                  <a:schemeClr val="tx1"/>
                </a:solidFill>
              </a:rPr>
            </a:br>
            <a:endParaRPr lang="en-IN" dirty="0">
              <a:solidFill>
                <a:schemeClr val="tx1"/>
              </a:solidFill>
            </a:endParaRPr>
          </a:p>
        </p:txBody>
      </p:sp>
      <p:sp>
        <p:nvSpPr>
          <p:cNvPr id="12" name="Content Placeholder 11">
            <a:extLst>
              <a:ext uri="{FF2B5EF4-FFF2-40B4-BE49-F238E27FC236}">
                <a16:creationId xmlns:a16="http://schemas.microsoft.com/office/drawing/2014/main" id="{ADE4438A-5BCC-CE91-C3C0-704DFE530B54}"/>
              </a:ext>
            </a:extLst>
          </p:cNvPr>
          <p:cNvSpPr>
            <a:spLocks noGrp="1"/>
          </p:cNvSpPr>
          <p:nvPr>
            <p:ph sz="quarter" idx="4"/>
          </p:nvPr>
        </p:nvSpPr>
        <p:spPr>
          <a:xfrm>
            <a:off x="5867400" y="2025721"/>
            <a:ext cx="4396339" cy="3741738"/>
          </a:xfrm>
        </p:spPr>
        <p:txBody>
          <a:bodyPr/>
          <a:lstStyle/>
          <a:p>
            <a:pPr algn="just"/>
            <a:r>
              <a:rPr lang="en-US" dirty="0">
                <a:latin typeface="Times New Roman" panose="02020603050405020304" pitchFamily="18" charset="0"/>
                <a:ea typeface="Open Sans" pitchFamily="34" charset="-122"/>
                <a:cs typeface="Times New Roman" panose="02020603050405020304" pitchFamily="18" charset="0"/>
              </a:rPr>
              <a:t>Phases of compiler </a:t>
            </a:r>
            <a:r>
              <a:rPr lang="en-US" sz="1800" dirty="0">
                <a:latin typeface="Times New Roman" panose="02020603050405020304" pitchFamily="18" charset="0"/>
                <a:ea typeface="Open Sans" pitchFamily="34" charset="-122"/>
                <a:cs typeface="Times New Roman" panose="02020603050405020304" pitchFamily="18" charset="0"/>
              </a:rPr>
              <a:t>are invaluable tools for understanding the fundamental principles of compilation. </a:t>
            </a:r>
          </a:p>
          <a:p>
            <a:pPr algn="just"/>
            <a:r>
              <a:rPr lang="en-US" sz="1800" dirty="0">
                <a:latin typeface="Times New Roman" panose="02020603050405020304" pitchFamily="18" charset="0"/>
                <a:ea typeface="Open Sans" pitchFamily="34" charset="-122"/>
                <a:cs typeface="Times New Roman" panose="02020603050405020304" pitchFamily="18" charset="0"/>
              </a:rPr>
              <a:t>They provide a practical hands-on approach to the intricate process of translating source code into executable machine instructions.</a:t>
            </a:r>
            <a:endParaRPr lang="en-US" sz="18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3" name="Image 1">
            <a:extLst>
              <a:ext uri="{FF2B5EF4-FFF2-40B4-BE49-F238E27FC236}">
                <a16:creationId xmlns:a16="http://schemas.microsoft.com/office/drawing/2014/main" id="{E6407EE5-85F1-CDE5-D895-C84E32A9475E}"/>
              </a:ext>
            </a:extLst>
          </p:cNvPr>
          <p:cNvPicPr>
            <a:picLocks noGrp="1" noChangeAspect="1"/>
          </p:cNvPicPr>
          <p:nvPr>
            <p:ph sz="half" idx="2"/>
          </p:nvPr>
        </p:nvPicPr>
        <p:blipFill>
          <a:blip r:embed="rId2"/>
          <a:stretch>
            <a:fillRect/>
          </a:stretch>
        </p:blipFill>
        <p:spPr>
          <a:xfrm>
            <a:off x="952685" y="2057400"/>
            <a:ext cx="4395787" cy="3183282"/>
          </a:xfrm>
          <a:prstGeom prst="rect">
            <a:avLst/>
          </a:prstGeom>
        </p:spPr>
      </p:pic>
    </p:spTree>
    <p:extLst>
      <p:ext uri="{BB962C8B-B14F-4D97-AF65-F5344CB8AC3E}">
        <p14:creationId xmlns:p14="http://schemas.microsoft.com/office/powerpoint/2010/main" val="28954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F34CA3-15D1-FBA0-2BED-C54BF683DC8D}"/>
              </a:ext>
            </a:extLst>
          </p:cNvPr>
          <p:cNvSpPr>
            <a:spLocks noGrp="1"/>
          </p:cNvSpPr>
          <p:nvPr>
            <p:ph type="title"/>
          </p:nvPr>
        </p:nvSpPr>
        <p:spPr>
          <a:xfrm>
            <a:off x="646112" y="452718"/>
            <a:ext cx="9403742" cy="1147482"/>
          </a:xfrm>
        </p:spPr>
        <p:txBody>
          <a:bodyPr/>
          <a:lstStyle/>
          <a:p>
            <a:r>
              <a:rPr lang="en-US" sz="3200" b="1" dirty="0">
                <a:solidFill>
                  <a:schemeClr val="tx1"/>
                </a:solidFill>
                <a:latin typeface="Times New Roman" panose="02020603050405020304" pitchFamily="18" charset="0"/>
                <a:ea typeface="Crimson Pro" pitchFamily="34" charset="-122"/>
                <a:cs typeface="Times New Roman" panose="02020603050405020304" pitchFamily="18" charset="0"/>
              </a:rPr>
              <a:t>Lexical Analyzer</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2513DF5E-2E6B-A258-C8F8-00F61C4F9BBE}"/>
              </a:ext>
            </a:extLst>
          </p:cNvPr>
          <p:cNvSpPr>
            <a:spLocks noGrp="1"/>
          </p:cNvSpPr>
          <p:nvPr>
            <p:ph idx="1"/>
          </p:nvPr>
        </p:nvSpPr>
        <p:spPr>
          <a:xfrm>
            <a:off x="773264" y="1371600"/>
            <a:ext cx="10645471" cy="4648200"/>
          </a:xfrm>
        </p:spPr>
        <p:txBody>
          <a:bodyPr>
            <a:noAutofit/>
          </a:bodyPr>
          <a:lstStyle/>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often referred to as scanning, is the initial step in compilation. It involves breaking down the input source code into meaningful units, known as tokens. </a:t>
            </a: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Tokens represent fundamental building blocks of a program, such as keywords, identifiers, operators, and literals.</a:t>
            </a: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Tokenization</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process of identifying and classifying tokens from the input stream is known as tokenization.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Symbol Table</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 symbol table is a data structure used to store information about the tokens, such as their type and location in the code.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Error Handling</a:t>
            </a:r>
            <a:endParaRPr lang="en-US" b="1" dirty="0">
              <a:solidFill>
                <a:schemeClr val="tx1">
                  <a:lumMod val="95000"/>
                </a:schemeClr>
              </a:solidFill>
              <a:latin typeface="Times New Roman" panose="02020603050405020304" pitchFamily="18" charset="0"/>
              <a:cs typeface="Times New Roman" panose="02020603050405020304" pitchFamily="18" charset="0"/>
            </a:endParaRPr>
          </a:p>
          <a:p>
            <a:pPr>
              <a:lnSpc>
                <a:spcPts val="2700"/>
              </a:lnSpc>
              <a:buFont typeface="Wingdings" panose="05000000000000000000" pitchFamily="2" charset="2"/>
              <a:buChar char="Ø"/>
            </a:pPr>
            <a:r>
              <a:rPr lang="en-US"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Lexical analysis includes error handling to identify and report invalid tokens that do not conform to the language's grammar.</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19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24C-66B6-15A1-B4A4-08A1056F05C8}"/>
              </a:ext>
            </a:extLst>
          </p:cNvPr>
          <p:cNvSpPr>
            <a:spLocks noGrp="1"/>
          </p:cNvSpPr>
          <p:nvPr>
            <p:ph type="title"/>
          </p:nvPr>
        </p:nvSpPr>
        <p:spPr>
          <a:xfrm>
            <a:off x="646111" y="452718"/>
            <a:ext cx="9488489"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Parsing Tree</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4E3D40-0D8C-5EE9-22D2-1FEFE2B70685}"/>
              </a:ext>
            </a:extLst>
          </p:cNvPr>
          <p:cNvSpPr>
            <a:spLocks noGrp="1"/>
          </p:cNvSpPr>
          <p:nvPr>
            <p:ph idx="1"/>
          </p:nvPr>
        </p:nvSpPr>
        <p:spPr>
          <a:xfrm>
            <a:off x="685800" y="1600200"/>
            <a:ext cx="10134600" cy="4195481"/>
          </a:xfrm>
        </p:spPr>
        <p:txBody>
          <a:bodyPr/>
          <a:lstStyle/>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Top-Down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Top-down parsing algorithms start from the root of the parse tree and attempt to derive the input string.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Bottom-Up Parsing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Bottom-up parsing algorithms start from the input string and attempt to reduce it to the root of the parse tree.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Context-Free Grammar</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Parsers typically rely on context-free grammar rules to define the syntax of the programming language.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6301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0A0-5129-B45B-F6C7-03E5ECC0AA58}"/>
              </a:ext>
            </a:extLst>
          </p:cNvPr>
          <p:cNvSpPr>
            <a:spLocks noGrp="1"/>
          </p:cNvSpPr>
          <p:nvPr>
            <p:ph type="title"/>
          </p:nvPr>
        </p:nvSpPr>
        <p:spPr>
          <a:xfrm>
            <a:off x="646111" y="452718"/>
            <a:ext cx="9633813" cy="918882"/>
          </a:xfrm>
        </p:spPr>
        <p:txBody>
          <a:bodyPr/>
          <a:lstStyle/>
          <a:p>
            <a:r>
              <a:rPr lang="en-US" sz="32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Abstract Syntax Tree (AST) Generation</a:t>
            </a:r>
            <a:endParaRPr lang="en-IN" sz="32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C296E0-096E-5455-8EF1-53FF67CD615E}"/>
              </a:ext>
            </a:extLst>
          </p:cNvPr>
          <p:cNvSpPr>
            <a:spLocks noGrp="1"/>
          </p:cNvSpPr>
          <p:nvPr>
            <p:ph idx="1"/>
          </p:nvPr>
        </p:nvSpPr>
        <p:spPr>
          <a:xfrm>
            <a:off x="875201" y="1600200"/>
            <a:ext cx="9945199" cy="4805082"/>
          </a:xfrm>
        </p:spPr>
        <p:txBody>
          <a:bodyPr>
            <a:normAutofit/>
          </a:bodyPr>
          <a:lstStyle/>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Abstract Syntax Tree (AST) is a tree representation of the program's structure that captures its essential meaning while omitting syntactic details. </a:t>
            </a: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It serves as an intermediate representation that facilitates subsequent phases of compilation.</a:t>
            </a: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Tree Nodes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Each node in the AST represents a syntactic construct, such as an expression, statement, or declaration.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Parent-Child Relationships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relationships between nodes in the AST reflect the hierarchical structure of the program, where parent nodes represent higher-level constructs.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Semantic Information</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18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The AST may include semantic information about the program, such as type information and variable bindings.</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42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E6E0-7924-325E-50D2-18B2E87D7117}"/>
              </a:ext>
            </a:extLst>
          </p:cNvPr>
          <p:cNvSpPr>
            <a:spLocks noGrp="1"/>
          </p:cNvSpPr>
          <p:nvPr>
            <p:ph type="title"/>
          </p:nvPr>
        </p:nvSpPr>
        <p:spPr>
          <a:xfrm>
            <a:off x="646111" y="452718"/>
            <a:ext cx="9412289" cy="10712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Checking</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E3C309-6465-259F-9AC6-C31FB18305E6}"/>
              </a:ext>
            </a:extLst>
          </p:cNvPr>
          <p:cNvSpPr>
            <a:spLocks noGrp="1"/>
          </p:cNvSpPr>
          <p:nvPr>
            <p:ph idx="1"/>
          </p:nvPr>
        </p:nvSpPr>
        <p:spPr>
          <a:xfrm>
            <a:off x="762000" y="1676400"/>
            <a:ext cx="8946541" cy="4195481"/>
          </a:xfrm>
        </p:spPr>
        <p:txBody>
          <a:bodyPr>
            <a:normAutofit lnSpcReduction="10000"/>
          </a:bodyPr>
          <a:lstStyle/>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checking is a crucial phase of compilation that ensures the consistency and correctness of the program's data types.</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involves verifying that operations are performed on compatible data types and that variables are used according to their declared types.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Static Type Checking</a:t>
            </a: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type checking is performed at compile time, before the code is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Dynamic Type Checking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Dynamic type checking is performed at runtime, while the code is executing.</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Type Inference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pPr algn="just"/>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Type inference is a technique that automatically determines the types of variables and expressions based on their usage.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935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4EA-9A92-EC66-5BD5-290ED3BB7F5B}"/>
              </a:ext>
            </a:extLst>
          </p:cNvPr>
          <p:cNvSpPr>
            <a:spLocks noGrp="1"/>
          </p:cNvSpPr>
          <p:nvPr>
            <p:ph type="title"/>
          </p:nvPr>
        </p:nvSpPr>
        <p:spPr>
          <a:xfrm>
            <a:off x="646112" y="452718"/>
            <a:ext cx="9403742" cy="9188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Intermediate Representation</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7F0C9-32C1-CACB-D8B4-F567765991CE}"/>
              </a:ext>
            </a:extLst>
          </p:cNvPr>
          <p:cNvSpPr>
            <a:spLocks noGrp="1"/>
          </p:cNvSpPr>
          <p:nvPr>
            <p:ph idx="1"/>
          </p:nvPr>
        </p:nvSpPr>
        <p:spPr>
          <a:xfrm>
            <a:off x="762000" y="1600200"/>
            <a:ext cx="9753600" cy="4195481"/>
          </a:xfrm>
        </p:spPr>
        <p:txBody>
          <a:bodyPr>
            <a:normAutofit lnSpcReduction="10000"/>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An intermediate representation (IR) is a low-level representation of the program that is closer to machine code than source code but still abstract enough to be platform-independent.</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 It facilitates optimization and code generation.</a:t>
            </a: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Three-Address Code</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Linear sequence of instructions with at most three operands per instruction.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Control Flow Graphs</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Graphical representation of the program's control flow, showing basic blocks and their connections.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Static Single Assignment (SSA)</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IR where each variable is assigned a value only once.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94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C821-72F5-F4AF-7B67-BE0924CC4005}"/>
              </a:ext>
            </a:extLst>
          </p:cNvPr>
          <p:cNvSpPr>
            <a:spLocks noGrp="1"/>
          </p:cNvSpPr>
          <p:nvPr>
            <p:ph type="title"/>
          </p:nvPr>
        </p:nvSpPr>
        <p:spPr>
          <a:xfrm>
            <a:off x="646112" y="452718"/>
            <a:ext cx="9403742" cy="842682"/>
          </a:xfrm>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Generation</a:t>
            </a: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C13A6C-6E96-093F-36F9-510B7B1DB6FA}"/>
              </a:ext>
            </a:extLst>
          </p:cNvPr>
          <p:cNvSpPr>
            <a:spLocks noGrp="1"/>
          </p:cNvSpPr>
          <p:nvPr>
            <p:ph idx="1"/>
          </p:nvPr>
        </p:nvSpPr>
        <p:spPr>
          <a:xfrm>
            <a:off x="762000" y="1447800"/>
            <a:ext cx="9525000" cy="419548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Code generation is the final phase of compilation, where the intermediate representation is translated into executable machine code for the target platform. This process involves mapping IR instructions to corresponding machine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Selection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Selecting the appropriate machine instructions to implement the IR instructions.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Register Allocation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Assigning machine registers to variables and temporary values.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Code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Applying optimization techniques to improve the performance of the generated code.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7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031F-7007-DF3A-F8A7-84CD7719D983}"/>
              </a:ext>
            </a:extLst>
          </p:cNvPr>
          <p:cNvSpPr>
            <a:spLocks noGrp="1"/>
          </p:cNvSpPr>
          <p:nvPr>
            <p:ph type="title"/>
          </p:nvPr>
        </p:nvSpPr>
        <p:spPr/>
        <p:txBody>
          <a:bodyPr/>
          <a:lstStyle/>
          <a:p>
            <a:r>
              <a:rPr lang="en-US" sz="44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Optimization Techniques</a:t>
            </a:r>
            <a:br>
              <a:rPr lang="en-US" sz="4400" dirty="0">
                <a:solidFill>
                  <a:schemeClr val="tx1">
                    <a:lumMod val="95000"/>
                  </a:schemeClr>
                </a:solidFill>
                <a:latin typeface="Times New Roman" panose="02020603050405020304" pitchFamily="18" charset="0"/>
                <a:cs typeface="Times New Roman" panose="02020603050405020304" pitchFamily="18" charset="0"/>
              </a:rPr>
            </a:br>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1D62B-848B-D924-2E9B-0DA369D9A8C5}"/>
              </a:ext>
            </a:extLst>
          </p:cNvPr>
          <p:cNvSpPr>
            <a:spLocks noGrp="1"/>
          </p:cNvSpPr>
          <p:nvPr>
            <p:ph idx="1"/>
          </p:nvPr>
        </p:nvSpPr>
        <p:spPr>
          <a:xfrm>
            <a:off x="875201" y="1331259"/>
            <a:ext cx="9175633" cy="4688541"/>
          </a:xfrm>
        </p:spPr>
        <p:txBody>
          <a:bodyPr>
            <a:normAutofit/>
          </a:bodyPr>
          <a:lstStyle/>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Optimization techniques are applied during the compilation process to improve the performance and efficiency of the generated code. These techniques aim to reduce code size, execution time, and resource consumption.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Instruction Scheduling</a:t>
            </a: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Reordering instructions to improve their execution efficiency.</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Data Locality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Placing data closer to the processor to reduce memory access time.</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Loop Optimization</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Optimizing loops by unrolling, invariant code motion, and other techniques.</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schemeClr>
                </a:solidFill>
                <a:latin typeface="Times New Roman" panose="02020603050405020304" pitchFamily="18" charset="0"/>
                <a:ea typeface="Crimson Pro" pitchFamily="34" charset="-122"/>
                <a:cs typeface="Times New Roman" panose="02020603050405020304" pitchFamily="18" charset="0"/>
              </a:rPr>
              <a:t>Dead Code Elimination</a:t>
            </a:r>
          </a:p>
          <a:p>
            <a:r>
              <a:rPr lang="en-US" sz="2000" dirty="0">
                <a:solidFill>
                  <a:schemeClr val="tx1">
                    <a:lumMod val="95000"/>
                  </a:schemeClr>
                </a:solidFill>
                <a:latin typeface="Times New Roman" panose="02020603050405020304" pitchFamily="18" charset="0"/>
                <a:ea typeface="Open Sans" pitchFamily="34" charset="-122"/>
                <a:cs typeface="Times New Roman" panose="02020603050405020304" pitchFamily="18" charset="0"/>
              </a:rPr>
              <a:t>Removing code that is never executed.</a:t>
            </a:r>
            <a:endParaRPr lang="en-US" sz="2000" dirty="0">
              <a:solidFill>
                <a:schemeClr val="tx1">
                  <a:lumMod val="95000"/>
                </a:schemeClr>
              </a:solidFill>
              <a:latin typeface="Times New Roman" panose="02020603050405020304" pitchFamily="18" charset="0"/>
              <a:cs typeface="Times New Roman" panose="02020603050405020304" pitchFamily="18" charset="0"/>
            </a:endParaRPr>
          </a:p>
          <a:p>
            <a:endParaRPr lang="en-IN"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640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283</TotalTime>
  <Words>902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Century Gothic</vt:lpstr>
      <vt:lpstr>Crimson Pro</vt:lpstr>
      <vt:lpstr>Tahoma</vt:lpstr>
      <vt:lpstr>Times New Roman</vt:lpstr>
      <vt:lpstr>Trebuchet MS</vt:lpstr>
      <vt:lpstr>Wingdings</vt:lpstr>
      <vt:lpstr>Wingdings 3</vt:lpstr>
      <vt:lpstr>Ion</vt:lpstr>
      <vt:lpstr>SAVEETHA SCHOOL OF ENGINEERING  SAVEETHA INSTITUTE OF MEDICAL AND  TECHNICAL SCIENCES</vt:lpstr>
      <vt:lpstr>Introduction to Phases of Compiler </vt:lpstr>
      <vt:lpstr>Lexical Analyzer</vt:lpstr>
      <vt:lpstr>Parsing Tree</vt:lpstr>
      <vt:lpstr>Abstract Syntax Tree (AST) Generation</vt:lpstr>
      <vt:lpstr>Type Checking</vt:lpstr>
      <vt:lpstr>Intermediate Representation </vt:lpstr>
      <vt:lpstr>Code Generation</vt:lpstr>
      <vt:lpstr>Optimization Techniques </vt:lpstr>
      <vt:lpstr>PowerPoint Presentation</vt:lpstr>
      <vt:lpstr>Limitations and Assumptions</vt:lpstr>
      <vt:lpstr>Conclusion and Future Enhancements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Maheswara Deepak</dc:creator>
  <cp:lastModifiedBy>Maheswara Deepak</cp:lastModifiedBy>
  <cp:revision>13</cp:revision>
  <dcterms:created xsi:type="dcterms:W3CDTF">2024-06-29T05:58:42Z</dcterms:created>
  <dcterms:modified xsi:type="dcterms:W3CDTF">2024-09-12T02:44:28Z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