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1" r:id="rId7"/>
    <p:sldId id="270" r:id="rId8"/>
    <p:sldId id="279" r:id="rId9"/>
    <p:sldId id="273" r:id="rId10"/>
    <p:sldId id="274" r:id="rId11"/>
    <p:sldId id="275" r:id="rId12"/>
    <p:sldId id="276" r:id="rId13"/>
    <p:sldId id="277" r:id="rId14"/>
    <p:sldId id="278" r:id="rId15"/>
    <p:sldId id="260" r:id="rId16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/>
    <p:restoredTop sz="96341"/>
  </p:normalViewPr>
  <p:slideViewPr>
    <p:cSldViewPr snapToGrid="0">
      <p:cViewPr varScale="1">
        <p:scale>
          <a:sx n="125" d="100"/>
          <a:sy n="125" d="100"/>
        </p:scale>
        <p:origin x="1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F0007-3E3F-AC4A-8B2B-65A5B9FF4524}" type="doc">
      <dgm:prSet loTypeId="urn:microsoft.com/office/officeart/2005/8/layout/chevron2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B885E0A-2215-0044-9885-300EE6194972}">
      <dgm:prSet phldrT="[Text]" phldr="1"/>
      <dgm:spPr/>
      <dgm:t>
        <a:bodyPr/>
        <a:lstStyle/>
        <a:p>
          <a:pPr rtl="0"/>
          <a:endParaRPr lang="en-US" dirty="0"/>
        </a:p>
      </dgm:t>
    </dgm:pt>
    <dgm:pt modelId="{8B796A84-FDD5-0742-8539-9DF162BFA911}" type="parTrans" cxnId="{F5FA3567-0B91-6A49-9CD2-79F0BDD71744}">
      <dgm:prSet/>
      <dgm:spPr/>
      <dgm:t>
        <a:bodyPr/>
        <a:lstStyle/>
        <a:p>
          <a:endParaRPr lang="en-US"/>
        </a:p>
      </dgm:t>
    </dgm:pt>
    <dgm:pt modelId="{75BBAAFB-B939-0647-8C78-EEC8DE5CF53E}" type="sibTrans" cxnId="{F5FA3567-0B91-6A49-9CD2-79F0BDD71744}">
      <dgm:prSet/>
      <dgm:spPr/>
      <dgm:t>
        <a:bodyPr/>
        <a:lstStyle/>
        <a:p>
          <a:endParaRPr lang="en-US"/>
        </a:p>
      </dgm:t>
    </dgm:pt>
    <dgm:pt modelId="{8D59B0A1-22A0-8D41-9F0D-0CE69BC80770}">
      <dgm:prSet phldrT="[Text]" custT="1"/>
      <dgm:spPr/>
      <dgm:t>
        <a:bodyPr/>
        <a:lstStyle/>
        <a:p>
          <a:pPr rtl="0"/>
          <a:r>
            <a:rPr lang="en-US" sz="2800" dirty="0"/>
            <a:t>DATA CLEANING</a:t>
          </a:r>
        </a:p>
      </dgm:t>
    </dgm:pt>
    <dgm:pt modelId="{3C731308-8FC9-3043-B77F-A641ABC40E9F}" type="parTrans" cxnId="{F28315A2-7B96-5846-858F-58E9E445C230}">
      <dgm:prSet/>
      <dgm:spPr/>
      <dgm:t>
        <a:bodyPr/>
        <a:lstStyle/>
        <a:p>
          <a:endParaRPr lang="en-US"/>
        </a:p>
      </dgm:t>
    </dgm:pt>
    <dgm:pt modelId="{42D753B0-EAEF-954C-85C2-46494F517D2A}" type="sibTrans" cxnId="{F28315A2-7B96-5846-858F-58E9E445C230}">
      <dgm:prSet/>
      <dgm:spPr/>
      <dgm:t>
        <a:bodyPr/>
        <a:lstStyle/>
        <a:p>
          <a:endParaRPr lang="en-US"/>
        </a:p>
      </dgm:t>
    </dgm:pt>
    <dgm:pt modelId="{523A4B33-DB54-C341-8709-1793CBAE41F6}">
      <dgm:prSet phldrT="[Text]" phldr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endParaRPr lang="en-US"/>
        </a:p>
      </dgm:t>
    </dgm:pt>
    <dgm:pt modelId="{2CAC04C9-419F-1A43-8975-D14CD4C69B4B}" type="parTrans" cxnId="{CFE09398-8437-A645-B1C9-BA11B8098D23}">
      <dgm:prSet/>
      <dgm:spPr/>
      <dgm:t>
        <a:bodyPr/>
        <a:lstStyle/>
        <a:p>
          <a:endParaRPr lang="en-US"/>
        </a:p>
      </dgm:t>
    </dgm:pt>
    <dgm:pt modelId="{15F634EF-E828-0541-BBB7-FF1B4DFEFBC4}" type="sibTrans" cxnId="{CFE09398-8437-A645-B1C9-BA11B8098D23}">
      <dgm:prSet/>
      <dgm:spPr/>
      <dgm:t>
        <a:bodyPr/>
        <a:lstStyle/>
        <a:p>
          <a:endParaRPr lang="en-US"/>
        </a:p>
      </dgm:t>
    </dgm:pt>
    <dgm:pt modelId="{E3B617CA-6C25-2D4F-9AE9-7D2C4116DBBE}">
      <dgm:prSet phldrT="[Text]" custT="1"/>
      <dgm:spPr/>
      <dgm:t>
        <a:bodyPr/>
        <a:lstStyle/>
        <a:p>
          <a:pPr rtl="0"/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ENGINEERING</a:t>
          </a:r>
        </a:p>
      </dgm:t>
    </dgm:pt>
    <dgm:pt modelId="{55AE738F-1F3F-AD4F-AB0F-B1F800DD9555}" type="parTrans" cxnId="{86393528-36C3-F745-9BBB-AA67F47C31EE}">
      <dgm:prSet/>
      <dgm:spPr/>
      <dgm:t>
        <a:bodyPr/>
        <a:lstStyle/>
        <a:p>
          <a:endParaRPr lang="en-US"/>
        </a:p>
      </dgm:t>
    </dgm:pt>
    <dgm:pt modelId="{F6EE4B64-C2AA-684B-B517-D008236476F2}" type="sibTrans" cxnId="{86393528-36C3-F745-9BBB-AA67F47C31EE}">
      <dgm:prSet/>
      <dgm:spPr/>
      <dgm:t>
        <a:bodyPr/>
        <a:lstStyle/>
        <a:p>
          <a:endParaRPr lang="en-US"/>
        </a:p>
      </dgm:t>
    </dgm:pt>
    <dgm:pt modelId="{E3A44838-5892-224D-8D98-181C2CAA8B93}">
      <dgm:prSet phldrT="[Text]" phldr="1"/>
      <dgm:spPr/>
      <dgm:t>
        <a:bodyPr/>
        <a:lstStyle/>
        <a:p>
          <a:pPr rtl="0"/>
          <a:endParaRPr lang="en-US" dirty="0"/>
        </a:p>
      </dgm:t>
    </dgm:pt>
    <dgm:pt modelId="{CC306E69-19D0-1448-9D1D-D0EFEE57969A}" type="parTrans" cxnId="{1AB54541-386C-944C-A8E3-9ADEDFC54266}">
      <dgm:prSet/>
      <dgm:spPr/>
      <dgm:t>
        <a:bodyPr/>
        <a:lstStyle/>
        <a:p>
          <a:endParaRPr lang="en-US"/>
        </a:p>
      </dgm:t>
    </dgm:pt>
    <dgm:pt modelId="{89B4586C-B964-3D45-B2FA-D8A7C85E7FC0}" type="sibTrans" cxnId="{1AB54541-386C-944C-A8E3-9ADEDFC54266}">
      <dgm:prSet/>
      <dgm:spPr/>
      <dgm:t>
        <a:bodyPr/>
        <a:lstStyle/>
        <a:p>
          <a:endParaRPr lang="en-US"/>
        </a:p>
      </dgm:t>
    </dgm:pt>
    <dgm:pt modelId="{206B2E76-D96D-7C40-9B72-371B0CEDF3B4}">
      <dgm:prSet phldrT="[Text]" custT="1"/>
      <dgm:spPr/>
      <dgm:t>
        <a:bodyPr/>
        <a:lstStyle/>
        <a:p>
          <a:pPr rtl="0"/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ONE HOT ENCODING</a:t>
          </a:r>
        </a:p>
      </dgm:t>
    </dgm:pt>
    <dgm:pt modelId="{275E503E-3680-0C40-8FE7-76269AC9D500}" type="parTrans" cxnId="{23EB02AD-4BD8-C548-B2DA-AA2CBADA1E5E}">
      <dgm:prSet/>
      <dgm:spPr/>
      <dgm:t>
        <a:bodyPr/>
        <a:lstStyle/>
        <a:p>
          <a:endParaRPr lang="en-US"/>
        </a:p>
      </dgm:t>
    </dgm:pt>
    <dgm:pt modelId="{833759CA-9561-D74C-B2D3-72FC63097B4A}" type="sibTrans" cxnId="{23EB02AD-4BD8-C548-B2DA-AA2CBADA1E5E}">
      <dgm:prSet/>
      <dgm:spPr/>
      <dgm:t>
        <a:bodyPr/>
        <a:lstStyle/>
        <a:p>
          <a:endParaRPr lang="en-US"/>
        </a:p>
      </dgm:t>
    </dgm:pt>
    <dgm:pt modelId="{F49F8684-4B78-7543-9A6F-9BAA387DADF7}">
      <dgm:prSet/>
      <dgm:spPr/>
      <dgm:t>
        <a:bodyPr/>
        <a:lstStyle/>
        <a:p>
          <a:pPr rtl="0"/>
          <a:endParaRPr lang="en-US"/>
        </a:p>
      </dgm:t>
    </dgm:pt>
    <dgm:pt modelId="{C6EBECF4-97D4-454E-84DD-D78F7518B917}" type="parTrans" cxnId="{23322188-A771-9044-832F-73D5BCB114F5}">
      <dgm:prSet/>
      <dgm:spPr/>
      <dgm:t>
        <a:bodyPr/>
        <a:lstStyle/>
        <a:p>
          <a:endParaRPr lang="en-US"/>
        </a:p>
      </dgm:t>
    </dgm:pt>
    <dgm:pt modelId="{9A76C070-75C0-BD4D-B1AF-95174DEA2BA8}" type="sibTrans" cxnId="{23322188-A771-9044-832F-73D5BCB114F5}">
      <dgm:prSet/>
      <dgm:spPr/>
      <dgm:t>
        <a:bodyPr/>
        <a:lstStyle/>
        <a:p>
          <a:endParaRPr lang="en-US"/>
        </a:p>
      </dgm:t>
    </dgm:pt>
    <dgm:pt modelId="{B1DF830D-D776-B046-9E97-F2A66943F813}">
      <dgm:prSet/>
      <dgm:spPr/>
      <dgm:t>
        <a:bodyPr/>
        <a:lstStyle/>
        <a:p>
          <a:pPr rtl="0"/>
          <a:endParaRPr lang="en-US"/>
        </a:p>
      </dgm:t>
    </dgm:pt>
    <dgm:pt modelId="{6A9070B2-B28A-5841-A937-6E07B2DC4DAB}" type="parTrans" cxnId="{FABFDCE9-40C0-A449-90BD-1E5831214004}">
      <dgm:prSet/>
      <dgm:spPr/>
      <dgm:t>
        <a:bodyPr/>
        <a:lstStyle/>
        <a:p>
          <a:endParaRPr lang="en-US"/>
        </a:p>
      </dgm:t>
    </dgm:pt>
    <dgm:pt modelId="{E957B852-9D0E-7747-9AA4-495C5CBF8692}" type="sibTrans" cxnId="{FABFDCE9-40C0-A449-90BD-1E5831214004}">
      <dgm:prSet/>
      <dgm:spPr/>
      <dgm:t>
        <a:bodyPr/>
        <a:lstStyle/>
        <a:p>
          <a:endParaRPr lang="en-US"/>
        </a:p>
      </dgm:t>
    </dgm:pt>
    <dgm:pt modelId="{E533F800-F03E-F540-A100-A789F8B31AC5}">
      <dgm:prSet/>
      <dgm:spPr/>
      <dgm:t>
        <a:bodyPr/>
        <a:lstStyle/>
        <a:p>
          <a:pPr rtl="0"/>
          <a:endParaRPr lang="en-US"/>
        </a:p>
      </dgm:t>
    </dgm:pt>
    <dgm:pt modelId="{A0694EA3-3E2B-144A-A0DE-D14003C8332F}" type="parTrans" cxnId="{3F48416B-F58B-E942-8528-14EA53054A74}">
      <dgm:prSet/>
      <dgm:spPr/>
      <dgm:t>
        <a:bodyPr/>
        <a:lstStyle/>
        <a:p>
          <a:endParaRPr lang="en-US"/>
        </a:p>
      </dgm:t>
    </dgm:pt>
    <dgm:pt modelId="{0DDF6CB6-2463-C943-84D6-B58BAAA64302}" type="sibTrans" cxnId="{3F48416B-F58B-E942-8528-14EA53054A74}">
      <dgm:prSet/>
      <dgm:spPr/>
      <dgm:t>
        <a:bodyPr/>
        <a:lstStyle/>
        <a:p>
          <a:endParaRPr lang="en-US"/>
        </a:p>
      </dgm:t>
    </dgm:pt>
    <dgm:pt modelId="{6305E989-6308-9747-B60A-79488F23470B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DETECTION</a:t>
          </a:r>
        </a:p>
      </dgm:t>
    </dgm:pt>
    <dgm:pt modelId="{EBF12E4A-8C23-7F48-850A-B6222D8085C1}" type="parTrans" cxnId="{8D3C723E-3E15-4841-AFE3-B488EE12309A}">
      <dgm:prSet/>
      <dgm:spPr/>
      <dgm:t>
        <a:bodyPr/>
        <a:lstStyle/>
        <a:p>
          <a:endParaRPr lang="en-US"/>
        </a:p>
      </dgm:t>
    </dgm:pt>
    <dgm:pt modelId="{57D9D2AB-AE2C-0142-997A-84F2E61FAAB5}" type="sibTrans" cxnId="{8D3C723E-3E15-4841-AFE3-B488EE12309A}">
      <dgm:prSet/>
      <dgm:spPr/>
      <dgm:t>
        <a:bodyPr/>
        <a:lstStyle/>
        <a:p>
          <a:endParaRPr lang="en-US"/>
        </a:p>
      </dgm:t>
    </dgm:pt>
    <dgm:pt modelId="{40DEE582-C218-E447-B380-AFCFE4BD2E4C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REMOVAL</a:t>
          </a:r>
        </a:p>
      </dgm:t>
    </dgm:pt>
    <dgm:pt modelId="{B704532E-907E-2447-8F46-4553BDC75E71}" type="parTrans" cxnId="{D205DBE3-1DF4-694B-9861-CCA6B5B299E0}">
      <dgm:prSet/>
      <dgm:spPr/>
      <dgm:t>
        <a:bodyPr/>
        <a:lstStyle/>
        <a:p>
          <a:endParaRPr lang="en-US"/>
        </a:p>
      </dgm:t>
    </dgm:pt>
    <dgm:pt modelId="{903A0DDF-199F-C146-9264-4AF14B013723}" type="sibTrans" cxnId="{D205DBE3-1DF4-694B-9861-CCA6B5B299E0}">
      <dgm:prSet/>
      <dgm:spPr/>
      <dgm:t>
        <a:bodyPr/>
        <a:lstStyle/>
        <a:p>
          <a:endParaRPr lang="en-US"/>
        </a:p>
      </dgm:t>
    </dgm:pt>
    <dgm:pt modelId="{EB644222-7F8E-7548-B2C7-4B548633CDAF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CREATION</a:t>
          </a:r>
        </a:p>
      </dgm:t>
    </dgm:pt>
    <dgm:pt modelId="{33744A9A-D303-3E49-94EF-D6C2405505EE}" type="parTrans" cxnId="{C2526BB4-0CB2-5C45-8548-2E465B948687}">
      <dgm:prSet/>
      <dgm:spPr/>
      <dgm:t>
        <a:bodyPr/>
        <a:lstStyle/>
        <a:p>
          <a:endParaRPr lang="en-US"/>
        </a:p>
      </dgm:t>
    </dgm:pt>
    <dgm:pt modelId="{0448DDCA-67C2-AD4D-B547-BBD1CC858495}" type="sibTrans" cxnId="{C2526BB4-0CB2-5C45-8548-2E465B948687}">
      <dgm:prSet/>
      <dgm:spPr/>
      <dgm:t>
        <a:bodyPr/>
        <a:lstStyle/>
        <a:p>
          <a:endParaRPr lang="en-US"/>
        </a:p>
      </dgm:t>
    </dgm:pt>
    <dgm:pt modelId="{6A6E6600-C608-1846-9183-D15A7AB15919}" type="pres">
      <dgm:prSet presAssocID="{DA0F0007-3E3F-AC4A-8B2B-65A5B9FF4524}" presName="linearFlow" presStyleCnt="0">
        <dgm:presLayoutVars>
          <dgm:dir/>
          <dgm:animLvl val="lvl"/>
          <dgm:resizeHandles val="exact"/>
        </dgm:presLayoutVars>
      </dgm:prSet>
      <dgm:spPr/>
    </dgm:pt>
    <dgm:pt modelId="{2E97D3F5-AB09-E542-BAE6-E5494FE2095B}" type="pres">
      <dgm:prSet presAssocID="{6B885E0A-2215-0044-9885-300EE6194972}" presName="composite" presStyleCnt="0"/>
      <dgm:spPr/>
    </dgm:pt>
    <dgm:pt modelId="{A7A4324B-EA23-1647-A5FD-599BD0A7AE13}" type="pres">
      <dgm:prSet presAssocID="{6B885E0A-2215-0044-9885-300EE619497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3211A64-9E82-D84B-8CFE-D35F521AEEB5}" type="pres">
      <dgm:prSet presAssocID="{6B885E0A-2215-0044-9885-300EE6194972}" presName="descendantText" presStyleLbl="alignAcc1" presStyleIdx="0" presStyleCnt="6">
        <dgm:presLayoutVars>
          <dgm:bulletEnabled val="1"/>
        </dgm:presLayoutVars>
      </dgm:prSet>
      <dgm:spPr/>
    </dgm:pt>
    <dgm:pt modelId="{79624B67-B88D-424D-9C20-2CA6852EC3FB}" type="pres">
      <dgm:prSet presAssocID="{75BBAAFB-B939-0647-8C78-EEC8DE5CF53E}" presName="sp" presStyleCnt="0"/>
      <dgm:spPr/>
    </dgm:pt>
    <dgm:pt modelId="{F3FA998C-A2CD-D14A-B162-C6CC5D038D05}" type="pres">
      <dgm:prSet presAssocID="{523A4B33-DB54-C341-8709-1793CBAE41F6}" presName="composite" presStyleCnt="0"/>
      <dgm:spPr/>
    </dgm:pt>
    <dgm:pt modelId="{EA1A7A5B-2892-4543-A3AB-01010A0464C4}" type="pres">
      <dgm:prSet presAssocID="{523A4B33-DB54-C341-8709-1793CBAE41F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7617D00-9151-2F4B-A10B-C3F5E80A8C1A}" type="pres">
      <dgm:prSet presAssocID="{523A4B33-DB54-C341-8709-1793CBAE41F6}" presName="descendantText" presStyleLbl="alignAcc1" presStyleIdx="1" presStyleCnt="6">
        <dgm:presLayoutVars>
          <dgm:bulletEnabled val="1"/>
        </dgm:presLayoutVars>
      </dgm:prSet>
      <dgm:spPr/>
    </dgm:pt>
    <dgm:pt modelId="{7444DD6E-3F1F-D54E-A2E8-9BD29F9D203D}" type="pres">
      <dgm:prSet presAssocID="{15F634EF-E828-0541-BBB7-FF1B4DFEFBC4}" presName="sp" presStyleCnt="0"/>
      <dgm:spPr/>
    </dgm:pt>
    <dgm:pt modelId="{99C1731E-A709-9542-BBDE-71E9F5EBC5A4}" type="pres">
      <dgm:prSet presAssocID="{E3A44838-5892-224D-8D98-181C2CAA8B93}" presName="composite" presStyleCnt="0"/>
      <dgm:spPr/>
    </dgm:pt>
    <dgm:pt modelId="{2A6597BC-1DFF-8A4D-96CF-2D75594F04B3}" type="pres">
      <dgm:prSet presAssocID="{E3A44838-5892-224D-8D98-181C2CAA8B9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3BF1244-4EA7-E84E-A105-D2B0EA82C067}" type="pres">
      <dgm:prSet presAssocID="{E3A44838-5892-224D-8D98-181C2CAA8B93}" presName="descendantText" presStyleLbl="alignAcc1" presStyleIdx="2" presStyleCnt="6">
        <dgm:presLayoutVars>
          <dgm:bulletEnabled val="1"/>
        </dgm:presLayoutVars>
      </dgm:prSet>
      <dgm:spPr/>
    </dgm:pt>
    <dgm:pt modelId="{2C5C22C6-2379-A64C-9633-BAAFDE9F61BA}" type="pres">
      <dgm:prSet presAssocID="{89B4586C-B964-3D45-B2FA-D8A7C85E7FC0}" presName="sp" presStyleCnt="0"/>
      <dgm:spPr/>
    </dgm:pt>
    <dgm:pt modelId="{E5C32182-A5A5-BD4D-91C5-4FCA6428432E}" type="pres">
      <dgm:prSet presAssocID="{F49F8684-4B78-7543-9A6F-9BAA387DADF7}" presName="composite" presStyleCnt="0"/>
      <dgm:spPr/>
    </dgm:pt>
    <dgm:pt modelId="{D01CD61E-2116-8B48-8F13-569E1CAF96B5}" type="pres">
      <dgm:prSet presAssocID="{F49F8684-4B78-7543-9A6F-9BAA387DAD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8E77CA1-B53D-D340-BD85-8AFB447FB6BA}" type="pres">
      <dgm:prSet presAssocID="{F49F8684-4B78-7543-9A6F-9BAA387DADF7}" presName="descendantText" presStyleLbl="alignAcc1" presStyleIdx="3" presStyleCnt="6">
        <dgm:presLayoutVars>
          <dgm:bulletEnabled val="1"/>
        </dgm:presLayoutVars>
      </dgm:prSet>
      <dgm:spPr/>
    </dgm:pt>
    <dgm:pt modelId="{391C6515-817F-5147-BD8B-6013416EE4C5}" type="pres">
      <dgm:prSet presAssocID="{9A76C070-75C0-BD4D-B1AF-95174DEA2BA8}" presName="sp" presStyleCnt="0"/>
      <dgm:spPr/>
    </dgm:pt>
    <dgm:pt modelId="{24C96874-D00F-F54E-BD4B-ED3311838F73}" type="pres">
      <dgm:prSet presAssocID="{B1DF830D-D776-B046-9E97-F2A66943F813}" presName="composite" presStyleCnt="0"/>
      <dgm:spPr/>
    </dgm:pt>
    <dgm:pt modelId="{C6D408A1-D40A-1141-86CC-7480A89A0E9F}" type="pres">
      <dgm:prSet presAssocID="{B1DF830D-D776-B046-9E97-F2A66943F813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A5B8B52-E5DC-1343-9AC2-C2F03F348727}" type="pres">
      <dgm:prSet presAssocID="{B1DF830D-D776-B046-9E97-F2A66943F813}" presName="descendantText" presStyleLbl="alignAcc1" presStyleIdx="4" presStyleCnt="6">
        <dgm:presLayoutVars>
          <dgm:bulletEnabled val="1"/>
        </dgm:presLayoutVars>
      </dgm:prSet>
      <dgm:spPr/>
    </dgm:pt>
    <dgm:pt modelId="{1B281B96-E067-0944-B43A-1BFE66D55693}" type="pres">
      <dgm:prSet presAssocID="{E957B852-9D0E-7747-9AA4-495C5CBF8692}" presName="sp" presStyleCnt="0"/>
      <dgm:spPr/>
    </dgm:pt>
    <dgm:pt modelId="{CA35A4FF-5C5F-6642-A03D-FF97992DF80E}" type="pres">
      <dgm:prSet presAssocID="{E533F800-F03E-F540-A100-A789F8B31AC5}" presName="composite" presStyleCnt="0"/>
      <dgm:spPr/>
    </dgm:pt>
    <dgm:pt modelId="{ED4592FF-41A1-E54E-A207-C0C0BCDE2EF0}" type="pres">
      <dgm:prSet presAssocID="{E533F800-F03E-F540-A100-A789F8B31AC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CF89E49-2D9A-EB49-97FE-C1B8EB869ABF}" type="pres">
      <dgm:prSet presAssocID="{E533F800-F03E-F540-A100-A789F8B31AC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505DDE05-7920-0448-8454-F14DBB13CA7F}" type="presOf" srcId="{DA0F0007-3E3F-AC4A-8B2B-65A5B9FF4524}" destId="{6A6E6600-C608-1846-9183-D15A7AB15919}" srcOrd="0" destOrd="0" presId="urn:microsoft.com/office/officeart/2005/8/layout/chevron2"/>
    <dgm:cxn modelId="{8897D71A-D043-8845-8543-C8D1BDD11B9D}" type="presOf" srcId="{E3B617CA-6C25-2D4F-9AE9-7D2C4116DBBE}" destId="{D7617D00-9151-2F4B-A10B-C3F5E80A8C1A}" srcOrd="0" destOrd="0" presId="urn:microsoft.com/office/officeart/2005/8/layout/chevron2"/>
    <dgm:cxn modelId="{BB5EB21B-8A69-9C47-A72E-FC559CB7EDBF}" type="presOf" srcId="{E3A44838-5892-224D-8D98-181C2CAA8B93}" destId="{2A6597BC-1DFF-8A4D-96CF-2D75594F04B3}" srcOrd="0" destOrd="0" presId="urn:microsoft.com/office/officeart/2005/8/layout/chevron2"/>
    <dgm:cxn modelId="{484C1121-AC77-2D47-83AD-CDAEB31B9A04}" type="presOf" srcId="{6305E989-6308-9747-B60A-79488F23470B}" destId="{F8E77CA1-B53D-D340-BD85-8AFB447FB6BA}" srcOrd="0" destOrd="0" presId="urn:microsoft.com/office/officeart/2005/8/layout/chevron2"/>
    <dgm:cxn modelId="{E1C48621-7347-8042-951E-07847778FB07}" type="presOf" srcId="{B1DF830D-D776-B046-9E97-F2A66943F813}" destId="{C6D408A1-D40A-1141-86CC-7480A89A0E9F}" srcOrd="0" destOrd="0" presId="urn:microsoft.com/office/officeart/2005/8/layout/chevron2"/>
    <dgm:cxn modelId="{86393528-36C3-F745-9BBB-AA67F47C31EE}" srcId="{523A4B33-DB54-C341-8709-1793CBAE41F6}" destId="{E3B617CA-6C25-2D4F-9AE9-7D2C4116DBBE}" srcOrd="0" destOrd="0" parTransId="{55AE738F-1F3F-AD4F-AB0F-B1F800DD9555}" sibTransId="{F6EE4B64-C2AA-684B-B517-D008236476F2}"/>
    <dgm:cxn modelId="{6DABF529-287C-D246-A5C2-ABE16D854BFB}" type="presOf" srcId="{E533F800-F03E-F540-A100-A789F8B31AC5}" destId="{ED4592FF-41A1-E54E-A207-C0C0BCDE2EF0}" srcOrd="0" destOrd="0" presId="urn:microsoft.com/office/officeart/2005/8/layout/chevron2"/>
    <dgm:cxn modelId="{0F801831-72C4-A54F-8A60-EBDA591AA45E}" type="presOf" srcId="{6B885E0A-2215-0044-9885-300EE6194972}" destId="{A7A4324B-EA23-1647-A5FD-599BD0A7AE13}" srcOrd="0" destOrd="0" presId="urn:microsoft.com/office/officeart/2005/8/layout/chevron2"/>
    <dgm:cxn modelId="{8D3C723E-3E15-4841-AFE3-B488EE12309A}" srcId="{F49F8684-4B78-7543-9A6F-9BAA387DADF7}" destId="{6305E989-6308-9747-B60A-79488F23470B}" srcOrd="0" destOrd="0" parTransId="{EBF12E4A-8C23-7F48-850A-B6222D8085C1}" sibTransId="{57D9D2AB-AE2C-0142-997A-84F2E61FAAB5}"/>
    <dgm:cxn modelId="{1AB54541-386C-944C-A8E3-9ADEDFC54266}" srcId="{DA0F0007-3E3F-AC4A-8B2B-65A5B9FF4524}" destId="{E3A44838-5892-224D-8D98-181C2CAA8B93}" srcOrd="2" destOrd="0" parTransId="{CC306E69-19D0-1448-9D1D-D0EFEE57969A}" sibTransId="{89B4586C-B964-3D45-B2FA-D8A7C85E7FC0}"/>
    <dgm:cxn modelId="{0F15304C-20B6-2341-81FA-F22F1953040B}" type="presOf" srcId="{40DEE582-C218-E447-B380-AFCFE4BD2E4C}" destId="{8A5B8B52-E5DC-1343-9AC2-C2F03F348727}" srcOrd="0" destOrd="0" presId="urn:microsoft.com/office/officeart/2005/8/layout/chevron2"/>
    <dgm:cxn modelId="{E5FC5253-D54D-4345-A418-4DA4C5BD3312}" type="presOf" srcId="{F49F8684-4B78-7543-9A6F-9BAA387DADF7}" destId="{D01CD61E-2116-8B48-8F13-569E1CAF96B5}" srcOrd="0" destOrd="0" presId="urn:microsoft.com/office/officeart/2005/8/layout/chevron2"/>
    <dgm:cxn modelId="{F5FA3567-0B91-6A49-9CD2-79F0BDD71744}" srcId="{DA0F0007-3E3F-AC4A-8B2B-65A5B9FF4524}" destId="{6B885E0A-2215-0044-9885-300EE6194972}" srcOrd="0" destOrd="0" parTransId="{8B796A84-FDD5-0742-8539-9DF162BFA911}" sibTransId="{75BBAAFB-B939-0647-8C78-EEC8DE5CF53E}"/>
    <dgm:cxn modelId="{3F48416B-F58B-E942-8528-14EA53054A74}" srcId="{DA0F0007-3E3F-AC4A-8B2B-65A5B9FF4524}" destId="{E533F800-F03E-F540-A100-A789F8B31AC5}" srcOrd="5" destOrd="0" parTransId="{A0694EA3-3E2B-144A-A0DE-D14003C8332F}" sibTransId="{0DDF6CB6-2463-C943-84D6-B58BAAA64302}"/>
    <dgm:cxn modelId="{1429C86D-9179-994D-85A8-44C54B485193}" type="presOf" srcId="{EB644222-7F8E-7548-B2C7-4B548633CDAF}" destId="{3CF89E49-2D9A-EB49-97FE-C1B8EB869ABF}" srcOrd="0" destOrd="0" presId="urn:microsoft.com/office/officeart/2005/8/layout/chevron2"/>
    <dgm:cxn modelId="{23322188-A771-9044-832F-73D5BCB114F5}" srcId="{DA0F0007-3E3F-AC4A-8B2B-65A5B9FF4524}" destId="{F49F8684-4B78-7543-9A6F-9BAA387DADF7}" srcOrd="3" destOrd="0" parTransId="{C6EBECF4-97D4-454E-84DD-D78F7518B917}" sibTransId="{9A76C070-75C0-BD4D-B1AF-95174DEA2BA8}"/>
    <dgm:cxn modelId="{65E36F89-C732-C449-BE0F-5A413620BF60}" type="presOf" srcId="{8D59B0A1-22A0-8D41-9F0D-0CE69BC80770}" destId="{63211A64-9E82-D84B-8CFE-D35F521AEEB5}" srcOrd="0" destOrd="0" presId="urn:microsoft.com/office/officeart/2005/8/layout/chevron2"/>
    <dgm:cxn modelId="{CFE09398-8437-A645-B1C9-BA11B8098D23}" srcId="{DA0F0007-3E3F-AC4A-8B2B-65A5B9FF4524}" destId="{523A4B33-DB54-C341-8709-1793CBAE41F6}" srcOrd="1" destOrd="0" parTransId="{2CAC04C9-419F-1A43-8975-D14CD4C69B4B}" sibTransId="{15F634EF-E828-0541-BBB7-FF1B4DFEFBC4}"/>
    <dgm:cxn modelId="{F28315A2-7B96-5846-858F-58E9E445C230}" srcId="{6B885E0A-2215-0044-9885-300EE6194972}" destId="{8D59B0A1-22A0-8D41-9F0D-0CE69BC80770}" srcOrd="0" destOrd="0" parTransId="{3C731308-8FC9-3043-B77F-A641ABC40E9F}" sibTransId="{42D753B0-EAEF-954C-85C2-46494F517D2A}"/>
    <dgm:cxn modelId="{23EB02AD-4BD8-C548-B2DA-AA2CBADA1E5E}" srcId="{E3A44838-5892-224D-8D98-181C2CAA8B93}" destId="{206B2E76-D96D-7C40-9B72-371B0CEDF3B4}" srcOrd="0" destOrd="0" parTransId="{275E503E-3680-0C40-8FE7-76269AC9D500}" sibTransId="{833759CA-9561-D74C-B2D3-72FC63097B4A}"/>
    <dgm:cxn modelId="{C2526BB4-0CB2-5C45-8548-2E465B948687}" srcId="{E533F800-F03E-F540-A100-A789F8B31AC5}" destId="{EB644222-7F8E-7548-B2C7-4B548633CDAF}" srcOrd="0" destOrd="0" parTransId="{33744A9A-D303-3E49-94EF-D6C2405505EE}" sibTransId="{0448DDCA-67C2-AD4D-B547-BBD1CC858495}"/>
    <dgm:cxn modelId="{FE9478D9-C222-D143-A84C-A80F6DD83499}" type="presOf" srcId="{523A4B33-DB54-C341-8709-1793CBAE41F6}" destId="{EA1A7A5B-2892-4543-A3AB-01010A0464C4}" srcOrd="0" destOrd="0" presId="urn:microsoft.com/office/officeart/2005/8/layout/chevron2"/>
    <dgm:cxn modelId="{D205DBE3-1DF4-694B-9861-CCA6B5B299E0}" srcId="{B1DF830D-D776-B046-9E97-F2A66943F813}" destId="{40DEE582-C218-E447-B380-AFCFE4BD2E4C}" srcOrd="0" destOrd="0" parTransId="{B704532E-907E-2447-8F46-4553BDC75E71}" sibTransId="{903A0DDF-199F-C146-9264-4AF14B013723}"/>
    <dgm:cxn modelId="{FABFDCE9-40C0-A449-90BD-1E5831214004}" srcId="{DA0F0007-3E3F-AC4A-8B2B-65A5B9FF4524}" destId="{B1DF830D-D776-B046-9E97-F2A66943F813}" srcOrd="4" destOrd="0" parTransId="{6A9070B2-B28A-5841-A937-6E07B2DC4DAB}" sibTransId="{E957B852-9D0E-7747-9AA4-495C5CBF8692}"/>
    <dgm:cxn modelId="{F8F469FB-19A1-FB40-A0CF-598DA275BEA3}" type="presOf" srcId="{206B2E76-D96D-7C40-9B72-371B0CEDF3B4}" destId="{23BF1244-4EA7-E84E-A105-D2B0EA82C067}" srcOrd="0" destOrd="0" presId="urn:microsoft.com/office/officeart/2005/8/layout/chevron2"/>
    <dgm:cxn modelId="{A3D92847-30DA-8E42-AEBA-38F44C6FCF87}" type="presParOf" srcId="{6A6E6600-C608-1846-9183-D15A7AB15919}" destId="{2E97D3F5-AB09-E542-BAE6-E5494FE2095B}" srcOrd="0" destOrd="0" presId="urn:microsoft.com/office/officeart/2005/8/layout/chevron2"/>
    <dgm:cxn modelId="{30A88549-0AFB-064E-B462-76C06809775B}" type="presParOf" srcId="{2E97D3F5-AB09-E542-BAE6-E5494FE2095B}" destId="{A7A4324B-EA23-1647-A5FD-599BD0A7AE13}" srcOrd="0" destOrd="0" presId="urn:microsoft.com/office/officeart/2005/8/layout/chevron2"/>
    <dgm:cxn modelId="{10DF366E-BD67-874C-9BED-7A42F454F4C2}" type="presParOf" srcId="{2E97D3F5-AB09-E542-BAE6-E5494FE2095B}" destId="{63211A64-9E82-D84B-8CFE-D35F521AEEB5}" srcOrd="1" destOrd="0" presId="urn:microsoft.com/office/officeart/2005/8/layout/chevron2"/>
    <dgm:cxn modelId="{ACCE36FE-F3CF-184F-A5DA-0E75F586AD70}" type="presParOf" srcId="{6A6E6600-C608-1846-9183-D15A7AB15919}" destId="{79624B67-B88D-424D-9C20-2CA6852EC3FB}" srcOrd="1" destOrd="0" presId="urn:microsoft.com/office/officeart/2005/8/layout/chevron2"/>
    <dgm:cxn modelId="{DA8A0930-E10C-4F47-9F54-7A2C6D415D07}" type="presParOf" srcId="{6A6E6600-C608-1846-9183-D15A7AB15919}" destId="{F3FA998C-A2CD-D14A-B162-C6CC5D038D05}" srcOrd="2" destOrd="0" presId="urn:microsoft.com/office/officeart/2005/8/layout/chevron2"/>
    <dgm:cxn modelId="{38D6E48A-3A8D-AB41-B44B-24AE47C9F7ED}" type="presParOf" srcId="{F3FA998C-A2CD-D14A-B162-C6CC5D038D05}" destId="{EA1A7A5B-2892-4543-A3AB-01010A0464C4}" srcOrd="0" destOrd="0" presId="urn:microsoft.com/office/officeart/2005/8/layout/chevron2"/>
    <dgm:cxn modelId="{E9EE29D2-444E-F747-8613-35DA00A8C807}" type="presParOf" srcId="{F3FA998C-A2CD-D14A-B162-C6CC5D038D05}" destId="{D7617D00-9151-2F4B-A10B-C3F5E80A8C1A}" srcOrd="1" destOrd="0" presId="urn:microsoft.com/office/officeart/2005/8/layout/chevron2"/>
    <dgm:cxn modelId="{2AA12E57-D89D-7C4C-9C30-735F49AF18E0}" type="presParOf" srcId="{6A6E6600-C608-1846-9183-D15A7AB15919}" destId="{7444DD6E-3F1F-D54E-A2E8-9BD29F9D203D}" srcOrd="3" destOrd="0" presId="urn:microsoft.com/office/officeart/2005/8/layout/chevron2"/>
    <dgm:cxn modelId="{9AB892EA-F293-DA4E-A20F-D2534281E336}" type="presParOf" srcId="{6A6E6600-C608-1846-9183-D15A7AB15919}" destId="{99C1731E-A709-9542-BBDE-71E9F5EBC5A4}" srcOrd="4" destOrd="0" presId="urn:microsoft.com/office/officeart/2005/8/layout/chevron2"/>
    <dgm:cxn modelId="{96E037E7-F0FC-B244-AE53-4BFD6292307D}" type="presParOf" srcId="{99C1731E-A709-9542-BBDE-71E9F5EBC5A4}" destId="{2A6597BC-1DFF-8A4D-96CF-2D75594F04B3}" srcOrd="0" destOrd="0" presId="urn:microsoft.com/office/officeart/2005/8/layout/chevron2"/>
    <dgm:cxn modelId="{E191FC43-2B8A-2E4B-B06E-4C0E8374E3AA}" type="presParOf" srcId="{99C1731E-A709-9542-BBDE-71E9F5EBC5A4}" destId="{23BF1244-4EA7-E84E-A105-D2B0EA82C067}" srcOrd="1" destOrd="0" presId="urn:microsoft.com/office/officeart/2005/8/layout/chevron2"/>
    <dgm:cxn modelId="{4C5092BD-B71F-544E-B708-2D5228ED6D74}" type="presParOf" srcId="{6A6E6600-C608-1846-9183-D15A7AB15919}" destId="{2C5C22C6-2379-A64C-9633-BAAFDE9F61BA}" srcOrd="5" destOrd="0" presId="urn:microsoft.com/office/officeart/2005/8/layout/chevron2"/>
    <dgm:cxn modelId="{032DCD9F-A6C0-5942-95A2-AD9D7AB99982}" type="presParOf" srcId="{6A6E6600-C608-1846-9183-D15A7AB15919}" destId="{E5C32182-A5A5-BD4D-91C5-4FCA6428432E}" srcOrd="6" destOrd="0" presId="urn:microsoft.com/office/officeart/2005/8/layout/chevron2"/>
    <dgm:cxn modelId="{1A5BFF6D-B830-984D-802E-0A9BA571ADBA}" type="presParOf" srcId="{E5C32182-A5A5-BD4D-91C5-4FCA6428432E}" destId="{D01CD61E-2116-8B48-8F13-569E1CAF96B5}" srcOrd="0" destOrd="0" presId="urn:microsoft.com/office/officeart/2005/8/layout/chevron2"/>
    <dgm:cxn modelId="{3EAC86BD-6CBF-7741-B874-A5F62ACEC4EE}" type="presParOf" srcId="{E5C32182-A5A5-BD4D-91C5-4FCA6428432E}" destId="{F8E77CA1-B53D-D340-BD85-8AFB447FB6BA}" srcOrd="1" destOrd="0" presId="urn:microsoft.com/office/officeart/2005/8/layout/chevron2"/>
    <dgm:cxn modelId="{B978FCA9-56D6-0245-BF53-3D14B3555528}" type="presParOf" srcId="{6A6E6600-C608-1846-9183-D15A7AB15919}" destId="{391C6515-817F-5147-BD8B-6013416EE4C5}" srcOrd="7" destOrd="0" presId="urn:microsoft.com/office/officeart/2005/8/layout/chevron2"/>
    <dgm:cxn modelId="{059A811B-F07A-0644-B282-FE9F3C7ABA83}" type="presParOf" srcId="{6A6E6600-C608-1846-9183-D15A7AB15919}" destId="{24C96874-D00F-F54E-BD4B-ED3311838F73}" srcOrd="8" destOrd="0" presId="urn:microsoft.com/office/officeart/2005/8/layout/chevron2"/>
    <dgm:cxn modelId="{22553B8C-CC50-A74A-A801-28C8011BECA9}" type="presParOf" srcId="{24C96874-D00F-F54E-BD4B-ED3311838F73}" destId="{C6D408A1-D40A-1141-86CC-7480A89A0E9F}" srcOrd="0" destOrd="0" presId="urn:microsoft.com/office/officeart/2005/8/layout/chevron2"/>
    <dgm:cxn modelId="{DAEDE6E9-3E1A-D945-8B73-96D1A36631AA}" type="presParOf" srcId="{24C96874-D00F-F54E-BD4B-ED3311838F73}" destId="{8A5B8B52-E5DC-1343-9AC2-C2F03F348727}" srcOrd="1" destOrd="0" presId="urn:microsoft.com/office/officeart/2005/8/layout/chevron2"/>
    <dgm:cxn modelId="{FE8E21A7-EF13-944B-B296-B13DD6FC478B}" type="presParOf" srcId="{6A6E6600-C608-1846-9183-D15A7AB15919}" destId="{1B281B96-E067-0944-B43A-1BFE66D55693}" srcOrd="9" destOrd="0" presId="urn:microsoft.com/office/officeart/2005/8/layout/chevron2"/>
    <dgm:cxn modelId="{43B2D3F8-B5DB-2A40-99EA-223A8EA8DE8B}" type="presParOf" srcId="{6A6E6600-C608-1846-9183-D15A7AB15919}" destId="{CA35A4FF-5C5F-6642-A03D-FF97992DF80E}" srcOrd="10" destOrd="0" presId="urn:microsoft.com/office/officeart/2005/8/layout/chevron2"/>
    <dgm:cxn modelId="{92E250AB-15E4-334F-9B81-05FF704495FD}" type="presParOf" srcId="{CA35A4FF-5C5F-6642-A03D-FF97992DF80E}" destId="{ED4592FF-41A1-E54E-A207-C0C0BCDE2EF0}" srcOrd="0" destOrd="0" presId="urn:microsoft.com/office/officeart/2005/8/layout/chevron2"/>
    <dgm:cxn modelId="{560D8C47-D460-E840-B325-EAAF6FCFA2DC}" type="presParOf" srcId="{CA35A4FF-5C5F-6642-A03D-FF97992DF80E}" destId="{3CF89E49-2D9A-EB49-97FE-C1B8EB869AB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4324B-EA23-1647-A5FD-599BD0A7AE13}">
      <dsp:nvSpPr>
        <dsp:cNvPr id="0" name=""/>
        <dsp:cNvSpPr/>
      </dsp:nvSpPr>
      <dsp:spPr>
        <a:xfrm rot="5400000">
          <a:off x="-135303" y="137573"/>
          <a:ext cx="902020" cy="631414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0" y="317977"/>
        <a:ext cx="631414" cy="270606"/>
      </dsp:txXfrm>
    </dsp:sp>
    <dsp:sp modelId="{63211A64-9E82-D84B-8CFE-D35F521AEEB5}">
      <dsp:nvSpPr>
        <dsp:cNvPr id="0" name=""/>
        <dsp:cNvSpPr/>
      </dsp:nvSpPr>
      <dsp:spPr>
        <a:xfrm rot="5400000">
          <a:off x="5280350" y="-4646665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DATA CLEANING</a:t>
          </a:r>
        </a:p>
      </dsp:txBody>
      <dsp:txXfrm rot="-5400000">
        <a:off x="631415" y="30891"/>
        <a:ext cx="9855564" cy="529071"/>
      </dsp:txXfrm>
    </dsp:sp>
    <dsp:sp modelId="{EA1A7A5B-2892-4543-A3AB-01010A0464C4}">
      <dsp:nvSpPr>
        <dsp:cNvPr id="0" name=""/>
        <dsp:cNvSpPr/>
      </dsp:nvSpPr>
      <dsp:spPr>
        <a:xfrm rot="5400000">
          <a:off x="-135303" y="941507"/>
          <a:ext cx="902020" cy="631414"/>
        </a:xfrm>
        <a:prstGeom prst="chevron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0" y="1121911"/>
        <a:ext cx="631414" cy="270606"/>
      </dsp:txXfrm>
    </dsp:sp>
    <dsp:sp modelId="{D7617D00-9151-2F4B-A10B-C3F5E80A8C1A}">
      <dsp:nvSpPr>
        <dsp:cNvPr id="0" name=""/>
        <dsp:cNvSpPr/>
      </dsp:nvSpPr>
      <dsp:spPr>
        <a:xfrm rot="5400000">
          <a:off x="5280350" y="-3842731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ENGINEERING</a:t>
          </a:r>
        </a:p>
      </dsp:txBody>
      <dsp:txXfrm rot="-5400000">
        <a:off x="631415" y="834825"/>
        <a:ext cx="9855564" cy="529071"/>
      </dsp:txXfrm>
    </dsp:sp>
    <dsp:sp modelId="{2A6597BC-1DFF-8A4D-96CF-2D75594F04B3}">
      <dsp:nvSpPr>
        <dsp:cNvPr id="0" name=""/>
        <dsp:cNvSpPr/>
      </dsp:nvSpPr>
      <dsp:spPr>
        <a:xfrm rot="5400000">
          <a:off x="-135303" y="1745441"/>
          <a:ext cx="902020" cy="631414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0" y="1925845"/>
        <a:ext cx="631414" cy="270606"/>
      </dsp:txXfrm>
    </dsp:sp>
    <dsp:sp modelId="{23BF1244-4EA7-E84E-A105-D2B0EA82C067}">
      <dsp:nvSpPr>
        <dsp:cNvPr id="0" name=""/>
        <dsp:cNvSpPr/>
      </dsp:nvSpPr>
      <dsp:spPr>
        <a:xfrm rot="5400000">
          <a:off x="5280350" y="-3038797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ONE HOT ENCODING</a:t>
          </a:r>
        </a:p>
      </dsp:txBody>
      <dsp:txXfrm rot="-5400000">
        <a:off x="631415" y="1638759"/>
        <a:ext cx="9855564" cy="529071"/>
      </dsp:txXfrm>
    </dsp:sp>
    <dsp:sp modelId="{D01CD61E-2116-8B48-8F13-569E1CAF96B5}">
      <dsp:nvSpPr>
        <dsp:cNvPr id="0" name=""/>
        <dsp:cNvSpPr/>
      </dsp:nvSpPr>
      <dsp:spPr>
        <a:xfrm rot="5400000">
          <a:off x="-135303" y="2549376"/>
          <a:ext cx="902020" cy="631414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0" y="2729780"/>
        <a:ext cx="631414" cy="270606"/>
      </dsp:txXfrm>
    </dsp:sp>
    <dsp:sp modelId="{F8E77CA1-B53D-D340-BD85-8AFB447FB6BA}">
      <dsp:nvSpPr>
        <dsp:cNvPr id="0" name=""/>
        <dsp:cNvSpPr/>
      </dsp:nvSpPr>
      <dsp:spPr>
        <a:xfrm rot="5400000">
          <a:off x="5280350" y="-2234863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DETECTION</a:t>
          </a:r>
        </a:p>
      </dsp:txBody>
      <dsp:txXfrm rot="-5400000">
        <a:off x="631415" y="2442693"/>
        <a:ext cx="9855564" cy="529071"/>
      </dsp:txXfrm>
    </dsp:sp>
    <dsp:sp modelId="{C6D408A1-D40A-1141-86CC-7480A89A0E9F}">
      <dsp:nvSpPr>
        <dsp:cNvPr id="0" name=""/>
        <dsp:cNvSpPr/>
      </dsp:nvSpPr>
      <dsp:spPr>
        <a:xfrm rot="5400000">
          <a:off x="-135303" y="3353310"/>
          <a:ext cx="902020" cy="631414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0" y="3533714"/>
        <a:ext cx="631414" cy="270606"/>
      </dsp:txXfrm>
    </dsp:sp>
    <dsp:sp modelId="{8A5B8B52-E5DC-1343-9AC2-C2F03F348727}">
      <dsp:nvSpPr>
        <dsp:cNvPr id="0" name=""/>
        <dsp:cNvSpPr/>
      </dsp:nvSpPr>
      <dsp:spPr>
        <a:xfrm rot="5400000">
          <a:off x="5280350" y="-1430929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REMOVAL</a:t>
          </a:r>
        </a:p>
      </dsp:txBody>
      <dsp:txXfrm rot="-5400000">
        <a:off x="631415" y="3246627"/>
        <a:ext cx="9855564" cy="529071"/>
      </dsp:txXfrm>
    </dsp:sp>
    <dsp:sp modelId="{ED4592FF-41A1-E54E-A207-C0C0BCDE2EF0}">
      <dsp:nvSpPr>
        <dsp:cNvPr id="0" name=""/>
        <dsp:cNvSpPr/>
      </dsp:nvSpPr>
      <dsp:spPr>
        <a:xfrm rot="5400000">
          <a:off x="-135303" y="4157244"/>
          <a:ext cx="902020" cy="631414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0" y="4337648"/>
        <a:ext cx="631414" cy="270606"/>
      </dsp:txXfrm>
    </dsp:sp>
    <dsp:sp modelId="{3CF89E49-2D9A-EB49-97FE-C1B8EB869ABF}">
      <dsp:nvSpPr>
        <dsp:cNvPr id="0" name=""/>
        <dsp:cNvSpPr/>
      </dsp:nvSpPr>
      <dsp:spPr>
        <a:xfrm rot="5400000">
          <a:off x="5280350" y="-626995"/>
          <a:ext cx="586313" cy="98841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en-US" sz="3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CREATION</a:t>
          </a:r>
        </a:p>
      </dsp:txBody>
      <dsp:txXfrm rot="-5400000">
        <a:off x="631415" y="4050561"/>
        <a:ext cx="9855564" cy="529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B339-85AE-BD44-9DF4-CA22412E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A5221-C3F9-DCD4-BE26-95523353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F3D1-DC35-6345-BD0D-E0651A7C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D723-06F9-0D67-7DB7-A90321A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1522-9B47-A84C-8ADF-A025EFE7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165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820E-7003-156F-139E-11214436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BF0C1-D406-F887-B4B9-93A848607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2C11-EBEC-1B31-52EC-58F05B22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8ECA-C48F-6532-62A6-F446FB0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BBE1-CEFC-EBA9-F994-4431DC0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976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CC4E0-F5FA-57EB-D8C9-27AFFBEA8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38E7-DFC1-2CA5-8F82-9F584E87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1FBD-3F68-154B-42FD-9FD91608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3C91-6084-A3CD-0D1A-F329A845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0EFF-A08A-7F88-CD41-83FE889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85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EE4-2303-489D-9A43-BB3297E2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9CB3-ECFC-D2E4-7B3B-B77E2318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BE32-791F-3D4D-92C9-7E78509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2CA9-BC14-FF80-1358-CC045004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0648-34BD-D33B-D19F-8F6138D9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1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577-78D4-C9AF-D259-D0EE2DA3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A03F-15BA-3B05-4EBB-56BBB858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119B-A326-2E98-BF80-BF7B9DE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2186-B22D-4BC7-EE87-0157DD06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3040-02C4-F752-C5F4-DCF0CED8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50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25A-F974-BADB-3B09-F3DCFFEE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509E-8888-8284-0CFE-98BC6D3D7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434F-5C5F-9812-A57C-A1BF6093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B280-5090-E702-5EB1-EC59F97A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134A-1D3D-9D49-43D1-BB3A4A10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A4E41-163A-5C42-54B6-349E415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9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856C-07CB-E30B-C76B-BBE05F30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85FA1-D133-FACE-296E-1D297FD0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C0560-098A-FF08-871D-4BACA75B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C98C9-7A12-247D-998A-8DB20CCA5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22CB9-B76F-BD3B-DA51-4654F81E1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E521D-EC6B-EA0D-A224-DBD00CB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75AE0-0580-5209-6462-B26DFF1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402ED-9418-26A4-2861-237FF528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8603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D84E-8163-AD90-156C-9F11577D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1A402-7ACA-FB91-419B-D2866B91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E7AE5-FDB3-B95C-D3F4-6623D9C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12512-DA04-2E63-A027-CA746B3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9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E1B97-C300-D359-05EF-EC42D328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56908-E71B-7700-6710-59491DCD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1F6F3-969C-AD50-791E-71068EFD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5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BD5F-F9C8-A3AF-42A1-CA333FCA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2B21-AF65-75A8-8424-96E07D32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4AB8-5D00-ADDE-FF2E-F05CB3FDF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D0C0-52B9-EBB0-07F3-AC51584E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5480-EA91-16F5-F894-27CA156C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CEFB3-4EB6-1383-4CB6-B73BE97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22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0680-E3CF-A026-2701-4704C425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0EEE-0886-9C32-B766-1C0A061AC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136C-595A-F56D-739A-F66B2A96C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6C15-1EFB-2AC5-3416-859AAA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1A187-BAB1-4D3D-B123-B10322B3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1C8F-28A8-36E3-4766-9E31D331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49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CF3A4-F0A9-BFB4-EF43-3020EFE2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4E9A-04F8-36F8-D5D8-9D717630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79F6-ADDC-667B-EEAC-8AB560A9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29C6-493D-064E-84B0-78D8DAD58E3E}" type="datetimeFigureOut">
              <a:rPr lang="en-AE" smtClean="0"/>
              <a:t>30/01/2025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4ADF-3D18-96E1-1612-CD25C5600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9E40-A812-6E9B-B92C-9FA81B79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28F7-EE46-D741-B605-F943177D1E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095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cost-func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geeksforgeeks.org/ml-common-loss-function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hypothesis-testing-in-r/introduction-to-hypothesis-testing-1?ex=4#:~:text=One%20standardized%20value%20of%20interest,The%20sample%20statistic%20is%20late_prop_samp%20.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ampus.datacamp.com/courses/introduction-to-statistics-in-python/summary-statistics-1?ex=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DB038D-AF80-CF1E-BD57-15FF77DCEB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A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37CC5FBB-37FA-9473-3170-392CF304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214312"/>
            <a:ext cx="11970328" cy="66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508E4-70EC-145B-AB02-45CEAF458000}"/>
              </a:ext>
            </a:extLst>
          </p:cNvPr>
          <p:cNvSpPr txBox="1"/>
          <p:nvPr/>
        </p:nvSpPr>
        <p:spPr>
          <a:xfrm>
            <a:off x="-1" y="981611"/>
            <a:ext cx="4862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800" dirty="0">
                <a:highlight>
                  <a:srgbClr val="800000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MACHINE LEARNING</a:t>
            </a:r>
          </a:p>
          <a:p>
            <a:pPr algn="ctr"/>
            <a:r>
              <a:rPr lang="en-AE" sz="6600" dirty="0">
                <a:latin typeface="Bernard MT Condensed" panose="02050806060905020404" pitchFamily="18" charset="77"/>
                <a:cs typeface="Apple Chancery" panose="03020702040506060504" pitchFamily="66" charset="-79"/>
              </a:rPr>
              <a:t>HOUSE PRICE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9174E-8688-F788-B9EE-03670A17F7CF}"/>
              </a:ext>
            </a:extLst>
          </p:cNvPr>
          <p:cNvSpPr txBox="1"/>
          <p:nvPr/>
        </p:nvSpPr>
        <p:spPr>
          <a:xfrm>
            <a:off x="308030" y="3536156"/>
            <a:ext cx="512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100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Presented by: </a:t>
            </a:r>
            <a:r>
              <a:rPr lang="en-AE" sz="2400" b="1" i="1" dirty="0">
                <a:solidFill>
                  <a:schemeClr val="accent2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Vineetha Susan Alexander</a:t>
            </a:r>
            <a:endParaRPr lang="en-AE" b="1" i="1" dirty="0">
              <a:solidFill>
                <a:schemeClr val="accent2">
                  <a:lumMod val="7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87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67911C33-4772-371A-69D0-04CFF03C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5192D"/>
                </a:solidFill>
                <a:latin typeface="Studio-Feixen-Sans"/>
              </a:rPr>
              <a:t>E</a:t>
            </a:r>
            <a:r>
              <a:rPr lang="en-US" b="0" i="0">
                <a:solidFill>
                  <a:srgbClr val="05192D"/>
                </a:solidFill>
                <a:effectLst/>
                <a:latin typeface="Studio-Feixen-Sans"/>
              </a:rPr>
              <a:t>ncoding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categorical variables is an essential preprocessing step in machine learning when dealing with features that are not numerical. </a:t>
            </a:r>
          </a:p>
          <a:p>
            <a:pPr algn="l" rtl="0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One common technique for encoding categorical variables where there is no inherent order or hierarchy is one-hot encoding, which transforms each category into a binary vector.</a:t>
            </a:r>
          </a:p>
          <a:p>
            <a:pPr algn="l" rtl="0"/>
            <a:r>
              <a:rPr lang="en-US" dirty="0">
                <a:solidFill>
                  <a:srgbClr val="05192D"/>
                </a:solidFill>
                <a:latin typeface="Studio-Feixen-Sans"/>
              </a:rPr>
              <a:t>Our dataset contains a categorical variable which is “location”.</a:t>
            </a:r>
          </a:p>
          <a:p>
            <a:pPr algn="l" rtl="0"/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ONE HOT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45DE1-5181-9BB9-AB84-6362EA329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82" b="6428"/>
          <a:stretch/>
        </p:blipFill>
        <p:spPr>
          <a:xfrm>
            <a:off x="952502" y="4114062"/>
            <a:ext cx="7571738" cy="175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8E78B-4170-9C7D-2153-4EFD30E7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240" y="4663439"/>
            <a:ext cx="3296675" cy="12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9592D422-B557-E79E-C320-694E1DD7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017"/>
            <a:ext cx="10515600" cy="5389289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Nunito" panose="020F0502020204030204" pitchFamily="34" charset="0"/>
              </a:rPr>
              <a:t>We have used Linear Regression algorithm for train/test of the model. The interpretability of linear regression is a notable strength. </a:t>
            </a:r>
          </a:p>
          <a:p>
            <a:endParaRPr lang="en-US" sz="2400" b="0" i="0" dirty="0">
              <a:effectLst/>
              <a:latin typeface="Nunito" panose="020F0502020204030204" pitchFamily="34" charset="0"/>
            </a:endParaRPr>
          </a:p>
          <a:p>
            <a:endParaRPr lang="en-US" sz="2400" b="0" i="0" dirty="0">
              <a:effectLst/>
              <a:latin typeface="Nunito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Nunito" panose="020F0502020204030204" pitchFamily="34" charset="0"/>
            </a:endParaRPr>
          </a:p>
          <a:p>
            <a:r>
              <a:rPr lang="en-US" sz="2400" b="0" i="0" dirty="0">
                <a:effectLst/>
                <a:latin typeface="Nunito" pitchFamily="2" charset="77"/>
              </a:rPr>
              <a:t>Its simplicity is a virtue, as linear regression is transparent, easy to implement, and serves as a foundational concept for more complex algorithms.</a:t>
            </a:r>
          </a:p>
          <a:p>
            <a:r>
              <a:rPr lang="en-US" sz="2400" b="0" i="0" dirty="0">
                <a:effectLst/>
                <a:latin typeface="Nunito" pitchFamily="2" charset="77"/>
              </a:rPr>
              <a:t>Our primary objective while using linear regression is to locate the best-fit line. There will be the least error in the best-fit line.</a:t>
            </a:r>
          </a:p>
          <a:p>
            <a:pPr algn="l" fontAlgn="base"/>
            <a:r>
              <a:rPr lang="en-US" sz="2400" dirty="0">
                <a:latin typeface="Nunito" pitchFamily="2" charset="77"/>
              </a:rPr>
              <a:t>Cost function for Linear Regression: The </a:t>
            </a:r>
            <a:r>
              <a:rPr lang="en-US" sz="2400" dirty="0">
                <a:latin typeface="Nunito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 function</a:t>
            </a:r>
            <a:r>
              <a:rPr lang="en-US" sz="2400" dirty="0">
                <a:latin typeface="Nunito" pitchFamily="2" charset="77"/>
              </a:rPr>
              <a:t> or the</a:t>
            </a:r>
            <a:r>
              <a:rPr lang="en-US" sz="2400" dirty="0">
                <a:latin typeface="Nunito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loss function</a:t>
            </a:r>
            <a:r>
              <a:rPr lang="en-US" sz="2400" dirty="0">
                <a:latin typeface="Nunito" pitchFamily="2" charset="77"/>
              </a:rPr>
              <a:t> is nothing but the error or difference between the predicted value  Y^  and the true value Y.</a:t>
            </a:r>
          </a:p>
          <a:p>
            <a:pPr algn="l" fontAlgn="base"/>
            <a:endParaRPr lang="en-US" sz="2400" dirty="0">
              <a:latin typeface="Nunito" pitchFamily="2" charset="77"/>
            </a:endParaRPr>
          </a:p>
          <a:p>
            <a:pPr algn="l" fontAlgn="base"/>
            <a:endParaRPr lang="en-US" sz="2400" dirty="0">
              <a:latin typeface="Nunito" pitchFamily="2" charset="77"/>
            </a:endParaRPr>
          </a:p>
          <a:p>
            <a:endParaRPr lang="en-AE" sz="2400" dirty="0"/>
          </a:p>
          <a:p>
            <a:endParaRPr lang="en-AE" dirty="0"/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MODEL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60E79-39BA-1745-EF78-8761086A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056" y="2073657"/>
            <a:ext cx="6080291" cy="1289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1801A-1D00-D29F-60BB-3E1E18B82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880" y="6075706"/>
            <a:ext cx="48260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29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B3B1437D-FFC8-AF5A-2B3E-BC20ECB6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555858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</a:rPr>
              <a:t>Cross-validation is a technique used to assess the performance of machine learning models.</a:t>
            </a:r>
          </a:p>
          <a:p>
            <a:pPr algn="l" fontAlgn="base"/>
            <a:endParaRPr lang="en-US" sz="100" b="0" dirty="0">
              <a:effectLst/>
              <a:latin typeface="Helvetica Neue" panose="02000503000000020004" pitchFamily="2" charset="0"/>
            </a:endParaRPr>
          </a:p>
          <a:p>
            <a:r>
              <a:rPr lang="en-US" sz="2600" b="0" i="0" dirty="0">
                <a:effectLst/>
                <a:latin typeface="Helvetica Neue" panose="02000503000000020004" pitchFamily="2" charset="0"/>
              </a:rPr>
              <a:t>The procedure has a single parameter called k that refers to the number of groups that a given data sample is to be split into and the procedure is often called k-fold cross-validation.</a:t>
            </a:r>
          </a:p>
          <a:p>
            <a:endParaRPr lang="en-US" sz="600" b="0" i="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US" dirty="0"/>
              <a:t>Upon application of K-fold cross validation method to our dataset, accuracy rate is found at more than 80% in all cases with K=5.</a:t>
            </a:r>
          </a:p>
          <a:p>
            <a:pPr marL="0" indent="0" algn="l" fontAlgn="base">
              <a:buNone/>
            </a:pPr>
            <a:br>
              <a:rPr lang="en-US" dirty="0"/>
            </a:br>
            <a:br>
              <a:rPr lang="en-US" dirty="0"/>
            </a:b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K-FOLD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85513-AA3C-A354-04A2-86BB5659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15" y="4696607"/>
            <a:ext cx="7772400" cy="20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5D89C1FE-C397-4BA6-F397-0A44330B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711"/>
            <a:ext cx="10515600" cy="4708252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ter"/>
              </a:rPr>
              <a:t>GridSearchCV is a technique for finding the optimal modeling algorithm and parameter values from a given set of parameters in a grid. </a:t>
            </a:r>
          </a:p>
          <a:p>
            <a:pPr algn="l" fontAlgn="base"/>
            <a:endParaRPr lang="en-US" sz="1200" b="1" i="0" dirty="0">
              <a:solidFill>
                <a:srgbClr val="444444"/>
              </a:solidFill>
              <a:effectLst/>
              <a:latin typeface="Inter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ter"/>
              </a:rPr>
              <a:t>GridSearchCV is the process of performing hyperparameter tuning in order to determine the optimal values for a given model.</a:t>
            </a:r>
          </a:p>
          <a:p>
            <a:pPr algn="l" fontAlgn="base"/>
            <a:r>
              <a:rPr lang="en-US" dirty="0">
                <a:solidFill>
                  <a:srgbClr val="444444"/>
                </a:solidFill>
                <a:latin typeface="Inter"/>
              </a:rPr>
              <a:t>On our dataset, GridSearchCV method is used to find the best model among linear regression, lasso and decision tree.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44444"/>
              </a:solidFill>
              <a:effectLst/>
              <a:latin typeface="Inter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GRID SEARCH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3C62C-DC56-3CBD-5EEE-5A78F392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32" y="4804862"/>
            <a:ext cx="7236134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26B5D899-0774-4152-569C-1370900F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02"/>
            <a:ext cx="10515600" cy="4351338"/>
          </a:xfrm>
        </p:spPr>
        <p:txBody>
          <a:bodyPr/>
          <a:lstStyle/>
          <a:p>
            <a:r>
              <a:rPr lang="en-AE" dirty="0"/>
              <a:t>We then created a function so that the model will predict the house price for random input given for location, sqft area, bathrooms and bedrooms. </a:t>
            </a:r>
          </a:p>
          <a:p>
            <a:r>
              <a:rPr lang="en-AE" dirty="0"/>
              <a:t>Output received as follows: </a:t>
            </a: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B7438-7E6E-864F-FCA6-6CF87391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05" y="3109719"/>
            <a:ext cx="7772400" cy="435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6C57B-16E0-25B3-153B-FAAB3B2B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105" y="3532932"/>
            <a:ext cx="30734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F1149-07AB-566A-F514-78B80DF44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105" y="3815256"/>
            <a:ext cx="7772400" cy="396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59A75-BB0C-CA31-0E71-1564300B7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105" y="4186342"/>
            <a:ext cx="29718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7293D-2542-E7C9-1A5C-4E9AC6841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105" y="5137163"/>
            <a:ext cx="7772400" cy="453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0084F3-AD27-5863-127F-A7213B454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105" y="5551761"/>
            <a:ext cx="30734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F9573-BDDF-F8F0-5B24-2F06F2F002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5105" y="5876488"/>
            <a:ext cx="7772400" cy="419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69C32F-6426-8C1E-12BA-2608FFE96B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042" y="6267153"/>
            <a:ext cx="3136900" cy="33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541BE-E5FE-2ED6-7354-0E361EA36B39}"/>
              </a:ext>
            </a:extLst>
          </p:cNvPr>
          <p:cNvSpPr txBox="1"/>
          <p:nvPr/>
        </p:nvSpPr>
        <p:spPr>
          <a:xfrm>
            <a:off x="838200" y="1355392"/>
            <a:ext cx="10515600" cy="350865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ernard MT Condensed" panose="02050806060905020404" pitchFamily="18" charset="77"/>
              </a:rPr>
              <a:t>INSIGHTS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Refine Pricing Strategies: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Develop more effective pricing models to maximize revenue and market competitiveness.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Deliver Critical Insights: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Empower buyers and sellers with actionable information to make informed decisions.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Enhance Market Decision-Making: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Support smarter choices in the real estate market through data-driven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FC534AEE-7419-A72E-9266-9C003B1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ownload Thank You In Orange Wallpaper | Wallpapers.com">
            <a:extLst>
              <a:ext uri="{FF2B5EF4-FFF2-40B4-BE49-F238E27FC236}">
                <a16:creationId xmlns:a16="http://schemas.microsoft.com/office/drawing/2014/main" id="{25B97715-0A0B-4123-1847-B019522F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379" y="-64167"/>
            <a:ext cx="12392527" cy="70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7EFCC77F-7608-D65E-7DD8-29069FCF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458"/>
            <a:ext cx="10515600" cy="522084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Introduction: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Overview of the real estate market.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Rapid urbanization and economic growth have led to a complex and dynamic housing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Challenge:</a:t>
            </a:r>
            <a:endParaRPr lang="en-US" sz="2600" dirty="0"/>
          </a:p>
          <a:p>
            <a:pPr marL="742950" lvl="1" indent="-285750"/>
            <a:r>
              <a:rPr lang="en-US" sz="2200" dirty="0"/>
              <a:t>Real estate prices are crucial to the economy, yet precise pricing models are still missing.</a:t>
            </a:r>
          </a:p>
          <a:p>
            <a:pPr marL="742950" lvl="1" indent="-285750"/>
            <a:r>
              <a:rPr lang="en-US" sz="2200" dirty="0"/>
              <a:t>Despite vast amounts of data, accurately determining house prices remains a challenge.</a:t>
            </a:r>
          </a:p>
          <a:p>
            <a:pPr marL="742950" lvl="1" indent="-285750"/>
            <a:r>
              <a:rPr lang="en-US" sz="2200" dirty="0"/>
              <a:t>Implementing fair and transparent pricing can greatly enhance trust and transparency in the real estate market, benefiting both consumers and the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Objective: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Develop a machine learning model that can accurately predict house prices in a city, helping buyers, sellers, and real estate agents make informed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Significance: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Improving prediction accuracy can lead to more efficient pricing strategies, better investment decisions, and enhanced customer satisfaction.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286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774CAC86-7D8B-5776-89DD-85D65EA3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93"/>
            <a:ext cx="10515600" cy="492838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Understanding the Real Estate Market: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Factors Influencing House Prices: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Location:</a:t>
            </a:r>
            <a:r>
              <a:rPr lang="en-US" dirty="0"/>
              <a:t> Based on proximity to schools, workplaces, and transportation location can be selected by customers.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Property Features:</a:t>
            </a:r>
            <a:r>
              <a:rPr lang="en-US" dirty="0"/>
              <a:t> Size, number of bedrooms, amenities like bathrooms decides on price 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Economic Indicators:</a:t>
            </a:r>
            <a:r>
              <a:rPr lang="en-US" dirty="0"/>
              <a:t> Market demand, and economic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Sources:</a:t>
            </a:r>
          </a:p>
          <a:p>
            <a:pPr marL="0" indent="0">
              <a:buNone/>
            </a:pPr>
            <a:r>
              <a:rPr lang="en-US" sz="2200" dirty="0"/>
              <a:t>   Dataset with columns : </a:t>
            </a:r>
            <a:r>
              <a:rPr lang="en-US" sz="1600" dirty="0"/>
              <a:t>'</a:t>
            </a:r>
            <a:r>
              <a:rPr lang="en-US" sz="1600" dirty="0" err="1"/>
              <a:t>area_type</a:t>
            </a:r>
            <a:r>
              <a:rPr lang="en-US" sz="1600" dirty="0"/>
              <a:t>', 'availability', 'location', 'size', 'society', '</a:t>
            </a:r>
            <a:r>
              <a:rPr lang="en-US" sz="1600" dirty="0" err="1"/>
              <a:t>total_sqft</a:t>
            </a:r>
            <a:r>
              <a:rPr lang="en-US" sz="1600" dirty="0"/>
              <a:t>', 'bath', 'balcony', 'price’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of Domain Knowledge: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Leveraging expertise in the real estate domain to identify critical features and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Incorporating local market trends and economic indicators to enhance model accuracy.</a:t>
            </a:r>
          </a:p>
          <a:p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DOMAIN KNOWLEDGE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66F84-A537-2107-F701-1D2A194D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79" y="3490364"/>
            <a:ext cx="6501063" cy="18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8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60F6D94C-9334-BFFF-C363-28335A66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44576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Objective:  </a:t>
            </a:r>
            <a:r>
              <a:rPr lang="en-US" dirty="0"/>
              <a:t>Develop a predictive machine learning model to accurately evaluate property prices in a city.</a:t>
            </a:r>
          </a:p>
          <a:p>
            <a:endParaRPr lang="en-US" b="1" dirty="0"/>
          </a:p>
          <a:p>
            <a:r>
              <a:rPr lang="en-US" b="1" dirty="0"/>
              <a:t>Features Considered: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Property size/area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of bedrooms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of bathrooms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Market trends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Algorithm: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Multiple Linear Regression</a:t>
            </a:r>
          </a:p>
          <a:p>
            <a:endParaRPr lang="en-US" dirty="0"/>
          </a:p>
          <a:p>
            <a:r>
              <a:rPr lang="en-US" b="1" dirty="0"/>
              <a:t>Project Goals/Insights: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Enhance pricing strategies.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Optimize property investments.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Provide valuable insights to potential buyers and sellers.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Improve decision-making in the real estate market.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PROJECT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6457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079E9185-4589-4367-4807-CCAE3CB4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DEE46-1E3F-115B-5AD5-1FE12C97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D163C7-F728-0C0F-8496-F297C9825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860052"/>
              </p:ext>
            </p:extLst>
          </p:nvPr>
        </p:nvGraphicFramePr>
        <p:xfrm>
          <a:off x="838200" y="1250731"/>
          <a:ext cx="10515600" cy="492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54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39D23911-2371-2049-BEE5-3CBC19CE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95"/>
            <a:ext cx="10515600" cy="5317099"/>
          </a:xfrm>
        </p:spPr>
        <p:txBody>
          <a:bodyPr/>
          <a:lstStyle/>
          <a:p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Dirty data can lead to erroneous conclusions and flawed analyses, which can have significant consequences.</a:t>
            </a:r>
          </a:p>
          <a:p>
            <a:endParaRPr lang="en-US" sz="3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r>
              <a:rPr lang="en-US" sz="2400" dirty="0">
                <a:solidFill>
                  <a:srgbClr val="05192D"/>
                </a:solidFill>
                <a:latin typeface="Studio-Feixen-Sans"/>
              </a:rPr>
              <a:t>Data Cleaning involves understanding and removing Dirty Data: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5192D"/>
                </a:solidFill>
                <a:latin typeface="Studio-Feixen-Sans"/>
              </a:rPr>
              <a:t>         * </a:t>
            </a:r>
            <a:r>
              <a:rPr lang="en-US" sz="1800" dirty="0">
                <a:solidFill>
                  <a:srgbClr val="05192D"/>
                </a:solidFill>
                <a:latin typeface="Studio-Feixen-Sans"/>
              </a:rPr>
              <a:t>Missing values.      * Outliers  (Z score Method  / IQR Method</a:t>
            </a:r>
            <a:r>
              <a:rPr lang="en-US" sz="1800" b="0" i="0" dirty="0">
                <a:solidFill>
                  <a:srgbClr val="05192D"/>
                </a:solidFill>
                <a:effectLst/>
                <a:latin typeface="Studio-Feixen-Sans"/>
              </a:rPr>
              <a:t>)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5192D"/>
                </a:solidFill>
                <a:latin typeface="Studio-Feixen-Sans"/>
              </a:rPr>
              <a:t>         * Duplicates.    * Erroneous Data       * Inconsistencies</a:t>
            </a:r>
          </a:p>
          <a:p>
            <a:pPr marL="0" indent="0">
              <a:buNone/>
            </a:pPr>
            <a:endParaRPr lang="en-US" sz="300" dirty="0">
              <a:solidFill>
                <a:srgbClr val="05192D"/>
              </a:solidFill>
              <a:latin typeface="Studio-Feixen-Sans"/>
            </a:endParaRPr>
          </a:p>
          <a:p>
            <a:r>
              <a:rPr lang="en-AE" sz="2400" dirty="0"/>
              <a:t>Columns that are not relevant are dropped from our dataset.</a:t>
            </a:r>
          </a:p>
          <a:p>
            <a:endParaRPr lang="en-AE" sz="100" dirty="0"/>
          </a:p>
          <a:p>
            <a:r>
              <a:rPr lang="en-AE" sz="2400" dirty="0"/>
              <a:t>Rows having null values are identified and replaced / dropped.</a:t>
            </a:r>
          </a:p>
          <a:p>
            <a:endParaRPr lang="en-AE" sz="600" dirty="0"/>
          </a:p>
          <a:p>
            <a:r>
              <a:rPr lang="en-AE" sz="2400" dirty="0"/>
              <a:t>Columns having characters as well as integer values are converted into integer values only.</a:t>
            </a:r>
          </a:p>
          <a:p>
            <a:pPr marL="0" indent="0">
              <a:buNone/>
            </a:pPr>
            <a:endParaRPr lang="en-AE" dirty="0"/>
          </a:p>
          <a:p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E97D0-3BF6-9070-D39E-4A4784EE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CF8"/>
              </a:clrFrom>
              <a:clrTo>
                <a:srgbClr val="FFFCF8">
                  <a:alpha val="0"/>
                </a:srgbClr>
              </a:clrTo>
            </a:clrChange>
            <a:alphaModFix amt="98000"/>
          </a:blip>
          <a:stretch>
            <a:fillRect/>
          </a:stretch>
        </p:blipFill>
        <p:spPr>
          <a:xfrm>
            <a:off x="3755591" y="5494505"/>
            <a:ext cx="7239000" cy="990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3912D-D12E-328F-65FB-457058BB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7" y="1378875"/>
            <a:ext cx="11866585" cy="4093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4DBB-F980-B2E6-FF4F-01500B16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1126329"/>
            <a:ext cx="9585960" cy="53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0D434F3D-F681-D9BA-0970-C1D24CBE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47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 involves leveraging domain expertise to transform raw data into meaningful features through data mining techniques, which are used to enhance the performance of machine learning algorithms.</a:t>
            </a:r>
          </a:p>
          <a:p>
            <a:pPr algn="just"/>
            <a:endParaRPr lang="en-US" sz="1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just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Feature engineering is a crucial step in machine learning model development involving the creation of new features or the modification of existing ones.</a:t>
            </a:r>
          </a:p>
          <a:p>
            <a:pPr algn="just"/>
            <a:endParaRPr lang="en-US" sz="1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just"/>
            <a:r>
              <a:rPr lang="en-US" dirty="0">
                <a:effectLst/>
              </a:rPr>
              <a:t>Dimensionality reduction techniques are used in our dataset to reduce those rows who are not very much important to decide the house price.</a:t>
            </a:r>
          </a:p>
          <a:p>
            <a:pPr algn="just"/>
            <a:endParaRPr lang="en-US" dirty="0">
              <a:effectLst/>
            </a:endParaRP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117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AE" sz="3600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FEATURE ENGINEERING TECHNIQUES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A49C0-3032-D347-E722-D28C905E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33696"/>
            <a:ext cx="10287000" cy="49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0D434F3D-F681-D9BA-0970-C1D24CBE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711"/>
            <a:ext cx="10515600" cy="470825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Many outliers are visible when the data is plotted, but you can also use statistical methods to identify outliers.</a:t>
            </a:r>
          </a:p>
          <a:p>
            <a:pPr algn="l" rtl="0"/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r>
              <a:rPr lang="en-US" dirty="0">
                <a:effectLst/>
              </a:rPr>
              <a:t>A common method is to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calculate</a:t>
            </a:r>
            <a:r>
              <a:rPr lang="en-US" b="1" u="none" strike="noStrike" dirty="0">
                <a:effectLst/>
                <a:latin typeface="Studio-Feixen-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none" strike="noStrike" dirty="0">
                <a:effectLst/>
                <a:latin typeface="Studio-Feixen-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Z-score</a:t>
            </a:r>
            <a:r>
              <a:rPr lang="en-US" dirty="0">
                <a:effectLst/>
              </a:rPr>
              <a:t> for each data point and eliminate the values with an extreme Z-score.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</a:t>
            </a:r>
          </a:p>
          <a:p>
            <a:pPr rtl="0"/>
            <a:r>
              <a:rPr lang="en-US" dirty="0">
                <a:effectLst/>
              </a:rPr>
              <a:t>Another method is to </a:t>
            </a:r>
            <a:r>
              <a:rPr lang="en-US" u="none" strike="noStrike" dirty="0">
                <a:effectLst/>
                <a:latin typeface="Studio-Feixen-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calculate the interquartile range</a:t>
            </a:r>
            <a:r>
              <a:rPr lang="en-US" dirty="0">
                <a:effectLst/>
              </a:rPr>
              <a:t> (IQR) of the distribution and classify any values that are </a:t>
            </a:r>
            <a:r>
              <a:rPr lang="en-US" sz="1900" dirty="0">
                <a:effectLst/>
              </a:rPr>
              <a:t>Q1-(1.5 x IQR) or Q3 + (1.5 x IQR</a:t>
            </a:r>
            <a:r>
              <a:rPr lang="en-US" dirty="0">
                <a:effectLst/>
              </a:rPr>
              <a:t>) as potential outliers.</a:t>
            </a:r>
          </a:p>
          <a:p>
            <a:pPr rtl="0"/>
            <a:endParaRPr lang="en-US" dirty="0">
              <a:effectLst/>
            </a:endParaRPr>
          </a:p>
          <a:p>
            <a:pPr rtl="0"/>
            <a:r>
              <a:rPr lang="en-US" dirty="0">
                <a:effectLst/>
              </a:rPr>
              <a:t>We hav</a:t>
            </a:r>
            <a:r>
              <a:rPr lang="en-US" dirty="0"/>
              <a:t>e also used simple domain knowledge of real estate market to detect the outliers in our dataset.</a:t>
            </a:r>
            <a:endParaRPr lang="en-US" dirty="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OUTLIER 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D043A-1BBD-740E-26A1-2AAA0DC62B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871" y="3340871"/>
            <a:ext cx="1095434" cy="5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e Houses Truly Unaffordable Right Now? 4 Troubling Statistics That Point  to Crisis Mode">
            <a:extLst>
              <a:ext uri="{FF2B5EF4-FFF2-40B4-BE49-F238E27FC236}">
                <a16:creationId xmlns:a16="http://schemas.microsoft.com/office/drawing/2014/main" id="{E09C508F-497E-AF30-ABCA-6338FAF2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532F-83DC-542A-8732-64754A16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8711"/>
            <a:ext cx="11169317" cy="502416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5192D"/>
                </a:solidFill>
                <a:latin typeface="Studio-Feixen-Sans"/>
              </a:rPr>
              <a:t>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 may be possible to remove the outlier from the dataset or replace it with a less extreme value that retains the overall shape of the distribution.</a:t>
            </a:r>
          </a:p>
          <a:p>
            <a:pPr algn="l" rtl="0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Capping is a method where you set a cap, or threshold, on your data’s distribution and replace any values outside those bounds with a specified value.</a:t>
            </a:r>
          </a:p>
          <a:p>
            <a:pPr algn="l" rtl="0"/>
            <a:r>
              <a:rPr lang="en-US" dirty="0">
                <a:solidFill>
                  <a:srgbClr val="05192D"/>
                </a:solidFill>
                <a:latin typeface="Studio-Feixen-Sans"/>
              </a:rPr>
              <a:t>In our dataset, we could figure out variations In the relation between values of some attributes. We have removed those readings.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5192D"/>
                </a:solidFill>
                <a:latin typeface="Studio-Feixen-Sans"/>
              </a:rPr>
              <a:t>E.g. Price get reduced for higher values of bathroom, bedroom for a location.</a:t>
            </a:r>
          </a:p>
          <a:p>
            <a:pPr algn="l" rtl="0"/>
            <a:r>
              <a:rPr lang="en-US" dirty="0">
                <a:solidFill>
                  <a:srgbClr val="05192D"/>
                </a:solidFill>
                <a:latin typeface="Studio-Feixen-Sans"/>
              </a:rPr>
              <a:t>Scatter plots gives us visualization of outliers and have accordingly checked if removal was successful or not.</a:t>
            </a: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138BE8-DEE6-EE9E-D71D-3C66CC6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2"/>
          </a:solidFill>
        </p:spPr>
        <p:txBody>
          <a:bodyPr/>
          <a:lstStyle/>
          <a:p>
            <a:r>
              <a:rPr lang="en-AE" u="sng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OUTLIER REMOVAL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0A316-B8AE-FD44-1329-4B1A85E4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1280610"/>
            <a:ext cx="9157633" cy="515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DC1FD-386A-22B6-C856-4A492BD8E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83" y="1236412"/>
            <a:ext cx="9792634" cy="5488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052B1-EC3F-C215-E1FB-907451BA0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150" y="1130097"/>
            <a:ext cx="6487160" cy="5701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FF532-6EA5-06D2-18D6-B7BA0435B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7"/>
          <a:stretch/>
        </p:blipFill>
        <p:spPr>
          <a:xfrm>
            <a:off x="2092035" y="1282569"/>
            <a:ext cx="7576811" cy="539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32A1F-A82C-EE3A-281A-C29FF4847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42" y="1362397"/>
            <a:ext cx="12007516" cy="49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1149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.SF NS</vt:lpstr>
      <vt:lpstr>APPLE CHANCERY</vt:lpstr>
      <vt:lpstr>Arial</vt:lpstr>
      <vt:lpstr>Bernard MT Condensed</vt:lpstr>
      <vt:lpstr>Big Caslon Medium</vt:lpstr>
      <vt:lpstr>Calibri</vt:lpstr>
      <vt:lpstr>Calibri Light</vt:lpstr>
      <vt:lpstr>Helvetica Neue</vt:lpstr>
      <vt:lpstr>Inter</vt:lpstr>
      <vt:lpstr>Nunito</vt:lpstr>
      <vt:lpstr>Studio-Feixen-Sans</vt:lpstr>
      <vt:lpstr>Wingdings</vt:lpstr>
      <vt:lpstr>Office Theme</vt:lpstr>
      <vt:lpstr>PowerPoint Presentation</vt:lpstr>
      <vt:lpstr>PROBLEM STATEMENT</vt:lpstr>
      <vt:lpstr>DOMAIN KNOWLEDGE</vt:lpstr>
      <vt:lpstr>PROJECT SPECIFICATION</vt:lpstr>
      <vt:lpstr>PIPELINE</vt:lpstr>
      <vt:lpstr>DATA CLEANING</vt:lpstr>
      <vt:lpstr>FEATURE ENGINEERING TECHNIQUES</vt:lpstr>
      <vt:lpstr>OUTLIER  DETECTION</vt:lpstr>
      <vt:lpstr>OUTLIER REMOVAL</vt:lpstr>
      <vt:lpstr>ONE HOT ENCODING</vt:lpstr>
      <vt:lpstr>MODEL CREATION</vt:lpstr>
      <vt:lpstr>K-FOLD CROSS VALIDATION</vt:lpstr>
      <vt:lpstr>GRID SEARCH CROSS VALIDATION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125</cp:revision>
  <dcterms:created xsi:type="dcterms:W3CDTF">2024-08-01T07:49:58Z</dcterms:created>
  <dcterms:modified xsi:type="dcterms:W3CDTF">2025-01-30T15:43:57Z</dcterms:modified>
</cp:coreProperties>
</file>