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87" r:id="rId4"/>
    <p:sldId id="261" r:id="rId5"/>
    <p:sldId id="273" r:id="rId6"/>
    <p:sldId id="272" r:id="rId7"/>
    <p:sldId id="275" r:id="rId8"/>
    <p:sldId id="294" r:id="rId9"/>
    <p:sldId id="269" r:id="rId10"/>
    <p:sldId id="271" r:id="rId11"/>
    <p:sldId id="280" r:id="rId12"/>
    <p:sldId id="281" r:id="rId13"/>
    <p:sldId id="283" r:id="rId14"/>
    <p:sldId id="284" r:id="rId15"/>
    <p:sldId id="288" r:id="rId16"/>
    <p:sldId id="263" r:id="rId17"/>
    <p:sldId id="293" r:id="rId18"/>
    <p:sldId id="289" r:id="rId19"/>
    <p:sldId id="290" r:id="rId20"/>
    <p:sldId id="291" r:id="rId21"/>
    <p:sldId id="292" r:id="rId22"/>
    <p:sldId id="286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eeth Kumar Gattu" initials="VKG" lastIdx="2" clrIdx="0">
    <p:extLst>
      <p:ext uri="{19B8F6BF-5375-455C-9EA6-DF929625EA0E}">
        <p15:presenceInfo xmlns:p15="http://schemas.microsoft.com/office/powerpoint/2012/main" userId="S-1-5-21-2035299757-743199251-48716514-6440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059" y="1521119"/>
            <a:ext cx="6965879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Chicago Taxi 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875" y="3103323"/>
            <a:ext cx="6110246" cy="65135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Vineeth, </a:t>
            </a:r>
            <a:r>
              <a:rPr lang="en-US" sz="2400" dirty="0" err="1" smtClean="0">
                <a:solidFill>
                  <a:schemeClr val="bg1"/>
                </a:solidFill>
              </a:rPr>
              <a:t>Nilay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Rupal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 err="1" smtClean="0">
                <a:solidFill>
                  <a:schemeClr val="bg1"/>
                </a:solidFill>
              </a:rPr>
              <a:t>Kamil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968774" y="558219"/>
            <a:ext cx="6897549" cy="71416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3" b="5057"/>
          <a:stretch/>
        </p:blipFill>
        <p:spPr>
          <a:xfrm>
            <a:off x="3848939" y="6150552"/>
            <a:ext cx="4330558" cy="30095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16875" y="3855707"/>
            <a:ext cx="6110246" cy="1239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Data Science Boot Camp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Tuesday, January 15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2019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Weiboldt</a:t>
            </a:r>
            <a:r>
              <a:rPr lang="en-US" sz="2400" dirty="0" smtClean="0">
                <a:solidFill>
                  <a:schemeClr val="bg1"/>
                </a:solidFill>
              </a:rPr>
              <a:t> Hall, 340 E Superior St, Chicago, IL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768"/>
            <a:ext cx="8229600" cy="788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Cash vs Credit by Trip Amount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2" y="960120"/>
            <a:ext cx="6821797" cy="3871831"/>
          </a:xfrm>
        </p:spPr>
      </p:pic>
      <p:sp>
        <p:nvSpPr>
          <p:cNvPr id="7" name="TextBox 6"/>
          <p:cNvSpPr txBox="1"/>
          <p:nvPr/>
        </p:nvSpPr>
        <p:spPr>
          <a:xfrm>
            <a:off x="2171700" y="1152966"/>
            <a:ext cx="7658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 $10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5845" y="1152966"/>
            <a:ext cx="1428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$10 - $20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6320" y="1152966"/>
            <a:ext cx="1428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$20 - $30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935" y="2741577"/>
            <a:ext cx="1428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$30 - $40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4606" y="2711369"/>
            <a:ext cx="1428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$50 - $50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0009" y="2706793"/>
            <a:ext cx="1428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&gt; $50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607" y="4722996"/>
            <a:ext cx="8388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breaks down payment type based on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fare amount and type.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we can see for fares below $10, the vast majority of transaction as made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we start increasing the fare, credit card usage rises.</a:t>
            </a:r>
          </a:p>
        </p:txBody>
      </p:sp>
    </p:spTree>
    <p:extLst>
      <p:ext uri="{BB962C8B-B14F-4D97-AF65-F5344CB8AC3E}">
        <p14:creationId xmlns:p14="http://schemas.microsoft.com/office/powerpoint/2010/main" val="10299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Analyses by Community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621"/>
            <a:ext cx="9144000" cy="788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Taxi Pickups and Drop-offs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5730" r="2148" b="2604"/>
          <a:stretch/>
        </p:blipFill>
        <p:spPr>
          <a:xfrm>
            <a:off x="102870" y="1109171"/>
            <a:ext cx="4274820" cy="30584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5730" r="1953" b="2604"/>
          <a:stretch/>
        </p:blipFill>
        <p:spPr>
          <a:xfrm>
            <a:off x="4616201" y="1088975"/>
            <a:ext cx="4320540" cy="307860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1401" y="4434434"/>
            <a:ext cx="8229600" cy="153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of the taxi riders are from Near </a:t>
            </a:r>
            <a:r>
              <a:rPr lang="en-US" sz="2400" dirty="0" smtClean="0"/>
              <a:t>North Side, Loop, Near West Side, Lake View, and </a:t>
            </a:r>
            <a:r>
              <a:rPr lang="en-US" sz="2400" dirty="0" smtClean="0"/>
              <a:t>O’Hare Airport.</a:t>
            </a:r>
            <a:endParaRPr lang="en-US" sz="2400" dirty="0" smtClean="0"/>
          </a:p>
          <a:p>
            <a:r>
              <a:rPr lang="en-US" sz="2400" dirty="0" smtClean="0"/>
              <a:t>There are more pickups than drop-offs within </a:t>
            </a:r>
            <a:r>
              <a:rPr lang="en-US" sz="2400" dirty="0" smtClean="0"/>
              <a:t>a particular </a:t>
            </a:r>
            <a:r>
              <a:rPr lang="en-US" sz="2400" dirty="0" smtClean="0"/>
              <a:t>community area.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5730" r="2148" b="2604"/>
          <a:stretch/>
        </p:blipFill>
        <p:spPr>
          <a:xfrm>
            <a:off x="360045" y="606903"/>
            <a:ext cx="3354199" cy="239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0"/>
            <a:ext cx="8229600" cy="5946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Taxi Trip Fare by Pickups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2327" r="1591"/>
          <a:stretch/>
        </p:blipFill>
        <p:spPr>
          <a:xfrm>
            <a:off x="372436" y="2234883"/>
            <a:ext cx="3353948" cy="253941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5484" r="2096" b="2590"/>
          <a:stretch/>
        </p:blipFill>
        <p:spPr>
          <a:xfrm>
            <a:off x="360045" y="3943934"/>
            <a:ext cx="3354200" cy="2396827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736200" y="848546"/>
            <a:ext cx="5296619" cy="525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Near North Side, Loop, Near West Side, Lake View, and O’Hare are the most active areas for Taxis.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Average cost is high for  taxi trips starting at O’Hare Airport, Garfield Ridge, and Hyde Park.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trip totals from the busiest communities are still very high.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8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10"/>
            <a:ext cx="8229600" cy="54970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Taxi Trip Fare by Drop-offs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5730" r="1953" b="2604"/>
          <a:stretch/>
        </p:blipFill>
        <p:spPr>
          <a:xfrm>
            <a:off x="163945" y="676282"/>
            <a:ext cx="3464849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2999" r="1757" b="2731"/>
          <a:stretch/>
        </p:blipFill>
        <p:spPr>
          <a:xfrm>
            <a:off x="210384" y="2282792"/>
            <a:ext cx="3416992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5567" r="1857" b="2243"/>
          <a:stretch/>
        </p:blipFill>
        <p:spPr>
          <a:xfrm>
            <a:off x="163755" y="3837301"/>
            <a:ext cx="3463060" cy="246888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56008" y="992038"/>
            <a:ext cx="5149969" cy="49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Near North Side, Loop, Near West Side, Lake View, and O’Hare are the most active </a:t>
            </a:r>
            <a:r>
              <a:rPr lang="en-US" sz="1800" dirty="0" smtClean="0"/>
              <a:t>drop-offs areas </a:t>
            </a:r>
            <a:r>
              <a:rPr lang="en-US" sz="1800" dirty="0"/>
              <a:t>for Taxis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Average cost is high taxi trips starting at O’Hare Airport, Garfield Ridge, and Hyde Park. </a:t>
            </a:r>
            <a:endParaRPr lang="en-US" sz="1800" dirty="0" smtClean="0"/>
          </a:p>
          <a:p>
            <a:r>
              <a:rPr lang="en-US" sz="1800" dirty="0" smtClean="0"/>
              <a:t>Average taxi trip is around $10 for most of the 20 busiest community areas in Chicago.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trip totals from the </a:t>
            </a:r>
            <a:r>
              <a:rPr lang="en-US" sz="1800" dirty="0" smtClean="0"/>
              <a:t>busiest communities </a:t>
            </a:r>
            <a:r>
              <a:rPr lang="en-US" sz="1800" dirty="0"/>
              <a:t>are still very high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61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Taxi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4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961"/>
            <a:ext cx="8229600" cy="6163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Chicago Taxi Pickups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5" y="994755"/>
            <a:ext cx="6418053" cy="3610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359E54-CB8A-451B-A32F-E3ACF2F0553D}"/>
              </a:ext>
            </a:extLst>
          </p:cNvPr>
          <p:cNvSpPr txBox="1"/>
          <p:nvPr/>
        </p:nvSpPr>
        <p:spPr>
          <a:xfrm>
            <a:off x="687238" y="4772319"/>
            <a:ext cx="7476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our Chicago Taxi Pickups Heat Maps. We can see that the busiest areas of the city for taxi pickups are located downtown,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GoldCoast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Lakeview.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also significant activity in taxi pick ups from the O’Hare airport and Midway airport.</a:t>
            </a:r>
          </a:p>
        </p:txBody>
      </p:sp>
    </p:spTree>
    <p:extLst>
      <p:ext uri="{BB962C8B-B14F-4D97-AF65-F5344CB8AC3E}">
        <p14:creationId xmlns:p14="http://schemas.microsoft.com/office/powerpoint/2010/main" val="70832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Taxi Trip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2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Taxi Trip Fare Distribution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8588" r="7829" b="7316"/>
          <a:stretch/>
        </p:blipFill>
        <p:spPr>
          <a:xfrm>
            <a:off x="147727" y="1438048"/>
            <a:ext cx="4069080" cy="4008887"/>
          </a:xfrm>
        </p:spPr>
      </p:pic>
      <p:sp>
        <p:nvSpPr>
          <p:cNvPr id="3" name="Rectangle 2"/>
          <p:cNvSpPr/>
          <p:nvPr/>
        </p:nvSpPr>
        <p:spPr>
          <a:xfrm>
            <a:off x="4176695" y="2288329"/>
            <a:ext cx="49673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graphs shows the distribution of fares. The vast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majority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fares are below $10.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a bump at the end over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30-40 range, and this is the bump from trips to and from O'Hare which are one of the most expensive ones.</a:t>
            </a:r>
          </a:p>
        </p:txBody>
      </p:sp>
    </p:spTree>
    <p:extLst>
      <p:ext uri="{BB962C8B-B14F-4D97-AF65-F5344CB8AC3E}">
        <p14:creationId xmlns:p14="http://schemas.microsoft.com/office/powerpoint/2010/main" val="38005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Taxi Trips by </a:t>
            </a:r>
            <a:r>
              <a:rPr lang="en-US" sz="4000" dirty="0" smtClean="0">
                <a:solidFill>
                  <a:srgbClr val="7030A0"/>
                </a:solidFill>
              </a:rPr>
              <a:t>Household Income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t="8335" r="7573" b="7064"/>
          <a:stretch/>
        </p:blipFill>
        <p:spPr>
          <a:xfrm>
            <a:off x="105026" y="1451611"/>
            <a:ext cx="3966211" cy="3829050"/>
          </a:xfrm>
        </p:spPr>
      </p:pic>
      <p:sp>
        <p:nvSpPr>
          <p:cNvPr id="3" name="Rectangle 2"/>
          <p:cNvSpPr/>
          <p:nvPr/>
        </p:nvSpPr>
        <p:spPr>
          <a:xfrm>
            <a:off x="4071237" y="2049311"/>
            <a:ext cx="4960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trip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based on household income of the census tract.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usage occurs in the 80-90k range,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drop-offs after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that. The number of trips below the 80k range is negligible.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shows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sweet spot for taxi usage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upper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 range, where people 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afford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taxi cabs</a:t>
            </a:r>
          </a:p>
        </p:txBody>
      </p:sp>
    </p:spTree>
    <p:extLst>
      <p:ext uri="{BB962C8B-B14F-4D97-AF65-F5344CB8AC3E}">
        <p14:creationId xmlns:p14="http://schemas.microsoft.com/office/powerpoint/2010/main" val="16627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007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Chicago Taxi Services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29" y="1087312"/>
            <a:ext cx="8479541" cy="220798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Chicago residents/visitors have many options to get from point A to point B.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Our team leveraged data captured and provided by the City of Chicago to determine how taxi usage has changed over the years.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Factors that impacted the usage of Taxi Services are cost, disposable income, age range, Ride Shares via Uber, Lyft as well as Bike and Scooter Share options.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 panose="020B0402040204020203" pitchFamily="34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panose="020B0402040204020203" pitchFamily="34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80" y="3639623"/>
            <a:ext cx="4192438" cy="23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198"/>
            <a:ext cx="9144000" cy="7883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Trip Distribution by </a:t>
            </a:r>
            <a:r>
              <a:rPr lang="en-US" sz="3600" dirty="0" smtClean="0">
                <a:solidFill>
                  <a:srgbClr val="7030A0"/>
                </a:solidFill>
              </a:rPr>
              <a:t>Per </a:t>
            </a:r>
            <a:r>
              <a:rPr lang="en-US" sz="3600" dirty="0" smtClean="0">
                <a:solidFill>
                  <a:srgbClr val="7030A0"/>
                </a:solidFill>
              </a:rPr>
              <a:t>Capita Income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 t="8082" r="6816" b="7569"/>
          <a:stretch/>
        </p:blipFill>
        <p:spPr>
          <a:xfrm>
            <a:off x="0" y="1475550"/>
            <a:ext cx="3954781" cy="3817620"/>
          </a:xfrm>
        </p:spPr>
      </p:pic>
      <p:sp>
        <p:nvSpPr>
          <p:cNvPr id="3" name="Rectangle 2"/>
          <p:cNvSpPr/>
          <p:nvPr/>
        </p:nvSpPr>
        <p:spPr>
          <a:xfrm>
            <a:off x="3954780" y="1772198"/>
            <a:ext cx="5189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is trip distribution based on per capita income of the census tract.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is the 60k range,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drops above that.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wanted to look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cut-off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at what income level do taxi cabs become feasible, this graphs tells 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who make more than 60k, taxis are affordable, but below that they are too expensive.</a:t>
            </a:r>
          </a:p>
        </p:txBody>
      </p:sp>
    </p:spTree>
    <p:extLst>
      <p:ext uri="{BB962C8B-B14F-4D97-AF65-F5344CB8AC3E}">
        <p14:creationId xmlns:p14="http://schemas.microsoft.com/office/powerpoint/2010/main" val="29542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3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Taxi Pickups by Median Age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8334" r="8075" b="7569"/>
          <a:stretch/>
        </p:blipFill>
        <p:spPr>
          <a:xfrm>
            <a:off x="0" y="1309356"/>
            <a:ext cx="3886201" cy="3806190"/>
          </a:xfrm>
        </p:spPr>
      </p:pic>
      <p:sp>
        <p:nvSpPr>
          <p:cNvPr id="5" name="Rectangle 4"/>
          <p:cNvSpPr/>
          <p:nvPr/>
        </p:nvSpPr>
        <p:spPr>
          <a:xfrm>
            <a:off x="3821503" y="1930456"/>
            <a:ext cx="5434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graphs shows the distribution of trips based on the median age of the census tract where the pickup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occurred.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can see is that the vast majority of trips occur in the 30-40 year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old 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they might move out of dense metropolitan areas where taxi rides are common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suburbs, where they are likely to use their own vehicles for transport.</a:t>
            </a:r>
          </a:p>
        </p:txBody>
      </p:sp>
    </p:spTree>
    <p:extLst>
      <p:ext uri="{BB962C8B-B14F-4D97-AF65-F5344CB8AC3E}">
        <p14:creationId xmlns:p14="http://schemas.microsoft.com/office/powerpoint/2010/main" val="42289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5349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Conclusions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181"/>
            <a:ext cx="8229600" cy="203583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Chicago taxi data was analyzed from January 2013 - August 2017. </a:t>
            </a:r>
          </a:p>
          <a:p>
            <a:r>
              <a:rPr lang="en-US" sz="1800" dirty="0" smtClean="0"/>
              <a:t>Chicago taxi usage has declined over time and this could be due to the rideshare options.</a:t>
            </a:r>
          </a:p>
          <a:p>
            <a:r>
              <a:rPr lang="en-US" sz="1800" dirty="0" smtClean="0"/>
              <a:t>Riders prefer using cash over credit card for payments </a:t>
            </a:r>
            <a:r>
              <a:rPr lang="en-US" sz="1800" dirty="0"/>
              <a:t>under $</a:t>
            </a:r>
            <a:r>
              <a:rPr lang="en-US" sz="1800" dirty="0" smtClean="0"/>
              <a:t>10 and most of these riders have a median age between 30-35. </a:t>
            </a:r>
          </a:p>
          <a:p>
            <a:r>
              <a:rPr lang="en-US" sz="1800" dirty="0" smtClean="0"/>
              <a:t>There </a:t>
            </a:r>
            <a:r>
              <a:rPr lang="en-US" sz="1800" dirty="0"/>
              <a:t>are between </a:t>
            </a:r>
            <a:r>
              <a:rPr lang="en-US" sz="1800" dirty="0" smtClean="0"/>
              <a:t>20-35 </a:t>
            </a:r>
            <a:r>
              <a:rPr lang="en-US" sz="1800" dirty="0"/>
              <a:t>million riders in Loop Near North Side </a:t>
            </a:r>
            <a:r>
              <a:rPr lang="en-US" sz="1800" dirty="0" smtClean="0"/>
              <a:t>and results in </a:t>
            </a:r>
            <a:r>
              <a:rPr lang="en-US" sz="1800" dirty="0"/>
              <a:t>traffic congestions in the downtown area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260037"/>
            <a:ext cx="8229600" cy="55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 smtClean="0">
                <a:solidFill>
                  <a:srgbClr val="7030A0"/>
                </a:solidFill>
              </a:rPr>
              <a:t>Challenges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44472"/>
            <a:ext cx="8229600" cy="162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for rideshare for Chicago is not available/insufficient to analyze. </a:t>
            </a:r>
          </a:p>
          <a:p>
            <a:r>
              <a:rPr lang="en-US" sz="1800" dirty="0" smtClean="0"/>
              <a:t>The data size was 43 GB with 113 million rows and 23 columns.</a:t>
            </a:r>
          </a:p>
          <a:p>
            <a:r>
              <a:rPr lang="en-US" sz="1800" dirty="0" smtClean="0"/>
              <a:t>Data sharing and parsing was unmanageable within the time frame.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935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74"/>
            <a:ext cx="9136337" cy="514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99" y="436580"/>
            <a:ext cx="4216247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78215" y="3118338"/>
            <a:ext cx="239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Questions??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2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Data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4" y="10998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  <a:ea typeface="Helvetica Neue" panose="020B0702040204020203" pitchFamily="34" charset="0"/>
              </a:rPr>
              <a:t>Data Source:</a:t>
            </a:r>
            <a:endParaRPr lang="en-US" sz="2000" dirty="0">
              <a:solidFill>
                <a:srgbClr val="7030A0"/>
              </a:solidFill>
              <a:ea typeface="Helvetica Neue Light" panose="020B0702040204020203" pitchFamily="34" charset="0"/>
              <a:cs typeface="Helvetica Neue" panose="020B0502040204020203" pitchFamily="34" charset="0"/>
            </a:endParaRPr>
          </a:p>
          <a:p>
            <a:r>
              <a:rPr lang="en-US" sz="2000" dirty="0">
                <a:ea typeface="Helvetica Neue Light" panose="020B0702040204020203" pitchFamily="34" charset="0"/>
                <a:cs typeface="Helvetica Neue" panose="020B0502040204020203" pitchFamily="34" charset="0"/>
              </a:rPr>
              <a:t>City of </a:t>
            </a:r>
            <a:r>
              <a:rPr lang="en-US" sz="2000" dirty="0" smtClean="0">
                <a:ea typeface="Helvetica Neue Light" panose="020B0702040204020203" pitchFamily="34" charset="0"/>
                <a:cs typeface="Helvetica Neue" panose="020B0502040204020203" pitchFamily="34" charset="0"/>
              </a:rPr>
              <a:t>Chicago</a:t>
            </a:r>
          </a:p>
          <a:p>
            <a:pPr lvl="1"/>
            <a:r>
              <a:rPr lang="en-US" sz="1600" dirty="0" smtClean="0">
                <a:ea typeface="Helvetica Neue Light" panose="020B0702040204020203" pitchFamily="34" charset="0"/>
                <a:cs typeface="Helvetica Neue" panose="020B0502040204020203" pitchFamily="34" charset="0"/>
              </a:rPr>
              <a:t>Taxi </a:t>
            </a:r>
            <a:r>
              <a:rPr lang="en-US" sz="1600" dirty="0">
                <a:ea typeface="Helvetica Neue Light" panose="020B0702040204020203" pitchFamily="34" charset="0"/>
                <a:cs typeface="Helvetica Neue" panose="020B0502040204020203" pitchFamily="34" charset="0"/>
              </a:rPr>
              <a:t>Usage</a:t>
            </a:r>
          </a:p>
          <a:p>
            <a:pPr lvl="1"/>
            <a:r>
              <a:rPr lang="en-US" sz="1600" dirty="0">
                <a:ea typeface="Helvetica Neue Light" panose="020B0702040204020203" pitchFamily="34" charset="0"/>
                <a:cs typeface="Helvetica Neue" panose="020B0502040204020203" pitchFamily="34" charset="0"/>
              </a:rPr>
              <a:t>Census Tract</a:t>
            </a:r>
          </a:p>
          <a:p>
            <a:pPr lvl="1"/>
            <a:r>
              <a:rPr lang="en-US" sz="1600" dirty="0">
                <a:ea typeface="Helvetica Neue Light" panose="020B0702040204020203" pitchFamily="34" charset="0"/>
                <a:cs typeface="Helvetica Neue" panose="020B0502040204020203" pitchFamily="34" charset="0"/>
              </a:rPr>
              <a:t>Pickup and Drop by Community Area</a:t>
            </a:r>
          </a:p>
          <a:p>
            <a:pPr lvl="1"/>
            <a:r>
              <a:rPr lang="en-US" sz="1600" dirty="0">
                <a:ea typeface="Helvetica Neue Light" panose="020B0702040204020203" pitchFamily="34" charset="0"/>
                <a:cs typeface="Helvetica Neue" panose="020B0502040204020203" pitchFamily="34" charset="0"/>
              </a:rPr>
              <a:t>Income and Age factors</a:t>
            </a:r>
            <a:endParaRPr lang="en-US" sz="1600" dirty="0">
              <a:ea typeface="Helvetica Neue Light" panose="020B0702040204020203" pitchFamily="34" charset="0"/>
              <a:cs typeface="Helvetica Neue" panose="020B0502040204020203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  <a:ea typeface="Helvetica Neue" panose="020B07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ea typeface="Helvetica Neue" panose="020B0702040204020203" pitchFamily="34" charset="0"/>
              </a:rPr>
              <a:t>Data </a:t>
            </a:r>
            <a:r>
              <a:rPr lang="en-US" sz="2000" b="1" dirty="0">
                <a:solidFill>
                  <a:srgbClr val="7030A0"/>
                </a:solidFill>
                <a:ea typeface="Helvetica Neue" panose="020B0702040204020203" pitchFamily="34" charset="0"/>
              </a:rPr>
              <a:t>Analysis </a:t>
            </a:r>
            <a:r>
              <a:rPr lang="en-US" sz="2000" b="1" dirty="0" smtClean="0">
                <a:solidFill>
                  <a:srgbClr val="7030A0"/>
                </a:solidFill>
                <a:ea typeface="Helvetica Neue" panose="020B0702040204020203" pitchFamily="34" charset="0"/>
              </a:rPr>
              <a:t>Approach</a:t>
            </a:r>
            <a:endParaRPr lang="en-US" sz="2000" b="1" dirty="0">
              <a:solidFill>
                <a:srgbClr val="D24726"/>
              </a:solidFill>
              <a:ea typeface="Helvetica Neue" panose="020B0702040204020203" pitchFamily="34" charset="0"/>
            </a:endParaRPr>
          </a:p>
          <a:p>
            <a:r>
              <a:rPr lang="en-US" sz="2000" dirty="0" smtClean="0">
                <a:ea typeface="Helvetica Neue Light" panose="020B0702040204020203" pitchFamily="34" charset="0"/>
                <a:cs typeface="Helvetica Neue" panose="020B0502040204020203" pitchFamily="34" charset="0"/>
              </a:rPr>
              <a:t>Analyzed data between January 2013 and August </a:t>
            </a:r>
            <a:r>
              <a:rPr lang="en-US" sz="2000" dirty="0" smtClean="0">
                <a:ea typeface="Helvetica Neue Light" panose="020B0702040204020203" pitchFamily="34" charset="0"/>
                <a:cs typeface="Helvetica Neue" panose="020B0502040204020203" pitchFamily="34" charset="0"/>
              </a:rPr>
              <a:t>2017</a:t>
            </a:r>
          </a:p>
          <a:p>
            <a:r>
              <a:rPr lang="en-US" sz="2000" dirty="0" smtClean="0">
                <a:ea typeface="Helvetica Neue Light" panose="020B0702040204020203" pitchFamily="34" charset="0"/>
                <a:cs typeface="Helvetica Neue" panose="020B0502040204020203" pitchFamily="34" charset="0"/>
              </a:rPr>
              <a:t>Trip Start Timestamp, Community Area, Census Tract, Trip identifier, Taxi identifier, Payment Type, Fare, Pickup Latitude and Longitude.</a:t>
            </a:r>
            <a:endParaRPr lang="en-US" sz="2000" dirty="0">
              <a:ea typeface="Helvetica Neue Light" panose="020B0702040204020203" pitchFamily="34" charset="0"/>
              <a:cs typeface="Helvetica Neue" panose="020B0502040204020203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Taxi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45" y="241228"/>
            <a:ext cx="8229600" cy="788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Taxi Usage over Time (Monthly)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7830" r="8583" b="3023"/>
          <a:stretch/>
        </p:blipFill>
        <p:spPr>
          <a:xfrm>
            <a:off x="79100" y="1685167"/>
            <a:ext cx="4549545" cy="3155186"/>
          </a:xfrm>
        </p:spPr>
      </p:pic>
      <p:sp>
        <p:nvSpPr>
          <p:cNvPr id="8" name="Rectangle 7"/>
          <p:cNvSpPr/>
          <p:nvPr/>
        </p:nvSpPr>
        <p:spPr>
          <a:xfrm>
            <a:off x="4628645" y="2036264"/>
            <a:ext cx="4515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interesting thing here is that from 2013-mid-2015 the number of trips were flat.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Uber launches in 2011 in Chicago. Lyft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launched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2013. </a:t>
            </a:r>
          </a:p>
        </p:txBody>
      </p:sp>
    </p:spTree>
    <p:extLst>
      <p:ext uri="{BB962C8B-B14F-4D97-AF65-F5344CB8AC3E}">
        <p14:creationId xmlns:p14="http://schemas.microsoft.com/office/powerpoint/2010/main" val="19001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62833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Trip Total Fare over Time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t="7829" r="8078" b="7064"/>
          <a:stretch/>
        </p:blipFill>
        <p:spPr>
          <a:xfrm>
            <a:off x="1993271" y="972526"/>
            <a:ext cx="4763579" cy="3191503"/>
          </a:xfrm>
        </p:spPr>
      </p:pic>
      <p:sp>
        <p:nvSpPr>
          <p:cNvPr id="8" name="Rectangle 7"/>
          <p:cNvSpPr/>
          <p:nvPr/>
        </p:nvSpPr>
        <p:spPr>
          <a:xfrm>
            <a:off x="171956" y="4316641"/>
            <a:ext cx="8800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plots the average fare per month. One of the things to notice here is the cyclicality of the average fare.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lowest average fare occurs in the winter months, and the highest average fare occurs in the summer months. 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bump and dip from March to May. Not only is St Patrick's day the busiest in terms of number of trips,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carries the highest average fare.</a:t>
            </a:r>
          </a:p>
        </p:txBody>
      </p:sp>
    </p:spTree>
    <p:extLst>
      <p:ext uri="{BB962C8B-B14F-4D97-AF65-F5344CB8AC3E}">
        <p14:creationId xmlns:p14="http://schemas.microsoft.com/office/powerpoint/2010/main" val="5433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6"/>
            <a:ext cx="8229600" cy="788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Chicago Daily Trips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8334" r="8246" b="12620"/>
          <a:stretch/>
        </p:blipFill>
        <p:spPr>
          <a:xfrm>
            <a:off x="1485900" y="836287"/>
            <a:ext cx="5886450" cy="3598553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2514600" y="1325880"/>
            <a:ext cx="27432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55670" y="1066800"/>
            <a:ext cx="27432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14850" y="1272540"/>
            <a:ext cx="27432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0220" y="1889760"/>
            <a:ext cx="27432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3660" y="2514362"/>
            <a:ext cx="6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4505048"/>
            <a:ext cx="8218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Daily trip totals were analyzed between from </a:t>
            </a:r>
            <a:r>
              <a:rPr lang="en-US" dirty="0"/>
              <a:t>2013 to 2017.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spikes appear during </a:t>
            </a:r>
            <a:r>
              <a:rPr lang="en-US" dirty="0"/>
              <a:t>the first two </a:t>
            </a:r>
            <a:r>
              <a:rPr lang="en-US" dirty="0" smtClean="0"/>
              <a:t>weeks </a:t>
            </a:r>
            <a:r>
              <a:rPr lang="en-US" dirty="0"/>
              <a:t>of </a:t>
            </a:r>
            <a:r>
              <a:rPr lang="en-US" dirty="0" smtClean="0"/>
              <a:t>March each </a:t>
            </a:r>
            <a:r>
              <a:rPr lang="en-US" dirty="0"/>
              <a:t>year.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 increase in taxi usage occurs </a:t>
            </a:r>
            <a:r>
              <a:rPr lang="en-US" dirty="0"/>
              <a:t>because of St. Patrick's day </a:t>
            </a:r>
            <a:r>
              <a:rPr lang="en-US" dirty="0" smtClean="0"/>
              <a:t>Parade; </a:t>
            </a:r>
            <a:r>
              <a:rPr lang="en-US" dirty="0"/>
              <a:t>which is the busiest day for taxi cabs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down spikes occur </a:t>
            </a:r>
            <a:r>
              <a:rPr lang="en-US" dirty="0"/>
              <a:t>on Christmas day, which is the slowest day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18510" y="3502498"/>
            <a:ext cx="27432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05300" y="3449158"/>
            <a:ext cx="27432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45430" y="3499694"/>
            <a:ext cx="27432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93180" y="3679872"/>
            <a:ext cx="27432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3245" y="3638481"/>
            <a:ext cx="6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009"/>
            <a:ext cx="8229600" cy="7883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Cash vs Credit by Trip Total Fare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" t="7191" r="8345" b="3336"/>
          <a:stretch/>
        </p:blipFill>
        <p:spPr>
          <a:xfrm>
            <a:off x="0" y="1747879"/>
            <a:ext cx="4507264" cy="33177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91235"/>
            <a:ext cx="4474896" cy="3487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This </a:t>
            </a:r>
            <a:r>
              <a:rPr lang="en-US" sz="1800" dirty="0"/>
              <a:t>shows the payment type usage over time. </a:t>
            </a:r>
            <a:r>
              <a:rPr lang="en-US" sz="1800" dirty="0" smtClean="0"/>
              <a:t>It is surprising that </a:t>
            </a:r>
            <a:r>
              <a:rPr lang="en-US" sz="1800" dirty="0"/>
              <a:t>cash usage </a:t>
            </a:r>
            <a:r>
              <a:rPr lang="en-US" sz="1800" dirty="0" smtClean="0"/>
              <a:t>dominated between 2013-2017.</a:t>
            </a:r>
          </a:p>
          <a:p>
            <a:r>
              <a:rPr lang="en-US" sz="1800" dirty="0" smtClean="0"/>
              <a:t>Cash usage </a:t>
            </a:r>
            <a:r>
              <a:rPr lang="en-US" sz="1800" dirty="0"/>
              <a:t>has </a:t>
            </a:r>
            <a:r>
              <a:rPr lang="en-US" sz="1800" dirty="0" smtClean="0"/>
              <a:t>dropped over time and starts to plateau starting 2016. </a:t>
            </a:r>
          </a:p>
          <a:p>
            <a:r>
              <a:rPr lang="en-US" sz="1800" dirty="0" smtClean="0"/>
              <a:t>We expect that cash usage decreases and credit card usage increases over time.</a:t>
            </a:r>
          </a:p>
          <a:p>
            <a:r>
              <a:rPr lang="en-US" sz="1800" dirty="0" smtClean="0"/>
              <a:t>With the limited data set we cannot explain why </a:t>
            </a:r>
            <a:r>
              <a:rPr lang="en-US" sz="1800" dirty="0"/>
              <a:t>they plateau</a:t>
            </a:r>
            <a:r>
              <a:rPr lang="en-US" sz="1800" dirty="0" smtClean="0"/>
              <a:t> after 2016 and how long the trend will continue.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02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1113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Helvetica Neue</vt:lpstr>
      <vt:lpstr>Helvetica Neue Light</vt:lpstr>
      <vt:lpstr>Office Theme</vt:lpstr>
      <vt:lpstr>Chicago Taxi Business</vt:lpstr>
      <vt:lpstr>Chicago Taxi Services</vt:lpstr>
      <vt:lpstr>Data</vt:lpstr>
      <vt:lpstr>Taxi Usage</vt:lpstr>
      <vt:lpstr>Taxi Usage over Time (Monthly)</vt:lpstr>
      <vt:lpstr>Trip Total Fare over Time</vt:lpstr>
      <vt:lpstr>Chicago Daily Trips</vt:lpstr>
      <vt:lpstr>Payment Method</vt:lpstr>
      <vt:lpstr>Cash vs Credit by Trip Total Fare</vt:lpstr>
      <vt:lpstr>Cash vs Credit by Trip Amount</vt:lpstr>
      <vt:lpstr>Data Analyses by Community Area</vt:lpstr>
      <vt:lpstr>Taxi Pickups and Drop-offs</vt:lpstr>
      <vt:lpstr>Taxi Trip Fare by Pickups</vt:lpstr>
      <vt:lpstr>Taxi Trip Fare by Drop-offs</vt:lpstr>
      <vt:lpstr>Mapping Taxi Usage</vt:lpstr>
      <vt:lpstr>Chicago Taxi Pickups</vt:lpstr>
      <vt:lpstr>Taxi Trip Distributions</vt:lpstr>
      <vt:lpstr>Taxi Trip Fare Distribution</vt:lpstr>
      <vt:lpstr>Taxi Trips by Household Income</vt:lpstr>
      <vt:lpstr>Trip Distribution by Per Capita Income</vt:lpstr>
      <vt:lpstr>Taxi Pickups by Median Age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Vineeth Kumar Gattu</cp:lastModifiedBy>
  <cp:revision>47</cp:revision>
  <dcterms:created xsi:type="dcterms:W3CDTF">2015-07-21T16:44:10Z</dcterms:created>
  <dcterms:modified xsi:type="dcterms:W3CDTF">2019-01-16T00:32:36Z</dcterms:modified>
</cp:coreProperties>
</file>