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8" r:id="rId3"/>
    <p:sldId id="256"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5725" autoAdjust="0"/>
  </p:normalViewPr>
  <p:slideViewPr>
    <p:cSldViewPr snapToGrid="0">
      <p:cViewPr varScale="1">
        <p:scale>
          <a:sx n="84" d="100"/>
          <a:sy n="84" d="100"/>
        </p:scale>
        <p:origin x="1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62914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The transportation system of New York City is a network of complex infrastructural systems. New York City, being the most populous city in the United States, has a transportation system which includes one of the largest subway systems in the world; the world's first mechanically ventilated vehicular tunnel; and an aerial tramway. New York City's airport system, which includes John F. Kennedy International Airport, LaGuardia Airport, Newark Liberty International Airport, Stewart Airport and a few smaller facilities, is one of the largest in the world. New York City is also home to an extensive bus system in each of the five boroughs, and numerous taxis throughout the city.</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dirty="0"/>
          </a:p>
        </p:txBody>
      </p:sp>
    </p:spTree>
    <p:extLst>
      <p:ext uri="{BB962C8B-B14F-4D97-AF65-F5344CB8AC3E}">
        <p14:creationId xmlns:p14="http://schemas.microsoft.com/office/powerpoint/2010/main" val="2062914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23750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90254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1/12/19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1/12/19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1/12/19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1/12/19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61349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a:solidFill>
                  <a:srgbClr val="FFFFFF"/>
                </a:solidFill>
              </a:rPr>
              <a:t>Transportation in Chicago</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So many options…</a:t>
            </a:r>
            <a:endParaRPr dirty="0">
              <a:solidFill>
                <a:srgbClr val="FFFFFF"/>
              </a:solidFill>
            </a:endParaRPr>
          </a:p>
        </p:txBody>
      </p:sp>
    </p:spTree>
    <p:extLst>
      <p:ext uri="{BB962C8B-B14F-4D97-AF65-F5344CB8AC3E}">
        <p14:creationId xmlns:p14="http://schemas.microsoft.com/office/powerpoint/2010/main" val="332256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Chicago Transportation System - Overview</a:t>
            </a:r>
          </a:p>
        </p:txBody>
      </p:sp>
      <p:sp>
        <p:nvSpPr>
          <p:cNvPr id="21" name="Content Placeholder 2"/>
          <p:cNvSpPr txBox="1">
            <a:spLocks/>
          </p:cNvSpPr>
          <p:nvPr/>
        </p:nvSpPr>
        <p:spPr>
          <a:xfrm>
            <a:off x="834260" y="1481013"/>
            <a:ext cx="1051560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Residents and visitors of Chicago have many options available to them to get from point A to point B.    As a mini project, our team leveraged data captured and provided by the City of Chicago to determine how Taxi Usage has changed over the years.  Factors that impacted the usage of Taxi Services are cost of public transportation, the introduction of Ride Shares via Uber, Lyft as well as Bike and Scooter Share options.      Future projects related to Chicago’s Strategy on Transportation should take into consideration the following options that are currently available within Chicago proper and surrounding suburbs. </a:t>
            </a: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p>
        </p:txBody>
      </p:sp>
      <p:sp>
        <p:nvSpPr>
          <p:cNvPr id="12" name="Content Placeholder 21">
            <a:extLst>
              <a:ext uri="{FF2B5EF4-FFF2-40B4-BE49-F238E27FC236}">
                <a16:creationId xmlns:a16="http://schemas.microsoft.com/office/drawing/2014/main" id="{CA55C224-28B4-E74F-A13D-2D466D15CAE6}"/>
              </a:ext>
            </a:extLst>
          </p:cNvPr>
          <p:cNvSpPr>
            <a:spLocks noGrp="1"/>
          </p:cNvSpPr>
          <p:nvPr>
            <p:ph idx="1"/>
          </p:nvPr>
        </p:nvSpPr>
        <p:spPr>
          <a:xfrm>
            <a:off x="834260" y="3327016"/>
            <a:ext cx="10515600" cy="2868314"/>
          </a:xfrm>
        </p:spPr>
        <p:txBody>
          <a:bodyPr>
            <a:normAutofit/>
          </a:bodyPr>
          <a:lstStyle/>
          <a:p>
            <a:pPr marL="0" indent="0">
              <a:buNone/>
            </a:pPr>
            <a:r>
              <a:rPr lang="en-US" b="1" dirty="0">
                <a:solidFill>
                  <a:srgbClr val="D24726"/>
                </a:solidFill>
                <a:latin typeface="Helvetica Neue" panose="020B0702040204020203" pitchFamily="34" charset="0"/>
                <a:ea typeface="Helvetica Neue" panose="020B0702040204020203" pitchFamily="34" charset="0"/>
              </a:rPr>
              <a:t>Operator(s):</a:t>
            </a:r>
            <a:endParaRPr lang="en-US" dirty="0">
              <a:latin typeface="Helvetica Neue Light" panose="020B0702040204020203" pitchFamily="34" charset="0"/>
              <a:ea typeface="Helvetica Neue Light" panose="020B0702040204020203" pitchFamily="34" charset="0"/>
              <a:cs typeface="Helvetica Neue" panose="020B0502040204020203" pitchFamily="34" charset="0"/>
            </a:endParaRP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Chicago Subway and Elevated Train Lines</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Chicago Transit Authority</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Metra Railroads</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Uber Ride Share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Lift</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Taxi Services</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Bike and Scoter Share</a:t>
            </a:r>
          </a:p>
          <a:p>
            <a:pPr marL="0" indent="0">
              <a:buNone/>
            </a:pPr>
            <a:r>
              <a:rPr lang="en-US" b="1" dirty="0">
                <a:solidFill>
                  <a:srgbClr val="D24726"/>
                </a:solidFill>
                <a:latin typeface="Helvetica Neue" panose="020B0702040204020203" pitchFamily="34" charset="0"/>
                <a:ea typeface="Helvetica Neue" panose="020B0702040204020203" pitchFamily="34" charset="0"/>
              </a:rPr>
              <a:t>Daily ridership: </a:t>
            </a:r>
            <a:r>
              <a:rPr lang="en-US" dirty="0">
                <a:solidFill>
                  <a:schemeClr val="tx1">
                    <a:lumMod val="65000"/>
                    <a:lumOff val="35000"/>
                  </a:schemeClr>
                </a:solidFill>
                <a:latin typeface="Helvetica Neue Light" panose="020B0402040204020203" pitchFamily="34" charset="0"/>
                <a:cs typeface="Helvetica Neue Light" panose="020B0402040204020203" pitchFamily="34" charset="0"/>
              </a:rPr>
              <a:t>More than 10 million</a:t>
            </a:r>
          </a:p>
          <a:p>
            <a:endParaRPr lang="en-US" dirty="0">
              <a:latin typeface="Helvetica Neue Light" panose="020B0702040204020203" pitchFamily="34" charset="0"/>
              <a:ea typeface="Helvetica Neue Light"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Taxi Services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Taxi Services Usage </a:t>
            </a:r>
          </a:p>
          <a:p>
            <a:pPr lvl="1"/>
            <a:r>
              <a:rPr lang="en-US" sz="2000" dirty="0">
                <a:solidFill>
                  <a:srgbClr val="000000"/>
                </a:solidFill>
              </a:rPr>
              <a:t>2015 to 2017</a:t>
            </a:r>
          </a:p>
          <a:p>
            <a:r>
              <a:rPr lang="en-US" sz="2400" dirty="0">
                <a:solidFill>
                  <a:srgbClr val="000000"/>
                </a:solidFill>
              </a:rPr>
              <a:t>Fare by Community Area</a:t>
            </a:r>
          </a:p>
          <a:p>
            <a:r>
              <a:rPr lang="en-US" sz="2400" dirty="0">
                <a:solidFill>
                  <a:srgbClr val="000000"/>
                </a:solidFill>
              </a:rPr>
              <a:t>Taxi Usage Impact  Ride Share</a:t>
            </a:r>
          </a:p>
        </p:txBody>
      </p:sp>
    </p:spTree>
    <p:extLst>
      <p:ext uri="{BB962C8B-B14F-4D97-AF65-F5344CB8AC3E}">
        <p14:creationId xmlns:p14="http://schemas.microsoft.com/office/powerpoint/2010/main" val="66011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Fare Prices by Area</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dirty="0">
              <a:solidFill>
                <a:srgbClr val="000000"/>
              </a:solidFill>
            </a:endParaRPr>
          </a:p>
        </p:txBody>
      </p:sp>
    </p:spTree>
    <p:extLst>
      <p:ext uri="{BB962C8B-B14F-4D97-AF65-F5344CB8AC3E}">
        <p14:creationId xmlns:p14="http://schemas.microsoft.com/office/powerpoint/2010/main" val="99269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Taxi Usage to </a:t>
            </a:r>
            <a:br>
              <a:rPr lang="en-US" sz="2800" dirty="0">
                <a:solidFill>
                  <a:schemeClr val="bg1"/>
                </a:solidFill>
              </a:rPr>
            </a:br>
            <a:r>
              <a:rPr lang="en-US" sz="2800" dirty="0">
                <a:solidFill>
                  <a:schemeClr val="bg1"/>
                </a:solidFill>
              </a:rPr>
              <a:t>Airports</a:t>
            </a:r>
          </a:p>
        </p:txBody>
      </p:sp>
      <p:sp>
        <p:nvSpPr>
          <p:cNvPr id="3" name="Content Placeholder 2"/>
          <p:cNvSpPr>
            <a:spLocks noGrp="1"/>
          </p:cNvSpPr>
          <p:nvPr>
            <p:ph idx="1"/>
          </p:nvPr>
        </p:nvSpPr>
        <p:spPr>
          <a:xfrm>
            <a:off x="643468" y="2638044"/>
            <a:ext cx="3363974" cy="3415622"/>
          </a:xfrm>
        </p:spPr>
        <p:txBody>
          <a:bodyPr>
            <a:normAutofit/>
          </a:bodyPr>
          <a:lstStyle/>
          <a:p>
            <a:r>
              <a:rPr lang="en-US" sz="2000" dirty="0">
                <a:solidFill>
                  <a:schemeClr val="bg1"/>
                </a:solidFill>
              </a:rPr>
              <a:t>Midway</a:t>
            </a:r>
          </a:p>
          <a:p>
            <a:r>
              <a:rPr lang="en-US" sz="2000" dirty="0" err="1">
                <a:solidFill>
                  <a:schemeClr val="bg1"/>
                </a:solidFill>
              </a:rPr>
              <a:t>OHare</a:t>
            </a:r>
            <a:endParaRPr lang="en-US" sz="2000" dirty="0">
              <a:solidFill>
                <a:schemeClr val="bg1"/>
              </a:solidFill>
            </a:endParaRPr>
          </a:p>
          <a:p>
            <a:pPr marL="0" indent="0">
              <a:buNone/>
            </a:pPr>
            <a:endParaRPr sz="2000" dirty="0">
              <a:solidFill>
                <a:schemeClr val="bg1"/>
              </a:solidFill>
            </a:endParaRPr>
          </a:p>
        </p:txBody>
      </p:sp>
      <p:pic>
        <p:nvPicPr>
          <p:cNvPr id="4" name="Picture 3" descr="planes at JFK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1072645"/>
            <a:ext cx="6250769" cy="4551842"/>
          </a:xfrm>
          <a:prstGeom prst="rect">
            <a:avLst/>
          </a:prstGeom>
        </p:spPr>
      </p:pic>
    </p:spTree>
    <p:extLst>
      <p:ext uri="{BB962C8B-B14F-4D97-AF65-F5344CB8AC3E}">
        <p14:creationId xmlns:p14="http://schemas.microsoft.com/office/powerpoint/2010/main" val="67315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Data Source and Approach</a:t>
            </a:r>
          </a:p>
        </p:txBody>
      </p:sp>
      <p:sp>
        <p:nvSpPr>
          <p:cNvPr id="7" name="Content Placeholder 21">
            <a:extLst>
              <a:ext uri="{FF2B5EF4-FFF2-40B4-BE49-F238E27FC236}">
                <a16:creationId xmlns:a16="http://schemas.microsoft.com/office/drawing/2014/main" id="{44742B18-9C67-5448-A383-5F2E30105052}"/>
              </a:ext>
            </a:extLst>
          </p:cNvPr>
          <p:cNvSpPr txBox="1">
            <a:spLocks/>
          </p:cNvSpPr>
          <p:nvPr/>
        </p:nvSpPr>
        <p:spPr>
          <a:xfrm>
            <a:off x="5838270" y="619484"/>
            <a:ext cx="6125130" cy="5918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D24726"/>
                </a:solidFill>
                <a:latin typeface="+mj-lt"/>
                <a:ea typeface="Helvetica Neue" panose="020B0702040204020203" pitchFamily="34" charset="0"/>
              </a:rPr>
              <a:t>Data Source:</a:t>
            </a:r>
            <a:endParaRPr lang="en-US" sz="2000" dirty="0">
              <a:latin typeface="+mj-lt"/>
              <a:ea typeface="Helvetica Neue Light" panose="020B0702040204020203" pitchFamily="34" charset="0"/>
              <a:cs typeface="Helvetica Neue" panose="020B0502040204020203" pitchFamily="34" charset="0"/>
            </a:endParaRPr>
          </a:p>
          <a:p>
            <a:r>
              <a:rPr lang="en-US" sz="2000" dirty="0">
                <a:latin typeface="+mj-lt"/>
                <a:ea typeface="Helvetica Neue Light" panose="020B0702040204020203" pitchFamily="34" charset="0"/>
                <a:cs typeface="Helvetica Neue" panose="020B0502040204020203" pitchFamily="34" charset="0"/>
              </a:rPr>
              <a:t>City of Chicago</a:t>
            </a:r>
          </a:p>
          <a:p>
            <a:pPr marL="0" indent="0">
              <a:buFont typeface="Arial" panose="020B0604020202020204" pitchFamily="34" charset="0"/>
              <a:buNone/>
            </a:pPr>
            <a:endParaRPr lang="en-US" sz="2000" b="1" dirty="0">
              <a:solidFill>
                <a:srgbClr val="D24726"/>
              </a:solidFill>
              <a:latin typeface="+mj-lt"/>
              <a:ea typeface="Helvetica Neue" panose="020B0702040204020203" pitchFamily="34" charset="0"/>
            </a:endParaRPr>
          </a:p>
          <a:p>
            <a:pPr marL="0" indent="0">
              <a:buFont typeface="Arial" panose="020B0604020202020204" pitchFamily="34" charset="0"/>
              <a:buNone/>
            </a:pPr>
            <a:r>
              <a:rPr lang="en-US" sz="2000" b="1" dirty="0">
                <a:solidFill>
                  <a:srgbClr val="D24726"/>
                </a:solidFill>
                <a:latin typeface="+mj-lt"/>
                <a:ea typeface="Helvetica Neue" panose="020B0702040204020203" pitchFamily="34" charset="0"/>
              </a:rPr>
              <a:t>Data Analysis Approach</a:t>
            </a:r>
            <a:endParaRPr lang="en-US" sz="2000" dirty="0">
              <a:solidFill>
                <a:schemeClr val="tx1">
                  <a:lumMod val="65000"/>
                  <a:lumOff val="35000"/>
                </a:schemeClr>
              </a:solidFill>
              <a:latin typeface="+mj-lt"/>
              <a:cs typeface="Helvetica Neue Light" panose="020B0402040204020203" pitchFamily="34" charset="0"/>
            </a:endParaRPr>
          </a:p>
          <a:p>
            <a:r>
              <a:rPr lang="en-US" sz="2000" dirty="0">
                <a:latin typeface="+mj-lt"/>
                <a:ea typeface="Helvetica Neue Light" panose="020B0702040204020203" pitchFamily="34" charset="0"/>
                <a:cs typeface="Helvetica Neue" panose="020B0502040204020203" pitchFamily="34" charset="0"/>
              </a:rPr>
              <a:t>Limited data to Community area for 2015, 2016 and 2017.</a:t>
            </a:r>
          </a:p>
          <a:p>
            <a:endParaRPr lang="en-US" dirty="0">
              <a:latin typeface="Helvetica Neue Light" panose="020B0702040204020203" pitchFamily="34" charset="0"/>
              <a:ea typeface="Helvetica Neue Light" panose="020B0702040204020203" pitchFamily="34" charset="0"/>
              <a:cs typeface="Helvetica Neue" panose="020B0502040204020203" pitchFamily="34" charset="0"/>
            </a:endParaRPr>
          </a:p>
          <a:p>
            <a:endParaRPr lang="en-US" dirty="0">
              <a:latin typeface="Helvetica Neue Light" panose="020B0702040204020203" pitchFamily="34" charset="0"/>
              <a:ea typeface="Helvetica Neue Light"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239138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Data Team</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err="1">
                <a:solidFill>
                  <a:srgbClr val="000000"/>
                </a:solidFill>
              </a:rPr>
              <a:t>Kamil</a:t>
            </a:r>
            <a:endParaRPr lang="en-US" sz="2400">
              <a:solidFill>
                <a:srgbClr val="000000"/>
              </a:solidFill>
            </a:endParaRPr>
          </a:p>
          <a:p>
            <a:r>
              <a:rPr lang="en-US" sz="2400" err="1">
                <a:solidFill>
                  <a:srgbClr val="000000"/>
                </a:solidFill>
              </a:rPr>
              <a:t>Rupal</a:t>
            </a:r>
            <a:endParaRPr lang="en-US" sz="2400">
              <a:solidFill>
                <a:srgbClr val="000000"/>
              </a:solidFill>
            </a:endParaRPr>
          </a:p>
          <a:p>
            <a:r>
              <a:rPr lang="en-US" sz="2400">
                <a:solidFill>
                  <a:srgbClr val="000000"/>
                </a:solidFill>
              </a:rPr>
              <a:t>Vineeth</a:t>
            </a:r>
          </a:p>
          <a:p>
            <a:r>
              <a:rPr lang="en-US" sz="2400">
                <a:solidFill>
                  <a:srgbClr val="000000"/>
                </a:solidFill>
              </a:rPr>
              <a:t>Suhail</a:t>
            </a:r>
          </a:p>
          <a:p>
            <a:r>
              <a:rPr lang="en-US" sz="2400" err="1">
                <a:solidFill>
                  <a:srgbClr val="000000"/>
                </a:solidFill>
              </a:rPr>
              <a:t>Nilay</a:t>
            </a:r>
            <a:endParaRPr sz="2400">
              <a:solidFill>
                <a:srgbClr val="000000"/>
              </a:solidFill>
            </a:endParaRPr>
          </a:p>
        </p:txBody>
      </p:sp>
    </p:spTree>
    <p:extLst>
      <p:ext uri="{BB962C8B-B14F-4D97-AF65-F5344CB8AC3E}">
        <p14:creationId xmlns:p14="http://schemas.microsoft.com/office/powerpoint/2010/main" val="387453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TotalTime>
  <Words>368</Words>
  <Application>Microsoft Macintosh PowerPoint</Application>
  <PresentationFormat>Widescreen</PresentationFormat>
  <Paragraphs>42</Paragraphs>
  <Slides>7</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Calibri Light</vt:lpstr>
      <vt:lpstr>Helvetica Neue</vt:lpstr>
      <vt:lpstr>Helvetica Neue Light</vt:lpstr>
      <vt:lpstr>Segoe UI</vt:lpstr>
      <vt:lpstr>Segoe UI Light</vt:lpstr>
      <vt:lpstr>Segoe UI Semilight</vt:lpstr>
      <vt:lpstr>Office Theme</vt:lpstr>
      <vt:lpstr>QuickStarter Theme</vt:lpstr>
      <vt:lpstr>Transportation in Chicago</vt:lpstr>
      <vt:lpstr>Chicago Transportation System - Overview</vt:lpstr>
      <vt:lpstr>Taxi Services</vt:lpstr>
      <vt:lpstr>Fare Prices by Area</vt:lpstr>
      <vt:lpstr>Taxi Usage to  Airports</vt:lpstr>
      <vt:lpstr>Data Source and Approach</vt:lpstr>
      <vt:lpstr>Data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Rupal Dadu Patel</dc:creator>
  <cp:lastModifiedBy>Rupal Dadu Patel</cp:lastModifiedBy>
  <cp:revision>7</cp:revision>
  <dcterms:created xsi:type="dcterms:W3CDTF">2019-01-12T17:03:24Z</dcterms:created>
  <dcterms:modified xsi:type="dcterms:W3CDTF">2019-01-12T20:07:28Z</dcterms:modified>
</cp:coreProperties>
</file>