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2F264-3321-993C-A8B1-4BC4088AADEA}" v="30" dt="2022-12-09T22:26:33.293"/>
    <p1510:client id="{1C19DE90-B39B-185D-E951-A87998FC6C98}" v="6" dt="2022-12-09T01:35:21.954"/>
    <p1510:client id="{54163502-66F7-4B78-8CB0-F326BE883FC7}" v="1029" dt="2022-12-09T00:35:26.494"/>
    <p1510:client id="{BE4A396A-11A4-009A-C553-9F4DDF8FCB9D}" v="465" dt="2022-12-08T21:06:37.529"/>
    <p1510:client id="{D67B3753-C4A7-54DB-C79A-CE3D42FA3070}" v="6" dt="2022-12-08T21:10:13.632"/>
    <p1510:client id="{FDD8F9D9-922F-8093-597A-BCBD3842C385}" v="55" dt="2022-12-10T00:33:46.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global.com/article/ttesg/how-talent-technology-is-revolutionizing-hr-space-21676"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5/03/the-revolutionary-potential-of-big-data/"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olicyoptions.irpp.org/magazines/january-2020/technology-isnt-shaping-work-the-way-we-think/"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herlund.blogspot.com/2018/01/machine-learning-good-bad-and-ugly.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telierdesfuturs.org/horschamp/is-digital-transformation-innovation/"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rianfsilva/machine-learning-college-projects/blob/master/deep-learning/transferLearning.ipynb"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www.cs.toronto.edu/~kriz/cif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electronics, circuit&#10;&#10;Description automatically generated">
            <a:extLst>
              <a:ext uri="{FF2B5EF4-FFF2-40B4-BE49-F238E27FC236}">
                <a16:creationId xmlns:a16="http://schemas.microsoft.com/office/drawing/2014/main" id="{726A9773-4455-8077-AFCC-ED426CF6AFF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383" t="9091" r="1098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fontScale="90000"/>
          </a:bodyPr>
          <a:lstStyle/>
          <a:p>
            <a:pPr algn="l"/>
            <a:r>
              <a:rPr lang="en-US" sz="2800" b="1">
                <a:ea typeface="+mj-lt"/>
                <a:cs typeface="+mj-lt"/>
              </a:rPr>
              <a:t>CSE 6363-007: Machine Learning Project - Group 25</a:t>
            </a:r>
            <a:br>
              <a:rPr lang="en-US" sz="2800" b="1">
                <a:ea typeface="+mj-lt"/>
                <a:cs typeface="+mj-lt"/>
              </a:rPr>
            </a:br>
            <a:endParaRPr lang="en-US" sz="2800" b="1">
              <a:ea typeface="+mj-lt"/>
              <a:cs typeface="+mj-lt"/>
            </a:endParaRPr>
          </a:p>
          <a:p>
            <a:pPr algn="l"/>
            <a:r>
              <a:rPr lang="en-US" sz="2800">
                <a:ea typeface="+mj-lt"/>
                <a:cs typeface="+mj-lt"/>
              </a:rPr>
              <a:t>Ananthula, Vineeth Kumar (1001953922)</a:t>
            </a:r>
            <a:br>
              <a:rPr lang="en-US" sz="2800">
                <a:ea typeface="+mj-lt"/>
                <a:cs typeface="+mj-lt"/>
              </a:rPr>
            </a:br>
            <a:r>
              <a:rPr lang="en-US" sz="2800">
                <a:ea typeface="+mj-lt"/>
                <a:cs typeface="+mj-lt"/>
              </a:rPr>
              <a:t>Wairagade, Sumedh (1001966019)</a:t>
            </a:r>
            <a:br>
              <a:rPr lang="en-US" sz="2800">
                <a:ea typeface="+mj-lt"/>
                <a:cs typeface="+mj-lt"/>
              </a:rPr>
            </a:br>
            <a:r>
              <a:rPr lang="en-US" sz="2800">
                <a:ea typeface="+mj-lt"/>
                <a:cs typeface="+mj-lt"/>
              </a:rPr>
              <a:t>Vinnakota, Venkatesh (1001876739)</a:t>
            </a:r>
            <a:endParaRPr lang="en-US" sz="2800">
              <a:cs typeface="Calibri Light"/>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a:cs typeface="Calibri"/>
              </a:rPr>
              <a:t>Implementation of </a:t>
            </a:r>
            <a:r>
              <a:rPr lang="en-US" sz="2000">
                <a:ea typeface="+mn-lt"/>
                <a:cs typeface="+mn-lt"/>
              </a:rPr>
              <a:t>Convolutional Neural Networks (CNNs) and Transfer Learning on The CIFAR-10 dataset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4F023D4-BCFD-CF78-FCDA-3B77B94B908A}"/>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7" name="Slide Number Placeholder 6">
            <a:extLst>
              <a:ext uri="{FF2B5EF4-FFF2-40B4-BE49-F238E27FC236}">
                <a16:creationId xmlns:a16="http://schemas.microsoft.com/office/drawing/2014/main" id="{8C05323A-C0D5-1EFC-C8B3-4074FB1590AF}"/>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Machine Learning Free Stock Photo - Public Domain Pictures">
            <a:extLst>
              <a:ext uri="{FF2B5EF4-FFF2-40B4-BE49-F238E27FC236}">
                <a16:creationId xmlns:a16="http://schemas.microsoft.com/office/drawing/2014/main" id="{38685E6D-BC44-CEE9-7E80-48C91D990753}"/>
              </a:ext>
            </a:extLst>
          </p:cNvPr>
          <p:cNvPicPr>
            <a:picLocks noChangeAspect="1"/>
          </p:cNvPicPr>
          <p:nvPr/>
        </p:nvPicPr>
        <p:blipFill rotWithShape="1">
          <a:blip r:embed="rId2"/>
          <a:srcRect l="1143" r="22915" b="-1"/>
          <a:stretch/>
        </p:blipFill>
        <p:spPr>
          <a:xfrm>
            <a:off x="4117521" y="10"/>
            <a:ext cx="8074479" cy="6857990"/>
          </a:xfrm>
          <a:prstGeom prst="rect">
            <a:avLst/>
          </a:prstGeom>
        </p:spPr>
      </p:pic>
      <p:sp>
        <p:nvSpPr>
          <p:cNvPr id="49" name="Freeform: Shape 4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82E48A-3D2A-E635-28FB-240C2C3CB410}"/>
              </a:ext>
            </a:extLst>
          </p:cNvPr>
          <p:cNvSpPr>
            <a:spLocks noGrp="1"/>
          </p:cNvSpPr>
          <p:nvPr>
            <p:ph type="title"/>
          </p:nvPr>
        </p:nvSpPr>
        <p:spPr>
          <a:xfrm>
            <a:off x="804672" y="365125"/>
            <a:ext cx="5266155" cy="1325563"/>
          </a:xfrm>
        </p:spPr>
        <p:txBody>
          <a:bodyPr>
            <a:normAutofit/>
          </a:bodyPr>
          <a:lstStyle/>
          <a:p>
            <a:pPr algn="ctr"/>
            <a:r>
              <a:rPr lang="en-US" b="1">
                <a:cs typeface="Calibri Light"/>
              </a:rPr>
              <a:t>Introduction</a:t>
            </a:r>
            <a:endParaRPr lang="en-US"/>
          </a:p>
        </p:txBody>
      </p:sp>
      <p:sp>
        <p:nvSpPr>
          <p:cNvPr id="3" name="Content Placeholder 2">
            <a:extLst>
              <a:ext uri="{FF2B5EF4-FFF2-40B4-BE49-F238E27FC236}">
                <a16:creationId xmlns:a16="http://schemas.microsoft.com/office/drawing/2014/main" id="{1E4829AC-75B2-FF6E-5FE6-D2FC1E82DFC3}"/>
              </a:ext>
            </a:extLst>
          </p:cNvPr>
          <p:cNvSpPr>
            <a:spLocks noGrp="1"/>
          </p:cNvSpPr>
          <p:nvPr>
            <p:ph idx="1"/>
          </p:nvPr>
        </p:nvSpPr>
        <p:spPr>
          <a:xfrm>
            <a:off x="804672" y="2022601"/>
            <a:ext cx="3941499" cy="4154361"/>
          </a:xfrm>
        </p:spPr>
        <p:txBody>
          <a:bodyPr vert="horz" lIns="91440" tIns="45720" rIns="91440" bIns="45720" rtlCol="0" anchor="t">
            <a:normAutofit lnSpcReduction="10000"/>
          </a:bodyPr>
          <a:lstStyle/>
          <a:p>
            <a:r>
              <a:rPr lang="en-US" sz="2000" dirty="0">
                <a:cs typeface="Calibri"/>
              </a:rPr>
              <a:t>Implemented By </a:t>
            </a:r>
            <a:r>
              <a:rPr lang="en-US" sz="2000" dirty="0" err="1">
                <a:cs typeface="Calibri"/>
              </a:rPr>
              <a:t>Mírian</a:t>
            </a:r>
            <a:r>
              <a:rPr lang="en-US" sz="2000" dirty="0">
                <a:cs typeface="Calibri"/>
              </a:rPr>
              <a:t> </a:t>
            </a:r>
            <a:r>
              <a:rPr lang="en-US" sz="2000" dirty="0" err="1">
                <a:cs typeface="Calibri"/>
              </a:rPr>
              <a:t>Francielle</a:t>
            </a:r>
          </a:p>
          <a:p>
            <a:r>
              <a:rPr lang="en-US" sz="2000" dirty="0">
                <a:cs typeface="Calibri"/>
              </a:rPr>
              <a:t>Use of Convolutional Neural Networks (CNNs) and Transfer Learning on The CIFAR-10 dataset.</a:t>
            </a:r>
            <a:endParaRPr lang="en-US" dirty="0">
              <a:cs typeface="Calibri"/>
            </a:endParaRPr>
          </a:p>
          <a:p>
            <a:r>
              <a:rPr lang="en-US" sz="2000" dirty="0">
                <a:cs typeface="Calibri"/>
              </a:rPr>
              <a:t>In this project we manipulated the data and trained the model to generate an identifier.</a:t>
            </a:r>
          </a:p>
          <a:p>
            <a:r>
              <a:rPr lang="en-US" sz="2000" dirty="0">
                <a:cs typeface="Calibri"/>
              </a:rPr>
              <a:t>We learned the concepts of transfer learning where we use pretrained weights in a different model to perform similar task. This model is based on </a:t>
            </a:r>
            <a:r>
              <a:rPr lang="en-US" sz="2000" dirty="0" err="1">
                <a:cs typeface="Calibri"/>
              </a:rPr>
              <a:t>keras</a:t>
            </a:r>
            <a:r>
              <a:rPr lang="en-US" sz="2000" dirty="0">
                <a:cs typeface="Calibri"/>
              </a:rPr>
              <a:t> library and CIFAR-10 Dataset.</a:t>
            </a:r>
          </a:p>
        </p:txBody>
      </p:sp>
      <p:sp>
        <p:nvSpPr>
          <p:cNvPr id="5" name="Slide Number Placeholder 4">
            <a:extLst>
              <a:ext uri="{FF2B5EF4-FFF2-40B4-BE49-F238E27FC236}">
                <a16:creationId xmlns:a16="http://schemas.microsoft.com/office/drawing/2014/main" id="{A27E91DE-CEA4-BD7D-747F-EA256F25356B}"/>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8743400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omputer, skyscraper&#10;&#10;Description automatically generated">
            <a:extLst>
              <a:ext uri="{FF2B5EF4-FFF2-40B4-BE49-F238E27FC236}">
                <a16:creationId xmlns:a16="http://schemas.microsoft.com/office/drawing/2014/main" id="{E0F13FE7-87BD-A645-B664-6123A21D18F4}"/>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b="442"/>
          <a:stretch/>
        </p:blipFill>
        <p:spPr>
          <a:xfrm>
            <a:off x="20" y="1"/>
            <a:ext cx="12191980" cy="6857999"/>
          </a:xfrm>
          <a:prstGeom prst="rect">
            <a:avLst/>
          </a:prstGeom>
        </p:spPr>
      </p:pic>
      <p:sp>
        <p:nvSpPr>
          <p:cNvPr id="2" name="Title 1">
            <a:extLst>
              <a:ext uri="{FF2B5EF4-FFF2-40B4-BE49-F238E27FC236}">
                <a16:creationId xmlns:a16="http://schemas.microsoft.com/office/drawing/2014/main" id="{30F76CE3-64F0-AC80-7D35-02C1FD109F9C}"/>
              </a:ext>
            </a:extLst>
          </p:cNvPr>
          <p:cNvSpPr>
            <a:spLocks noGrp="1"/>
          </p:cNvSpPr>
          <p:nvPr>
            <p:ph type="title"/>
          </p:nvPr>
        </p:nvSpPr>
        <p:spPr>
          <a:xfrm>
            <a:off x="838201" y="1065862"/>
            <a:ext cx="3313164" cy="4726276"/>
          </a:xfrm>
        </p:spPr>
        <p:txBody>
          <a:bodyPr>
            <a:normAutofit/>
          </a:bodyPr>
          <a:lstStyle/>
          <a:p>
            <a:pPr algn="r"/>
            <a:r>
              <a:rPr lang="en-US" sz="4000" b="1">
                <a:solidFill>
                  <a:srgbClr val="FFFFFF"/>
                </a:solidFill>
                <a:cs typeface="Calibri Light"/>
              </a:rPr>
              <a:t>The CIFAR-10 Dataset</a:t>
            </a:r>
            <a:endParaRPr lang="en-US">
              <a:cs typeface="Calibri Light" panose="020F0302020204030204"/>
            </a:endParaRP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A67AD-0B85-DD0F-E918-6EA250B79760}"/>
              </a:ext>
            </a:extLst>
          </p:cNvPr>
          <p:cNvSpPr>
            <a:spLocks noGrp="1"/>
          </p:cNvSpPr>
          <p:nvPr>
            <p:ph idx="1"/>
          </p:nvPr>
        </p:nvSpPr>
        <p:spPr>
          <a:xfrm>
            <a:off x="5155379" y="1065862"/>
            <a:ext cx="5744685" cy="4726276"/>
          </a:xfrm>
        </p:spPr>
        <p:txBody>
          <a:bodyPr vert="horz" lIns="91440" tIns="45720" rIns="91440" bIns="45720" rtlCol="0" anchor="ctr">
            <a:normAutofit/>
          </a:bodyPr>
          <a:lstStyle/>
          <a:p>
            <a:r>
              <a:rPr lang="en-US" sz="2000">
                <a:solidFill>
                  <a:srgbClr val="FFFFFF"/>
                </a:solidFill>
                <a:ea typeface="+mn-lt"/>
                <a:cs typeface="+mn-lt"/>
              </a:rPr>
              <a:t>The CIFAR-10 dataset contains 60000 pictures of size 32x32x3 divided into 10 classes, each with 6000 images. Split them into 50,000 training and 10,000 test photos.</a:t>
            </a:r>
          </a:p>
          <a:p>
            <a:r>
              <a:rPr lang="en-US" sz="2000">
                <a:solidFill>
                  <a:srgbClr val="FFFFFF"/>
                </a:solidFill>
                <a:ea typeface="+mn-lt"/>
                <a:cs typeface="+mn-lt"/>
              </a:rPr>
              <a:t>The dataset is split into five training batches and one test batch, each of which contains ten thousand photos. The test batch comprises exactly 1000 photos from each class, chosen at random. The remaining photos are distributed in random order in the training batches, however certain training batches may contain more images from one class than another. The training batches each include exactly 5000 photos from each class.</a:t>
            </a:r>
            <a:endParaRPr lang="en-US" sz="2000">
              <a:solidFill>
                <a:srgbClr val="FFFFFF"/>
              </a:solidFill>
              <a:cs typeface="Calibri"/>
            </a:endParaRPr>
          </a:p>
        </p:txBody>
      </p:sp>
      <p:sp>
        <p:nvSpPr>
          <p:cNvPr id="5" name="TextBox 4">
            <a:extLst>
              <a:ext uri="{FF2B5EF4-FFF2-40B4-BE49-F238E27FC236}">
                <a16:creationId xmlns:a16="http://schemas.microsoft.com/office/drawing/2014/main" id="{7929B7E1-0C64-90B8-A57B-8BF6B79BD5CE}"/>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7" name="Slide Number Placeholder 6">
            <a:extLst>
              <a:ext uri="{FF2B5EF4-FFF2-40B4-BE49-F238E27FC236}">
                <a16:creationId xmlns:a16="http://schemas.microsoft.com/office/drawing/2014/main" id="{71A47A60-E055-BAD9-6FC5-AF68FA88E6F6}"/>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9374019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1615625-EA4D-3010-F979-97D1973B6E1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457" r="8496" b="9092"/>
          <a:stretch/>
        </p:blipFill>
        <p:spPr>
          <a:xfrm>
            <a:off x="3436204" y="27318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F211D-F38D-5FB2-BFA9-7CA67393B0DA}"/>
              </a:ext>
            </a:extLst>
          </p:cNvPr>
          <p:cNvSpPr>
            <a:spLocks noGrp="1"/>
          </p:cNvSpPr>
          <p:nvPr>
            <p:ph type="title"/>
          </p:nvPr>
        </p:nvSpPr>
        <p:spPr>
          <a:xfrm>
            <a:off x="371094" y="1161288"/>
            <a:ext cx="5882294" cy="1124712"/>
          </a:xfrm>
        </p:spPr>
        <p:txBody>
          <a:bodyPr anchor="b">
            <a:normAutofit/>
          </a:bodyPr>
          <a:lstStyle/>
          <a:p>
            <a:pPr algn="ctr"/>
            <a:r>
              <a:rPr lang="en-US" sz="2800" b="1">
                <a:ea typeface="+mj-lt"/>
                <a:cs typeface="+mj-lt"/>
              </a:rPr>
              <a:t>CNN Model</a:t>
            </a:r>
            <a:endParaRPr lang="en-US" b="1">
              <a:cs typeface="Calibri Light"/>
            </a:endParaRPr>
          </a:p>
          <a:p>
            <a:endParaRPr lang="en-US" sz="2800">
              <a:cs typeface="Calibri Light"/>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093EE9-D585-912F-ECE4-DDD868D6B4DA}"/>
              </a:ext>
            </a:extLst>
          </p:cNvPr>
          <p:cNvSpPr>
            <a:spLocks noGrp="1"/>
          </p:cNvSpPr>
          <p:nvPr>
            <p:ph idx="1"/>
          </p:nvPr>
        </p:nvSpPr>
        <p:spPr>
          <a:xfrm>
            <a:off x="371094" y="2718054"/>
            <a:ext cx="5983698" cy="3207258"/>
          </a:xfrm>
        </p:spPr>
        <p:txBody>
          <a:bodyPr vert="horz" lIns="91440" tIns="45720" rIns="91440" bIns="45720" rtlCol="0" anchor="t">
            <a:noAutofit/>
          </a:bodyPr>
          <a:lstStyle/>
          <a:p>
            <a:r>
              <a:rPr lang="en-US" sz="2400">
                <a:cs typeface="Calibri"/>
              </a:rPr>
              <a:t>CNN Model is built using Keras VGG19 model.</a:t>
            </a:r>
          </a:p>
          <a:p>
            <a:r>
              <a:rPr lang="en-US" sz="2400">
                <a:cs typeface="Calibri"/>
              </a:rPr>
              <a:t>Where, VGG19 is a 19 layer deep neural networks model, with "ImageNet" weights.</a:t>
            </a:r>
          </a:p>
          <a:p>
            <a:r>
              <a:rPr lang="en-US" sz="2400">
                <a:cs typeface="Calibri"/>
              </a:rPr>
              <a:t>Shape of the Output for one image in this model is (1,1,512).</a:t>
            </a:r>
          </a:p>
          <a:p>
            <a:r>
              <a:rPr lang="en-US" sz="2400">
                <a:cs typeface="Calibri"/>
              </a:rPr>
              <a:t>Activation function used is SoftMax Function to evaluate the result.</a:t>
            </a:r>
          </a:p>
          <a:p>
            <a:endParaRPr lang="en-US" sz="1700">
              <a:cs typeface="Calibri"/>
            </a:endParaRPr>
          </a:p>
        </p:txBody>
      </p:sp>
      <p:sp>
        <p:nvSpPr>
          <p:cNvPr id="5" name="TextBox 4">
            <a:extLst>
              <a:ext uri="{FF2B5EF4-FFF2-40B4-BE49-F238E27FC236}">
                <a16:creationId xmlns:a16="http://schemas.microsoft.com/office/drawing/2014/main" id="{8D729412-0FD8-574D-D941-FE54886F9A85}"/>
              </a:ext>
            </a:extLst>
          </p:cNvPr>
          <p:cNvSpPr txBox="1"/>
          <p:nvPr/>
        </p:nvSpPr>
        <p:spPr>
          <a:xfrm>
            <a:off x="9851296" y="6657945"/>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
        <p:nvSpPr>
          <p:cNvPr id="7" name="Slide Number Placeholder 6">
            <a:extLst>
              <a:ext uri="{FF2B5EF4-FFF2-40B4-BE49-F238E27FC236}">
                <a16:creationId xmlns:a16="http://schemas.microsoft.com/office/drawing/2014/main" id="{D6799230-9115-FCDF-6E7F-25314D455843}"/>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9758335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A4C24F1-EE14-A9E7-7887-3197C38CAB7D}"/>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l="9502" r="4277" b="1"/>
          <a:stretch/>
        </p:blipFill>
        <p:spPr>
          <a:xfrm>
            <a:off x="20" y="1"/>
            <a:ext cx="12191980" cy="6857999"/>
          </a:xfrm>
          <a:prstGeom prst="rect">
            <a:avLst/>
          </a:prstGeom>
        </p:spPr>
      </p:pic>
      <p:sp>
        <p:nvSpPr>
          <p:cNvPr id="2" name="Title 1">
            <a:extLst>
              <a:ext uri="{FF2B5EF4-FFF2-40B4-BE49-F238E27FC236}">
                <a16:creationId xmlns:a16="http://schemas.microsoft.com/office/drawing/2014/main" id="{B069BAFD-E7D4-FA98-256B-F7036FFCEC8D}"/>
              </a:ext>
            </a:extLst>
          </p:cNvPr>
          <p:cNvSpPr>
            <a:spLocks noGrp="1"/>
          </p:cNvSpPr>
          <p:nvPr>
            <p:ph type="title"/>
          </p:nvPr>
        </p:nvSpPr>
        <p:spPr>
          <a:xfrm>
            <a:off x="838201" y="1065862"/>
            <a:ext cx="3313164" cy="4726276"/>
          </a:xfrm>
        </p:spPr>
        <p:txBody>
          <a:bodyPr>
            <a:normAutofit/>
          </a:bodyPr>
          <a:lstStyle/>
          <a:p>
            <a:pPr algn="r"/>
            <a:r>
              <a:rPr lang="en-US" sz="4000" b="1">
                <a:solidFill>
                  <a:srgbClr val="FFFFFF"/>
                </a:solidFill>
                <a:cs typeface="Calibri Light"/>
              </a:rPr>
              <a:t>Transfer Learning Model</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735253-6C54-6D74-697E-2BDC492AD630}"/>
              </a:ext>
            </a:extLst>
          </p:cNvPr>
          <p:cNvSpPr>
            <a:spLocks noGrp="1"/>
          </p:cNvSpPr>
          <p:nvPr>
            <p:ph idx="1"/>
          </p:nvPr>
        </p:nvSpPr>
        <p:spPr>
          <a:xfrm>
            <a:off x="5155379" y="1065862"/>
            <a:ext cx="5744685" cy="4726276"/>
          </a:xfrm>
        </p:spPr>
        <p:txBody>
          <a:bodyPr vert="horz" lIns="91440" tIns="45720" rIns="91440" bIns="45720" rtlCol="0" anchor="ctr">
            <a:normAutofit/>
          </a:bodyPr>
          <a:lstStyle/>
          <a:p>
            <a:r>
              <a:rPr lang="en-US" sz="2000">
                <a:ea typeface="+mn-lt"/>
                <a:cs typeface="+mn-lt"/>
              </a:rPr>
              <a:t>The core idea behind transfer learning is to take a model that has been trained on a big dataset and apply its knowledge to a smaller dataset.</a:t>
            </a:r>
          </a:p>
          <a:p>
            <a:r>
              <a:rPr lang="en-US" sz="2000">
                <a:ea typeface="+mn-lt"/>
                <a:cs typeface="+mn-lt"/>
              </a:rPr>
              <a:t>We freeze the network's early convolutional layers and just train the last few levels that make a prediction. </a:t>
            </a:r>
          </a:p>
          <a:p>
            <a:r>
              <a:rPr lang="en-US" sz="2000">
                <a:ea typeface="+mn-lt"/>
                <a:cs typeface="+mn-lt"/>
              </a:rPr>
              <a:t>Convolutional layers extract basic, low-level characteristics that are applicable across pictures, such as edges, patterns, and gradients, whereas subsequent layers detect aspects inside an image, such as eyes or wheels.</a:t>
            </a:r>
            <a:endParaRPr lang="en-US">
              <a:cs typeface="Calibri" panose="020F0502020204030204"/>
            </a:endParaRPr>
          </a:p>
          <a:p>
            <a:endParaRPr lang="en-US" sz="2000">
              <a:ea typeface="+mn-lt"/>
              <a:cs typeface="+mn-lt"/>
            </a:endParaRPr>
          </a:p>
        </p:txBody>
      </p:sp>
      <p:sp>
        <p:nvSpPr>
          <p:cNvPr id="5" name="TextBox 4">
            <a:extLst>
              <a:ext uri="{FF2B5EF4-FFF2-40B4-BE49-F238E27FC236}">
                <a16:creationId xmlns:a16="http://schemas.microsoft.com/office/drawing/2014/main" id="{9976612A-FD81-6DB9-752D-3E9B6D88254F}"/>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7" name="Slide Number Placeholder 6">
            <a:extLst>
              <a:ext uri="{FF2B5EF4-FFF2-40B4-BE49-F238E27FC236}">
                <a16:creationId xmlns:a16="http://schemas.microsoft.com/office/drawing/2014/main" id="{79C1866C-D97B-55B6-43C0-940C644D518D}"/>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4271820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5849A044-AB65-F094-24EF-808F5A92FA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23289"/>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C6BE8-DB4D-9DC6-DC1E-9DAFB72E4885}"/>
              </a:ext>
            </a:extLst>
          </p:cNvPr>
          <p:cNvSpPr>
            <a:spLocks noGrp="1"/>
          </p:cNvSpPr>
          <p:nvPr>
            <p:ph type="title"/>
          </p:nvPr>
        </p:nvSpPr>
        <p:spPr>
          <a:xfrm>
            <a:off x="371094" y="1161288"/>
            <a:ext cx="5048408" cy="1124712"/>
          </a:xfrm>
        </p:spPr>
        <p:txBody>
          <a:bodyPr anchor="b">
            <a:normAutofit/>
          </a:bodyPr>
          <a:lstStyle/>
          <a:p>
            <a:pPr algn="ctr"/>
            <a:r>
              <a:rPr lang="en-US" sz="2800" b="1">
                <a:cs typeface="Calibri Light"/>
              </a:rPr>
              <a:t>Training Model</a:t>
            </a:r>
            <a:endParaRPr lang="en-US" b="1">
              <a:cs typeface="Calibri Light"/>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E5E9E1-607E-ED45-2BB6-0A3E3B3C3F68}"/>
              </a:ext>
            </a:extLst>
          </p:cNvPr>
          <p:cNvSpPr>
            <a:spLocks noGrp="1"/>
          </p:cNvSpPr>
          <p:nvPr>
            <p:ph idx="1"/>
          </p:nvPr>
        </p:nvSpPr>
        <p:spPr>
          <a:xfrm>
            <a:off x="428603" y="2588658"/>
            <a:ext cx="6075330" cy="3430778"/>
          </a:xfrm>
        </p:spPr>
        <p:txBody>
          <a:bodyPr vert="horz" lIns="91440" tIns="45720" rIns="91440" bIns="45720" rtlCol="0" anchor="t">
            <a:normAutofit lnSpcReduction="10000"/>
          </a:bodyPr>
          <a:lstStyle/>
          <a:p>
            <a:r>
              <a:rPr lang="en-US" sz="1700">
                <a:cs typeface="Calibri"/>
              </a:rPr>
              <a:t>In VGG19 the model has pretrained weights from the ImageNet challenge in 2014.</a:t>
            </a:r>
          </a:p>
          <a:p>
            <a:r>
              <a:rPr lang="en-US" sz="1700">
                <a:cs typeface="Calibri"/>
              </a:rPr>
              <a:t>Added Flatten layer to get a vector of an output then added dense layers to obtain hot-one's output of 10 nodes for 10 different classes.</a:t>
            </a:r>
          </a:p>
          <a:p>
            <a:r>
              <a:rPr lang="en-US" sz="1700">
                <a:cs typeface="Calibri"/>
              </a:rPr>
              <a:t>Optimizers had learning rate of 0.001 and loss function was '</a:t>
            </a:r>
            <a:r>
              <a:rPr lang="en-US" sz="1700" err="1">
                <a:cs typeface="Calibri"/>
              </a:rPr>
              <a:t>categorical_crossentropy</a:t>
            </a:r>
            <a:r>
              <a:rPr lang="en-US" sz="1700">
                <a:cs typeface="Calibri"/>
              </a:rPr>
              <a:t>'.</a:t>
            </a:r>
          </a:p>
          <a:p>
            <a:r>
              <a:rPr lang="en-US" sz="1700">
                <a:ea typeface="+mn-lt"/>
                <a:cs typeface="+mn-lt"/>
              </a:rPr>
              <a:t>Trained the model on the 50,000 images with 20 epochs of batch size 128.</a:t>
            </a:r>
            <a:endParaRPr lang="en-US"/>
          </a:p>
          <a:p>
            <a:r>
              <a:rPr lang="en-US" sz="1700">
                <a:cs typeface="Calibri"/>
              </a:rPr>
              <a:t>Augmented the data by artificially increasing it by applying random transformations.</a:t>
            </a:r>
          </a:p>
          <a:p>
            <a:r>
              <a:rPr lang="en-US" sz="1700">
                <a:cs typeface="Calibri"/>
              </a:rPr>
              <a:t>We obtain loss while training and accuracy </a:t>
            </a:r>
            <a:r>
              <a:rPr lang="en-US" sz="1700">
                <a:ea typeface="+mn-lt"/>
                <a:cs typeface="+mn-lt"/>
              </a:rPr>
              <a:t>in each epoch.</a:t>
            </a:r>
          </a:p>
        </p:txBody>
      </p:sp>
      <p:sp>
        <p:nvSpPr>
          <p:cNvPr id="5" name="TextBox 4">
            <a:extLst>
              <a:ext uri="{FF2B5EF4-FFF2-40B4-BE49-F238E27FC236}">
                <a16:creationId xmlns:a16="http://schemas.microsoft.com/office/drawing/2014/main" id="{9E41974A-E763-DCB8-87F7-C153DBF66188}"/>
              </a:ext>
            </a:extLst>
          </p:cNvPr>
          <p:cNvSpPr txBox="1"/>
          <p:nvPr/>
        </p:nvSpPr>
        <p:spPr>
          <a:xfrm>
            <a:off x="9857708"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7" name="Slide Number Placeholder 6">
            <a:extLst>
              <a:ext uri="{FF2B5EF4-FFF2-40B4-BE49-F238E27FC236}">
                <a16:creationId xmlns:a16="http://schemas.microsoft.com/office/drawing/2014/main" id="{877C9240-9517-E368-6DBC-E2051C1B029E}"/>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1658595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 name="Picture 5" descr="Graph on document with pen">
            <a:extLst>
              <a:ext uri="{FF2B5EF4-FFF2-40B4-BE49-F238E27FC236}">
                <a16:creationId xmlns:a16="http://schemas.microsoft.com/office/drawing/2014/main" id="{03F0089D-0EAF-141D-DB4A-8BD47E9F2B83}"/>
              </a:ext>
            </a:extLst>
          </p:cNvPr>
          <p:cNvPicPr>
            <a:picLocks noChangeAspect="1"/>
          </p:cNvPicPr>
          <p:nvPr/>
        </p:nvPicPr>
        <p:blipFill rotWithShape="1">
          <a:blip r:embed="rId2">
            <a:alphaModFix amt="60000"/>
          </a:blip>
          <a:srcRect t="983" r="-2" b="14619"/>
          <a:stretch/>
        </p:blipFill>
        <p:spPr>
          <a:xfrm>
            <a:off x="-1" y="10"/>
            <a:ext cx="12192001" cy="6857990"/>
          </a:xfrm>
          <a:prstGeom prst="rect">
            <a:avLst/>
          </a:prstGeom>
        </p:spPr>
      </p:pic>
      <p:sp>
        <p:nvSpPr>
          <p:cNvPr id="2" name="Title 1">
            <a:extLst>
              <a:ext uri="{FF2B5EF4-FFF2-40B4-BE49-F238E27FC236}">
                <a16:creationId xmlns:a16="http://schemas.microsoft.com/office/drawing/2014/main" id="{8C5617B6-BBDE-D27C-247A-394B3145BC9E}"/>
              </a:ext>
            </a:extLst>
          </p:cNvPr>
          <p:cNvSpPr>
            <a:spLocks noGrp="1"/>
          </p:cNvSpPr>
          <p:nvPr>
            <p:ph type="title"/>
          </p:nvPr>
        </p:nvSpPr>
        <p:spPr>
          <a:xfrm>
            <a:off x="1198181" y="728906"/>
            <a:ext cx="9792471" cy="2057037"/>
          </a:xfrm>
        </p:spPr>
        <p:txBody>
          <a:bodyPr>
            <a:normAutofit/>
          </a:bodyPr>
          <a:lstStyle/>
          <a:p>
            <a:pPr algn="ctr"/>
            <a:r>
              <a:rPr lang="en-US" b="1">
                <a:solidFill>
                  <a:srgbClr val="FFFFFF"/>
                </a:solidFill>
                <a:cs typeface="Calibri Light"/>
              </a:rPr>
              <a:t>Results</a:t>
            </a:r>
            <a:endParaRPr lang="en-US" b="1">
              <a:cs typeface="Calibri Light"/>
            </a:endParaRPr>
          </a:p>
        </p:txBody>
      </p:sp>
      <p:sp>
        <p:nvSpPr>
          <p:cNvPr id="3" name="Content Placeholder 2">
            <a:extLst>
              <a:ext uri="{FF2B5EF4-FFF2-40B4-BE49-F238E27FC236}">
                <a16:creationId xmlns:a16="http://schemas.microsoft.com/office/drawing/2014/main" id="{76A13DB1-DF10-B070-3931-C627FA18B954}"/>
              </a:ext>
            </a:extLst>
          </p:cNvPr>
          <p:cNvSpPr>
            <a:spLocks noGrp="1"/>
          </p:cNvSpPr>
          <p:nvPr>
            <p:ph idx="1"/>
          </p:nvPr>
        </p:nvSpPr>
        <p:spPr>
          <a:xfrm>
            <a:off x="838747" y="2296307"/>
            <a:ext cx="9792471" cy="3171423"/>
          </a:xfrm>
        </p:spPr>
        <p:txBody>
          <a:bodyPr vert="horz" lIns="91440" tIns="45720" rIns="91440" bIns="45720" rtlCol="0" anchor="t">
            <a:normAutofit/>
          </a:bodyPr>
          <a:lstStyle/>
          <a:p>
            <a:r>
              <a:rPr lang="en-US" sz="2000">
                <a:solidFill>
                  <a:srgbClr val="FFFFFF"/>
                </a:solidFill>
                <a:cs typeface="Calibri"/>
              </a:rPr>
              <a:t>The model sometimes misclassify cats and dogs with each other.</a:t>
            </a:r>
          </a:p>
          <a:p>
            <a:r>
              <a:rPr lang="en-US" sz="2000">
                <a:solidFill>
                  <a:srgbClr val="FFFFFF"/>
                </a:solidFill>
                <a:cs typeface="Calibri"/>
              </a:rPr>
              <a:t>If the number of epochs are increased, then the model starts to overfit the data. So, we had to add a stopping criteria.</a:t>
            </a:r>
          </a:p>
          <a:p>
            <a:r>
              <a:rPr lang="en-US" sz="2000">
                <a:solidFill>
                  <a:srgbClr val="FFFFFF"/>
                </a:solidFill>
                <a:cs typeface="Calibri"/>
              </a:rPr>
              <a:t>For this low resolution maybe, the model does good but can be improved more by optimizing the number of nodes in each layer.</a:t>
            </a:r>
          </a:p>
          <a:p>
            <a:r>
              <a:rPr lang="en-US" sz="2000">
                <a:solidFill>
                  <a:srgbClr val="FFFFFF"/>
                </a:solidFill>
                <a:cs typeface="Calibri"/>
              </a:rPr>
              <a:t>The accuracy of the model is almost stable after a certain number of epochs.</a:t>
            </a:r>
          </a:p>
        </p:txBody>
      </p:sp>
      <p:sp>
        <p:nvSpPr>
          <p:cNvPr id="4" name="Slide Number Placeholder 3">
            <a:extLst>
              <a:ext uri="{FF2B5EF4-FFF2-40B4-BE49-F238E27FC236}">
                <a16:creationId xmlns:a16="http://schemas.microsoft.com/office/drawing/2014/main" id="{0811279C-D55C-559D-3080-78791C30EBB0}"/>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40838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0E6-F39D-CF8C-135C-31663347EBE6}"/>
              </a:ext>
            </a:extLst>
          </p:cNvPr>
          <p:cNvSpPr>
            <a:spLocks noGrp="1"/>
          </p:cNvSpPr>
          <p:nvPr>
            <p:ph type="title"/>
          </p:nvPr>
        </p:nvSpPr>
        <p:spPr>
          <a:xfrm>
            <a:off x="6634134" y="1396289"/>
            <a:ext cx="5006336" cy="1325563"/>
          </a:xfrm>
        </p:spPr>
        <p:txBody>
          <a:bodyPr>
            <a:normAutofit/>
          </a:bodyPr>
          <a:lstStyle/>
          <a:p>
            <a:r>
              <a:rPr lang="en-US">
                <a:cs typeface="Calibri Light"/>
              </a:rPr>
              <a:t>References</a:t>
            </a:r>
          </a:p>
        </p:txBody>
      </p:sp>
      <p:sp>
        <p:nvSpPr>
          <p:cNvPr id="16"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rogramming data on computer monitor">
            <a:extLst>
              <a:ext uri="{FF2B5EF4-FFF2-40B4-BE49-F238E27FC236}">
                <a16:creationId xmlns:a16="http://schemas.microsoft.com/office/drawing/2014/main" id="{594C7CDF-7E75-C7C5-D544-03107C1FA94D}"/>
              </a:ext>
            </a:extLst>
          </p:cNvPr>
          <p:cNvPicPr>
            <a:picLocks noChangeAspect="1"/>
          </p:cNvPicPr>
          <p:nvPr/>
        </p:nvPicPr>
        <p:blipFill rotWithShape="1">
          <a:blip r:embed="rId2"/>
          <a:srcRect l="38900" r="2465"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Slide Number Placeholder 3">
            <a:extLst>
              <a:ext uri="{FF2B5EF4-FFF2-40B4-BE49-F238E27FC236}">
                <a16:creationId xmlns:a16="http://schemas.microsoft.com/office/drawing/2014/main" id="{2374BF57-8990-B016-4264-FC4DA4C2B858}"/>
              </a:ext>
            </a:extLst>
          </p:cNvPr>
          <p:cNvSpPr>
            <a:spLocks noGrp="1"/>
          </p:cNvSpPr>
          <p:nvPr>
            <p:ph type="sldNum" sz="quarter" idx="12"/>
          </p:nvPr>
        </p:nvSpPr>
        <p:spPr>
          <a:xfrm>
            <a:off x="11374043" y="6163363"/>
            <a:ext cx="548640" cy="548640"/>
          </a:xfrm>
          <a:prstGeom prst="ellipse">
            <a:avLst/>
          </a:prstGeom>
          <a:solidFill>
            <a:srgbClr val="191D4D"/>
          </a:solidFill>
        </p:spPr>
        <p:txBody>
          <a:bodyPr anchor="ctr">
            <a:normAutofit/>
          </a:bodyPr>
          <a:lstStyle/>
          <a:p>
            <a:pPr algn="ctr">
              <a:spcAft>
                <a:spcPts val="600"/>
              </a:spcAft>
            </a:pPr>
            <a:fld id="{330EA680-D336-4FF7-8B7A-9848BB0A1C32}" type="slidenum">
              <a:rPr lang="en-US" sz="1500">
                <a:solidFill>
                  <a:srgbClr val="FFFFFF"/>
                </a:solidFill>
              </a:rPr>
              <a:pPr algn="ctr">
                <a:spcAft>
                  <a:spcPts val="600"/>
                </a:spcAft>
              </a:pPr>
              <a:t>8</a:t>
            </a:fld>
            <a:endParaRPr lang="en-US" sz="1500">
              <a:solidFill>
                <a:srgbClr val="FFFFFF"/>
              </a:solidFill>
            </a:endParaRPr>
          </a:p>
        </p:txBody>
      </p:sp>
      <p:sp>
        <p:nvSpPr>
          <p:cNvPr id="3" name="Content Placeholder 2">
            <a:extLst>
              <a:ext uri="{FF2B5EF4-FFF2-40B4-BE49-F238E27FC236}">
                <a16:creationId xmlns:a16="http://schemas.microsoft.com/office/drawing/2014/main" id="{BA53586B-6B78-AB37-7210-F478D7421BB1}"/>
              </a:ext>
            </a:extLst>
          </p:cNvPr>
          <p:cNvSpPr>
            <a:spLocks noGrp="1"/>
          </p:cNvSpPr>
          <p:nvPr>
            <p:ph idx="1"/>
          </p:nvPr>
        </p:nvSpPr>
        <p:spPr>
          <a:xfrm>
            <a:off x="6638578" y="2871982"/>
            <a:ext cx="5004073" cy="3181684"/>
          </a:xfrm>
        </p:spPr>
        <p:txBody>
          <a:bodyPr vert="horz" lIns="91440" tIns="45720" rIns="91440" bIns="45720" rtlCol="0" anchor="t">
            <a:normAutofit/>
          </a:bodyPr>
          <a:lstStyle/>
          <a:p>
            <a:r>
              <a:rPr lang="en-US" sz="1800">
                <a:ea typeface="+mn-lt"/>
                <a:cs typeface="+mn-lt"/>
              </a:rPr>
              <a:t>Code - </a:t>
            </a:r>
            <a:r>
              <a:rPr lang="en-US" sz="1800">
                <a:ea typeface="+mn-lt"/>
                <a:cs typeface="+mn-lt"/>
                <a:hlinkClick r:id="rId3"/>
              </a:rPr>
              <a:t>https://github.com/mirianfsilva/machine-learning-college-projects/blob/master/deep-learning/transferLearning.ipynb</a:t>
            </a:r>
            <a:endParaRPr lang="en-US" sz="1800">
              <a:ea typeface="+mn-lt"/>
              <a:cs typeface="+mn-lt"/>
            </a:endParaRPr>
          </a:p>
          <a:p>
            <a:r>
              <a:rPr lang="en-US" sz="1800">
                <a:cs typeface="Calibri" panose="020F0502020204030204"/>
              </a:rPr>
              <a:t>Dataset - </a:t>
            </a:r>
            <a:r>
              <a:rPr lang="en-US" sz="1800">
                <a:ea typeface="+mn-lt"/>
                <a:cs typeface="+mn-lt"/>
                <a:hlinkClick r:id="rId4"/>
              </a:rPr>
              <a:t>https://www.cs.toronto.edu/~kriz/cifar.html</a:t>
            </a:r>
          </a:p>
          <a:p>
            <a:endParaRPr lang="en-US" sz="1800">
              <a:ea typeface="+mn-lt"/>
              <a:cs typeface="+mn-lt"/>
            </a:endParaRPr>
          </a:p>
        </p:txBody>
      </p:sp>
    </p:spTree>
    <p:extLst>
      <p:ext uri="{BB962C8B-B14F-4D97-AF65-F5344CB8AC3E}">
        <p14:creationId xmlns:p14="http://schemas.microsoft.com/office/powerpoint/2010/main" val="213998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CSE 6363-007: Machine Learning Project - Group 25  Ananthula, Vineeth Kumar (1001953922) Wairagade, Sumedh (1001966019) Vinnakota, Venkatesh (1001876739)</vt:lpstr>
      <vt:lpstr>Introduction</vt:lpstr>
      <vt:lpstr>The CIFAR-10 Dataset</vt:lpstr>
      <vt:lpstr>CNN Model </vt:lpstr>
      <vt:lpstr>Transfer Learning Model</vt:lpstr>
      <vt:lpstr>Training Model</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2022-12-08T19:35:28Z</dcterms:created>
  <dcterms:modified xsi:type="dcterms:W3CDTF">2022-12-10T00:34:09Z</dcterms:modified>
</cp:coreProperties>
</file>