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7" r:id="rId18"/>
    <p:sldId id="276" r:id="rId19"/>
    <p:sldId id="272" r:id="rId20"/>
    <p:sldId id="273"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eeth mathangi" initials="vm" lastIdx="1" clrIdx="0">
    <p:extLst>
      <p:ext uri="{19B8F6BF-5375-455C-9EA6-DF929625EA0E}">
        <p15:presenceInfo xmlns:p15="http://schemas.microsoft.com/office/powerpoint/2012/main" userId="7329b9561d1018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22T21:31:04.397"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4/26/2021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3608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4/26/2021</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55877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4/26/2021</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57430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4/26/2021</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17451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4/26/2021</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57431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4/26/2021</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24496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4/26/2021</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9861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4/26/2021</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65257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4/26/2021</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58030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4/26/2021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59354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4/26/2021</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77508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4/26/2021</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367833765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ustainenvironres.biomedcentral.com/articles/10.1186/s42834-020-0047-y#ref-CR3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ustainenvironres.biomedcentral.com/articles/10.1186/s42834-020-0047-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608D5BA-56FC-45C3-B484-A68FE7701E1F}"/>
              </a:ext>
            </a:extLst>
          </p:cNvPr>
          <p:cNvPicPr>
            <a:picLocks noChangeAspect="1"/>
          </p:cNvPicPr>
          <p:nvPr/>
        </p:nvPicPr>
        <p:blipFill rotWithShape="1">
          <a:blip r:embed="rId2"/>
          <a:srcRect t="1108" r="-1" b="-1"/>
          <a:stretch/>
        </p:blipFill>
        <p:spPr>
          <a:xfrm>
            <a:off x="3523488" y="10"/>
            <a:ext cx="8668512" cy="6857990"/>
          </a:xfrm>
          <a:prstGeom prst="rect">
            <a:avLst/>
          </a:prstGeom>
        </p:spPr>
      </p:pic>
      <p:sp>
        <p:nvSpPr>
          <p:cNvPr id="56" name="Rectangle 5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55B9DA80-BCF6-4826-8406-854810452051}"/>
              </a:ext>
            </a:extLst>
          </p:cNvPr>
          <p:cNvSpPr>
            <a:spLocks noGrp="1"/>
          </p:cNvSpPr>
          <p:nvPr>
            <p:ph type="ctrTitle"/>
          </p:nvPr>
        </p:nvSpPr>
        <p:spPr>
          <a:xfrm>
            <a:off x="477981" y="1122363"/>
            <a:ext cx="4023360" cy="3204134"/>
          </a:xfrm>
        </p:spPr>
        <p:txBody>
          <a:bodyPr anchor="b">
            <a:normAutofit/>
          </a:bodyPr>
          <a:lstStyle/>
          <a:p>
            <a:r>
              <a:rPr lang="en-IN" sz="4800" dirty="0"/>
              <a:t>AIR Quality Monitoring System</a:t>
            </a:r>
          </a:p>
        </p:txBody>
      </p:sp>
      <p:sp>
        <p:nvSpPr>
          <p:cNvPr id="3" name="Subtitle 2">
            <a:extLst>
              <a:ext uri="{FF2B5EF4-FFF2-40B4-BE49-F238E27FC236}">
                <a16:creationId xmlns:a16="http://schemas.microsoft.com/office/drawing/2014/main" id="{07E1897F-8A33-4CF2-A5AA-6041B15BE614}"/>
              </a:ext>
            </a:extLst>
          </p:cNvPr>
          <p:cNvSpPr>
            <a:spLocks noGrp="1"/>
          </p:cNvSpPr>
          <p:nvPr>
            <p:ph type="subTitle" idx="1"/>
          </p:nvPr>
        </p:nvSpPr>
        <p:spPr>
          <a:xfrm>
            <a:off x="477980" y="4565208"/>
            <a:ext cx="4023359" cy="1515855"/>
          </a:xfrm>
        </p:spPr>
        <p:txBody>
          <a:bodyPr>
            <a:normAutofit/>
          </a:bodyPr>
          <a:lstStyle/>
          <a:p>
            <a:r>
              <a:rPr lang="en-IN" sz="1800" dirty="0">
                <a:latin typeface="Abadi" panose="020B0604020104020204" pitchFamily="34" charset="0"/>
              </a:rPr>
              <a:t>Vineeth Mathangi</a:t>
            </a:r>
          </a:p>
        </p:txBody>
      </p:sp>
      <p:sp>
        <p:nvSpPr>
          <p:cNvPr id="58" name="Rectangle 5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Rectangle 5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444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FE7B78-539E-4913-9326-721216E76F13}"/>
              </a:ext>
            </a:extLst>
          </p:cNvPr>
          <p:cNvSpPr>
            <a:spLocks noGrp="1"/>
          </p:cNvSpPr>
          <p:nvPr>
            <p:ph type="title"/>
          </p:nvPr>
        </p:nvSpPr>
        <p:spPr>
          <a:xfrm>
            <a:off x="477981" y="1122363"/>
            <a:ext cx="4023360" cy="3442845"/>
          </a:xfrm>
        </p:spPr>
        <p:txBody>
          <a:bodyPr vert="horz" lIns="91440" tIns="45720" rIns="91440" bIns="45720" rtlCol="0" anchor="b">
            <a:noAutofit/>
          </a:bodyPr>
          <a:lstStyle/>
          <a:p>
            <a:r>
              <a:rPr lang="en-US" sz="1800" dirty="0">
                <a:effectLst/>
              </a:rPr>
              <a:t>MQ-135 gas sensor:</a:t>
            </a:r>
            <a:br>
              <a:rPr lang="en-US" sz="1800" dirty="0">
                <a:effectLst/>
              </a:rPr>
            </a:br>
            <a:br>
              <a:rPr lang="en-US" sz="1800" dirty="0">
                <a:effectLst/>
              </a:rPr>
            </a:br>
            <a:r>
              <a:rPr lang="en-US" sz="1800" dirty="0">
                <a:effectLst/>
              </a:rPr>
              <a:t>The MQ-135 gas sensor senses the gases like ammonia nitrogen, oxygen, alcohols, aromatic compounds, sulfide and smoke.</a:t>
            </a:r>
            <a:br>
              <a:rPr lang="en-US" sz="1800" dirty="0">
                <a:effectLst/>
              </a:rPr>
            </a:br>
            <a:br>
              <a:rPr lang="en-US" sz="1800" dirty="0">
                <a:effectLst/>
              </a:rPr>
            </a:br>
            <a:r>
              <a:rPr lang="en-US" sz="1800" dirty="0">
                <a:effectLst/>
              </a:rPr>
              <a:t>sensor increases as the concentration of polluting gas increases. MQ-135 gas sensor can be implemented to detect the smoke, benzene, steam, and other harmful gases. It has the potential to detect different harmful gases.</a:t>
            </a:r>
            <a:endParaRPr lang="en-US" sz="1800" dirty="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text&#10;&#10;Description automatically generated">
            <a:extLst>
              <a:ext uri="{FF2B5EF4-FFF2-40B4-BE49-F238E27FC236}">
                <a16:creationId xmlns:a16="http://schemas.microsoft.com/office/drawing/2014/main" id="{C9CDD603-FF7A-4FE4-A1F9-552F0BBD92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4356" y="1220980"/>
            <a:ext cx="4959047" cy="3300020"/>
          </a:xfrm>
          <a:prstGeom prst="rect">
            <a:avLst/>
          </a:prstGeom>
        </p:spPr>
      </p:pic>
    </p:spTree>
    <p:extLst>
      <p:ext uri="{BB962C8B-B14F-4D97-AF65-F5344CB8AC3E}">
        <p14:creationId xmlns:p14="http://schemas.microsoft.com/office/powerpoint/2010/main" val="3520593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83B2E-B867-4C95-9A61-C9C4C717DC4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1900" dirty="0">
                <a:effectLst/>
              </a:rPr>
              <a:t>The </a:t>
            </a:r>
            <a:r>
              <a:rPr lang="en-US" sz="1900" b="1" dirty="0">
                <a:effectLst/>
              </a:rPr>
              <a:t>DHT11</a:t>
            </a:r>
            <a:r>
              <a:rPr lang="en-US" sz="1900" dirty="0">
                <a:effectLst/>
              </a:rPr>
              <a:t> is a basic, ultra low-cost digital temperature and humidity sensor. It uses a capacitive humidity sensor and a thermistor to measure the surrounding air, and spits out a digital signal on the data pin (no analog input pins needed). Its fairly simple to use, but requires careful timing to grab data.</a:t>
            </a:r>
            <a:br>
              <a:rPr lang="en-US" sz="1900" dirty="0">
                <a:effectLst/>
              </a:rPr>
            </a:br>
            <a:endParaRPr lang="en-US" sz="19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lose-up of a chip&#10;&#10;Description automatically generated with low confidence">
            <a:extLst>
              <a:ext uri="{FF2B5EF4-FFF2-40B4-BE49-F238E27FC236}">
                <a16:creationId xmlns:a16="http://schemas.microsoft.com/office/drawing/2014/main" id="{1379BA01-B002-4E1E-AEB2-2390F66F132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7419"/>
          <a:stretch/>
        </p:blipFill>
        <p:spPr>
          <a:xfrm>
            <a:off x="4766985" y="1342199"/>
            <a:ext cx="6846363" cy="3204134"/>
          </a:xfrm>
          <a:prstGeom prst="rect">
            <a:avLst/>
          </a:prstGeom>
        </p:spPr>
      </p:pic>
    </p:spTree>
    <p:extLst>
      <p:ext uri="{BB962C8B-B14F-4D97-AF65-F5344CB8AC3E}">
        <p14:creationId xmlns:p14="http://schemas.microsoft.com/office/powerpoint/2010/main" val="385468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DE98-58F5-457E-BFEE-E5BDEF882E69}"/>
              </a:ext>
            </a:extLst>
          </p:cNvPr>
          <p:cNvSpPr>
            <a:spLocks noGrp="1"/>
          </p:cNvSpPr>
          <p:nvPr>
            <p:ph type="title"/>
          </p:nvPr>
        </p:nvSpPr>
        <p:spPr>
          <a:xfrm>
            <a:off x="1115568" y="548640"/>
            <a:ext cx="10168128" cy="442762"/>
          </a:xfrm>
        </p:spPr>
        <p:txBody>
          <a:bodyPr>
            <a:normAutofit/>
          </a:bodyPr>
          <a:lstStyle/>
          <a:p>
            <a:r>
              <a:rPr lang="en-IN" sz="2000" u="sng" dirty="0"/>
              <a:t>Description of Data:</a:t>
            </a:r>
          </a:p>
        </p:txBody>
      </p:sp>
      <p:sp>
        <p:nvSpPr>
          <p:cNvPr id="3" name="Content Placeholder 2">
            <a:extLst>
              <a:ext uri="{FF2B5EF4-FFF2-40B4-BE49-F238E27FC236}">
                <a16:creationId xmlns:a16="http://schemas.microsoft.com/office/drawing/2014/main" id="{BE6E20F7-436C-485C-9E1D-BFDDE3A2E02D}"/>
              </a:ext>
            </a:extLst>
          </p:cNvPr>
          <p:cNvSpPr>
            <a:spLocks noGrp="1"/>
          </p:cNvSpPr>
          <p:nvPr>
            <p:ph idx="1"/>
          </p:nvPr>
        </p:nvSpPr>
        <p:spPr>
          <a:xfrm>
            <a:off x="1115568" y="1068404"/>
            <a:ext cx="10168128" cy="5103796"/>
          </a:xfrm>
        </p:spPr>
        <p:txBody>
          <a:bodyPr>
            <a:normAutofit/>
          </a:bodyPr>
          <a:lstStyle/>
          <a:p>
            <a:r>
              <a:rPr lang="en-IN" sz="1800" dirty="0"/>
              <a:t>After making the prototype data has to be collected or </a:t>
            </a:r>
            <a:r>
              <a:rPr lang="en-IN" sz="1800" dirty="0" err="1"/>
              <a:t>monitored.Moreover</a:t>
            </a:r>
            <a:r>
              <a:rPr lang="en-IN" sz="1800" dirty="0"/>
              <a:t> with the help of the </a:t>
            </a:r>
            <a:r>
              <a:rPr lang="en-IN" sz="1800" dirty="0" err="1"/>
              <a:t>Thingspeaks</a:t>
            </a:r>
            <a:r>
              <a:rPr lang="en-IN" sz="1800" dirty="0"/>
              <a:t> we can monitor the data</a:t>
            </a:r>
          </a:p>
          <a:p>
            <a:r>
              <a:rPr lang="en-IN" sz="1800" dirty="0" err="1"/>
              <a:t>Thingspeak</a:t>
            </a:r>
            <a:r>
              <a:rPr lang="en-IN" sz="1800" dirty="0"/>
              <a:t> one of the best platform for making projects and it acts as cloud </a:t>
            </a:r>
            <a:r>
              <a:rPr lang="en-IN" sz="1800" dirty="0" err="1"/>
              <a:t>ans</a:t>
            </a:r>
            <a:r>
              <a:rPr lang="en-IN" sz="1800" dirty="0"/>
              <a:t> stores the data.</a:t>
            </a:r>
          </a:p>
          <a:p>
            <a:endParaRPr lang="en-IN" sz="1800" dirty="0"/>
          </a:p>
        </p:txBody>
      </p:sp>
      <p:pic>
        <p:nvPicPr>
          <p:cNvPr id="5" name="Picture 4">
            <a:extLst>
              <a:ext uri="{FF2B5EF4-FFF2-40B4-BE49-F238E27FC236}">
                <a16:creationId xmlns:a16="http://schemas.microsoft.com/office/drawing/2014/main" id="{31A8A070-D0BF-4506-BB2B-1BC1C0F1A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126" y="2502568"/>
            <a:ext cx="7753748" cy="3806792"/>
          </a:xfrm>
          <a:prstGeom prst="rect">
            <a:avLst/>
          </a:prstGeom>
        </p:spPr>
      </p:pic>
    </p:spTree>
    <p:extLst>
      <p:ext uri="{BB962C8B-B14F-4D97-AF65-F5344CB8AC3E}">
        <p14:creationId xmlns:p14="http://schemas.microsoft.com/office/powerpoint/2010/main" val="206856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30F2-0034-49C4-8D0C-45B7D6842B82}"/>
              </a:ext>
            </a:extLst>
          </p:cNvPr>
          <p:cNvSpPr>
            <a:spLocks noGrp="1"/>
          </p:cNvSpPr>
          <p:nvPr>
            <p:ph type="title"/>
          </p:nvPr>
        </p:nvSpPr>
        <p:spPr/>
        <p:txBody>
          <a:bodyPr>
            <a:normAutofit/>
          </a:bodyPr>
          <a:lstStyle/>
          <a:p>
            <a:r>
              <a:rPr lang="en-IN" sz="2400" dirty="0"/>
              <a:t>Click on the channel provided and new channel provides the fields which will help to monitor</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7946D92F-3E3D-4ADC-BE55-03A3740F69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0470" y="2204185"/>
            <a:ext cx="6819023" cy="3968015"/>
          </a:xfrm>
        </p:spPr>
      </p:pic>
    </p:spTree>
    <p:extLst>
      <p:ext uri="{BB962C8B-B14F-4D97-AF65-F5344CB8AC3E}">
        <p14:creationId xmlns:p14="http://schemas.microsoft.com/office/powerpoint/2010/main" val="391147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5AEF-98F4-47FB-AE99-4DA276674097}"/>
              </a:ext>
            </a:extLst>
          </p:cNvPr>
          <p:cNvSpPr>
            <a:spLocks noGrp="1"/>
          </p:cNvSpPr>
          <p:nvPr>
            <p:ph type="title"/>
          </p:nvPr>
        </p:nvSpPr>
        <p:spPr/>
        <p:txBody>
          <a:bodyPr>
            <a:normAutofit/>
          </a:bodyPr>
          <a:lstStyle/>
          <a:p>
            <a:r>
              <a:rPr lang="en-IN" sz="2000" dirty="0"/>
              <a:t>Save the write API key and paste it in Arduino code which helps to link the server of </a:t>
            </a:r>
            <a:r>
              <a:rPr lang="en-IN" sz="2000" dirty="0" err="1"/>
              <a:t>Thingspeak</a:t>
            </a:r>
            <a:r>
              <a:rPr lang="en-IN" sz="2000" dirty="0"/>
              <a:t>.</a:t>
            </a:r>
          </a:p>
        </p:txBody>
      </p:sp>
      <p:pic>
        <p:nvPicPr>
          <p:cNvPr id="5" name="Content Placeholder 4" descr="Graphical user interface, text, application&#10;&#10;Description automatically generated">
            <a:extLst>
              <a:ext uri="{FF2B5EF4-FFF2-40B4-BE49-F238E27FC236}">
                <a16:creationId xmlns:a16="http://schemas.microsoft.com/office/drawing/2014/main" id="{2074FE2A-7943-428B-937C-7DA638413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6664" y="2329314"/>
            <a:ext cx="6146634" cy="3842886"/>
          </a:xfrm>
        </p:spPr>
      </p:pic>
    </p:spTree>
    <p:extLst>
      <p:ext uri="{BB962C8B-B14F-4D97-AF65-F5344CB8AC3E}">
        <p14:creationId xmlns:p14="http://schemas.microsoft.com/office/powerpoint/2010/main" val="1369026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336D-9022-4FCC-B377-36E5ABB80CA9}"/>
              </a:ext>
            </a:extLst>
          </p:cNvPr>
          <p:cNvSpPr>
            <a:spLocks noGrp="1"/>
          </p:cNvSpPr>
          <p:nvPr>
            <p:ph type="title"/>
          </p:nvPr>
        </p:nvSpPr>
        <p:spPr/>
        <p:txBody>
          <a:bodyPr>
            <a:normAutofit/>
          </a:bodyPr>
          <a:lstStyle/>
          <a:p>
            <a:r>
              <a:rPr lang="en-IN" sz="2000" dirty="0"/>
              <a:t>With the help of the API key ,connected to the server of </a:t>
            </a:r>
            <a:r>
              <a:rPr lang="en-IN" sz="2000" dirty="0" err="1"/>
              <a:t>Thingspeak.moreover,SSID</a:t>
            </a:r>
            <a:r>
              <a:rPr lang="en-IN" sz="2000" dirty="0"/>
              <a:t> and password need to given for connecting to </a:t>
            </a:r>
            <a:r>
              <a:rPr lang="en-IN" sz="2000" dirty="0" err="1"/>
              <a:t>wifi</a:t>
            </a:r>
            <a:r>
              <a:rPr lang="en-IN" sz="2000" dirty="0"/>
              <a:t>.</a:t>
            </a:r>
          </a:p>
        </p:txBody>
      </p:sp>
      <p:pic>
        <p:nvPicPr>
          <p:cNvPr id="7" name="Content Placeholder 6" descr="Graphical user interface, text&#10;&#10;Description automatically generated">
            <a:extLst>
              <a:ext uri="{FF2B5EF4-FFF2-40B4-BE49-F238E27FC236}">
                <a16:creationId xmlns:a16="http://schemas.microsoft.com/office/drawing/2014/main" id="{32E532D4-F0E8-43C0-81E4-CF96C640C5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9831" y="2478088"/>
            <a:ext cx="6440301" cy="3694112"/>
          </a:xfrm>
        </p:spPr>
      </p:pic>
    </p:spTree>
    <p:extLst>
      <p:ext uri="{BB962C8B-B14F-4D97-AF65-F5344CB8AC3E}">
        <p14:creationId xmlns:p14="http://schemas.microsoft.com/office/powerpoint/2010/main" val="3543149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87624-0FFE-432D-AC23-35F644483A7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600" u="sng" dirty="0"/>
              <a:t>Demo of the project</a:t>
            </a:r>
            <a:r>
              <a:rPr lang="en-US" sz="1800" u="sng" dirty="0"/>
              <a:t>: </a:t>
            </a:r>
            <a:r>
              <a:rPr lang="en-US" sz="1800" dirty="0"/>
              <a:t>Node </a:t>
            </a:r>
            <a:r>
              <a:rPr lang="en-US" sz="1800" dirty="0" err="1"/>
              <a:t>mcu</a:t>
            </a:r>
            <a:r>
              <a:rPr lang="en-US" sz="1800" dirty="0"/>
              <a:t> was connected to the pc and then with Arduino code it will connects to the </a:t>
            </a:r>
            <a:r>
              <a:rPr lang="en-US" sz="1800" dirty="0" err="1"/>
              <a:t>Thingspeak</a:t>
            </a:r>
            <a:r>
              <a:rPr lang="en-US" sz="1800" dirty="0"/>
              <a:t> server. And readings can be monitored in the server of </a:t>
            </a:r>
            <a:r>
              <a:rPr lang="en-US" sz="1800" dirty="0" err="1"/>
              <a:t>thingspeak</a:t>
            </a:r>
            <a:r>
              <a:rPr lang="en-US" sz="1800" dirty="0"/>
              <a:t>. And also we can collect the data </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icture containing electronics&#10;&#10;Description automatically generated">
            <a:extLst>
              <a:ext uri="{FF2B5EF4-FFF2-40B4-BE49-F238E27FC236}">
                <a16:creationId xmlns:a16="http://schemas.microsoft.com/office/drawing/2014/main" id="{91EBBFCA-222C-4CA4-B082-5BCC875C3D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3464" y="625683"/>
            <a:ext cx="3068651" cy="5455380"/>
          </a:xfrm>
          <a:prstGeom prst="rect">
            <a:avLst/>
          </a:prstGeom>
        </p:spPr>
      </p:pic>
    </p:spTree>
    <p:extLst>
      <p:ext uri="{BB962C8B-B14F-4D97-AF65-F5344CB8AC3E}">
        <p14:creationId xmlns:p14="http://schemas.microsoft.com/office/powerpoint/2010/main" val="134905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5D02-8720-420E-9DC4-4D07A7685FAE}"/>
              </a:ext>
            </a:extLst>
          </p:cNvPr>
          <p:cNvSpPr>
            <a:spLocks noGrp="1"/>
          </p:cNvSpPr>
          <p:nvPr>
            <p:ph type="title"/>
          </p:nvPr>
        </p:nvSpPr>
        <p:spPr>
          <a:xfrm>
            <a:off x="836436" y="481263"/>
            <a:ext cx="10168128" cy="616017"/>
          </a:xfrm>
        </p:spPr>
        <p:txBody>
          <a:bodyPr>
            <a:normAutofit/>
          </a:bodyPr>
          <a:lstStyle/>
          <a:p>
            <a:r>
              <a:rPr lang="en-IN" sz="1800" dirty="0"/>
              <a:t>Complete readings of the gas and humidity sensors with readings</a:t>
            </a:r>
          </a:p>
        </p:txBody>
      </p:sp>
      <p:pic>
        <p:nvPicPr>
          <p:cNvPr id="7" name="Content Placeholder 6" descr="Graphical user interface, application&#10;&#10;Description automatically generated">
            <a:extLst>
              <a:ext uri="{FF2B5EF4-FFF2-40B4-BE49-F238E27FC236}">
                <a16:creationId xmlns:a16="http://schemas.microsoft.com/office/drawing/2014/main" id="{D08E2545-2872-4FB7-9BC2-2F90BEED6B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3112" y="1886552"/>
            <a:ext cx="8645775" cy="4422808"/>
          </a:xfrm>
        </p:spPr>
      </p:pic>
    </p:spTree>
    <p:extLst>
      <p:ext uri="{BB962C8B-B14F-4D97-AF65-F5344CB8AC3E}">
        <p14:creationId xmlns:p14="http://schemas.microsoft.com/office/powerpoint/2010/main" val="937742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D7A01-4845-4757-B485-AF2E6E98234D}"/>
              </a:ext>
            </a:extLst>
          </p:cNvPr>
          <p:cNvSpPr>
            <a:spLocks noGrp="1"/>
          </p:cNvSpPr>
          <p:nvPr>
            <p:ph type="title"/>
          </p:nvPr>
        </p:nvSpPr>
        <p:spPr>
          <a:xfrm>
            <a:off x="7848600" y="1001026"/>
            <a:ext cx="4023360" cy="770022"/>
          </a:xfrm>
        </p:spPr>
        <p:txBody>
          <a:bodyPr vert="horz" lIns="91440" tIns="45720" rIns="91440" bIns="45720" rtlCol="0" anchor="b">
            <a:normAutofit fontScale="90000"/>
          </a:bodyPr>
          <a:lstStyle/>
          <a:p>
            <a:r>
              <a:rPr lang="en-US" sz="2000" dirty="0"/>
              <a:t>data visualization of temperature using </a:t>
            </a:r>
            <a:r>
              <a:rPr lang="en-US" sz="2000" dirty="0" err="1"/>
              <a:t>matlab</a:t>
            </a:r>
            <a:r>
              <a:rPr lang="en-US" sz="2000" dirty="0"/>
              <a:t>:</a:t>
            </a:r>
            <a:br>
              <a:rPr lang="en-US" sz="2000" dirty="0"/>
            </a:br>
            <a:r>
              <a:rPr lang="en-US" sz="2000" dirty="0"/>
              <a:t> </a:t>
            </a:r>
          </a:p>
        </p:txBody>
      </p:sp>
      <p:pic>
        <p:nvPicPr>
          <p:cNvPr id="6" name="Content Placeholder 5" descr="Text&#10;&#10;Description automatically generated">
            <a:extLst>
              <a:ext uri="{FF2B5EF4-FFF2-40B4-BE49-F238E27FC236}">
                <a16:creationId xmlns:a16="http://schemas.microsoft.com/office/drawing/2014/main" id="{D41B9CB8-B176-4F9F-9B61-12F9F8A928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297" y="625683"/>
            <a:ext cx="6235015" cy="5914682"/>
          </a:xfrm>
          <a:prstGeom prst="rect">
            <a:avLst/>
          </a:prstGeom>
        </p:spPr>
      </p:pic>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 scatter chart&#10;&#10;Description automatically generated">
            <a:extLst>
              <a:ext uri="{FF2B5EF4-FFF2-40B4-BE49-F238E27FC236}">
                <a16:creationId xmlns:a16="http://schemas.microsoft.com/office/drawing/2014/main" id="{889E1782-B18D-4CE2-8EBB-82F16A1F9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7607" y="1771048"/>
            <a:ext cx="5519446" cy="3955984"/>
          </a:xfrm>
          <a:prstGeom prst="rect">
            <a:avLst/>
          </a:prstGeom>
        </p:spPr>
      </p:pic>
    </p:spTree>
    <p:extLst>
      <p:ext uri="{BB962C8B-B14F-4D97-AF65-F5344CB8AC3E}">
        <p14:creationId xmlns:p14="http://schemas.microsoft.com/office/powerpoint/2010/main" val="4052932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E6B5-2DD5-4118-BA88-30DAB06D2162}"/>
              </a:ext>
            </a:extLst>
          </p:cNvPr>
          <p:cNvSpPr>
            <a:spLocks noGrp="1"/>
          </p:cNvSpPr>
          <p:nvPr>
            <p:ph type="title"/>
          </p:nvPr>
        </p:nvSpPr>
        <p:spPr/>
        <p:txBody>
          <a:bodyPr>
            <a:normAutofit/>
          </a:bodyPr>
          <a:lstStyle/>
          <a:p>
            <a:r>
              <a:rPr lang="en-IN" sz="2200" dirty="0"/>
              <a:t>Complete CSV file (datasets) of both gas and humidity</a:t>
            </a:r>
            <a:r>
              <a:rPr lang="en-IN" dirty="0"/>
              <a:t>.</a:t>
            </a:r>
          </a:p>
        </p:txBody>
      </p:sp>
      <p:pic>
        <p:nvPicPr>
          <p:cNvPr id="5" name="Content Placeholder 4" descr="Table&#10;&#10;Description automatically generated">
            <a:extLst>
              <a:ext uri="{FF2B5EF4-FFF2-40B4-BE49-F238E27FC236}">
                <a16:creationId xmlns:a16="http://schemas.microsoft.com/office/drawing/2014/main" id="{E75E2629-6BEC-4F45-A932-5BF5C9E0DC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8683" y="2478088"/>
            <a:ext cx="6742596" cy="3694112"/>
          </a:xfrm>
        </p:spPr>
      </p:pic>
    </p:spTree>
    <p:extLst>
      <p:ext uri="{BB962C8B-B14F-4D97-AF65-F5344CB8AC3E}">
        <p14:creationId xmlns:p14="http://schemas.microsoft.com/office/powerpoint/2010/main" val="161959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AE125-0749-459A-AB0C-A30CE358F1C6}"/>
              </a:ext>
            </a:extLst>
          </p:cNvPr>
          <p:cNvSpPr>
            <a:spLocks noGrp="1"/>
          </p:cNvSpPr>
          <p:nvPr>
            <p:ph type="title"/>
          </p:nvPr>
        </p:nvSpPr>
        <p:spPr>
          <a:xfrm>
            <a:off x="1115568" y="575273"/>
            <a:ext cx="10168128" cy="1179576"/>
          </a:xfrm>
        </p:spPr>
        <p:txBody>
          <a:bodyPr>
            <a:normAutofit fontScale="90000"/>
          </a:bodyPr>
          <a:lstStyle/>
          <a:p>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br>
              <a:rPr lang="en-IN" sz="1600" dirty="0"/>
            </a:br>
            <a:r>
              <a:rPr lang="en-IN" sz="1600" dirty="0"/>
              <a:t>B00828528</a:t>
            </a:r>
            <a:br>
              <a:rPr lang="en-IN" sz="1400" dirty="0"/>
            </a:br>
            <a:br>
              <a:rPr lang="en-IN" sz="1400" dirty="0"/>
            </a:br>
            <a:br>
              <a:rPr lang="en-IN" sz="1600" dirty="0"/>
            </a:br>
            <a:r>
              <a:rPr lang="en-IN" sz="1600" dirty="0"/>
              <a:t>Mathangi-V@ulster.ac.uk</a:t>
            </a:r>
          </a:p>
        </p:txBody>
      </p:sp>
      <p:sp>
        <p:nvSpPr>
          <p:cNvPr id="3" name="Content Placeholder 2">
            <a:extLst>
              <a:ext uri="{FF2B5EF4-FFF2-40B4-BE49-F238E27FC236}">
                <a16:creationId xmlns:a16="http://schemas.microsoft.com/office/drawing/2014/main" id="{D7B2B1A5-BA52-4D45-93AA-5F50D9A111EE}"/>
              </a:ext>
            </a:extLst>
          </p:cNvPr>
          <p:cNvSpPr>
            <a:spLocks noGrp="1"/>
          </p:cNvSpPr>
          <p:nvPr>
            <p:ph idx="1"/>
          </p:nvPr>
        </p:nvSpPr>
        <p:spPr/>
        <p:txBody>
          <a:bodyPr>
            <a:normAutofit lnSpcReduction="10000"/>
          </a:bodyPr>
          <a:lstStyle/>
          <a:p>
            <a:pPr marL="0" indent="0">
              <a:buNone/>
            </a:pPr>
            <a:endParaRPr lang="en-IN" sz="2400" dirty="0"/>
          </a:p>
          <a:p>
            <a:pPr marL="0" indent="0">
              <a:buNone/>
            </a:pPr>
            <a:endParaRPr lang="en-IN" sz="2400" dirty="0"/>
          </a:p>
          <a:p>
            <a:pPr marL="0" indent="0">
              <a:buNone/>
            </a:pPr>
            <a:r>
              <a:rPr lang="en-IN" sz="2400" dirty="0"/>
              <a:t>ULSTER UNIVERSITY.</a:t>
            </a:r>
          </a:p>
          <a:p>
            <a:pPr marL="0" indent="0">
              <a:buNone/>
            </a:pPr>
            <a:r>
              <a:rPr lang="en-IN" sz="1600" dirty="0"/>
              <a:t>JORDONSTOWN.</a:t>
            </a:r>
          </a:p>
          <a:p>
            <a:pPr marL="0" indent="0">
              <a:buNone/>
            </a:pPr>
            <a:endParaRPr lang="en-IN" sz="1600" dirty="0"/>
          </a:p>
          <a:p>
            <a:pPr marL="0" indent="0">
              <a:buNone/>
            </a:pPr>
            <a:endParaRPr lang="en-IN" sz="1600" dirty="0"/>
          </a:p>
          <a:p>
            <a:pPr marL="0" indent="0">
              <a:buNone/>
            </a:pPr>
            <a:endParaRPr lang="en-IN" sz="1600" dirty="0"/>
          </a:p>
          <a:p>
            <a:pPr marL="0" indent="0">
              <a:buNone/>
            </a:pPr>
            <a:r>
              <a:rPr lang="en-IN" sz="3200" dirty="0"/>
              <a:t>MSC -INTERNET OF THINGS</a:t>
            </a:r>
          </a:p>
          <a:p>
            <a:pPr marL="0" indent="0">
              <a:buNone/>
            </a:pPr>
            <a:endParaRPr lang="en-IN" sz="2400" dirty="0"/>
          </a:p>
        </p:txBody>
      </p:sp>
    </p:spTree>
    <p:extLst>
      <p:ext uri="{BB962C8B-B14F-4D97-AF65-F5344CB8AC3E}">
        <p14:creationId xmlns:p14="http://schemas.microsoft.com/office/powerpoint/2010/main" val="1352263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285D-6DBF-4CDB-AF8E-F93261319B97}"/>
              </a:ext>
            </a:extLst>
          </p:cNvPr>
          <p:cNvSpPr>
            <a:spLocks noGrp="1"/>
          </p:cNvSpPr>
          <p:nvPr>
            <p:ph type="title"/>
          </p:nvPr>
        </p:nvSpPr>
        <p:spPr>
          <a:xfrm>
            <a:off x="1115568" y="548640"/>
            <a:ext cx="10168128" cy="539015"/>
          </a:xfrm>
        </p:spPr>
        <p:txBody>
          <a:bodyPr>
            <a:normAutofit fontScale="90000"/>
          </a:bodyPr>
          <a:lstStyle/>
          <a:p>
            <a:r>
              <a:rPr lang="en-IN" sz="1800" dirty="0"/>
              <a:t>Critical evaluation :</a:t>
            </a:r>
            <a:br>
              <a:rPr lang="en-IN" sz="1800" dirty="0"/>
            </a:br>
            <a:endParaRPr lang="en-IN" sz="1800" dirty="0"/>
          </a:p>
        </p:txBody>
      </p:sp>
      <p:sp>
        <p:nvSpPr>
          <p:cNvPr id="3" name="Content Placeholder 2">
            <a:extLst>
              <a:ext uri="{FF2B5EF4-FFF2-40B4-BE49-F238E27FC236}">
                <a16:creationId xmlns:a16="http://schemas.microsoft.com/office/drawing/2014/main" id="{06F9B1EF-47AE-4625-B036-20E3084D7E6F}"/>
              </a:ext>
            </a:extLst>
          </p:cNvPr>
          <p:cNvSpPr>
            <a:spLocks noGrp="1"/>
          </p:cNvSpPr>
          <p:nvPr>
            <p:ph idx="1"/>
          </p:nvPr>
        </p:nvSpPr>
        <p:spPr>
          <a:xfrm>
            <a:off x="1115568" y="1087655"/>
            <a:ext cx="10168128" cy="5084545"/>
          </a:xfrm>
        </p:spPr>
        <p:txBody>
          <a:bodyPr>
            <a:normAutofit/>
          </a:bodyPr>
          <a:lstStyle/>
          <a:p>
            <a:r>
              <a:rPr lang="en-US" sz="1800" dirty="0"/>
              <a:t>The AQM has been called into question since it came in to picture and a broad consensus amongst the air quality community is that these plans are not sufficient to address the public health challenge in as short a time as possible .</a:t>
            </a:r>
          </a:p>
          <a:p>
            <a:endParaRPr lang="en-US" sz="1800" dirty="0"/>
          </a:p>
          <a:p>
            <a:r>
              <a:rPr lang="en-US" sz="1800" dirty="0"/>
              <a:t> The lack of transparency within the consultation process, particularly regarding the data used to estimate the rate of vehicle fleet turnover reduces the confidence of stakeholders in the AQM of the plan.</a:t>
            </a:r>
          </a:p>
          <a:p>
            <a:endParaRPr lang="en-US" sz="1800" dirty="0"/>
          </a:p>
          <a:p>
            <a:r>
              <a:rPr lang="en-US" sz="1800" dirty="0">
                <a:effectLst/>
                <a:latin typeface="+mj-lt"/>
                <a:ea typeface="Calibri" panose="020F0502020204030204" pitchFamily="34" charset="0"/>
                <a:cs typeface="Times New Roman" panose="02020603050405020304" pitchFamily="18" charset="0"/>
              </a:rPr>
              <a:t>It is also concerning that a widely held view of a lack of transparency within the plan was not properly reported in the summary of consultation responses and raises the possibility .</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mj-lt"/>
                <a:ea typeface="Calibri" panose="020F0502020204030204" pitchFamily="34" charset="0"/>
                <a:cs typeface="Times New Roman" panose="02020603050405020304" pitchFamily="18" charset="0"/>
              </a:rPr>
              <a:t>that these widely held views have not been considered thoroughly in the final AQM. </a:t>
            </a:r>
            <a:endParaRPr lang="en-IN" sz="1800" dirty="0">
              <a:effectLst/>
              <a:latin typeface="+mj-lt"/>
              <a:ea typeface="Calibri" panose="020F0502020204030204" pitchFamily="34" charset="0"/>
              <a:cs typeface="Times New Roman" panose="02020603050405020304" pitchFamily="18" charset="0"/>
            </a:endParaRP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157852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C197-5B20-4FD4-9C0A-A74EA9EDF620}"/>
              </a:ext>
            </a:extLst>
          </p:cNvPr>
          <p:cNvSpPr>
            <a:spLocks noGrp="1"/>
          </p:cNvSpPr>
          <p:nvPr>
            <p:ph type="title"/>
          </p:nvPr>
        </p:nvSpPr>
        <p:spPr>
          <a:xfrm>
            <a:off x="1115568" y="762000"/>
            <a:ext cx="10168128" cy="491067"/>
          </a:xfrm>
        </p:spPr>
        <p:txBody>
          <a:bodyPr>
            <a:normAutofit fontScale="90000"/>
          </a:bodyPr>
          <a:lstStyle/>
          <a:p>
            <a:r>
              <a:rPr lang="en-IN" sz="1800" u="sng" dirty="0"/>
              <a:t>Conclusion</a:t>
            </a:r>
            <a:r>
              <a:rPr lang="en-IN" sz="1800" dirty="0"/>
              <a:t>:</a:t>
            </a:r>
            <a:br>
              <a:rPr lang="en-IN" sz="1800" dirty="0"/>
            </a:br>
            <a:endParaRPr lang="en-IN" sz="1800" dirty="0"/>
          </a:p>
        </p:txBody>
      </p:sp>
      <p:sp>
        <p:nvSpPr>
          <p:cNvPr id="3" name="Content Placeholder 2">
            <a:extLst>
              <a:ext uri="{FF2B5EF4-FFF2-40B4-BE49-F238E27FC236}">
                <a16:creationId xmlns:a16="http://schemas.microsoft.com/office/drawing/2014/main" id="{E7637F45-EF96-42CE-8357-2241C532AEBE}"/>
              </a:ext>
            </a:extLst>
          </p:cNvPr>
          <p:cNvSpPr>
            <a:spLocks noGrp="1"/>
          </p:cNvSpPr>
          <p:nvPr>
            <p:ph idx="1"/>
          </p:nvPr>
        </p:nvSpPr>
        <p:spPr>
          <a:xfrm>
            <a:off x="1115568" y="1397001"/>
            <a:ext cx="10168128" cy="4775200"/>
          </a:xfrm>
        </p:spPr>
        <p:txBody>
          <a:bodyPr/>
          <a:lstStyle/>
          <a:p>
            <a:pPr algn="just"/>
            <a:r>
              <a:rPr lang="en-IN" sz="1800" dirty="0">
                <a:effectLst/>
                <a:latin typeface="+mj-lt"/>
                <a:ea typeface="SimSun" panose="02010600030101010101" pitchFamily="2" charset="-122"/>
              </a:rPr>
              <a:t>To be concluded, this topic completely discussed on the challenges, literature and some of the prototypes of Air quality monitoring using Pervasive computing. In addition, </a:t>
            </a:r>
            <a:r>
              <a:rPr lang="en-US" sz="1800" b="0" i="0" dirty="0">
                <a:solidFill>
                  <a:srgbClr val="000000"/>
                </a:solidFill>
                <a:effectLst/>
                <a:latin typeface="+mj-lt"/>
              </a:rPr>
              <a:t>the development of an IoT-based indoor air quality monitoring platform is presented. Experiments were performed to verify the air quality measurement device. Also, experiments making use of the platform were conducted and demonstrated suitable performance and convenience of the air quality monitoring platform. Several achievements of the platform were accomplished, indoor air quality can be efficiently monitored anywhere and in real time by using an IoT and a cloud computing technologies like </a:t>
            </a:r>
            <a:r>
              <a:rPr lang="en-US" sz="1800" b="0" i="0" dirty="0" err="1">
                <a:solidFill>
                  <a:srgbClr val="000000"/>
                </a:solidFill>
                <a:effectLst/>
                <a:latin typeface="+mj-lt"/>
              </a:rPr>
              <a:t>Thingspeak</a:t>
            </a:r>
            <a:r>
              <a:rPr lang="en-US" sz="1800" b="0" i="0" dirty="0">
                <a:solidFill>
                  <a:srgbClr val="000000"/>
                </a:solidFill>
                <a:effectLst/>
                <a:latin typeface="+mj-lt"/>
              </a:rPr>
              <a:t>. Future work will involve further testing of the device and the platform and came to know that AQM is one of the best and less effective prototype where shaping the future will be easy using by pervasive computing.</a:t>
            </a:r>
            <a:endParaRPr lang="en-IN" sz="1800" dirty="0">
              <a:latin typeface="+mj-lt"/>
            </a:endParaRPr>
          </a:p>
        </p:txBody>
      </p:sp>
    </p:spTree>
    <p:extLst>
      <p:ext uri="{BB962C8B-B14F-4D97-AF65-F5344CB8AC3E}">
        <p14:creationId xmlns:p14="http://schemas.microsoft.com/office/powerpoint/2010/main" val="128227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5B9B-8704-4183-8604-A77EB0ACFECB}"/>
              </a:ext>
            </a:extLst>
          </p:cNvPr>
          <p:cNvSpPr>
            <a:spLocks noGrp="1"/>
          </p:cNvSpPr>
          <p:nvPr>
            <p:ph type="title"/>
          </p:nvPr>
        </p:nvSpPr>
        <p:spPr/>
        <p:txBody>
          <a:bodyPr>
            <a:normAutofit/>
          </a:bodyPr>
          <a:lstStyle/>
          <a:p>
            <a:r>
              <a:rPr lang="en-IN" sz="2800" u="sng" dirty="0"/>
              <a:t>Problems :</a:t>
            </a:r>
          </a:p>
        </p:txBody>
      </p:sp>
      <p:sp>
        <p:nvSpPr>
          <p:cNvPr id="3" name="Content Placeholder 2">
            <a:extLst>
              <a:ext uri="{FF2B5EF4-FFF2-40B4-BE49-F238E27FC236}">
                <a16:creationId xmlns:a16="http://schemas.microsoft.com/office/drawing/2014/main" id="{E4F38C59-0380-4E94-80F3-6EB84A13C856}"/>
              </a:ext>
            </a:extLst>
          </p:cNvPr>
          <p:cNvSpPr>
            <a:spLocks noGrp="1"/>
          </p:cNvSpPr>
          <p:nvPr>
            <p:ph idx="1"/>
          </p:nvPr>
        </p:nvSpPr>
        <p:spPr/>
        <p:txBody>
          <a:bodyPr>
            <a:normAutofit lnSpcReduction="10000"/>
          </a:bodyPr>
          <a:lstStyle/>
          <a:p>
            <a:r>
              <a:rPr lang="en-IN" sz="1800" dirty="0">
                <a:latin typeface="Calibri" panose="020F0502020204030204" pitchFamily="34" charset="0"/>
                <a:ea typeface="Calibri" panose="020F0502020204030204" pitchFamily="34" charset="0"/>
                <a:cs typeface="Cordia New" panose="020B0304020202020204" pitchFamily="34" charset="-34"/>
              </a:rPr>
              <a:t>Y</a:t>
            </a:r>
            <a:r>
              <a:rPr lang="en-IN" sz="1800" dirty="0">
                <a:effectLst/>
                <a:latin typeface="Calibri" panose="020F0502020204030204" pitchFamily="34" charset="0"/>
                <a:ea typeface="Calibri" panose="020F0502020204030204" pitchFamily="34" charset="0"/>
                <a:cs typeface="Cordia New" panose="020B0304020202020204" pitchFamily="34" charset="-34"/>
              </a:rPr>
              <a:t>ears ago pollution has become one of the major concern all over the world. </a:t>
            </a:r>
          </a:p>
          <a:p>
            <a:r>
              <a:rPr lang="en-IN" sz="1800" dirty="0">
                <a:latin typeface="Calibri" panose="020F0502020204030204" pitchFamily="34" charset="0"/>
                <a:ea typeface="Calibri" panose="020F0502020204030204" pitchFamily="34" charset="0"/>
                <a:cs typeface="Cordia New" panose="020B0304020202020204" pitchFamily="34" charset="-34"/>
              </a:rPr>
              <a:t>The pollution and</a:t>
            </a:r>
            <a:r>
              <a:rPr lang="en-IN" sz="1800" dirty="0">
                <a:effectLst/>
                <a:latin typeface="Calibri" panose="020F0502020204030204" pitchFamily="34" charset="0"/>
                <a:ea typeface="Calibri" panose="020F0502020204030204" pitchFamily="34" charset="0"/>
                <a:cs typeface="Cordia New" panose="020B0304020202020204" pitchFamily="34" charset="-34"/>
              </a:rPr>
              <a:t> heating rapidly raised to 0.85c.Moreover at the end of the 2030 it was predicted to be over 20,00,000 deaths around the world.</a:t>
            </a:r>
          </a:p>
          <a:p>
            <a:r>
              <a:rPr lang="en-IN" sz="1800" dirty="0">
                <a:effectLst/>
                <a:latin typeface="Calibri" panose="020F0502020204030204" pitchFamily="34" charset="0"/>
                <a:ea typeface="Calibri" panose="020F0502020204030204" pitchFamily="34" charset="0"/>
                <a:cs typeface="Cordia New" panose="020B0304020202020204" pitchFamily="34" charset="-34"/>
              </a:rPr>
              <a:t>At </a:t>
            </a:r>
            <a:r>
              <a:rPr lang="en-IN" sz="1800" dirty="0">
                <a:latin typeface="Calibri" panose="020F0502020204030204" pitchFamily="34" charset="0"/>
                <a:ea typeface="Calibri" panose="020F0502020204030204" pitchFamily="34" charset="0"/>
                <a:cs typeface="Cordia New" panose="020B0304020202020204" pitchFamily="34" charset="-34"/>
              </a:rPr>
              <a:t>present</a:t>
            </a:r>
            <a:r>
              <a:rPr lang="en-IN" sz="1800" dirty="0">
                <a:effectLst/>
                <a:latin typeface="Calibri" panose="020F0502020204030204" pitchFamily="34" charset="0"/>
                <a:ea typeface="Calibri" panose="020F0502020204030204" pitchFamily="34" charset="0"/>
                <a:cs typeface="Cordia New" panose="020B0304020202020204" pitchFamily="34" charset="-34"/>
              </a:rPr>
              <a:t> heating of oils ,fuels and plastics are leads to the critical climatic changes and in pollution as well.</a:t>
            </a:r>
          </a:p>
          <a:p>
            <a:r>
              <a:rPr lang="en-IN" sz="1800" dirty="0">
                <a:effectLst/>
                <a:latin typeface="Calibri" panose="020F0502020204030204" pitchFamily="34" charset="0"/>
                <a:ea typeface="Calibri" panose="020F0502020204030204" pitchFamily="34" charset="0"/>
                <a:cs typeface="Cordia New" panose="020B0304020202020204" pitchFamily="34" charset="-34"/>
              </a:rPr>
              <a:t> </a:t>
            </a:r>
            <a:r>
              <a:rPr lang="en-IN" sz="1800" dirty="0">
                <a:latin typeface="Calibri" panose="020F0502020204030204" pitchFamily="34" charset="0"/>
                <a:ea typeface="Calibri" panose="020F0502020204030204" pitchFamily="34" charset="0"/>
                <a:cs typeface="Cordia New" panose="020B0304020202020204" pitchFamily="34" charset="-34"/>
              </a:rPr>
              <a:t>B</a:t>
            </a:r>
            <a:r>
              <a:rPr lang="en-IN" sz="1800" dirty="0">
                <a:effectLst/>
                <a:latin typeface="Calibri" panose="020F0502020204030204" pitchFamily="34" charset="0"/>
                <a:ea typeface="Calibri" panose="020F0502020204030204" pitchFamily="34" charset="0"/>
                <a:cs typeface="Cordia New" panose="020B0304020202020204" pitchFamily="34" charset="-34"/>
              </a:rPr>
              <a:t>ig concern is, it can impact the health of the crops may lead to the reduction of the food sources and other related health issues. For instance, Ozone is one of the most affective air pollutants to ecosystems and to crops.</a:t>
            </a:r>
          </a:p>
          <a:p>
            <a:r>
              <a:rPr lang="en-IN" sz="1800" dirty="0">
                <a:effectLst/>
                <a:latin typeface="Calibri" panose="020F0502020204030204" pitchFamily="34" charset="0"/>
                <a:ea typeface="Calibri" panose="020F0502020204030204" pitchFamily="34" charset="0"/>
                <a:cs typeface="Cordia New" panose="020B0304020202020204" pitchFamily="34" charset="-34"/>
              </a:rPr>
              <a:t> However it acts as oxidants, in atmosphere surface level the plays secondary pollutant eventually it creates the oxidation of NO2.The below figure shows the difference between normal leaf and affected leaf</a:t>
            </a:r>
            <a:endParaRPr lang="en-IN" dirty="0"/>
          </a:p>
        </p:txBody>
      </p:sp>
    </p:spTree>
    <p:extLst>
      <p:ext uri="{BB962C8B-B14F-4D97-AF65-F5344CB8AC3E}">
        <p14:creationId xmlns:p14="http://schemas.microsoft.com/office/powerpoint/2010/main" val="4287228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EE7CBF-7E23-47F0-9B2E-DB8D210D8D85}"/>
              </a:ext>
            </a:extLst>
          </p:cNvPr>
          <p:cNvSpPr>
            <a:spLocks noGrp="1"/>
          </p:cNvSpPr>
          <p:nvPr>
            <p:ph type="title"/>
          </p:nvPr>
        </p:nvSpPr>
        <p:spPr>
          <a:xfrm>
            <a:off x="844512" y="2882900"/>
            <a:ext cx="4743487" cy="4483100"/>
          </a:xfrm>
        </p:spPr>
        <p:txBody>
          <a:bodyPr vert="horz" lIns="91440" tIns="45720" rIns="91440" bIns="45720" rtlCol="0">
            <a:normAutofit/>
          </a:bodyPr>
          <a:lstStyle/>
          <a:p>
            <a:r>
              <a:rPr lang="en-US" sz="2000" dirty="0"/>
              <a:t>However it acts as oxidants, in atmosphere surface level the plays secondary pollutant eventually it creates the oxidation of NO2.The below figure shows the difference between normal leaf and affected leaf.</a:t>
            </a:r>
          </a:p>
        </p:txBody>
      </p:sp>
      <p:pic>
        <p:nvPicPr>
          <p:cNvPr id="5" name="Content Placeholder 4" descr="A close up of a leaf&#10;&#10;Description automatically generated with low confidence">
            <a:extLst>
              <a:ext uri="{FF2B5EF4-FFF2-40B4-BE49-F238E27FC236}">
                <a16:creationId xmlns:a16="http://schemas.microsoft.com/office/drawing/2014/main" id="{5CBD39A6-91C7-4137-A64F-59290ABF6612}"/>
              </a:ext>
            </a:extLst>
          </p:cNvPr>
          <p:cNvPicPr>
            <a:picLocks noChangeAspect="1"/>
          </p:cNvPicPr>
          <p:nvPr/>
        </p:nvPicPr>
        <p:blipFill rotWithShape="1">
          <a:blip r:embed="rId2">
            <a:extLst>
              <a:ext uri="{28A0092B-C50C-407E-A947-70E740481C1C}">
                <a14:useLocalDpi xmlns:a14="http://schemas.microsoft.com/office/drawing/2010/main" val="0"/>
              </a:ext>
            </a:extLst>
          </a:blip>
          <a:srcRect l="7291" r="8620" b="1"/>
          <a:stretch/>
        </p:blipFill>
        <p:spPr>
          <a:xfrm>
            <a:off x="3858882" y="374904"/>
            <a:ext cx="4562627" cy="3609664"/>
          </a:xfrm>
          <a:prstGeom prst="rect">
            <a:avLst/>
          </a:prstGeom>
        </p:spPr>
      </p:pic>
      <p:sp>
        <p:nvSpPr>
          <p:cNvPr id="43" name="Rectangle 42">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60433FA1-30F1-4DD3-8FCE-DF46C98D3B96}"/>
              </a:ext>
            </a:extLst>
          </p:cNvPr>
          <p:cNvSpPr>
            <a:spLocks noGrp="1"/>
          </p:cNvSpPr>
          <p:nvPr>
            <p:ph idx="1"/>
          </p:nvPr>
        </p:nvSpPr>
        <p:spPr>
          <a:xfrm>
            <a:off x="5349240" y="4440602"/>
            <a:ext cx="6007608" cy="1645920"/>
          </a:xfrm>
        </p:spPr>
        <p:txBody>
          <a:bodyPr vert="horz" lIns="91440" tIns="45720" rIns="91440" bIns="45720" rtlCol="0" anchor="ctr">
            <a:normAutofit/>
          </a:bodyPr>
          <a:lstStyle/>
          <a:p>
            <a:pPr indent="182880">
              <a:spcAft>
                <a:spcPts val="600"/>
              </a:spcAft>
              <a:tabLst>
                <a:tab pos="182880" algn="l"/>
              </a:tabLst>
            </a:pPr>
            <a:r>
              <a:rPr lang="en-IN" sz="1800" spc="-5" dirty="0">
                <a:effectLst/>
                <a:latin typeface="Times New Roman" panose="02020603050405020304" pitchFamily="18" charset="0"/>
                <a:ea typeface="SimSun" panose="02010600030101010101" pitchFamily="2" charset="-122"/>
              </a:rPr>
              <a:t> when the quantity of the pollutant enters into the human body it slowly effects on the respiratory system and creates infectious diseases or may directly lead to the damage in lungs. these toxics can simply enter and spread all over the body leads to death.</a:t>
            </a:r>
            <a:endParaRPr lang="en-IN" sz="1800" spc="-5">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153175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7831-FB27-434D-A129-5A1D28B73208}"/>
              </a:ext>
            </a:extLst>
          </p:cNvPr>
          <p:cNvSpPr>
            <a:spLocks noGrp="1"/>
          </p:cNvSpPr>
          <p:nvPr>
            <p:ph type="title"/>
          </p:nvPr>
        </p:nvSpPr>
        <p:spPr>
          <a:xfrm>
            <a:off x="1115568" y="495374"/>
            <a:ext cx="10168128" cy="1990374"/>
          </a:xfrm>
        </p:spPr>
        <p:txBody>
          <a:bodyPr>
            <a:normAutofit/>
          </a:bodyPr>
          <a:lstStyle/>
          <a:p>
            <a:r>
              <a:rPr lang="en-US" sz="2700" u="sng" dirty="0"/>
              <a:t>Literature</a:t>
            </a:r>
            <a:r>
              <a:rPr lang="en-US" sz="2700" dirty="0"/>
              <a:t> :</a:t>
            </a:r>
            <a:r>
              <a:rPr lang="en-IN" sz="1800" dirty="0">
                <a:solidFill>
                  <a:srgbClr val="333333"/>
                </a:solidFill>
                <a:effectLst/>
                <a:ea typeface="Calibri" panose="020F0502020204030204" pitchFamily="34" charset="0"/>
                <a:cs typeface="Cordia New" panose="020B0304020202020204" pitchFamily="34" charset="-34"/>
              </a:rPr>
              <a:t>Yu and Lin [</a:t>
            </a:r>
            <a:r>
              <a:rPr lang="en-IN" sz="1800" u="sng" dirty="0">
                <a:solidFill>
                  <a:srgbClr val="004B83"/>
                </a:solidFill>
                <a:effectLst/>
                <a:ea typeface="Calibri" panose="020F0502020204030204" pitchFamily="34" charset="0"/>
                <a:cs typeface="Cordia New" panose="020B0304020202020204" pitchFamily="34" charset="-34"/>
                <a:hlinkClick r:id="rId2" tooltip="Yu TC, Lin CC. An intelligent wireless sensing and control system to improve indoor air quality: monitoring, prediction, and preaction. Int J Distrib Sens N. 2015;2015:140978."/>
              </a:rPr>
              <a:t>36</a:t>
            </a:r>
            <a:r>
              <a:rPr lang="en-IN" sz="1800" dirty="0">
                <a:solidFill>
                  <a:srgbClr val="333333"/>
                </a:solidFill>
                <a:effectLst/>
                <a:ea typeface="Calibri" panose="020F0502020204030204" pitchFamily="34" charset="0"/>
                <a:cs typeface="Cordia New" panose="020B0304020202020204" pitchFamily="34" charset="-34"/>
              </a:rPr>
              <a:t>] designed and constructed an intelligent wireless sensing and control system to deal and help with health problems caused by Air pollution.</a:t>
            </a:r>
            <a:br>
              <a:rPr lang="en-IN" sz="1800" dirty="0">
                <a:solidFill>
                  <a:srgbClr val="333333"/>
                </a:solidFill>
                <a:effectLst/>
                <a:ea typeface="Calibri" panose="020F0502020204030204" pitchFamily="34" charset="0"/>
                <a:cs typeface="Cordia New" panose="020B0304020202020204" pitchFamily="34" charset="-34"/>
              </a:rPr>
            </a:br>
            <a:r>
              <a:rPr lang="en-IN" sz="1800" dirty="0">
                <a:solidFill>
                  <a:srgbClr val="333333"/>
                </a:solidFill>
                <a:effectLst/>
                <a:ea typeface="Calibri" panose="020F0502020204030204" pitchFamily="34" charset="0"/>
                <a:cs typeface="Cordia New" panose="020B0304020202020204" pitchFamily="34" charset="-34"/>
              </a:rPr>
              <a:t>This complete system is depends upon 3 different parts:1)Data acquisition.2)Data analysis 3)data feedback. </a:t>
            </a:r>
            <a:br>
              <a:rPr lang="en-US" sz="2000" dirty="0"/>
            </a:br>
            <a:br>
              <a:rPr lang="en-US" sz="2000" dirty="0"/>
            </a:br>
            <a:endParaRPr lang="en-IN" sz="2000" dirty="0"/>
          </a:p>
        </p:txBody>
      </p:sp>
      <p:sp>
        <p:nvSpPr>
          <p:cNvPr id="3" name="Content Placeholder 2">
            <a:extLst>
              <a:ext uri="{FF2B5EF4-FFF2-40B4-BE49-F238E27FC236}">
                <a16:creationId xmlns:a16="http://schemas.microsoft.com/office/drawing/2014/main" id="{31110729-A0F4-4BE6-8445-9157BA5D3F8D}"/>
              </a:ext>
            </a:extLst>
          </p:cNvPr>
          <p:cNvSpPr>
            <a:spLocks noGrp="1"/>
          </p:cNvSpPr>
          <p:nvPr>
            <p:ph idx="1"/>
          </p:nvPr>
        </p:nvSpPr>
        <p:spPr>
          <a:xfrm>
            <a:off x="1115568" y="2130641"/>
            <a:ext cx="10168128" cy="4323426"/>
          </a:xfrm>
        </p:spPr>
        <p:txBody>
          <a:bodyPr>
            <a:normAutofit/>
          </a:bodyPr>
          <a:lstStyle/>
          <a:p>
            <a:pPr marL="0" indent="0">
              <a:buNone/>
            </a:pPr>
            <a:r>
              <a:rPr lang="en-US" sz="1800" dirty="0"/>
              <a:t>. 1) </a:t>
            </a:r>
            <a:r>
              <a:rPr lang="en-IN" sz="1800" dirty="0">
                <a:effectLst/>
                <a:latin typeface="+mj-lt"/>
                <a:ea typeface="Calibri" panose="020F0502020204030204" pitchFamily="34" charset="0"/>
                <a:cs typeface="Cordia New" panose="020B0304020202020204" pitchFamily="34" charset="-34"/>
              </a:rPr>
              <a:t>D</a:t>
            </a:r>
            <a:r>
              <a:rPr lang="en-IN" sz="1800" u="sng" dirty="0">
                <a:effectLst/>
                <a:latin typeface="+mj-lt"/>
                <a:ea typeface="Calibri" panose="020F0502020204030204" pitchFamily="34" charset="0"/>
                <a:cs typeface="Cordia New" panose="020B0304020202020204" pitchFamily="34" charset="-34"/>
              </a:rPr>
              <a:t>ata Acquisition </a:t>
            </a:r>
            <a:r>
              <a:rPr lang="en-IN" sz="1800" dirty="0">
                <a:effectLst/>
                <a:latin typeface="+mj-lt"/>
                <a:ea typeface="Calibri" panose="020F0502020204030204" pitchFamily="34" charset="0"/>
                <a:cs typeface="Cordia New" panose="020B0304020202020204" pitchFamily="34" charset="-34"/>
              </a:rPr>
              <a:t>: it helps in obtaining the environmental indicators values </a:t>
            </a:r>
            <a:r>
              <a:rPr lang="en-IN" sz="1800" dirty="0" err="1">
                <a:effectLst/>
                <a:latin typeface="+mj-lt"/>
                <a:ea typeface="Calibri" panose="020F0502020204030204" pitchFamily="34" charset="0"/>
                <a:cs typeface="Cordia New" panose="020B0304020202020204" pitchFamily="34" charset="-34"/>
              </a:rPr>
              <a:t>likeRH</a:t>
            </a:r>
            <a:r>
              <a:rPr lang="en-IN" sz="1800" dirty="0">
                <a:effectLst/>
                <a:latin typeface="+mj-lt"/>
                <a:ea typeface="Calibri" panose="020F0502020204030204" pitchFamily="34" charset="0"/>
                <a:cs typeface="Cordia New" panose="020B0304020202020204" pitchFamily="34" charset="-34"/>
              </a:rPr>
              <a:t> , CO2 concentration and temperature through polling mechanisms.</a:t>
            </a:r>
          </a:p>
          <a:p>
            <a:pPr marL="0" indent="0">
              <a:buNone/>
            </a:pPr>
            <a:endParaRPr lang="en-IN" sz="1800" dirty="0">
              <a:effectLst/>
              <a:latin typeface="+mj-lt"/>
              <a:ea typeface="Calibri" panose="020F0502020204030204" pitchFamily="34" charset="0"/>
              <a:cs typeface="Cordia New" panose="020B0304020202020204" pitchFamily="34" charset="-34"/>
            </a:endParaRPr>
          </a:p>
          <a:p>
            <a:pPr marL="0" lvl="0" indent="0">
              <a:lnSpc>
                <a:spcPct val="107000"/>
              </a:lnSpc>
              <a:buClr>
                <a:srgbClr val="333333"/>
              </a:buClr>
              <a:buSzPts val="1350"/>
              <a:buNone/>
            </a:pPr>
            <a:r>
              <a:rPr lang="en-IN" sz="1800" dirty="0">
                <a:effectLst/>
                <a:latin typeface="+mj-lt"/>
                <a:ea typeface="Calibri" panose="020F0502020204030204" pitchFamily="34" charset="0"/>
                <a:cs typeface="Cordia New" panose="020B0304020202020204" pitchFamily="34" charset="-34"/>
              </a:rPr>
              <a:t>2) </a:t>
            </a:r>
            <a:r>
              <a:rPr lang="en-IN" sz="1800" u="sng" dirty="0">
                <a:effectLst/>
                <a:latin typeface="+mj-lt"/>
                <a:ea typeface="Calibri" panose="020F0502020204030204" pitchFamily="34" charset="0"/>
                <a:cs typeface="Cordia New" panose="020B0304020202020204" pitchFamily="34" charset="-34"/>
              </a:rPr>
              <a:t>Data Analysis</a:t>
            </a:r>
            <a:r>
              <a:rPr lang="en-IN" sz="1800" dirty="0">
                <a:effectLst/>
                <a:latin typeface="+mj-lt"/>
                <a:ea typeface="Calibri" panose="020F0502020204030204" pitchFamily="34" charset="0"/>
                <a:cs typeface="Cordia New" panose="020B0304020202020204" pitchFamily="34" charset="-34"/>
              </a:rPr>
              <a:t>: this section is good for collection of data samples and interfacing with Auto </a:t>
            </a:r>
            <a:r>
              <a:rPr lang="en-IN" sz="1800" dirty="0" err="1">
                <a:effectLst/>
                <a:latin typeface="+mj-lt"/>
                <a:ea typeface="Calibri" panose="020F0502020204030204" pitchFamily="34" charset="0"/>
                <a:cs typeface="Cordia New" panose="020B0304020202020204" pitchFamily="34" charset="-34"/>
              </a:rPr>
              <a:t>regressiveintegrated</a:t>
            </a:r>
            <a:r>
              <a:rPr lang="en-IN" sz="1800" dirty="0">
                <a:effectLst/>
                <a:latin typeface="+mj-lt"/>
                <a:ea typeface="Calibri" panose="020F0502020204030204" pitchFamily="34" charset="0"/>
                <a:cs typeface="Cordia New" panose="020B0304020202020204" pitchFamily="34" charset="-34"/>
              </a:rPr>
              <a:t> moving Average(ARIMA) prediction model  for analysing the different kind of trends in the vicinity.</a:t>
            </a:r>
          </a:p>
          <a:p>
            <a:pPr marL="0" lvl="0" indent="0">
              <a:lnSpc>
                <a:spcPct val="107000"/>
              </a:lnSpc>
              <a:buClr>
                <a:srgbClr val="333333"/>
              </a:buClr>
              <a:buSzPts val="1350"/>
              <a:buNone/>
            </a:pPr>
            <a:endParaRPr lang="en-IN" sz="1800" dirty="0">
              <a:effectLst/>
              <a:latin typeface="+mj-lt"/>
              <a:ea typeface="Calibri" panose="020F0502020204030204" pitchFamily="34" charset="0"/>
              <a:cs typeface="Cordia New" panose="020B0304020202020204" pitchFamily="34" charset="-34"/>
            </a:endParaRPr>
          </a:p>
          <a:p>
            <a:pPr marL="0" lvl="0" indent="0">
              <a:lnSpc>
                <a:spcPct val="107000"/>
              </a:lnSpc>
              <a:spcAft>
                <a:spcPts val="800"/>
              </a:spcAft>
              <a:buClr>
                <a:srgbClr val="333333"/>
              </a:buClr>
              <a:buSzPts val="1350"/>
              <a:buNone/>
            </a:pPr>
            <a:r>
              <a:rPr lang="en-IN" sz="1800" u="sng" dirty="0">
                <a:effectLst/>
                <a:latin typeface="+mj-lt"/>
                <a:ea typeface="Calibri" panose="020F0502020204030204" pitchFamily="34" charset="0"/>
                <a:cs typeface="Cordia New" panose="020B0304020202020204" pitchFamily="34" charset="-34"/>
              </a:rPr>
              <a:t>3 )Data feedback</a:t>
            </a:r>
            <a:r>
              <a:rPr lang="en-IN" sz="1800" dirty="0">
                <a:effectLst/>
                <a:latin typeface="+mj-lt"/>
                <a:ea typeface="Calibri" panose="020F0502020204030204" pitchFamily="34" charset="0"/>
                <a:cs typeface="Cordia New" panose="020B0304020202020204" pitchFamily="34" charset="-34"/>
              </a:rPr>
              <a:t>: it plays an important </a:t>
            </a:r>
            <a:r>
              <a:rPr lang="en-IN" sz="1800" dirty="0" err="1">
                <a:effectLst/>
                <a:latin typeface="+mj-lt"/>
                <a:ea typeface="Calibri" panose="020F0502020204030204" pitchFamily="34" charset="0"/>
                <a:cs typeface="Cordia New" panose="020B0304020202020204" pitchFamily="34" charset="-34"/>
              </a:rPr>
              <a:t>role,based</a:t>
            </a:r>
            <a:r>
              <a:rPr lang="en-IN" sz="1800" dirty="0">
                <a:effectLst/>
                <a:latin typeface="+mj-lt"/>
                <a:ea typeface="Calibri" panose="020F0502020204030204" pitchFamily="34" charset="0"/>
                <a:cs typeface="Cordia New" panose="020B0304020202020204" pitchFamily="34" charset="-34"/>
              </a:rPr>
              <a:t> on the </a:t>
            </a:r>
            <a:r>
              <a:rPr lang="en-IN" sz="1800" dirty="0" err="1">
                <a:effectLst/>
                <a:latin typeface="+mj-lt"/>
                <a:ea typeface="Calibri" panose="020F0502020204030204" pitchFamily="34" charset="0"/>
                <a:cs typeface="Cordia New" panose="020B0304020202020204" pitchFamily="34" charset="-34"/>
              </a:rPr>
              <a:t>results,action</a:t>
            </a:r>
            <a:r>
              <a:rPr lang="en-IN" sz="1800" dirty="0">
                <a:effectLst/>
                <a:latin typeface="+mj-lt"/>
                <a:ea typeface="Calibri" panose="020F0502020204030204" pitchFamily="34" charset="0"/>
                <a:cs typeface="Cordia New" panose="020B0304020202020204" pitchFamily="34" charset="-34"/>
              </a:rPr>
              <a:t> will be </a:t>
            </a:r>
            <a:r>
              <a:rPr lang="en-IN" sz="1800" dirty="0" err="1">
                <a:effectLst/>
                <a:latin typeface="+mj-lt"/>
                <a:ea typeface="Calibri" panose="020F0502020204030204" pitchFamily="34" charset="0"/>
                <a:cs typeface="Cordia New" panose="020B0304020202020204" pitchFamily="34" charset="-34"/>
              </a:rPr>
              <a:t>taken.however,it</a:t>
            </a:r>
            <a:r>
              <a:rPr lang="en-IN" sz="1800" dirty="0">
                <a:effectLst/>
                <a:latin typeface="+mj-lt"/>
                <a:ea typeface="Calibri" panose="020F0502020204030204" pitchFamily="34" charset="0"/>
                <a:cs typeface="Cordia New" panose="020B0304020202020204" pitchFamily="34" charset="-34"/>
              </a:rPr>
              <a:t> sends a warning message or may controls the fan speed automatically. In this architecture hardware is powered by </a:t>
            </a:r>
            <a:r>
              <a:rPr lang="en-IN" sz="1800" dirty="0">
                <a:solidFill>
                  <a:srgbClr val="333333"/>
                </a:solidFill>
                <a:effectLst/>
                <a:latin typeface="+mj-lt"/>
                <a:ea typeface="Calibri" panose="020F0502020204030204" pitchFamily="34" charset="0"/>
                <a:cs typeface="Cordia New" panose="020B0304020202020204" pitchFamily="34" charset="-34"/>
              </a:rPr>
              <a:t>IEEE1451.4 standard and also the communication channel is well established by Zigbee technology.</a:t>
            </a:r>
            <a:endParaRPr lang="en-IN" sz="1800" dirty="0">
              <a:effectLst/>
              <a:latin typeface="+mj-lt"/>
              <a:ea typeface="Calibri" panose="020F0502020204030204" pitchFamily="34" charset="0"/>
              <a:cs typeface="Cordia New" panose="020B0304020202020204" pitchFamily="34" charset="-34"/>
            </a:endParaRPr>
          </a:p>
          <a:p>
            <a:pPr marL="0" indent="0">
              <a:buNone/>
            </a:pPr>
            <a:endParaRPr lang="en-IN" sz="1800" dirty="0"/>
          </a:p>
        </p:txBody>
      </p:sp>
    </p:spTree>
    <p:extLst>
      <p:ext uri="{BB962C8B-B14F-4D97-AF65-F5344CB8AC3E}">
        <p14:creationId xmlns:p14="http://schemas.microsoft.com/office/powerpoint/2010/main" val="490677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5BE2-02A5-4109-9E87-C1164939B87E}"/>
              </a:ext>
            </a:extLst>
          </p:cNvPr>
          <p:cNvSpPr>
            <a:spLocks noGrp="1"/>
          </p:cNvSpPr>
          <p:nvPr>
            <p:ph type="title"/>
          </p:nvPr>
        </p:nvSpPr>
        <p:spPr>
          <a:xfrm>
            <a:off x="1115568" y="-914400"/>
            <a:ext cx="10168128" cy="3533313"/>
          </a:xfrm>
        </p:spPr>
        <p:txBody>
          <a:bodyPr>
            <a:noAutofit/>
          </a:bodyPr>
          <a:lstStyle/>
          <a:p>
            <a:pPr>
              <a:lnSpc>
                <a:spcPct val="107000"/>
              </a:lnSpc>
              <a:spcAft>
                <a:spcPts val="800"/>
              </a:spcAft>
            </a:pPr>
            <a:br>
              <a:rPr lang="en-IN" sz="1800" u="sng" dirty="0">
                <a:effectLst/>
                <a:latin typeface="Calibri" panose="020F0502020204030204" pitchFamily="34" charset="0"/>
                <a:ea typeface="Calibri" panose="020F0502020204030204" pitchFamily="34" charset="0"/>
                <a:cs typeface="Cordia New" panose="020B0304020202020204" pitchFamily="34" charset="-34"/>
              </a:rPr>
            </a:br>
            <a:r>
              <a:rPr lang="en-IN" sz="1800" dirty="0">
                <a:effectLst/>
                <a:latin typeface="Calibri" panose="020F0502020204030204" pitchFamily="34" charset="0"/>
                <a:ea typeface="Calibri" panose="020F0502020204030204" pitchFamily="34" charset="0"/>
                <a:cs typeface="Cordia New" panose="020B0304020202020204" pitchFamily="34" charset="-34"/>
              </a:rPr>
              <a:t> </a:t>
            </a:r>
            <a:br>
              <a:rPr lang="en-IN" sz="1800" dirty="0">
                <a:effectLst/>
                <a:latin typeface="Calibri" panose="020F0502020204030204" pitchFamily="34" charset="0"/>
                <a:ea typeface="Calibri" panose="020F0502020204030204" pitchFamily="34" charset="0"/>
                <a:cs typeface="Cordia New" panose="020B0304020202020204" pitchFamily="34" charset="-34"/>
              </a:rPr>
            </a:br>
            <a:r>
              <a:rPr lang="en-IN" sz="2000" dirty="0">
                <a:effectLst/>
                <a:ea typeface="Calibri" panose="020F0502020204030204" pitchFamily="34" charset="0"/>
                <a:cs typeface="Cordia New" panose="020B0304020202020204" pitchFamily="34" charset="-34"/>
              </a:rPr>
              <a:t>The software architecture is also perfectly  separated as hardware into three different sections they are: </a:t>
            </a:r>
            <a:endParaRPr lang="en-IN" sz="2000" u="sng" dirty="0"/>
          </a:p>
        </p:txBody>
      </p:sp>
      <p:sp>
        <p:nvSpPr>
          <p:cNvPr id="3" name="Content Placeholder 2">
            <a:extLst>
              <a:ext uri="{FF2B5EF4-FFF2-40B4-BE49-F238E27FC236}">
                <a16:creationId xmlns:a16="http://schemas.microsoft.com/office/drawing/2014/main" id="{624672DA-EDCB-4B78-A805-D1418C75179F}"/>
              </a:ext>
            </a:extLst>
          </p:cNvPr>
          <p:cNvSpPr>
            <a:spLocks noGrp="1"/>
          </p:cNvSpPr>
          <p:nvPr>
            <p:ph idx="1"/>
          </p:nvPr>
        </p:nvSpPr>
        <p:spPr>
          <a:xfrm>
            <a:off x="1115568" y="2121763"/>
            <a:ext cx="10168128" cy="4365664"/>
          </a:xfrm>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Cordia New" panose="020B0304020202020204" pitchFamily="34" charset="-34"/>
              </a:rPr>
              <a:t>1</a:t>
            </a:r>
            <a:r>
              <a:rPr lang="en-IN" sz="2000" dirty="0">
                <a:effectLst/>
                <a:latin typeface="+mj-lt"/>
                <a:ea typeface="Calibri" panose="020F0502020204030204" pitchFamily="34" charset="0"/>
                <a:cs typeface="Cordia New" panose="020B0304020202020204" pitchFamily="34" charset="-34"/>
              </a:rPr>
              <a:t>):Data Monitoring : in this area agent creates a bridge between hardware and software ,for purpose of great communication.</a:t>
            </a:r>
          </a:p>
          <a:p>
            <a:pPr>
              <a:lnSpc>
                <a:spcPct val="107000"/>
              </a:lnSpc>
              <a:spcAft>
                <a:spcPts val="800"/>
              </a:spcAft>
            </a:pPr>
            <a:r>
              <a:rPr lang="en-IN" sz="2000" dirty="0">
                <a:effectLst/>
                <a:latin typeface="+mj-lt"/>
                <a:ea typeface="Calibri" panose="020F0502020204030204" pitchFamily="34" charset="0"/>
                <a:cs typeface="Cordia New" panose="020B0304020202020204" pitchFamily="34" charset="-34"/>
              </a:rPr>
              <a:t>2):Air quality </a:t>
            </a:r>
            <a:r>
              <a:rPr lang="en-IN" sz="2000" dirty="0" err="1">
                <a:effectLst/>
                <a:latin typeface="+mj-lt"/>
                <a:ea typeface="Calibri" panose="020F0502020204030204" pitchFamily="34" charset="0"/>
                <a:cs typeface="Cordia New" panose="020B0304020202020204" pitchFamily="34" charset="-34"/>
              </a:rPr>
              <a:t>Analyzing:here</a:t>
            </a:r>
            <a:r>
              <a:rPr lang="en-IN" sz="2000" dirty="0">
                <a:effectLst/>
                <a:latin typeface="+mj-lt"/>
                <a:ea typeface="Calibri" panose="020F0502020204030204" pitchFamily="34" charset="0"/>
                <a:cs typeface="Cordia New" panose="020B0304020202020204" pitchFamily="34" charset="-34"/>
              </a:rPr>
              <a:t> the agent particular about air quality trends and the higher pollution </a:t>
            </a:r>
            <a:r>
              <a:rPr lang="en-IN" sz="2000" dirty="0" err="1">
                <a:effectLst/>
                <a:latin typeface="+mj-lt"/>
                <a:ea typeface="Calibri" panose="020F0502020204030204" pitchFamily="34" charset="0"/>
                <a:cs typeface="Cordia New" panose="020B0304020202020204" pitchFamily="34" charset="-34"/>
              </a:rPr>
              <a:t>levels.lastly</a:t>
            </a:r>
            <a:r>
              <a:rPr lang="en-IN" sz="2000" dirty="0">
                <a:effectLst/>
                <a:latin typeface="+mj-lt"/>
                <a:ea typeface="Calibri" panose="020F0502020204030204" pitchFamily="34" charset="0"/>
                <a:cs typeface="Cordia New" panose="020B0304020202020204" pitchFamily="34" charset="-34"/>
              </a:rPr>
              <a:t>,</a:t>
            </a:r>
          </a:p>
          <a:p>
            <a:pPr>
              <a:lnSpc>
                <a:spcPct val="107000"/>
              </a:lnSpc>
              <a:spcAft>
                <a:spcPts val="800"/>
              </a:spcAft>
            </a:pPr>
            <a:r>
              <a:rPr lang="en-IN" sz="2000" dirty="0">
                <a:effectLst/>
                <a:latin typeface="+mj-lt"/>
                <a:ea typeface="Calibri" panose="020F0502020204030204" pitchFamily="34" charset="0"/>
                <a:cs typeface="Cordia New" panose="020B0304020202020204" pitchFamily="34" charset="-34"/>
              </a:rPr>
              <a:t>3):</a:t>
            </a:r>
            <a:r>
              <a:rPr lang="en-IN" sz="2000" dirty="0" err="1">
                <a:effectLst/>
                <a:latin typeface="+mj-lt"/>
                <a:ea typeface="Calibri" panose="020F0502020204030204" pitchFamily="34" charset="0"/>
                <a:cs typeface="Cordia New" panose="020B0304020202020204" pitchFamily="34" charset="-34"/>
              </a:rPr>
              <a:t>Application:In</a:t>
            </a:r>
            <a:r>
              <a:rPr lang="en-IN" sz="2000" dirty="0">
                <a:effectLst/>
                <a:latin typeface="+mj-lt"/>
                <a:ea typeface="Calibri" panose="020F0502020204030204" pitchFamily="34" charset="0"/>
                <a:cs typeface="Cordia New" panose="020B0304020202020204" pitchFamily="34" charset="-34"/>
              </a:rPr>
              <a:t> this area the agent gives services for the control and alerts for data display.</a:t>
            </a:r>
          </a:p>
          <a:p>
            <a:r>
              <a:rPr lang="en-IN" sz="2000" dirty="0">
                <a:effectLst/>
                <a:latin typeface="+mj-lt"/>
                <a:ea typeface="Calibri" panose="020F0502020204030204" pitchFamily="34" charset="0"/>
                <a:cs typeface="Cordia New" panose="020B0304020202020204" pitchFamily="34" charset="-34"/>
              </a:rPr>
              <a:t>The final ARIMA model Air Quality monitoring system was deployed in the real-time environment. The performance of the system was later  tested using two  types of tests: </a:t>
            </a:r>
          </a:p>
          <a:p>
            <a:endParaRPr lang="en-IN" dirty="0">
              <a:latin typeface="+mj-lt"/>
            </a:endParaRPr>
          </a:p>
        </p:txBody>
      </p:sp>
    </p:spTree>
    <p:extLst>
      <p:ext uri="{BB962C8B-B14F-4D97-AF65-F5344CB8AC3E}">
        <p14:creationId xmlns:p14="http://schemas.microsoft.com/office/powerpoint/2010/main" val="181238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5C40-FDAF-4A41-9749-2CEE721DA9EF}"/>
              </a:ext>
            </a:extLst>
          </p:cNvPr>
          <p:cNvSpPr>
            <a:spLocks noGrp="1"/>
          </p:cNvSpPr>
          <p:nvPr>
            <p:ph type="title"/>
          </p:nvPr>
        </p:nvSpPr>
        <p:spPr>
          <a:xfrm>
            <a:off x="1115568" y="548640"/>
            <a:ext cx="10168128" cy="1703672"/>
          </a:xfrm>
        </p:spPr>
        <p:txBody>
          <a:bodyPr>
            <a:normAutofit/>
          </a:bodyPr>
          <a:lstStyle/>
          <a:p>
            <a:r>
              <a:rPr lang="en-IN" sz="2000" dirty="0">
                <a:effectLst/>
                <a:ea typeface="Calibri" panose="020F0502020204030204" pitchFamily="34" charset="0"/>
                <a:cs typeface="Cordia New" panose="020B0304020202020204" pitchFamily="34" charset="-34"/>
              </a:rPr>
              <a:t>The final ARIMA model Air Quality monitoring system was deployed in the real-time environment. The performance of the system was later  tested using two  types of tests: : </a:t>
            </a:r>
            <a:br>
              <a:rPr lang="en-IN" sz="1800" dirty="0">
                <a:effectLst/>
                <a:latin typeface="Calibri" panose="020F0502020204030204" pitchFamily="34" charset="0"/>
                <a:ea typeface="Calibri" panose="020F0502020204030204" pitchFamily="34" charset="0"/>
                <a:cs typeface="Cordia New" panose="020B0304020202020204" pitchFamily="34" charset="-34"/>
              </a:rPr>
            </a:br>
            <a:endParaRPr lang="en-IN" sz="2000" dirty="0"/>
          </a:p>
        </p:txBody>
      </p:sp>
      <p:sp>
        <p:nvSpPr>
          <p:cNvPr id="3" name="Content Placeholder 2">
            <a:extLst>
              <a:ext uri="{FF2B5EF4-FFF2-40B4-BE49-F238E27FC236}">
                <a16:creationId xmlns:a16="http://schemas.microsoft.com/office/drawing/2014/main" id="{F21FA48D-4EEC-447C-A650-E606F51D5040}"/>
              </a:ext>
            </a:extLst>
          </p:cNvPr>
          <p:cNvSpPr>
            <a:spLocks noGrp="1"/>
          </p:cNvSpPr>
          <p:nvPr>
            <p:ph idx="1"/>
          </p:nvPr>
        </p:nvSpPr>
        <p:spPr>
          <a:xfrm>
            <a:off x="1115568" y="2130641"/>
            <a:ext cx="10168128" cy="4041560"/>
          </a:xfrm>
        </p:spPr>
        <p:txBody>
          <a:bodyPr>
            <a:normAutofit lnSpcReduction="10000"/>
          </a:bodyPr>
          <a:lstStyle/>
          <a:p>
            <a:pPr>
              <a:lnSpc>
                <a:spcPct val="107000"/>
              </a:lnSpc>
              <a:spcAft>
                <a:spcPts val="800"/>
              </a:spcAft>
            </a:pPr>
            <a:r>
              <a:rPr lang="en-IN" sz="1800" dirty="0">
                <a:effectLst/>
                <a:latin typeface="+mj-lt"/>
                <a:ea typeface="Calibri" panose="020F0502020204030204" pitchFamily="34" charset="0"/>
                <a:cs typeface="Cordia New" panose="020B0304020202020204" pitchFamily="34" charset="-34"/>
              </a:rPr>
              <a:t>1)Validation of the accuracy of the prediction model </a:t>
            </a:r>
          </a:p>
          <a:p>
            <a:pPr>
              <a:lnSpc>
                <a:spcPct val="107000"/>
              </a:lnSpc>
              <a:spcAft>
                <a:spcPts val="800"/>
              </a:spcAft>
            </a:pPr>
            <a:r>
              <a:rPr lang="en-IN" sz="1800" dirty="0">
                <a:effectLst/>
                <a:latin typeface="+mj-lt"/>
                <a:ea typeface="Calibri" panose="020F0502020204030204" pitchFamily="34" charset="0"/>
                <a:cs typeface="Cordia New" panose="020B0304020202020204" pitchFamily="34" charset="-34"/>
              </a:rPr>
              <a:t>2) validation of energy-saving performance.</a:t>
            </a:r>
          </a:p>
          <a:p>
            <a:pPr>
              <a:lnSpc>
                <a:spcPct val="107000"/>
              </a:lnSpc>
              <a:spcAft>
                <a:spcPts val="800"/>
              </a:spcAft>
            </a:pPr>
            <a:r>
              <a:rPr lang="en-IN" sz="1800" dirty="0">
                <a:effectLst/>
                <a:latin typeface="+mj-lt"/>
                <a:ea typeface="Calibri" panose="020F0502020204030204" pitchFamily="34" charset="0"/>
                <a:cs typeface="Cordia New" panose="020B0304020202020204" pitchFamily="34" charset="-34"/>
              </a:rPr>
              <a:t>The system used to make useful decisions about ventilation equipment in the surroundings depending upon the </a:t>
            </a:r>
            <a:r>
              <a:rPr lang="en-IN" sz="1800" dirty="0" err="1">
                <a:effectLst/>
                <a:latin typeface="+mj-lt"/>
                <a:ea typeface="Calibri" panose="020F0502020204030204" pitchFamily="34" charset="0"/>
                <a:cs typeface="Cordia New" panose="020B0304020202020204" pitchFamily="34" charset="-34"/>
              </a:rPr>
              <a:t>lowerlimit</a:t>
            </a:r>
            <a:r>
              <a:rPr lang="en-IN" sz="1800" dirty="0">
                <a:effectLst/>
                <a:latin typeface="+mj-lt"/>
                <a:ea typeface="Calibri" panose="020F0502020204030204" pitchFamily="34" charset="0"/>
                <a:cs typeface="Cordia New" panose="020B0304020202020204" pitchFamily="34" charset="-34"/>
              </a:rPr>
              <a:t> level of air quality parameters.</a:t>
            </a:r>
          </a:p>
          <a:p>
            <a:pPr>
              <a:lnSpc>
                <a:spcPct val="107000"/>
              </a:lnSpc>
              <a:spcAft>
                <a:spcPts val="800"/>
              </a:spcAft>
            </a:pPr>
            <a:endParaRPr lang="en-IN" sz="1800" dirty="0">
              <a:effectLst/>
              <a:latin typeface="+mj-lt"/>
              <a:ea typeface="Calibri" panose="020F0502020204030204" pitchFamily="34" charset="0"/>
              <a:cs typeface="Cordia New" panose="020B0304020202020204" pitchFamily="34" charset="-34"/>
            </a:endParaRPr>
          </a:p>
          <a:p>
            <a:pPr marL="0" indent="0">
              <a:buNone/>
            </a:pPr>
            <a:r>
              <a:rPr lang="en-IN" sz="1800" u="sng" dirty="0"/>
              <a:t>Reference</a:t>
            </a:r>
            <a:r>
              <a:rPr lang="en-IN" sz="1800" u="sng" dirty="0">
                <a:latin typeface="+mj-lt"/>
              </a:rPr>
              <a:t>: </a:t>
            </a:r>
          </a:p>
          <a:p>
            <a:pPr marL="0" indent="0">
              <a:buNone/>
            </a:pPr>
            <a:r>
              <a:rPr lang="en-IN" sz="1800" u="sng" dirty="0">
                <a:latin typeface="+mj-lt"/>
              </a:rPr>
              <a:t> </a:t>
            </a:r>
            <a:r>
              <a:rPr lang="en-US" sz="1800" b="1" i="0" dirty="0">
                <a:solidFill>
                  <a:srgbClr val="1B3051"/>
                </a:solidFill>
                <a:effectLst/>
                <a:latin typeface="+mj-lt"/>
              </a:rPr>
              <a:t>A comprehensive review on indoor air quality monitoring systems for enhanced public health</a:t>
            </a:r>
          </a:p>
          <a:p>
            <a:pPr marL="0" indent="0">
              <a:buNone/>
            </a:pPr>
            <a:r>
              <a:rPr lang="en-IN" sz="1800" u="sng" dirty="0"/>
              <a:t>“</a:t>
            </a:r>
            <a:r>
              <a:rPr lang="en-IN" sz="1200" dirty="0">
                <a:hlinkClick r:id="rId2"/>
              </a:rPr>
              <a:t>A comprehensive review on indoor air quality monitoring systems for enhanced public health | Sustainable Environment Research | Full Text (biomedcentral.com)</a:t>
            </a:r>
            <a:r>
              <a:rPr lang="en-IN" sz="1800" u="sng" dirty="0"/>
              <a:t>”</a:t>
            </a:r>
          </a:p>
        </p:txBody>
      </p:sp>
    </p:spTree>
    <p:extLst>
      <p:ext uri="{BB962C8B-B14F-4D97-AF65-F5344CB8AC3E}">
        <p14:creationId xmlns:p14="http://schemas.microsoft.com/office/powerpoint/2010/main" val="175758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FA884-B0AC-48B9-95F8-0F88CCC68D0C}"/>
              </a:ext>
            </a:extLst>
          </p:cNvPr>
          <p:cNvSpPr>
            <a:spLocks noGrp="1"/>
          </p:cNvSpPr>
          <p:nvPr>
            <p:ph type="title"/>
          </p:nvPr>
        </p:nvSpPr>
        <p:spPr>
          <a:xfrm>
            <a:off x="1115568" y="548640"/>
            <a:ext cx="10168128" cy="606392"/>
          </a:xfrm>
        </p:spPr>
        <p:txBody>
          <a:bodyPr>
            <a:normAutofit/>
          </a:bodyPr>
          <a:lstStyle/>
          <a:p>
            <a:r>
              <a:rPr lang="en-IN" sz="2000" u="sng" dirty="0"/>
              <a:t>Developed Solutions For hardware:</a:t>
            </a:r>
          </a:p>
        </p:txBody>
      </p:sp>
      <p:sp>
        <p:nvSpPr>
          <p:cNvPr id="3" name="Content Placeholder 2">
            <a:extLst>
              <a:ext uri="{FF2B5EF4-FFF2-40B4-BE49-F238E27FC236}">
                <a16:creationId xmlns:a16="http://schemas.microsoft.com/office/drawing/2014/main" id="{FD4BD23B-F658-447D-B50C-74CBFAD8A6AE}"/>
              </a:ext>
            </a:extLst>
          </p:cNvPr>
          <p:cNvSpPr>
            <a:spLocks noGrp="1"/>
          </p:cNvSpPr>
          <p:nvPr>
            <p:ph idx="1"/>
          </p:nvPr>
        </p:nvSpPr>
        <p:spPr>
          <a:xfrm>
            <a:off x="1115568" y="1540042"/>
            <a:ext cx="10168128" cy="4632158"/>
          </a:xfrm>
        </p:spPr>
        <p:txBody>
          <a:bodyPr>
            <a:normAutofit/>
          </a:bodyPr>
          <a:lstStyle/>
          <a:p>
            <a:r>
              <a:rPr lang="en-US" sz="1800" b="0" i="0" dirty="0">
                <a:solidFill>
                  <a:srgbClr val="000000"/>
                </a:solidFill>
                <a:effectLst/>
                <a:latin typeface="+mj-lt"/>
              </a:rPr>
              <a:t>The Air Quality Monitoring System (AQMS) is a facility to measure wind speed, direction, other weather parameters, concentration of air pollutants (such as SO2, NOx, CO, O3, THC </a:t>
            </a:r>
            <a:r>
              <a:rPr lang="en-US" sz="1800" b="0" i="0" dirty="0" err="1">
                <a:solidFill>
                  <a:srgbClr val="000000"/>
                </a:solidFill>
                <a:effectLst/>
                <a:latin typeface="+mj-lt"/>
              </a:rPr>
              <a:t>etc</a:t>
            </a:r>
            <a:r>
              <a:rPr lang="en-US" sz="1800" b="0" i="0" dirty="0">
                <a:solidFill>
                  <a:srgbClr val="000000"/>
                </a:solidFill>
                <a:effectLst/>
                <a:latin typeface="+mj-lt"/>
              </a:rPr>
              <a:t>), and particulate matters continuously all year round. Mobile AQMS can also be customized to monitor multiple sites via one system.</a:t>
            </a:r>
          </a:p>
          <a:p>
            <a:endParaRPr lang="en-US" sz="1800" dirty="0">
              <a:solidFill>
                <a:srgbClr val="000000"/>
              </a:solidFill>
              <a:latin typeface="Arial" panose="020B0604020202020204" pitchFamily="34" charset="0"/>
            </a:endParaRPr>
          </a:p>
          <a:p>
            <a:pPr algn="just"/>
            <a:r>
              <a:rPr lang="en-US" sz="1800" b="0" i="0" dirty="0">
                <a:solidFill>
                  <a:srgbClr val="333333"/>
                </a:solidFill>
                <a:effectLst/>
                <a:latin typeface="+mj-lt"/>
              </a:rPr>
              <a:t>The measured data can be remotely monitored and exported in various formats to the local central authorities. The data can be published via the Internet for easy public access to raise awareness on current air pollution levels. </a:t>
            </a:r>
          </a:p>
          <a:p>
            <a:pPr algn="just"/>
            <a:endParaRPr lang="en-US" sz="1800" b="0" i="0" dirty="0">
              <a:solidFill>
                <a:srgbClr val="333333"/>
              </a:solidFill>
              <a:effectLst/>
              <a:latin typeface="Arial" panose="020B0604020202020204" pitchFamily="34" charset="0"/>
            </a:endParaRPr>
          </a:p>
          <a:p>
            <a:pPr algn="just"/>
            <a:r>
              <a:rPr lang="en-US" sz="1800" b="0" i="0" dirty="0">
                <a:solidFill>
                  <a:srgbClr val="333333"/>
                </a:solidFill>
                <a:effectLst/>
                <a:latin typeface="+mj-lt"/>
              </a:rPr>
              <a:t>This way, the public can prevent outdoor activities and reduce health impacts during heavy polluted days.</a:t>
            </a:r>
          </a:p>
          <a:p>
            <a:pPr marL="0" indent="0">
              <a:buNone/>
            </a:pPr>
            <a:br>
              <a:rPr lang="en-US" sz="1200" dirty="0"/>
            </a:br>
            <a:endParaRPr lang="en-IN" sz="1800" dirty="0"/>
          </a:p>
        </p:txBody>
      </p:sp>
    </p:spTree>
    <p:extLst>
      <p:ext uri="{BB962C8B-B14F-4D97-AF65-F5344CB8AC3E}">
        <p14:creationId xmlns:p14="http://schemas.microsoft.com/office/powerpoint/2010/main" val="1490235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electronics, circuit&#10;&#10;Description automatically generated">
            <a:extLst>
              <a:ext uri="{FF2B5EF4-FFF2-40B4-BE49-F238E27FC236}">
                <a16:creationId xmlns:a16="http://schemas.microsoft.com/office/drawing/2014/main" id="{C4160C70-29D2-457C-BB19-9E2BF1DF7A6D}"/>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6913" b="8817"/>
          <a:stretch/>
        </p:blipFill>
        <p:spPr>
          <a:xfrm>
            <a:off x="20" y="10"/>
            <a:ext cx="12191979" cy="6857990"/>
          </a:xfrm>
          <a:prstGeom prst="rect">
            <a:avLst/>
          </a:prstGeom>
        </p:spPr>
      </p:pic>
      <p:sp>
        <p:nvSpPr>
          <p:cNvPr id="2" name="Title 1">
            <a:extLst>
              <a:ext uri="{FF2B5EF4-FFF2-40B4-BE49-F238E27FC236}">
                <a16:creationId xmlns:a16="http://schemas.microsoft.com/office/drawing/2014/main" id="{755FD287-53BF-4716-BAE1-DA6C49567521}"/>
              </a:ext>
            </a:extLst>
          </p:cNvPr>
          <p:cNvSpPr>
            <a:spLocks noGrp="1"/>
          </p:cNvSpPr>
          <p:nvPr>
            <p:ph type="title"/>
          </p:nvPr>
        </p:nvSpPr>
        <p:spPr>
          <a:xfrm>
            <a:off x="841249" y="941832"/>
            <a:ext cx="10506456" cy="2057400"/>
          </a:xfrm>
        </p:spPr>
        <p:txBody>
          <a:bodyPr anchor="b">
            <a:normAutofit/>
          </a:bodyPr>
          <a:lstStyle/>
          <a:p>
            <a:pPr>
              <a:spcAft>
                <a:spcPts val="800"/>
              </a:spcAft>
            </a:pPr>
            <a:r>
              <a:rPr lang="en-IN" sz="2400">
                <a:effectLst/>
                <a:latin typeface="Calibri" panose="020F0502020204030204" pitchFamily="34" charset="0"/>
                <a:ea typeface="Calibri" panose="020F0502020204030204" pitchFamily="34" charset="0"/>
                <a:cs typeface="Cordia New" panose="020B0304020202020204" pitchFamily="34" charset="-34"/>
              </a:rPr>
              <a:t> </a:t>
            </a:r>
            <a:br>
              <a:rPr lang="en-IN" sz="2400">
                <a:effectLst/>
                <a:latin typeface="Calibri" panose="020F0502020204030204" pitchFamily="34" charset="0"/>
                <a:ea typeface="Calibri" panose="020F0502020204030204" pitchFamily="34" charset="0"/>
                <a:cs typeface="Cordia New" panose="020B0304020202020204" pitchFamily="34" charset="-34"/>
              </a:rPr>
            </a:br>
            <a:r>
              <a:rPr lang="en-IN" sz="2400">
                <a:effectLst/>
                <a:ea typeface="Calibri" panose="020F0502020204030204" pitchFamily="34" charset="0"/>
                <a:cs typeface="Cordia New" panose="020B0304020202020204" pitchFamily="34" charset="-34"/>
              </a:rPr>
              <a:t>In this project Im are going to make an IoT Based Air Pollution/Quality Monitoring System with</a:t>
            </a:r>
            <a:r>
              <a:rPr lang="en-IN" sz="2400" b="1">
                <a:effectLst/>
                <a:ea typeface="Calibri" panose="020F0502020204030204" pitchFamily="34" charset="0"/>
                <a:cs typeface="Cordia New" panose="020B0304020202020204" pitchFamily="34" charset="-34"/>
              </a:rPr>
              <a:t> ESP8266 (Nodemcu), MQ-135</a:t>
            </a:r>
            <a:r>
              <a:rPr lang="en-IN" sz="2400">
                <a:effectLst/>
                <a:ea typeface="Calibri" panose="020F0502020204030204" pitchFamily="34" charset="0"/>
                <a:cs typeface="Cordia New" panose="020B0304020202020204" pitchFamily="34" charset="-34"/>
              </a:rPr>
              <a:t> Air Quality Sensor </a:t>
            </a:r>
            <a:r>
              <a:rPr lang="en-IN" sz="2400" b="1">
                <a:effectLst/>
                <a:ea typeface="Calibri" panose="020F0502020204030204" pitchFamily="34" charset="0"/>
                <a:cs typeface="Cordia New" panose="020B0304020202020204" pitchFamily="34" charset="-34"/>
              </a:rPr>
              <a:t>DHT11 Sensor</a:t>
            </a:r>
            <a:r>
              <a:rPr lang="en-IN" sz="2400">
                <a:effectLst/>
                <a:ea typeface="Calibri" panose="020F0502020204030204" pitchFamily="34" charset="0"/>
                <a:cs typeface="Cordia New" panose="020B0304020202020204" pitchFamily="34" charset="-34"/>
              </a:rPr>
              <a:t>. We will monitor the Air Quality on Thinspeak Server using the internet.</a:t>
            </a:r>
            <a:endParaRPr lang="en-IN" sz="240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1D79EAB-0A61-4562-BDE3-FC2D07B80597}"/>
              </a:ext>
            </a:extLst>
          </p:cNvPr>
          <p:cNvSpPr>
            <a:spLocks noGrp="1"/>
          </p:cNvSpPr>
          <p:nvPr>
            <p:ph idx="1"/>
          </p:nvPr>
        </p:nvSpPr>
        <p:spPr>
          <a:xfrm>
            <a:off x="841248" y="3502152"/>
            <a:ext cx="10506456" cy="2670048"/>
          </a:xfrm>
        </p:spPr>
        <p:txBody>
          <a:bodyPr>
            <a:normAutofit/>
          </a:bodyPr>
          <a:lstStyle/>
          <a:p>
            <a:pPr>
              <a:lnSpc>
                <a:spcPct val="100000"/>
              </a:lnSpc>
            </a:pPr>
            <a:r>
              <a:rPr lang="en-IN" sz="2000">
                <a:effectLst/>
                <a:latin typeface="Segoe UI" panose="020B0502040204020203" pitchFamily="34" charset="0"/>
                <a:ea typeface="Calibri" panose="020F0502020204030204" pitchFamily="34" charset="0"/>
                <a:cs typeface="Cordia New" panose="020B0304020202020204" pitchFamily="34" charset="-34"/>
              </a:rPr>
              <a:t>Following are the components required for making IoT-based Air Pollution/Quality Monitoring System</a:t>
            </a:r>
            <a:endParaRPr lang="en-IN" sz="2000">
              <a:effectLst/>
              <a:latin typeface="Calibri" panose="020F0502020204030204" pitchFamily="34" charset="0"/>
              <a:ea typeface="Calibri" panose="020F0502020204030204" pitchFamily="34" charset="0"/>
              <a:cs typeface="Cordia New" panose="020B0304020202020204" pitchFamily="34" charset="-34"/>
            </a:endParaRPr>
          </a:p>
          <a:p>
            <a:pPr>
              <a:lnSpc>
                <a:spcPct val="100000"/>
              </a:lnSpc>
            </a:pPr>
            <a:r>
              <a:rPr lang="en-IN" sz="2000" u="sng"/>
              <a:t>NODEMCU (ESP-8266):</a:t>
            </a:r>
          </a:p>
          <a:p>
            <a:pPr>
              <a:lnSpc>
                <a:spcPct val="100000"/>
              </a:lnSpc>
            </a:pPr>
            <a:r>
              <a:rPr lang="en-US" sz="2000" i="0">
                <a:effectLst/>
                <a:latin typeface="+mj-lt"/>
              </a:rPr>
              <a:t>NodeMCU</a:t>
            </a:r>
            <a:r>
              <a:rPr lang="en-US" sz="2000" b="0" i="0">
                <a:effectLst/>
                <a:latin typeface="+mj-lt"/>
              </a:rPr>
              <a:t> is an open source firmware for which open source prototyping board designs are available. The name "</a:t>
            </a:r>
            <a:r>
              <a:rPr lang="en-US" sz="2000" i="0">
                <a:effectLst/>
                <a:latin typeface="+mj-lt"/>
              </a:rPr>
              <a:t>NodeMCU</a:t>
            </a:r>
            <a:r>
              <a:rPr lang="en-US" sz="2000" b="0" i="0">
                <a:effectLst/>
                <a:latin typeface="+mj-lt"/>
              </a:rPr>
              <a:t>" combines "</a:t>
            </a:r>
            <a:r>
              <a:rPr lang="en-US" sz="2000" i="0">
                <a:effectLst/>
                <a:latin typeface="+mj-lt"/>
              </a:rPr>
              <a:t>node</a:t>
            </a:r>
            <a:r>
              <a:rPr lang="en-US" sz="2000" b="0" i="0">
                <a:effectLst/>
                <a:latin typeface="+mj-lt"/>
              </a:rPr>
              <a:t>" and "</a:t>
            </a:r>
            <a:r>
              <a:rPr lang="en-US" sz="2000" i="0">
                <a:effectLst/>
                <a:latin typeface="+mj-lt"/>
              </a:rPr>
              <a:t>MCU</a:t>
            </a:r>
            <a:r>
              <a:rPr lang="en-US" sz="2000" b="0" i="0">
                <a:effectLst/>
                <a:latin typeface="+mj-lt"/>
              </a:rPr>
              <a:t>" (micro-controller unit). The term "</a:t>
            </a:r>
            <a:r>
              <a:rPr lang="en-US" sz="2000" i="0">
                <a:effectLst/>
                <a:latin typeface="+mj-lt"/>
              </a:rPr>
              <a:t>NodeMCU</a:t>
            </a:r>
            <a:r>
              <a:rPr lang="en-US" sz="2000" b="0" i="0">
                <a:effectLst/>
                <a:latin typeface="+mj-lt"/>
              </a:rPr>
              <a:t>" strictly speaking refers to the firmware rather than the associated development kits.</a:t>
            </a:r>
          </a:p>
          <a:p>
            <a:pPr>
              <a:lnSpc>
                <a:spcPct val="100000"/>
              </a:lnSpc>
            </a:pPr>
            <a:endParaRPr lang="en-IN" sz="2000" u="sng">
              <a:latin typeface="+mj-lt"/>
            </a:endParaRPr>
          </a:p>
        </p:txBody>
      </p:sp>
    </p:spTree>
    <p:extLst>
      <p:ext uri="{BB962C8B-B14F-4D97-AF65-F5344CB8AC3E}">
        <p14:creationId xmlns:p14="http://schemas.microsoft.com/office/powerpoint/2010/main" val="49844326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4708</TotalTime>
  <Words>1502</Words>
  <Application>Microsoft Office PowerPoint</Application>
  <PresentationFormat>Widescreen</PresentationFormat>
  <Paragraphs>73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Abadi</vt:lpstr>
      <vt:lpstr>Arial</vt:lpstr>
      <vt:lpstr>Avenir Next LT Pro</vt:lpstr>
      <vt:lpstr>Calibri</vt:lpstr>
      <vt:lpstr>Segoe UI</vt:lpstr>
      <vt:lpstr>Times New Roman</vt:lpstr>
      <vt:lpstr>AccentBoxVTI</vt:lpstr>
      <vt:lpstr>AIR Quality Monitoring System</vt:lpstr>
      <vt:lpstr>          B00828528   Mathangi-V@ulster.ac.uk</vt:lpstr>
      <vt:lpstr>Problems :</vt:lpstr>
      <vt:lpstr>However it acts as oxidants, in atmosphere surface level the plays secondary pollutant eventually it creates the oxidation of NO2.The below figure shows the difference between normal leaf and affected leaf.</vt:lpstr>
      <vt:lpstr>Literature :Yu and Lin [36] designed and constructed an intelligent wireless sensing and control system to deal and help with health problems caused by Air pollution. This complete system is depends upon 3 different parts:1)Data acquisition.2)Data analysis 3)data feedback.   </vt:lpstr>
      <vt:lpstr>   The software architecture is also perfectly  separated as hardware into three different sections they are: </vt:lpstr>
      <vt:lpstr>The final ARIMA model Air Quality monitoring system was deployed in the real-time environment. The performance of the system was later  tested using two  types of tests: :  </vt:lpstr>
      <vt:lpstr>Developed Solutions For hardware:</vt:lpstr>
      <vt:lpstr>  In this project Im are going to make an IoT Based Air Pollution/Quality Monitoring System with ESP8266 (Nodemcu), MQ-135 Air Quality Sensor DHT11 Sensor. We will monitor the Air Quality on Thinspeak Server using the internet.</vt:lpstr>
      <vt:lpstr>MQ-135 gas sensor:  The MQ-135 gas sensor senses the gases like ammonia nitrogen, oxygen, alcohols, aromatic compounds, sulfide and smoke.  sensor increases as the concentration of polluting gas increases. MQ-135 gas sensor can be implemented to detect the smoke, benzene, steam, and other harmful gases. It has the potential to detect different harmful gases.</vt:lpstr>
      <vt:lpstr>The DHT11 is a basic, ultra low-cost digital temperature and humidity sensor. It uses a capacitive humidity sensor and a thermistor to measure the surrounding air, and spits out a digital signal on the data pin (no analog input pins needed). Its fairly simple to use, but requires careful timing to grab data. </vt:lpstr>
      <vt:lpstr>Description of Data:</vt:lpstr>
      <vt:lpstr>Click on the channel provided and new channel provides the fields which will help to monitor</vt:lpstr>
      <vt:lpstr>Save the write API key and paste it in Arduino code which helps to link the server of Thingspeak.</vt:lpstr>
      <vt:lpstr>With the help of the API key ,connected to the server of Thingspeak.moreover,SSID and password need to given for connecting to wifi.</vt:lpstr>
      <vt:lpstr>Demo of the project: Node mcu was connected to the pc and then with Arduino code it will connects to the Thingspeak server. And readings can be monitored in the server of thingspeak. And also we can collect the data </vt:lpstr>
      <vt:lpstr>Complete readings of the gas and humidity sensors with readings</vt:lpstr>
      <vt:lpstr>data visualization of temperature using matlab:  </vt:lpstr>
      <vt:lpstr>Complete CSV file (datasets) of both gas and humidity.</vt:lpstr>
      <vt:lpstr>Critical evaluation :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vineeth mathangi</dc:creator>
  <cp:lastModifiedBy>vineeth mathangi</cp:lastModifiedBy>
  <cp:revision>38</cp:revision>
  <dcterms:created xsi:type="dcterms:W3CDTF">2021-04-22T10:53:20Z</dcterms:created>
  <dcterms:modified xsi:type="dcterms:W3CDTF">2021-04-29T10:35:28Z</dcterms:modified>
</cp:coreProperties>
</file>