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38"/>
  </p:notesMasterIdLst>
  <p:handoutMasterIdLst>
    <p:handoutMasterId r:id="rId39"/>
  </p:handoutMasterIdLst>
  <p:sldIdLst>
    <p:sldId id="281" r:id="rId5"/>
    <p:sldId id="355" r:id="rId6"/>
    <p:sldId id="353" r:id="rId7"/>
    <p:sldId id="384" r:id="rId8"/>
    <p:sldId id="386" r:id="rId9"/>
    <p:sldId id="383" r:id="rId10"/>
    <p:sldId id="283" r:id="rId11"/>
    <p:sldId id="358" r:id="rId12"/>
    <p:sldId id="359" r:id="rId13"/>
    <p:sldId id="357" r:id="rId14"/>
    <p:sldId id="388" r:id="rId15"/>
    <p:sldId id="356" r:id="rId16"/>
    <p:sldId id="362" r:id="rId17"/>
    <p:sldId id="365" r:id="rId18"/>
    <p:sldId id="366" r:id="rId19"/>
    <p:sldId id="367" r:id="rId20"/>
    <p:sldId id="364" r:id="rId21"/>
    <p:sldId id="363" r:id="rId22"/>
    <p:sldId id="368" r:id="rId23"/>
    <p:sldId id="369" r:id="rId24"/>
    <p:sldId id="372" r:id="rId25"/>
    <p:sldId id="370" r:id="rId26"/>
    <p:sldId id="371" r:id="rId27"/>
    <p:sldId id="373" r:id="rId28"/>
    <p:sldId id="374" r:id="rId29"/>
    <p:sldId id="387" r:id="rId30"/>
    <p:sldId id="375" r:id="rId31"/>
    <p:sldId id="379" r:id="rId32"/>
    <p:sldId id="361" r:id="rId33"/>
    <p:sldId id="385" r:id="rId34"/>
    <p:sldId id="382" r:id="rId35"/>
    <p:sldId id="389" r:id="rId36"/>
    <p:sldId id="3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81" d="100"/>
          <a:sy n="81" d="100"/>
        </p:scale>
        <p:origin x="562" y="60"/>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5/14/2023</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5/14/2023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a:xfrm>
            <a:off x="805757" y="1348966"/>
            <a:ext cx="10520128" cy="2924270"/>
          </a:xfrm>
        </p:spPr>
        <p:txBody>
          <a:bodyPr>
            <a:normAutofit/>
          </a:bodyPr>
          <a:lstStyle/>
          <a:p>
            <a:pPr>
              <a:lnSpc>
                <a:spcPct val="150000"/>
              </a:lnSpc>
            </a:pPr>
            <a:r>
              <a:rPr lang="en-US" sz="2000" b="1" dirty="0"/>
              <a:t>CMPE 257 FINAL PROJECT</a:t>
            </a:r>
            <a:br>
              <a:rPr lang="en-US" sz="3600" b="1" dirty="0"/>
            </a:br>
            <a:r>
              <a:rPr lang="en-US" sz="3600" b="1" dirty="0"/>
              <a:t>Kickstarter Project Success Prediction</a:t>
            </a:r>
            <a:br>
              <a:rPr lang="en-US" sz="3600" b="1" dirty="0"/>
            </a:br>
            <a:r>
              <a:rPr lang="en-US" sz="2000" b="1" dirty="0"/>
              <a:t>INSTRUCTOR: Jahan Ghofraniha</a:t>
            </a:r>
            <a:endParaRPr lang="en-US" sz="3600" b="1" dirty="0"/>
          </a:p>
        </p:txBody>
      </p:sp>
      <p:sp>
        <p:nvSpPr>
          <p:cNvPr id="6" name="TextBox 5">
            <a:extLst>
              <a:ext uri="{FF2B5EF4-FFF2-40B4-BE49-F238E27FC236}">
                <a16:creationId xmlns:a16="http://schemas.microsoft.com/office/drawing/2014/main" id="{FBE770B6-2520-02F4-D670-84641CBAA6E8}"/>
              </a:ext>
            </a:extLst>
          </p:cNvPr>
          <p:cNvSpPr txBox="1"/>
          <p:nvPr/>
        </p:nvSpPr>
        <p:spPr>
          <a:xfrm>
            <a:off x="1493822" y="4653481"/>
            <a:ext cx="4663264" cy="830997"/>
          </a:xfrm>
          <a:prstGeom prst="rect">
            <a:avLst/>
          </a:prstGeom>
          <a:noFill/>
        </p:spPr>
        <p:txBody>
          <a:bodyPr wrap="none" rtlCol="0">
            <a:spAutoFit/>
          </a:bodyPr>
          <a:lstStyle/>
          <a:p>
            <a:r>
              <a:rPr lang="en-US" sz="1600" dirty="0"/>
              <a:t>TEAM MEMBERS: VIKAS TADEPU</a:t>
            </a:r>
          </a:p>
          <a:p>
            <a:r>
              <a:rPr lang="en-US" sz="1600" dirty="0"/>
              <a:t>	               SURYA TEJA GOUD PALLE</a:t>
            </a:r>
          </a:p>
          <a:p>
            <a:r>
              <a:rPr lang="en-US" sz="1600" dirty="0"/>
              <a:t>	               VINEETH REDDY THALASANI</a:t>
            </a: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Methodology</a:t>
            </a:r>
          </a:p>
        </p:txBody>
      </p:sp>
    </p:spTree>
    <p:extLst>
      <p:ext uri="{BB962C8B-B14F-4D97-AF65-F5344CB8AC3E}">
        <p14:creationId xmlns:p14="http://schemas.microsoft.com/office/powerpoint/2010/main" val="1237483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5F91CB9-7842-424E-6F12-5709C7C2D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472" y="757280"/>
            <a:ext cx="7695056" cy="44692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15B483-23DC-A98B-6E90-B40A64E4FCAB}"/>
              </a:ext>
            </a:extLst>
          </p:cNvPr>
          <p:cNvSpPr txBox="1"/>
          <p:nvPr/>
        </p:nvSpPr>
        <p:spPr>
          <a:xfrm>
            <a:off x="4461096" y="5731388"/>
            <a:ext cx="6097508" cy="369332"/>
          </a:xfrm>
          <a:prstGeom prst="rect">
            <a:avLst/>
          </a:prstGeom>
          <a:noFill/>
        </p:spPr>
        <p:txBody>
          <a:bodyPr wrap="square">
            <a:spAutoFit/>
          </a:bodyPr>
          <a:lstStyle/>
          <a:p>
            <a:r>
              <a:rPr lang="en-US" sz="1800" b="0" i="0" u="none" strike="noStrike" dirty="0">
                <a:solidFill>
                  <a:srgbClr val="000000"/>
                </a:solidFill>
                <a:effectLst/>
                <a:latin typeface="Georgia" panose="02040502050405020303" pitchFamily="18" charset="0"/>
              </a:rPr>
              <a:t>Flowchart of Methodology </a:t>
            </a:r>
            <a:endParaRPr lang="en-US" dirty="0"/>
          </a:p>
        </p:txBody>
      </p:sp>
    </p:spTree>
    <p:extLst>
      <p:ext uri="{BB962C8B-B14F-4D97-AF65-F5344CB8AC3E}">
        <p14:creationId xmlns:p14="http://schemas.microsoft.com/office/powerpoint/2010/main" val="321551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C13386F-F06D-E2E9-876C-E04FDFA0A77F}"/>
              </a:ext>
            </a:extLst>
          </p:cNvPr>
          <p:cNvSpPr>
            <a:spLocks noGrp="1"/>
          </p:cNvSpPr>
          <p:nvPr>
            <p:ph type="ftr" sz="quarter" idx="11"/>
          </p:nvPr>
        </p:nvSpPr>
        <p:spPr/>
        <p:txBody>
          <a:bodyPr/>
          <a:lstStyle/>
          <a:p>
            <a:r>
              <a:rPr lang="en-US" sz="1200" dirty="0"/>
              <a:t>Kickstarter Project Success Prediction</a:t>
            </a:r>
            <a:endParaRPr lang="en-US" dirty="0"/>
          </a:p>
        </p:txBody>
      </p:sp>
      <p:sp>
        <p:nvSpPr>
          <p:cNvPr id="4" name="Slide Number Placeholder 3">
            <a:extLst>
              <a:ext uri="{FF2B5EF4-FFF2-40B4-BE49-F238E27FC236}">
                <a16:creationId xmlns:a16="http://schemas.microsoft.com/office/drawing/2014/main" id="{BD6913CA-0CD9-724D-4445-032E0197C1A9}"/>
              </a:ext>
            </a:extLst>
          </p:cNvPr>
          <p:cNvSpPr>
            <a:spLocks noGrp="1"/>
          </p:cNvSpPr>
          <p:nvPr>
            <p:ph type="sldNum" sz="quarter" idx="12"/>
          </p:nvPr>
        </p:nvSpPr>
        <p:spPr/>
        <p:txBody>
          <a:bodyPr/>
          <a:lstStyle/>
          <a:p>
            <a:fld id="{A65A5C87-DF58-40C8-B092-1DE63DB4547E}" type="slidenum">
              <a:rPr lang="en-US" smtClean="0"/>
              <a:t>12</a:t>
            </a:fld>
            <a:endParaRPr lang="en-US" dirty="0"/>
          </a:p>
        </p:txBody>
      </p:sp>
      <p:pic>
        <p:nvPicPr>
          <p:cNvPr id="6" name="Picture 5" descr="Diagram&#10;&#10;Description automatically generated">
            <a:extLst>
              <a:ext uri="{FF2B5EF4-FFF2-40B4-BE49-F238E27FC236}">
                <a16:creationId xmlns:a16="http://schemas.microsoft.com/office/drawing/2014/main" id="{0292BC50-99BB-981D-C24B-CCDF2D2B94CF}"/>
              </a:ext>
            </a:extLst>
          </p:cNvPr>
          <p:cNvPicPr>
            <a:picLocks noChangeAspect="1"/>
          </p:cNvPicPr>
          <p:nvPr/>
        </p:nvPicPr>
        <p:blipFill>
          <a:blip r:embed="rId2"/>
          <a:stretch>
            <a:fillRect/>
          </a:stretch>
        </p:blipFill>
        <p:spPr>
          <a:xfrm>
            <a:off x="1038084" y="609695"/>
            <a:ext cx="2771916" cy="5746655"/>
          </a:xfrm>
          <a:prstGeom prst="rect">
            <a:avLst/>
          </a:prstGeom>
        </p:spPr>
      </p:pic>
      <p:sp>
        <p:nvSpPr>
          <p:cNvPr id="8" name="TextBox 7">
            <a:extLst>
              <a:ext uri="{FF2B5EF4-FFF2-40B4-BE49-F238E27FC236}">
                <a16:creationId xmlns:a16="http://schemas.microsoft.com/office/drawing/2014/main" id="{5FD66978-37DB-5B75-A3F7-A09C45474D5C}"/>
              </a:ext>
            </a:extLst>
          </p:cNvPr>
          <p:cNvSpPr txBox="1"/>
          <p:nvPr/>
        </p:nvSpPr>
        <p:spPr>
          <a:xfrm>
            <a:off x="3962398" y="1557919"/>
            <a:ext cx="8166226" cy="1169551"/>
          </a:xfrm>
          <a:prstGeom prst="rect">
            <a:avLst/>
          </a:prstGeom>
          <a:noFill/>
        </p:spPr>
        <p:txBody>
          <a:bodyPr wrap="square" rtlCol="0">
            <a:spAutoFit/>
          </a:bodyPr>
          <a:lstStyle/>
          <a:p>
            <a:pPr algn="just"/>
            <a:endParaRPr lang="en-US" sz="1400" dirty="0"/>
          </a:p>
          <a:p>
            <a:pPr algn="just"/>
            <a:r>
              <a:rPr lang="en-US" sz="1400" dirty="0"/>
              <a:t>The data will be processed by removing null and duplicate values, managing missing values, identifying and removing outliers, and transforming the data using techniques such as normalization and encoding. This will ensure our machine learning model is trained on accurate and reliable data for accurate predictions about the success or failure of Kickstarter projects.</a:t>
            </a:r>
          </a:p>
        </p:txBody>
      </p:sp>
      <p:sp>
        <p:nvSpPr>
          <p:cNvPr id="10" name="TextBox 9">
            <a:extLst>
              <a:ext uri="{FF2B5EF4-FFF2-40B4-BE49-F238E27FC236}">
                <a16:creationId xmlns:a16="http://schemas.microsoft.com/office/drawing/2014/main" id="{CBB9CD12-17B2-4BD4-584F-BB54B0FEB5D0}"/>
              </a:ext>
            </a:extLst>
          </p:cNvPr>
          <p:cNvSpPr txBox="1"/>
          <p:nvPr/>
        </p:nvSpPr>
        <p:spPr>
          <a:xfrm>
            <a:off x="3950706" y="3167390"/>
            <a:ext cx="8177918" cy="523220"/>
          </a:xfrm>
          <a:prstGeom prst="rect">
            <a:avLst/>
          </a:prstGeom>
          <a:noFill/>
        </p:spPr>
        <p:txBody>
          <a:bodyPr wrap="square">
            <a:spAutoFit/>
          </a:bodyPr>
          <a:lstStyle/>
          <a:p>
            <a:pPr algn="just"/>
            <a:r>
              <a:rPr lang="en-US" sz="1400" dirty="0"/>
              <a:t>Analyze data patterns using graphics like box plotting, bar plot, pie chart, etc. Check the meaning of the feature and obtain the required information.</a:t>
            </a:r>
          </a:p>
        </p:txBody>
      </p:sp>
      <p:sp>
        <p:nvSpPr>
          <p:cNvPr id="12" name="TextBox 11">
            <a:extLst>
              <a:ext uri="{FF2B5EF4-FFF2-40B4-BE49-F238E27FC236}">
                <a16:creationId xmlns:a16="http://schemas.microsoft.com/office/drawing/2014/main" id="{193FF507-D13D-40C5-3DD7-60D31888FA86}"/>
              </a:ext>
            </a:extLst>
          </p:cNvPr>
          <p:cNvSpPr txBox="1"/>
          <p:nvPr/>
        </p:nvSpPr>
        <p:spPr>
          <a:xfrm>
            <a:off x="3950706" y="5632280"/>
            <a:ext cx="8105492" cy="523220"/>
          </a:xfrm>
          <a:prstGeom prst="rect">
            <a:avLst/>
          </a:prstGeom>
          <a:noFill/>
        </p:spPr>
        <p:txBody>
          <a:bodyPr wrap="square">
            <a:spAutoFit/>
          </a:bodyPr>
          <a:lstStyle/>
          <a:p>
            <a:r>
              <a:rPr lang="en-US" sz="1400" dirty="0"/>
              <a:t>Here, we use our model to predict whether the project proposals will succeed or fail to achieve its fundraising objective by applying the required project launch information metrics.</a:t>
            </a:r>
          </a:p>
        </p:txBody>
      </p:sp>
      <p:sp>
        <p:nvSpPr>
          <p:cNvPr id="14" name="TextBox 13">
            <a:extLst>
              <a:ext uri="{FF2B5EF4-FFF2-40B4-BE49-F238E27FC236}">
                <a16:creationId xmlns:a16="http://schemas.microsoft.com/office/drawing/2014/main" id="{AF8E9E67-D604-B5D1-E7EF-534C1CA2266D}"/>
              </a:ext>
            </a:extLst>
          </p:cNvPr>
          <p:cNvSpPr txBox="1"/>
          <p:nvPr/>
        </p:nvSpPr>
        <p:spPr>
          <a:xfrm>
            <a:off x="3950706" y="4410764"/>
            <a:ext cx="8305045" cy="523220"/>
          </a:xfrm>
          <a:prstGeom prst="rect">
            <a:avLst/>
          </a:prstGeom>
          <a:noFill/>
        </p:spPr>
        <p:txBody>
          <a:bodyPr wrap="square">
            <a:spAutoFit/>
          </a:bodyPr>
          <a:lstStyle/>
          <a:p>
            <a:r>
              <a:rPr lang="en-US" sz="1400" dirty="0"/>
              <a:t>Train data with different ML techniques and use Hyperparameter Data tuning. Check the accuracy and measurements of test data.</a:t>
            </a:r>
          </a:p>
        </p:txBody>
      </p:sp>
      <p:sp>
        <p:nvSpPr>
          <p:cNvPr id="15" name="TextBox 14">
            <a:extLst>
              <a:ext uri="{FF2B5EF4-FFF2-40B4-BE49-F238E27FC236}">
                <a16:creationId xmlns:a16="http://schemas.microsoft.com/office/drawing/2014/main" id="{ADB17BDC-9443-4563-C4F1-20F974B32E4B}"/>
              </a:ext>
            </a:extLst>
          </p:cNvPr>
          <p:cNvSpPr txBox="1"/>
          <p:nvPr/>
        </p:nvSpPr>
        <p:spPr>
          <a:xfrm>
            <a:off x="3889972" y="801632"/>
            <a:ext cx="8166226" cy="307777"/>
          </a:xfrm>
          <a:prstGeom prst="rect">
            <a:avLst/>
          </a:prstGeom>
          <a:noFill/>
        </p:spPr>
        <p:txBody>
          <a:bodyPr wrap="square" rtlCol="0">
            <a:spAutoFit/>
          </a:bodyPr>
          <a:lstStyle/>
          <a:p>
            <a:pPr algn="just"/>
            <a:r>
              <a:rPr lang="en-US" sz="1400" dirty="0"/>
              <a:t>This dataset contains data on 20,632 Kickstarter campaigns on the site as of February 1st 2017.</a:t>
            </a:r>
          </a:p>
        </p:txBody>
      </p:sp>
    </p:spTree>
    <p:extLst>
      <p:ext uri="{BB962C8B-B14F-4D97-AF65-F5344CB8AC3E}">
        <p14:creationId xmlns:p14="http://schemas.microsoft.com/office/powerpoint/2010/main" val="802859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C84B1CA-7F21-A932-55D8-67537C2C8354}"/>
              </a:ext>
            </a:extLst>
          </p:cNvPr>
          <p:cNvSpPr>
            <a:spLocks noGrp="1"/>
          </p:cNvSpPr>
          <p:nvPr>
            <p:ph type="ftr" sz="quarter" idx="11"/>
          </p:nvPr>
        </p:nvSpPr>
        <p:spPr/>
        <p:txBody>
          <a:bodyPr/>
          <a:lstStyle/>
          <a:p>
            <a:r>
              <a:rPr lang="en-US" sz="1200" dirty="0"/>
              <a:t>Kickstarter Project Success Prediction</a:t>
            </a:r>
            <a:endParaRPr lang="en-US" dirty="0"/>
          </a:p>
        </p:txBody>
      </p:sp>
      <p:sp>
        <p:nvSpPr>
          <p:cNvPr id="4" name="Slide Number Placeholder 3">
            <a:extLst>
              <a:ext uri="{FF2B5EF4-FFF2-40B4-BE49-F238E27FC236}">
                <a16:creationId xmlns:a16="http://schemas.microsoft.com/office/drawing/2014/main" id="{9DB08FCC-79A4-29E5-8889-EF0CA84CFC9A}"/>
              </a:ext>
            </a:extLst>
          </p:cNvPr>
          <p:cNvSpPr>
            <a:spLocks noGrp="1"/>
          </p:cNvSpPr>
          <p:nvPr>
            <p:ph type="sldNum" sz="quarter" idx="12"/>
          </p:nvPr>
        </p:nvSpPr>
        <p:spPr/>
        <p:txBody>
          <a:bodyPr/>
          <a:lstStyle/>
          <a:p>
            <a:fld id="{A65A5C87-DF58-40C8-B092-1DE63DB4547E}" type="slidenum">
              <a:rPr lang="en-US" smtClean="0"/>
              <a:t>13</a:t>
            </a:fld>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E8518539-2470-7AEC-FF11-2E867F4E6E3E}"/>
              </a:ext>
            </a:extLst>
          </p:cNvPr>
          <p:cNvPicPr>
            <a:picLocks noChangeAspect="1"/>
          </p:cNvPicPr>
          <p:nvPr/>
        </p:nvPicPr>
        <p:blipFill rotWithShape="1">
          <a:blip r:embed="rId2"/>
          <a:srcRect t="8014" r="-1" b="3601"/>
          <a:stretch/>
        </p:blipFill>
        <p:spPr>
          <a:xfrm>
            <a:off x="1502875" y="1315242"/>
            <a:ext cx="3586619" cy="4839759"/>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3354C33B-055D-6B28-587B-D0871389E48D}"/>
              </a:ext>
            </a:extLst>
          </p:cNvPr>
          <p:cNvPicPr>
            <a:picLocks noChangeAspect="1"/>
          </p:cNvPicPr>
          <p:nvPr/>
        </p:nvPicPr>
        <p:blipFill rotWithShape="1">
          <a:blip r:embed="rId3"/>
          <a:srcRect l="685" r="7693" b="-2"/>
          <a:stretch/>
        </p:blipFill>
        <p:spPr>
          <a:xfrm>
            <a:off x="6779536" y="1348908"/>
            <a:ext cx="3662127" cy="4839760"/>
          </a:xfrm>
          <a:prstGeom prst="rect">
            <a:avLst/>
          </a:prstGeom>
        </p:spPr>
      </p:pic>
      <p:sp>
        <p:nvSpPr>
          <p:cNvPr id="7" name="TextBox 6">
            <a:extLst>
              <a:ext uri="{FF2B5EF4-FFF2-40B4-BE49-F238E27FC236}">
                <a16:creationId xmlns:a16="http://schemas.microsoft.com/office/drawing/2014/main" id="{23F252E2-5094-02FA-BC0C-0EAF0FA1DB1D}"/>
              </a:ext>
            </a:extLst>
          </p:cNvPr>
          <p:cNvSpPr txBox="1"/>
          <p:nvPr/>
        </p:nvSpPr>
        <p:spPr>
          <a:xfrm>
            <a:off x="4535786" y="316871"/>
            <a:ext cx="2064190" cy="369332"/>
          </a:xfrm>
          <a:prstGeom prst="rect">
            <a:avLst/>
          </a:prstGeom>
          <a:noFill/>
        </p:spPr>
        <p:txBody>
          <a:bodyPr wrap="square" rtlCol="0">
            <a:spAutoFit/>
          </a:bodyPr>
          <a:lstStyle/>
          <a:p>
            <a:pPr algn="ctr"/>
            <a:r>
              <a:rPr lang="en-US" b="1" dirty="0"/>
              <a:t>Dataset</a:t>
            </a:r>
          </a:p>
        </p:txBody>
      </p:sp>
      <p:sp>
        <p:nvSpPr>
          <p:cNvPr id="9" name="TextBox 8">
            <a:extLst>
              <a:ext uri="{FF2B5EF4-FFF2-40B4-BE49-F238E27FC236}">
                <a16:creationId xmlns:a16="http://schemas.microsoft.com/office/drawing/2014/main" id="{2E59CBB7-8240-2A68-7D4E-7FA19F02BBC0}"/>
              </a:ext>
            </a:extLst>
          </p:cNvPr>
          <p:cNvSpPr txBox="1"/>
          <p:nvPr/>
        </p:nvSpPr>
        <p:spPr>
          <a:xfrm>
            <a:off x="941560" y="845236"/>
            <a:ext cx="10121775" cy="369332"/>
          </a:xfrm>
          <a:prstGeom prst="rect">
            <a:avLst/>
          </a:prstGeom>
          <a:noFill/>
        </p:spPr>
        <p:txBody>
          <a:bodyPr wrap="square">
            <a:spAutoFit/>
          </a:bodyPr>
          <a:lstStyle/>
          <a:p>
            <a:pPr marL="285750" indent="-285750">
              <a:buFont typeface="Arial" panose="020B0604020202020204" pitchFamily="34" charset="0"/>
              <a:buChar char="•"/>
            </a:pPr>
            <a:r>
              <a:rPr lang="en-US" dirty="0"/>
              <a:t>The Dataset consists of 67 features: </a:t>
            </a:r>
          </a:p>
        </p:txBody>
      </p:sp>
    </p:spTree>
    <p:extLst>
      <p:ext uri="{BB962C8B-B14F-4D97-AF65-F5344CB8AC3E}">
        <p14:creationId xmlns:p14="http://schemas.microsoft.com/office/powerpoint/2010/main" val="491659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79A894-5EA8-FACC-D7BB-28A27DD1962D}"/>
              </a:ext>
            </a:extLst>
          </p:cNvPr>
          <p:cNvSpPr>
            <a:spLocks noGrp="1"/>
          </p:cNvSpPr>
          <p:nvPr>
            <p:ph type="ftr" sz="quarter" idx="11"/>
          </p:nvPr>
        </p:nvSpPr>
        <p:spPr/>
        <p:txBody>
          <a:bodyPr/>
          <a:lstStyle/>
          <a:p>
            <a:r>
              <a:rPr lang="en-US" sz="1200" dirty="0"/>
              <a:t>Kickstarter Project Success Prediction</a:t>
            </a:r>
            <a:endParaRPr lang="en-US" dirty="0"/>
          </a:p>
        </p:txBody>
      </p:sp>
      <p:sp>
        <p:nvSpPr>
          <p:cNvPr id="4" name="Slide Number Placeholder 3">
            <a:extLst>
              <a:ext uri="{FF2B5EF4-FFF2-40B4-BE49-F238E27FC236}">
                <a16:creationId xmlns:a16="http://schemas.microsoft.com/office/drawing/2014/main" id="{55A67A67-F697-72B0-2246-E45D0826729D}"/>
              </a:ext>
            </a:extLst>
          </p:cNvPr>
          <p:cNvSpPr>
            <a:spLocks noGrp="1"/>
          </p:cNvSpPr>
          <p:nvPr>
            <p:ph type="sldNum" sz="quarter" idx="12"/>
          </p:nvPr>
        </p:nvSpPr>
        <p:spPr/>
        <p:txBody>
          <a:bodyPr/>
          <a:lstStyle/>
          <a:p>
            <a:fld id="{A65A5C87-DF58-40C8-B092-1DE63DB4547E}" type="slidenum">
              <a:rPr lang="en-US" smtClean="0"/>
              <a:t>14</a:t>
            </a:fld>
            <a:endParaRPr lang="en-US" dirty="0"/>
          </a:p>
        </p:txBody>
      </p:sp>
      <p:sp>
        <p:nvSpPr>
          <p:cNvPr id="5" name="TextBox 4">
            <a:extLst>
              <a:ext uri="{FF2B5EF4-FFF2-40B4-BE49-F238E27FC236}">
                <a16:creationId xmlns:a16="http://schemas.microsoft.com/office/drawing/2014/main" id="{B1FA343C-287E-8457-B317-192F6DFEFDB1}"/>
              </a:ext>
            </a:extLst>
          </p:cNvPr>
          <p:cNvSpPr txBox="1"/>
          <p:nvPr/>
        </p:nvSpPr>
        <p:spPr>
          <a:xfrm>
            <a:off x="479833" y="808996"/>
            <a:ext cx="4115486" cy="369332"/>
          </a:xfrm>
          <a:prstGeom prst="rect">
            <a:avLst/>
          </a:prstGeom>
          <a:noFill/>
        </p:spPr>
        <p:txBody>
          <a:bodyPr wrap="none" rtlCol="0">
            <a:spAutoFit/>
          </a:bodyPr>
          <a:lstStyle/>
          <a:p>
            <a:r>
              <a:rPr lang="en-US" b="1" dirty="0"/>
              <a:t>Dropping off some of the features: </a:t>
            </a:r>
          </a:p>
        </p:txBody>
      </p:sp>
      <p:sp>
        <p:nvSpPr>
          <p:cNvPr id="9" name="TextBox 8">
            <a:extLst>
              <a:ext uri="{FF2B5EF4-FFF2-40B4-BE49-F238E27FC236}">
                <a16:creationId xmlns:a16="http://schemas.microsoft.com/office/drawing/2014/main" id="{296E956D-8E18-CD10-3164-EF4CCA823275}"/>
              </a:ext>
            </a:extLst>
          </p:cNvPr>
          <p:cNvSpPr txBox="1"/>
          <p:nvPr/>
        </p:nvSpPr>
        <p:spPr>
          <a:xfrm>
            <a:off x="838200" y="1557196"/>
            <a:ext cx="6097508" cy="1477328"/>
          </a:xfrm>
          <a:prstGeom prst="rect">
            <a:avLst/>
          </a:prstGeom>
          <a:noFill/>
        </p:spPr>
        <p:txBody>
          <a:bodyPr wrap="square">
            <a:spAutoFit/>
          </a:bodyPr>
          <a:lstStyle/>
          <a:p>
            <a:pPr marL="285750" indent="-285750">
              <a:buFont typeface="Arial" panose="020B0604020202020204" pitchFamily="34" charset="0"/>
              <a:buChar char="•"/>
            </a:pPr>
            <a:r>
              <a:rPr lang="en-US" dirty="0"/>
              <a:t>Unnamed</a:t>
            </a:r>
          </a:p>
          <a:p>
            <a:pPr marL="285750" indent="-285750">
              <a:buFont typeface="Arial" panose="020B0604020202020204" pitchFamily="34" charset="0"/>
              <a:buChar char="•"/>
            </a:pPr>
            <a:r>
              <a:rPr lang="en-US" dirty="0"/>
              <a:t>Friends</a:t>
            </a:r>
          </a:p>
          <a:p>
            <a:pPr marL="285750" indent="-285750">
              <a:buFont typeface="Arial" panose="020B0604020202020204" pitchFamily="34" charset="0"/>
              <a:buChar char="•"/>
            </a:pPr>
            <a:r>
              <a:rPr lang="en-US" dirty="0" err="1"/>
              <a:t>is_starred</a:t>
            </a:r>
            <a:endParaRPr lang="en-US" dirty="0"/>
          </a:p>
          <a:p>
            <a:pPr marL="285750" indent="-285750">
              <a:buFont typeface="Arial" panose="020B0604020202020204" pitchFamily="34" charset="0"/>
              <a:buChar char="•"/>
            </a:pPr>
            <a:r>
              <a:rPr lang="en-US" dirty="0" err="1"/>
              <a:t>is_backing</a:t>
            </a:r>
            <a:endParaRPr lang="en-US" dirty="0"/>
          </a:p>
          <a:p>
            <a:pPr marL="285750" indent="-285750">
              <a:buFont typeface="Arial" panose="020B0604020202020204" pitchFamily="34" charset="0"/>
              <a:buChar char="•"/>
            </a:pPr>
            <a:r>
              <a:rPr lang="en-US" dirty="0"/>
              <a:t>permissions</a:t>
            </a:r>
          </a:p>
        </p:txBody>
      </p:sp>
      <p:sp>
        <p:nvSpPr>
          <p:cNvPr id="13" name="TextBox 12">
            <a:extLst>
              <a:ext uri="{FF2B5EF4-FFF2-40B4-BE49-F238E27FC236}">
                <a16:creationId xmlns:a16="http://schemas.microsoft.com/office/drawing/2014/main" id="{ED03AFD3-9AFC-6E8E-DF3A-6DA6C66F4385}"/>
              </a:ext>
            </a:extLst>
          </p:cNvPr>
          <p:cNvSpPr txBox="1"/>
          <p:nvPr/>
        </p:nvSpPr>
        <p:spPr>
          <a:xfrm>
            <a:off x="479833" y="3823476"/>
            <a:ext cx="11199137" cy="646331"/>
          </a:xfrm>
          <a:prstGeom prst="rect">
            <a:avLst/>
          </a:prstGeom>
          <a:noFill/>
        </p:spPr>
        <p:txBody>
          <a:bodyPr wrap="square">
            <a:spAutoFit/>
          </a:bodyPr>
          <a:lstStyle/>
          <a:p>
            <a:pPr algn="just"/>
            <a:r>
              <a:rPr lang="en-US" b="1" dirty="0"/>
              <a:t>Reason: </a:t>
            </a:r>
            <a:r>
              <a:rPr lang="en-US" dirty="0"/>
              <a:t>The data in the above features has not enough information for the machine learning model to learn from, which can lead to overfitting or underfitting of the model. So we decided to drop this features.</a:t>
            </a:r>
          </a:p>
        </p:txBody>
      </p:sp>
    </p:spTree>
    <p:extLst>
      <p:ext uri="{BB962C8B-B14F-4D97-AF65-F5344CB8AC3E}">
        <p14:creationId xmlns:p14="http://schemas.microsoft.com/office/powerpoint/2010/main" val="191501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79A894-5EA8-FACC-D7BB-28A27DD1962D}"/>
              </a:ext>
            </a:extLst>
          </p:cNvPr>
          <p:cNvSpPr>
            <a:spLocks noGrp="1"/>
          </p:cNvSpPr>
          <p:nvPr>
            <p:ph type="ftr" sz="quarter" idx="11"/>
          </p:nvPr>
        </p:nvSpPr>
        <p:spPr/>
        <p:txBody>
          <a:bodyPr/>
          <a:lstStyle/>
          <a:p>
            <a:r>
              <a:rPr lang="en-US" sz="1200" dirty="0"/>
              <a:t>Kickstarter Project Success Prediction</a:t>
            </a:r>
            <a:endParaRPr lang="en-US" dirty="0"/>
          </a:p>
        </p:txBody>
      </p:sp>
      <p:sp>
        <p:nvSpPr>
          <p:cNvPr id="4" name="Slide Number Placeholder 3">
            <a:extLst>
              <a:ext uri="{FF2B5EF4-FFF2-40B4-BE49-F238E27FC236}">
                <a16:creationId xmlns:a16="http://schemas.microsoft.com/office/drawing/2014/main" id="{55A67A67-F697-72B0-2246-E45D0826729D}"/>
              </a:ext>
            </a:extLst>
          </p:cNvPr>
          <p:cNvSpPr>
            <a:spLocks noGrp="1"/>
          </p:cNvSpPr>
          <p:nvPr>
            <p:ph type="sldNum" sz="quarter" idx="12"/>
          </p:nvPr>
        </p:nvSpPr>
        <p:spPr/>
        <p:txBody>
          <a:bodyPr/>
          <a:lstStyle/>
          <a:p>
            <a:fld id="{A65A5C87-DF58-40C8-B092-1DE63DB4547E}" type="slidenum">
              <a:rPr lang="en-US" smtClean="0"/>
              <a:t>15</a:t>
            </a:fld>
            <a:endParaRPr lang="en-US" dirty="0"/>
          </a:p>
        </p:txBody>
      </p:sp>
      <p:sp>
        <p:nvSpPr>
          <p:cNvPr id="5" name="TextBox 4">
            <a:extLst>
              <a:ext uri="{FF2B5EF4-FFF2-40B4-BE49-F238E27FC236}">
                <a16:creationId xmlns:a16="http://schemas.microsoft.com/office/drawing/2014/main" id="{B1FA343C-287E-8457-B317-192F6DFEFDB1}"/>
              </a:ext>
            </a:extLst>
          </p:cNvPr>
          <p:cNvSpPr txBox="1"/>
          <p:nvPr/>
        </p:nvSpPr>
        <p:spPr>
          <a:xfrm>
            <a:off x="4922281" y="461283"/>
            <a:ext cx="2347439" cy="369332"/>
          </a:xfrm>
          <a:prstGeom prst="rect">
            <a:avLst/>
          </a:prstGeom>
          <a:noFill/>
        </p:spPr>
        <p:txBody>
          <a:bodyPr wrap="none" rtlCol="0">
            <a:spAutoFit/>
          </a:bodyPr>
          <a:lstStyle/>
          <a:p>
            <a:pPr algn="ctr"/>
            <a:r>
              <a:rPr lang="en-US" b="1" dirty="0"/>
              <a:t>Data Preprocessing</a:t>
            </a:r>
          </a:p>
        </p:txBody>
      </p:sp>
      <p:sp>
        <p:nvSpPr>
          <p:cNvPr id="9" name="TextBox 8">
            <a:extLst>
              <a:ext uri="{FF2B5EF4-FFF2-40B4-BE49-F238E27FC236}">
                <a16:creationId xmlns:a16="http://schemas.microsoft.com/office/drawing/2014/main" id="{296E956D-8E18-CD10-3164-EF4CCA823275}"/>
              </a:ext>
            </a:extLst>
          </p:cNvPr>
          <p:cNvSpPr txBox="1"/>
          <p:nvPr/>
        </p:nvSpPr>
        <p:spPr>
          <a:xfrm>
            <a:off x="479833" y="1206870"/>
            <a:ext cx="6097508" cy="369332"/>
          </a:xfrm>
          <a:prstGeom prst="rect">
            <a:avLst/>
          </a:prstGeom>
          <a:noFill/>
        </p:spPr>
        <p:txBody>
          <a:bodyPr wrap="square">
            <a:spAutoFit/>
          </a:bodyPr>
          <a:lstStyle/>
          <a:p>
            <a:r>
              <a:rPr lang="en-US" b="1" dirty="0"/>
              <a:t>Dealing with missing values:</a:t>
            </a:r>
          </a:p>
        </p:txBody>
      </p:sp>
      <p:pic>
        <p:nvPicPr>
          <p:cNvPr id="7" name="Picture 6" descr="A picture containing timeline&#10;&#10;Description automatically generated">
            <a:extLst>
              <a:ext uri="{FF2B5EF4-FFF2-40B4-BE49-F238E27FC236}">
                <a16:creationId xmlns:a16="http://schemas.microsoft.com/office/drawing/2014/main" id="{E5BA488D-46AB-B60A-8302-8DDCB63BB3B7}"/>
              </a:ext>
            </a:extLst>
          </p:cNvPr>
          <p:cNvPicPr>
            <a:picLocks noChangeAspect="1"/>
          </p:cNvPicPr>
          <p:nvPr/>
        </p:nvPicPr>
        <p:blipFill>
          <a:blip r:embed="rId2"/>
          <a:stretch>
            <a:fillRect/>
          </a:stretch>
        </p:blipFill>
        <p:spPr>
          <a:xfrm>
            <a:off x="566023" y="1754886"/>
            <a:ext cx="5529977" cy="3767835"/>
          </a:xfrm>
          <a:prstGeom prst="rect">
            <a:avLst/>
          </a:prstGeom>
        </p:spPr>
      </p:pic>
      <p:pic>
        <p:nvPicPr>
          <p:cNvPr id="10" name="Picture 9" descr="A picture containing graphical user interface&#10;&#10;Description automatically generated">
            <a:extLst>
              <a:ext uri="{FF2B5EF4-FFF2-40B4-BE49-F238E27FC236}">
                <a16:creationId xmlns:a16="http://schemas.microsoft.com/office/drawing/2014/main" id="{90416D37-59FB-A9DE-0748-5341343C9040}"/>
              </a:ext>
            </a:extLst>
          </p:cNvPr>
          <p:cNvPicPr>
            <a:picLocks noChangeAspect="1"/>
          </p:cNvPicPr>
          <p:nvPr/>
        </p:nvPicPr>
        <p:blipFill>
          <a:blip r:embed="rId3"/>
          <a:stretch>
            <a:fillRect/>
          </a:stretch>
        </p:blipFill>
        <p:spPr>
          <a:xfrm>
            <a:off x="6192241" y="1738338"/>
            <a:ext cx="5529976" cy="3693741"/>
          </a:xfrm>
          <a:prstGeom prst="rect">
            <a:avLst/>
          </a:prstGeom>
        </p:spPr>
      </p:pic>
    </p:spTree>
    <p:extLst>
      <p:ext uri="{BB962C8B-B14F-4D97-AF65-F5344CB8AC3E}">
        <p14:creationId xmlns:p14="http://schemas.microsoft.com/office/powerpoint/2010/main" val="2852876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79A894-5EA8-FACC-D7BB-28A27DD1962D}"/>
              </a:ext>
            </a:extLst>
          </p:cNvPr>
          <p:cNvSpPr>
            <a:spLocks noGrp="1"/>
          </p:cNvSpPr>
          <p:nvPr>
            <p:ph type="ftr" sz="quarter" idx="11"/>
          </p:nvPr>
        </p:nvSpPr>
        <p:spPr/>
        <p:txBody>
          <a:bodyPr/>
          <a:lstStyle/>
          <a:p>
            <a:r>
              <a:rPr lang="en-US" sz="1200" dirty="0"/>
              <a:t>Kickstarter Project Success Prediction</a:t>
            </a:r>
            <a:endParaRPr lang="en-US" dirty="0"/>
          </a:p>
        </p:txBody>
      </p:sp>
      <p:sp>
        <p:nvSpPr>
          <p:cNvPr id="4" name="Slide Number Placeholder 3">
            <a:extLst>
              <a:ext uri="{FF2B5EF4-FFF2-40B4-BE49-F238E27FC236}">
                <a16:creationId xmlns:a16="http://schemas.microsoft.com/office/drawing/2014/main" id="{55A67A67-F697-72B0-2246-E45D0826729D}"/>
              </a:ext>
            </a:extLst>
          </p:cNvPr>
          <p:cNvSpPr>
            <a:spLocks noGrp="1"/>
          </p:cNvSpPr>
          <p:nvPr>
            <p:ph type="sldNum" sz="quarter" idx="12"/>
          </p:nvPr>
        </p:nvSpPr>
        <p:spPr/>
        <p:txBody>
          <a:bodyPr/>
          <a:lstStyle/>
          <a:p>
            <a:fld id="{A65A5C87-DF58-40C8-B092-1DE63DB4547E}" type="slidenum">
              <a:rPr lang="en-US" smtClean="0"/>
              <a:t>16</a:t>
            </a:fld>
            <a:endParaRPr lang="en-US" dirty="0"/>
          </a:p>
        </p:txBody>
      </p:sp>
      <p:sp>
        <p:nvSpPr>
          <p:cNvPr id="9" name="TextBox 8">
            <a:extLst>
              <a:ext uri="{FF2B5EF4-FFF2-40B4-BE49-F238E27FC236}">
                <a16:creationId xmlns:a16="http://schemas.microsoft.com/office/drawing/2014/main" id="{296E956D-8E18-CD10-3164-EF4CCA823275}"/>
              </a:ext>
            </a:extLst>
          </p:cNvPr>
          <p:cNvSpPr txBox="1"/>
          <p:nvPr/>
        </p:nvSpPr>
        <p:spPr>
          <a:xfrm>
            <a:off x="425512" y="401112"/>
            <a:ext cx="6097508" cy="369332"/>
          </a:xfrm>
          <a:prstGeom prst="rect">
            <a:avLst/>
          </a:prstGeom>
          <a:noFill/>
        </p:spPr>
        <p:txBody>
          <a:bodyPr wrap="square">
            <a:spAutoFit/>
          </a:bodyPr>
          <a:lstStyle/>
          <a:p>
            <a:r>
              <a:rPr lang="en-US" b="1" dirty="0"/>
              <a:t>Checking unique values for categorical columns:</a:t>
            </a:r>
          </a:p>
        </p:txBody>
      </p:sp>
      <p:pic>
        <p:nvPicPr>
          <p:cNvPr id="6" name="Picture 5" descr="Text&#10;&#10;Description automatically generated">
            <a:extLst>
              <a:ext uri="{FF2B5EF4-FFF2-40B4-BE49-F238E27FC236}">
                <a16:creationId xmlns:a16="http://schemas.microsoft.com/office/drawing/2014/main" id="{1A7DD1EA-6639-AE6E-6CF3-C256FD0073ED}"/>
              </a:ext>
            </a:extLst>
          </p:cNvPr>
          <p:cNvPicPr>
            <a:picLocks noChangeAspect="1"/>
          </p:cNvPicPr>
          <p:nvPr/>
        </p:nvPicPr>
        <p:blipFill>
          <a:blip r:embed="rId2"/>
          <a:stretch>
            <a:fillRect/>
          </a:stretch>
        </p:blipFill>
        <p:spPr>
          <a:xfrm>
            <a:off x="425512" y="1008513"/>
            <a:ext cx="3229426" cy="4267796"/>
          </a:xfrm>
          <a:prstGeom prst="rect">
            <a:avLst/>
          </a:prstGeom>
        </p:spPr>
      </p:pic>
      <p:sp>
        <p:nvSpPr>
          <p:cNvPr id="11" name="TextBox 10">
            <a:extLst>
              <a:ext uri="{FF2B5EF4-FFF2-40B4-BE49-F238E27FC236}">
                <a16:creationId xmlns:a16="http://schemas.microsoft.com/office/drawing/2014/main" id="{83E42A82-E020-6357-433D-19A8A0319B82}"/>
              </a:ext>
            </a:extLst>
          </p:cNvPr>
          <p:cNvSpPr txBox="1"/>
          <p:nvPr/>
        </p:nvSpPr>
        <p:spPr>
          <a:xfrm>
            <a:off x="246329" y="5433988"/>
            <a:ext cx="11699341" cy="830997"/>
          </a:xfrm>
          <a:prstGeom prst="rect">
            <a:avLst/>
          </a:prstGeom>
          <a:noFill/>
        </p:spPr>
        <p:txBody>
          <a:bodyPr wrap="square">
            <a:spAutoFit/>
          </a:bodyPr>
          <a:lstStyle/>
          <a:p>
            <a:pPr marL="285750" indent="-285750" algn="just">
              <a:buFont typeface="Arial" panose="020B0604020202020204" pitchFamily="34" charset="0"/>
              <a:buChar char="•"/>
            </a:pPr>
            <a:r>
              <a:rPr lang="en-US" sz="1600" dirty="0"/>
              <a:t>Unique values in the model can increase the model's complexity, leading to overfitting, and reduced accuracy. So we decided to remove  the unique values in categorical columns, to simplify the data and reduce the model's complexity, making it easier for the model to learn the underlying patterns in the data, and improve its overall performance.</a:t>
            </a:r>
          </a:p>
        </p:txBody>
      </p:sp>
    </p:spTree>
    <p:extLst>
      <p:ext uri="{BB962C8B-B14F-4D97-AF65-F5344CB8AC3E}">
        <p14:creationId xmlns:p14="http://schemas.microsoft.com/office/powerpoint/2010/main" val="625986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17</a:t>
            </a:fld>
            <a:endParaRPr lang="en-US" dirty="0"/>
          </a:p>
        </p:txBody>
      </p:sp>
      <p:pic>
        <p:nvPicPr>
          <p:cNvPr id="5" name="Picture 4" descr="Chart, box and whisker chart&#10;&#10;Description automatically generated">
            <a:extLst>
              <a:ext uri="{FF2B5EF4-FFF2-40B4-BE49-F238E27FC236}">
                <a16:creationId xmlns:a16="http://schemas.microsoft.com/office/drawing/2014/main" id="{6EDEA3BF-28C4-2F1B-B3C9-D6AE14E98800}"/>
              </a:ext>
            </a:extLst>
          </p:cNvPr>
          <p:cNvPicPr>
            <a:picLocks noChangeAspect="1"/>
          </p:cNvPicPr>
          <p:nvPr/>
        </p:nvPicPr>
        <p:blipFill>
          <a:blip r:embed="rId2"/>
          <a:stretch>
            <a:fillRect/>
          </a:stretch>
        </p:blipFill>
        <p:spPr>
          <a:xfrm>
            <a:off x="307848" y="2414137"/>
            <a:ext cx="2834640" cy="2352148"/>
          </a:xfrm>
          <a:prstGeom prst="rect">
            <a:avLst/>
          </a:prstGeom>
        </p:spPr>
      </p:pic>
      <p:pic>
        <p:nvPicPr>
          <p:cNvPr id="6" name="Picture 5" descr="Chart&#10;&#10;Description automatically generated">
            <a:extLst>
              <a:ext uri="{FF2B5EF4-FFF2-40B4-BE49-F238E27FC236}">
                <a16:creationId xmlns:a16="http://schemas.microsoft.com/office/drawing/2014/main" id="{A15DD863-E66D-9E95-69E3-33BF338DBCF7}"/>
              </a:ext>
            </a:extLst>
          </p:cNvPr>
          <p:cNvPicPr>
            <a:picLocks noChangeAspect="1"/>
          </p:cNvPicPr>
          <p:nvPr/>
        </p:nvPicPr>
        <p:blipFill>
          <a:blip r:embed="rId3"/>
          <a:stretch>
            <a:fillRect/>
          </a:stretch>
        </p:blipFill>
        <p:spPr>
          <a:xfrm>
            <a:off x="3261360" y="2438639"/>
            <a:ext cx="2834640" cy="2303144"/>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3447B227-A2C4-062D-6A85-F465F27D66DC}"/>
              </a:ext>
            </a:extLst>
          </p:cNvPr>
          <p:cNvPicPr>
            <a:picLocks noChangeAspect="1"/>
          </p:cNvPicPr>
          <p:nvPr/>
        </p:nvPicPr>
        <p:blipFill>
          <a:blip r:embed="rId4"/>
          <a:stretch>
            <a:fillRect/>
          </a:stretch>
        </p:blipFill>
        <p:spPr>
          <a:xfrm>
            <a:off x="6214872" y="2442182"/>
            <a:ext cx="2834640" cy="2296058"/>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053B7A5E-687A-B7D3-B89A-4E760A0C7D01}"/>
              </a:ext>
            </a:extLst>
          </p:cNvPr>
          <p:cNvPicPr>
            <a:picLocks noChangeAspect="1"/>
          </p:cNvPicPr>
          <p:nvPr/>
        </p:nvPicPr>
        <p:blipFill>
          <a:blip r:embed="rId5"/>
          <a:stretch>
            <a:fillRect/>
          </a:stretch>
        </p:blipFill>
        <p:spPr>
          <a:xfrm>
            <a:off x="9168384" y="2457953"/>
            <a:ext cx="2834640" cy="2264515"/>
          </a:xfrm>
          <a:prstGeom prst="rect">
            <a:avLst/>
          </a:prstGeom>
        </p:spPr>
      </p:pic>
      <p:sp>
        <p:nvSpPr>
          <p:cNvPr id="10" name="TextBox 9">
            <a:extLst>
              <a:ext uri="{FF2B5EF4-FFF2-40B4-BE49-F238E27FC236}">
                <a16:creationId xmlns:a16="http://schemas.microsoft.com/office/drawing/2014/main" id="{B42EE672-71F9-7D19-D7D2-5F01DE697363}"/>
              </a:ext>
            </a:extLst>
          </p:cNvPr>
          <p:cNvSpPr txBox="1"/>
          <p:nvPr/>
        </p:nvSpPr>
        <p:spPr>
          <a:xfrm>
            <a:off x="441357" y="738787"/>
            <a:ext cx="6097508"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Handling the outliers:</a:t>
            </a:r>
          </a:p>
        </p:txBody>
      </p:sp>
    </p:spTree>
    <p:extLst>
      <p:ext uri="{BB962C8B-B14F-4D97-AF65-F5344CB8AC3E}">
        <p14:creationId xmlns:p14="http://schemas.microsoft.com/office/powerpoint/2010/main" val="487984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AB848C-D186-26B2-514B-EB726EACCD4A}"/>
              </a:ext>
            </a:extLst>
          </p:cNvPr>
          <p:cNvSpPr>
            <a:spLocks noGrp="1"/>
          </p:cNvSpPr>
          <p:nvPr>
            <p:ph type="ftr" sz="quarter" idx="11"/>
          </p:nvPr>
        </p:nvSpPr>
        <p:spPr/>
        <p:txBody>
          <a:bodyPr/>
          <a:lstStyle/>
          <a:p>
            <a:r>
              <a:rPr lang="en-US" sz="1200" dirty="0"/>
              <a:t>Kickstarter Project Success Prediction</a:t>
            </a:r>
            <a:endParaRPr lang="en-US" dirty="0"/>
          </a:p>
        </p:txBody>
      </p:sp>
      <p:sp>
        <p:nvSpPr>
          <p:cNvPr id="4" name="Slide Number Placeholder 3">
            <a:extLst>
              <a:ext uri="{FF2B5EF4-FFF2-40B4-BE49-F238E27FC236}">
                <a16:creationId xmlns:a16="http://schemas.microsoft.com/office/drawing/2014/main" id="{B6F9550D-7A70-6E00-E5B9-48E31B79FAD7}"/>
              </a:ext>
            </a:extLst>
          </p:cNvPr>
          <p:cNvSpPr>
            <a:spLocks noGrp="1"/>
          </p:cNvSpPr>
          <p:nvPr>
            <p:ph type="sldNum" sz="quarter" idx="12"/>
          </p:nvPr>
        </p:nvSpPr>
        <p:spPr/>
        <p:txBody>
          <a:bodyPr/>
          <a:lstStyle/>
          <a:p>
            <a:fld id="{A65A5C87-DF58-40C8-B092-1DE63DB4547E}" type="slidenum">
              <a:rPr lang="en-US" smtClean="0"/>
              <a:t>18</a:t>
            </a:fld>
            <a:endParaRPr lang="en-US" dirty="0"/>
          </a:p>
        </p:txBody>
      </p:sp>
      <p:pic>
        <p:nvPicPr>
          <p:cNvPr id="6" name="Picture 5" descr="Chart, scatter chart&#10;&#10;Description automatically generated">
            <a:extLst>
              <a:ext uri="{FF2B5EF4-FFF2-40B4-BE49-F238E27FC236}">
                <a16:creationId xmlns:a16="http://schemas.microsoft.com/office/drawing/2014/main" id="{2190535A-CE8E-DA48-CC96-4F14D6BA5525}"/>
              </a:ext>
            </a:extLst>
          </p:cNvPr>
          <p:cNvPicPr>
            <a:picLocks noChangeAspect="1"/>
          </p:cNvPicPr>
          <p:nvPr/>
        </p:nvPicPr>
        <p:blipFill>
          <a:blip r:embed="rId2"/>
          <a:stretch>
            <a:fillRect/>
          </a:stretch>
        </p:blipFill>
        <p:spPr>
          <a:xfrm>
            <a:off x="2209800" y="508835"/>
            <a:ext cx="7602011" cy="4029637"/>
          </a:xfrm>
          <a:prstGeom prst="rect">
            <a:avLst/>
          </a:prstGeom>
        </p:spPr>
      </p:pic>
      <p:sp>
        <p:nvSpPr>
          <p:cNvPr id="8" name="TextBox 7">
            <a:extLst>
              <a:ext uri="{FF2B5EF4-FFF2-40B4-BE49-F238E27FC236}">
                <a16:creationId xmlns:a16="http://schemas.microsoft.com/office/drawing/2014/main" id="{0ECFCCD8-C4AF-B35F-E3FD-84AE18D4E0F8}"/>
              </a:ext>
            </a:extLst>
          </p:cNvPr>
          <p:cNvSpPr txBox="1"/>
          <p:nvPr/>
        </p:nvSpPr>
        <p:spPr>
          <a:xfrm>
            <a:off x="431180" y="4985672"/>
            <a:ext cx="11329639" cy="923330"/>
          </a:xfrm>
          <a:prstGeom prst="rect">
            <a:avLst/>
          </a:prstGeom>
          <a:noFill/>
        </p:spPr>
        <p:txBody>
          <a:bodyPr wrap="square">
            <a:spAutoFit/>
          </a:bodyPr>
          <a:lstStyle/>
          <a:p>
            <a:r>
              <a:rPr lang="en-US" b="0" i="0" dirty="0">
                <a:solidFill>
                  <a:srgbClr val="202124"/>
                </a:solidFill>
                <a:effectLst/>
                <a:latin typeface="+mj-lt"/>
              </a:rPr>
              <a:t>It is obvious that a project is labelled as successful if amount pledged ≥ goal and unsuccessful if amount pledged &lt; goal. The following graph visualizes both the goal and amount pledged for each project and the individual state of the project</a:t>
            </a:r>
            <a:endParaRPr lang="en-US" dirty="0">
              <a:latin typeface="+mj-lt"/>
            </a:endParaRPr>
          </a:p>
        </p:txBody>
      </p:sp>
    </p:spTree>
    <p:extLst>
      <p:ext uri="{BB962C8B-B14F-4D97-AF65-F5344CB8AC3E}">
        <p14:creationId xmlns:p14="http://schemas.microsoft.com/office/powerpoint/2010/main" val="2214902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19</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441357" y="738787"/>
            <a:ext cx="6097508"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Class distribution of State feature: (unbalanced data)</a:t>
            </a:r>
          </a:p>
        </p:txBody>
      </p:sp>
      <p:pic>
        <p:nvPicPr>
          <p:cNvPr id="9" name="Picture 8" descr="Chart, bar chart&#10;&#10;Description automatically generated">
            <a:extLst>
              <a:ext uri="{FF2B5EF4-FFF2-40B4-BE49-F238E27FC236}">
                <a16:creationId xmlns:a16="http://schemas.microsoft.com/office/drawing/2014/main" id="{F8777411-F62C-1BE2-919B-EC5ED238D566}"/>
              </a:ext>
            </a:extLst>
          </p:cNvPr>
          <p:cNvPicPr>
            <a:picLocks noChangeAspect="1"/>
          </p:cNvPicPr>
          <p:nvPr/>
        </p:nvPicPr>
        <p:blipFill>
          <a:blip r:embed="rId2"/>
          <a:stretch>
            <a:fillRect/>
          </a:stretch>
        </p:blipFill>
        <p:spPr>
          <a:xfrm>
            <a:off x="1023514" y="1704734"/>
            <a:ext cx="4639322" cy="3448531"/>
          </a:xfrm>
          <a:prstGeom prst="rect">
            <a:avLst/>
          </a:prstGeom>
        </p:spPr>
      </p:pic>
      <p:pic>
        <p:nvPicPr>
          <p:cNvPr id="12" name="Picture 11" descr="Chart, pie chart&#10;&#10;Description automatically generated">
            <a:extLst>
              <a:ext uri="{FF2B5EF4-FFF2-40B4-BE49-F238E27FC236}">
                <a16:creationId xmlns:a16="http://schemas.microsoft.com/office/drawing/2014/main" id="{D44732F4-4798-7F0C-27F2-4990AAAC0007}"/>
              </a:ext>
            </a:extLst>
          </p:cNvPr>
          <p:cNvPicPr>
            <a:picLocks noChangeAspect="1"/>
          </p:cNvPicPr>
          <p:nvPr/>
        </p:nvPicPr>
        <p:blipFill>
          <a:blip r:embed="rId3"/>
          <a:stretch>
            <a:fillRect/>
          </a:stretch>
        </p:blipFill>
        <p:spPr>
          <a:xfrm>
            <a:off x="6776781" y="1828576"/>
            <a:ext cx="3667637" cy="3324689"/>
          </a:xfrm>
          <a:prstGeom prst="rect">
            <a:avLst/>
          </a:prstGeom>
        </p:spPr>
      </p:pic>
    </p:spTree>
    <p:extLst>
      <p:ext uri="{BB962C8B-B14F-4D97-AF65-F5344CB8AC3E}">
        <p14:creationId xmlns:p14="http://schemas.microsoft.com/office/powerpoint/2010/main" val="261301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5" name="Rectangle 4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4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7" name="Rectangle 4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4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dirty="0"/>
              <a:t>Contents</a:t>
            </a:r>
          </a:p>
        </p:txBody>
      </p:sp>
      <p:sp>
        <p:nvSpPr>
          <p:cNvPr id="59" name="Rectangle 5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a:xfrm>
            <a:off x="841248" y="2252870"/>
            <a:ext cx="3412219" cy="3560251"/>
          </a:xfrm>
        </p:spPr>
        <p:txBody>
          <a:bodyPr vert="horz" lIns="91440" tIns="45720" rIns="91440" bIns="45720" rtlCol="0">
            <a:normAutofit/>
          </a:bodyPr>
          <a:lstStyle/>
          <a:p>
            <a:pPr marL="0">
              <a:buFont typeface="Arial" panose="020B0604020202020204" pitchFamily="34" charset="0"/>
              <a:buChar char="•"/>
            </a:pPr>
            <a:r>
              <a:rPr lang="en-US" sz="1700" dirty="0"/>
              <a:t>Outline</a:t>
            </a:r>
          </a:p>
          <a:p>
            <a:pPr marL="0">
              <a:buFont typeface="Arial" panose="020B0604020202020204" pitchFamily="34" charset="0"/>
              <a:buChar char="•"/>
            </a:pPr>
            <a:r>
              <a:rPr lang="en-US" sz="1700" dirty="0"/>
              <a:t>Problem Statement</a:t>
            </a:r>
          </a:p>
          <a:p>
            <a:pPr marL="0">
              <a:buFont typeface="Arial" panose="020B0604020202020204" pitchFamily="34" charset="0"/>
              <a:buChar char="•"/>
            </a:pPr>
            <a:r>
              <a:rPr lang="en-US" sz="1700" dirty="0"/>
              <a:t>Motivation</a:t>
            </a:r>
          </a:p>
          <a:p>
            <a:pPr marL="0">
              <a:buFont typeface="Arial" panose="020B0604020202020204" pitchFamily="34" charset="0"/>
              <a:buChar char="•"/>
            </a:pPr>
            <a:r>
              <a:rPr lang="en-US" sz="1700" dirty="0"/>
              <a:t>Methodology</a:t>
            </a:r>
          </a:p>
          <a:p>
            <a:pPr marL="0">
              <a:buFont typeface="Arial" panose="020B0604020202020204" pitchFamily="34" charset="0"/>
              <a:buChar char="•"/>
            </a:pPr>
            <a:r>
              <a:rPr lang="en-US" sz="1700" dirty="0"/>
              <a:t>Result</a:t>
            </a:r>
          </a:p>
          <a:p>
            <a:pPr marL="0">
              <a:buFont typeface="Arial" panose="020B0604020202020204" pitchFamily="34" charset="0"/>
              <a:buChar char="•"/>
            </a:pPr>
            <a:endParaRPr lang="en-US" sz="1700" dirty="0"/>
          </a:p>
          <a:p>
            <a:pPr>
              <a:buFont typeface="Arial" panose="020B0604020202020204" pitchFamily="34" charset="0"/>
              <a:buChar char="•"/>
            </a:pPr>
            <a:endParaRPr lang="en-US" sz="1700" dirty="0"/>
          </a:p>
        </p:txBody>
      </p:sp>
      <p:pic>
        <p:nvPicPr>
          <p:cNvPr id="7" name="Picture 6">
            <a:extLst>
              <a:ext uri="{FF2B5EF4-FFF2-40B4-BE49-F238E27FC236}">
                <a16:creationId xmlns:a16="http://schemas.microsoft.com/office/drawing/2014/main" id="{8445EA38-7E50-0840-967B-B8B12631BFDE}"/>
              </a:ext>
            </a:extLst>
          </p:cNvPr>
          <p:cNvPicPr>
            <a:picLocks noChangeAspect="1"/>
          </p:cNvPicPr>
          <p:nvPr/>
        </p:nvPicPr>
        <p:blipFill>
          <a:blip r:embed="rId2"/>
          <a:stretch>
            <a:fillRect/>
          </a:stretch>
        </p:blipFill>
        <p:spPr>
          <a:xfrm>
            <a:off x="5120640" y="1506474"/>
            <a:ext cx="6656832" cy="3744467"/>
          </a:xfrm>
          <a:prstGeom prst="rect">
            <a:avLst/>
          </a:prstGeom>
        </p:spPr>
      </p:pic>
      <p:sp>
        <p:nvSpPr>
          <p:cNvPr id="5" name="Footer Placeholder 4">
            <a:extLst>
              <a:ext uri="{FF2B5EF4-FFF2-40B4-BE49-F238E27FC236}">
                <a16:creationId xmlns:a16="http://schemas.microsoft.com/office/drawing/2014/main" id="{3714E39E-D8A0-4428-97D8-FE545232279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dirty="0"/>
              <a:t>Kickstarter Project Success Prediction</a:t>
            </a:r>
            <a:endParaRPr lang="en-US" kern="1200" dirty="0">
              <a:solidFill>
                <a:schemeClr val="tx2">
                  <a:lumMod val="50000"/>
                  <a:lumOff val="50000"/>
                </a:schemeClr>
              </a:solidFill>
              <a:latin typeface="+mn-lt"/>
              <a:ea typeface="+mn-ea"/>
              <a:cs typeface="+mn-cs"/>
            </a:endParaRPr>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a:xfrm>
            <a:off x="8613648" y="6356350"/>
            <a:ext cx="2743200" cy="365125"/>
          </a:xfrm>
        </p:spPr>
        <p:txBody>
          <a:bodyPr vert="horz" lIns="91440" tIns="45720" rIns="91440" bIns="45720" rtlCol="0" anchor="ctr">
            <a:normAutofit/>
          </a:bodyPr>
          <a:lstStyle/>
          <a:p>
            <a:pPr>
              <a:spcAft>
                <a:spcPts val="600"/>
              </a:spcAft>
            </a:pPr>
            <a:fld id="{A65A5C87-DF58-40C8-B092-1DE63DB4547E}" type="slidenum">
              <a:rPr lang="en-US" smtClean="0">
                <a:solidFill>
                  <a:schemeClr val="tx2">
                    <a:lumMod val="50000"/>
                    <a:lumOff val="50000"/>
                  </a:schemeClr>
                </a:solidFill>
              </a:rPr>
              <a:pPr>
                <a:spcAft>
                  <a:spcPts val="600"/>
                </a:spcAft>
              </a:pPr>
              <a:t>2</a:t>
            </a:fld>
            <a:endParaRPr lang="en-US">
              <a:solidFill>
                <a:schemeClr val="tx2">
                  <a:lumMod val="50000"/>
                  <a:lumOff val="50000"/>
                </a:schemeClr>
              </a:solidFill>
            </a:endParaRPr>
          </a:p>
        </p:txBody>
      </p:sp>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20</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432304" y="430969"/>
            <a:ext cx="6097508"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Correlation Matrix:</a:t>
            </a:r>
          </a:p>
        </p:txBody>
      </p:sp>
      <p:pic>
        <p:nvPicPr>
          <p:cNvPr id="5" name="Picture 4" descr="Chart, scatter chart&#10;&#10;Description automatically generated">
            <a:extLst>
              <a:ext uri="{FF2B5EF4-FFF2-40B4-BE49-F238E27FC236}">
                <a16:creationId xmlns:a16="http://schemas.microsoft.com/office/drawing/2014/main" id="{0314F194-C2E4-B977-2DB0-F68A1AFB557E}"/>
              </a:ext>
            </a:extLst>
          </p:cNvPr>
          <p:cNvPicPr>
            <a:picLocks noChangeAspect="1"/>
          </p:cNvPicPr>
          <p:nvPr/>
        </p:nvPicPr>
        <p:blipFill>
          <a:blip r:embed="rId2"/>
          <a:stretch>
            <a:fillRect/>
          </a:stretch>
        </p:blipFill>
        <p:spPr>
          <a:xfrm>
            <a:off x="4884022" y="601785"/>
            <a:ext cx="5335831" cy="5740743"/>
          </a:xfrm>
          <a:prstGeom prst="rect">
            <a:avLst/>
          </a:prstGeom>
        </p:spPr>
      </p:pic>
      <p:sp>
        <p:nvSpPr>
          <p:cNvPr id="6" name="TextBox 5">
            <a:extLst>
              <a:ext uri="{FF2B5EF4-FFF2-40B4-BE49-F238E27FC236}">
                <a16:creationId xmlns:a16="http://schemas.microsoft.com/office/drawing/2014/main" id="{F2D4C376-27B2-7BA1-7374-B64E903125D5}"/>
              </a:ext>
            </a:extLst>
          </p:cNvPr>
          <p:cNvSpPr txBox="1"/>
          <p:nvPr/>
        </p:nvSpPr>
        <p:spPr>
          <a:xfrm>
            <a:off x="579422" y="1113576"/>
            <a:ext cx="420080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Dropped the features above a threshold of 0.7 in a correlation matrix to reduce the dimensionality of data and prevent multicollinearity. </a:t>
            </a:r>
          </a:p>
        </p:txBody>
      </p:sp>
    </p:spTree>
    <p:extLst>
      <p:ext uri="{BB962C8B-B14F-4D97-AF65-F5344CB8AC3E}">
        <p14:creationId xmlns:p14="http://schemas.microsoft.com/office/powerpoint/2010/main" val="1962029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21</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441357" y="738787"/>
            <a:ext cx="6097508"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Class distribution of State feature: (balanced data)</a:t>
            </a:r>
          </a:p>
        </p:txBody>
      </p:sp>
      <p:sp>
        <p:nvSpPr>
          <p:cNvPr id="14" name="TextBox 13">
            <a:extLst>
              <a:ext uri="{FF2B5EF4-FFF2-40B4-BE49-F238E27FC236}">
                <a16:creationId xmlns:a16="http://schemas.microsoft.com/office/drawing/2014/main" id="{666CBA40-7FF5-FABB-3FC3-F4482CB296F1}"/>
              </a:ext>
            </a:extLst>
          </p:cNvPr>
          <p:cNvSpPr txBox="1"/>
          <p:nvPr/>
        </p:nvSpPr>
        <p:spPr>
          <a:xfrm>
            <a:off x="441357" y="5431642"/>
            <a:ext cx="9870540" cy="369332"/>
          </a:xfrm>
          <a:prstGeom prst="rect">
            <a:avLst/>
          </a:prstGeom>
          <a:noFill/>
        </p:spPr>
        <p:txBody>
          <a:bodyPr wrap="square">
            <a:spAutoFit/>
          </a:bodyPr>
          <a:lstStyle/>
          <a:p>
            <a:pPr marL="285750" indent="-285750" algn="just">
              <a:buFont typeface="Arial" panose="020B0604020202020204" pitchFamily="34" charset="0"/>
              <a:buChar char="•"/>
            </a:pPr>
            <a:r>
              <a:rPr lang="en-US" sz="1800" dirty="0"/>
              <a:t>We have used to label encoding for class distribution of state feature.</a:t>
            </a:r>
          </a:p>
        </p:txBody>
      </p:sp>
      <p:pic>
        <p:nvPicPr>
          <p:cNvPr id="5" name="Picture 4" descr="Chart, bar chart&#10;&#10;Description automatically generated">
            <a:extLst>
              <a:ext uri="{FF2B5EF4-FFF2-40B4-BE49-F238E27FC236}">
                <a16:creationId xmlns:a16="http://schemas.microsoft.com/office/drawing/2014/main" id="{F529A3C5-406D-A549-1C66-0790DD14D76B}"/>
              </a:ext>
            </a:extLst>
          </p:cNvPr>
          <p:cNvPicPr>
            <a:picLocks noChangeAspect="1"/>
          </p:cNvPicPr>
          <p:nvPr/>
        </p:nvPicPr>
        <p:blipFill>
          <a:blip r:embed="rId2"/>
          <a:stretch>
            <a:fillRect/>
          </a:stretch>
        </p:blipFill>
        <p:spPr>
          <a:xfrm>
            <a:off x="620115" y="1344210"/>
            <a:ext cx="5397544" cy="4169580"/>
          </a:xfrm>
          <a:prstGeom prst="rect">
            <a:avLst/>
          </a:prstGeom>
        </p:spPr>
      </p:pic>
      <p:pic>
        <p:nvPicPr>
          <p:cNvPr id="7" name="Picture 6" descr="Chart, pie chart&#10;&#10;Description automatically generated">
            <a:extLst>
              <a:ext uri="{FF2B5EF4-FFF2-40B4-BE49-F238E27FC236}">
                <a16:creationId xmlns:a16="http://schemas.microsoft.com/office/drawing/2014/main" id="{03704E0D-D912-CFAA-3F00-7B539A784A0A}"/>
              </a:ext>
            </a:extLst>
          </p:cNvPr>
          <p:cNvPicPr>
            <a:picLocks noChangeAspect="1"/>
          </p:cNvPicPr>
          <p:nvPr/>
        </p:nvPicPr>
        <p:blipFill>
          <a:blip r:embed="rId3"/>
          <a:stretch>
            <a:fillRect/>
          </a:stretch>
        </p:blipFill>
        <p:spPr>
          <a:xfrm>
            <a:off x="7077121" y="1471612"/>
            <a:ext cx="3705225" cy="3914775"/>
          </a:xfrm>
          <a:prstGeom prst="rect">
            <a:avLst/>
          </a:prstGeom>
        </p:spPr>
      </p:pic>
    </p:spTree>
    <p:extLst>
      <p:ext uri="{BB962C8B-B14F-4D97-AF65-F5344CB8AC3E}">
        <p14:creationId xmlns:p14="http://schemas.microsoft.com/office/powerpoint/2010/main" val="2796739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22</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432304" y="430969"/>
            <a:ext cx="7721096" cy="341632"/>
          </a:xfrm>
          <a:prstGeom prst="rect">
            <a:avLst/>
          </a:prstGeom>
          <a:noFill/>
        </p:spPr>
        <p:txBody>
          <a:bodyPr wrap="square">
            <a:spAutoFit/>
          </a:bodyPr>
          <a:lstStyle/>
          <a:p>
            <a:pPr>
              <a:lnSpc>
                <a:spcPct val="90000"/>
              </a:lnSpc>
              <a:spcBef>
                <a:spcPct val="0"/>
              </a:spcBef>
              <a:spcAft>
                <a:spcPts val="600"/>
              </a:spcAft>
            </a:pPr>
            <a:r>
              <a:rPr lang="en-US" b="1" dirty="0">
                <a:latin typeface="+mj-lt"/>
                <a:ea typeface="+mj-ea"/>
                <a:cs typeface="+mj-cs"/>
              </a:rPr>
              <a:t>Data before and after </a:t>
            </a:r>
            <a:r>
              <a:rPr lang="en-US" sz="1800" b="1" dirty="0">
                <a:latin typeface="+mj-lt"/>
                <a:ea typeface="+mj-ea"/>
                <a:cs typeface="+mj-cs"/>
              </a:rPr>
              <a:t>Sampling:</a:t>
            </a:r>
          </a:p>
        </p:txBody>
      </p:sp>
      <p:pic>
        <p:nvPicPr>
          <p:cNvPr id="7" name="Picture 6" descr="Diagram&#10;&#10;Description automatically generated">
            <a:extLst>
              <a:ext uri="{FF2B5EF4-FFF2-40B4-BE49-F238E27FC236}">
                <a16:creationId xmlns:a16="http://schemas.microsoft.com/office/drawing/2014/main" id="{5DCE5A4D-2D6B-827D-1FC7-6B1476E88401}"/>
              </a:ext>
            </a:extLst>
          </p:cNvPr>
          <p:cNvPicPr>
            <a:picLocks noChangeAspect="1"/>
          </p:cNvPicPr>
          <p:nvPr/>
        </p:nvPicPr>
        <p:blipFill>
          <a:blip r:embed="rId2"/>
          <a:stretch>
            <a:fillRect/>
          </a:stretch>
        </p:blipFill>
        <p:spPr>
          <a:xfrm>
            <a:off x="432304" y="940115"/>
            <a:ext cx="5350035" cy="5248721"/>
          </a:xfrm>
          <a:prstGeom prst="rect">
            <a:avLst/>
          </a:prstGeom>
        </p:spPr>
      </p:pic>
      <p:pic>
        <p:nvPicPr>
          <p:cNvPr id="9" name="Picture 8" descr="A picture containing text, crossword puzzle&#10;&#10;Description automatically generated">
            <a:extLst>
              <a:ext uri="{FF2B5EF4-FFF2-40B4-BE49-F238E27FC236}">
                <a16:creationId xmlns:a16="http://schemas.microsoft.com/office/drawing/2014/main" id="{9BB4FC14-F158-C645-8C34-86E35ED2A02C}"/>
              </a:ext>
            </a:extLst>
          </p:cNvPr>
          <p:cNvPicPr>
            <a:picLocks noChangeAspect="1"/>
          </p:cNvPicPr>
          <p:nvPr/>
        </p:nvPicPr>
        <p:blipFill>
          <a:blip r:embed="rId3"/>
          <a:stretch>
            <a:fillRect/>
          </a:stretch>
        </p:blipFill>
        <p:spPr>
          <a:xfrm>
            <a:off x="6169089" y="940115"/>
            <a:ext cx="5514598" cy="5410168"/>
          </a:xfrm>
          <a:prstGeom prst="rect">
            <a:avLst/>
          </a:prstGeom>
        </p:spPr>
      </p:pic>
      <p:sp>
        <p:nvSpPr>
          <p:cNvPr id="13" name="Arrow: Right 12">
            <a:extLst>
              <a:ext uri="{FF2B5EF4-FFF2-40B4-BE49-F238E27FC236}">
                <a16:creationId xmlns:a16="http://schemas.microsoft.com/office/drawing/2014/main" id="{3EEED699-4F0C-FB14-4DA4-40CB821451B3}"/>
              </a:ext>
            </a:extLst>
          </p:cNvPr>
          <p:cNvSpPr/>
          <p:nvPr/>
        </p:nvSpPr>
        <p:spPr>
          <a:xfrm>
            <a:off x="5782339" y="3612333"/>
            <a:ext cx="386750" cy="2534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9252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23</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432304" y="430969"/>
            <a:ext cx="7721096"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PCA for </a:t>
            </a:r>
            <a:r>
              <a:rPr lang="en-US" b="1" dirty="0">
                <a:latin typeface="+mj-lt"/>
                <a:ea typeface="+mj-ea"/>
                <a:cs typeface="+mj-cs"/>
              </a:rPr>
              <a:t>Unbalanced Data:</a:t>
            </a:r>
            <a:endParaRPr lang="en-US" sz="1800" b="1" dirty="0">
              <a:latin typeface="+mj-lt"/>
              <a:ea typeface="+mj-ea"/>
              <a:cs typeface="+mj-cs"/>
            </a:endParaRPr>
          </a:p>
        </p:txBody>
      </p:sp>
      <p:pic>
        <p:nvPicPr>
          <p:cNvPr id="14" name="Picture 13" descr="Chart, bar chart, histogram&#10;&#10;Description automatically generated">
            <a:extLst>
              <a:ext uri="{FF2B5EF4-FFF2-40B4-BE49-F238E27FC236}">
                <a16:creationId xmlns:a16="http://schemas.microsoft.com/office/drawing/2014/main" id="{6B7702F6-BEEA-DBB1-8FB9-9A294131C39E}"/>
              </a:ext>
            </a:extLst>
          </p:cNvPr>
          <p:cNvPicPr>
            <a:picLocks noChangeAspect="1"/>
          </p:cNvPicPr>
          <p:nvPr/>
        </p:nvPicPr>
        <p:blipFill>
          <a:blip r:embed="rId2"/>
          <a:stretch>
            <a:fillRect/>
          </a:stretch>
        </p:blipFill>
        <p:spPr>
          <a:xfrm>
            <a:off x="1842895" y="988095"/>
            <a:ext cx="8496162" cy="4881810"/>
          </a:xfrm>
          <a:prstGeom prst="rect">
            <a:avLst/>
          </a:prstGeom>
        </p:spPr>
      </p:pic>
    </p:spTree>
    <p:extLst>
      <p:ext uri="{BB962C8B-B14F-4D97-AF65-F5344CB8AC3E}">
        <p14:creationId xmlns:p14="http://schemas.microsoft.com/office/powerpoint/2010/main" val="1223309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24</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432304" y="430969"/>
            <a:ext cx="7721096"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PCA for Upsampled </a:t>
            </a:r>
            <a:r>
              <a:rPr lang="en-US" b="1" dirty="0">
                <a:latin typeface="+mj-lt"/>
                <a:ea typeface="+mj-ea"/>
                <a:cs typeface="+mj-cs"/>
              </a:rPr>
              <a:t>Data:</a:t>
            </a:r>
            <a:endParaRPr lang="en-US" sz="1800" b="1" dirty="0">
              <a:latin typeface="+mj-lt"/>
              <a:ea typeface="+mj-ea"/>
              <a:cs typeface="+mj-cs"/>
            </a:endParaRPr>
          </a:p>
        </p:txBody>
      </p:sp>
      <p:pic>
        <p:nvPicPr>
          <p:cNvPr id="2" name="Picture 1" descr="Chart, bar chart, histogram&#10;&#10;Description automatically generated">
            <a:extLst>
              <a:ext uri="{FF2B5EF4-FFF2-40B4-BE49-F238E27FC236}">
                <a16:creationId xmlns:a16="http://schemas.microsoft.com/office/drawing/2014/main" id="{FB52D179-AC88-5C67-C326-3C8CC0C2E822}"/>
              </a:ext>
            </a:extLst>
          </p:cNvPr>
          <p:cNvPicPr>
            <a:picLocks noChangeAspect="1"/>
          </p:cNvPicPr>
          <p:nvPr/>
        </p:nvPicPr>
        <p:blipFill>
          <a:blip r:embed="rId2"/>
          <a:stretch>
            <a:fillRect/>
          </a:stretch>
        </p:blipFill>
        <p:spPr>
          <a:xfrm>
            <a:off x="2362333" y="1283672"/>
            <a:ext cx="7467333" cy="4290656"/>
          </a:xfrm>
          <a:prstGeom prst="rect">
            <a:avLst/>
          </a:prstGeom>
        </p:spPr>
      </p:pic>
    </p:spTree>
    <p:extLst>
      <p:ext uri="{BB962C8B-B14F-4D97-AF65-F5344CB8AC3E}">
        <p14:creationId xmlns:p14="http://schemas.microsoft.com/office/powerpoint/2010/main" val="675755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25</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382131" y="675640"/>
            <a:ext cx="11427737" cy="6749540"/>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Logistic Regression:</a:t>
            </a:r>
          </a:p>
          <a:p>
            <a:pPr>
              <a:lnSpc>
                <a:spcPct val="90000"/>
              </a:lnSpc>
              <a:spcBef>
                <a:spcPct val="0"/>
              </a:spcBef>
              <a:spcAft>
                <a:spcPts val="600"/>
              </a:spcAft>
            </a:pPr>
            <a:endParaRPr lang="en-US" b="1" dirty="0">
              <a:latin typeface="+mj-lt"/>
              <a:ea typeface="+mj-ea"/>
              <a:cs typeface="+mj-cs"/>
            </a:endParaRPr>
          </a:p>
          <a:p>
            <a:pPr marL="742950" lvl="1" indent="-285750">
              <a:lnSpc>
                <a:spcPct val="90000"/>
              </a:lnSpc>
              <a:spcBef>
                <a:spcPct val="0"/>
              </a:spcBef>
              <a:spcAft>
                <a:spcPts val="600"/>
              </a:spcAft>
              <a:buFont typeface="Arial" panose="020B0604020202020204" pitchFamily="34" charset="0"/>
              <a:buChar char="•"/>
            </a:pPr>
            <a:r>
              <a:rPr lang="en-US" sz="1600" dirty="0">
                <a:latin typeface="+mj-lt"/>
                <a:ea typeface="+mj-ea"/>
                <a:cs typeface="+mj-cs"/>
              </a:rPr>
              <a:t>For Unbalanced Data: </a:t>
            </a:r>
          </a:p>
          <a:p>
            <a:pPr marL="1200150" lvl="2" indent="-285750">
              <a:lnSpc>
                <a:spcPct val="90000"/>
              </a:lnSpc>
              <a:spcBef>
                <a:spcPct val="0"/>
              </a:spcBef>
              <a:spcAft>
                <a:spcPts val="600"/>
              </a:spcAft>
              <a:buFont typeface="Arial" panose="020B0604020202020204" pitchFamily="34" charset="0"/>
              <a:buChar char="•"/>
            </a:pPr>
            <a:r>
              <a:rPr lang="en-US" sz="1600" dirty="0">
                <a:latin typeface="+mj-lt"/>
                <a:ea typeface="+mj-ea"/>
                <a:cs typeface="+mj-cs"/>
              </a:rPr>
              <a:t>Test Accuracy: </a:t>
            </a:r>
            <a:r>
              <a:rPr lang="en-US" sz="1600" dirty="0"/>
              <a:t>0.8807850739035619</a:t>
            </a:r>
            <a:endParaRPr lang="en-US" sz="1600" dirty="0">
              <a:latin typeface="+mj-lt"/>
              <a:ea typeface="+mj-ea"/>
              <a:cs typeface="+mj-cs"/>
            </a:endParaRPr>
          </a:p>
          <a:p>
            <a:pPr marL="1200150" lvl="2" indent="-285750">
              <a:lnSpc>
                <a:spcPct val="90000"/>
              </a:lnSpc>
              <a:spcBef>
                <a:spcPct val="0"/>
              </a:spcBef>
              <a:spcAft>
                <a:spcPts val="600"/>
              </a:spcAft>
              <a:buFont typeface="Arial" panose="020B0604020202020204" pitchFamily="34" charset="0"/>
              <a:buChar char="•"/>
            </a:pPr>
            <a:r>
              <a:rPr lang="en-US" sz="1600" dirty="0">
                <a:latin typeface="+mj-lt"/>
                <a:ea typeface="+mj-ea"/>
                <a:cs typeface="+mj-cs"/>
              </a:rPr>
              <a:t>Train Accuracy: </a:t>
            </a:r>
            <a:r>
              <a:rPr lang="en-US" sz="1600" dirty="0"/>
              <a:t>0.8807850739035619</a:t>
            </a:r>
            <a:endParaRPr lang="en-US" sz="1600" dirty="0">
              <a:latin typeface="+mj-lt"/>
              <a:ea typeface="+mj-ea"/>
              <a:cs typeface="+mj-cs"/>
            </a:endParaRPr>
          </a:p>
          <a:p>
            <a:pPr marL="742950" lvl="1" indent="-285750">
              <a:lnSpc>
                <a:spcPct val="90000"/>
              </a:lnSpc>
              <a:spcBef>
                <a:spcPct val="0"/>
              </a:spcBef>
              <a:spcAft>
                <a:spcPts val="600"/>
              </a:spcAft>
              <a:buFont typeface="Arial" panose="020B0604020202020204" pitchFamily="34" charset="0"/>
              <a:buChar char="•"/>
            </a:pPr>
            <a:r>
              <a:rPr lang="en-US" sz="1600" dirty="0">
                <a:latin typeface="+mj-lt"/>
                <a:ea typeface="+mj-ea"/>
                <a:cs typeface="+mj-cs"/>
              </a:rPr>
              <a:t>For Upsampled Data:</a:t>
            </a:r>
          </a:p>
          <a:p>
            <a:pPr marL="1200150" lvl="2" indent="-285750">
              <a:lnSpc>
                <a:spcPct val="90000"/>
              </a:lnSpc>
              <a:spcBef>
                <a:spcPct val="0"/>
              </a:spcBef>
              <a:spcAft>
                <a:spcPts val="600"/>
              </a:spcAft>
              <a:buFont typeface="Arial" panose="020B0604020202020204" pitchFamily="34" charset="0"/>
              <a:buChar char="•"/>
            </a:pPr>
            <a:r>
              <a:rPr lang="en-US" sz="1600" dirty="0">
                <a:latin typeface="+mj-lt"/>
                <a:ea typeface="+mj-ea"/>
                <a:cs typeface="+mj-cs"/>
              </a:rPr>
              <a:t>Test Accuracy: </a:t>
            </a:r>
            <a:r>
              <a:rPr lang="en-US" sz="1600" dirty="0"/>
              <a:t>0.8913787204926445</a:t>
            </a:r>
            <a:endParaRPr lang="en-US" sz="1600" dirty="0">
              <a:latin typeface="+mj-lt"/>
              <a:ea typeface="+mj-ea"/>
              <a:cs typeface="+mj-cs"/>
            </a:endParaRPr>
          </a:p>
          <a:p>
            <a:pPr marL="1200150" lvl="2" indent="-285750">
              <a:lnSpc>
                <a:spcPct val="90000"/>
              </a:lnSpc>
              <a:spcBef>
                <a:spcPct val="0"/>
              </a:spcBef>
              <a:spcAft>
                <a:spcPts val="600"/>
              </a:spcAft>
              <a:buFont typeface="Arial" panose="020B0604020202020204" pitchFamily="34" charset="0"/>
              <a:buChar char="•"/>
            </a:pPr>
            <a:r>
              <a:rPr lang="en-US" sz="1600" dirty="0">
                <a:latin typeface="+mj-lt"/>
                <a:ea typeface="+mj-ea"/>
                <a:cs typeface="+mj-cs"/>
              </a:rPr>
              <a:t>Train Accuracy: </a:t>
            </a:r>
            <a:r>
              <a:rPr lang="en-US" sz="1600" dirty="0"/>
              <a:t>0.8805919083055341 </a:t>
            </a:r>
            <a:endParaRPr lang="en-US" sz="1600" dirty="0">
              <a:latin typeface="+mj-lt"/>
              <a:ea typeface="+mj-ea"/>
              <a:cs typeface="+mj-cs"/>
            </a:endParaRPr>
          </a:p>
          <a:p>
            <a:pPr marL="742950" lvl="1" indent="-285750">
              <a:lnSpc>
                <a:spcPct val="90000"/>
              </a:lnSpc>
              <a:spcBef>
                <a:spcPct val="0"/>
              </a:spcBef>
              <a:spcAft>
                <a:spcPts val="600"/>
              </a:spcAft>
              <a:buFont typeface="Arial" panose="020B0604020202020204" pitchFamily="34" charset="0"/>
              <a:buChar char="•"/>
            </a:pPr>
            <a:r>
              <a:rPr lang="en-US" sz="1600" dirty="0">
                <a:latin typeface="+mj-lt"/>
                <a:ea typeface="+mj-ea"/>
                <a:cs typeface="+mj-cs"/>
              </a:rPr>
              <a:t>For Downsampled Data:</a:t>
            </a:r>
          </a:p>
          <a:p>
            <a:pPr marL="1200150" lvl="2" indent="-285750">
              <a:lnSpc>
                <a:spcPct val="90000"/>
              </a:lnSpc>
              <a:spcBef>
                <a:spcPct val="0"/>
              </a:spcBef>
              <a:spcAft>
                <a:spcPts val="600"/>
              </a:spcAft>
              <a:buFont typeface="Arial" panose="020B0604020202020204" pitchFamily="34" charset="0"/>
              <a:buChar char="•"/>
            </a:pPr>
            <a:r>
              <a:rPr lang="en-US" sz="1600" dirty="0">
                <a:latin typeface="+mj-lt"/>
                <a:ea typeface="+mj-ea"/>
                <a:cs typeface="+mj-cs"/>
              </a:rPr>
              <a:t>Test Accuracy: </a:t>
            </a:r>
            <a:r>
              <a:rPr lang="en-US" sz="1600" dirty="0"/>
              <a:t>0.8862126245847176</a:t>
            </a:r>
            <a:endParaRPr lang="en-US" sz="1600" dirty="0">
              <a:latin typeface="+mj-lt"/>
              <a:ea typeface="+mj-ea"/>
              <a:cs typeface="+mj-cs"/>
            </a:endParaRPr>
          </a:p>
          <a:p>
            <a:pPr marL="1200150" lvl="2" indent="-285750">
              <a:lnSpc>
                <a:spcPct val="90000"/>
              </a:lnSpc>
              <a:spcBef>
                <a:spcPct val="0"/>
              </a:spcBef>
              <a:spcAft>
                <a:spcPts val="600"/>
              </a:spcAft>
              <a:buFont typeface="Arial" panose="020B0604020202020204" pitchFamily="34" charset="0"/>
              <a:buChar char="•"/>
            </a:pPr>
            <a:r>
              <a:rPr lang="en-US" sz="1600" dirty="0">
                <a:latin typeface="+mj-lt"/>
                <a:ea typeface="+mj-ea"/>
                <a:cs typeface="+mj-cs"/>
              </a:rPr>
              <a:t>Train Accuracy: </a:t>
            </a:r>
            <a:r>
              <a:rPr lang="en-US" sz="1600" dirty="0"/>
              <a:t>0.881699210635646</a:t>
            </a:r>
          </a:p>
          <a:p>
            <a:pPr marL="1200150" lvl="2" indent="-285750">
              <a:lnSpc>
                <a:spcPct val="90000"/>
              </a:lnSpc>
              <a:spcBef>
                <a:spcPct val="0"/>
              </a:spcBef>
              <a:spcAft>
                <a:spcPts val="600"/>
              </a:spcAft>
              <a:buFont typeface="Arial" panose="020B0604020202020204" pitchFamily="34" charset="0"/>
              <a:buChar char="•"/>
            </a:pPr>
            <a:endParaRPr lang="en-US" sz="1600" dirty="0"/>
          </a:p>
          <a:p>
            <a:pPr>
              <a:lnSpc>
                <a:spcPct val="90000"/>
              </a:lnSpc>
              <a:spcBef>
                <a:spcPct val="0"/>
              </a:spcBef>
              <a:spcAft>
                <a:spcPts val="600"/>
              </a:spcAft>
            </a:pPr>
            <a:r>
              <a:rPr lang="en-US" sz="1800" b="1" dirty="0">
                <a:latin typeface="+mj-lt"/>
                <a:ea typeface="+mj-ea"/>
                <a:cs typeface="+mj-cs"/>
              </a:rPr>
              <a:t>Logistic Regression with RFE:</a:t>
            </a:r>
          </a:p>
          <a:p>
            <a:pPr>
              <a:lnSpc>
                <a:spcPct val="90000"/>
              </a:lnSpc>
              <a:spcBef>
                <a:spcPct val="0"/>
              </a:spcBef>
              <a:spcAft>
                <a:spcPts val="600"/>
              </a:spcAft>
            </a:pPr>
            <a:endParaRPr lang="en-US" sz="1600" b="1" dirty="0">
              <a:latin typeface="+mj-lt"/>
              <a:ea typeface="+mj-ea"/>
              <a:cs typeface="+mj-cs"/>
            </a:endParaRPr>
          </a:p>
          <a:p>
            <a:pPr marL="742950" lvl="1" indent="-285750">
              <a:lnSpc>
                <a:spcPct val="90000"/>
              </a:lnSpc>
              <a:spcBef>
                <a:spcPct val="0"/>
              </a:spcBef>
              <a:spcAft>
                <a:spcPts val="600"/>
              </a:spcAft>
              <a:buFont typeface="Arial" panose="020B0604020202020204" pitchFamily="34" charset="0"/>
              <a:buChar char="•"/>
            </a:pPr>
            <a:r>
              <a:rPr lang="en-US" sz="1600" dirty="0">
                <a:latin typeface="+mj-lt"/>
                <a:ea typeface="+mj-ea"/>
                <a:cs typeface="+mj-cs"/>
              </a:rPr>
              <a:t>For Unbalanced Data: </a:t>
            </a:r>
          </a:p>
          <a:p>
            <a:pPr marL="1200150" lvl="2" indent="-285750">
              <a:lnSpc>
                <a:spcPct val="90000"/>
              </a:lnSpc>
              <a:spcBef>
                <a:spcPct val="0"/>
              </a:spcBef>
              <a:spcAft>
                <a:spcPts val="600"/>
              </a:spcAft>
              <a:buFont typeface="Arial" panose="020B0604020202020204" pitchFamily="34" charset="0"/>
              <a:buChar char="•"/>
            </a:pPr>
            <a:r>
              <a:rPr lang="en-US" sz="1600" dirty="0">
                <a:latin typeface="+mj-lt"/>
                <a:ea typeface="+mj-ea"/>
                <a:cs typeface="+mj-cs"/>
              </a:rPr>
              <a:t>Num Features: 3</a:t>
            </a:r>
          </a:p>
          <a:p>
            <a:pPr marL="1200150" lvl="2" indent="-285750">
              <a:lnSpc>
                <a:spcPct val="90000"/>
              </a:lnSpc>
              <a:spcBef>
                <a:spcPct val="0"/>
              </a:spcBef>
              <a:spcAft>
                <a:spcPts val="600"/>
              </a:spcAft>
              <a:buFont typeface="Arial" panose="020B0604020202020204" pitchFamily="34" charset="0"/>
              <a:buChar char="•"/>
            </a:pPr>
            <a:r>
              <a:rPr lang="en-US" sz="1600" dirty="0">
                <a:latin typeface="+mj-lt"/>
                <a:ea typeface="+mj-ea"/>
                <a:cs typeface="+mj-cs"/>
              </a:rPr>
              <a:t>Model Score with selected features is: 0.8110715752018612</a:t>
            </a:r>
          </a:p>
          <a:p>
            <a:pPr marL="1200150" lvl="2" indent="-285750">
              <a:lnSpc>
                <a:spcPct val="90000"/>
              </a:lnSpc>
              <a:spcBef>
                <a:spcPct val="0"/>
              </a:spcBef>
              <a:spcAft>
                <a:spcPts val="600"/>
              </a:spcAft>
              <a:buFont typeface="Arial" panose="020B0604020202020204" pitchFamily="34" charset="0"/>
              <a:buChar char="•"/>
            </a:pPr>
            <a:r>
              <a:rPr lang="en-US" sz="1600" dirty="0">
                <a:latin typeface="+mj-lt"/>
                <a:ea typeface="+mj-ea"/>
                <a:cs typeface="+mj-cs"/>
              </a:rPr>
              <a:t>Num Features: 4</a:t>
            </a:r>
          </a:p>
          <a:p>
            <a:pPr marL="1200150" lvl="2" indent="-285750">
              <a:lnSpc>
                <a:spcPct val="90000"/>
              </a:lnSpc>
              <a:spcBef>
                <a:spcPct val="0"/>
              </a:spcBef>
              <a:spcAft>
                <a:spcPts val="600"/>
              </a:spcAft>
              <a:buFont typeface="Arial" panose="020B0604020202020204" pitchFamily="34" charset="0"/>
              <a:buChar char="•"/>
            </a:pPr>
            <a:r>
              <a:rPr lang="en-US" sz="1600" dirty="0">
                <a:latin typeface="+mj-lt"/>
                <a:ea typeface="+mj-ea"/>
                <a:cs typeface="+mj-cs"/>
              </a:rPr>
              <a:t>Model Score with selected features is: 0.879567537977282</a:t>
            </a:r>
          </a:p>
          <a:p>
            <a:pPr lvl="2">
              <a:lnSpc>
                <a:spcPct val="90000"/>
              </a:lnSpc>
              <a:spcBef>
                <a:spcPct val="0"/>
              </a:spcBef>
              <a:spcAft>
                <a:spcPts val="600"/>
              </a:spcAft>
            </a:pPr>
            <a:endParaRPr lang="en-US" dirty="0">
              <a:latin typeface="+mj-lt"/>
              <a:ea typeface="+mj-ea"/>
              <a:cs typeface="+mj-cs"/>
            </a:endParaRPr>
          </a:p>
          <a:p>
            <a:pPr marL="742950" lvl="1" indent="-285750">
              <a:lnSpc>
                <a:spcPct val="90000"/>
              </a:lnSpc>
              <a:spcBef>
                <a:spcPct val="0"/>
              </a:spcBef>
              <a:spcAft>
                <a:spcPts val="600"/>
              </a:spcAft>
              <a:buFont typeface="Arial" panose="020B0604020202020204" pitchFamily="34" charset="0"/>
              <a:buChar char="•"/>
            </a:pPr>
            <a:endParaRPr lang="en-US" dirty="0"/>
          </a:p>
          <a:p>
            <a:pPr marL="1200150" lvl="2" indent="-285750">
              <a:lnSpc>
                <a:spcPct val="90000"/>
              </a:lnSpc>
              <a:spcBef>
                <a:spcPct val="0"/>
              </a:spcBef>
              <a:spcAft>
                <a:spcPts val="600"/>
              </a:spcAft>
              <a:buFont typeface="Arial" panose="020B0604020202020204" pitchFamily="34" charset="0"/>
              <a:buChar char="•"/>
            </a:pPr>
            <a:endParaRPr lang="en-US" dirty="0">
              <a:latin typeface="+mj-lt"/>
              <a:ea typeface="+mj-ea"/>
              <a:cs typeface="+mj-cs"/>
            </a:endParaRPr>
          </a:p>
        </p:txBody>
      </p:sp>
      <p:sp>
        <p:nvSpPr>
          <p:cNvPr id="6" name="TextBox 5">
            <a:extLst>
              <a:ext uri="{FF2B5EF4-FFF2-40B4-BE49-F238E27FC236}">
                <a16:creationId xmlns:a16="http://schemas.microsoft.com/office/drawing/2014/main" id="{87B1F9E6-C1E6-292B-ABE4-ED7469089B23}"/>
              </a:ext>
            </a:extLst>
          </p:cNvPr>
          <p:cNvSpPr txBox="1"/>
          <p:nvPr/>
        </p:nvSpPr>
        <p:spPr>
          <a:xfrm>
            <a:off x="4838701" y="334008"/>
            <a:ext cx="1890712" cy="341632"/>
          </a:xfrm>
          <a:prstGeom prst="rect">
            <a:avLst/>
          </a:prstGeom>
          <a:noFill/>
        </p:spPr>
        <p:txBody>
          <a:bodyPr wrap="square">
            <a:spAutoFit/>
          </a:bodyPr>
          <a:lstStyle/>
          <a:p>
            <a:pPr algn="ctr">
              <a:lnSpc>
                <a:spcPct val="90000"/>
              </a:lnSpc>
              <a:spcBef>
                <a:spcPct val="0"/>
              </a:spcBef>
              <a:spcAft>
                <a:spcPts val="600"/>
              </a:spcAft>
            </a:pPr>
            <a:r>
              <a:rPr lang="en-US" sz="1800" b="1" dirty="0">
                <a:latin typeface="+mj-lt"/>
                <a:ea typeface="+mj-ea"/>
                <a:cs typeface="+mj-cs"/>
              </a:rPr>
              <a:t>Models</a:t>
            </a:r>
          </a:p>
        </p:txBody>
      </p:sp>
    </p:spTree>
    <p:extLst>
      <p:ext uri="{BB962C8B-B14F-4D97-AF65-F5344CB8AC3E}">
        <p14:creationId xmlns:p14="http://schemas.microsoft.com/office/powerpoint/2010/main" val="3686974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26</a:t>
            </a:fld>
            <a:endParaRPr lang="en-US" dirty="0"/>
          </a:p>
        </p:txBody>
      </p:sp>
      <p:sp>
        <p:nvSpPr>
          <p:cNvPr id="5" name="TextBox 4">
            <a:extLst>
              <a:ext uri="{FF2B5EF4-FFF2-40B4-BE49-F238E27FC236}">
                <a16:creationId xmlns:a16="http://schemas.microsoft.com/office/drawing/2014/main" id="{8466B45A-05D1-1A38-5D90-D7ED1667FD71}"/>
              </a:ext>
            </a:extLst>
          </p:cNvPr>
          <p:cNvSpPr txBox="1"/>
          <p:nvPr/>
        </p:nvSpPr>
        <p:spPr>
          <a:xfrm>
            <a:off x="649585" y="1300725"/>
            <a:ext cx="11690287" cy="4256550"/>
          </a:xfrm>
          <a:prstGeom prst="rect">
            <a:avLst/>
          </a:prstGeom>
          <a:noFill/>
        </p:spPr>
        <p:txBody>
          <a:bodyPr wrap="square">
            <a:spAutoFit/>
          </a:bodyPr>
          <a:lstStyle/>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For Unbalanced Data:</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parameters:  {'C': 10, 'gamma': 'auto', 'kernel': '</a:t>
            </a:r>
            <a:r>
              <a:rPr lang="en-US" dirty="0" err="1">
                <a:latin typeface="+mj-lt"/>
                <a:ea typeface="+mj-ea"/>
                <a:cs typeface="+mj-cs"/>
              </a:rPr>
              <a:t>rbf</a:t>
            </a:r>
            <a:r>
              <a:rPr lang="en-US" dirty="0">
                <a:latin typeface="+mj-lt"/>
                <a:ea typeface="+mj-ea"/>
                <a:cs typeface="+mj-cs"/>
              </a:rPr>
              <a:t>’}</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score:  0.8813181913629787              </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Accuracy score:  0.892730210016155 </a:t>
            </a:r>
          </a:p>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For Up-Sampled Data:</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parameters:  {'C': 10, 'gamma': 'scale', 'kernel': '</a:t>
            </a:r>
            <a:r>
              <a:rPr lang="en-US" dirty="0" err="1">
                <a:latin typeface="+mj-lt"/>
                <a:ea typeface="+mj-ea"/>
                <a:cs typeface="+mj-cs"/>
              </a:rPr>
              <a:t>rbf</a:t>
            </a:r>
            <a:r>
              <a:rPr lang="en-US" dirty="0">
                <a:latin typeface="+mj-lt"/>
                <a:ea typeface="+mj-ea"/>
                <a:cs typeface="+mj-cs"/>
              </a:rPr>
              <a:t>'}</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score:  0.9187836093596735</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Accuracy score:  0.9247348614437222 </a:t>
            </a:r>
          </a:p>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For Down-Sampled Data:</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parameters:  {'C': 10, 'gamma': 0.1, 'kernel': 'linear'}</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score:  0.8950977869482543</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Accuracy score:  0.9028239202657807</a:t>
            </a:r>
          </a:p>
          <a:p>
            <a:pPr marL="742950" lvl="1" indent="-285750">
              <a:lnSpc>
                <a:spcPct val="90000"/>
              </a:lnSpc>
              <a:spcBef>
                <a:spcPct val="0"/>
              </a:spcBef>
              <a:spcAft>
                <a:spcPts val="600"/>
              </a:spcAft>
              <a:buFont typeface="Arial" panose="020B0604020202020204" pitchFamily="34" charset="0"/>
              <a:buChar char="•"/>
            </a:pPr>
            <a:endParaRPr lang="en-US" dirty="0">
              <a:latin typeface="+mj-lt"/>
              <a:ea typeface="+mj-ea"/>
              <a:cs typeface="+mj-cs"/>
            </a:endParaRPr>
          </a:p>
        </p:txBody>
      </p:sp>
      <p:sp>
        <p:nvSpPr>
          <p:cNvPr id="7" name="TextBox 6">
            <a:extLst>
              <a:ext uri="{FF2B5EF4-FFF2-40B4-BE49-F238E27FC236}">
                <a16:creationId xmlns:a16="http://schemas.microsoft.com/office/drawing/2014/main" id="{440AF889-7018-800B-E738-823C072F9D91}"/>
              </a:ext>
            </a:extLst>
          </p:cNvPr>
          <p:cNvSpPr txBox="1"/>
          <p:nvPr/>
        </p:nvSpPr>
        <p:spPr>
          <a:xfrm>
            <a:off x="649586" y="610622"/>
            <a:ext cx="6097508"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SVM:</a:t>
            </a:r>
          </a:p>
        </p:txBody>
      </p:sp>
    </p:spTree>
    <p:extLst>
      <p:ext uri="{BB962C8B-B14F-4D97-AF65-F5344CB8AC3E}">
        <p14:creationId xmlns:p14="http://schemas.microsoft.com/office/powerpoint/2010/main" val="3272798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27</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432304" y="430969"/>
            <a:ext cx="7721096" cy="667875"/>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Random Forest:</a:t>
            </a:r>
          </a:p>
          <a:p>
            <a:pPr>
              <a:lnSpc>
                <a:spcPct val="90000"/>
              </a:lnSpc>
              <a:spcBef>
                <a:spcPct val="0"/>
              </a:spcBef>
              <a:spcAft>
                <a:spcPts val="600"/>
              </a:spcAft>
            </a:pPr>
            <a:endParaRPr lang="en-US" sz="1800" b="1" dirty="0">
              <a:latin typeface="+mj-lt"/>
              <a:ea typeface="+mj-ea"/>
              <a:cs typeface="+mj-cs"/>
            </a:endParaRPr>
          </a:p>
        </p:txBody>
      </p:sp>
      <p:sp>
        <p:nvSpPr>
          <p:cNvPr id="5" name="TextBox 4">
            <a:extLst>
              <a:ext uri="{FF2B5EF4-FFF2-40B4-BE49-F238E27FC236}">
                <a16:creationId xmlns:a16="http://schemas.microsoft.com/office/drawing/2014/main" id="{963C92D6-32B3-FA3F-905F-AD09900FAB18}"/>
              </a:ext>
            </a:extLst>
          </p:cNvPr>
          <p:cNvSpPr txBox="1"/>
          <p:nvPr/>
        </p:nvSpPr>
        <p:spPr>
          <a:xfrm>
            <a:off x="516048" y="1098844"/>
            <a:ext cx="11243648" cy="5330690"/>
          </a:xfrm>
          <a:prstGeom prst="rect">
            <a:avLst/>
          </a:prstGeom>
          <a:noFill/>
        </p:spPr>
        <p:txBody>
          <a:bodyPr wrap="square">
            <a:spAutoFit/>
          </a:bodyPr>
          <a:lstStyle/>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For Unbalanced Data:</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parameters:  {'</a:t>
            </a:r>
            <a:r>
              <a:rPr lang="en-US" dirty="0" err="1">
                <a:latin typeface="+mj-lt"/>
                <a:ea typeface="+mj-ea"/>
                <a:cs typeface="+mj-cs"/>
              </a:rPr>
              <a:t>max_depth</a:t>
            </a:r>
            <a:r>
              <a:rPr lang="en-US" dirty="0">
                <a:latin typeface="+mj-lt"/>
                <a:ea typeface="+mj-ea"/>
                <a:cs typeface="+mj-cs"/>
              </a:rPr>
              <a:t>': None, '</a:t>
            </a:r>
            <a:r>
              <a:rPr lang="en-US" dirty="0" err="1">
                <a:latin typeface="+mj-lt"/>
                <a:ea typeface="+mj-ea"/>
                <a:cs typeface="+mj-cs"/>
              </a:rPr>
              <a:t>min_samples_leaf</a:t>
            </a:r>
            <a:r>
              <a:rPr lang="en-US" dirty="0">
                <a:latin typeface="+mj-lt"/>
                <a:ea typeface="+mj-ea"/>
                <a:cs typeface="+mj-cs"/>
              </a:rPr>
              <a:t>': 1, '</a:t>
            </a:r>
            <a:r>
              <a:rPr lang="en-US" dirty="0" err="1">
                <a:latin typeface="+mj-lt"/>
                <a:ea typeface="+mj-ea"/>
                <a:cs typeface="+mj-cs"/>
              </a:rPr>
              <a:t>min_samples_split</a:t>
            </a:r>
            <a:r>
              <a:rPr lang="en-US" dirty="0">
                <a:latin typeface="+mj-lt"/>
                <a:ea typeface="+mj-ea"/>
                <a:cs typeface="+mj-cs"/>
              </a:rPr>
              <a:t>': 5, '</a:t>
            </a:r>
            <a:r>
              <a:rPr lang="en-US" dirty="0" err="1">
                <a:latin typeface="+mj-lt"/>
                <a:ea typeface="+mj-ea"/>
                <a:cs typeface="+mj-cs"/>
              </a:rPr>
              <a:t>n_estimators</a:t>
            </a:r>
            <a:r>
              <a:rPr lang="en-US" dirty="0">
                <a:latin typeface="+mj-lt"/>
                <a:ea typeface="+mj-ea"/>
                <a:cs typeface="+mj-cs"/>
              </a:rPr>
              <a:t>': 200}</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score:  0.9727961223871553</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Accuracy: 0.9757693239641386</a:t>
            </a:r>
          </a:p>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 For Upsampled Data:</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parameters:  {'</a:t>
            </a:r>
            <a:r>
              <a:rPr lang="en-US" dirty="0" err="1">
                <a:latin typeface="+mj-lt"/>
                <a:ea typeface="+mj-ea"/>
                <a:cs typeface="+mj-cs"/>
              </a:rPr>
              <a:t>max_depth</a:t>
            </a:r>
            <a:r>
              <a:rPr lang="en-US" dirty="0">
                <a:latin typeface="+mj-lt"/>
                <a:ea typeface="+mj-ea"/>
                <a:cs typeface="+mj-cs"/>
              </a:rPr>
              <a:t>': None, '</a:t>
            </a:r>
            <a:r>
              <a:rPr lang="en-US" dirty="0" err="1">
                <a:latin typeface="+mj-lt"/>
                <a:ea typeface="+mj-ea"/>
                <a:cs typeface="+mj-cs"/>
              </a:rPr>
              <a:t>min_samples_leaf</a:t>
            </a:r>
            <a:r>
              <a:rPr lang="en-US" dirty="0">
                <a:latin typeface="+mj-lt"/>
                <a:ea typeface="+mj-ea"/>
                <a:cs typeface="+mj-cs"/>
              </a:rPr>
              <a:t>': 1, '</a:t>
            </a:r>
            <a:r>
              <a:rPr lang="en-US" dirty="0" err="1">
                <a:latin typeface="+mj-lt"/>
                <a:ea typeface="+mj-ea"/>
                <a:cs typeface="+mj-cs"/>
              </a:rPr>
              <a:t>min_samples_split</a:t>
            </a:r>
            <a:r>
              <a:rPr lang="en-US" dirty="0">
                <a:latin typeface="+mj-lt"/>
                <a:ea typeface="+mj-ea"/>
                <a:cs typeface="+mj-cs"/>
              </a:rPr>
              <a:t>': 2, '</a:t>
            </a:r>
            <a:r>
              <a:rPr lang="en-US" dirty="0" err="1">
                <a:latin typeface="+mj-lt"/>
                <a:ea typeface="+mj-ea"/>
                <a:cs typeface="+mj-cs"/>
              </a:rPr>
              <a:t>n_estimators</a:t>
            </a:r>
            <a:r>
              <a:rPr lang="en-US" dirty="0">
                <a:latin typeface="+mj-lt"/>
                <a:ea typeface="+mj-ea"/>
                <a:cs typeface="+mj-cs"/>
              </a:rPr>
              <a:t>': 200}</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score:  0.9801556604558683</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Accuracy: 0.9801573725624358</a:t>
            </a:r>
          </a:p>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For  Downsampled Data:</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parameters:  {'</a:t>
            </a:r>
            <a:r>
              <a:rPr lang="en-US" dirty="0" err="1">
                <a:latin typeface="+mj-lt"/>
                <a:ea typeface="+mj-ea"/>
                <a:cs typeface="+mj-cs"/>
              </a:rPr>
              <a:t>max_depth</a:t>
            </a:r>
            <a:r>
              <a:rPr lang="en-US" dirty="0">
                <a:latin typeface="+mj-lt"/>
                <a:ea typeface="+mj-ea"/>
                <a:cs typeface="+mj-cs"/>
              </a:rPr>
              <a:t>': None, '</a:t>
            </a:r>
            <a:r>
              <a:rPr lang="en-US" dirty="0" err="1">
                <a:latin typeface="+mj-lt"/>
                <a:ea typeface="+mj-ea"/>
                <a:cs typeface="+mj-cs"/>
              </a:rPr>
              <a:t>min_samples_leaf</a:t>
            </a:r>
            <a:r>
              <a:rPr lang="en-US" dirty="0">
                <a:latin typeface="+mj-lt"/>
                <a:ea typeface="+mj-ea"/>
                <a:cs typeface="+mj-cs"/>
              </a:rPr>
              <a:t>': 1, '</a:t>
            </a:r>
            <a:r>
              <a:rPr lang="en-US" dirty="0" err="1">
                <a:latin typeface="+mj-lt"/>
                <a:ea typeface="+mj-ea"/>
                <a:cs typeface="+mj-cs"/>
              </a:rPr>
              <a:t>min_samples_split</a:t>
            </a:r>
            <a:r>
              <a:rPr lang="en-US" dirty="0">
                <a:latin typeface="+mj-lt"/>
                <a:ea typeface="+mj-ea"/>
                <a:cs typeface="+mj-cs"/>
              </a:rPr>
              <a:t>': 2, '</a:t>
            </a:r>
            <a:r>
              <a:rPr lang="en-US" dirty="0" err="1">
                <a:latin typeface="+mj-lt"/>
                <a:ea typeface="+mj-ea"/>
                <a:cs typeface="+mj-cs"/>
              </a:rPr>
              <a:t>n_estimators</a:t>
            </a:r>
            <a:r>
              <a:rPr lang="en-US" dirty="0">
                <a:latin typeface="+mj-lt"/>
                <a:ea typeface="+mj-ea"/>
                <a:cs typeface="+mj-cs"/>
              </a:rPr>
              <a:t>': 200}</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score:  0.9630241534166769</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Accuracy: 0.9613787375415282</a:t>
            </a:r>
          </a:p>
          <a:p>
            <a:pPr marL="742950" lvl="1" indent="-285750">
              <a:lnSpc>
                <a:spcPct val="90000"/>
              </a:lnSpc>
              <a:spcBef>
                <a:spcPct val="0"/>
              </a:spcBef>
              <a:spcAft>
                <a:spcPts val="600"/>
              </a:spcAft>
              <a:buFont typeface="Arial" panose="020B0604020202020204" pitchFamily="34" charset="0"/>
              <a:buChar char="•"/>
            </a:pPr>
            <a:endParaRPr lang="en-US" dirty="0">
              <a:latin typeface="+mj-lt"/>
              <a:ea typeface="+mj-ea"/>
              <a:cs typeface="+mj-cs"/>
            </a:endParaRPr>
          </a:p>
          <a:p>
            <a:pPr marL="742950" lvl="1" indent="-285750">
              <a:lnSpc>
                <a:spcPct val="90000"/>
              </a:lnSpc>
              <a:spcBef>
                <a:spcPct val="0"/>
              </a:spcBef>
              <a:spcAft>
                <a:spcPts val="600"/>
              </a:spcAft>
              <a:buFont typeface="Arial" panose="020B0604020202020204" pitchFamily="34" charset="0"/>
              <a:buChar char="•"/>
            </a:pPr>
            <a:endParaRPr lang="en-US" dirty="0">
              <a:latin typeface="+mj-lt"/>
              <a:ea typeface="+mj-ea"/>
              <a:cs typeface="+mj-cs"/>
            </a:endParaRPr>
          </a:p>
        </p:txBody>
      </p:sp>
    </p:spTree>
    <p:extLst>
      <p:ext uri="{BB962C8B-B14F-4D97-AF65-F5344CB8AC3E}">
        <p14:creationId xmlns:p14="http://schemas.microsoft.com/office/powerpoint/2010/main" val="3392587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a:solidFill>
                  <a:schemeClr val="tx2">
                    <a:lumMod val="50000"/>
                    <a:lumOff val="50000"/>
                  </a:schemeClr>
                </a:solidFill>
                <a:latin typeface="+mn-lt"/>
                <a:ea typeface="+mn-ea"/>
                <a:cs typeface="+mn-cs"/>
              </a:rPr>
              <a:t>Kickstarter Project Success Prediction</a:t>
            </a:r>
            <a:endParaRPr lang="en-US" kern="1200" dirty="0">
              <a:solidFill>
                <a:schemeClr val="tx2">
                  <a:lumMod val="50000"/>
                  <a:lumOff val="50000"/>
                </a:schemeClr>
              </a:solidFill>
              <a:latin typeface="+mn-lt"/>
              <a:ea typeface="+mn-ea"/>
              <a:cs typeface="+mn-cs"/>
            </a:endParaRP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28</a:t>
            </a:fld>
            <a:endParaRPr lang="en-US" dirty="0"/>
          </a:p>
        </p:txBody>
      </p:sp>
      <p:sp>
        <p:nvSpPr>
          <p:cNvPr id="10" name="TextBox 9">
            <a:extLst>
              <a:ext uri="{FF2B5EF4-FFF2-40B4-BE49-F238E27FC236}">
                <a16:creationId xmlns:a16="http://schemas.microsoft.com/office/drawing/2014/main" id="{B42EE672-71F9-7D19-D7D2-5F01DE697363}"/>
              </a:ext>
            </a:extLst>
          </p:cNvPr>
          <p:cNvSpPr txBox="1"/>
          <p:nvPr/>
        </p:nvSpPr>
        <p:spPr>
          <a:xfrm>
            <a:off x="441356" y="1041135"/>
            <a:ext cx="11608805" cy="4351961"/>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Decision Trees:</a:t>
            </a:r>
          </a:p>
          <a:p>
            <a:pPr>
              <a:lnSpc>
                <a:spcPct val="90000"/>
              </a:lnSpc>
              <a:spcBef>
                <a:spcPct val="0"/>
              </a:spcBef>
              <a:spcAft>
                <a:spcPts val="600"/>
              </a:spcAft>
            </a:pPr>
            <a:endParaRPr lang="en-US" b="1" dirty="0">
              <a:latin typeface="+mj-lt"/>
              <a:ea typeface="+mj-ea"/>
              <a:cs typeface="+mj-cs"/>
            </a:endParaRPr>
          </a:p>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For Unbalanced Data: </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parameters found:{'criterion': 'entropy', '</a:t>
            </a:r>
            <a:r>
              <a:rPr lang="en-US" dirty="0" err="1">
                <a:latin typeface="+mj-lt"/>
                <a:ea typeface="+mj-ea"/>
                <a:cs typeface="+mj-cs"/>
              </a:rPr>
              <a:t>max_depth</a:t>
            </a:r>
            <a:r>
              <a:rPr lang="en-US" dirty="0">
                <a:latin typeface="+mj-lt"/>
                <a:ea typeface="+mj-ea"/>
                <a:cs typeface="+mj-cs"/>
              </a:rPr>
              <a:t>': 10, '</a:t>
            </a:r>
            <a:r>
              <a:rPr lang="en-US" dirty="0" err="1">
                <a:latin typeface="+mj-lt"/>
                <a:ea typeface="+mj-ea"/>
                <a:cs typeface="+mj-cs"/>
              </a:rPr>
              <a:t>min_samples_leaf</a:t>
            </a:r>
            <a:r>
              <a:rPr lang="en-US" dirty="0">
                <a:latin typeface="+mj-lt"/>
                <a:ea typeface="+mj-ea"/>
                <a:cs typeface="+mj-cs"/>
              </a:rPr>
              <a:t>': 1, '</a:t>
            </a:r>
            <a:r>
              <a:rPr lang="en-US" dirty="0" err="1">
                <a:latin typeface="+mj-lt"/>
                <a:ea typeface="+mj-ea"/>
                <a:cs typeface="+mj-cs"/>
              </a:rPr>
              <a:t>min_samples_split</a:t>
            </a:r>
            <a:r>
              <a:rPr lang="en-US" dirty="0">
                <a:latin typeface="+mj-lt"/>
                <a:ea typeface="+mj-ea"/>
                <a:cs typeface="+mj-cs"/>
              </a:rPr>
              <a:t>': 2}</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Accuracy: 0.9852192876181245</a:t>
            </a:r>
          </a:p>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 For Upsampled Data:</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parameters found:{'criterion': 'entropy', '</a:t>
            </a:r>
            <a:r>
              <a:rPr lang="en-US" dirty="0" err="1">
                <a:latin typeface="+mj-lt"/>
                <a:ea typeface="+mj-ea"/>
                <a:cs typeface="+mj-cs"/>
              </a:rPr>
              <a:t>max_depth</a:t>
            </a:r>
            <a:r>
              <a:rPr lang="en-US" dirty="0">
                <a:latin typeface="+mj-lt"/>
                <a:ea typeface="+mj-ea"/>
                <a:cs typeface="+mj-cs"/>
              </a:rPr>
              <a:t>': 20, '</a:t>
            </a:r>
            <a:r>
              <a:rPr lang="en-US" dirty="0" err="1">
                <a:latin typeface="+mj-lt"/>
                <a:ea typeface="+mj-ea"/>
                <a:cs typeface="+mj-cs"/>
              </a:rPr>
              <a:t>min_samples_leaf</a:t>
            </a:r>
            <a:r>
              <a:rPr lang="en-US" dirty="0">
                <a:latin typeface="+mj-lt"/>
                <a:ea typeface="+mj-ea"/>
                <a:cs typeface="+mj-cs"/>
              </a:rPr>
              <a:t>': 1, '</a:t>
            </a:r>
            <a:r>
              <a:rPr lang="en-US" dirty="0" err="1">
                <a:latin typeface="+mj-lt"/>
                <a:ea typeface="+mj-ea"/>
                <a:cs typeface="+mj-cs"/>
              </a:rPr>
              <a:t>min_samples_split</a:t>
            </a:r>
            <a:r>
              <a:rPr lang="en-US" dirty="0">
                <a:latin typeface="+mj-lt"/>
                <a:ea typeface="+mj-ea"/>
                <a:cs typeface="+mj-cs"/>
              </a:rPr>
              <a:t>': 2}</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Accuracy: 0.9923024290112897</a:t>
            </a:r>
          </a:p>
          <a:p>
            <a:pPr marL="742950" lvl="1"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For Downsampled Data:</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Best parameters found:{'criterion': '</a:t>
            </a:r>
            <a:r>
              <a:rPr lang="en-US" dirty="0" err="1">
                <a:latin typeface="+mj-lt"/>
                <a:ea typeface="+mj-ea"/>
                <a:cs typeface="+mj-cs"/>
              </a:rPr>
              <a:t>gini</a:t>
            </a:r>
            <a:r>
              <a:rPr lang="en-US" dirty="0">
                <a:latin typeface="+mj-lt"/>
                <a:ea typeface="+mj-ea"/>
                <a:cs typeface="+mj-cs"/>
              </a:rPr>
              <a:t>', '</a:t>
            </a:r>
            <a:r>
              <a:rPr lang="en-US" dirty="0" err="1">
                <a:latin typeface="+mj-lt"/>
                <a:ea typeface="+mj-ea"/>
                <a:cs typeface="+mj-cs"/>
              </a:rPr>
              <a:t>max_depth</a:t>
            </a:r>
            <a:r>
              <a:rPr lang="en-US" dirty="0">
                <a:latin typeface="+mj-lt"/>
                <a:ea typeface="+mj-ea"/>
                <a:cs typeface="+mj-cs"/>
              </a:rPr>
              <a:t>': 10, '</a:t>
            </a:r>
            <a:r>
              <a:rPr lang="en-US" dirty="0" err="1">
                <a:latin typeface="+mj-lt"/>
                <a:ea typeface="+mj-ea"/>
                <a:cs typeface="+mj-cs"/>
              </a:rPr>
              <a:t>min_samples_leaf</a:t>
            </a:r>
            <a:r>
              <a:rPr lang="en-US" dirty="0">
                <a:latin typeface="+mj-lt"/>
                <a:ea typeface="+mj-ea"/>
                <a:cs typeface="+mj-cs"/>
              </a:rPr>
              <a:t>': 2, '</a:t>
            </a:r>
            <a:r>
              <a:rPr lang="en-US" dirty="0" err="1">
                <a:latin typeface="+mj-lt"/>
                <a:ea typeface="+mj-ea"/>
                <a:cs typeface="+mj-cs"/>
              </a:rPr>
              <a:t>min_samples_split</a:t>
            </a:r>
            <a:r>
              <a:rPr lang="en-US" dirty="0">
                <a:latin typeface="+mj-lt"/>
                <a:ea typeface="+mj-ea"/>
                <a:cs typeface="+mj-cs"/>
              </a:rPr>
              <a:t>': 10}</a:t>
            </a:r>
          </a:p>
          <a:p>
            <a:pPr marL="1200150" lvl="2" indent="-285750">
              <a:lnSpc>
                <a:spcPct val="90000"/>
              </a:lnSpc>
              <a:spcBef>
                <a:spcPct val="0"/>
              </a:spcBef>
              <a:spcAft>
                <a:spcPts val="600"/>
              </a:spcAft>
              <a:buFont typeface="Arial" panose="020B0604020202020204" pitchFamily="34" charset="0"/>
              <a:buChar char="•"/>
            </a:pPr>
            <a:r>
              <a:rPr lang="en-US" dirty="0">
                <a:latin typeface="+mj-lt"/>
                <a:ea typeface="+mj-ea"/>
                <a:cs typeface="+mj-cs"/>
              </a:rPr>
              <a:t>Accuracy: 0.9883720930232558</a:t>
            </a:r>
          </a:p>
        </p:txBody>
      </p:sp>
    </p:spTree>
    <p:extLst>
      <p:ext uri="{BB962C8B-B14F-4D97-AF65-F5344CB8AC3E}">
        <p14:creationId xmlns:p14="http://schemas.microsoft.com/office/powerpoint/2010/main" val="1338667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2651827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177544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dirty="0">
                <a:solidFill>
                  <a:schemeClr val="tx2">
                    <a:lumMod val="50000"/>
                    <a:lumOff val="50000"/>
                  </a:schemeClr>
                </a:solidFill>
                <a:latin typeface="+mn-lt"/>
                <a:ea typeface="+mn-ea"/>
                <a:cs typeface="+mn-cs"/>
              </a:rPr>
              <a:t>Kickstarter Project Success Prediction</a:t>
            </a: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30</a:t>
            </a:fld>
            <a:endParaRPr lang="en-US" dirty="0"/>
          </a:p>
        </p:txBody>
      </p:sp>
      <p:sp>
        <p:nvSpPr>
          <p:cNvPr id="11" name="TextBox 10">
            <a:extLst>
              <a:ext uri="{FF2B5EF4-FFF2-40B4-BE49-F238E27FC236}">
                <a16:creationId xmlns:a16="http://schemas.microsoft.com/office/drawing/2014/main" id="{7149E31D-A83C-A979-0B2C-C939FB38F3CA}"/>
              </a:ext>
            </a:extLst>
          </p:cNvPr>
          <p:cNvSpPr txBox="1"/>
          <p:nvPr/>
        </p:nvSpPr>
        <p:spPr>
          <a:xfrm>
            <a:off x="894784" y="1535005"/>
            <a:ext cx="10402432" cy="4247317"/>
          </a:xfrm>
          <a:prstGeom prst="rect">
            <a:avLst/>
          </a:prstGeom>
          <a:noFill/>
        </p:spPr>
        <p:txBody>
          <a:bodyPr wrap="square">
            <a:spAutoFit/>
          </a:bodyPr>
          <a:lstStyle/>
          <a:p>
            <a:r>
              <a:rPr lang="en-US" dirty="0"/>
              <a:t>Logistic Regression: Achieving an accuracy of 0.8913, logistic regression demonstrated a strong performance in predicting project success. This model utilizes a linear decision boundary and probabilistic framework to classify projects.</a:t>
            </a:r>
          </a:p>
          <a:p>
            <a:endParaRPr lang="en-US" dirty="0"/>
          </a:p>
          <a:p>
            <a:r>
              <a:rPr lang="en-US" dirty="0"/>
              <a:t>Decision Trees: Outperforming other models, decision trees exhibited an impressive accuracy of 0.9923. Decision trees partition the feature space based on a series of if-else conditions, enabling them to capture complex patterns and relationships within the data.</a:t>
            </a:r>
          </a:p>
          <a:p>
            <a:endParaRPr lang="en-US" dirty="0"/>
          </a:p>
          <a:p>
            <a:r>
              <a:rPr lang="en-US" dirty="0"/>
              <a:t>Random Forest: With an accuracy of 0.9801, random forest demonstrated robust predictive capabilities. It combines multiple decision trees through ensemble learning, resulting in improved generalization and reduced overfitting.</a:t>
            </a:r>
          </a:p>
          <a:p>
            <a:endParaRPr lang="en-US" dirty="0"/>
          </a:p>
          <a:p>
            <a:r>
              <a:rPr lang="en-US" dirty="0"/>
              <a:t>Support Vector Machines (SVM): SVM achieved an accuracy of 0.8927, making it a competitive model for Kickstarter project success prediction. SVM constructs a hyperplane that maximally separates the classes in the feature space, leveraging both linear and nonlinear kernels.</a:t>
            </a:r>
          </a:p>
        </p:txBody>
      </p:sp>
      <p:sp>
        <p:nvSpPr>
          <p:cNvPr id="6" name="TextBox 5">
            <a:extLst>
              <a:ext uri="{FF2B5EF4-FFF2-40B4-BE49-F238E27FC236}">
                <a16:creationId xmlns:a16="http://schemas.microsoft.com/office/drawing/2014/main" id="{1BAC7724-798A-DC05-4127-6B8105F1B6EC}"/>
              </a:ext>
            </a:extLst>
          </p:cNvPr>
          <p:cNvSpPr txBox="1"/>
          <p:nvPr/>
        </p:nvSpPr>
        <p:spPr>
          <a:xfrm>
            <a:off x="577159" y="619345"/>
            <a:ext cx="6097508"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Results:</a:t>
            </a:r>
          </a:p>
        </p:txBody>
      </p:sp>
    </p:spTree>
    <p:extLst>
      <p:ext uri="{BB962C8B-B14F-4D97-AF65-F5344CB8AC3E}">
        <p14:creationId xmlns:p14="http://schemas.microsoft.com/office/powerpoint/2010/main" val="3342689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dirty="0">
                <a:solidFill>
                  <a:schemeClr val="tx2">
                    <a:lumMod val="50000"/>
                    <a:lumOff val="50000"/>
                  </a:schemeClr>
                </a:solidFill>
                <a:latin typeface="+mn-lt"/>
                <a:ea typeface="+mn-ea"/>
                <a:cs typeface="+mn-cs"/>
              </a:rPr>
              <a:t>Kickstarter Project Success Prediction</a:t>
            </a: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31</a:t>
            </a:fld>
            <a:endParaRPr lang="en-US" dirty="0"/>
          </a:p>
        </p:txBody>
      </p:sp>
      <p:sp>
        <p:nvSpPr>
          <p:cNvPr id="9" name="TextBox 8">
            <a:extLst>
              <a:ext uri="{FF2B5EF4-FFF2-40B4-BE49-F238E27FC236}">
                <a16:creationId xmlns:a16="http://schemas.microsoft.com/office/drawing/2014/main" id="{83E6987E-2C0E-6411-B29C-56B87E41FF3A}"/>
              </a:ext>
            </a:extLst>
          </p:cNvPr>
          <p:cNvSpPr txBox="1"/>
          <p:nvPr/>
        </p:nvSpPr>
        <p:spPr>
          <a:xfrm>
            <a:off x="556955" y="619346"/>
            <a:ext cx="6097508" cy="341632"/>
          </a:xfrm>
          <a:prstGeom prst="rect">
            <a:avLst/>
          </a:prstGeom>
          <a:noFill/>
        </p:spPr>
        <p:txBody>
          <a:bodyPr wrap="square">
            <a:spAutoFit/>
          </a:bodyPr>
          <a:lstStyle/>
          <a:p>
            <a:pPr>
              <a:lnSpc>
                <a:spcPct val="90000"/>
              </a:lnSpc>
              <a:spcBef>
                <a:spcPct val="0"/>
              </a:spcBef>
              <a:spcAft>
                <a:spcPts val="600"/>
              </a:spcAft>
            </a:pPr>
            <a:r>
              <a:rPr lang="en-US" sz="1800" b="1" dirty="0">
                <a:latin typeface="+mj-lt"/>
                <a:ea typeface="+mj-ea"/>
                <a:cs typeface="+mj-cs"/>
              </a:rPr>
              <a:t>Model Accuracy:</a:t>
            </a:r>
          </a:p>
        </p:txBody>
      </p:sp>
      <p:sp>
        <p:nvSpPr>
          <p:cNvPr id="17" name="TextBox 16">
            <a:extLst>
              <a:ext uri="{FF2B5EF4-FFF2-40B4-BE49-F238E27FC236}">
                <a16:creationId xmlns:a16="http://schemas.microsoft.com/office/drawing/2014/main" id="{B6E9B44F-91BE-3582-CCBF-F1860E155E4F}"/>
              </a:ext>
            </a:extLst>
          </p:cNvPr>
          <p:cNvSpPr txBox="1"/>
          <p:nvPr/>
        </p:nvSpPr>
        <p:spPr>
          <a:xfrm>
            <a:off x="3970699" y="5940943"/>
            <a:ext cx="6097508" cy="369332"/>
          </a:xfrm>
          <a:prstGeom prst="rect">
            <a:avLst/>
          </a:prstGeom>
          <a:noFill/>
        </p:spPr>
        <p:txBody>
          <a:bodyPr wrap="square">
            <a:spAutoFit/>
          </a:bodyPr>
          <a:lstStyle/>
          <a:p>
            <a:r>
              <a:rPr lang="en-US" sz="1800" b="0" i="0" u="none" strike="noStrike" dirty="0">
                <a:solidFill>
                  <a:srgbClr val="000000"/>
                </a:solidFill>
                <a:effectLst/>
              </a:rPr>
              <a:t>Comparing the accuracies of each model</a:t>
            </a:r>
            <a:endParaRPr lang="en-US" dirty="0"/>
          </a:p>
        </p:txBody>
      </p:sp>
      <p:pic>
        <p:nvPicPr>
          <p:cNvPr id="19" name="Picture 18">
            <a:extLst>
              <a:ext uri="{FF2B5EF4-FFF2-40B4-BE49-F238E27FC236}">
                <a16:creationId xmlns:a16="http://schemas.microsoft.com/office/drawing/2014/main" id="{DB5FA277-EA28-A539-8791-537FF2C19D34}"/>
              </a:ext>
            </a:extLst>
          </p:cNvPr>
          <p:cNvPicPr>
            <a:picLocks noChangeAspect="1"/>
          </p:cNvPicPr>
          <p:nvPr/>
        </p:nvPicPr>
        <p:blipFill>
          <a:blip r:embed="rId2"/>
          <a:stretch>
            <a:fillRect/>
          </a:stretch>
        </p:blipFill>
        <p:spPr>
          <a:xfrm>
            <a:off x="3119686" y="790162"/>
            <a:ext cx="5952628" cy="5117459"/>
          </a:xfrm>
          <a:prstGeom prst="rect">
            <a:avLst/>
          </a:prstGeom>
        </p:spPr>
      </p:pic>
    </p:spTree>
    <p:extLst>
      <p:ext uri="{BB962C8B-B14F-4D97-AF65-F5344CB8AC3E}">
        <p14:creationId xmlns:p14="http://schemas.microsoft.com/office/powerpoint/2010/main" val="3546486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0C91AC-1AF9-6340-BC5B-6A9B2047BD4C}"/>
              </a:ext>
            </a:extLst>
          </p:cNvPr>
          <p:cNvSpPr>
            <a:spLocks noGrp="1"/>
          </p:cNvSpPr>
          <p:nvPr>
            <p:ph type="ftr" sz="quarter" idx="11"/>
          </p:nvPr>
        </p:nvSpPr>
        <p:spPr/>
        <p:txBody>
          <a:bodyPr/>
          <a:lstStyle/>
          <a:p>
            <a:pPr>
              <a:spcAft>
                <a:spcPts val="600"/>
              </a:spcAft>
            </a:pPr>
            <a:r>
              <a:rPr lang="en-US" kern="1200" dirty="0">
                <a:solidFill>
                  <a:schemeClr val="tx2">
                    <a:lumMod val="50000"/>
                    <a:lumOff val="50000"/>
                  </a:schemeClr>
                </a:solidFill>
                <a:latin typeface="+mn-lt"/>
                <a:ea typeface="+mn-ea"/>
                <a:cs typeface="+mn-cs"/>
              </a:rPr>
              <a:t>Kickstarter Project Success Prediction</a:t>
            </a:r>
          </a:p>
        </p:txBody>
      </p:sp>
      <p:sp>
        <p:nvSpPr>
          <p:cNvPr id="4" name="Slide Number Placeholder 3">
            <a:extLst>
              <a:ext uri="{FF2B5EF4-FFF2-40B4-BE49-F238E27FC236}">
                <a16:creationId xmlns:a16="http://schemas.microsoft.com/office/drawing/2014/main" id="{3D2CE740-D1C6-7B68-F098-F9BB183EBB2D}"/>
              </a:ext>
            </a:extLst>
          </p:cNvPr>
          <p:cNvSpPr>
            <a:spLocks noGrp="1"/>
          </p:cNvSpPr>
          <p:nvPr>
            <p:ph type="sldNum" sz="quarter" idx="12"/>
          </p:nvPr>
        </p:nvSpPr>
        <p:spPr/>
        <p:txBody>
          <a:bodyPr/>
          <a:lstStyle/>
          <a:p>
            <a:fld id="{A65A5C87-DF58-40C8-B092-1DE63DB4547E}" type="slidenum">
              <a:rPr lang="en-US" smtClean="0"/>
              <a:t>32</a:t>
            </a:fld>
            <a:endParaRPr lang="en-US" dirty="0"/>
          </a:p>
        </p:txBody>
      </p:sp>
      <p:pic>
        <p:nvPicPr>
          <p:cNvPr id="12" name="Picture 11" descr="Chart, box and whisker chart&#10;&#10;Description automatically generated">
            <a:extLst>
              <a:ext uri="{FF2B5EF4-FFF2-40B4-BE49-F238E27FC236}">
                <a16:creationId xmlns:a16="http://schemas.microsoft.com/office/drawing/2014/main" id="{571C5C28-8CF9-4054-970E-C8E1269CA49B}"/>
              </a:ext>
            </a:extLst>
          </p:cNvPr>
          <p:cNvPicPr>
            <a:picLocks noChangeAspect="1"/>
          </p:cNvPicPr>
          <p:nvPr/>
        </p:nvPicPr>
        <p:blipFill>
          <a:blip r:embed="rId2"/>
          <a:stretch>
            <a:fillRect/>
          </a:stretch>
        </p:blipFill>
        <p:spPr>
          <a:xfrm>
            <a:off x="1065226" y="1193774"/>
            <a:ext cx="4105058" cy="3211692"/>
          </a:xfrm>
          <a:prstGeom prst="rect">
            <a:avLst/>
          </a:prstGeom>
        </p:spPr>
      </p:pic>
      <p:sp>
        <p:nvSpPr>
          <p:cNvPr id="5" name="TextBox 4">
            <a:extLst>
              <a:ext uri="{FF2B5EF4-FFF2-40B4-BE49-F238E27FC236}">
                <a16:creationId xmlns:a16="http://schemas.microsoft.com/office/drawing/2014/main" id="{03F6415A-3603-A3E9-2072-045F0637DA4A}"/>
              </a:ext>
            </a:extLst>
          </p:cNvPr>
          <p:cNvSpPr txBox="1"/>
          <p:nvPr/>
        </p:nvSpPr>
        <p:spPr>
          <a:xfrm>
            <a:off x="480917" y="5358293"/>
            <a:ext cx="10864158" cy="646331"/>
          </a:xfrm>
          <a:prstGeom prst="rect">
            <a:avLst/>
          </a:prstGeom>
          <a:noFill/>
        </p:spPr>
        <p:txBody>
          <a:bodyPr wrap="square">
            <a:spAutoFit/>
          </a:bodyPr>
          <a:lstStyle/>
          <a:p>
            <a:pPr marL="285750" indent="-285750">
              <a:buFont typeface="Arial" panose="020B0604020202020204" pitchFamily="34" charset="0"/>
              <a:buChar char="•"/>
            </a:pPr>
            <a:r>
              <a:rPr lang="en-US" dirty="0"/>
              <a:t>Overall, The Decision Tree Algorithm on unsampled data worked best for us and feature selection and performing Principal Component Analysis was proven helpful.</a:t>
            </a:r>
          </a:p>
        </p:txBody>
      </p:sp>
      <p:pic>
        <p:nvPicPr>
          <p:cNvPr id="2" name="Picture 2">
            <a:extLst>
              <a:ext uri="{FF2B5EF4-FFF2-40B4-BE49-F238E27FC236}">
                <a16:creationId xmlns:a16="http://schemas.microsoft.com/office/drawing/2014/main" id="{64E9E856-AA4A-222D-5568-18E4858E1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1974" y="1193774"/>
            <a:ext cx="4191000" cy="3314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9B96701-BC1D-CA8E-D308-2AB30411F3B5}"/>
              </a:ext>
            </a:extLst>
          </p:cNvPr>
          <p:cNvSpPr txBox="1"/>
          <p:nvPr/>
        </p:nvSpPr>
        <p:spPr>
          <a:xfrm>
            <a:off x="-167691" y="4637235"/>
            <a:ext cx="6097508" cy="738664"/>
          </a:xfrm>
          <a:prstGeom prst="rect">
            <a:avLst/>
          </a:prstGeom>
          <a:noFill/>
        </p:spPr>
        <p:txBody>
          <a:bodyPr wrap="square">
            <a:spAutoFit/>
          </a:bodyPr>
          <a:lstStyle/>
          <a:p>
            <a:pPr indent="457200" algn="ctr" rtl="0">
              <a:spcBef>
                <a:spcPts val="0"/>
              </a:spcBef>
              <a:spcAft>
                <a:spcPts val="0"/>
              </a:spcAft>
            </a:pPr>
            <a:r>
              <a:rPr lang="en-US" sz="1400" b="0" i="0" u="none" strike="noStrike" dirty="0">
                <a:solidFill>
                  <a:srgbClr val="000000"/>
                </a:solidFill>
                <a:effectLst/>
                <a:latin typeface="Georgia" panose="02040502050405020303" pitchFamily="18" charset="0"/>
              </a:rPr>
              <a:t>Cross-Validation of  models on Unbalanced data</a:t>
            </a:r>
            <a:endParaRPr lang="en-US" sz="1400" b="0" dirty="0">
              <a:effectLst/>
            </a:endParaRPr>
          </a:p>
          <a:p>
            <a:br>
              <a:rPr lang="en-US" sz="1400" dirty="0"/>
            </a:br>
            <a:endParaRPr lang="en-US" sz="1400" dirty="0"/>
          </a:p>
        </p:txBody>
      </p:sp>
      <p:sp>
        <p:nvSpPr>
          <p:cNvPr id="11" name="TextBox 10">
            <a:extLst>
              <a:ext uri="{FF2B5EF4-FFF2-40B4-BE49-F238E27FC236}">
                <a16:creationId xmlns:a16="http://schemas.microsoft.com/office/drawing/2014/main" id="{D4472B9B-0847-BA7E-9AA8-2B179D30BAF9}"/>
              </a:ext>
            </a:extLst>
          </p:cNvPr>
          <p:cNvSpPr txBox="1"/>
          <p:nvPr/>
        </p:nvSpPr>
        <p:spPr>
          <a:xfrm>
            <a:off x="5170284" y="4628432"/>
            <a:ext cx="6183516" cy="738664"/>
          </a:xfrm>
          <a:prstGeom prst="rect">
            <a:avLst/>
          </a:prstGeom>
          <a:noFill/>
        </p:spPr>
        <p:txBody>
          <a:bodyPr wrap="square">
            <a:spAutoFit/>
          </a:bodyPr>
          <a:lstStyle/>
          <a:p>
            <a:pPr indent="457200" algn="ctr" rtl="0">
              <a:spcBef>
                <a:spcPts val="0"/>
              </a:spcBef>
              <a:spcAft>
                <a:spcPts val="0"/>
              </a:spcAft>
            </a:pPr>
            <a:r>
              <a:rPr lang="en-US" sz="1400" b="0" i="0" u="none" strike="noStrike" dirty="0">
                <a:solidFill>
                  <a:srgbClr val="000000"/>
                </a:solidFill>
                <a:effectLst/>
                <a:latin typeface="Georgia" panose="02040502050405020303" pitchFamily="18" charset="0"/>
              </a:rPr>
              <a:t>Cross-Validation of  models on </a:t>
            </a:r>
            <a:r>
              <a:rPr lang="en-US" sz="1400" dirty="0">
                <a:solidFill>
                  <a:srgbClr val="000000"/>
                </a:solidFill>
                <a:latin typeface="Georgia" panose="02040502050405020303" pitchFamily="18" charset="0"/>
              </a:rPr>
              <a:t>B</a:t>
            </a:r>
            <a:r>
              <a:rPr lang="en-US" sz="1400" b="0" i="0" u="none" strike="noStrike" dirty="0">
                <a:solidFill>
                  <a:srgbClr val="000000"/>
                </a:solidFill>
                <a:effectLst/>
                <a:latin typeface="Georgia" panose="02040502050405020303" pitchFamily="18" charset="0"/>
              </a:rPr>
              <a:t>alanced data</a:t>
            </a:r>
            <a:endParaRPr lang="en-US" sz="1400" b="0" dirty="0">
              <a:effectLst/>
            </a:endParaRPr>
          </a:p>
          <a:p>
            <a:br>
              <a:rPr lang="en-US" sz="1400" dirty="0"/>
            </a:br>
            <a:endParaRPr lang="en-US" sz="1400" dirty="0"/>
          </a:p>
        </p:txBody>
      </p:sp>
    </p:spTree>
    <p:extLst>
      <p:ext uri="{BB962C8B-B14F-4D97-AF65-F5344CB8AC3E}">
        <p14:creationId xmlns:p14="http://schemas.microsoft.com/office/powerpoint/2010/main" val="2086048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8EEF073-668C-F0DB-123F-6F659EAB2CC3}"/>
              </a:ext>
            </a:extLst>
          </p:cNvPr>
          <p:cNvSpPr>
            <a:spLocks noGrp="1"/>
          </p:cNvSpPr>
          <p:nvPr>
            <p:ph type="ftr" sz="quarter" idx="11"/>
          </p:nvPr>
        </p:nvSpPr>
        <p:spPr/>
        <p:txBody>
          <a:bodyPr/>
          <a:lstStyle/>
          <a:p>
            <a:pPr>
              <a:spcAft>
                <a:spcPts val="600"/>
              </a:spcAft>
            </a:pPr>
            <a:r>
              <a:rPr lang="en-US" kern="1200" dirty="0">
                <a:solidFill>
                  <a:schemeClr val="tx2">
                    <a:lumMod val="50000"/>
                    <a:lumOff val="50000"/>
                  </a:schemeClr>
                </a:solidFill>
                <a:latin typeface="+mn-lt"/>
                <a:ea typeface="+mn-ea"/>
                <a:cs typeface="+mn-cs"/>
              </a:rPr>
              <a:t>Kickstarter Project Success Prediction</a:t>
            </a:r>
          </a:p>
        </p:txBody>
      </p:sp>
      <p:sp>
        <p:nvSpPr>
          <p:cNvPr id="4" name="Slide Number Placeholder 3">
            <a:extLst>
              <a:ext uri="{FF2B5EF4-FFF2-40B4-BE49-F238E27FC236}">
                <a16:creationId xmlns:a16="http://schemas.microsoft.com/office/drawing/2014/main" id="{D33E4DE6-0916-8648-3020-7A051BB23FC4}"/>
              </a:ext>
            </a:extLst>
          </p:cNvPr>
          <p:cNvSpPr>
            <a:spLocks noGrp="1"/>
          </p:cNvSpPr>
          <p:nvPr>
            <p:ph type="sldNum" sz="quarter" idx="12"/>
          </p:nvPr>
        </p:nvSpPr>
        <p:spPr/>
        <p:txBody>
          <a:bodyPr/>
          <a:lstStyle/>
          <a:p>
            <a:fld id="{A65A5C87-DF58-40C8-B092-1DE63DB4547E}" type="slidenum">
              <a:rPr lang="en-US" smtClean="0"/>
              <a:t>33</a:t>
            </a:fld>
            <a:endParaRPr lang="en-US" dirty="0"/>
          </a:p>
        </p:txBody>
      </p:sp>
      <p:sp>
        <p:nvSpPr>
          <p:cNvPr id="5" name="TextBox 4">
            <a:extLst>
              <a:ext uri="{FF2B5EF4-FFF2-40B4-BE49-F238E27FC236}">
                <a16:creationId xmlns:a16="http://schemas.microsoft.com/office/drawing/2014/main" id="{C65BB62E-894A-2F6B-8667-784B25A3527D}"/>
              </a:ext>
            </a:extLst>
          </p:cNvPr>
          <p:cNvSpPr txBox="1"/>
          <p:nvPr/>
        </p:nvSpPr>
        <p:spPr>
          <a:xfrm>
            <a:off x="96644" y="2921168"/>
            <a:ext cx="11998712" cy="1015663"/>
          </a:xfrm>
          <a:prstGeom prst="rect">
            <a:avLst/>
          </a:prstGeom>
          <a:noFill/>
        </p:spPr>
        <p:txBody>
          <a:bodyPr wrap="square" rtlCol="0">
            <a:spAutoFit/>
          </a:bodyPr>
          <a:lstStyle/>
          <a:p>
            <a:pPr algn="ctr"/>
            <a:r>
              <a:rPr lang="en-US" sz="6000" b="1" dirty="0"/>
              <a:t>THANK YOU</a:t>
            </a:r>
          </a:p>
        </p:txBody>
      </p:sp>
    </p:spTree>
    <p:extLst>
      <p:ext uri="{BB962C8B-B14F-4D97-AF65-F5344CB8AC3E}">
        <p14:creationId xmlns:p14="http://schemas.microsoft.com/office/powerpoint/2010/main" val="2493491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D65C8300-CD8E-4F35-9B79-C5DE7AD9DCDE}"/>
              </a:ext>
            </a:extLst>
          </p:cNvPr>
          <p:cNvSpPr>
            <a:spLocks noGrp="1"/>
          </p:cNvSpPr>
          <p:nvPr>
            <p:ph type="ftr" sz="quarter" idx="11"/>
          </p:nvPr>
        </p:nvSpPr>
        <p:spPr/>
        <p:txBody>
          <a:bodyPr/>
          <a:lstStyle/>
          <a:p>
            <a:r>
              <a:rPr lang="en-US" sz="1200" dirty="0"/>
              <a:t>Kickstarter Project Success Prediction</a:t>
            </a:r>
            <a:endParaRPr lang="en-US" dirty="0"/>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4</a:t>
            </a:fld>
            <a:endParaRPr lang="en-US" dirty="0"/>
          </a:p>
        </p:txBody>
      </p:sp>
      <p:sp>
        <p:nvSpPr>
          <p:cNvPr id="13" name="TextBox 12">
            <a:extLst>
              <a:ext uri="{FF2B5EF4-FFF2-40B4-BE49-F238E27FC236}">
                <a16:creationId xmlns:a16="http://schemas.microsoft.com/office/drawing/2014/main" id="{4AA5FC0F-8301-DF3D-6B84-FDEB47817D39}"/>
              </a:ext>
            </a:extLst>
          </p:cNvPr>
          <p:cNvSpPr txBox="1"/>
          <p:nvPr/>
        </p:nvSpPr>
        <p:spPr>
          <a:xfrm>
            <a:off x="373781" y="1028343"/>
            <a:ext cx="11444438" cy="4801314"/>
          </a:xfrm>
          <a:prstGeom prst="rect">
            <a:avLst/>
          </a:prstGeom>
          <a:noFill/>
        </p:spPr>
        <p:txBody>
          <a:bodyPr wrap="square" rtlCol="0">
            <a:spAutoFit/>
          </a:bodyPr>
          <a:lstStyle/>
          <a:p>
            <a:pPr algn="just"/>
            <a:r>
              <a:rPr lang="en-US" dirty="0"/>
              <a:t>Objective: Develop a machine learning model to predict the success or failure of Kickstarter projects using launch information.</a:t>
            </a:r>
          </a:p>
          <a:p>
            <a:pPr algn="just"/>
            <a:endParaRPr lang="en-US" dirty="0"/>
          </a:p>
          <a:p>
            <a:pPr algn="just"/>
            <a:r>
              <a:rPr lang="en-US" dirty="0"/>
              <a:t>Methodology:</a:t>
            </a:r>
          </a:p>
          <a:p>
            <a:pPr marL="800100" lvl="1" indent="-342900" algn="just">
              <a:buFont typeface="Arial" panose="020B0604020202020204" pitchFamily="34" charset="0"/>
              <a:buChar char="•"/>
            </a:pPr>
            <a:r>
              <a:rPr lang="en-US" dirty="0"/>
              <a:t>Literature review to identify key factors and effective ML models.</a:t>
            </a:r>
          </a:p>
          <a:p>
            <a:pPr marL="800100" lvl="1" indent="-342900" algn="just">
              <a:buFont typeface="Arial" panose="020B0604020202020204" pitchFamily="34" charset="0"/>
              <a:buChar char="•"/>
            </a:pPr>
            <a:r>
              <a:rPr lang="en-US" dirty="0"/>
              <a:t>Data preprocessing: dropped highly correlated columns, performed PCA, and conducted feature engineering.</a:t>
            </a:r>
          </a:p>
          <a:p>
            <a:pPr marL="800100" lvl="1" indent="-342900" algn="just">
              <a:buFont typeface="Arial" panose="020B0604020202020204" pitchFamily="34" charset="0"/>
              <a:buChar char="•"/>
            </a:pPr>
            <a:r>
              <a:rPr lang="en-US" dirty="0"/>
              <a:t>Model selection: Choose decision trees as the model of choice.</a:t>
            </a:r>
          </a:p>
          <a:p>
            <a:pPr marL="800100" lvl="1" indent="-342900" algn="just">
              <a:buFont typeface="Arial" panose="020B0604020202020204" pitchFamily="34" charset="0"/>
              <a:buChar char="•"/>
            </a:pPr>
            <a:r>
              <a:rPr lang="en-US" dirty="0"/>
              <a:t>Training and evaluation: Trained the model on a dataset of 20,632 Kickstarter campaigns, achieving over 99% accuracy on a test set.</a:t>
            </a:r>
          </a:p>
          <a:p>
            <a:pPr marL="800100" lvl="1" indent="-342900" algn="just">
              <a:buFont typeface="Arial" panose="020B0604020202020204" pitchFamily="34" charset="0"/>
              <a:buChar char="•"/>
            </a:pPr>
            <a:endParaRPr lang="en-US" dirty="0"/>
          </a:p>
          <a:p>
            <a:pPr algn="just"/>
            <a:r>
              <a:rPr lang="en-US" dirty="0"/>
              <a:t>Results and Findings: The developed machine learning model based on decision trees demonstrated exceptional performance, achieving an accuracy of over 99% on a test set. This indicates the model's effectiveness in accurately predicting the success or failure of Kickstarter projects using only launch information. The project provides valuable insights into the factors influencing project outcomes, contributing to improved success rates and informed decision-making in the realm of Kickstarter crowdfunding.</a:t>
            </a:r>
          </a:p>
        </p:txBody>
      </p:sp>
    </p:spTree>
    <p:extLst>
      <p:ext uri="{BB962C8B-B14F-4D97-AF65-F5344CB8AC3E}">
        <p14:creationId xmlns:p14="http://schemas.microsoft.com/office/powerpoint/2010/main" val="1362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D65C8300-CD8E-4F35-9B79-C5DE7AD9DCDE}"/>
              </a:ext>
            </a:extLst>
          </p:cNvPr>
          <p:cNvSpPr>
            <a:spLocks noGrp="1"/>
          </p:cNvSpPr>
          <p:nvPr>
            <p:ph type="ftr" sz="quarter" idx="11"/>
          </p:nvPr>
        </p:nvSpPr>
        <p:spPr/>
        <p:txBody>
          <a:bodyPr/>
          <a:lstStyle/>
          <a:p>
            <a:r>
              <a:rPr lang="en-US" sz="1200" dirty="0"/>
              <a:t>Kickstarter Project Success Prediction</a:t>
            </a:r>
            <a:endParaRPr lang="en-US" dirty="0"/>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5</a:t>
            </a:fld>
            <a:endParaRPr lang="en-US" dirty="0"/>
          </a:p>
        </p:txBody>
      </p:sp>
      <p:graphicFrame>
        <p:nvGraphicFramePr>
          <p:cNvPr id="2" name="Table 1">
            <a:extLst>
              <a:ext uri="{FF2B5EF4-FFF2-40B4-BE49-F238E27FC236}">
                <a16:creationId xmlns:a16="http://schemas.microsoft.com/office/drawing/2014/main" id="{04808A2C-9CA6-54F1-CD59-8FBB2A037F9B}"/>
              </a:ext>
            </a:extLst>
          </p:cNvPr>
          <p:cNvGraphicFramePr>
            <a:graphicFrameLocks noGrp="1"/>
          </p:cNvGraphicFramePr>
          <p:nvPr>
            <p:extLst>
              <p:ext uri="{D42A27DB-BD31-4B8C-83A1-F6EECF244321}">
                <p14:modId xmlns:p14="http://schemas.microsoft.com/office/powerpoint/2010/main" val="4049934497"/>
              </p:ext>
            </p:extLst>
          </p:nvPr>
        </p:nvGraphicFramePr>
        <p:xfrm>
          <a:off x="2192694" y="1884784"/>
          <a:ext cx="7865706" cy="3175379"/>
        </p:xfrm>
        <a:graphic>
          <a:graphicData uri="http://schemas.openxmlformats.org/drawingml/2006/table">
            <a:tbl>
              <a:tblPr/>
              <a:tblGrid>
                <a:gridCol w="3932853">
                  <a:extLst>
                    <a:ext uri="{9D8B030D-6E8A-4147-A177-3AD203B41FA5}">
                      <a16:colId xmlns:a16="http://schemas.microsoft.com/office/drawing/2014/main" val="2382971138"/>
                    </a:ext>
                  </a:extLst>
                </a:gridCol>
                <a:gridCol w="3932853">
                  <a:extLst>
                    <a:ext uri="{9D8B030D-6E8A-4147-A177-3AD203B41FA5}">
                      <a16:colId xmlns:a16="http://schemas.microsoft.com/office/drawing/2014/main" val="295994256"/>
                    </a:ext>
                  </a:extLst>
                </a:gridCol>
              </a:tblGrid>
              <a:tr h="970383">
                <a:tc>
                  <a:txBody>
                    <a:bodyPr/>
                    <a:lstStyle/>
                    <a:p>
                      <a:pPr algn="ctr" rtl="0" fontAlgn="t">
                        <a:spcBef>
                          <a:spcPts val="0"/>
                        </a:spcBef>
                        <a:spcAft>
                          <a:spcPts val="0"/>
                        </a:spcAft>
                      </a:pPr>
                      <a:br>
                        <a:rPr lang="en-US" dirty="0">
                          <a:effectLst/>
                          <a:latin typeface="+mn-lt"/>
                        </a:rPr>
                      </a:br>
                      <a:br>
                        <a:rPr lang="en-US" dirty="0">
                          <a:effectLst/>
                          <a:latin typeface="+mn-lt"/>
                        </a:rPr>
                      </a:br>
                      <a:r>
                        <a:rPr lang="en-US" sz="1100" b="1" i="0" u="none" strike="noStrike" dirty="0">
                          <a:solidFill>
                            <a:srgbClr val="000000"/>
                          </a:solidFill>
                          <a:effectLst/>
                          <a:latin typeface="+mn-lt"/>
                        </a:rPr>
                        <a:t>Vikas Tadepu</a:t>
                      </a:r>
                      <a:endParaRPr lang="en-US" dirty="0">
                        <a:effectLst/>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0" i="0" u="none" strike="noStrike" dirty="0">
                          <a:solidFill>
                            <a:srgbClr val="000000"/>
                          </a:solidFill>
                          <a:effectLst/>
                          <a:latin typeface="+mn-lt"/>
                        </a:rPr>
                        <a:t>Performed initial exploratory data analysis and trained the model on random forest as well as SVM algorithms. PCA was performed to transform the data into a lower-dimensional space. Assisted on the presentation slides.</a:t>
                      </a:r>
                      <a:endParaRPr lang="en-US" dirty="0">
                        <a:effectLst/>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8237350"/>
                  </a:ext>
                </a:extLst>
              </a:tr>
              <a:tr h="1102498">
                <a:tc>
                  <a:txBody>
                    <a:bodyPr/>
                    <a:lstStyle/>
                    <a:p>
                      <a:pPr algn="ctr" rtl="0" fontAlgn="t">
                        <a:spcBef>
                          <a:spcPts val="0"/>
                        </a:spcBef>
                        <a:spcAft>
                          <a:spcPts val="0"/>
                        </a:spcAft>
                      </a:pPr>
                      <a:br>
                        <a:rPr lang="en-US" dirty="0">
                          <a:effectLst/>
                          <a:latin typeface="+mn-lt"/>
                        </a:rPr>
                      </a:br>
                      <a:br>
                        <a:rPr lang="en-US" dirty="0">
                          <a:effectLst/>
                          <a:latin typeface="+mn-lt"/>
                        </a:rPr>
                      </a:br>
                      <a:r>
                        <a:rPr lang="en-US" sz="1100" b="1" i="0" u="none" strike="noStrike" dirty="0">
                          <a:solidFill>
                            <a:srgbClr val="000000"/>
                          </a:solidFill>
                          <a:effectLst/>
                          <a:latin typeface="+mn-lt"/>
                        </a:rPr>
                        <a:t>Surya Teja Palle </a:t>
                      </a:r>
                      <a:endParaRPr lang="en-US" dirty="0">
                        <a:effectLst/>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0" i="0" u="none" strike="noStrike" dirty="0">
                          <a:solidFill>
                            <a:srgbClr val="000000"/>
                          </a:solidFill>
                          <a:effectLst/>
                          <a:latin typeface="+mn-lt"/>
                        </a:rPr>
                        <a:t>Assisted with exploratory data analysis and worked on Logistic regression to train the model. Found the  most suitable metric to evaluate the performance of the models and worked on the report. </a:t>
                      </a:r>
                      <a:endParaRPr lang="en-US" dirty="0">
                        <a:effectLst/>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4681754"/>
                  </a:ext>
                </a:extLst>
              </a:tr>
              <a:tr h="1102498">
                <a:tc>
                  <a:txBody>
                    <a:bodyPr/>
                    <a:lstStyle/>
                    <a:p>
                      <a:pPr algn="ctr" rtl="0" fontAlgn="t">
                        <a:spcBef>
                          <a:spcPts val="0"/>
                        </a:spcBef>
                        <a:spcAft>
                          <a:spcPts val="0"/>
                        </a:spcAft>
                      </a:pPr>
                      <a:br>
                        <a:rPr lang="en-US" dirty="0">
                          <a:effectLst/>
                          <a:latin typeface="+mn-lt"/>
                        </a:rPr>
                      </a:br>
                      <a:br>
                        <a:rPr lang="en-US" dirty="0">
                          <a:effectLst/>
                          <a:latin typeface="+mn-lt"/>
                        </a:rPr>
                      </a:br>
                      <a:r>
                        <a:rPr lang="en-US" sz="1100" b="1" i="0" u="none" strike="noStrike" dirty="0">
                          <a:solidFill>
                            <a:srgbClr val="000000"/>
                          </a:solidFill>
                          <a:effectLst/>
                          <a:latin typeface="+mn-lt"/>
                        </a:rPr>
                        <a:t>Vineeth Reddy Thalasani</a:t>
                      </a:r>
                      <a:r>
                        <a:rPr lang="en-US" sz="1100" b="0" i="0" u="none" strike="noStrike" dirty="0">
                          <a:solidFill>
                            <a:srgbClr val="000000"/>
                          </a:solidFill>
                          <a:effectLst/>
                          <a:latin typeface="+mn-lt"/>
                        </a:rPr>
                        <a:t> </a:t>
                      </a:r>
                      <a:endParaRPr lang="en-US" dirty="0">
                        <a:effectLst/>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0" i="0" u="none" strike="noStrike" dirty="0">
                          <a:solidFill>
                            <a:srgbClr val="000000"/>
                          </a:solidFill>
                          <a:effectLst/>
                          <a:latin typeface="+mn-lt"/>
                        </a:rPr>
                        <a:t>Assisted with exploratory data analysis and worked on training the model on Decision tree and created comparative analyses for all the algorithms. Also worked on the presentation slides and the report.</a:t>
                      </a:r>
                      <a:endParaRPr lang="en-US" dirty="0">
                        <a:effectLst/>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2533063"/>
                  </a:ext>
                </a:extLst>
              </a:tr>
            </a:tbl>
          </a:graphicData>
        </a:graphic>
      </p:graphicFrame>
      <p:sp>
        <p:nvSpPr>
          <p:cNvPr id="3" name="Rectangle 1">
            <a:extLst>
              <a:ext uri="{FF2B5EF4-FFF2-40B4-BE49-F238E27FC236}">
                <a16:creationId xmlns:a16="http://schemas.microsoft.com/office/drawing/2014/main" id="{F0A74AB7-4E7F-6B26-72E5-94F5ECF40BAB}"/>
              </a:ext>
            </a:extLst>
          </p:cNvPr>
          <p:cNvSpPr>
            <a:spLocks noChangeArrowheads="1"/>
          </p:cNvSpPr>
          <p:nvPr/>
        </p:nvSpPr>
        <p:spPr bwMode="auto">
          <a:xfrm>
            <a:off x="3038475" y="2279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056B0786-770F-FB51-276A-7A98E1D7C4B0}"/>
              </a:ext>
            </a:extLst>
          </p:cNvPr>
          <p:cNvSpPr txBox="1"/>
          <p:nvPr/>
        </p:nvSpPr>
        <p:spPr>
          <a:xfrm>
            <a:off x="877078" y="867359"/>
            <a:ext cx="7613778" cy="369332"/>
          </a:xfrm>
          <a:prstGeom prst="rect">
            <a:avLst/>
          </a:prstGeom>
          <a:noFill/>
        </p:spPr>
        <p:txBody>
          <a:bodyPr wrap="square">
            <a:spAutoFit/>
          </a:bodyPr>
          <a:lstStyle/>
          <a:p>
            <a:r>
              <a:rPr lang="en-US" b="1" dirty="0"/>
              <a:t>Task Contribution:</a:t>
            </a:r>
          </a:p>
        </p:txBody>
      </p:sp>
    </p:spTree>
    <p:extLst>
      <p:ext uri="{BB962C8B-B14F-4D97-AF65-F5344CB8AC3E}">
        <p14:creationId xmlns:p14="http://schemas.microsoft.com/office/powerpoint/2010/main" val="1017482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4106344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D65C8300-CD8E-4F35-9B79-C5DE7AD9DCDE}"/>
              </a:ext>
            </a:extLst>
          </p:cNvPr>
          <p:cNvSpPr>
            <a:spLocks noGrp="1"/>
          </p:cNvSpPr>
          <p:nvPr>
            <p:ph type="ftr" sz="quarter" idx="11"/>
          </p:nvPr>
        </p:nvSpPr>
        <p:spPr/>
        <p:txBody>
          <a:bodyPr/>
          <a:lstStyle/>
          <a:p>
            <a:r>
              <a:rPr lang="en-US" sz="1200" dirty="0"/>
              <a:t>Kickstarter Project Success Prediction</a:t>
            </a:r>
            <a:endParaRPr lang="en-US" dirty="0"/>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7</a:t>
            </a:fld>
            <a:endParaRPr lang="en-US" dirty="0"/>
          </a:p>
        </p:txBody>
      </p:sp>
      <p:sp>
        <p:nvSpPr>
          <p:cNvPr id="13" name="TextBox 12">
            <a:extLst>
              <a:ext uri="{FF2B5EF4-FFF2-40B4-BE49-F238E27FC236}">
                <a16:creationId xmlns:a16="http://schemas.microsoft.com/office/drawing/2014/main" id="{4AA5FC0F-8301-DF3D-6B84-FDEB47817D39}"/>
              </a:ext>
            </a:extLst>
          </p:cNvPr>
          <p:cNvSpPr txBox="1"/>
          <p:nvPr/>
        </p:nvSpPr>
        <p:spPr>
          <a:xfrm>
            <a:off x="462013" y="1182231"/>
            <a:ext cx="11444438" cy="4493538"/>
          </a:xfrm>
          <a:prstGeom prst="rect">
            <a:avLst/>
          </a:prstGeom>
          <a:noFill/>
        </p:spPr>
        <p:txBody>
          <a:bodyPr wrap="square" rtlCol="0">
            <a:spAutoFit/>
          </a:bodyPr>
          <a:lstStyle/>
          <a:p>
            <a:pPr algn="just"/>
            <a:r>
              <a:rPr lang="en-US" sz="2200" dirty="0"/>
              <a:t>Develop an accurate machine learning model that can predict the success or failure of Kickstarter projects using only information available at the time of project launch. This presents a unique challenge as predicting crowdfunding campaign outcomes involves various influencing factors. </a:t>
            </a:r>
          </a:p>
          <a:p>
            <a:pPr algn="just"/>
            <a:endParaRPr lang="en-US" sz="2200" dirty="0"/>
          </a:p>
          <a:p>
            <a:pPr algn="just"/>
            <a:r>
              <a:rPr lang="en-US" sz="2200" dirty="0"/>
              <a:t>We have access to a limited set of information at project launch, such as the funding goal, project category, and project duration. Therefore, the main challenge is to identify the most important features predictive of project success or failure based on this limited set of information. </a:t>
            </a:r>
          </a:p>
          <a:p>
            <a:pPr algn="just"/>
            <a:endParaRPr lang="en-US" sz="2200" dirty="0"/>
          </a:p>
          <a:p>
            <a:pPr algn="just"/>
            <a:r>
              <a:rPr lang="en-US" sz="2200" dirty="0"/>
              <a:t>We aim to help Kickstarter creators and investors make more informed decisions about which projects to invest in, ultimately increasing the success rate of projects on the platform.</a:t>
            </a:r>
          </a:p>
        </p:txBody>
      </p:sp>
    </p:spTree>
    <p:extLst>
      <p:ext uri="{BB962C8B-B14F-4D97-AF65-F5344CB8AC3E}">
        <p14:creationId xmlns:p14="http://schemas.microsoft.com/office/powerpoint/2010/main" val="83274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1783633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D65C8300-CD8E-4F35-9B79-C5DE7AD9DCDE}"/>
              </a:ext>
            </a:extLst>
          </p:cNvPr>
          <p:cNvSpPr>
            <a:spLocks noGrp="1"/>
          </p:cNvSpPr>
          <p:nvPr>
            <p:ph type="ftr" sz="quarter" idx="11"/>
          </p:nvPr>
        </p:nvSpPr>
        <p:spPr/>
        <p:txBody>
          <a:bodyPr/>
          <a:lstStyle/>
          <a:p>
            <a:r>
              <a:rPr lang="en-US" sz="1200" dirty="0"/>
              <a:t>Kickstarter Project Success Prediction</a:t>
            </a:r>
            <a:endParaRPr lang="en-US" dirty="0"/>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9</a:t>
            </a:fld>
            <a:endParaRPr lang="en-US" dirty="0"/>
          </a:p>
        </p:txBody>
      </p:sp>
      <p:sp>
        <p:nvSpPr>
          <p:cNvPr id="13" name="TextBox 12">
            <a:extLst>
              <a:ext uri="{FF2B5EF4-FFF2-40B4-BE49-F238E27FC236}">
                <a16:creationId xmlns:a16="http://schemas.microsoft.com/office/drawing/2014/main" id="{4AA5FC0F-8301-DF3D-6B84-FDEB47817D39}"/>
              </a:ext>
            </a:extLst>
          </p:cNvPr>
          <p:cNvSpPr txBox="1"/>
          <p:nvPr/>
        </p:nvSpPr>
        <p:spPr>
          <a:xfrm>
            <a:off x="462013" y="490888"/>
            <a:ext cx="11444438" cy="5847755"/>
          </a:xfrm>
          <a:prstGeom prst="rect">
            <a:avLst/>
          </a:prstGeom>
          <a:noFill/>
        </p:spPr>
        <p:txBody>
          <a:bodyPr wrap="square" rtlCol="0">
            <a:spAutoFit/>
          </a:bodyPr>
          <a:lstStyle/>
          <a:p>
            <a:pPr algn="just"/>
            <a:r>
              <a:rPr lang="en-US" sz="2200" dirty="0"/>
              <a:t>The motivation for this project is to help Kickstarter creators and backers make more informed decisions about their campaign strategies and investments, respectively.</a:t>
            </a:r>
          </a:p>
          <a:p>
            <a:pPr algn="just"/>
            <a:endParaRPr lang="en-US" sz="2200" dirty="0"/>
          </a:p>
          <a:p>
            <a:pPr algn="just"/>
            <a:r>
              <a:rPr lang="en-US" sz="2200" dirty="0"/>
              <a:t>For creators, the success of their projects can greatly impact their careers, income, and ability to pursue their creative passions. By accurately predicting the success of their campaign, creators can better plan their marketing and funding strategies, and avoid wasting time and resources on campaigns that are unlikely to succeed.</a:t>
            </a:r>
          </a:p>
          <a:p>
            <a:pPr algn="just"/>
            <a:endParaRPr lang="en-US" sz="2200" dirty="0"/>
          </a:p>
          <a:p>
            <a:pPr algn="just"/>
            <a:r>
              <a:rPr lang="en-US" sz="2200" dirty="0"/>
              <a:t>For backers, investing in a Kickstarter campaign is not only a financial decision but also an emotional one, as backers often support projects that align with their interests, beliefs, and values. By using a predictive model to identify promising projects, backers can make more informed decisions and increase their chances of backing successful projects that will deliver on their promised rewards.</a:t>
            </a:r>
          </a:p>
          <a:p>
            <a:pPr algn="just"/>
            <a:endParaRPr lang="en-US" sz="2200" dirty="0"/>
          </a:p>
          <a:p>
            <a:pPr algn="just"/>
            <a:r>
              <a:rPr lang="en-US" sz="2200" dirty="0"/>
              <a:t>Overall, the motivation for this project is to help maximize the potential of the Kickstarter platform, by improving the success rate of campaigns and fostering a more productive and rewarding ecosystem for creators and backers alike.</a:t>
            </a:r>
          </a:p>
        </p:txBody>
      </p:sp>
    </p:spTree>
    <p:extLst>
      <p:ext uri="{BB962C8B-B14F-4D97-AF65-F5344CB8AC3E}">
        <p14:creationId xmlns:p14="http://schemas.microsoft.com/office/powerpoint/2010/main" val="1273681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2.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3893</TotalTime>
  <Words>1824</Words>
  <Application>Microsoft Office PowerPoint</Application>
  <PresentationFormat>Widescreen</PresentationFormat>
  <Paragraphs>202</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Avenir Next LT Pro</vt:lpstr>
      <vt:lpstr>Calibri</vt:lpstr>
      <vt:lpstr>Georgia</vt:lpstr>
      <vt:lpstr>Segoe UI</vt:lpstr>
      <vt:lpstr>AccentBoxVTI</vt:lpstr>
      <vt:lpstr>CMPE 257 FINAL PROJECT Kickstarter Project Success Prediction INSTRUCTOR: Jahan Ghofraniha</vt:lpstr>
      <vt:lpstr>Contents</vt:lpstr>
      <vt:lpstr>Outline</vt:lpstr>
      <vt:lpstr>PowerPoint Presentation</vt:lpstr>
      <vt:lpstr>PowerPoint Presentation</vt:lpstr>
      <vt:lpstr>Problem Statement</vt:lpstr>
      <vt:lpstr>PowerPoint Presentation</vt:lpstr>
      <vt:lpstr>Motivation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CMPE 257 FINAL PROJECT Kickstarter Project Success Prediction INSTRUCTOR: Jahan Ghofraniha</dc:title>
  <dc:creator>vineeth reddy</dc:creator>
  <cp:lastModifiedBy>vineeth reddy</cp:lastModifiedBy>
  <cp:revision>13</cp:revision>
  <dcterms:created xsi:type="dcterms:W3CDTF">2023-05-03T22:19:54Z</dcterms:created>
  <dcterms:modified xsi:type="dcterms:W3CDTF">2023-05-16T02:08:53Z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