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4"/>
  </p:notesMasterIdLst>
  <p:handoutMasterIdLst>
    <p:handoutMasterId r:id="rId35"/>
  </p:handoutMasterIdLst>
  <p:sldIdLst>
    <p:sldId id="281" r:id="rId5"/>
    <p:sldId id="355" r:id="rId6"/>
    <p:sldId id="353" r:id="rId7"/>
    <p:sldId id="283" r:id="rId8"/>
    <p:sldId id="358" r:id="rId9"/>
    <p:sldId id="359" r:id="rId10"/>
    <p:sldId id="357" r:id="rId11"/>
    <p:sldId id="356" r:id="rId12"/>
    <p:sldId id="362" r:id="rId13"/>
    <p:sldId id="365" r:id="rId14"/>
    <p:sldId id="366" r:id="rId15"/>
    <p:sldId id="367" r:id="rId16"/>
    <p:sldId id="364" r:id="rId17"/>
    <p:sldId id="363" r:id="rId18"/>
    <p:sldId id="368" r:id="rId19"/>
    <p:sldId id="369" r:id="rId20"/>
    <p:sldId id="372" r:id="rId21"/>
    <p:sldId id="370" r:id="rId22"/>
    <p:sldId id="371" r:id="rId23"/>
    <p:sldId id="373" r:id="rId24"/>
    <p:sldId id="374" r:id="rId25"/>
    <p:sldId id="378" r:id="rId26"/>
    <p:sldId id="379" r:id="rId27"/>
    <p:sldId id="375" r:id="rId28"/>
    <p:sldId id="380" r:id="rId29"/>
    <p:sldId id="361" r:id="rId30"/>
    <p:sldId id="382" r:id="rId31"/>
    <p:sldId id="376" r:id="rId32"/>
    <p:sldId id="3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180" y="387"/>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5/4/2023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805757" y="1348966"/>
            <a:ext cx="10520128" cy="2924270"/>
          </a:xfrm>
        </p:spPr>
        <p:txBody>
          <a:bodyPr>
            <a:normAutofit/>
          </a:bodyPr>
          <a:lstStyle/>
          <a:p>
            <a:pPr>
              <a:lnSpc>
                <a:spcPct val="150000"/>
              </a:lnSpc>
            </a:pPr>
            <a:r>
              <a:rPr lang="en-US" sz="2000" b="1" dirty="0"/>
              <a:t>CMPE 257 FINAL PROJECT</a:t>
            </a:r>
            <a:br>
              <a:rPr lang="en-US" sz="3600" b="1" dirty="0"/>
            </a:br>
            <a:r>
              <a:rPr lang="en-US" sz="3600" b="1" dirty="0"/>
              <a:t>Kickstarter Project Success Prediction</a:t>
            </a:r>
            <a:br>
              <a:rPr lang="en-US" sz="3600" b="1" dirty="0"/>
            </a:br>
            <a:r>
              <a:rPr lang="en-US" sz="2000" b="1" dirty="0"/>
              <a:t>INSTRUCTOR: Jahan Ghofraniha</a:t>
            </a:r>
            <a:endParaRPr lang="en-US" sz="3600" b="1" dirty="0"/>
          </a:p>
        </p:txBody>
      </p:sp>
      <p:sp>
        <p:nvSpPr>
          <p:cNvPr id="6" name="TextBox 5">
            <a:extLst>
              <a:ext uri="{FF2B5EF4-FFF2-40B4-BE49-F238E27FC236}">
                <a16:creationId xmlns:a16="http://schemas.microsoft.com/office/drawing/2014/main" id="{FBE770B6-2520-02F4-D670-84641CBAA6E8}"/>
              </a:ext>
            </a:extLst>
          </p:cNvPr>
          <p:cNvSpPr txBox="1"/>
          <p:nvPr/>
        </p:nvSpPr>
        <p:spPr>
          <a:xfrm>
            <a:off x="1493822" y="4653481"/>
            <a:ext cx="4663264" cy="830997"/>
          </a:xfrm>
          <a:prstGeom prst="rect">
            <a:avLst/>
          </a:prstGeom>
          <a:noFill/>
        </p:spPr>
        <p:txBody>
          <a:bodyPr wrap="none" rtlCol="0">
            <a:spAutoFit/>
          </a:bodyPr>
          <a:lstStyle/>
          <a:p>
            <a:r>
              <a:rPr lang="en-US" sz="1600" dirty="0"/>
              <a:t>TEAM MEMBERS: VIKAS TADEPU</a:t>
            </a:r>
          </a:p>
          <a:p>
            <a:r>
              <a:rPr lang="en-US" sz="1600" dirty="0"/>
              <a:t>	               SURYA TEJA GOUD PALLE</a:t>
            </a:r>
          </a:p>
          <a:p>
            <a:r>
              <a:rPr lang="en-US" sz="1600" dirty="0"/>
              <a:t>	               VINEETH REDDY THALASANI</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79A894-5EA8-FACC-D7BB-28A27DD1962D}"/>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55A67A67-F697-72B0-2246-E45D0826729D}"/>
              </a:ext>
            </a:extLst>
          </p:cNvPr>
          <p:cNvSpPr>
            <a:spLocks noGrp="1"/>
          </p:cNvSpPr>
          <p:nvPr>
            <p:ph type="sldNum" sz="quarter" idx="12"/>
          </p:nvPr>
        </p:nvSpPr>
        <p:spPr/>
        <p:txBody>
          <a:bodyPr/>
          <a:lstStyle/>
          <a:p>
            <a:fld id="{A65A5C87-DF58-40C8-B092-1DE63DB4547E}" type="slidenum">
              <a:rPr lang="en-US" smtClean="0"/>
              <a:t>10</a:t>
            </a:fld>
            <a:endParaRPr lang="en-US" dirty="0"/>
          </a:p>
        </p:txBody>
      </p:sp>
      <p:sp>
        <p:nvSpPr>
          <p:cNvPr id="5" name="TextBox 4">
            <a:extLst>
              <a:ext uri="{FF2B5EF4-FFF2-40B4-BE49-F238E27FC236}">
                <a16:creationId xmlns:a16="http://schemas.microsoft.com/office/drawing/2014/main" id="{B1FA343C-287E-8457-B317-192F6DFEFDB1}"/>
              </a:ext>
            </a:extLst>
          </p:cNvPr>
          <p:cNvSpPr txBox="1"/>
          <p:nvPr/>
        </p:nvSpPr>
        <p:spPr>
          <a:xfrm>
            <a:off x="479833" y="808996"/>
            <a:ext cx="4115486" cy="369332"/>
          </a:xfrm>
          <a:prstGeom prst="rect">
            <a:avLst/>
          </a:prstGeom>
          <a:noFill/>
        </p:spPr>
        <p:txBody>
          <a:bodyPr wrap="none" rtlCol="0">
            <a:spAutoFit/>
          </a:bodyPr>
          <a:lstStyle/>
          <a:p>
            <a:r>
              <a:rPr lang="en-US" b="1" dirty="0"/>
              <a:t>Dropping off some of the features: </a:t>
            </a:r>
          </a:p>
        </p:txBody>
      </p:sp>
      <p:sp>
        <p:nvSpPr>
          <p:cNvPr id="9" name="TextBox 8">
            <a:extLst>
              <a:ext uri="{FF2B5EF4-FFF2-40B4-BE49-F238E27FC236}">
                <a16:creationId xmlns:a16="http://schemas.microsoft.com/office/drawing/2014/main" id="{296E956D-8E18-CD10-3164-EF4CCA823275}"/>
              </a:ext>
            </a:extLst>
          </p:cNvPr>
          <p:cNvSpPr txBox="1"/>
          <p:nvPr/>
        </p:nvSpPr>
        <p:spPr>
          <a:xfrm>
            <a:off x="838200" y="1557196"/>
            <a:ext cx="6097508" cy="1477328"/>
          </a:xfrm>
          <a:prstGeom prst="rect">
            <a:avLst/>
          </a:prstGeom>
          <a:noFill/>
        </p:spPr>
        <p:txBody>
          <a:bodyPr wrap="square">
            <a:spAutoFit/>
          </a:bodyPr>
          <a:lstStyle/>
          <a:p>
            <a:pPr marL="285750" indent="-285750">
              <a:buFont typeface="Arial" panose="020B0604020202020204" pitchFamily="34" charset="0"/>
              <a:buChar char="•"/>
            </a:pPr>
            <a:r>
              <a:rPr lang="en-US" dirty="0"/>
              <a:t>Unnamed</a:t>
            </a:r>
          </a:p>
          <a:p>
            <a:pPr marL="285750" indent="-285750">
              <a:buFont typeface="Arial" panose="020B0604020202020204" pitchFamily="34" charset="0"/>
              <a:buChar char="•"/>
            </a:pPr>
            <a:r>
              <a:rPr lang="en-US" dirty="0"/>
              <a:t>Friends</a:t>
            </a:r>
          </a:p>
          <a:p>
            <a:pPr marL="285750" indent="-285750">
              <a:buFont typeface="Arial" panose="020B0604020202020204" pitchFamily="34" charset="0"/>
              <a:buChar char="•"/>
            </a:pPr>
            <a:r>
              <a:rPr lang="en-US" dirty="0" err="1"/>
              <a:t>is_starred</a:t>
            </a:r>
            <a:endParaRPr lang="en-US" dirty="0"/>
          </a:p>
          <a:p>
            <a:pPr marL="285750" indent="-285750">
              <a:buFont typeface="Arial" panose="020B0604020202020204" pitchFamily="34" charset="0"/>
              <a:buChar char="•"/>
            </a:pPr>
            <a:r>
              <a:rPr lang="en-US" dirty="0" err="1"/>
              <a:t>is_backing</a:t>
            </a:r>
            <a:endParaRPr lang="en-US" dirty="0"/>
          </a:p>
          <a:p>
            <a:pPr marL="285750" indent="-285750">
              <a:buFont typeface="Arial" panose="020B0604020202020204" pitchFamily="34" charset="0"/>
              <a:buChar char="•"/>
            </a:pPr>
            <a:r>
              <a:rPr lang="en-US" dirty="0"/>
              <a:t>permissions</a:t>
            </a:r>
          </a:p>
        </p:txBody>
      </p:sp>
      <p:sp>
        <p:nvSpPr>
          <p:cNvPr id="13" name="TextBox 12">
            <a:extLst>
              <a:ext uri="{FF2B5EF4-FFF2-40B4-BE49-F238E27FC236}">
                <a16:creationId xmlns:a16="http://schemas.microsoft.com/office/drawing/2014/main" id="{ED03AFD3-9AFC-6E8E-DF3A-6DA6C66F4385}"/>
              </a:ext>
            </a:extLst>
          </p:cNvPr>
          <p:cNvSpPr txBox="1"/>
          <p:nvPr/>
        </p:nvSpPr>
        <p:spPr>
          <a:xfrm>
            <a:off x="479833" y="3823476"/>
            <a:ext cx="11199137" cy="646331"/>
          </a:xfrm>
          <a:prstGeom prst="rect">
            <a:avLst/>
          </a:prstGeom>
          <a:noFill/>
        </p:spPr>
        <p:txBody>
          <a:bodyPr wrap="square">
            <a:spAutoFit/>
          </a:bodyPr>
          <a:lstStyle/>
          <a:p>
            <a:pPr algn="just"/>
            <a:r>
              <a:rPr lang="en-US" b="1" dirty="0"/>
              <a:t>Reason: </a:t>
            </a:r>
            <a:r>
              <a:rPr lang="en-US" dirty="0"/>
              <a:t>The data in the above features has not enough information for the machine learning model to learn from, which can lead to overfitting or underfitting of the model. So we decided to drop this features.</a:t>
            </a:r>
          </a:p>
        </p:txBody>
      </p:sp>
    </p:spTree>
    <p:extLst>
      <p:ext uri="{BB962C8B-B14F-4D97-AF65-F5344CB8AC3E}">
        <p14:creationId xmlns:p14="http://schemas.microsoft.com/office/powerpoint/2010/main" val="191501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79A894-5EA8-FACC-D7BB-28A27DD1962D}"/>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55A67A67-F697-72B0-2246-E45D0826729D}"/>
              </a:ext>
            </a:extLst>
          </p:cNvPr>
          <p:cNvSpPr>
            <a:spLocks noGrp="1"/>
          </p:cNvSpPr>
          <p:nvPr>
            <p:ph type="sldNum" sz="quarter" idx="12"/>
          </p:nvPr>
        </p:nvSpPr>
        <p:spPr/>
        <p:txBody>
          <a:bodyPr/>
          <a:lstStyle/>
          <a:p>
            <a:fld id="{A65A5C87-DF58-40C8-B092-1DE63DB4547E}" type="slidenum">
              <a:rPr lang="en-US" smtClean="0"/>
              <a:t>11</a:t>
            </a:fld>
            <a:endParaRPr lang="en-US" dirty="0"/>
          </a:p>
        </p:txBody>
      </p:sp>
      <p:sp>
        <p:nvSpPr>
          <p:cNvPr id="5" name="TextBox 4">
            <a:extLst>
              <a:ext uri="{FF2B5EF4-FFF2-40B4-BE49-F238E27FC236}">
                <a16:creationId xmlns:a16="http://schemas.microsoft.com/office/drawing/2014/main" id="{B1FA343C-287E-8457-B317-192F6DFEFDB1}"/>
              </a:ext>
            </a:extLst>
          </p:cNvPr>
          <p:cNvSpPr txBox="1"/>
          <p:nvPr/>
        </p:nvSpPr>
        <p:spPr>
          <a:xfrm>
            <a:off x="4922281" y="461283"/>
            <a:ext cx="2347439" cy="369332"/>
          </a:xfrm>
          <a:prstGeom prst="rect">
            <a:avLst/>
          </a:prstGeom>
          <a:noFill/>
        </p:spPr>
        <p:txBody>
          <a:bodyPr wrap="none" rtlCol="0">
            <a:spAutoFit/>
          </a:bodyPr>
          <a:lstStyle/>
          <a:p>
            <a:pPr algn="ctr"/>
            <a:r>
              <a:rPr lang="en-US" b="1" dirty="0"/>
              <a:t>Data Preprocessing</a:t>
            </a:r>
          </a:p>
        </p:txBody>
      </p:sp>
      <p:sp>
        <p:nvSpPr>
          <p:cNvPr id="9" name="TextBox 8">
            <a:extLst>
              <a:ext uri="{FF2B5EF4-FFF2-40B4-BE49-F238E27FC236}">
                <a16:creationId xmlns:a16="http://schemas.microsoft.com/office/drawing/2014/main" id="{296E956D-8E18-CD10-3164-EF4CCA823275}"/>
              </a:ext>
            </a:extLst>
          </p:cNvPr>
          <p:cNvSpPr txBox="1"/>
          <p:nvPr/>
        </p:nvSpPr>
        <p:spPr>
          <a:xfrm>
            <a:off x="479833" y="1206870"/>
            <a:ext cx="6097508" cy="369332"/>
          </a:xfrm>
          <a:prstGeom prst="rect">
            <a:avLst/>
          </a:prstGeom>
          <a:noFill/>
        </p:spPr>
        <p:txBody>
          <a:bodyPr wrap="square">
            <a:spAutoFit/>
          </a:bodyPr>
          <a:lstStyle/>
          <a:p>
            <a:r>
              <a:rPr lang="en-US" b="1" dirty="0"/>
              <a:t>Dealing with missing values:</a:t>
            </a:r>
          </a:p>
        </p:txBody>
      </p:sp>
      <p:pic>
        <p:nvPicPr>
          <p:cNvPr id="7" name="Picture 6" descr="A picture containing timeline&#10;&#10;Description automatically generated">
            <a:extLst>
              <a:ext uri="{FF2B5EF4-FFF2-40B4-BE49-F238E27FC236}">
                <a16:creationId xmlns:a16="http://schemas.microsoft.com/office/drawing/2014/main" id="{E5BA488D-46AB-B60A-8302-8DDCB63BB3B7}"/>
              </a:ext>
            </a:extLst>
          </p:cNvPr>
          <p:cNvPicPr>
            <a:picLocks noChangeAspect="1"/>
          </p:cNvPicPr>
          <p:nvPr/>
        </p:nvPicPr>
        <p:blipFill>
          <a:blip r:embed="rId2"/>
          <a:stretch>
            <a:fillRect/>
          </a:stretch>
        </p:blipFill>
        <p:spPr>
          <a:xfrm>
            <a:off x="566023" y="1754886"/>
            <a:ext cx="5529977" cy="3767835"/>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90416D37-59FB-A9DE-0748-5341343C9040}"/>
              </a:ext>
            </a:extLst>
          </p:cNvPr>
          <p:cNvPicPr>
            <a:picLocks noChangeAspect="1"/>
          </p:cNvPicPr>
          <p:nvPr/>
        </p:nvPicPr>
        <p:blipFill>
          <a:blip r:embed="rId3"/>
          <a:stretch>
            <a:fillRect/>
          </a:stretch>
        </p:blipFill>
        <p:spPr>
          <a:xfrm>
            <a:off x="6192241" y="1738338"/>
            <a:ext cx="5529976" cy="3693741"/>
          </a:xfrm>
          <a:prstGeom prst="rect">
            <a:avLst/>
          </a:prstGeom>
        </p:spPr>
      </p:pic>
    </p:spTree>
    <p:extLst>
      <p:ext uri="{BB962C8B-B14F-4D97-AF65-F5344CB8AC3E}">
        <p14:creationId xmlns:p14="http://schemas.microsoft.com/office/powerpoint/2010/main" val="285287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79A894-5EA8-FACC-D7BB-28A27DD1962D}"/>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55A67A67-F697-72B0-2246-E45D0826729D}"/>
              </a:ext>
            </a:extLst>
          </p:cNvPr>
          <p:cNvSpPr>
            <a:spLocks noGrp="1"/>
          </p:cNvSpPr>
          <p:nvPr>
            <p:ph type="sldNum" sz="quarter" idx="12"/>
          </p:nvPr>
        </p:nvSpPr>
        <p:spPr/>
        <p:txBody>
          <a:bodyPr/>
          <a:lstStyle/>
          <a:p>
            <a:fld id="{A65A5C87-DF58-40C8-B092-1DE63DB4547E}" type="slidenum">
              <a:rPr lang="en-US" smtClean="0"/>
              <a:t>12</a:t>
            </a:fld>
            <a:endParaRPr lang="en-US" dirty="0"/>
          </a:p>
        </p:txBody>
      </p:sp>
      <p:sp>
        <p:nvSpPr>
          <p:cNvPr id="9" name="TextBox 8">
            <a:extLst>
              <a:ext uri="{FF2B5EF4-FFF2-40B4-BE49-F238E27FC236}">
                <a16:creationId xmlns:a16="http://schemas.microsoft.com/office/drawing/2014/main" id="{296E956D-8E18-CD10-3164-EF4CCA823275}"/>
              </a:ext>
            </a:extLst>
          </p:cNvPr>
          <p:cNvSpPr txBox="1"/>
          <p:nvPr/>
        </p:nvSpPr>
        <p:spPr>
          <a:xfrm>
            <a:off x="425512" y="401112"/>
            <a:ext cx="6097508" cy="369332"/>
          </a:xfrm>
          <a:prstGeom prst="rect">
            <a:avLst/>
          </a:prstGeom>
          <a:noFill/>
        </p:spPr>
        <p:txBody>
          <a:bodyPr wrap="square">
            <a:spAutoFit/>
          </a:bodyPr>
          <a:lstStyle/>
          <a:p>
            <a:r>
              <a:rPr lang="en-US" b="1" dirty="0"/>
              <a:t>Checking unique values for categorical columns:</a:t>
            </a:r>
          </a:p>
        </p:txBody>
      </p:sp>
      <p:pic>
        <p:nvPicPr>
          <p:cNvPr id="6" name="Picture 5" descr="Text&#10;&#10;Description automatically generated">
            <a:extLst>
              <a:ext uri="{FF2B5EF4-FFF2-40B4-BE49-F238E27FC236}">
                <a16:creationId xmlns:a16="http://schemas.microsoft.com/office/drawing/2014/main" id="{1A7DD1EA-6639-AE6E-6CF3-C256FD0073ED}"/>
              </a:ext>
            </a:extLst>
          </p:cNvPr>
          <p:cNvPicPr>
            <a:picLocks noChangeAspect="1"/>
          </p:cNvPicPr>
          <p:nvPr/>
        </p:nvPicPr>
        <p:blipFill>
          <a:blip r:embed="rId2"/>
          <a:stretch>
            <a:fillRect/>
          </a:stretch>
        </p:blipFill>
        <p:spPr>
          <a:xfrm>
            <a:off x="425512" y="1008513"/>
            <a:ext cx="3229426" cy="4267796"/>
          </a:xfrm>
          <a:prstGeom prst="rect">
            <a:avLst/>
          </a:prstGeom>
        </p:spPr>
      </p:pic>
      <p:sp>
        <p:nvSpPr>
          <p:cNvPr id="11" name="TextBox 10">
            <a:extLst>
              <a:ext uri="{FF2B5EF4-FFF2-40B4-BE49-F238E27FC236}">
                <a16:creationId xmlns:a16="http://schemas.microsoft.com/office/drawing/2014/main" id="{83E42A82-E020-6357-433D-19A8A0319B82}"/>
              </a:ext>
            </a:extLst>
          </p:cNvPr>
          <p:cNvSpPr txBox="1"/>
          <p:nvPr/>
        </p:nvSpPr>
        <p:spPr>
          <a:xfrm>
            <a:off x="246329" y="5433988"/>
            <a:ext cx="11699341" cy="830997"/>
          </a:xfrm>
          <a:prstGeom prst="rect">
            <a:avLst/>
          </a:prstGeom>
          <a:noFill/>
        </p:spPr>
        <p:txBody>
          <a:bodyPr wrap="square">
            <a:spAutoFit/>
          </a:bodyPr>
          <a:lstStyle/>
          <a:p>
            <a:pPr marL="285750" indent="-285750" algn="just">
              <a:buFont typeface="Arial" panose="020B0604020202020204" pitchFamily="34" charset="0"/>
              <a:buChar char="•"/>
            </a:pPr>
            <a:r>
              <a:rPr lang="en-US" sz="1600" dirty="0"/>
              <a:t>Unique values in the model can increase the model's complexity, leading to overfitting, and reduced accuracy. So we decided to remove  the unique values in categorical columns, to simplify the data and reduce the model's complexity, making it easier for the model to learn the underlying patterns in the data, and improve its overall performance.</a:t>
            </a:r>
          </a:p>
        </p:txBody>
      </p:sp>
    </p:spTree>
    <p:extLst>
      <p:ext uri="{BB962C8B-B14F-4D97-AF65-F5344CB8AC3E}">
        <p14:creationId xmlns:p14="http://schemas.microsoft.com/office/powerpoint/2010/main" val="62598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13</a:t>
            </a:fld>
            <a:endParaRPr lang="en-US" dirty="0"/>
          </a:p>
        </p:txBody>
      </p:sp>
      <p:pic>
        <p:nvPicPr>
          <p:cNvPr id="5" name="Picture 4" descr="Chart, box and whisker chart&#10;&#10;Description automatically generated">
            <a:extLst>
              <a:ext uri="{FF2B5EF4-FFF2-40B4-BE49-F238E27FC236}">
                <a16:creationId xmlns:a16="http://schemas.microsoft.com/office/drawing/2014/main" id="{6EDEA3BF-28C4-2F1B-B3C9-D6AE14E98800}"/>
              </a:ext>
            </a:extLst>
          </p:cNvPr>
          <p:cNvPicPr>
            <a:picLocks noChangeAspect="1"/>
          </p:cNvPicPr>
          <p:nvPr/>
        </p:nvPicPr>
        <p:blipFill>
          <a:blip r:embed="rId2"/>
          <a:stretch>
            <a:fillRect/>
          </a:stretch>
        </p:blipFill>
        <p:spPr>
          <a:xfrm>
            <a:off x="307848" y="2414137"/>
            <a:ext cx="2834640" cy="2352148"/>
          </a:xfrm>
          <a:prstGeom prst="rect">
            <a:avLst/>
          </a:prstGeom>
        </p:spPr>
      </p:pic>
      <p:pic>
        <p:nvPicPr>
          <p:cNvPr id="6" name="Picture 5" descr="Chart&#10;&#10;Description automatically generated">
            <a:extLst>
              <a:ext uri="{FF2B5EF4-FFF2-40B4-BE49-F238E27FC236}">
                <a16:creationId xmlns:a16="http://schemas.microsoft.com/office/drawing/2014/main" id="{A15DD863-E66D-9E95-69E3-33BF338DBCF7}"/>
              </a:ext>
            </a:extLst>
          </p:cNvPr>
          <p:cNvPicPr>
            <a:picLocks noChangeAspect="1"/>
          </p:cNvPicPr>
          <p:nvPr/>
        </p:nvPicPr>
        <p:blipFill>
          <a:blip r:embed="rId3"/>
          <a:stretch>
            <a:fillRect/>
          </a:stretch>
        </p:blipFill>
        <p:spPr>
          <a:xfrm>
            <a:off x="3261360" y="2438639"/>
            <a:ext cx="2834640" cy="2303144"/>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3447B227-A2C4-062D-6A85-F465F27D66DC}"/>
              </a:ext>
            </a:extLst>
          </p:cNvPr>
          <p:cNvPicPr>
            <a:picLocks noChangeAspect="1"/>
          </p:cNvPicPr>
          <p:nvPr/>
        </p:nvPicPr>
        <p:blipFill>
          <a:blip r:embed="rId4"/>
          <a:stretch>
            <a:fillRect/>
          </a:stretch>
        </p:blipFill>
        <p:spPr>
          <a:xfrm>
            <a:off x="6214872" y="2442182"/>
            <a:ext cx="2834640" cy="2296058"/>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053B7A5E-687A-B7D3-B89A-4E760A0C7D01}"/>
              </a:ext>
            </a:extLst>
          </p:cNvPr>
          <p:cNvPicPr>
            <a:picLocks noChangeAspect="1"/>
          </p:cNvPicPr>
          <p:nvPr/>
        </p:nvPicPr>
        <p:blipFill>
          <a:blip r:embed="rId5"/>
          <a:stretch>
            <a:fillRect/>
          </a:stretch>
        </p:blipFill>
        <p:spPr>
          <a:xfrm>
            <a:off x="9168384" y="2457953"/>
            <a:ext cx="2834640" cy="2264515"/>
          </a:xfrm>
          <a:prstGeom prst="rect">
            <a:avLst/>
          </a:prstGeom>
        </p:spPr>
      </p:pic>
      <p:sp>
        <p:nvSpPr>
          <p:cNvPr id="10" name="TextBox 9">
            <a:extLst>
              <a:ext uri="{FF2B5EF4-FFF2-40B4-BE49-F238E27FC236}">
                <a16:creationId xmlns:a16="http://schemas.microsoft.com/office/drawing/2014/main" id="{B42EE672-71F9-7D19-D7D2-5F01DE697363}"/>
              </a:ext>
            </a:extLst>
          </p:cNvPr>
          <p:cNvSpPr txBox="1"/>
          <p:nvPr/>
        </p:nvSpPr>
        <p:spPr>
          <a:xfrm>
            <a:off x="441357" y="738787"/>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Handling the outliers:</a:t>
            </a:r>
          </a:p>
        </p:txBody>
      </p:sp>
    </p:spTree>
    <p:extLst>
      <p:ext uri="{BB962C8B-B14F-4D97-AF65-F5344CB8AC3E}">
        <p14:creationId xmlns:p14="http://schemas.microsoft.com/office/powerpoint/2010/main" val="48798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AB848C-D186-26B2-514B-EB726EACCD4A}"/>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B6F9550D-7A70-6E00-E5B9-48E31B79FAD7}"/>
              </a:ext>
            </a:extLst>
          </p:cNvPr>
          <p:cNvSpPr>
            <a:spLocks noGrp="1"/>
          </p:cNvSpPr>
          <p:nvPr>
            <p:ph type="sldNum" sz="quarter" idx="12"/>
          </p:nvPr>
        </p:nvSpPr>
        <p:spPr/>
        <p:txBody>
          <a:bodyPr/>
          <a:lstStyle/>
          <a:p>
            <a:fld id="{A65A5C87-DF58-40C8-B092-1DE63DB4547E}" type="slidenum">
              <a:rPr lang="en-US" smtClean="0"/>
              <a:t>14</a:t>
            </a:fld>
            <a:endParaRPr lang="en-US" dirty="0"/>
          </a:p>
        </p:txBody>
      </p:sp>
      <p:pic>
        <p:nvPicPr>
          <p:cNvPr id="6" name="Picture 5" descr="Chart, scatter chart&#10;&#10;Description automatically generated">
            <a:extLst>
              <a:ext uri="{FF2B5EF4-FFF2-40B4-BE49-F238E27FC236}">
                <a16:creationId xmlns:a16="http://schemas.microsoft.com/office/drawing/2014/main" id="{2190535A-CE8E-DA48-CC96-4F14D6BA5525}"/>
              </a:ext>
            </a:extLst>
          </p:cNvPr>
          <p:cNvPicPr>
            <a:picLocks noChangeAspect="1"/>
          </p:cNvPicPr>
          <p:nvPr/>
        </p:nvPicPr>
        <p:blipFill>
          <a:blip r:embed="rId2"/>
          <a:stretch>
            <a:fillRect/>
          </a:stretch>
        </p:blipFill>
        <p:spPr>
          <a:xfrm>
            <a:off x="2209800" y="508835"/>
            <a:ext cx="7602011" cy="4029637"/>
          </a:xfrm>
          <a:prstGeom prst="rect">
            <a:avLst/>
          </a:prstGeom>
        </p:spPr>
      </p:pic>
      <p:sp>
        <p:nvSpPr>
          <p:cNvPr id="8" name="TextBox 7">
            <a:extLst>
              <a:ext uri="{FF2B5EF4-FFF2-40B4-BE49-F238E27FC236}">
                <a16:creationId xmlns:a16="http://schemas.microsoft.com/office/drawing/2014/main" id="{0ECFCCD8-C4AF-B35F-E3FD-84AE18D4E0F8}"/>
              </a:ext>
            </a:extLst>
          </p:cNvPr>
          <p:cNvSpPr txBox="1"/>
          <p:nvPr/>
        </p:nvSpPr>
        <p:spPr>
          <a:xfrm>
            <a:off x="431180" y="4985672"/>
            <a:ext cx="11329639" cy="923330"/>
          </a:xfrm>
          <a:prstGeom prst="rect">
            <a:avLst/>
          </a:prstGeom>
          <a:noFill/>
        </p:spPr>
        <p:txBody>
          <a:bodyPr wrap="square">
            <a:spAutoFit/>
          </a:bodyPr>
          <a:lstStyle/>
          <a:p>
            <a:r>
              <a:rPr lang="en-US" b="0" i="0" dirty="0">
                <a:solidFill>
                  <a:srgbClr val="202124"/>
                </a:solidFill>
                <a:effectLst/>
                <a:latin typeface="+mj-lt"/>
              </a:rPr>
              <a:t>It is obvious that a project is labelled as successful if amount pledged ≥ goal and unsuccessful if amount pledged &lt; goal. The following graph visualizes both the goal and amount pledged for each project and the individual state of the project</a:t>
            </a:r>
            <a:endParaRPr lang="en-US" dirty="0">
              <a:latin typeface="+mj-lt"/>
            </a:endParaRPr>
          </a:p>
        </p:txBody>
      </p:sp>
    </p:spTree>
    <p:extLst>
      <p:ext uri="{BB962C8B-B14F-4D97-AF65-F5344CB8AC3E}">
        <p14:creationId xmlns:p14="http://schemas.microsoft.com/office/powerpoint/2010/main" val="221490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15</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41357" y="738787"/>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Class distribution of State feature: (unbalanced data)</a:t>
            </a:r>
          </a:p>
        </p:txBody>
      </p:sp>
      <p:pic>
        <p:nvPicPr>
          <p:cNvPr id="9" name="Picture 8" descr="Chart, bar chart&#10;&#10;Description automatically generated">
            <a:extLst>
              <a:ext uri="{FF2B5EF4-FFF2-40B4-BE49-F238E27FC236}">
                <a16:creationId xmlns:a16="http://schemas.microsoft.com/office/drawing/2014/main" id="{F8777411-F62C-1BE2-919B-EC5ED238D566}"/>
              </a:ext>
            </a:extLst>
          </p:cNvPr>
          <p:cNvPicPr>
            <a:picLocks noChangeAspect="1"/>
          </p:cNvPicPr>
          <p:nvPr/>
        </p:nvPicPr>
        <p:blipFill>
          <a:blip r:embed="rId2"/>
          <a:stretch>
            <a:fillRect/>
          </a:stretch>
        </p:blipFill>
        <p:spPr>
          <a:xfrm>
            <a:off x="1023514" y="1704734"/>
            <a:ext cx="4639322" cy="3448531"/>
          </a:xfrm>
          <a:prstGeom prst="rect">
            <a:avLst/>
          </a:prstGeom>
        </p:spPr>
      </p:pic>
      <p:pic>
        <p:nvPicPr>
          <p:cNvPr id="12" name="Picture 11" descr="Chart, pie chart&#10;&#10;Description automatically generated">
            <a:extLst>
              <a:ext uri="{FF2B5EF4-FFF2-40B4-BE49-F238E27FC236}">
                <a16:creationId xmlns:a16="http://schemas.microsoft.com/office/drawing/2014/main" id="{D44732F4-4798-7F0C-27F2-4990AAAC0007}"/>
              </a:ext>
            </a:extLst>
          </p:cNvPr>
          <p:cNvPicPr>
            <a:picLocks noChangeAspect="1"/>
          </p:cNvPicPr>
          <p:nvPr/>
        </p:nvPicPr>
        <p:blipFill>
          <a:blip r:embed="rId3"/>
          <a:stretch>
            <a:fillRect/>
          </a:stretch>
        </p:blipFill>
        <p:spPr>
          <a:xfrm>
            <a:off x="6776781" y="1828576"/>
            <a:ext cx="3667637" cy="3324689"/>
          </a:xfrm>
          <a:prstGeom prst="rect">
            <a:avLst/>
          </a:prstGeom>
        </p:spPr>
      </p:pic>
    </p:spTree>
    <p:extLst>
      <p:ext uri="{BB962C8B-B14F-4D97-AF65-F5344CB8AC3E}">
        <p14:creationId xmlns:p14="http://schemas.microsoft.com/office/powerpoint/2010/main" val="261301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16</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Correlation Matrix:</a:t>
            </a:r>
          </a:p>
        </p:txBody>
      </p:sp>
      <p:pic>
        <p:nvPicPr>
          <p:cNvPr id="5" name="Picture 4" descr="Chart, scatter chart&#10;&#10;Description automatically generated">
            <a:extLst>
              <a:ext uri="{FF2B5EF4-FFF2-40B4-BE49-F238E27FC236}">
                <a16:creationId xmlns:a16="http://schemas.microsoft.com/office/drawing/2014/main" id="{0314F194-C2E4-B977-2DB0-F68A1AFB557E}"/>
              </a:ext>
            </a:extLst>
          </p:cNvPr>
          <p:cNvPicPr>
            <a:picLocks noChangeAspect="1"/>
          </p:cNvPicPr>
          <p:nvPr/>
        </p:nvPicPr>
        <p:blipFill>
          <a:blip r:embed="rId2"/>
          <a:stretch>
            <a:fillRect/>
          </a:stretch>
        </p:blipFill>
        <p:spPr>
          <a:xfrm>
            <a:off x="4884022" y="601785"/>
            <a:ext cx="5335831" cy="5740743"/>
          </a:xfrm>
          <a:prstGeom prst="rect">
            <a:avLst/>
          </a:prstGeom>
        </p:spPr>
      </p:pic>
      <p:sp>
        <p:nvSpPr>
          <p:cNvPr id="6" name="TextBox 5">
            <a:extLst>
              <a:ext uri="{FF2B5EF4-FFF2-40B4-BE49-F238E27FC236}">
                <a16:creationId xmlns:a16="http://schemas.microsoft.com/office/drawing/2014/main" id="{F2D4C376-27B2-7BA1-7374-B64E903125D5}"/>
              </a:ext>
            </a:extLst>
          </p:cNvPr>
          <p:cNvSpPr txBox="1"/>
          <p:nvPr/>
        </p:nvSpPr>
        <p:spPr>
          <a:xfrm>
            <a:off x="579422" y="1113576"/>
            <a:ext cx="420080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Dropped the features above a threshold of 0.7 in a correlation matrix to reduce the dimensionality of data and prevent multicollinearity. </a:t>
            </a:r>
          </a:p>
        </p:txBody>
      </p:sp>
    </p:spTree>
    <p:extLst>
      <p:ext uri="{BB962C8B-B14F-4D97-AF65-F5344CB8AC3E}">
        <p14:creationId xmlns:p14="http://schemas.microsoft.com/office/powerpoint/2010/main" val="1962029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17</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41357" y="738787"/>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Class distribution of State feature: (balanced data)</a:t>
            </a:r>
          </a:p>
        </p:txBody>
      </p:sp>
      <p:sp>
        <p:nvSpPr>
          <p:cNvPr id="14" name="TextBox 13">
            <a:extLst>
              <a:ext uri="{FF2B5EF4-FFF2-40B4-BE49-F238E27FC236}">
                <a16:creationId xmlns:a16="http://schemas.microsoft.com/office/drawing/2014/main" id="{666CBA40-7FF5-FABB-3FC3-F4482CB296F1}"/>
              </a:ext>
            </a:extLst>
          </p:cNvPr>
          <p:cNvSpPr txBox="1"/>
          <p:nvPr/>
        </p:nvSpPr>
        <p:spPr>
          <a:xfrm>
            <a:off x="441357" y="5431642"/>
            <a:ext cx="9870540" cy="369332"/>
          </a:xfrm>
          <a:prstGeom prst="rect">
            <a:avLst/>
          </a:prstGeom>
          <a:noFill/>
        </p:spPr>
        <p:txBody>
          <a:bodyPr wrap="square">
            <a:spAutoFit/>
          </a:bodyPr>
          <a:lstStyle/>
          <a:p>
            <a:pPr marL="285750" indent="-285750" algn="just">
              <a:buFont typeface="Arial" panose="020B0604020202020204" pitchFamily="34" charset="0"/>
              <a:buChar char="•"/>
            </a:pPr>
            <a:r>
              <a:rPr lang="en-US" sz="1800" dirty="0"/>
              <a:t>We have used to label encoding for class distribution of state feature.</a:t>
            </a:r>
          </a:p>
        </p:txBody>
      </p:sp>
      <p:pic>
        <p:nvPicPr>
          <p:cNvPr id="5" name="Picture 4" descr="Chart, bar chart&#10;&#10;Description automatically generated">
            <a:extLst>
              <a:ext uri="{FF2B5EF4-FFF2-40B4-BE49-F238E27FC236}">
                <a16:creationId xmlns:a16="http://schemas.microsoft.com/office/drawing/2014/main" id="{F529A3C5-406D-A549-1C66-0790DD14D76B}"/>
              </a:ext>
            </a:extLst>
          </p:cNvPr>
          <p:cNvPicPr>
            <a:picLocks noChangeAspect="1"/>
          </p:cNvPicPr>
          <p:nvPr/>
        </p:nvPicPr>
        <p:blipFill>
          <a:blip r:embed="rId2"/>
          <a:stretch>
            <a:fillRect/>
          </a:stretch>
        </p:blipFill>
        <p:spPr>
          <a:xfrm>
            <a:off x="620115" y="1344210"/>
            <a:ext cx="5397544" cy="4169580"/>
          </a:xfrm>
          <a:prstGeom prst="rect">
            <a:avLst/>
          </a:prstGeom>
        </p:spPr>
      </p:pic>
      <p:pic>
        <p:nvPicPr>
          <p:cNvPr id="7" name="Picture 6" descr="Chart, pie chart&#10;&#10;Description automatically generated">
            <a:extLst>
              <a:ext uri="{FF2B5EF4-FFF2-40B4-BE49-F238E27FC236}">
                <a16:creationId xmlns:a16="http://schemas.microsoft.com/office/drawing/2014/main" id="{03704E0D-D912-CFAA-3F00-7B539A784A0A}"/>
              </a:ext>
            </a:extLst>
          </p:cNvPr>
          <p:cNvPicPr>
            <a:picLocks noChangeAspect="1"/>
          </p:cNvPicPr>
          <p:nvPr/>
        </p:nvPicPr>
        <p:blipFill>
          <a:blip r:embed="rId3"/>
          <a:stretch>
            <a:fillRect/>
          </a:stretch>
        </p:blipFill>
        <p:spPr>
          <a:xfrm>
            <a:off x="7077121" y="1471612"/>
            <a:ext cx="3705225" cy="3914775"/>
          </a:xfrm>
          <a:prstGeom prst="rect">
            <a:avLst/>
          </a:prstGeom>
        </p:spPr>
      </p:pic>
    </p:spTree>
    <p:extLst>
      <p:ext uri="{BB962C8B-B14F-4D97-AF65-F5344CB8AC3E}">
        <p14:creationId xmlns:p14="http://schemas.microsoft.com/office/powerpoint/2010/main" val="279673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18</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7721096" cy="341632"/>
          </a:xfrm>
          <a:prstGeom prst="rect">
            <a:avLst/>
          </a:prstGeom>
          <a:noFill/>
        </p:spPr>
        <p:txBody>
          <a:bodyPr wrap="square">
            <a:spAutoFit/>
          </a:bodyPr>
          <a:lstStyle/>
          <a:p>
            <a:pPr>
              <a:lnSpc>
                <a:spcPct val="90000"/>
              </a:lnSpc>
              <a:spcBef>
                <a:spcPct val="0"/>
              </a:spcBef>
              <a:spcAft>
                <a:spcPts val="600"/>
              </a:spcAft>
            </a:pPr>
            <a:r>
              <a:rPr lang="en-US" b="1" dirty="0">
                <a:latin typeface="+mj-lt"/>
                <a:ea typeface="+mj-ea"/>
                <a:cs typeface="+mj-cs"/>
              </a:rPr>
              <a:t>Data before and after </a:t>
            </a:r>
            <a:r>
              <a:rPr lang="en-US" sz="1800" b="1" dirty="0">
                <a:latin typeface="+mj-lt"/>
                <a:ea typeface="+mj-ea"/>
                <a:cs typeface="+mj-cs"/>
              </a:rPr>
              <a:t>Sampling:</a:t>
            </a:r>
          </a:p>
        </p:txBody>
      </p:sp>
      <p:pic>
        <p:nvPicPr>
          <p:cNvPr id="7" name="Picture 6" descr="Diagram&#10;&#10;Description automatically generated">
            <a:extLst>
              <a:ext uri="{FF2B5EF4-FFF2-40B4-BE49-F238E27FC236}">
                <a16:creationId xmlns:a16="http://schemas.microsoft.com/office/drawing/2014/main" id="{5DCE5A4D-2D6B-827D-1FC7-6B1476E88401}"/>
              </a:ext>
            </a:extLst>
          </p:cNvPr>
          <p:cNvPicPr>
            <a:picLocks noChangeAspect="1"/>
          </p:cNvPicPr>
          <p:nvPr/>
        </p:nvPicPr>
        <p:blipFill>
          <a:blip r:embed="rId2"/>
          <a:stretch>
            <a:fillRect/>
          </a:stretch>
        </p:blipFill>
        <p:spPr>
          <a:xfrm>
            <a:off x="432304" y="940115"/>
            <a:ext cx="5350035" cy="5248721"/>
          </a:xfrm>
          <a:prstGeom prst="rect">
            <a:avLst/>
          </a:prstGeom>
        </p:spPr>
      </p:pic>
      <p:pic>
        <p:nvPicPr>
          <p:cNvPr id="9" name="Picture 8" descr="A picture containing text, crossword puzzle&#10;&#10;Description automatically generated">
            <a:extLst>
              <a:ext uri="{FF2B5EF4-FFF2-40B4-BE49-F238E27FC236}">
                <a16:creationId xmlns:a16="http://schemas.microsoft.com/office/drawing/2014/main" id="{9BB4FC14-F158-C645-8C34-86E35ED2A02C}"/>
              </a:ext>
            </a:extLst>
          </p:cNvPr>
          <p:cNvPicPr>
            <a:picLocks noChangeAspect="1"/>
          </p:cNvPicPr>
          <p:nvPr/>
        </p:nvPicPr>
        <p:blipFill>
          <a:blip r:embed="rId3"/>
          <a:stretch>
            <a:fillRect/>
          </a:stretch>
        </p:blipFill>
        <p:spPr>
          <a:xfrm>
            <a:off x="6169089" y="940115"/>
            <a:ext cx="5514598" cy="5410168"/>
          </a:xfrm>
          <a:prstGeom prst="rect">
            <a:avLst/>
          </a:prstGeom>
        </p:spPr>
      </p:pic>
      <p:sp>
        <p:nvSpPr>
          <p:cNvPr id="13" name="Arrow: Right 12">
            <a:extLst>
              <a:ext uri="{FF2B5EF4-FFF2-40B4-BE49-F238E27FC236}">
                <a16:creationId xmlns:a16="http://schemas.microsoft.com/office/drawing/2014/main" id="{3EEED699-4F0C-FB14-4DA4-40CB821451B3}"/>
              </a:ext>
            </a:extLst>
          </p:cNvPr>
          <p:cNvSpPr/>
          <p:nvPr/>
        </p:nvSpPr>
        <p:spPr>
          <a:xfrm>
            <a:off x="5782339" y="3612333"/>
            <a:ext cx="386750" cy="253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925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19</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7721096"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PCA for </a:t>
            </a:r>
            <a:r>
              <a:rPr lang="en-US" b="1" dirty="0">
                <a:latin typeface="+mj-lt"/>
                <a:ea typeface="+mj-ea"/>
                <a:cs typeface="+mj-cs"/>
              </a:rPr>
              <a:t>Unbalanced Data:</a:t>
            </a:r>
            <a:endParaRPr lang="en-US" sz="1800" b="1" dirty="0">
              <a:latin typeface="+mj-lt"/>
              <a:ea typeface="+mj-ea"/>
              <a:cs typeface="+mj-cs"/>
            </a:endParaRPr>
          </a:p>
        </p:txBody>
      </p:sp>
      <p:pic>
        <p:nvPicPr>
          <p:cNvPr id="14" name="Picture 13" descr="Chart, bar chart, histogram&#10;&#10;Description automatically generated">
            <a:extLst>
              <a:ext uri="{FF2B5EF4-FFF2-40B4-BE49-F238E27FC236}">
                <a16:creationId xmlns:a16="http://schemas.microsoft.com/office/drawing/2014/main" id="{6B7702F6-BEEA-DBB1-8FB9-9A294131C39E}"/>
              </a:ext>
            </a:extLst>
          </p:cNvPr>
          <p:cNvPicPr>
            <a:picLocks noChangeAspect="1"/>
          </p:cNvPicPr>
          <p:nvPr/>
        </p:nvPicPr>
        <p:blipFill>
          <a:blip r:embed="rId2"/>
          <a:stretch>
            <a:fillRect/>
          </a:stretch>
        </p:blipFill>
        <p:spPr>
          <a:xfrm>
            <a:off x="1842895" y="988095"/>
            <a:ext cx="8496162" cy="4881810"/>
          </a:xfrm>
          <a:prstGeom prst="rect">
            <a:avLst/>
          </a:prstGeom>
        </p:spPr>
      </p:pic>
    </p:spTree>
    <p:extLst>
      <p:ext uri="{BB962C8B-B14F-4D97-AF65-F5344CB8AC3E}">
        <p14:creationId xmlns:p14="http://schemas.microsoft.com/office/powerpoint/2010/main" val="122330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Rectangle 4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4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Rectangle 4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4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Outline</a:t>
            </a:r>
          </a:p>
        </p:txBody>
      </p:sp>
      <p:sp>
        <p:nvSpPr>
          <p:cNvPr id="59" name="Rectangle 5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841248" y="2252870"/>
            <a:ext cx="3412219" cy="3560251"/>
          </a:xfrm>
        </p:spPr>
        <p:txBody>
          <a:bodyPr vert="horz" lIns="91440" tIns="45720" rIns="91440" bIns="45720" rtlCol="0">
            <a:normAutofit/>
          </a:bodyPr>
          <a:lstStyle/>
          <a:p>
            <a:pPr marL="0">
              <a:buFont typeface="Arial" panose="020B0604020202020204" pitchFamily="34" charset="0"/>
              <a:buChar char="•"/>
            </a:pPr>
            <a:r>
              <a:rPr lang="en-US" sz="1700" dirty="0"/>
              <a:t>Problem Statement</a:t>
            </a:r>
          </a:p>
          <a:p>
            <a:pPr marL="0">
              <a:buFont typeface="Arial" panose="020B0604020202020204" pitchFamily="34" charset="0"/>
              <a:buChar char="•"/>
            </a:pPr>
            <a:r>
              <a:rPr lang="en-US" sz="1700" dirty="0"/>
              <a:t>Motivation</a:t>
            </a:r>
          </a:p>
          <a:p>
            <a:pPr marL="0">
              <a:buFont typeface="Arial" panose="020B0604020202020204" pitchFamily="34" charset="0"/>
              <a:buChar char="•"/>
            </a:pPr>
            <a:r>
              <a:rPr lang="en-US" sz="1700" dirty="0"/>
              <a:t>Methodology</a:t>
            </a:r>
          </a:p>
          <a:p>
            <a:pPr marL="0">
              <a:buFont typeface="Arial" panose="020B0604020202020204" pitchFamily="34" charset="0"/>
              <a:buChar char="•"/>
            </a:pPr>
            <a:r>
              <a:rPr lang="en-US" sz="1700" dirty="0"/>
              <a:t>Result</a:t>
            </a:r>
          </a:p>
          <a:p>
            <a:pPr marL="0">
              <a:buFont typeface="Arial" panose="020B0604020202020204" pitchFamily="34" charset="0"/>
              <a:buChar char="•"/>
            </a:pPr>
            <a:endParaRPr lang="en-US" sz="1700" dirty="0"/>
          </a:p>
          <a:p>
            <a:pPr>
              <a:buFont typeface="Arial" panose="020B0604020202020204" pitchFamily="34" charset="0"/>
              <a:buChar char="•"/>
            </a:pPr>
            <a:endParaRPr lang="en-US" sz="1700" dirty="0"/>
          </a:p>
        </p:txBody>
      </p:sp>
      <p:pic>
        <p:nvPicPr>
          <p:cNvPr id="7" name="Picture 6">
            <a:extLst>
              <a:ext uri="{FF2B5EF4-FFF2-40B4-BE49-F238E27FC236}">
                <a16:creationId xmlns:a16="http://schemas.microsoft.com/office/drawing/2014/main" id="{8445EA38-7E50-0840-967B-B8B12631BFDE}"/>
              </a:ext>
            </a:extLst>
          </p:cNvPr>
          <p:cNvPicPr>
            <a:picLocks noChangeAspect="1"/>
          </p:cNvPicPr>
          <p:nvPr/>
        </p:nvPicPr>
        <p:blipFill>
          <a:blip r:embed="rId2"/>
          <a:stretch>
            <a:fillRect/>
          </a:stretch>
        </p:blipFill>
        <p:spPr>
          <a:xfrm>
            <a:off x="5120640" y="1506474"/>
            <a:ext cx="6656832" cy="3744467"/>
          </a:xfrm>
          <a:prstGeom prst="rect">
            <a:avLst/>
          </a:prstGeom>
        </p:spPr>
      </p:pic>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dirty="0"/>
              <a:t>Kickstarter Project Success Prediction</a:t>
            </a:r>
            <a:endParaRPr lang="en-US" kern="1200" dirty="0">
              <a:solidFill>
                <a:schemeClr val="tx2">
                  <a:lumMod val="50000"/>
                  <a:lumOff val="50000"/>
                </a:schemeClr>
              </a:solidFill>
              <a:latin typeface="+mn-lt"/>
              <a:ea typeface="+mn-ea"/>
              <a:cs typeface="+mn-cs"/>
            </a:endParaRP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2</a:t>
            </a:fld>
            <a:endParaRPr lang="en-US">
              <a:solidFill>
                <a:schemeClr val="tx2">
                  <a:lumMod val="50000"/>
                  <a:lumOff val="50000"/>
                </a:schemeClr>
              </a:solidFill>
            </a:endParaRPr>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20</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7721096"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PCA for Upsampled </a:t>
            </a:r>
            <a:r>
              <a:rPr lang="en-US" b="1" dirty="0">
                <a:latin typeface="+mj-lt"/>
                <a:ea typeface="+mj-ea"/>
                <a:cs typeface="+mj-cs"/>
              </a:rPr>
              <a:t>Data:</a:t>
            </a:r>
            <a:endParaRPr lang="en-US" sz="1800" b="1" dirty="0">
              <a:latin typeface="+mj-lt"/>
              <a:ea typeface="+mj-ea"/>
              <a:cs typeface="+mj-cs"/>
            </a:endParaRPr>
          </a:p>
        </p:txBody>
      </p:sp>
      <p:pic>
        <p:nvPicPr>
          <p:cNvPr id="2" name="Picture 1" descr="Chart, bar chart, histogram&#10;&#10;Description automatically generated">
            <a:extLst>
              <a:ext uri="{FF2B5EF4-FFF2-40B4-BE49-F238E27FC236}">
                <a16:creationId xmlns:a16="http://schemas.microsoft.com/office/drawing/2014/main" id="{FB52D179-AC88-5C67-C326-3C8CC0C2E822}"/>
              </a:ext>
            </a:extLst>
          </p:cNvPr>
          <p:cNvPicPr>
            <a:picLocks noChangeAspect="1"/>
          </p:cNvPicPr>
          <p:nvPr/>
        </p:nvPicPr>
        <p:blipFill>
          <a:blip r:embed="rId2"/>
          <a:stretch>
            <a:fillRect/>
          </a:stretch>
        </p:blipFill>
        <p:spPr>
          <a:xfrm>
            <a:off x="2362333" y="1283672"/>
            <a:ext cx="7467333" cy="4290656"/>
          </a:xfrm>
          <a:prstGeom prst="rect">
            <a:avLst/>
          </a:prstGeom>
        </p:spPr>
      </p:pic>
    </p:spTree>
    <p:extLst>
      <p:ext uri="{BB962C8B-B14F-4D97-AF65-F5344CB8AC3E}">
        <p14:creationId xmlns:p14="http://schemas.microsoft.com/office/powerpoint/2010/main" val="67575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21</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3" y="932493"/>
            <a:ext cx="9535561" cy="3930307"/>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Logistic Regression:</a:t>
            </a:r>
          </a:p>
          <a:p>
            <a:pPr>
              <a:lnSpc>
                <a:spcPct val="90000"/>
              </a:lnSpc>
              <a:spcBef>
                <a:spcPct val="0"/>
              </a:spcBef>
              <a:spcAft>
                <a:spcPts val="600"/>
              </a:spcAft>
            </a:pPr>
            <a:endParaRPr lang="en-US" b="1"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Unbalanced Data: </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Test Accuracy: </a:t>
            </a:r>
            <a:r>
              <a:rPr lang="en-US" dirty="0"/>
              <a:t>0.8807850739035619</a:t>
            </a:r>
            <a:endParaRPr lang="en-US" dirty="0">
              <a:latin typeface="+mj-lt"/>
              <a:ea typeface="+mj-ea"/>
              <a:cs typeface="+mj-cs"/>
            </a:endParaRP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Train Accuracy: </a:t>
            </a:r>
            <a:r>
              <a:rPr lang="en-US" dirty="0"/>
              <a:t>0.8807850739035619</a:t>
            </a:r>
            <a:endParaRPr lang="en-US"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Upsampled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Test Accuracy: </a:t>
            </a:r>
            <a:r>
              <a:rPr lang="en-US" dirty="0">
                <a:highlight>
                  <a:srgbClr val="FFFF00"/>
                </a:highlight>
              </a:rPr>
              <a:t>0.8913787204926445</a:t>
            </a:r>
            <a:endParaRPr lang="en-US" dirty="0">
              <a:highlight>
                <a:srgbClr val="FFFF00"/>
              </a:highlight>
              <a:latin typeface="+mj-lt"/>
              <a:ea typeface="+mj-ea"/>
              <a:cs typeface="+mj-cs"/>
            </a:endParaRP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Train Accuracy: </a:t>
            </a:r>
            <a:r>
              <a:rPr lang="en-US" dirty="0"/>
              <a:t>0.8805919083055341 </a:t>
            </a:r>
            <a:endParaRPr lang="en-US"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Downsampled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Test Accuracy: </a:t>
            </a:r>
            <a:r>
              <a:rPr lang="en-US" dirty="0"/>
              <a:t>0.8862126245847176</a:t>
            </a:r>
            <a:endParaRPr lang="en-US" dirty="0">
              <a:latin typeface="+mj-lt"/>
              <a:ea typeface="+mj-ea"/>
              <a:cs typeface="+mj-cs"/>
            </a:endParaRP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Train Accuracy: </a:t>
            </a:r>
            <a:r>
              <a:rPr lang="en-US" dirty="0"/>
              <a:t>0.881699210635646 </a:t>
            </a:r>
          </a:p>
          <a:p>
            <a:pPr marL="1200150" lvl="2" indent="-285750">
              <a:lnSpc>
                <a:spcPct val="90000"/>
              </a:lnSpc>
              <a:spcBef>
                <a:spcPct val="0"/>
              </a:spcBef>
              <a:spcAft>
                <a:spcPts val="600"/>
              </a:spcAft>
              <a:buFont typeface="Arial" panose="020B0604020202020204" pitchFamily="34" charset="0"/>
              <a:buChar char="•"/>
            </a:pPr>
            <a:endParaRPr lang="en-US" dirty="0">
              <a:latin typeface="+mj-lt"/>
              <a:ea typeface="+mj-ea"/>
              <a:cs typeface="+mj-cs"/>
            </a:endParaRPr>
          </a:p>
        </p:txBody>
      </p:sp>
      <p:sp>
        <p:nvSpPr>
          <p:cNvPr id="6" name="TextBox 5">
            <a:extLst>
              <a:ext uri="{FF2B5EF4-FFF2-40B4-BE49-F238E27FC236}">
                <a16:creationId xmlns:a16="http://schemas.microsoft.com/office/drawing/2014/main" id="{87B1F9E6-C1E6-292B-ABE4-ED7469089B23}"/>
              </a:ext>
            </a:extLst>
          </p:cNvPr>
          <p:cNvSpPr txBox="1"/>
          <p:nvPr/>
        </p:nvSpPr>
        <p:spPr>
          <a:xfrm>
            <a:off x="4838701" y="334008"/>
            <a:ext cx="1890712" cy="341632"/>
          </a:xfrm>
          <a:prstGeom prst="rect">
            <a:avLst/>
          </a:prstGeom>
          <a:noFill/>
        </p:spPr>
        <p:txBody>
          <a:bodyPr wrap="square">
            <a:spAutoFit/>
          </a:bodyPr>
          <a:lstStyle/>
          <a:p>
            <a:pPr algn="ctr">
              <a:lnSpc>
                <a:spcPct val="90000"/>
              </a:lnSpc>
              <a:spcBef>
                <a:spcPct val="0"/>
              </a:spcBef>
              <a:spcAft>
                <a:spcPts val="600"/>
              </a:spcAft>
            </a:pPr>
            <a:r>
              <a:rPr lang="en-US" sz="1800" b="1" dirty="0">
                <a:latin typeface="+mj-lt"/>
                <a:ea typeface="+mj-ea"/>
                <a:cs typeface="+mj-cs"/>
              </a:rPr>
              <a:t>Models</a:t>
            </a:r>
          </a:p>
        </p:txBody>
      </p:sp>
    </p:spTree>
    <p:extLst>
      <p:ext uri="{BB962C8B-B14F-4D97-AF65-F5344CB8AC3E}">
        <p14:creationId xmlns:p14="http://schemas.microsoft.com/office/powerpoint/2010/main" val="368697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22</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41357" y="552248"/>
            <a:ext cx="10449962" cy="2625334"/>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Logistic Regression with RFE:</a:t>
            </a:r>
          </a:p>
          <a:p>
            <a:pPr>
              <a:lnSpc>
                <a:spcPct val="90000"/>
              </a:lnSpc>
              <a:spcBef>
                <a:spcPct val="0"/>
              </a:spcBef>
              <a:spcAft>
                <a:spcPts val="600"/>
              </a:spcAft>
            </a:pPr>
            <a:endParaRPr lang="en-US" b="1"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Unbalanced Data: </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Num Features: 3</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Model Score with selected features is: 0.8110715752018612</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Num Features: 4</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Model Score with selected features is: </a:t>
            </a:r>
            <a:r>
              <a:rPr lang="en-US" dirty="0">
                <a:highlight>
                  <a:srgbClr val="FFFF00"/>
                </a:highlight>
                <a:latin typeface="+mj-lt"/>
                <a:ea typeface="+mj-ea"/>
                <a:cs typeface="+mj-cs"/>
              </a:rPr>
              <a:t>0.879567537977282</a:t>
            </a:r>
          </a:p>
          <a:p>
            <a:pPr lvl="2">
              <a:lnSpc>
                <a:spcPct val="90000"/>
              </a:lnSpc>
              <a:spcBef>
                <a:spcPct val="0"/>
              </a:spcBef>
              <a:spcAft>
                <a:spcPts val="600"/>
              </a:spcAft>
            </a:pPr>
            <a:endParaRPr lang="en-US" dirty="0">
              <a:latin typeface="+mj-lt"/>
              <a:ea typeface="+mj-ea"/>
              <a:cs typeface="+mj-cs"/>
            </a:endParaRPr>
          </a:p>
        </p:txBody>
      </p:sp>
    </p:spTree>
    <p:extLst>
      <p:ext uri="{BB962C8B-B14F-4D97-AF65-F5344CB8AC3E}">
        <p14:creationId xmlns:p14="http://schemas.microsoft.com/office/powerpoint/2010/main" val="1678603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23</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41356" y="1041135"/>
            <a:ext cx="11608805" cy="4351961"/>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Decision Trees:</a:t>
            </a:r>
          </a:p>
          <a:p>
            <a:pPr>
              <a:lnSpc>
                <a:spcPct val="90000"/>
              </a:lnSpc>
              <a:spcBef>
                <a:spcPct val="0"/>
              </a:spcBef>
              <a:spcAft>
                <a:spcPts val="600"/>
              </a:spcAft>
            </a:pPr>
            <a:endParaRPr lang="en-US" b="1"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Unbalanced Data: </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found:{'criterion': 'entropy', '</a:t>
            </a:r>
            <a:r>
              <a:rPr lang="en-US" dirty="0" err="1">
                <a:latin typeface="+mj-lt"/>
                <a:ea typeface="+mj-ea"/>
                <a:cs typeface="+mj-cs"/>
              </a:rPr>
              <a:t>max_depth</a:t>
            </a:r>
            <a:r>
              <a:rPr lang="en-US" dirty="0">
                <a:latin typeface="+mj-lt"/>
                <a:ea typeface="+mj-ea"/>
                <a:cs typeface="+mj-cs"/>
              </a:rPr>
              <a:t>': 10,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2}</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0.9852192876181245</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 For Upsampled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found:{'criterion': 'entropy', '</a:t>
            </a:r>
            <a:r>
              <a:rPr lang="en-US" dirty="0" err="1">
                <a:latin typeface="+mj-lt"/>
                <a:ea typeface="+mj-ea"/>
                <a:cs typeface="+mj-cs"/>
              </a:rPr>
              <a:t>max_depth</a:t>
            </a:r>
            <a:r>
              <a:rPr lang="en-US" dirty="0">
                <a:latin typeface="+mj-lt"/>
                <a:ea typeface="+mj-ea"/>
                <a:cs typeface="+mj-cs"/>
              </a:rPr>
              <a:t>': 20,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2}</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a:t>
            </a:r>
            <a:r>
              <a:rPr lang="en-US" dirty="0">
                <a:highlight>
                  <a:srgbClr val="FFFF00"/>
                </a:highlight>
                <a:latin typeface="+mj-lt"/>
                <a:ea typeface="+mj-ea"/>
                <a:cs typeface="+mj-cs"/>
              </a:rPr>
              <a:t>0.9923024290112897</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Downsampled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found:{'criterion': '</a:t>
            </a:r>
            <a:r>
              <a:rPr lang="en-US" dirty="0" err="1">
                <a:latin typeface="+mj-lt"/>
                <a:ea typeface="+mj-ea"/>
                <a:cs typeface="+mj-cs"/>
              </a:rPr>
              <a:t>gini</a:t>
            </a:r>
            <a:r>
              <a:rPr lang="en-US" dirty="0">
                <a:latin typeface="+mj-lt"/>
                <a:ea typeface="+mj-ea"/>
                <a:cs typeface="+mj-cs"/>
              </a:rPr>
              <a:t>', '</a:t>
            </a:r>
            <a:r>
              <a:rPr lang="en-US" dirty="0" err="1">
                <a:latin typeface="+mj-lt"/>
                <a:ea typeface="+mj-ea"/>
                <a:cs typeface="+mj-cs"/>
              </a:rPr>
              <a:t>max_depth</a:t>
            </a:r>
            <a:r>
              <a:rPr lang="en-US" dirty="0">
                <a:latin typeface="+mj-lt"/>
                <a:ea typeface="+mj-ea"/>
                <a:cs typeface="+mj-cs"/>
              </a:rPr>
              <a:t>': 10, '</a:t>
            </a:r>
            <a:r>
              <a:rPr lang="en-US" dirty="0" err="1">
                <a:latin typeface="+mj-lt"/>
                <a:ea typeface="+mj-ea"/>
                <a:cs typeface="+mj-cs"/>
              </a:rPr>
              <a:t>min_samples_leaf</a:t>
            </a:r>
            <a:r>
              <a:rPr lang="en-US" dirty="0">
                <a:latin typeface="+mj-lt"/>
                <a:ea typeface="+mj-ea"/>
                <a:cs typeface="+mj-cs"/>
              </a:rPr>
              <a:t>': 2, '</a:t>
            </a:r>
            <a:r>
              <a:rPr lang="en-US" dirty="0" err="1">
                <a:latin typeface="+mj-lt"/>
                <a:ea typeface="+mj-ea"/>
                <a:cs typeface="+mj-cs"/>
              </a:rPr>
              <a:t>min_samples_split</a:t>
            </a:r>
            <a:r>
              <a:rPr lang="en-US" dirty="0">
                <a:latin typeface="+mj-lt"/>
                <a:ea typeface="+mj-ea"/>
                <a:cs typeface="+mj-cs"/>
              </a:rPr>
              <a:t>': 10}</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0.9883720930232558</a:t>
            </a:r>
          </a:p>
        </p:txBody>
      </p:sp>
    </p:spTree>
    <p:extLst>
      <p:ext uri="{BB962C8B-B14F-4D97-AF65-F5344CB8AC3E}">
        <p14:creationId xmlns:p14="http://schemas.microsoft.com/office/powerpoint/2010/main" val="1338667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24</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7721096" cy="667875"/>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Random Forest:</a:t>
            </a:r>
          </a:p>
          <a:p>
            <a:pPr>
              <a:lnSpc>
                <a:spcPct val="90000"/>
              </a:lnSpc>
              <a:spcBef>
                <a:spcPct val="0"/>
              </a:spcBef>
              <a:spcAft>
                <a:spcPts val="600"/>
              </a:spcAft>
            </a:pPr>
            <a:endParaRPr lang="en-US" sz="1800" b="1" dirty="0">
              <a:latin typeface="+mj-lt"/>
              <a:ea typeface="+mj-ea"/>
              <a:cs typeface="+mj-cs"/>
            </a:endParaRPr>
          </a:p>
        </p:txBody>
      </p:sp>
      <p:sp>
        <p:nvSpPr>
          <p:cNvPr id="5" name="TextBox 4">
            <a:extLst>
              <a:ext uri="{FF2B5EF4-FFF2-40B4-BE49-F238E27FC236}">
                <a16:creationId xmlns:a16="http://schemas.microsoft.com/office/drawing/2014/main" id="{963C92D6-32B3-FA3F-905F-AD09900FAB18}"/>
              </a:ext>
            </a:extLst>
          </p:cNvPr>
          <p:cNvSpPr txBox="1"/>
          <p:nvPr/>
        </p:nvSpPr>
        <p:spPr>
          <a:xfrm>
            <a:off x="516048" y="1098844"/>
            <a:ext cx="11243648" cy="5330690"/>
          </a:xfrm>
          <a:prstGeom prst="rect">
            <a:avLst/>
          </a:prstGeom>
          <a:noFill/>
        </p:spPr>
        <p:txBody>
          <a:bodyPr wrap="square">
            <a:spAutoFit/>
          </a:bodyPr>
          <a:lstStyle/>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Unbalanced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a:t>
            </a:r>
            <a:r>
              <a:rPr lang="en-US" dirty="0" err="1">
                <a:latin typeface="+mj-lt"/>
                <a:ea typeface="+mj-ea"/>
                <a:cs typeface="+mj-cs"/>
              </a:rPr>
              <a:t>max_depth</a:t>
            </a:r>
            <a:r>
              <a:rPr lang="en-US" dirty="0">
                <a:latin typeface="+mj-lt"/>
                <a:ea typeface="+mj-ea"/>
                <a:cs typeface="+mj-cs"/>
              </a:rPr>
              <a:t>': None,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5, '</a:t>
            </a:r>
            <a:r>
              <a:rPr lang="en-US" dirty="0" err="1">
                <a:latin typeface="+mj-lt"/>
                <a:ea typeface="+mj-ea"/>
                <a:cs typeface="+mj-cs"/>
              </a:rPr>
              <a:t>n_estimators</a:t>
            </a:r>
            <a:r>
              <a:rPr lang="en-US" dirty="0">
                <a:latin typeface="+mj-lt"/>
                <a:ea typeface="+mj-ea"/>
                <a:cs typeface="+mj-cs"/>
              </a:rPr>
              <a:t>': 200}</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0.9727961223871553</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0.9757693239641386</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 For Upsampled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a:t>
            </a:r>
            <a:r>
              <a:rPr lang="en-US" dirty="0" err="1">
                <a:latin typeface="+mj-lt"/>
                <a:ea typeface="+mj-ea"/>
                <a:cs typeface="+mj-cs"/>
              </a:rPr>
              <a:t>max_depth</a:t>
            </a:r>
            <a:r>
              <a:rPr lang="en-US" dirty="0">
                <a:latin typeface="+mj-lt"/>
                <a:ea typeface="+mj-ea"/>
                <a:cs typeface="+mj-cs"/>
              </a:rPr>
              <a:t>': None,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2, '</a:t>
            </a:r>
            <a:r>
              <a:rPr lang="en-US" dirty="0" err="1">
                <a:latin typeface="+mj-lt"/>
                <a:ea typeface="+mj-ea"/>
                <a:cs typeface="+mj-cs"/>
              </a:rPr>
              <a:t>n_estimators</a:t>
            </a:r>
            <a:r>
              <a:rPr lang="en-US" dirty="0">
                <a:latin typeface="+mj-lt"/>
                <a:ea typeface="+mj-ea"/>
                <a:cs typeface="+mj-cs"/>
              </a:rPr>
              <a:t>': 200}</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0.9801556604558683</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a:t>
            </a:r>
            <a:r>
              <a:rPr lang="en-US" dirty="0">
                <a:highlight>
                  <a:srgbClr val="FFFF00"/>
                </a:highlight>
                <a:latin typeface="+mj-lt"/>
                <a:ea typeface="+mj-ea"/>
                <a:cs typeface="+mj-cs"/>
              </a:rPr>
              <a:t>0.9801573725624358</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Downsampled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a:t>
            </a:r>
            <a:r>
              <a:rPr lang="en-US" dirty="0" err="1">
                <a:latin typeface="+mj-lt"/>
                <a:ea typeface="+mj-ea"/>
                <a:cs typeface="+mj-cs"/>
              </a:rPr>
              <a:t>max_depth</a:t>
            </a:r>
            <a:r>
              <a:rPr lang="en-US" dirty="0">
                <a:latin typeface="+mj-lt"/>
                <a:ea typeface="+mj-ea"/>
                <a:cs typeface="+mj-cs"/>
              </a:rPr>
              <a:t>': None,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2, '</a:t>
            </a:r>
            <a:r>
              <a:rPr lang="en-US" dirty="0" err="1">
                <a:latin typeface="+mj-lt"/>
                <a:ea typeface="+mj-ea"/>
                <a:cs typeface="+mj-cs"/>
              </a:rPr>
              <a:t>n_estimators</a:t>
            </a:r>
            <a:r>
              <a:rPr lang="en-US" dirty="0">
                <a:latin typeface="+mj-lt"/>
                <a:ea typeface="+mj-ea"/>
                <a:cs typeface="+mj-cs"/>
              </a:rPr>
              <a:t>': 200}</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0.9630241534166769</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0.9613787375415282</a:t>
            </a:r>
          </a:p>
          <a:p>
            <a:pPr marL="742950" lvl="1" indent="-285750">
              <a:lnSpc>
                <a:spcPct val="90000"/>
              </a:lnSpc>
              <a:spcBef>
                <a:spcPct val="0"/>
              </a:spcBef>
              <a:spcAft>
                <a:spcPts val="600"/>
              </a:spcAft>
              <a:buFont typeface="Arial" panose="020B0604020202020204" pitchFamily="34" charset="0"/>
              <a:buChar char="•"/>
            </a:pPr>
            <a:endParaRPr lang="en-US"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endParaRPr lang="en-US" dirty="0">
              <a:latin typeface="+mj-lt"/>
              <a:ea typeface="+mj-ea"/>
              <a:cs typeface="+mj-cs"/>
            </a:endParaRPr>
          </a:p>
        </p:txBody>
      </p:sp>
    </p:spTree>
    <p:extLst>
      <p:ext uri="{BB962C8B-B14F-4D97-AF65-F5344CB8AC3E}">
        <p14:creationId xmlns:p14="http://schemas.microsoft.com/office/powerpoint/2010/main" val="3392587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25</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7721096"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SVM:</a:t>
            </a:r>
          </a:p>
        </p:txBody>
      </p:sp>
      <p:sp>
        <p:nvSpPr>
          <p:cNvPr id="5" name="TextBox 4">
            <a:extLst>
              <a:ext uri="{FF2B5EF4-FFF2-40B4-BE49-F238E27FC236}">
                <a16:creationId xmlns:a16="http://schemas.microsoft.com/office/drawing/2014/main" id="{C05A75DA-A655-4DCD-6C5F-F89C2DDE1C86}"/>
              </a:ext>
            </a:extLst>
          </p:cNvPr>
          <p:cNvSpPr txBox="1"/>
          <p:nvPr/>
        </p:nvSpPr>
        <p:spPr>
          <a:xfrm>
            <a:off x="434568" y="1089898"/>
            <a:ext cx="11201399" cy="1320361"/>
          </a:xfrm>
          <a:prstGeom prst="rect">
            <a:avLst/>
          </a:prstGeom>
          <a:noFill/>
        </p:spPr>
        <p:txBody>
          <a:bodyPr wrap="square">
            <a:spAutoFit/>
          </a:bodyPr>
          <a:lstStyle/>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Unbalanced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{'C': 10, 'gamma': 'auto', 'kernel': '</a:t>
            </a:r>
            <a:r>
              <a:rPr lang="en-US" dirty="0" err="1">
                <a:latin typeface="+mj-lt"/>
                <a:ea typeface="+mj-ea"/>
                <a:cs typeface="+mj-cs"/>
              </a:rPr>
              <a:t>rbf</a:t>
            </a:r>
            <a:r>
              <a:rPr lang="en-US" dirty="0">
                <a:latin typeface="+mj-lt"/>
                <a:ea typeface="+mj-ea"/>
                <a:cs typeface="+mj-cs"/>
              </a:rPr>
              <a:t>’}</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0.8813181913629787              </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score:  </a:t>
            </a:r>
            <a:r>
              <a:rPr lang="en-US" dirty="0">
                <a:highlight>
                  <a:srgbClr val="FFFF00"/>
                </a:highlight>
                <a:latin typeface="+mj-lt"/>
                <a:ea typeface="+mj-ea"/>
                <a:cs typeface="+mj-cs"/>
              </a:rPr>
              <a:t>0.892730210016155 </a:t>
            </a:r>
          </a:p>
        </p:txBody>
      </p:sp>
    </p:spTree>
    <p:extLst>
      <p:ext uri="{BB962C8B-B14F-4D97-AF65-F5344CB8AC3E}">
        <p14:creationId xmlns:p14="http://schemas.microsoft.com/office/powerpoint/2010/main" val="3839078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2651827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dirty="0">
                <a:solidFill>
                  <a:schemeClr val="tx2">
                    <a:lumMod val="50000"/>
                    <a:lumOff val="50000"/>
                  </a:schemeClr>
                </a:solidFill>
                <a:latin typeface="+mn-lt"/>
                <a:ea typeface="+mn-ea"/>
                <a:cs typeface="+mn-cs"/>
              </a:rPr>
              <a:t>Kickstarter Project Success Prediction</a:t>
            </a: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27</a:t>
            </a:fld>
            <a:endParaRPr lang="en-US" dirty="0"/>
          </a:p>
        </p:txBody>
      </p:sp>
      <p:sp>
        <p:nvSpPr>
          <p:cNvPr id="7" name="TextBox 6">
            <a:extLst>
              <a:ext uri="{FF2B5EF4-FFF2-40B4-BE49-F238E27FC236}">
                <a16:creationId xmlns:a16="http://schemas.microsoft.com/office/drawing/2014/main" id="{BBFE8B0F-2E1A-F608-A4D6-9E13CA8292AA}"/>
              </a:ext>
            </a:extLst>
          </p:cNvPr>
          <p:cNvSpPr txBox="1"/>
          <p:nvPr/>
        </p:nvSpPr>
        <p:spPr>
          <a:xfrm>
            <a:off x="421153" y="1982450"/>
            <a:ext cx="11639739" cy="2893100"/>
          </a:xfrm>
          <a:prstGeom prst="rect">
            <a:avLst/>
          </a:prstGeom>
          <a:noFill/>
        </p:spPr>
        <p:txBody>
          <a:bodyPr wrap="square">
            <a:spAutoFit/>
          </a:bodyPr>
          <a:lstStyle/>
          <a:p>
            <a:r>
              <a:rPr lang="en-US" sz="1600" dirty="0"/>
              <a:t>Logistic regression: </a:t>
            </a:r>
          </a:p>
          <a:p>
            <a:pPr lvl="1"/>
            <a:r>
              <a:rPr lang="en-US" sz="1600" dirty="0"/>
              <a:t>Accuracy:  0.8753871976537517  ( 0.0055404090775467325 )</a:t>
            </a:r>
          </a:p>
          <a:p>
            <a:pPr lvl="1"/>
            <a:endParaRPr lang="en-US" sz="1600" dirty="0"/>
          </a:p>
          <a:p>
            <a:r>
              <a:rPr lang="en-US" sz="1600" dirty="0"/>
              <a:t>Decision tree:</a:t>
            </a:r>
          </a:p>
          <a:p>
            <a:pPr lvl="1"/>
            <a:r>
              <a:rPr lang="en-US" sz="1600" dirty="0"/>
              <a:t>Accuracy:  0.9870585284469444  ( 0.002965874742220247 )</a:t>
            </a:r>
          </a:p>
          <a:p>
            <a:pPr lvl="1"/>
            <a:endParaRPr lang="en-US" sz="1600" dirty="0"/>
          </a:p>
          <a:p>
            <a:r>
              <a:rPr lang="en-US" sz="1600" dirty="0"/>
              <a:t>Random Forest:</a:t>
            </a:r>
          </a:p>
          <a:p>
            <a:pPr lvl="1"/>
            <a:r>
              <a:rPr lang="en-US" sz="1600" dirty="0"/>
              <a:t>Accuracy:  0.9754264881053031  ( 0.0018017837684139789 )</a:t>
            </a:r>
          </a:p>
          <a:p>
            <a:pPr lvl="1"/>
            <a:endParaRPr lang="en-US" sz="1600" dirty="0"/>
          </a:p>
          <a:p>
            <a:r>
              <a:rPr lang="en-US" sz="1600" dirty="0"/>
              <a:t>SVM:</a:t>
            </a:r>
          </a:p>
          <a:p>
            <a:pPr lvl="1"/>
            <a:r>
              <a:rPr lang="en-US" sz="1600" dirty="0"/>
              <a:t>Accuracy:  0.857938291680288  ( 0.007953236174697651 )</a:t>
            </a:r>
          </a:p>
        </p:txBody>
      </p:sp>
      <p:sp>
        <p:nvSpPr>
          <p:cNvPr id="9" name="TextBox 8">
            <a:extLst>
              <a:ext uri="{FF2B5EF4-FFF2-40B4-BE49-F238E27FC236}">
                <a16:creationId xmlns:a16="http://schemas.microsoft.com/office/drawing/2014/main" id="{83E6987E-2C0E-6411-B29C-56B87E41FF3A}"/>
              </a:ext>
            </a:extLst>
          </p:cNvPr>
          <p:cNvSpPr txBox="1"/>
          <p:nvPr/>
        </p:nvSpPr>
        <p:spPr>
          <a:xfrm>
            <a:off x="421153" y="501650"/>
            <a:ext cx="6097508" cy="341632"/>
          </a:xfrm>
          <a:prstGeom prst="rect">
            <a:avLst/>
          </a:prstGeom>
          <a:noFill/>
        </p:spPr>
        <p:txBody>
          <a:bodyPr wrap="square">
            <a:spAutoFit/>
          </a:bodyPr>
          <a:lstStyle/>
          <a:p>
            <a:pPr>
              <a:lnSpc>
                <a:spcPct val="90000"/>
              </a:lnSpc>
              <a:spcBef>
                <a:spcPct val="0"/>
              </a:spcBef>
              <a:spcAft>
                <a:spcPts val="600"/>
              </a:spcAft>
            </a:pPr>
            <a:r>
              <a:rPr lang="en-US" b="1" dirty="0">
                <a:latin typeface="+mj-lt"/>
                <a:ea typeface="+mj-ea"/>
                <a:cs typeface="+mj-cs"/>
              </a:rPr>
              <a:t>Cross-Validation:</a:t>
            </a:r>
            <a:endParaRPr lang="en-US" sz="1800" b="1" dirty="0">
              <a:latin typeface="+mj-lt"/>
              <a:ea typeface="+mj-ea"/>
              <a:cs typeface="+mj-cs"/>
            </a:endParaRPr>
          </a:p>
        </p:txBody>
      </p:sp>
    </p:spTree>
    <p:extLst>
      <p:ext uri="{BB962C8B-B14F-4D97-AF65-F5344CB8AC3E}">
        <p14:creationId xmlns:p14="http://schemas.microsoft.com/office/powerpoint/2010/main" val="354648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dirty="0">
                <a:solidFill>
                  <a:schemeClr val="tx2">
                    <a:lumMod val="50000"/>
                    <a:lumOff val="50000"/>
                  </a:schemeClr>
                </a:solidFill>
                <a:latin typeface="+mn-lt"/>
                <a:ea typeface="+mn-ea"/>
                <a:cs typeface="+mn-cs"/>
              </a:rPr>
              <a:t>Kickstarter Project Success Prediction</a:t>
            </a: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28</a:t>
            </a:fld>
            <a:endParaRPr lang="en-US" dirty="0"/>
          </a:p>
        </p:txBody>
      </p:sp>
      <p:pic>
        <p:nvPicPr>
          <p:cNvPr id="12" name="Picture 11" descr="Chart, box and whisker chart&#10;&#10;Description automatically generated">
            <a:extLst>
              <a:ext uri="{FF2B5EF4-FFF2-40B4-BE49-F238E27FC236}">
                <a16:creationId xmlns:a16="http://schemas.microsoft.com/office/drawing/2014/main" id="{571C5C28-8CF9-4054-970E-C8E1269CA49B}"/>
              </a:ext>
            </a:extLst>
          </p:cNvPr>
          <p:cNvPicPr>
            <a:picLocks noChangeAspect="1"/>
          </p:cNvPicPr>
          <p:nvPr/>
        </p:nvPicPr>
        <p:blipFill>
          <a:blip r:embed="rId2"/>
          <a:stretch>
            <a:fillRect/>
          </a:stretch>
        </p:blipFill>
        <p:spPr>
          <a:xfrm>
            <a:off x="2479849" y="599817"/>
            <a:ext cx="7232301" cy="5658366"/>
          </a:xfrm>
          <a:prstGeom prst="rect">
            <a:avLst/>
          </a:prstGeom>
        </p:spPr>
      </p:pic>
    </p:spTree>
    <p:extLst>
      <p:ext uri="{BB962C8B-B14F-4D97-AF65-F5344CB8AC3E}">
        <p14:creationId xmlns:p14="http://schemas.microsoft.com/office/powerpoint/2010/main" val="2476823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8EEF073-668C-F0DB-123F-6F659EAB2CC3}"/>
              </a:ext>
            </a:extLst>
          </p:cNvPr>
          <p:cNvSpPr>
            <a:spLocks noGrp="1"/>
          </p:cNvSpPr>
          <p:nvPr>
            <p:ph type="ftr" sz="quarter" idx="11"/>
          </p:nvPr>
        </p:nvSpPr>
        <p:spPr/>
        <p:txBody>
          <a:bodyPr/>
          <a:lstStyle/>
          <a:p>
            <a:pPr>
              <a:spcAft>
                <a:spcPts val="600"/>
              </a:spcAft>
            </a:pPr>
            <a:r>
              <a:rPr lang="en-US" kern="1200" dirty="0">
                <a:solidFill>
                  <a:schemeClr val="tx2">
                    <a:lumMod val="50000"/>
                    <a:lumOff val="50000"/>
                  </a:schemeClr>
                </a:solidFill>
                <a:latin typeface="+mn-lt"/>
                <a:ea typeface="+mn-ea"/>
                <a:cs typeface="+mn-cs"/>
              </a:rPr>
              <a:t>Kickstarter Project Success Prediction</a:t>
            </a:r>
          </a:p>
        </p:txBody>
      </p:sp>
      <p:sp>
        <p:nvSpPr>
          <p:cNvPr id="4" name="Slide Number Placeholder 3">
            <a:extLst>
              <a:ext uri="{FF2B5EF4-FFF2-40B4-BE49-F238E27FC236}">
                <a16:creationId xmlns:a16="http://schemas.microsoft.com/office/drawing/2014/main" id="{D33E4DE6-0916-8648-3020-7A051BB23FC4}"/>
              </a:ext>
            </a:extLst>
          </p:cNvPr>
          <p:cNvSpPr>
            <a:spLocks noGrp="1"/>
          </p:cNvSpPr>
          <p:nvPr>
            <p:ph type="sldNum" sz="quarter" idx="12"/>
          </p:nvPr>
        </p:nvSpPr>
        <p:spPr/>
        <p:txBody>
          <a:bodyPr/>
          <a:lstStyle/>
          <a:p>
            <a:fld id="{A65A5C87-DF58-40C8-B092-1DE63DB4547E}" type="slidenum">
              <a:rPr lang="en-US" smtClean="0"/>
              <a:t>29</a:t>
            </a:fld>
            <a:endParaRPr lang="en-US" dirty="0"/>
          </a:p>
        </p:txBody>
      </p:sp>
      <p:sp>
        <p:nvSpPr>
          <p:cNvPr id="5" name="TextBox 4">
            <a:extLst>
              <a:ext uri="{FF2B5EF4-FFF2-40B4-BE49-F238E27FC236}">
                <a16:creationId xmlns:a16="http://schemas.microsoft.com/office/drawing/2014/main" id="{C65BB62E-894A-2F6B-8667-784B25A3527D}"/>
              </a:ext>
            </a:extLst>
          </p:cNvPr>
          <p:cNvSpPr txBox="1"/>
          <p:nvPr/>
        </p:nvSpPr>
        <p:spPr>
          <a:xfrm>
            <a:off x="96644" y="2921168"/>
            <a:ext cx="11998712" cy="1015663"/>
          </a:xfrm>
          <a:prstGeom prst="rect">
            <a:avLst/>
          </a:prstGeom>
          <a:noFill/>
        </p:spPr>
        <p:txBody>
          <a:bodyPr wrap="square" rtlCol="0">
            <a:spAutoFit/>
          </a:bodyPr>
          <a:lstStyle/>
          <a:p>
            <a:pPr algn="ctr"/>
            <a:r>
              <a:rPr lang="en-US" sz="6000" b="1" dirty="0"/>
              <a:t>THANK YOU</a:t>
            </a:r>
          </a:p>
        </p:txBody>
      </p:sp>
    </p:spTree>
    <p:extLst>
      <p:ext uri="{BB962C8B-B14F-4D97-AF65-F5344CB8AC3E}">
        <p14:creationId xmlns:p14="http://schemas.microsoft.com/office/powerpoint/2010/main" val="249349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775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p:txBody>
          <a:bodyPr/>
          <a:lstStyle/>
          <a:p>
            <a:r>
              <a:rPr lang="en-US" sz="1200" dirty="0"/>
              <a:t>Kickstarter Project Success Prediction</a:t>
            </a:r>
            <a:endParaRPr lang="en-US"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sp>
        <p:nvSpPr>
          <p:cNvPr id="13" name="TextBox 12">
            <a:extLst>
              <a:ext uri="{FF2B5EF4-FFF2-40B4-BE49-F238E27FC236}">
                <a16:creationId xmlns:a16="http://schemas.microsoft.com/office/drawing/2014/main" id="{4AA5FC0F-8301-DF3D-6B84-FDEB47817D39}"/>
              </a:ext>
            </a:extLst>
          </p:cNvPr>
          <p:cNvSpPr txBox="1"/>
          <p:nvPr/>
        </p:nvSpPr>
        <p:spPr>
          <a:xfrm>
            <a:off x="462013" y="490888"/>
            <a:ext cx="11444438" cy="5509200"/>
          </a:xfrm>
          <a:prstGeom prst="rect">
            <a:avLst/>
          </a:prstGeom>
          <a:noFill/>
        </p:spPr>
        <p:txBody>
          <a:bodyPr wrap="square" rtlCol="0">
            <a:spAutoFit/>
          </a:bodyPr>
          <a:lstStyle/>
          <a:p>
            <a:pPr algn="just"/>
            <a:r>
              <a:rPr lang="en-US" sz="2200" dirty="0"/>
              <a:t>Kickstarter is an online platform where creators post their project ideas to collect the necessary funding from backers to pursue their visions. The platform offers creators an opportunity to showcase their creative ideas to a wider audience, and backers an opportunity to support creative projects they believe in and receive premium content as a reward.</a:t>
            </a:r>
          </a:p>
          <a:p>
            <a:pPr algn="just"/>
            <a:endParaRPr lang="en-US" sz="2200" dirty="0"/>
          </a:p>
          <a:p>
            <a:pPr algn="just"/>
            <a:r>
              <a:rPr lang="en-US" sz="2200" dirty="0"/>
              <a:t>However, the success of a Kickstarter project is not guaranteed, and many projects fail to meet their funding goal due to various reasons, such as poor campaign planning, insufficient funding goals, and limited outreach. This highlights the need for a reliable and accurate way to predict project success or failure.</a:t>
            </a:r>
          </a:p>
          <a:p>
            <a:pPr algn="just"/>
            <a:endParaRPr lang="en-US" sz="2200" dirty="0"/>
          </a:p>
          <a:p>
            <a:pPr algn="just"/>
            <a:r>
              <a:rPr lang="en-US" sz="2200" dirty="0"/>
              <a:t>Therefore, the problem we aim to solve is to develop a machine learning model that can predict whether a Kickstarter project will succeed or fail in achieving its fundraising goal using only information from project launch. This model can help project creators make informed </a:t>
            </a:r>
            <a:r>
              <a:rPr lang="en-US" sz="2000" dirty="0"/>
              <a:t>decisions</a:t>
            </a:r>
            <a:r>
              <a:rPr lang="en-US" sz="2200" dirty="0"/>
              <a:t> about their campaign strategy and improve their chances of reaching their funding goal, while also helping backers identify promising projects to support.</a:t>
            </a:r>
          </a:p>
        </p:txBody>
      </p:sp>
    </p:spTree>
    <p:extLst>
      <p:ext uri="{BB962C8B-B14F-4D97-AF65-F5344CB8AC3E}">
        <p14:creationId xmlns:p14="http://schemas.microsoft.com/office/powerpoint/2010/main" val="83274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7836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p:txBody>
          <a:bodyPr/>
          <a:lstStyle/>
          <a:p>
            <a:r>
              <a:rPr lang="en-US" sz="1200" dirty="0"/>
              <a:t>Kickstarter Project Success Prediction</a:t>
            </a:r>
            <a:endParaRPr lang="en-US"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6</a:t>
            </a:fld>
            <a:endParaRPr lang="en-US" dirty="0"/>
          </a:p>
        </p:txBody>
      </p:sp>
      <p:sp>
        <p:nvSpPr>
          <p:cNvPr id="13" name="TextBox 12">
            <a:extLst>
              <a:ext uri="{FF2B5EF4-FFF2-40B4-BE49-F238E27FC236}">
                <a16:creationId xmlns:a16="http://schemas.microsoft.com/office/drawing/2014/main" id="{4AA5FC0F-8301-DF3D-6B84-FDEB47817D39}"/>
              </a:ext>
            </a:extLst>
          </p:cNvPr>
          <p:cNvSpPr txBox="1"/>
          <p:nvPr/>
        </p:nvSpPr>
        <p:spPr>
          <a:xfrm>
            <a:off x="462013" y="490888"/>
            <a:ext cx="11444438" cy="5847755"/>
          </a:xfrm>
          <a:prstGeom prst="rect">
            <a:avLst/>
          </a:prstGeom>
          <a:noFill/>
        </p:spPr>
        <p:txBody>
          <a:bodyPr wrap="square" rtlCol="0">
            <a:spAutoFit/>
          </a:bodyPr>
          <a:lstStyle/>
          <a:p>
            <a:pPr algn="just"/>
            <a:r>
              <a:rPr lang="en-US" sz="2200" dirty="0"/>
              <a:t>The motivation for this project is to help Kickstarter creators and backers make more informed decisions about their campaign strategies and investments, respectively.</a:t>
            </a:r>
          </a:p>
          <a:p>
            <a:pPr algn="just"/>
            <a:endParaRPr lang="en-US" sz="2200" dirty="0"/>
          </a:p>
          <a:p>
            <a:pPr algn="just"/>
            <a:r>
              <a:rPr lang="en-US" sz="2200" dirty="0"/>
              <a:t>For creators, the success of their projects can greatly impact their careers, income, and ability to pursue their creative passions. By accurately predicting the success of their campaign, creators can better plan their marketing and funding strategies, and avoid wasting time and resources on campaigns that are unlikely to succeed.</a:t>
            </a:r>
          </a:p>
          <a:p>
            <a:pPr algn="just"/>
            <a:endParaRPr lang="en-US" sz="2200" dirty="0"/>
          </a:p>
          <a:p>
            <a:pPr algn="just"/>
            <a:r>
              <a:rPr lang="en-US" sz="2200" dirty="0"/>
              <a:t>For backers, investing in a Kickstarter campaign is not only a financial decision but also an emotional one, as backers often support projects that align with their interests, beliefs, and values. By using a predictive model to identify promising projects, backers can make more informed decisions and increase their chances of backing successful projects that will deliver on their promised rewards.</a:t>
            </a:r>
          </a:p>
          <a:p>
            <a:pPr algn="just"/>
            <a:endParaRPr lang="en-US" sz="2200" dirty="0"/>
          </a:p>
          <a:p>
            <a:pPr algn="just"/>
            <a:r>
              <a:rPr lang="en-US" sz="2200" dirty="0"/>
              <a:t>Overall, the motivation for this project is to help maximize the potential of the Kickstarter platform, by improving the success rate of campaigns and fostering a more productive and rewarding ecosystem for creators and backers alike.</a:t>
            </a:r>
          </a:p>
        </p:txBody>
      </p:sp>
    </p:spTree>
    <p:extLst>
      <p:ext uri="{BB962C8B-B14F-4D97-AF65-F5344CB8AC3E}">
        <p14:creationId xmlns:p14="http://schemas.microsoft.com/office/powerpoint/2010/main" val="1273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1237483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C13386F-F06D-E2E9-876C-E04FDFA0A77F}"/>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BD6913CA-0CD9-724D-4445-032E0197C1A9}"/>
              </a:ext>
            </a:extLst>
          </p:cNvPr>
          <p:cNvSpPr>
            <a:spLocks noGrp="1"/>
          </p:cNvSpPr>
          <p:nvPr>
            <p:ph type="sldNum" sz="quarter" idx="12"/>
          </p:nvPr>
        </p:nvSpPr>
        <p:spPr/>
        <p:txBody>
          <a:bodyPr/>
          <a:lstStyle/>
          <a:p>
            <a:fld id="{A65A5C87-DF58-40C8-B092-1DE63DB4547E}" type="slidenum">
              <a:rPr lang="en-US" smtClean="0"/>
              <a:t>8</a:t>
            </a:fld>
            <a:endParaRPr lang="en-US" dirty="0"/>
          </a:p>
        </p:txBody>
      </p:sp>
      <p:pic>
        <p:nvPicPr>
          <p:cNvPr id="6" name="Picture 5" descr="Diagram&#10;&#10;Description automatically generated">
            <a:extLst>
              <a:ext uri="{FF2B5EF4-FFF2-40B4-BE49-F238E27FC236}">
                <a16:creationId xmlns:a16="http://schemas.microsoft.com/office/drawing/2014/main" id="{0292BC50-99BB-981D-C24B-CCDF2D2B94CF}"/>
              </a:ext>
            </a:extLst>
          </p:cNvPr>
          <p:cNvPicPr>
            <a:picLocks noChangeAspect="1"/>
          </p:cNvPicPr>
          <p:nvPr/>
        </p:nvPicPr>
        <p:blipFill>
          <a:blip r:embed="rId2"/>
          <a:stretch>
            <a:fillRect/>
          </a:stretch>
        </p:blipFill>
        <p:spPr>
          <a:xfrm>
            <a:off x="1038084" y="609695"/>
            <a:ext cx="2771916" cy="5746655"/>
          </a:xfrm>
          <a:prstGeom prst="rect">
            <a:avLst/>
          </a:prstGeom>
        </p:spPr>
      </p:pic>
      <p:sp>
        <p:nvSpPr>
          <p:cNvPr id="8" name="TextBox 7">
            <a:extLst>
              <a:ext uri="{FF2B5EF4-FFF2-40B4-BE49-F238E27FC236}">
                <a16:creationId xmlns:a16="http://schemas.microsoft.com/office/drawing/2014/main" id="{5FD66978-37DB-5B75-A3F7-A09C45474D5C}"/>
              </a:ext>
            </a:extLst>
          </p:cNvPr>
          <p:cNvSpPr txBox="1"/>
          <p:nvPr/>
        </p:nvSpPr>
        <p:spPr>
          <a:xfrm>
            <a:off x="3962398" y="1557919"/>
            <a:ext cx="8166226" cy="1169551"/>
          </a:xfrm>
          <a:prstGeom prst="rect">
            <a:avLst/>
          </a:prstGeom>
          <a:noFill/>
        </p:spPr>
        <p:txBody>
          <a:bodyPr wrap="square" rtlCol="0">
            <a:spAutoFit/>
          </a:bodyPr>
          <a:lstStyle/>
          <a:p>
            <a:pPr algn="just"/>
            <a:endParaRPr lang="en-US" sz="1400" dirty="0"/>
          </a:p>
          <a:p>
            <a:pPr algn="just"/>
            <a:r>
              <a:rPr lang="en-US" sz="1400" dirty="0"/>
              <a:t>The data will be processed by removing null and duplicate values, managing missing values, identifying and removing outliers, and transforming the data using techniques such as normalization and encoding. This will ensure our machine learning model is trained on accurate and reliable data for accurate predictions about the success or failure of Kickstarter projects.</a:t>
            </a:r>
          </a:p>
        </p:txBody>
      </p:sp>
      <p:sp>
        <p:nvSpPr>
          <p:cNvPr id="10" name="TextBox 9">
            <a:extLst>
              <a:ext uri="{FF2B5EF4-FFF2-40B4-BE49-F238E27FC236}">
                <a16:creationId xmlns:a16="http://schemas.microsoft.com/office/drawing/2014/main" id="{CBB9CD12-17B2-4BD4-584F-BB54B0FEB5D0}"/>
              </a:ext>
            </a:extLst>
          </p:cNvPr>
          <p:cNvSpPr txBox="1"/>
          <p:nvPr/>
        </p:nvSpPr>
        <p:spPr>
          <a:xfrm>
            <a:off x="3950706" y="3167390"/>
            <a:ext cx="8177918" cy="523220"/>
          </a:xfrm>
          <a:prstGeom prst="rect">
            <a:avLst/>
          </a:prstGeom>
          <a:noFill/>
        </p:spPr>
        <p:txBody>
          <a:bodyPr wrap="square">
            <a:spAutoFit/>
          </a:bodyPr>
          <a:lstStyle/>
          <a:p>
            <a:pPr algn="just"/>
            <a:r>
              <a:rPr lang="en-US" sz="1400" dirty="0"/>
              <a:t>Analyze data patterns using graphics like box plotting, bar plot, pie chart, etc. Check the meaning of the feature and obtain the required information.</a:t>
            </a:r>
          </a:p>
        </p:txBody>
      </p:sp>
      <p:sp>
        <p:nvSpPr>
          <p:cNvPr id="12" name="TextBox 11">
            <a:extLst>
              <a:ext uri="{FF2B5EF4-FFF2-40B4-BE49-F238E27FC236}">
                <a16:creationId xmlns:a16="http://schemas.microsoft.com/office/drawing/2014/main" id="{193FF507-D13D-40C5-3DD7-60D31888FA86}"/>
              </a:ext>
            </a:extLst>
          </p:cNvPr>
          <p:cNvSpPr txBox="1"/>
          <p:nvPr/>
        </p:nvSpPr>
        <p:spPr>
          <a:xfrm>
            <a:off x="3950706" y="5632280"/>
            <a:ext cx="8105492" cy="523220"/>
          </a:xfrm>
          <a:prstGeom prst="rect">
            <a:avLst/>
          </a:prstGeom>
          <a:noFill/>
        </p:spPr>
        <p:txBody>
          <a:bodyPr wrap="square">
            <a:spAutoFit/>
          </a:bodyPr>
          <a:lstStyle/>
          <a:p>
            <a:r>
              <a:rPr lang="en-US" sz="1400" dirty="0"/>
              <a:t>Here, we use our model to predict whether the project proposals will succeed or fail to achieve its fundraising objective by applying the required project launch information metrics.</a:t>
            </a:r>
          </a:p>
        </p:txBody>
      </p:sp>
      <p:sp>
        <p:nvSpPr>
          <p:cNvPr id="14" name="TextBox 13">
            <a:extLst>
              <a:ext uri="{FF2B5EF4-FFF2-40B4-BE49-F238E27FC236}">
                <a16:creationId xmlns:a16="http://schemas.microsoft.com/office/drawing/2014/main" id="{AF8E9E67-D604-B5D1-E7EF-534C1CA2266D}"/>
              </a:ext>
            </a:extLst>
          </p:cNvPr>
          <p:cNvSpPr txBox="1"/>
          <p:nvPr/>
        </p:nvSpPr>
        <p:spPr>
          <a:xfrm>
            <a:off x="3950706" y="4410764"/>
            <a:ext cx="8305045" cy="523220"/>
          </a:xfrm>
          <a:prstGeom prst="rect">
            <a:avLst/>
          </a:prstGeom>
          <a:noFill/>
        </p:spPr>
        <p:txBody>
          <a:bodyPr wrap="square">
            <a:spAutoFit/>
          </a:bodyPr>
          <a:lstStyle/>
          <a:p>
            <a:r>
              <a:rPr lang="en-US" sz="1400" dirty="0"/>
              <a:t>Train data with different ML techniques and use Hyperparameter Data tuning. Check the accuracy and measurements of test data.</a:t>
            </a:r>
          </a:p>
        </p:txBody>
      </p:sp>
      <p:sp>
        <p:nvSpPr>
          <p:cNvPr id="15" name="TextBox 14">
            <a:extLst>
              <a:ext uri="{FF2B5EF4-FFF2-40B4-BE49-F238E27FC236}">
                <a16:creationId xmlns:a16="http://schemas.microsoft.com/office/drawing/2014/main" id="{ADB17BDC-9443-4563-C4F1-20F974B32E4B}"/>
              </a:ext>
            </a:extLst>
          </p:cNvPr>
          <p:cNvSpPr txBox="1"/>
          <p:nvPr/>
        </p:nvSpPr>
        <p:spPr>
          <a:xfrm>
            <a:off x="3889972" y="801632"/>
            <a:ext cx="8166226" cy="307777"/>
          </a:xfrm>
          <a:prstGeom prst="rect">
            <a:avLst/>
          </a:prstGeom>
          <a:noFill/>
        </p:spPr>
        <p:txBody>
          <a:bodyPr wrap="square" rtlCol="0">
            <a:spAutoFit/>
          </a:bodyPr>
          <a:lstStyle/>
          <a:p>
            <a:pPr algn="just"/>
            <a:r>
              <a:rPr lang="en-US" sz="1400" dirty="0"/>
              <a:t>This dataset contains data on 20,632 Kickstarter campaigns on the site as of February 1st 2017.</a:t>
            </a:r>
          </a:p>
        </p:txBody>
      </p:sp>
    </p:spTree>
    <p:extLst>
      <p:ext uri="{BB962C8B-B14F-4D97-AF65-F5344CB8AC3E}">
        <p14:creationId xmlns:p14="http://schemas.microsoft.com/office/powerpoint/2010/main" val="80285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C84B1CA-7F21-A932-55D8-67537C2C8354}"/>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9DB08FCC-79A4-29E5-8889-EF0CA84CFC9A}"/>
              </a:ext>
            </a:extLst>
          </p:cNvPr>
          <p:cNvSpPr>
            <a:spLocks noGrp="1"/>
          </p:cNvSpPr>
          <p:nvPr>
            <p:ph type="sldNum" sz="quarter" idx="12"/>
          </p:nvPr>
        </p:nvSpPr>
        <p:spPr/>
        <p:txBody>
          <a:bodyPr/>
          <a:lstStyle/>
          <a:p>
            <a:fld id="{A65A5C87-DF58-40C8-B092-1DE63DB4547E}" type="slidenum">
              <a:rPr lang="en-US" smtClean="0"/>
              <a:t>9</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E8518539-2470-7AEC-FF11-2E867F4E6E3E}"/>
              </a:ext>
            </a:extLst>
          </p:cNvPr>
          <p:cNvPicPr>
            <a:picLocks noChangeAspect="1"/>
          </p:cNvPicPr>
          <p:nvPr/>
        </p:nvPicPr>
        <p:blipFill rotWithShape="1">
          <a:blip r:embed="rId2"/>
          <a:srcRect t="8014" r="-1" b="3601"/>
          <a:stretch/>
        </p:blipFill>
        <p:spPr>
          <a:xfrm>
            <a:off x="1502875" y="1315242"/>
            <a:ext cx="3586619" cy="4839759"/>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3354C33B-055D-6B28-587B-D0871389E48D}"/>
              </a:ext>
            </a:extLst>
          </p:cNvPr>
          <p:cNvPicPr>
            <a:picLocks noChangeAspect="1"/>
          </p:cNvPicPr>
          <p:nvPr/>
        </p:nvPicPr>
        <p:blipFill rotWithShape="1">
          <a:blip r:embed="rId3"/>
          <a:srcRect l="685" r="7693" b="-2"/>
          <a:stretch/>
        </p:blipFill>
        <p:spPr>
          <a:xfrm>
            <a:off x="6779536" y="1348908"/>
            <a:ext cx="3662127" cy="4839760"/>
          </a:xfrm>
          <a:prstGeom prst="rect">
            <a:avLst/>
          </a:prstGeom>
        </p:spPr>
      </p:pic>
      <p:sp>
        <p:nvSpPr>
          <p:cNvPr id="7" name="TextBox 6">
            <a:extLst>
              <a:ext uri="{FF2B5EF4-FFF2-40B4-BE49-F238E27FC236}">
                <a16:creationId xmlns:a16="http://schemas.microsoft.com/office/drawing/2014/main" id="{23F252E2-5094-02FA-BC0C-0EAF0FA1DB1D}"/>
              </a:ext>
            </a:extLst>
          </p:cNvPr>
          <p:cNvSpPr txBox="1"/>
          <p:nvPr/>
        </p:nvSpPr>
        <p:spPr>
          <a:xfrm>
            <a:off x="4535786" y="316871"/>
            <a:ext cx="2064190" cy="369332"/>
          </a:xfrm>
          <a:prstGeom prst="rect">
            <a:avLst/>
          </a:prstGeom>
          <a:noFill/>
        </p:spPr>
        <p:txBody>
          <a:bodyPr wrap="square" rtlCol="0">
            <a:spAutoFit/>
          </a:bodyPr>
          <a:lstStyle/>
          <a:p>
            <a:pPr algn="ctr"/>
            <a:r>
              <a:rPr lang="en-US" b="1" dirty="0"/>
              <a:t>Dataset</a:t>
            </a:r>
          </a:p>
        </p:txBody>
      </p:sp>
      <p:sp>
        <p:nvSpPr>
          <p:cNvPr id="9" name="TextBox 8">
            <a:extLst>
              <a:ext uri="{FF2B5EF4-FFF2-40B4-BE49-F238E27FC236}">
                <a16:creationId xmlns:a16="http://schemas.microsoft.com/office/drawing/2014/main" id="{2E59CBB7-8240-2A68-7D4E-7FA19F02BBC0}"/>
              </a:ext>
            </a:extLst>
          </p:cNvPr>
          <p:cNvSpPr txBox="1"/>
          <p:nvPr/>
        </p:nvSpPr>
        <p:spPr>
          <a:xfrm>
            <a:off x="941560" y="845236"/>
            <a:ext cx="10121775" cy="369332"/>
          </a:xfrm>
          <a:prstGeom prst="rect">
            <a:avLst/>
          </a:prstGeom>
          <a:noFill/>
        </p:spPr>
        <p:txBody>
          <a:bodyPr wrap="square">
            <a:spAutoFit/>
          </a:bodyPr>
          <a:lstStyle/>
          <a:p>
            <a:pPr marL="285750" indent="-285750">
              <a:buFont typeface="Arial" panose="020B0604020202020204" pitchFamily="34" charset="0"/>
              <a:buChar char="•"/>
            </a:pPr>
            <a:r>
              <a:rPr lang="en-US" dirty="0"/>
              <a:t>The Dataset consists of 68 features: </a:t>
            </a:r>
          </a:p>
        </p:txBody>
      </p:sp>
    </p:spTree>
    <p:extLst>
      <p:ext uri="{BB962C8B-B14F-4D97-AF65-F5344CB8AC3E}">
        <p14:creationId xmlns:p14="http://schemas.microsoft.com/office/powerpoint/2010/main" val="49165970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1323</TotalTime>
  <Words>1367</Words>
  <Application>Microsoft Office PowerPoint</Application>
  <PresentationFormat>Widescreen</PresentationFormat>
  <Paragraphs>166</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Avenir Next LT Pro</vt:lpstr>
      <vt:lpstr>Calibri</vt:lpstr>
      <vt:lpstr>Segoe UI</vt:lpstr>
      <vt:lpstr>AccentBoxVTI</vt:lpstr>
      <vt:lpstr>CMPE 257 FINAL PROJECT Kickstarter Project Success Prediction INSTRUCTOR: Jahan Ghofraniha</vt:lpstr>
      <vt:lpstr>Outline</vt:lpstr>
      <vt:lpstr>Problem Statement</vt:lpstr>
      <vt:lpstr>PowerPoint Presentation</vt:lpstr>
      <vt:lpstr>Motivation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257 FINAL PROJECT Kickstarter Project Success Prediction INSTRUCTOR: Jahan Ghofraniha</dc:title>
  <dc:creator>vineeth reddy</dc:creator>
  <cp:lastModifiedBy>vineeth reddy</cp:lastModifiedBy>
  <cp:revision>8</cp:revision>
  <dcterms:created xsi:type="dcterms:W3CDTF">2023-05-03T22:19:54Z</dcterms:created>
  <dcterms:modified xsi:type="dcterms:W3CDTF">2023-05-04T20:47:31Z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