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Lst>
  <p:notesMasterIdLst>
    <p:notesMasterId r:id="rId21"/>
  </p:notesMasterIdLst>
  <p:handoutMasterIdLst>
    <p:handoutMasterId r:id="rId22"/>
  </p:handoutMasterIdLst>
  <p:sldIdLst>
    <p:sldId id="277" r:id="rId4"/>
    <p:sldId id="399" r:id="rId5"/>
    <p:sldId id="400" r:id="rId6"/>
    <p:sldId id="408" r:id="rId7"/>
    <p:sldId id="401" r:id="rId8"/>
    <p:sldId id="402" r:id="rId9"/>
    <p:sldId id="403" r:id="rId10"/>
    <p:sldId id="409" r:id="rId11"/>
    <p:sldId id="410" r:id="rId12"/>
    <p:sldId id="411" r:id="rId13"/>
    <p:sldId id="404" r:id="rId14"/>
    <p:sldId id="412" r:id="rId15"/>
    <p:sldId id="413" r:id="rId16"/>
    <p:sldId id="405" r:id="rId17"/>
    <p:sldId id="407" r:id="rId18"/>
    <p:sldId id="414" r:id="rId19"/>
    <p:sldId id="41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74" autoAdjust="0"/>
    <p:restoredTop sz="94660" autoAdjust="0"/>
  </p:normalViewPr>
  <p:slideViewPr>
    <p:cSldViewPr snapToGrid="0">
      <p:cViewPr>
        <p:scale>
          <a:sx n="82" d="100"/>
          <a:sy n="82" d="100"/>
        </p:scale>
        <p:origin x="-244" y="24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5/18/2022</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dirty="0"/>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5/18/2022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dirty="0"/>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37221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14513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41171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1712201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1801216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88120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27831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2691860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52476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4050815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2134494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xmlns="">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xmlns="">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xmlns="">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xmlns=""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dirty="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xmlns=""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dirty="0">
              <a:ln>
                <a:noFill/>
              </a:ln>
              <a:solidFill>
                <a:srgbClr val="FFFFFF"/>
              </a:solidFill>
              <a:effectLst/>
              <a:uLnTx/>
              <a:uFillTx/>
              <a:latin typeface="Calibri" panose="020F0502020204030204"/>
            </a:endParaRPr>
          </a:p>
        </p:txBody>
      </p:sp>
      <p:sp>
        <p:nvSpPr>
          <p:cNvPr id="45" name="Rectangle 44"/>
          <p:cNvSpPr/>
          <p:nvPr/>
        </p:nvSpPr>
        <p:spPr>
          <a:xfrm>
            <a:off x="2698029" y="1479881"/>
            <a:ext cx="6337481" cy="2255211"/>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of</a:t>
            </a:r>
          </a:p>
          <a:p>
            <a:pPr algn="ctr">
              <a:lnSpc>
                <a:spcPct val="150000"/>
              </a:lnSpc>
            </a:pPr>
            <a:r>
              <a:rPr lang="en-US" sz="2400" b="1" dirty="0">
                <a:solidFill>
                  <a:srgbClr val="000000"/>
                </a:solidFill>
              </a:rPr>
              <a:t>BACHELOR OF ENGINEERING </a:t>
            </a:r>
            <a:endParaRPr lang="en-US" sz="2400" dirty="0">
              <a:solidFill>
                <a:srgbClr val="000000"/>
              </a:solidFill>
            </a:endParaRPr>
          </a:p>
          <a:p>
            <a:pPr algn="ctr">
              <a:lnSpc>
                <a:spcPct val="150000"/>
              </a:lnSpc>
            </a:pPr>
            <a:r>
              <a:rPr lang="en-US" sz="2400" i="1" dirty="0">
                <a:solidFill>
                  <a:srgbClr val="000000"/>
                </a:solidFill>
              </a:rPr>
              <a:t> </a:t>
            </a:r>
            <a:r>
              <a:rPr lang="en-US" sz="2400" i="1" dirty="0" smtClean="0">
                <a:solidFill>
                  <a:srgbClr val="000000"/>
                </a:solidFill>
              </a:rPr>
              <a:t>IN</a:t>
            </a:r>
          </a:p>
          <a:p>
            <a:pPr algn="ctr">
              <a:lnSpc>
                <a:spcPct val="150000"/>
              </a:lnSpc>
            </a:pPr>
            <a:r>
              <a:rPr lang="en-US" sz="2400" b="1" dirty="0" smtClean="0">
                <a:solidFill>
                  <a:srgbClr val="000000"/>
                </a:solidFill>
              </a:rPr>
              <a:t>CSE- IBM BIG DATA ANALYTICS </a:t>
            </a:r>
            <a:endParaRPr lang="en-US" sz="2400" dirty="0">
              <a:solidFill>
                <a:srgbClr val="000000"/>
              </a:solidFill>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Box 52"/>
          <p:cNvSpPr txBox="1">
            <a:spLocks noChangeArrowheads="1"/>
          </p:cNvSpPr>
          <p:nvPr/>
        </p:nvSpPr>
        <p:spPr bwMode="auto">
          <a:xfrm>
            <a:off x="443345" y="6014156"/>
            <a:ext cx="588260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1675646" y="218343"/>
            <a:ext cx="8477097"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3600" b="1" dirty="0" smtClean="0"/>
              <a:t>Text-to-speech </a:t>
            </a:r>
            <a:r>
              <a:rPr lang="en-US" sz="3600" b="1" dirty="0"/>
              <a:t>&amp; Voice-to-text </a:t>
            </a:r>
            <a:endParaRPr lang="en-US" sz="3600" b="1" dirty="0" smtClean="0"/>
          </a:p>
          <a:p>
            <a:pPr algn="ctr"/>
            <a:r>
              <a:rPr lang="en-US" sz="3600" b="1" dirty="0" smtClean="0"/>
              <a:t>Application</a:t>
            </a:r>
            <a:endParaRPr lang="en-IN" sz="3600" dirty="0"/>
          </a:p>
          <a:p>
            <a:pPr algn="ctr"/>
            <a:endParaRPr lang="en-US" sz="3600" dirty="0">
              <a:latin typeface="Raleway ExtraBold" pitchFamily="34" charset="-52"/>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dirty="0"/>
          </a:p>
        </p:txBody>
      </p:sp>
      <p:sp>
        <p:nvSpPr>
          <p:cNvPr id="5" name="TextBox 4"/>
          <p:cNvSpPr txBox="1"/>
          <p:nvPr/>
        </p:nvSpPr>
        <p:spPr>
          <a:xfrm>
            <a:off x="1463773" y="3887331"/>
            <a:ext cx="3841751" cy="2246769"/>
          </a:xfrm>
          <a:prstGeom prst="rect">
            <a:avLst/>
          </a:prstGeom>
          <a:noFill/>
        </p:spPr>
        <p:txBody>
          <a:bodyPr wrap="square" rtlCol="0">
            <a:spAutoFit/>
          </a:bodyPr>
          <a:lstStyle/>
          <a:p>
            <a:r>
              <a:rPr lang="en-US" sz="2000" b="1" dirty="0"/>
              <a:t>Submitted by: </a:t>
            </a:r>
          </a:p>
          <a:p>
            <a:pPr>
              <a:lnSpc>
                <a:spcPct val="150000"/>
              </a:lnSpc>
            </a:pPr>
            <a:r>
              <a:rPr lang="en-US" sz="2000" dirty="0" smtClean="0"/>
              <a:t>AVN.Vineethsai   – 18BCS3788</a:t>
            </a:r>
          </a:p>
          <a:p>
            <a:pPr>
              <a:lnSpc>
                <a:spcPct val="150000"/>
              </a:lnSpc>
            </a:pPr>
            <a:r>
              <a:rPr lang="en-US" sz="2000" dirty="0" smtClean="0"/>
              <a:t>Divyanshu            – 18BCS3781</a:t>
            </a:r>
          </a:p>
          <a:p>
            <a:pPr>
              <a:lnSpc>
                <a:spcPct val="150000"/>
              </a:lnSpc>
            </a:pPr>
            <a:r>
              <a:rPr lang="en-US" sz="2000" dirty="0"/>
              <a:t>Ashish Mehra </a:t>
            </a:r>
            <a:r>
              <a:rPr lang="en-US" sz="2000" dirty="0" smtClean="0"/>
              <a:t>     – 18BCS3796</a:t>
            </a:r>
          </a:p>
          <a:p>
            <a:pPr>
              <a:lnSpc>
                <a:spcPct val="150000"/>
              </a:lnSpc>
            </a:pPr>
            <a:r>
              <a:rPr lang="en-US" sz="2000" dirty="0"/>
              <a:t>Akshat </a:t>
            </a:r>
            <a:r>
              <a:rPr lang="en-US" sz="2000" dirty="0" smtClean="0"/>
              <a:t>Sharma    – 18BCS3786</a:t>
            </a:r>
            <a:endParaRPr lang="en-US" sz="2000" dirty="0"/>
          </a:p>
        </p:txBody>
      </p:sp>
      <p:sp>
        <p:nvSpPr>
          <p:cNvPr id="6" name="TextBox 5"/>
          <p:cNvSpPr txBox="1"/>
          <p:nvPr/>
        </p:nvSpPr>
        <p:spPr>
          <a:xfrm>
            <a:off x="7681250" y="4725655"/>
            <a:ext cx="2971326" cy="1323439"/>
          </a:xfrm>
          <a:prstGeom prst="rect">
            <a:avLst/>
          </a:prstGeom>
          <a:noFill/>
        </p:spPr>
        <p:txBody>
          <a:bodyPr wrap="none" rtlCol="0">
            <a:spAutoFit/>
          </a:bodyPr>
          <a:lstStyle/>
          <a:p>
            <a:pPr>
              <a:lnSpc>
                <a:spcPct val="200000"/>
              </a:lnSpc>
            </a:pPr>
            <a:r>
              <a:rPr lang="en-US" sz="2000" b="1" dirty="0"/>
              <a:t>Under the Supervision of: </a:t>
            </a:r>
            <a:endParaRPr lang="en-US" sz="2000" dirty="0"/>
          </a:p>
          <a:p>
            <a:r>
              <a:rPr lang="en-US" sz="2000" dirty="0" smtClean="0"/>
              <a:t>       Ms</a:t>
            </a:r>
            <a:r>
              <a:rPr lang="en-US" sz="2000" dirty="0"/>
              <a:t>. </a:t>
            </a:r>
            <a:r>
              <a:rPr lang="en-US" sz="2000" noProof="1" smtClean="0"/>
              <a:t>Jothi</a:t>
            </a:r>
            <a:r>
              <a:rPr lang="en-US" sz="2000" dirty="0" smtClean="0"/>
              <a:t> </a:t>
            </a:r>
            <a:r>
              <a:rPr lang="en-US" sz="2000" dirty="0"/>
              <a:t>Pruthi</a:t>
            </a:r>
            <a:r>
              <a:rPr lang="en-US" sz="2000" dirty="0" smtClean="0"/>
              <a:t> </a:t>
            </a:r>
            <a:endParaRPr lang="en-US" sz="2000" dirty="0"/>
          </a:p>
          <a:p>
            <a:endParaRPr lang="en-US" sz="2000" dirty="0"/>
          </a:p>
        </p:txBody>
      </p:sp>
    </p:spTree>
    <p:extLst>
      <p:ext uri="{BB962C8B-B14F-4D97-AF65-F5344CB8AC3E}">
        <p14:creationId xmlns:p14="http://schemas.microsoft.com/office/powerpoint/2010/main" val="4565021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88576"/>
            <a:ext cx="10515600" cy="4866467"/>
          </a:xfrm>
        </p:spPr>
        <p:txBody>
          <a:bodyPr>
            <a:normAutofit lnSpcReduction="10000"/>
          </a:bodyPr>
          <a:lstStyle/>
          <a:p>
            <a:pPr marL="0" indent="0" algn="just">
              <a:lnSpc>
                <a:spcPct val="100000"/>
              </a:lnSpc>
              <a:buNone/>
            </a:pPr>
            <a:r>
              <a:rPr lang="en-IN" sz="2400" b="1" dirty="0">
                <a:latin typeface="Times New Roman" pitchFamily="18" charset="0"/>
                <a:cs typeface="Times New Roman" pitchFamily="18" charset="0"/>
              </a:rPr>
              <a:t>Voice </a:t>
            </a:r>
            <a:r>
              <a:rPr lang="en-IN" sz="2400" b="1" dirty="0" smtClean="0">
                <a:latin typeface="Times New Roman" pitchFamily="18" charset="0"/>
                <a:cs typeface="Times New Roman" pitchFamily="18" charset="0"/>
              </a:rPr>
              <a:t>function </a:t>
            </a:r>
          </a:p>
          <a:p>
            <a:pPr marL="0" indent="0" algn="just">
              <a:lnSpc>
                <a:spcPct val="100000"/>
              </a:lnSpc>
              <a:buNone/>
            </a:pPr>
            <a:r>
              <a:rPr lang="en-IN" sz="1800" dirty="0" smtClean="0">
                <a:latin typeface="Times New Roman" pitchFamily="18" charset="0"/>
                <a:cs typeface="Times New Roman" pitchFamily="18" charset="0"/>
              </a:rPr>
              <a:t>The </a:t>
            </a:r>
            <a:r>
              <a:rPr lang="en-IN" sz="1800" dirty="0">
                <a:latin typeface="Times New Roman" pitchFamily="18" charset="0"/>
                <a:cs typeface="Times New Roman" pitchFamily="18" charset="0"/>
              </a:rPr>
              <a:t>voices array will hold all of the voices available in </a:t>
            </a:r>
            <a:r>
              <a:rPr lang="en-IN" sz="1800" dirty="0" smtClean="0">
                <a:latin typeface="Times New Roman" pitchFamily="18" charset="0"/>
                <a:cs typeface="Times New Roman" pitchFamily="18" charset="0"/>
              </a:rPr>
              <a:t>the</a:t>
            </a:r>
          </a:p>
          <a:p>
            <a:pPr marL="0" indent="0" algn="just">
              <a:lnSpc>
                <a:spcPct val="100000"/>
              </a:lnSpc>
              <a:buNone/>
            </a:pPr>
            <a:r>
              <a:rPr lang="en-IN" sz="1800" dirty="0" smtClean="0">
                <a:latin typeface="Times New Roman" pitchFamily="18" charset="0"/>
                <a:cs typeface="Times New Roman" pitchFamily="18" charset="0"/>
              </a:rPr>
              <a:t> </a:t>
            </a:r>
            <a:r>
              <a:rPr lang="en-IN" sz="1800" dirty="0">
                <a:latin typeface="Times New Roman" pitchFamily="18" charset="0"/>
                <a:cs typeface="Times New Roman" pitchFamily="18" charset="0"/>
              </a:rPr>
              <a:t>Browser Web speech API, while as mention in figure </a:t>
            </a:r>
            <a:r>
              <a:rPr lang="en-IN" sz="1800" dirty="0" smtClean="0">
                <a:latin typeface="Times New Roman" pitchFamily="18" charset="0"/>
                <a:cs typeface="Times New Roman" pitchFamily="18" charset="0"/>
              </a:rPr>
              <a:t> </a:t>
            </a:r>
            <a:r>
              <a:rPr lang="en-IN" sz="1800" dirty="0">
                <a:latin typeface="Times New Roman" pitchFamily="18" charset="0"/>
                <a:cs typeface="Times New Roman" pitchFamily="18" charset="0"/>
              </a:rPr>
              <a:t>the </a:t>
            </a:r>
            <a:endParaRPr lang="en-IN" sz="1800" dirty="0" smtClean="0">
              <a:latin typeface="Times New Roman" pitchFamily="18" charset="0"/>
              <a:cs typeface="Times New Roman" pitchFamily="18" charset="0"/>
            </a:endParaRPr>
          </a:p>
          <a:p>
            <a:pPr marL="0" indent="0" algn="just">
              <a:lnSpc>
                <a:spcPct val="100000"/>
              </a:lnSpc>
              <a:buNone/>
            </a:pPr>
            <a:r>
              <a:rPr lang="en-IN" sz="1800" dirty="0" smtClean="0">
                <a:latin typeface="Times New Roman" pitchFamily="18" charset="0"/>
                <a:cs typeface="Times New Roman" pitchFamily="18" charset="0"/>
              </a:rPr>
              <a:t>getVoices </a:t>
            </a:r>
            <a:r>
              <a:rPr lang="en-IN" sz="1800" dirty="0">
                <a:latin typeface="Times New Roman" pitchFamily="18" charset="0"/>
                <a:cs typeface="Times New Roman" pitchFamily="18" charset="0"/>
              </a:rPr>
              <a:t>function will return all of the voices available</a:t>
            </a:r>
            <a:r>
              <a:rPr lang="en-IN" sz="1800" dirty="0" smtClean="0">
                <a:latin typeface="Times New Roman" pitchFamily="18" charset="0"/>
                <a:cs typeface="Times New Roman" pitchFamily="18" charset="0"/>
              </a:rPr>
              <a:t>,</a:t>
            </a:r>
          </a:p>
          <a:p>
            <a:pPr marL="0" indent="0" algn="just">
              <a:lnSpc>
                <a:spcPct val="100000"/>
              </a:lnSpc>
              <a:buNone/>
            </a:pPr>
            <a:r>
              <a:rPr lang="en-IN" sz="1800" dirty="0" smtClean="0">
                <a:latin typeface="Times New Roman" pitchFamily="18" charset="0"/>
                <a:cs typeface="Times New Roman" pitchFamily="18" charset="0"/>
              </a:rPr>
              <a:t> </a:t>
            </a:r>
            <a:r>
              <a:rPr lang="en-IN" sz="1800" dirty="0">
                <a:latin typeface="Times New Roman" pitchFamily="18" charset="0"/>
                <a:cs typeface="Times New Roman" pitchFamily="18" charset="0"/>
              </a:rPr>
              <a:t>along with their names and languages. </a:t>
            </a:r>
            <a:endParaRPr lang="en-IN" sz="1800" dirty="0" smtClean="0">
              <a:latin typeface="Times New Roman" pitchFamily="18" charset="0"/>
              <a:cs typeface="Times New Roman" pitchFamily="18" charset="0"/>
            </a:endParaRPr>
          </a:p>
          <a:p>
            <a:pPr marL="0" indent="0" algn="just">
              <a:lnSpc>
                <a:spcPct val="100000"/>
              </a:lnSpc>
              <a:buNone/>
            </a:pPr>
            <a:endParaRPr lang="en-IN" sz="1800" dirty="0" smtClean="0">
              <a:latin typeface="Times New Roman" pitchFamily="18" charset="0"/>
              <a:cs typeface="Times New Roman" pitchFamily="18" charset="0"/>
            </a:endParaRPr>
          </a:p>
          <a:p>
            <a:pPr marL="0" indent="0" algn="just">
              <a:lnSpc>
                <a:spcPct val="100000"/>
              </a:lnSpc>
              <a:buNone/>
            </a:pPr>
            <a:r>
              <a:rPr lang="en-IN" sz="2400" b="1" dirty="0">
                <a:latin typeface="Times New Roman" pitchFamily="18" charset="0"/>
                <a:cs typeface="Times New Roman" pitchFamily="18" charset="0"/>
              </a:rPr>
              <a:t>Speak </a:t>
            </a:r>
            <a:r>
              <a:rPr lang="en-IN" sz="2400" b="1" dirty="0" smtClean="0">
                <a:latin typeface="Times New Roman" pitchFamily="18" charset="0"/>
                <a:cs typeface="Times New Roman" pitchFamily="18" charset="0"/>
              </a:rPr>
              <a:t>Function</a:t>
            </a:r>
          </a:p>
          <a:p>
            <a:pPr marL="0" indent="0" algn="just">
              <a:lnSpc>
                <a:spcPct val="100000"/>
              </a:lnSpc>
              <a:buNone/>
            </a:pPr>
            <a:r>
              <a:rPr lang="en-IN" sz="1800" dirty="0" smtClean="0">
                <a:latin typeface="Times New Roman" pitchFamily="18" charset="0"/>
                <a:cs typeface="Times New Roman" pitchFamily="18" charset="0"/>
              </a:rPr>
              <a:t> </a:t>
            </a:r>
            <a:r>
              <a:rPr lang="en-IN" sz="1800" dirty="0">
                <a:latin typeface="Times New Roman" pitchFamily="18" charset="0"/>
                <a:cs typeface="Times New Roman" pitchFamily="18" charset="0"/>
              </a:rPr>
              <a:t>We'll create a function speak as shown in </a:t>
            </a:r>
            <a:r>
              <a:rPr lang="en-IN" sz="1800" dirty="0" smtClean="0">
                <a:latin typeface="Times New Roman" pitchFamily="18" charset="0"/>
                <a:cs typeface="Times New Roman" pitchFamily="18" charset="0"/>
              </a:rPr>
              <a:t>figure. Speaking </a:t>
            </a:r>
          </a:p>
          <a:p>
            <a:pPr marL="0" indent="0" algn="just">
              <a:lnSpc>
                <a:spcPct val="100000"/>
              </a:lnSpc>
              <a:buNone/>
            </a:pPr>
            <a:r>
              <a:rPr lang="en-IN" sz="1800" dirty="0" smtClean="0">
                <a:latin typeface="Times New Roman" pitchFamily="18" charset="0"/>
                <a:cs typeface="Times New Roman" pitchFamily="18" charset="0"/>
              </a:rPr>
              <a:t>events </a:t>
            </a:r>
            <a:r>
              <a:rPr lang="en-IN" sz="1800" dirty="0">
                <a:latin typeface="Times New Roman" pitchFamily="18" charset="0"/>
                <a:cs typeface="Times New Roman" pitchFamily="18" charset="0"/>
              </a:rPr>
              <a:t>are handled by talk, which provides a wave </a:t>
            </a:r>
            <a:r>
              <a:rPr lang="en-IN" sz="1800" dirty="0" smtClean="0">
                <a:latin typeface="Times New Roman" pitchFamily="18" charset="0"/>
                <a:cs typeface="Times New Roman" pitchFamily="18" charset="0"/>
              </a:rPr>
              <a:t>background </a:t>
            </a:r>
          </a:p>
          <a:p>
            <a:pPr marL="0" indent="0" algn="just">
              <a:lnSpc>
                <a:spcPct val="100000"/>
              </a:lnSpc>
              <a:buNone/>
            </a:pPr>
            <a:r>
              <a:rPr lang="en-IN" sz="1800" dirty="0" smtClean="0">
                <a:latin typeface="Times New Roman" pitchFamily="18" charset="0"/>
                <a:cs typeface="Times New Roman" pitchFamily="18" charset="0"/>
              </a:rPr>
              <a:t>when </a:t>
            </a:r>
            <a:r>
              <a:rPr lang="en-IN" sz="1800" dirty="0">
                <a:latin typeface="Times New Roman" pitchFamily="18" charset="0"/>
                <a:cs typeface="Times New Roman" pitchFamily="18" charset="0"/>
              </a:rPr>
              <a:t>a voice is speaking, manages the selected voice, </a:t>
            </a:r>
            <a:endParaRPr lang="en-IN" sz="1800" dirty="0" smtClean="0">
              <a:latin typeface="Times New Roman" pitchFamily="18" charset="0"/>
              <a:cs typeface="Times New Roman" pitchFamily="18" charset="0"/>
            </a:endParaRPr>
          </a:p>
          <a:p>
            <a:pPr marL="0" indent="0" algn="just">
              <a:lnSpc>
                <a:spcPct val="100000"/>
              </a:lnSpc>
              <a:buNone/>
            </a:pPr>
            <a:r>
              <a:rPr lang="en-IN" sz="1800" dirty="0" smtClean="0">
                <a:latin typeface="Times New Roman" pitchFamily="18" charset="0"/>
                <a:cs typeface="Times New Roman" pitchFamily="18" charset="0"/>
              </a:rPr>
              <a:t>controls </a:t>
            </a:r>
            <a:r>
              <a:rPr lang="en-IN" sz="1800" dirty="0">
                <a:latin typeface="Times New Roman" pitchFamily="18" charset="0"/>
                <a:cs typeface="Times New Roman" pitchFamily="18" charset="0"/>
              </a:rPr>
              <a:t>the rate and pitch of the voice, and also handles </a:t>
            </a:r>
            <a:endParaRPr lang="en-IN" sz="1800" dirty="0" smtClean="0">
              <a:latin typeface="Times New Roman" pitchFamily="18" charset="0"/>
              <a:cs typeface="Times New Roman" pitchFamily="18" charset="0"/>
            </a:endParaRPr>
          </a:p>
          <a:p>
            <a:pPr marL="0" indent="0" algn="just">
              <a:lnSpc>
                <a:spcPct val="100000"/>
              </a:lnSpc>
              <a:buNone/>
            </a:pPr>
            <a:r>
              <a:rPr lang="en-IN" sz="1800" dirty="0" smtClean="0">
                <a:latin typeface="Times New Roman" pitchFamily="18" charset="0"/>
                <a:cs typeface="Times New Roman" pitchFamily="18" charset="0"/>
              </a:rPr>
              <a:t>error</a:t>
            </a:r>
            <a:r>
              <a:rPr lang="en-IN" sz="1800" dirty="0">
                <a:latin typeface="Times New Roman" pitchFamily="18" charset="0"/>
                <a:cs typeface="Times New Roman" pitchFamily="18" charset="0"/>
              </a:rPr>
              <a:t>.</a:t>
            </a:r>
          </a:p>
          <a:p>
            <a:pPr marL="0" indent="0" algn="just">
              <a:lnSpc>
                <a:spcPct val="100000"/>
              </a:lnSpc>
              <a:buNone/>
            </a:pPr>
            <a:endParaRPr lang="en-IN" sz="1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10</a:t>
            </a:fld>
            <a:endParaRPr lang="en-US" dirty="0"/>
          </a:p>
        </p:txBody>
      </p:sp>
      <p:pic>
        <p:nvPicPr>
          <p:cNvPr id="5" name="Picture 4" descr="C:\Users\Appanavineethsai\OneDrive\Desktop\ttext to speech--- speak.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72759" y="1557581"/>
            <a:ext cx="4897464" cy="483547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3020834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1447" y="473613"/>
            <a:ext cx="10515600" cy="1325563"/>
          </a:xfrm>
        </p:spPr>
        <p:txBody>
          <a:bodyPr/>
          <a:lstStyle/>
          <a:p>
            <a:r>
              <a:rPr lang="en-US" dirty="0"/>
              <a:t>Results and Outputs</a:t>
            </a:r>
          </a:p>
        </p:txBody>
      </p:sp>
      <p:sp>
        <p:nvSpPr>
          <p:cNvPr id="3" name="Content Placeholder 2"/>
          <p:cNvSpPr>
            <a:spLocks noGrp="1"/>
          </p:cNvSpPr>
          <p:nvPr>
            <p:ph idx="1"/>
          </p:nvPr>
        </p:nvSpPr>
        <p:spPr/>
        <p:txBody>
          <a:bodyPr>
            <a:normAutofit/>
          </a:bodyPr>
          <a:lstStyle/>
          <a:p>
            <a:pPr marL="0" indent="0" algn="just">
              <a:lnSpc>
                <a:spcPct val="100000"/>
              </a:lnSpc>
              <a:buNone/>
            </a:pPr>
            <a:endParaRPr lang="en-IN" sz="1800" dirty="0" smtClean="0">
              <a:latin typeface="Times New Roman" pitchFamily="18" charset="0"/>
              <a:cs typeface="Times New Roman" pitchFamily="18" charset="0"/>
            </a:endParaRPr>
          </a:p>
          <a:p>
            <a:pPr marL="0" indent="0" algn="just">
              <a:lnSpc>
                <a:spcPct val="100000"/>
              </a:lnSpc>
              <a:buNone/>
            </a:pPr>
            <a:endParaRPr lang="en-IN" sz="2000" dirty="0" smtClean="0">
              <a:latin typeface="Times New Roman" pitchFamily="18" charset="0"/>
              <a:cs typeface="Times New Roman" pitchFamily="18" charset="0"/>
            </a:endParaRPr>
          </a:p>
          <a:p>
            <a:pPr marL="0" indent="0" algn="just">
              <a:lnSpc>
                <a:spcPct val="150000"/>
              </a:lnSpc>
              <a:buNone/>
            </a:pPr>
            <a:r>
              <a:rPr lang="en-IN" sz="2000" dirty="0" smtClean="0">
                <a:latin typeface="Times New Roman" pitchFamily="18" charset="0"/>
                <a:cs typeface="Times New Roman" pitchFamily="18" charset="0"/>
              </a:rPr>
              <a:t>We </a:t>
            </a:r>
            <a:r>
              <a:rPr lang="en-IN" sz="2000" dirty="0">
                <a:latin typeface="Times New Roman" pitchFamily="18" charset="0"/>
                <a:cs typeface="Times New Roman" pitchFamily="18" charset="0"/>
              </a:rPr>
              <a:t>created a simple application and it is easy for </a:t>
            </a:r>
            <a:r>
              <a:rPr lang="en-IN" sz="2000" dirty="0" smtClean="0">
                <a:latin typeface="Times New Roman" pitchFamily="18" charset="0"/>
                <a:cs typeface="Times New Roman" pitchFamily="18" charset="0"/>
              </a:rPr>
              <a:t>users</a:t>
            </a:r>
          </a:p>
          <a:p>
            <a:pPr marL="0" indent="0" algn="just">
              <a:lnSpc>
                <a:spcPct val="150000"/>
              </a:lnSpc>
              <a:buNone/>
            </a:pPr>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to </a:t>
            </a:r>
            <a:r>
              <a:rPr lang="en-IN" sz="2000" dirty="0" smtClean="0">
                <a:latin typeface="Times New Roman" pitchFamily="18" charset="0"/>
                <a:cs typeface="Times New Roman" pitchFamily="18" charset="0"/>
              </a:rPr>
              <a:t>use </a:t>
            </a:r>
            <a:r>
              <a:rPr lang="en-IN" sz="2000" dirty="0">
                <a:latin typeface="Times New Roman" pitchFamily="18" charset="0"/>
                <a:cs typeface="Times New Roman" pitchFamily="18" charset="0"/>
              </a:rPr>
              <a:t>it as </a:t>
            </a:r>
            <a:r>
              <a:rPr lang="en-IN" sz="2000" dirty="0" smtClean="0">
                <a:latin typeface="Times New Roman" pitchFamily="18" charset="0"/>
                <a:cs typeface="Times New Roman" pitchFamily="18" charset="0"/>
              </a:rPr>
              <a:t>shown </a:t>
            </a:r>
            <a:r>
              <a:rPr lang="en-IN" sz="2000" dirty="0">
                <a:latin typeface="Times New Roman" pitchFamily="18" charset="0"/>
                <a:cs typeface="Times New Roman" pitchFamily="18" charset="0"/>
              </a:rPr>
              <a:t>in </a:t>
            </a:r>
            <a:r>
              <a:rPr lang="en-IN" sz="2000" dirty="0" smtClean="0">
                <a:latin typeface="Times New Roman" pitchFamily="18" charset="0"/>
                <a:cs typeface="Times New Roman" pitchFamily="18" charset="0"/>
              </a:rPr>
              <a:t>figure.</a:t>
            </a:r>
            <a:r>
              <a:rPr lang="en-IN" sz="2000" dirty="0">
                <a:latin typeface="Times New Roman" pitchFamily="18" charset="0"/>
                <a:cs typeface="Times New Roman" pitchFamily="18" charset="0"/>
              </a:rPr>
              <a:t> we developed the </a:t>
            </a:r>
            <a:r>
              <a:rPr lang="en-IN" sz="2000" dirty="0" smtClean="0">
                <a:latin typeface="Times New Roman" pitchFamily="18" charset="0"/>
                <a:cs typeface="Times New Roman" pitchFamily="18" charset="0"/>
              </a:rPr>
              <a:t>frontend</a:t>
            </a:r>
          </a:p>
          <a:p>
            <a:pPr marL="0" indent="0" algn="just">
              <a:lnSpc>
                <a:spcPct val="150000"/>
              </a:lnSpc>
              <a:buNone/>
            </a:pPr>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by </a:t>
            </a:r>
            <a:r>
              <a:rPr lang="en-IN" sz="2000" dirty="0" smtClean="0">
                <a:latin typeface="Times New Roman" pitchFamily="18" charset="0"/>
                <a:cs typeface="Times New Roman" pitchFamily="18" charset="0"/>
              </a:rPr>
              <a:t>using </a:t>
            </a:r>
            <a:r>
              <a:rPr lang="en-IN" sz="2000" dirty="0">
                <a:latin typeface="Times New Roman" pitchFamily="18" charset="0"/>
                <a:cs typeface="Times New Roman" pitchFamily="18" charset="0"/>
              </a:rPr>
              <a:t>HTML &amp; </a:t>
            </a:r>
            <a:r>
              <a:rPr lang="en-IN" sz="2000" dirty="0" smtClean="0">
                <a:latin typeface="Times New Roman" pitchFamily="18" charset="0"/>
                <a:cs typeface="Times New Roman" pitchFamily="18" charset="0"/>
              </a:rPr>
              <a:t>CSS and </a:t>
            </a:r>
            <a:r>
              <a:rPr lang="en-IN" sz="2000" dirty="0">
                <a:latin typeface="Times New Roman" pitchFamily="18" charset="0"/>
                <a:cs typeface="Times New Roman" pitchFamily="18" charset="0"/>
              </a:rPr>
              <a:t>it is connected to </a:t>
            </a:r>
            <a:endParaRPr lang="en-IN" sz="2000" dirty="0" smtClean="0">
              <a:latin typeface="Times New Roman" pitchFamily="18" charset="0"/>
              <a:cs typeface="Times New Roman" pitchFamily="18" charset="0"/>
            </a:endParaRPr>
          </a:p>
          <a:p>
            <a:pPr marL="0" indent="0" algn="just">
              <a:lnSpc>
                <a:spcPct val="150000"/>
              </a:lnSpc>
              <a:buNone/>
            </a:pPr>
            <a:r>
              <a:rPr lang="en-IN" sz="2000" dirty="0" smtClean="0">
                <a:latin typeface="Times New Roman" pitchFamily="18" charset="0"/>
                <a:cs typeface="Times New Roman" pitchFamily="18" charset="0"/>
              </a:rPr>
              <a:t>  text </a:t>
            </a:r>
            <a:r>
              <a:rPr lang="en-IN" sz="2000" dirty="0">
                <a:latin typeface="Times New Roman" pitchFamily="18" charset="0"/>
                <a:cs typeface="Times New Roman" pitchFamily="18" charset="0"/>
              </a:rPr>
              <a:t>to speech </a:t>
            </a:r>
            <a:r>
              <a:rPr lang="en-IN" sz="2000" dirty="0" smtClean="0">
                <a:latin typeface="Times New Roman" pitchFamily="18" charset="0"/>
                <a:cs typeface="Times New Roman" pitchFamily="18" charset="0"/>
              </a:rPr>
              <a:t>and voice </a:t>
            </a:r>
            <a:r>
              <a:rPr lang="en-IN" sz="2000" dirty="0">
                <a:latin typeface="Times New Roman" pitchFamily="18" charset="0"/>
                <a:cs typeface="Times New Roman" pitchFamily="18" charset="0"/>
              </a:rPr>
              <a:t>to text by API</a:t>
            </a:r>
            <a:r>
              <a:rPr lang="en-IN" sz="2000" dirty="0" smtClean="0">
                <a:latin typeface="Times New Roman" pitchFamily="18" charset="0"/>
                <a:cs typeface="Times New Roman" pitchFamily="18" charset="0"/>
              </a:rPr>
              <a:t>.</a:t>
            </a:r>
          </a:p>
          <a:p>
            <a:pPr marL="0" indent="0" algn="just">
              <a:lnSpc>
                <a:spcPct val="100000"/>
              </a:lnSpc>
              <a:buNone/>
            </a:pPr>
            <a:endParaRPr lang="en-IN" sz="1800" dirty="0" smtClean="0">
              <a:latin typeface="Times New Roman" pitchFamily="18" charset="0"/>
              <a:cs typeface="Times New Roman" pitchFamily="18" charset="0"/>
            </a:endParaRPr>
          </a:p>
          <a:p>
            <a:pPr marL="0" indent="0" algn="just">
              <a:lnSpc>
                <a:spcPct val="100000"/>
              </a:lnSpc>
              <a:buNone/>
            </a:pPr>
            <a:endParaRPr lang="en-IN" sz="1800" dirty="0" smtClean="0">
              <a:latin typeface="Times New Roman" pitchFamily="18" charset="0"/>
              <a:cs typeface="Times New Roman" pitchFamily="18" charset="0"/>
            </a:endParaRPr>
          </a:p>
          <a:p>
            <a:pPr marL="0" indent="0" algn="just">
              <a:lnSpc>
                <a:spcPct val="100000"/>
              </a:lnSpc>
              <a:buNone/>
            </a:pPr>
            <a:endParaRPr lang="en-IN" sz="1800"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11</a:t>
            </a:fld>
            <a:endParaRPr lang="en-US" dirty="0"/>
          </a:p>
        </p:txBody>
      </p:sp>
      <p:pic>
        <p:nvPicPr>
          <p:cNvPr id="5" name="Picture 4" descr="C:\Users\Appanavineethsai\OneDrive\Desktop\front pic.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72020" y="2177512"/>
            <a:ext cx="4788977" cy="337088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0036627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9454" y="1115878"/>
            <a:ext cx="10515600" cy="5222929"/>
          </a:xfrm>
        </p:spPr>
        <p:txBody>
          <a:bodyPr>
            <a:normAutofit/>
          </a:bodyPr>
          <a:lstStyle/>
          <a:p>
            <a:pPr marL="0" indent="0" algn="just">
              <a:lnSpc>
                <a:spcPct val="150000"/>
              </a:lnSpc>
              <a:buNone/>
            </a:pPr>
            <a:r>
              <a:rPr lang="en-IN" sz="2000" dirty="0" smtClean="0">
                <a:latin typeface="Times New Roman" pitchFamily="18" charset="0"/>
                <a:cs typeface="Times New Roman" pitchFamily="18" charset="0"/>
              </a:rPr>
              <a:t>In </a:t>
            </a:r>
            <a:r>
              <a:rPr lang="en-IN" sz="2000" dirty="0">
                <a:latin typeface="Times New Roman" pitchFamily="18" charset="0"/>
                <a:cs typeface="Times New Roman" pitchFamily="18" charset="0"/>
              </a:rPr>
              <a:t>Voice to text we used speech recognition. Here </a:t>
            </a:r>
            <a:endParaRPr lang="en-IN" sz="2000" dirty="0" smtClean="0">
              <a:latin typeface="Times New Roman" pitchFamily="18" charset="0"/>
              <a:cs typeface="Times New Roman" pitchFamily="18" charset="0"/>
            </a:endParaRPr>
          </a:p>
          <a:p>
            <a:pPr marL="0" indent="0" algn="just">
              <a:lnSpc>
                <a:spcPct val="150000"/>
              </a:lnSpc>
              <a:buNone/>
            </a:pPr>
            <a:r>
              <a:rPr lang="en-IN" sz="2000" dirty="0" smtClean="0">
                <a:latin typeface="Times New Roman" pitchFamily="18" charset="0"/>
                <a:cs typeface="Times New Roman" pitchFamily="18" charset="0"/>
              </a:rPr>
              <a:t>basically </a:t>
            </a:r>
            <a:r>
              <a:rPr lang="en-IN" sz="2000" dirty="0">
                <a:latin typeface="Times New Roman" pitchFamily="18" charset="0"/>
                <a:cs typeface="Times New Roman" pitchFamily="18" charset="0"/>
              </a:rPr>
              <a:t>speech recognition converts English words </a:t>
            </a:r>
          </a:p>
          <a:p>
            <a:pPr marL="0" indent="0" algn="just">
              <a:lnSpc>
                <a:spcPct val="150000"/>
              </a:lnSpc>
              <a:buNone/>
            </a:pPr>
            <a:r>
              <a:rPr lang="en-IN" sz="2000" dirty="0" smtClean="0">
                <a:latin typeface="Times New Roman" pitchFamily="18" charset="0"/>
                <a:cs typeface="Times New Roman" pitchFamily="18" charset="0"/>
              </a:rPr>
              <a:t>spoken </a:t>
            </a:r>
            <a:r>
              <a:rPr lang="en-IN" sz="2000" dirty="0">
                <a:latin typeface="Times New Roman" pitchFamily="18" charset="0"/>
                <a:cs typeface="Times New Roman" pitchFamily="18" charset="0"/>
              </a:rPr>
              <a:t>by human into text format. As shown in figure </a:t>
            </a:r>
            <a:endParaRPr lang="en-IN" sz="2000" dirty="0" smtClean="0">
              <a:latin typeface="Times New Roman" pitchFamily="18" charset="0"/>
              <a:cs typeface="Times New Roman" pitchFamily="18" charset="0"/>
            </a:endParaRPr>
          </a:p>
          <a:p>
            <a:pPr marL="0" indent="0" algn="just">
              <a:lnSpc>
                <a:spcPct val="150000"/>
              </a:lnSpc>
              <a:buNone/>
            </a:pPr>
            <a:r>
              <a:rPr lang="en-IN" sz="2000" dirty="0" smtClean="0">
                <a:latin typeface="Times New Roman" pitchFamily="18" charset="0"/>
                <a:cs typeface="Times New Roman" pitchFamily="18" charset="0"/>
              </a:rPr>
              <a:t>first </a:t>
            </a:r>
            <a:r>
              <a:rPr lang="en-IN" sz="2000" dirty="0">
                <a:latin typeface="Times New Roman" pitchFamily="18" charset="0"/>
                <a:cs typeface="Times New Roman" pitchFamily="18" charset="0"/>
              </a:rPr>
              <a:t>user needs to allow the microphone then </a:t>
            </a:r>
            <a:r>
              <a:rPr lang="en-IN" sz="2000" dirty="0" smtClean="0">
                <a:latin typeface="Times New Roman" pitchFamily="18" charset="0"/>
                <a:cs typeface="Times New Roman" pitchFamily="18" charset="0"/>
              </a:rPr>
              <a:t>only</a:t>
            </a:r>
          </a:p>
          <a:p>
            <a:pPr marL="0" indent="0" algn="just">
              <a:lnSpc>
                <a:spcPct val="150000"/>
              </a:lnSpc>
              <a:buNone/>
            </a:pPr>
            <a:r>
              <a:rPr lang="en-IN" sz="2000" dirty="0" smtClean="0">
                <a:latin typeface="Times New Roman" pitchFamily="18" charset="0"/>
                <a:cs typeface="Times New Roman" pitchFamily="18" charset="0"/>
              </a:rPr>
              <a:t>recording </a:t>
            </a:r>
            <a:r>
              <a:rPr lang="en-IN" sz="2000" dirty="0">
                <a:latin typeface="Times New Roman" pitchFamily="18" charset="0"/>
                <a:cs typeface="Times New Roman" pitchFamily="18" charset="0"/>
              </a:rPr>
              <a:t>will be start, </a:t>
            </a:r>
            <a:r>
              <a:rPr lang="en-IN" sz="2000" dirty="0" smtClean="0">
                <a:latin typeface="Times New Roman" pitchFamily="18" charset="0"/>
                <a:cs typeface="Times New Roman" pitchFamily="18" charset="0"/>
              </a:rPr>
              <a:t>After </a:t>
            </a:r>
            <a:r>
              <a:rPr lang="en-IN" sz="2000" dirty="0">
                <a:latin typeface="Times New Roman" pitchFamily="18" charset="0"/>
                <a:cs typeface="Times New Roman" pitchFamily="18" charset="0"/>
              </a:rPr>
              <a:t>staring recording if </a:t>
            </a:r>
            <a:endParaRPr lang="en-IN" sz="2000" dirty="0" smtClean="0">
              <a:latin typeface="Times New Roman" pitchFamily="18" charset="0"/>
              <a:cs typeface="Times New Roman" pitchFamily="18" charset="0"/>
            </a:endParaRPr>
          </a:p>
          <a:p>
            <a:pPr marL="0" indent="0" algn="just">
              <a:lnSpc>
                <a:spcPct val="150000"/>
              </a:lnSpc>
              <a:buNone/>
            </a:pPr>
            <a:r>
              <a:rPr lang="en-IN" sz="2000" dirty="0" smtClean="0">
                <a:latin typeface="Times New Roman" pitchFamily="18" charset="0"/>
                <a:cs typeface="Times New Roman" pitchFamily="18" charset="0"/>
              </a:rPr>
              <a:t>users </a:t>
            </a:r>
            <a:r>
              <a:rPr lang="en-IN" sz="2000" dirty="0">
                <a:latin typeface="Times New Roman" pitchFamily="18" charset="0"/>
                <a:cs typeface="Times New Roman" pitchFamily="18" charset="0"/>
              </a:rPr>
              <a:t>wants to stop means we given option that </a:t>
            </a:r>
            <a:r>
              <a:rPr lang="en-IN" sz="2000" dirty="0" smtClean="0">
                <a:latin typeface="Times New Roman" pitchFamily="18" charset="0"/>
                <a:cs typeface="Times New Roman" pitchFamily="18" charset="0"/>
              </a:rPr>
              <a:t>users</a:t>
            </a:r>
          </a:p>
          <a:p>
            <a:pPr marL="0" indent="0" algn="just">
              <a:lnSpc>
                <a:spcPct val="150000"/>
              </a:lnSpc>
              <a:buNone/>
            </a:pPr>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can copy their text till it. And also if user wants to </a:t>
            </a:r>
            <a:endParaRPr lang="en-IN" sz="2000" dirty="0" smtClean="0">
              <a:latin typeface="Times New Roman" pitchFamily="18" charset="0"/>
              <a:cs typeface="Times New Roman" pitchFamily="18" charset="0"/>
            </a:endParaRPr>
          </a:p>
          <a:p>
            <a:pPr marL="0" indent="0" algn="just">
              <a:lnSpc>
                <a:spcPct val="150000"/>
              </a:lnSpc>
              <a:buNone/>
            </a:pPr>
            <a:r>
              <a:rPr lang="en-IN" sz="2000" dirty="0" smtClean="0">
                <a:latin typeface="Times New Roman" pitchFamily="18" charset="0"/>
                <a:cs typeface="Times New Roman" pitchFamily="18" charset="0"/>
              </a:rPr>
              <a:t>start </a:t>
            </a:r>
            <a:r>
              <a:rPr lang="en-IN" sz="2000" dirty="0">
                <a:latin typeface="Times New Roman" pitchFamily="18" charset="0"/>
                <a:cs typeface="Times New Roman" pitchFamily="18" charset="0"/>
              </a:rPr>
              <a:t>new conversion then we provide delete option so </a:t>
            </a:r>
            <a:endParaRPr lang="en-IN" sz="2000" dirty="0" smtClean="0">
              <a:latin typeface="Times New Roman" pitchFamily="18" charset="0"/>
              <a:cs typeface="Times New Roman" pitchFamily="18" charset="0"/>
            </a:endParaRPr>
          </a:p>
          <a:p>
            <a:pPr marL="0" indent="0" algn="just">
              <a:lnSpc>
                <a:spcPct val="150000"/>
              </a:lnSpc>
              <a:buNone/>
            </a:pPr>
            <a:r>
              <a:rPr lang="en-IN" sz="2000" dirty="0" smtClean="0">
                <a:latin typeface="Times New Roman" pitchFamily="18" charset="0"/>
                <a:cs typeface="Times New Roman" pitchFamily="18" charset="0"/>
              </a:rPr>
              <a:t>that </a:t>
            </a:r>
            <a:r>
              <a:rPr lang="en-IN" sz="2000" dirty="0">
                <a:latin typeface="Times New Roman" pitchFamily="18" charset="0"/>
                <a:cs typeface="Times New Roman" pitchFamily="18" charset="0"/>
              </a:rPr>
              <a:t>users can start from starting on it.</a:t>
            </a:r>
          </a:p>
          <a:p>
            <a:pPr algn="just">
              <a:lnSpc>
                <a:spcPct val="150000"/>
              </a:lnSpc>
            </a:pPr>
            <a:endParaRPr lang="en-IN" sz="20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12</a:t>
            </a:fld>
            <a:endParaRPr lang="en-US" dirty="0"/>
          </a:p>
        </p:txBody>
      </p:sp>
      <p:pic>
        <p:nvPicPr>
          <p:cNvPr id="5" name="Picture 4" descr="C:\Users\Appanavineethsai\OneDrive\Desktop\voice to text  output.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32536" y="1356102"/>
            <a:ext cx="4750230" cy="473473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862303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16617"/>
            <a:ext cx="10515600" cy="5191932"/>
          </a:xfrm>
        </p:spPr>
        <p:txBody>
          <a:bodyPr>
            <a:normAutofit lnSpcReduction="10000"/>
          </a:bodyPr>
          <a:lstStyle/>
          <a:p>
            <a:pPr marL="0" indent="0" algn="just">
              <a:lnSpc>
                <a:spcPct val="150000"/>
              </a:lnSpc>
              <a:buNone/>
            </a:pPr>
            <a:r>
              <a:rPr lang="en-IN" sz="2000" dirty="0" smtClean="0">
                <a:latin typeface="Times New Roman" pitchFamily="18" charset="0"/>
                <a:cs typeface="Times New Roman" pitchFamily="18" charset="0"/>
              </a:rPr>
              <a:t>In </a:t>
            </a:r>
            <a:r>
              <a:rPr lang="en-IN" sz="2000" dirty="0">
                <a:latin typeface="Times New Roman" pitchFamily="18" charset="0"/>
                <a:cs typeface="Times New Roman" pitchFamily="18" charset="0"/>
              </a:rPr>
              <a:t>Text to speech we used speech synthesis. Here </a:t>
            </a:r>
            <a:endParaRPr lang="en-IN" sz="2000" dirty="0" smtClean="0">
              <a:latin typeface="Times New Roman" pitchFamily="18" charset="0"/>
              <a:cs typeface="Times New Roman" pitchFamily="18" charset="0"/>
            </a:endParaRPr>
          </a:p>
          <a:p>
            <a:pPr marL="0" indent="0" algn="just">
              <a:lnSpc>
                <a:spcPct val="150000"/>
              </a:lnSpc>
              <a:buNone/>
            </a:pPr>
            <a:r>
              <a:rPr lang="en-IN" sz="2000" dirty="0" smtClean="0">
                <a:latin typeface="Times New Roman" pitchFamily="18" charset="0"/>
                <a:cs typeface="Times New Roman" pitchFamily="18" charset="0"/>
              </a:rPr>
              <a:t>basically </a:t>
            </a:r>
            <a:r>
              <a:rPr lang="en-IN" sz="2000" dirty="0">
                <a:latin typeface="Times New Roman" pitchFamily="18" charset="0"/>
                <a:cs typeface="Times New Roman" pitchFamily="18" charset="0"/>
              </a:rPr>
              <a:t>speech synthesis do analysing of English </a:t>
            </a:r>
            <a:endParaRPr lang="en-IN" sz="2000" dirty="0" smtClean="0">
              <a:latin typeface="Times New Roman" pitchFamily="18" charset="0"/>
              <a:cs typeface="Times New Roman" pitchFamily="18" charset="0"/>
            </a:endParaRPr>
          </a:p>
          <a:p>
            <a:pPr marL="0" indent="0" algn="just">
              <a:lnSpc>
                <a:spcPct val="150000"/>
              </a:lnSpc>
              <a:buNone/>
            </a:pPr>
            <a:r>
              <a:rPr lang="en-IN" sz="2000" dirty="0" smtClean="0">
                <a:latin typeface="Times New Roman" pitchFamily="18" charset="0"/>
                <a:cs typeface="Times New Roman" pitchFamily="18" charset="0"/>
              </a:rPr>
              <a:t>text </a:t>
            </a:r>
            <a:r>
              <a:rPr lang="en-IN" sz="2000" dirty="0">
                <a:latin typeface="Times New Roman" pitchFamily="18" charset="0"/>
                <a:cs typeface="Times New Roman" pitchFamily="18" charset="0"/>
              </a:rPr>
              <a:t>and converts it into speech. First user </a:t>
            </a:r>
            <a:r>
              <a:rPr lang="en-IN" sz="2000" dirty="0" smtClean="0">
                <a:latin typeface="Times New Roman" pitchFamily="18" charset="0"/>
                <a:cs typeface="Times New Roman" pitchFamily="18" charset="0"/>
              </a:rPr>
              <a:t>needs</a:t>
            </a:r>
          </a:p>
          <a:p>
            <a:pPr marL="0" indent="0" algn="just">
              <a:lnSpc>
                <a:spcPct val="150000"/>
              </a:lnSpc>
              <a:buNone/>
            </a:pPr>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to type or copy paste the text in text content box, </a:t>
            </a:r>
            <a:endParaRPr lang="en-IN" sz="2000" dirty="0" smtClean="0">
              <a:latin typeface="Times New Roman" pitchFamily="18" charset="0"/>
              <a:cs typeface="Times New Roman" pitchFamily="18" charset="0"/>
            </a:endParaRPr>
          </a:p>
          <a:p>
            <a:pPr marL="0" indent="0" algn="just">
              <a:lnSpc>
                <a:spcPct val="150000"/>
              </a:lnSpc>
              <a:buNone/>
            </a:pPr>
            <a:r>
              <a:rPr lang="en-IN" sz="2000" dirty="0" smtClean="0">
                <a:latin typeface="Times New Roman" pitchFamily="18" charset="0"/>
                <a:cs typeface="Times New Roman" pitchFamily="18" charset="0"/>
              </a:rPr>
              <a:t>after </a:t>
            </a:r>
            <a:r>
              <a:rPr lang="en-IN" sz="2000" dirty="0">
                <a:latin typeface="Times New Roman" pitchFamily="18" charset="0"/>
                <a:cs typeface="Times New Roman" pitchFamily="18" charset="0"/>
              </a:rPr>
              <a:t>below that there will be rate and pitch </a:t>
            </a:r>
            <a:r>
              <a:rPr lang="en-IN" sz="2000" dirty="0" smtClean="0">
                <a:latin typeface="Times New Roman" pitchFamily="18" charset="0"/>
                <a:cs typeface="Times New Roman" pitchFamily="18" charset="0"/>
              </a:rPr>
              <a:t>because</a:t>
            </a:r>
          </a:p>
          <a:p>
            <a:pPr marL="0" indent="0" algn="just">
              <a:lnSpc>
                <a:spcPct val="150000"/>
              </a:lnSpc>
              <a:buNone/>
            </a:pPr>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according to user convenience he/she will be </a:t>
            </a:r>
            <a:r>
              <a:rPr lang="en-IN" sz="2000" dirty="0" smtClean="0">
                <a:latin typeface="Times New Roman" pitchFamily="18" charset="0"/>
                <a:cs typeface="Times New Roman" pitchFamily="18" charset="0"/>
              </a:rPr>
              <a:t>set</a:t>
            </a:r>
          </a:p>
          <a:p>
            <a:pPr marL="0" indent="0" algn="just">
              <a:lnSpc>
                <a:spcPct val="150000"/>
              </a:lnSpc>
              <a:buNone/>
            </a:pPr>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pitch and rate as shown in </a:t>
            </a:r>
            <a:r>
              <a:rPr lang="en-IN" sz="2000" dirty="0" smtClean="0">
                <a:latin typeface="Times New Roman" pitchFamily="18" charset="0"/>
                <a:cs typeface="Times New Roman" pitchFamily="18" charset="0"/>
              </a:rPr>
              <a:t>figure. </a:t>
            </a:r>
            <a:r>
              <a:rPr lang="en-IN" sz="2000" dirty="0">
                <a:latin typeface="Times New Roman" pitchFamily="18" charset="0"/>
                <a:cs typeface="Times New Roman" pitchFamily="18" charset="0"/>
              </a:rPr>
              <a:t>And here </a:t>
            </a:r>
            <a:endParaRPr lang="en-IN" sz="2000" dirty="0" smtClean="0">
              <a:latin typeface="Times New Roman" pitchFamily="18" charset="0"/>
              <a:cs typeface="Times New Roman" pitchFamily="18" charset="0"/>
            </a:endParaRPr>
          </a:p>
          <a:p>
            <a:pPr marL="0" indent="0" algn="just">
              <a:lnSpc>
                <a:spcPct val="150000"/>
              </a:lnSpc>
              <a:buNone/>
            </a:pPr>
            <a:r>
              <a:rPr lang="en-IN" sz="2000" dirty="0" smtClean="0">
                <a:latin typeface="Times New Roman" pitchFamily="18" charset="0"/>
                <a:cs typeface="Times New Roman" pitchFamily="18" charset="0"/>
              </a:rPr>
              <a:t>contains </a:t>
            </a:r>
            <a:r>
              <a:rPr lang="en-IN" sz="2000" dirty="0">
                <a:latin typeface="Times New Roman" pitchFamily="18" charset="0"/>
                <a:cs typeface="Times New Roman" pitchFamily="18" charset="0"/>
              </a:rPr>
              <a:t>all voices which are present in browser </a:t>
            </a:r>
            <a:endParaRPr lang="en-IN" sz="2000" dirty="0" smtClean="0">
              <a:latin typeface="Times New Roman" pitchFamily="18" charset="0"/>
              <a:cs typeface="Times New Roman" pitchFamily="18" charset="0"/>
            </a:endParaRPr>
          </a:p>
          <a:p>
            <a:pPr marL="0" indent="0" algn="just">
              <a:lnSpc>
                <a:spcPct val="150000"/>
              </a:lnSpc>
              <a:buNone/>
            </a:pPr>
            <a:r>
              <a:rPr lang="en-IN" sz="2000" dirty="0" smtClean="0">
                <a:latin typeface="Times New Roman" pitchFamily="18" charset="0"/>
                <a:cs typeface="Times New Roman" pitchFamily="18" charset="0"/>
              </a:rPr>
              <a:t>web </a:t>
            </a:r>
            <a:r>
              <a:rPr lang="en-IN" sz="2000" dirty="0">
                <a:latin typeface="Times New Roman" pitchFamily="18" charset="0"/>
                <a:cs typeface="Times New Roman" pitchFamily="18" charset="0"/>
              </a:rPr>
              <a:t>speech api so from it user can select it.</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13</a:t>
            </a:fld>
            <a:endParaRPr lang="en-US" dirty="0"/>
          </a:p>
        </p:txBody>
      </p:sp>
      <p:pic>
        <p:nvPicPr>
          <p:cNvPr id="6" name="Picture 5" descr="C:\Users\Appanavineethsai\OneDrive\Desktop\text to speech output.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62054" y="1573078"/>
            <a:ext cx="4998203" cy="473473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811663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a:xfrm>
            <a:off x="946689" y="1732635"/>
            <a:ext cx="9840132" cy="4351338"/>
          </a:xfrm>
        </p:spPr>
        <p:txBody>
          <a:bodyPr>
            <a:normAutofit/>
          </a:bodyPr>
          <a:lstStyle/>
          <a:p>
            <a:pPr marL="0" indent="0" algn="just">
              <a:lnSpc>
                <a:spcPct val="150000"/>
              </a:lnSpc>
              <a:buNone/>
            </a:pPr>
            <a:r>
              <a:rPr lang="en-IN" sz="2000" dirty="0">
                <a:latin typeface="Times New Roman" pitchFamily="18" charset="0"/>
                <a:cs typeface="Times New Roman" pitchFamily="18" charset="0"/>
              </a:rPr>
              <a:t>In this project we learned the various methods for VTT &amp; TTS as well as their applications and usage. We can draw the following conclusion after thoroughly analysing the various speech types, voice-Recognition, speech translation, conversion of VTT &amp; TTS: In VTT, we say that, despite its drawbacks, API is a better speech signal to text converter than the other two due to its computational feasibility. Similarly, formant synthesis, which uses parallel and cascade synthesis, is the best converter in TTS systems. Speech Synthesis translation is widely used because it combines the advantages of rule-based and statistical machine translation techniques. It create and promotes the syntactically and grammatically content correctly and also considering text is in correct format, learning ability, and data acquisition.</a:t>
            </a:r>
          </a:p>
          <a:p>
            <a:pPr marL="0" indent="0" algn="just">
              <a:lnSpc>
                <a:spcPct val="150000"/>
              </a:lnSpc>
              <a:buNone/>
            </a:pPr>
            <a:endParaRPr lang="en-US" sz="20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14</a:t>
            </a:fld>
            <a:endParaRPr lang="en-US" dirty="0"/>
          </a:p>
        </p:txBody>
      </p:sp>
    </p:spTree>
    <p:extLst>
      <p:ext uri="{BB962C8B-B14F-4D97-AF65-F5344CB8AC3E}">
        <p14:creationId xmlns:p14="http://schemas.microsoft.com/office/powerpoint/2010/main" val="8804656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a:xfrm>
            <a:off x="838200" y="1480088"/>
            <a:ext cx="10515600" cy="4905214"/>
          </a:xfrm>
        </p:spPr>
        <p:txBody>
          <a:bodyPr>
            <a:noAutofit/>
          </a:bodyPr>
          <a:lstStyle/>
          <a:p>
            <a:pPr marL="342900" lvl="0" indent="-342900" algn="just">
              <a:lnSpc>
                <a:spcPct val="100000"/>
              </a:lnSpc>
              <a:buFont typeface="+mj-lt"/>
              <a:buAutoNum type="arabicPeriod"/>
            </a:pPr>
            <a:r>
              <a:rPr lang="en-US" sz="1600" dirty="0">
                <a:latin typeface="Times New Roman" pitchFamily="18" charset="0"/>
                <a:cs typeface="Times New Roman" pitchFamily="18" charset="0"/>
              </a:rPr>
              <a:t>Pratik K. Kurzekar, Ratnadeep R. Deshmukh, Vishal B. Waghmare, Pukhraj P.  Shrishrimal, A Comparative Study of Feature Extraction Techniques for Speech Recognition System, International Journal of Innovative Research in Science, Engineering and Technology (An ISO 3297: 2007 Certified Organization) Vol. 3, Issue 12, December </a:t>
            </a:r>
            <a:r>
              <a:rPr lang="en-US" sz="1600" dirty="0" smtClean="0">
                <a:latin typeface="Times New Roman" pitchFamily="18" charset="0"/>
                <a:cs typeface="Times New Roman" pitchFamily="18" charset="0"/>
              </a:rPr>
              <a:t>2014.</a:t>
            </a:r>
            <a:endParaRPr lang="en-IN" sz="1600" dirty="0" smtClean="0">
              <a:latin typeface="Times New Roman" pitchFamily="18" charset="0"/>
              <a:cs typeface="Times New Roman" pitchFamily="18" charset="0"/>
            </a:endParaRPr>
          </a:p>
          <a:p>
            <a:pPr marL="342900" lvl="0" indent="-342900" algn="just">
              <a:lnSpc>
                <a:spcPct val="100000"/>
              </a:lnSpc>
              <a:buFont typeface="+mj-lt"/>
              <a:buAutoNum type="arabicPeriod"/>
            </a:pPr>
            <a:r>
              <a:rPr lang="en-US" sz="1600" dirty="0" smtClean="0">
                <a:latin typeface="Times New Roman" pitchFamily="18" charset="0"/>
                <a:cs typeface="Times New Roman" pitchFamily="18" charset="0"/>
              </a:rPr>
              <a:t>Ms</a:t>
            </a:r>
            <a:r>
              <a:rPr lang="en-US" sz="1600" dirty="0">
                <a:latin typeface="Times New Roman" pitchFamily="18" charset="0"/>
                <a:cs typeface="Times New Roman" pitchFamily="18" charset="0"/>
              </a:rPr>
              <a:t>. Anuja Jadhav, Prof. Arvind Patil, Real Time Speech to Text Con- verter for Mobile Users, National Conference on Innovative Paradigms in Engineering Technology (NCIPET-2012) Proceedings published by International Journal of Computer Applications (IJCA</a:t>
            </a:r>
            <a:r>
              <a:rPr lang="en-US" sz="1600" dirty="0" smtClean="0">
                <a:latin typeface="Times New Roman" pitchFamily="18" charset="0"/>
                <a:cs typeface="Times New Roman" pitchFamily="18" charset="0"/>
              </a:rPr>
              <a:t>)</a:t>
            </a:r>
            <a:r>
              <a:rPr lang="en-US" sz="1600" dirty="0">
                <a:latin typeface="Times New Roman" pitchFamily="18" charset="0"/>
                <a:cs typeface="Times New Roman" pitchFamily="18" charset="0"/>
              </a:rPr>
              <a:t> </a:t>
            </a:r>
            <a:endParaRPr lang="en-IN" sz="1600" dirty="0">
              <a:latin typeface="Times New Roman" pitchFamily="18" charset="0"/>
              <a:cs typeface="Times New Roman" pitchFamily="18" charset="0"/>
            </a:endParaRPr>
          </a:p>
          <a:p>
            <a:pPr marL="342900" lvl="0" indent="-342900" algn="just">
              <a:lnSpc>
                <a:spcPct val="100000"/>
              </a:lnSpc>
              <a:buFont typeface="+mj-lt"/>
              <a:buAutoNum type="arabicPeriod"/>
            </a:pPr>
            <a:r>
              <a:rPr lang="en-US" sz="1600" dirty="0" smtClean="0">
                <a:latin typeface="Times New Roman" pitchFamily="18" charset="0"/>
                <a:cs typeface="Times New Roman" pitchFamily="18" charset="0"/>
              </a:rPr>
              <a:t>Suman </a:t>
            </a:r>
            <a:r>
              <a:rPr lang="en-US" sz="1600" dirty="0">
                <a:latin typeface="Times New Roman" pitchFamily="18" charset="0"/>
                <a:cs typeface="Times New Roman" pitchFamily="18" charset="0"/>
              </a:rPr>
              <a:t>K. Saksamudre, P.P. Shrishrimal, R.R. Deshmukh, A Review on Different Approaches for Speech Recognition System, International Journal of Computer Applications (0975 8887) Volume 115 No. 22, April </a:t>
            </a:r>
            <a:r>
              <a:rPr lang="en-US" sz="1600" dirty="0" smtClean="0">
                <a:latin typeface="Times New Roman" pitchFamily="18" charset="0"/>
                <a:cs typeface="Times New Roman" pitchFamily="18" charset="0"/>
              </a:rPr>
              <a:t>2015.</a:t>
            </a:r>
            <a:endParaRPr lang="en-IN" sz="1600" dirty="0">
              <a:latin typeface="Times New Roman" pitchFamily="18" charset="0"/>
              <a:cs typeface="Times New Roman" pitchFamily="18" charset="0"/>
            </a:endParaRPr>
          </a:p>
          <a:p>
            <a:pPr marL="342900" lvl="0" indent="-342900" algn="just">
              <a:lnSpc>
                <a:spcPct val="100000"/>
              </a:lnSpc>
              <a:buFont typeface="+mj-lt"/>
              <a:buAutoNum type="arabicPeriod"/>
            </a:pPr>
            <a:r>
              <a:rPr lang="en-US" sz="1600" dirty="0" smtClean="0">
                <a:latin typeface="Times New Roman" pitchFamily="18" charset="0"/>
                <a:cs typeface="Times New Roman" pitchFamily="18" charset="0"/>
              </a:rPr>
              <a:t>Sunanda </a:t>
            </a:r>
            <a:r>
              <a:rPr lang="en-US" sz="1600" dirty="0">
                <a:latin typeface="Times New Roman" pitchFamily="18" charset="0"/>
                <a:cs typeface="Times New Roman" pitchFamily="18" charset="0"/>
              </a:rPr>
              <a:t>Mendiratta, Dr. Neelam Turk, Dr. Dipali Bansal, Speech Recognition by Cuckoo Search Optimization based Artificial Neural Network Classifier, 2015 International Conference on Soft Computing Techniques and Implementations- (ICSCTI) Department of ECE, FET, MRIU, Faridabad, India, Oct 8-10, 2015</a:t>
            </a:r>
            <a:r>
              <a:rPr lang="en-US" sz="1600" dirty="0" smtClean="0">
                <a:latin typeface="Times New Roman" pitchFamily="18" charset="0"/>
                <a:cs typeface="Times New Roman" pitchFamily="18" charset="0"/>
              </a:rPr>
              <a:t>.</a:t>
            </a:r>
            <a:r>
              <a:rPr lang="en-US" sz="1600" dirty="0">
                <a:latin typeface="Times New Roman" pitchFamily="18" charset="0"/>
                <a:cs typeface="Times New Roman" pitchFamily="18" charset="0"/>
              </a:rPr>
              <a:t> </a:t>
            </a:r>
            <a:endParaRPr lang="en-IN" sz="1600" dirty="0">
              <a:latin typeface="Times New Roman" pitchFamily="18" charset="0"/>
              <a:cs typeface="Times New Roman" pitchFamily="18" charset="0"/>
            </a:endParaRPr>
          </a:p>
          <a:p>
            <a:pPr marL="342900" lvl="0" indent="-342900" algn="just">
              <a:lnSpc>
                <a:spcPct val="100000"/>
              </a:lnSpc>
              <a:buFont typeface="+mj-lt"/>
              <a:buAutoNum type="arabicPeriod"/>
            </a:pPr>
            <a:r>
              <a:rPr lang="en-US" sz="1600" dirty="0" smtClean="0">
                <a:latin typeface="Times New Roman" pitchFamily="18" charset="0"/>
                <a:cs typeface="Times New Roman" pitchFamily="18" charset="0"/>
              </a:rPr>
              <a:t>Pere </a:t>
            </a:r>
            <a:r>
              <a:rPr lang="en-US" sz="1600" dirty="0">
                <a:latin typeface="Times New Roman" pitchFamily="18" charset="0"/>
                <a:cs typeface="Times New Roman" pitchFamily="18" charset="0"/>
              </a:rPr>
              <a:t>Pujol Marsal, Susagna Pol Font, Astrid Hagen, H. Bourlard, and C. Nadeu, Comparison And Combination Of Rasta-Plp And Ff Features In A Hybrid Hmm/Mlp Speech Recognition System, Speech and Audio Processing, IEEE Transactions on Vol.13, Issue: 1, 20 December </a:t>
            </a:r>
            <a:r>
              <a:rPr lang="en-US" sz="1600" dirty="0" smtClean="0">
                <a:latin typeface="Times New Roman" pitchFamily="18" charset="0"/>
                <a:cs typeface="Times New Roman" pitchFamily="18" charset="0"/>
              </a:rPr>
              <a:t>2004.</a:t>
            </a:r>
            <a:endParaRPr lang="en-IN" sz="1600" dirty="0">
              <a:latin typeface="Times New Roman" pitchFamily="18" charset="0"/>
              <a:cs typeface="Times New Roman" pitchFamily="18" charset="0"/>
            </a:endParaRPr>
          </a:p>
          <a:p>
            <a:pPr marL="342900" lvl="0" indent="-342900" algn="just">
              <a:lnSpc>
                <a:spcPct val="100000"/>
              </a:lnSpc>
              <a:buFont typeface="+mj-lt"/>
              <a:buAutoNum type="arabicPeriod"/>
            </a:pPr>
            <a:r>
              <a:rPr lang="en-US" sz="1600" dirty="0" smtClean="0">
                <a:latin typeface="Times New Roman" pitchFamily="18" charset="0"/>
                <a:cs typeface="Times New Roman" pitchFamily="18" charset="0"/>
              </a:rPr>
              <a:t>Suhas </a:t>
            </a:r>
            <a:r>
              <a:rPr lang="en-US" sz="1600" dirty="0">
                <a:latin typeface="Times New Roman" pitchFamily="18" charset="0"/>
                <a:cs typeface="Times New Roman" pitchFamily="18" charset="0"/>
              </a:rPr>
              <a:t>R. Mache, Manasi R. Baheti, C. Namrata Mahender, Review on Text-To-Speech Synthesizer, International Journal of Advanced Research in Computer and Communication Engineering Vol. 4, Issue 8, August </a:t>
            </a:r>
            <a:r>
              <a:rPr lang="en-US" sz="1600" dirty="0" smtClean="0">
                <a:latin typeface="Times New Roman" pitchFamily="18" charset="0"/>
                <a:cs typeface="Times New Roman" pitchFamily="18" charset="0"/>
              </a:rPr>
              <a:t>2015.</a:t>
            </a:r>
          </a:p>
          <a:p>
            <a:pPr marL="0" lvl="0" indent="0" algn="just">
              <a:lnSpc>
                <a:spcPct val="100000"/>
              </a:lnSpc>
              <a:buNone/>
            </a:pPr>
            <a:endParaRPr lang="en-US" sz="1600" dirty="0" smtClean="0">
              <a:latin typeface="Times New Roman" pitchFamily="18" charset="0"/>
              <a:cs typeface="Times New Roman" pitchFamily="18" charset="0"/>
            </a:endParaRPr>
          </a:p>
          <a:p>
            <a:pPr lvl="0" algn="just">
              <a:lnSpc>
                <a:spcPct val="100000"/>
              </a:lnSpc>
            </a:pPr>
            <a:endParaRPr lang="en-IN" sz="1600" dirty="0">
              <a:latin typeface="Times New Roman" pitchFamily="18" charset="0"/>
              <a:cs typeface="Times New Roman" pitchFamily="18" charset="0"/>
            </a:endParaRPr>
          </a:p>
          <a:p>
            <a:pPr marL="0" indent="0" algn="just">
              <a:lnSpc>
                <a:spcPct val="100000"/>
              </a:lnSpc>
              <a:buNone/>
            </a:pPr>
            <a:r>
              <a:rPr lang="en-US" sz="1600" dirty="0">
                <a:latin typeface="Times New Roman" pitchFamily="18" charset="0"/>
                <a:cs typeface="Times New Roman" pitchFamily="18" charset="0"/>
              </a:rPr>
              <a:t> </a:t>
            </a:r>
            <a:endParaRPr lang="en-IN" sz="16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15</a:t>
            </a:fld>
            <a:endParaRPr lang="en-US" dirty="0"/>
          </a:p>
        </p:txBody>
      </p:sp>
    </p:spTree>
    <p:extLst>
      <p:ext uri="{BB962C8B-B14F-4D97-AF65-F5344CB8AC3E}">
        <p14:creationId xmlns:p14="http://schemas.microsoft.com/office/powerpoint/2010/main" val="1912258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71600"/>
            <a:ext cx="10515600" cy="4805363"/>
          </a:xfrm>
        </p:spPr>
        <p:txBody>
          <a:bodyPr>
            <a:noAutofit/>
          </a:bodyPr>
          <a:lstStyle/>
          <a:p>
            <a:pPr marL="342900" lvl="0" indent="-342900" algn="just">
              <a:lnSpc>
                <a:spcPct val="100000"/>
              </a:lnSpc>
              <a:buFont typeface="+mj-lt"/>
              <a:buAutoNum type="arabicPeriod" startAt="8"/>
            </a:pPr>
            <a:r>
              <a:rPr lang="en-US" sz="1600" dirty="0" smtClean="0">
                <a:latin typeface="Times New Roman" pitchFamily="18" charset="0"/>
                <a:cs typeface="Times New Roman" pitchFamily="18" charset="0"/>
              </a:rPr>
              <a:t>Aditi </a:t>
            </a:r>
            <a:r>
              <a:rPr lang="en-US" sz="1600" dirty="0">
                <a:latin typeface="Times New Roman" pitchFamily="18" charset="0"/>
                <a:cs typeface="Times New Roman" pitchFamily="18" charset="0"/>
              </a:rPr>
              <a:t>Kalyani, Priti S. Sajja, A Review of Machine Translation Systems in India and different Translation Evaluation Methodologies, Interna- tional Journal of Computer Applications (0975 8887) Volume 121 No.23, July </a:t>
            </a:r>
            <a:r>
              <a:rPr lang="en-US" sz="1600" dirty="0" smtClean="0">
                <a:latin typeface="Times New Roman" pitchFamily="18" charset="0"/>
                <a:cs typeface="Times New Roman" pitchFamily="18" charset="0"/>
              </a:rPr>
              <a:t>2015</a:t>
            </a:r>
            <a:r>
              <a:rPr lang="en-US" sz="1600" dirty="0">
                <a:latin typeface="Times New Roman" pitchFamily="18" charset="0"/>
                <a:cs typeface="Times New Roman" pitchFamily="18" charset="0"/>
              </a:rPr>
              <a:t> </a:t>
            </a:r>
            <a:endParaRPr lang="en-IN" sz="1600" dirty="0">
              <a:latin typeface="Times New Roman" pitchFamily="18" charset="0"/>
              <a:cs typeface="Times New Roman" pitchFamily="18" charset="0"/>
            </a:endParaRPr>
          </a:p>
          <a:p>
            <a:pPr marL="342900" lvl="0" indent="-342900" algn="just">
              <a:lnSpc>
                <a:spcPct val="100000"/>
              </a:lnSpc>
              <a:buFont typeface="+mj-lt"/>
              <a:buAutoNum type="arabicPeriod" startAt="8"/>
            </a:pPr>
            <a:r>
              <a:rPr lang="en-US" sz="1600" dirty="0" smtClean="0">
                <a:latin typeface="Times New Roman" pitchFamily="18" charset="0"/>
                <a:cs typeface="Times New Roman" pitchFamily="18" charset="0"/>
              </a:rPr>
              <a:t>Mouiad </a:t>
            </a:r>
            <a:r>
              <a:rPr lang="en-US" sz="1600" dirty="0">
                <a:latin typeface="Times New Roman" pitchFamily="18" charset="0"/>
                <a:cs typeface="Times New Roman" pitchFamily="18" charset="0"/>
              </a:rPr>
              <a:t>Fadiel Alawneh, Tengku Mohd Sembok Rule-Based and Example-Based Machine Translation from English to Arabic, 2011 Sixth International Conference on Bio-Inspired Computing: Theories and </a:t>
            </a:r>
            <a:r>
              <a:rPr lang="en-US" sz="1600" dirty="0" smtClean="0">
                <a:latin typeface="Times New Roman" pitchFamily="18" charset="0"/>
                <a:cs typeface="Times New Roman" pitchFamily="18" charset="0"/>
              </a:rPr>
              <a:t>Applications</a:t>
            </a:r>
            <a:endParaRPr lang="en-IN" sz="1600" dirty="0">
              <a:latin typeface="Times New Roman" pitchFamily="18" charset="0"/>
              <a:cs typeface="Times New Roman" pitchFamily="18" charset="0"/>
            </a:endParaRPr>
          </a:p>
          <a:p>
            <a:pPr marL="342900" lvl="0" indent="-342900" algn="just">
              <a:lnSpc>
                <a:spcPct val="100000"/>
              </a:lnSpc>
              <a:buFont typeface="+mj-lt"/>
              <a:buAutoNum type="arabicPeriod" startAt="8"/>
            </a:pPr>
            <a:r>
              <a:rPr lang="en-US" sz="1600" dirty="0" smtClean="0">
                <a:latin typeface="Times New Roman" pitchFamily="18" charset="0"/>
                <a:cs typeface="Times New Roman" pitchFamily="18" charset="0"/>
              </a:rPr>
              <a:t>Keiichi </a:t>
            </a:r>
            <a:r>
              <a:rPr lang="en-US" sz="1600" dirty="0">
                <a:latin typeface="Times New Roman" pitchFamily="18" charset="0"/>
                <a:cs typeface="Times New Roman" pitchFamily="18" charset="0"/>
              </a:rPr>
              <a:t>Tokuda, Yoshihiko Nankaku, Tomoki Toda, Heiga Zen, Speech Synthesis Based on Hidden Markov Models, Proceedings of the IEEE — Vol. 101, No. 5, May 2013. Junichi Yamagishi, Member IEEE, and Keiichiro </a:t>
            </a:r>
            <a:r>
              <a:rPr lang="en-US" sz="1600" dirty="0" smtClean="0">
                <a:latin typeface="Times New Roman" pitchFamily="18" charset="0"/>
                <a:cs typeface="Times New Roman" pitchFamily="18" charset="0"/>
              </a:rPr>
              <a:t>Oura</a:t>
            </a:r>
            <a:r>
              <a:rPr lang="en-US" sz="1600" dirty="0">
                <a:latin typeface="Times New Roman" pitchFamily="18" charset="0"/>
                <a:cs typeface="Times New Roman" pitchFamily="18" charset="0"/>
              </a:rPr>
              <a:t> </a:t>
            </a:r>
            <a:endParaRPr lang="en-IN" sz="1600" dirty="0">
              <a:latin typeface="Times New Roman" pitchFamily="18" charset="0"/>
              <a:cs typeface="Times New Roman" pitchFamily="18" charset="0"/>
            </a:endParaRPr>
          </a:p>
          <a:p>
            <a:pPr marL="342900" lvl="0" indent="-342900" algn="just">
              <a:lnSpc>
                <a:spcPct val="100000"/>
              </a:lnSpc>
              <a:buFont typeface="+mj-lt"/>
              <a:buAutoNum type="arabicPeriod" startAt="8"/>
            </a:pPr>
            <a:r>
              <a:rPr lang="en-US" sz="1600" dirty="0" smtClean="0">
                <a:latin typeface="Times New Roman" pitchFamily="18" charset="0"/>
                <a:cs typeface="Times New Roman" pitchFamily="18" charset="0"/>
              </a:rPr>
              <a:t>F</a:t>
            </a:r>
            <a:r>
              <a:rPr lang="en-US" sz="1600" dirty="0">
                <a:latin typeface="Times New Roman" pitchFamily="18" charset="0"/>
                <a:cs typeface="Times New Roman" pitchFamily="18" charset="0"/>
              </a:rPr>
              <a:t>. Seide, G. Li, D. Yu,Conversational Speech Transcription Using Context-Dependent Deep Neural Networks, In Interspeech, pp. 437440, 2011</a:t>
            </a:r>
            <a:r>
              <a:rPr lang="en-US" sz="1600" dirty="0" smtClean="0">
                <a:latin typeface="Times New Roman" pitchFamily="18" charset="0"/>
                <a:cs typeface="Times New Roman" pitchFamily="18" charset="0"/>
              </a:rPr>
              <a:t>.</a:t>
            </a:r>
            <a:r>
              <a:rPr lang="en-US" sz="1600" dirty="0">
                <a:latin typeface="Times New Roman" pitchFamily="18" charset="0"/>
                <a:cs typeface="Times New Roman" pitchFamily="18" charset="0"/>
              </a:rPr>
              <a:t> </a:t>
            </a:r>
            <a:endParaRPr lang="en-IN" sz="1600" dirty="0">
              <a:latin typeface="Times New Roman" pitchFamily="18" charset="0"/>
              <a:cs typeface="Times New Roman" pitchFamily="18" charset="0"/>
            </a:endParaRPr>
          </a:p>
          <a:p>
            <a:pPr marL="342900" lvl="0" indent="-342900" algn="just">
              <a:lnSpc>
                <a:spcPct val="100000"/>
              </a:lnSpc>
              <a:buFont typeface="+mj-lt"/>
              <a:buAutoNum type="arabicPeriod" startAt="8"/>
            </a:pPr>
            <a:r>
              <a:rPr lang="en-US" sz="1600" dirty="0" smtClean="0">
                <a:latin typeface="Times New Roman" pitchFamily="18" charset="0"/>
                <a:cs typeface="Times New Roman" pitchFamily="18" charset="0"/>
              </a:rPr>
              <a:t>Kamini </a:t>
            </a:r>
            <a:r>
              <a:rPr lang="en-US" sz="1600" dirty="0">
                <a:latin typeface="Times New Roman" pitchFamily="18" charset="0"/>
                <a:cs typeface="Times New Roman" pitchFamily="18" charset="0"/>
              </a:rPr>
              <a:t>Malhotra,Anu Khosla, Automatic Identification of Gender Ac- cent in Spoken Hindi Utterances with Regional Indian Accents, 978-1- 4244-3472-5/08/25.00 2008 </a:t>
            </a:r>
            <a:r>
              <a:rPr lang="en-US" sz="1600" dirty="0" smtClean="0">
                <a:latin typeface="Times New Roman" pitchFamily="18" charset="0"/>
                <a:cs typeface="Times New Roman" pitchFamily="18" charset="0"/>
              </a:rPr>
              <a:t>IEEE</a:t>
            </a:r>
            <a:endParaRPr lang="en-IN" sz="1600" dirty="0">
              <a:latin typeface="Times New Roman" pitchFamily="18" charset="0"/>
              <a:cs typeface="Times New Roman" pitchFamily="18" charset="0"/>
            </a:endParaRPr>
          </a:p>
          <a:p>
            <a:pPr marL="342900" lvl="0" indent="-342900" algn="just">
              <a:lnSpc>
                <a:spcPct val="100000"/>
              </a:lnSpc>
              <a:buFont typeface="+mj-lt"/>
              <a:buAutoNum type="arabicPeriod" startAt="8"/>
            </a:pPr>
            <a:r>
              <a:rPr lang="en-US" sz="1600" dirty="0" smtClean="0">
                <a:latin typeface="Times New Roman" pitchFamily="18" charset="0"/>
                <a:cs typeface="Times New Roman" pitchFamily="18" charset="0"/>
              </a:rPr>
              <a:t>Om </a:t>
            </a:r>
            <a:r>
              <a:rPr lang="en-US" sz="1600" dirty="0">
                <a:latin typeface="Times New Roman" pitchFamily="18" charset="0"/>
                <a:cs typeface="Times New Roman" pitchFamily="18" charset="0"/>
              </a:rPr>
              <a:t>Prakash Prabhakar, Navneet Kumar Sahu,”A Survey on Voice Command Recognition Technique” International Journal of Advanced Research in Computer and Software Engineering, Vol 3,Issue 5,May 2013</a:t>
            </a:r>
            <a:r>
              <a:rPr lang="en-US" sz="1600" dirty="0" smtClean="0">
                <a:latin typeface="Times New Roman" pitchFamily="18" charset="0"/>
                <a:cs typeface="Times New Roman" pitchFamily="18" charset="0"/>
              </a:rPr>
              <a:t>.</a:t>
            </a:r>
            <a:r>
              <a:rPr lang="en-US" sz="1600" dirty="0">
                <a:latin typeface="Times New Roman" pitchFamily="18" charset="0"/>
                <a:cs typeface="Times New Roman" pitchFamily="18" charset="0"/>
              </a:rPr>
              <a:t> </a:t>
            </a:r>
            <a:endParaRPr lang="en-US" sz="1600" dirty="0" smtClean="0">
              <a:latin typeface="Times New Roman" pitchFamily="18" charset="0"/>
              <a:cs typeface="Times New Roman" pitchFamily="18" charset="0"/>
            </a:endParaRPr>
          </a:p>
          <a:p>
            <a:pPr marL="342900" lvl="0" indent="-342900" algn="just">
              <a:lnSpc>
                <a:spcPct val="100000"/>
              </a:lnSpc>
              <a:buFont typeface="+mj-lt"/>
              <a:buAutoNum type="arabicPeriod" startAt="8"/>
            </a:pPr>
            <a:r>
              <a:rPr lang="en-US" sz="1600" dirty="0" smtClean="0">
                <a:latin typeface="Times New Roman" pitchFamily="18" charset="0"/>
                <a:cs typeface="Times New Roman" pitchFamily="18" charset="0"/>
              </a:rPr>
              <a:t>Tatsuhiko </a:t>
            </a:r>
            <a:r>
              <a:rPr lang="en-US" sz="1600" dirty="0">
                <a:latin typeface="Times New Roman" pitchFamily="18" charset="0"/>
                <a:cs typeface="Times New Roman" pitchFamily="18" charset="0"/>
              </a:rPr>
              <a:t>KINJO, Keiichi FUNAKI,”ON HMM SPEECH RECOG- NITION BASED ON COMPLEX SPEECH ANALYSIS”,1- 4244-0136- 4/06/20.00 ’2006 </a:t>
            </a:r>
            <a:r>
              <a:rPr lang="en-US" sz="1600" dirty="0" smtClean="0">
                <a:latin typeface="Times New Roman" pitchFamily="18" charset="0"/>
                <a:cs typeface="Times New Roman" pitchFamily="18" charset="0"/>
              </a:rPr>
              <a:t>IEEE</a:t>
            </a:r>
          </a:p>
          <a:p>
            <a:pPr marL="342900" lvl="0" indent="-342900" algn="just">
              <a:lnSpc>
                <a:spcPct val="100000"/>
              </a:lnSpc>
              <a:buFont typeface="+mj-lt"/>
              <a:buAutoNum type="arabicPeriod" startAt="8"/>
            </a:pPr>
            <a:r>
              <a:rPr lang="en-US" sz="1600" dirty="0" smtClean="0">
                <a:latin typeface="Times New Roman" pitchFamily="18" charset="0"/>
                <a:cs typeface="Times New Roman" pitchFamily="18" charset="0"/>
              </a:rPr>
              <a:t>Mathias </a:t>
            </a:r>
            <a:r>
              <a:rPr lang="en-US" sz="1600" dirty="0">
                <a:latin typeface="Times New Roman" pitchFamily="18" charset="0"/>
                <a:cs typeface="Times New Roman" pitchFamily="18" charset="0"/>
              </a:rPr>
              <a:t>De Wachter, Mike Matton, Kris Demuynck, Patrick Wambacq, Template Based Continuous Speech Recognition,IEEE Transs. On Audio, Speech Language Processing, vol.15, issue 4,pp</a:t>
            </a:r>
            <a:endParaRPr lang="en-IN" sz="1600" dirty="0">
              <a:latin typeface="Times New Roman" pitchFamily="18" charset="0"/>
              <a:cs typeface="Times New Roman" pitchFamily="18" charset="0"/>
            </a:endParaRPr>
          </a:p>
          <a:p>
            <a:pPr lvl="0" algn="just">
              <a:lnSpc>
                <a:spcPct val="100000"/>
              </a:lnSpc>
            </a:pPr>
            <a:endParaRPr lang="en-IN" sz="1600" dirty="0">
              <a:latin typeface="Times New Roman" pitchFamily="18" charset="0"/>
              <a:cs typeface="Times New Roman" pitchFamily="18" charset="0"/>
            </a:endParaRPr>
          </a:p>
          <a:p>
            <a:pPr algn="just">
              <a:lnSpc>
                <a:spcPct val="100000"/>
              </a:lnSpc>
            </a:pPr>
            <a:endParaRPr lang="en-IN" sz="16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16</a:t>
            </a:fld>
            <a:endParaRPr lang="en-US" dirty="0"/>
          </a:p>
        </p:txBody>
      </p:sp>
    </p:spTree>
    <p:extLst>
      <p:ext uri="{BB962C8B-B14F-4D97-AF65-F5344CB8AC3E}">
        <p14:creationId xmlns:p14="http://schemas.microsoft.com/office/powerpoint/2010/main" val="42060318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61448" y="1469164"/>
            <a:ext cx="10515600" cy="4351338"/>
          </a:xfrm>
        </p:spPr>
        <p:txBody>
          <a:bodyPr/>
          <a:lstStyle/>
          <a:p>
            <a:endParaRPr lang="en-US" dirty="0" smtClean="0"/>
          </a:p>
          <a:p>
            <a:endParaRPr lang="en-US" dirty="0"/>
          </a:p>
          <a:p>
            <a:endParaRPr lang="en-US" dirty="0" smtClean="0"/>
          </a:p>
          <a:p>
            <a:endParaRPr lang="en-US" dirty="0"/>
          </a:p>
          <a:p>
            <a:pPr marL="0" indent="0">
              <a:buNone/>
            </a:pPr>
            <a:r>
              <a:rPr lang="en-US" dirty="0"/>
              <a:t> </a:t>
            </a:r>
            <a:r>
              <a:rPr lang="en-US" dirty="0" smtClean="0"/>
              <a:t>                                          </a:t>
            </a:r>
            <a:r>
              <a:rPr lang="en-US" sz="4400" b="1" dirty="0" smtClean="0">
                <a:ln w="1905"/>
                <a:effectLst>
                  <a:innerShdw blurRad="69850" dist="43180" dir="5400000">
                    <a:srgbClr val="000000">
                      <a:alpha val="65000"/>
                    </a:srgbClr>
                  </a:innerShdw>
                </a:effectLst>
              </a:rPr>
              <a:t>THANK YOU….</a:t>
            </a:r>
            <a:endParaRPr lang="en-IN" sz="4400" b="1" dirty="0">
              <a:ln w="1905"/>
              <a:effectLst>
                <a:innerShdw blurRad="69850" dist="43180" dir="5400000">
                  <a:srgbClr val="000000">
                    <a:alpha val="65000"/>
                  </a:srgbClr>
                </a:innerShdw>
              </a:effectLst>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17</a:t>
            </a:fld>
            <a:endParaRPr lang="en-US" dirty="0"/>
          </a:p>
        </p:txBody>
      </p:sp>
    </p:spTree>
    <p:extLst>
      <p:ext uri="{BB962C8B-B14F-4D97-AF65-F5344CB8AC3E}">
        <p14:creationId xmlns:p14="http://schemas.microsoft.com/office/powerpoint/2010/main" val="32567705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b="1" dirty="0">
                <a:latin typeface="Times New Roman"/>
                <a:cs typeface="Times New Roman"/>
              </a:rPr>
              <a:t>Outline</a:t>
            </a:r>
          </a:p>
        </p:txBody>
      </p:sp>
      <p:sp>
        <p:nvSpPr>
          <p:cNvPr id="3" name="Content Placeholder 2"/>
          <p:cNvSpPr>
            <a:spLocks noGrp="1"/>
          </p:cNvSpPr>
          <p:nvPr>
            <p:ph idx="1"/>
          </p:nvPr>
        </p:nvSpPr>
        <p:spPr>
          <a:xfrm>
            <a:off x="838200" y="1588220"/>
            <a:ext cx="10515600" cy="4952253"/>
          </a:xfrm>
        </p:spPr>
        <p:txBody>
          <a:bodyPr>
            <a:normAutofit/>
          </a:bodyPr>
          <a:lstStyle/>
          <a:p>
            <a:r>
              <a:rPr lang="en-US" dirty="0">
                <a:latin typeface="Times New Roman"/>
                <a:cs typeface="Times New Roman"/>
              </a:rPr>
              <a:t>Introduction to Project</a:t>
            </a:r>
          </a:p>
          <a:p>
            <a:r>
              <a:rPr lang="en-US" dirty="0">
                <a:latin typeface="Times New Roman"/>
                <a:cs typeface="Times New Roman"/>
              </a:rPr>
              <a:t>Problem Formulation</a:t>
            </a:r>
          </a:p>
          <a:p>
            <a:r>
              <a:rPr lang="en-US" dirty="0">
                <a:latin typeface="Times New Roman"/>
                <a:cs typeface="Times New Roman"/>
              </a:rPr>
              <a:t>Objectives of the work </a:t>
            </a:r>
          </a:p>
          <a:p>
            <a:r>
              <a:rPr lang="en-US" dirty="0">
                <a:latin typeface="Times New Roman"/>
                <a:cs typeface="Times New Roman"/>
              </a:rPr>
              <a:t>Methodology used</a:t>
            </a:r>
          </a:p>
          <a:p>
            <a:r>
              <a:rPr lang="en-US" spc="-10" dirty="0">
                <a:latin typeface="Times New Roman"/>
                <a:cs typeface="Times New Roman"/>
              </a:rPr>
              <a:t>Results and Outputs</a:t>
            </a:r>
          </a:p>
          <a:p>
            <a:r>
              <a:rPr lang="en-US" spc="-10" dirty="0">
                <a:latin typeface="Times New Roman"/>
                <a:cs typeface="Times New Roman"/>
              </a:rPr>
              <a:t>Conclusion</a:t>
            </a:r>
          </a:p>
          <a:p>
            <a:r>
              <a:rPr lang="en-US" dirty="0">
                <a:latin typeface="Times New Roman"/>
                <a:cs typeface="Times New Roman"/>
              </a:rPr>
              <a:t>Future Scope</a:t>
            </a:r>
          </a:p>
          <a:p>
            <a:r>
              <a:rPr lang="en-US" dirty="0">
                <a:latin typeface="Times New Roman"/>
                <a:cs typeface="Times New Roman"/>
              </a:rPr>
              <a:t>References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dirty="0"/>
          </a:p>
        </p:txBody>
      </p:sp>
    </p:spTree>
    <p:extLst>
      <p:ext uri="{BB962C8B-B14F-4D97-AF65-F5344CB8AC3E}">
        <p14:creationId xmlns:p14="http://schemas.microsoft.com/office/powerpoint/2010/main" val="26059825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Project</a:t>
            </a:r>
          </a:p>
        </p:txBody>
      </p:sp>
      <p:sp>
        <p:nvSpPr>
          <p:cNvPr id="3" name="Content Placeholder 2"/>
          <p:cNvSpPr>
            <a:spLocks noGrp="1"/>
          </p:cNvSpPr>
          <p:nvPr>
            <p:ph idx="1"/>
          </p:nvPr>
        </p:nvSpPr>
        <p:spPr>
          <a:xfrm>
            <a:off x="853698" y="1585400"/>
            <a:ext cx="10515600" cy="4947135"/>
          </a:xfrm>
        </p:spPr>
        <p:txBody>
          <a:bodyPr>
            <a:noAutofit/>
          </a:bodyPr>
          <a:lstStyle/>
          <a:p>
            <a:pPr marL="0" indent="0" algn="just">
              <a:lnSpc>
                <a:spcPct val="100000"/>
              </a:lnSpc>
              <a:buNone/>
            </a:pPr>
            <a:r>
              <a:rPr lang="en-US" sz="2300" dirty="0">
                <a:latin typeface="Times New Roman" pitchFamily="18" charset="0"/>
                <a:cs typeface="Times New Roman" pitchFamily="18" charset="0"/>
              </a:rPr>
              <a:t> </a:t>
            </a:r>
            <a:r>
              <a:rPr lang="en-US" sz="2300" dirty="0" smtClean="0">
                <a:latin typeface="Times New Roman" pitchFamily="18" charset="0"/>
                <a:cs typeface="Times New Roman" pitchFamily="18" charset="0"/>
              </a:rPr>
              <a:t>                    Over </a:t>
            </a:r>
            <a:r>
              <a:rPr lang="en-US" sz="2300" dirty="0">
                <a:latin typeface="Times New Roman" pitchFamily="18" charset="0"/>
                <a:cs typeface="Times New Roman" pitchFamily="18" charset="0"/>
              </a:rPr>
              <a:t>the past few years, Mobile Phones have become an indispensable source of communication for the modern society. We can make calls and text messages from a source to a destination easily. It is known that verbal communication is the most appropriate modem of passing on and conceiving the correct information, avoiding misquotations. To fulfil the gap over a long distance, verbal communication can take place easily on phone calls. A path-breaking innovation has recently come to play in the SMS technology using the speech recognition technology, where voice messages are being converted to text messages. Quite a few applications used to assist the disabled make use of TTS, VTT, and translation. They can also be used for other applications, taking an example: Siri an intelligent automated assistant implemented on an electronic device, to facilitate user interaction with a device, and to help the user more effectively engage with local and/or remote services makes use of Nuance Communications voice recognition and text-to-speech (TTS) technology. </a:t>
            </a:r>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dirty="0"/>
          </a:p>
        </p:txBody>
      </p:sp>
    </p:spTree>
    <p:extLst>
      <p:ext uri="{BB962C8B-B14F-4D97-AF65-F5344CB8AC3E}">
        <p14:creationId xmlns:p14="http://schemas.microsoft.com/office/powerpoint/2010/main" val="34010127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47613"/>
            <a:ext cx="10515600" cy="5238428"/>
          </a:xfrm>
        </p:spPr>
        <p:txBody>
          <a:bodyPr>
            <a:noAutofit/>
          </a:bodyPr>
          <a:lstStyle/>
          <a:p>
            <a:pPr marL="0" indent="0" algn="just">
              <a:lnSpc>
                <a:spcPct val="120000"/>
              </a:lnSpc>
              <a:buNone/>
            </a:pPr>
            <a:r>
              <a:rPr lang="en-US" sz="1800" dirty="0">
                <a:latin typeface="Times New Roman" pitchFamily="18" charset="0"/>
                <a:cs typeface="Times New Roman" pitchFamily="18" charset="0"/>
              </a:rPr>
              <a:t>In this project we are working with </a:t>
            </a:r>
            <a:r>
              <a:rPr lang="en-US" sz="1800" i="1" dirty="0">
                <a:latin typeface="Times New Roman" pitchFamily="18" charset="0"/>
                <a:cs typeface="Times New Roman" pitchFamily="18" charset="0"/>
              </a:rPr>
              <a:t>API (Application Programming Interface) is an interface that defines interactions between multiple Software applications. We divide the </a:t>
            </a:r>
            <a:r>
              <a:rPr lang="en-US" sz="1800" dirty="0">
                <a:latin typeface="Times New Roman" pitchFamily="18" charset="0"/>
                <a:cs typeface="Times New Roman" pitchFamily="18" charset="0"/>
              </a:rPr>
              <a:t>some production types like:</a:t>
            </a:r>
            <a:endParaRPr lang="en-IN" sz="1800" dirty="0">
              <a:latin typeface="Times New Roman" pitchFamily="18" charset="0"/>
              <a:cs typeface="Times New Roman" pitchFamily="18" charset="0"/>
            </a:endParaRPr>
          </a:p>
          <a:p>
            <a:pPr lvl="0" algn="just">
              <a:lnSpc>
                <a:spcPct val="120000"/>
              </a:lnSpc>
            </a:pPr>
            <a:r>
              <a:rPr lang="en-US" sz="1800" dirty="0">
                <a:latin typeface="Times New Roman" pitchFamily="18" charset="0"/>
                <a:cs typeface="Times New Roman" pitchFamily="18" charset="0"/>
              </a:rPr>
              <a:t>Phonation (sound) </a:t>
            </a:r>
            <a:endParaRPr lang="en-IN" sz="1800" dirty="0">
              <a:latin typeface="Times New Roman" pitchFamily="18" charset="0"/>
              <a:cs typeface="Times New Roman" pitchFamily="18" charset="0"/>
            </a:endParaRPr>
          </a:p>
          <a:p>
            <a:pPr lvl="0" algn="just">
              <a:lnSpc>
                <a:spcPct val="120000"/>
              </a:lnSpc>
            </a:pPr>
            <a:r>
              <a:rPr lang="en-US" sz="1800" dirty="0">
                <a:latin typeface="Times New Roman" pitchFamily="18" charset="0"/>
                <a:cs typeface="Times New Roman" pitchFamily="18" charset="0"/>
              </a:rPr>
              <a:t> Fluency </a:t>
            </a:r>
            <a:endParaRPr lang="en-IN" sz="1800" dirty="0">
              <a:latin typeface="Times New Roman" pitchFamily="18" charset="0"/>
              <a:cs typeface="Times New Roman" pitchFamily="18" charset="0"/>
            </a:endParaRPr>
          </a:p>
          <a:p>
            <a:pPr lvl="0" algn="just">
              <a:lnSpc>
                <a:spcPct val="120000"/>
              </a:lnSpc>
            </a:pPr>
            <a:r>
              <a:rPr lang="en-US" sz="1800" dirty="0">
                <a:latin typeface="Times New Roman" pitchFamily="18" charset="0"/>
                <a:cs typeface="Times New Roman" pitchFamily="18" charset="0"/>
              </a:rPr>
              <a:t> Intonation </a:t>
            </a:r>
            <a:endParaRPr lang="en-IN" sz="1800" dirty="0">
              <a:latin typeface="Times New Roman" pitchFamily="18" charset="0"/>
              <a:cs typeface="Times New Roman" pitchFamily="18" charset="0"/>
            </a:endParaRPr>
          </a:p>
          <a:p>
            <a:pPr lvl="0" algn="just">
              <a:lnSpc>
                <a:spcPct val="120000"/>
              </a:lnSpc>
            </a:pPr>
            <a:r>
              <a:rPr lang="en-US" sz="1800" dirty="0">
                <a:latin typeface="Times New Roman" pitchFamily="18" charset="0"/>
                <a:cs typeface="Times New Roman" pitchFamily="18" charset="0"/>
              </a:rPr>
              <a:t> Pitch variance </a:t>
            </a:r>
            <a:endParaRPr lang="en-IN" sz="1800" dirty="0">
              <a:latin typeface="Times New Roman" pitchFamily="18" charset="0"/>
              <a:cs typeface="Times New Roman" pitchFamily="18" charset="0"/>
            </a:endParaRPr>
          </a:p>
          <a:p>
            <a:pPr lvl="0" algn="just">
              <a:lnSpc>
                <a:spcPct val="120000"/>
              </a:lnSpc>
            </a:pPr>
            <a:r>
              <a:rPr lang="en-US" sz="1800" dirty="0">
                <a:latin typeface="Times New Roman" pitchFamily="18" charset="0"/>
                <a:cs typeface="Times New Roman" pitchFamily="18" charset="0"/>
              </a:rPr>
              <a:t>Voice</a:t>
            </a:r>
            <a:endParaRPr lang="en-IN" sz="1800" dirty="0">
              <a:latin typeface="Times New Roman" pitchFamily="18" charset="0"/>
              <a:cs typeface="Times New Roman" pitchFamily="18" charset="0"/>
            </a:endParaRPr>
          </a:p>
          <a:p>
            <a:pPr marL="0" indent="0" algn="just">
              <a:lnSpc>
                <a:spcPct val="120000"/>
              </a:lnSpc>
              <a:buNone/>
            </a:pPr>
            <a:r>
              <a:rPr lang="en-US" sz="1800" dirty="0">
                <a:latin typeface="Times New Roman" pitchFamily="18" charset="0"/>
                <a:cs typeface="Times New Roman" pitchFamily="18" charset="0"/>
              </a:rPr>
              <a:t> </a:t>
            </a:r>
            <a:r>
              <a:rPr lang="en-US" sz="1800" i="1" dirty="0">
                <a:latin typeface="Times New Roman" pitchFamily="18" charset="0"/>
                <a:cs typeface="Times New Roman" pitchFamily="18" charset="0"/>
              </a:rPr>
              <a:t>In T</a:t>
            </a:r>
            <a:r>
              <a:rPr lang="en-US" sz="1800" b="1" i="1" dirty="0">
                <a:latin typeface="Times New Roman" pitchFamily="18" charset="0"/>
                <a:cs typeface="Times New Roman" pitchFamily="18" charset="0"/>
              </a:rPr>
              <a:t>ext-To-Speech</a:t>
            </a:r>
            <a:r>
              <a:rPr lang="en-US" sz="1800" i="1" dirty="0">
                <a:latin typeface="Times New Roman" pitchFamily="18" charset="0"/>
                <a:cs typeface="Times New Roman" pitchFamily="18" charset="0"/>
              </a:rPr>
              <a:t> we are using </a:t>
            </a:r>
            <a:r>
              <a:rPr lang="en-US" sz="1800" dirty="0">
                <a:latin typeface="Times New Roman" pitchFamily="18" charset="0"/>
                <a:cs typeface="Times New Roman" pitchFamily="18" charset="0"/>
              </a:rPr>
              <a:t>Web API, and </a:t>
            </a:r>
            <a:r>
              <a:rPr lang="en-US" sz="1800" b="1" dirty="0">
                <a:latin typeface="Times New Roman" pitchFamily="18" charset="0"/>
                <a:cs typeface="Times New Roman" pitchFamily="18" charset="0"/>
              </a:rPr>
              <a:t>Speech Synthesis API</a:t>
            </a:r>
            <a:r>
              <a:rPr lang="en-US" sz="1800" dirty="0">
                <a:latin typeface="Times New Roman" pitchFamily="18" charset="0"/>
                <a:cs typeface="Times New Roman" pitchFamily="18" charset="0"/>
              </a:rPr>
              <a:t>, to convert Texts to speech in different languages. And in </a:t>
            </a:r>
            <a:r>
              <a:rPr lang="en-US" sz="1800" b="1" dirty="0">
                <a:latin typeface="Times New Roman" pitchFamily="18" charset="0"/>
                <a:cs typeface="Times New Roman" pitchFamily="18" charset="0"/>
              </a:rPr>
              <a:t>Voice-to-text</a:t>
            </a:r>
            <a:r>
              <a:rPr lang="en-US" sz="1800" dirty="0">
                <a:latin typeface="Times New Roman" pitchFamily="18" charset="0"/>
                <a:cs typeface="Times New Roman" pitchFamily="18" charset="0"/>
              </a:rPr>
              <a:t> we using </a:t>
            </a:r>
            <a:r>
              <a:rPr lang="en-US" sz="1800" b="1" dirty="0">
                <a:latin typeface="Times New Roman" pitchFamily="18" charset="0"/>
                <a:cs typeface="Times New Roman" pitchFamily="18" charset="0"/>
              </a:rPr>
              <a:t>Speech Recognition Web API</a:t>
            </a:r>
            <a:r>
              <a:rPr lang="en-US" sz="1800" dirty="0">
                <a:latin typeface="Times New Roman" pitchFamily="18" charset="0"/>
                <a:cs typeface="Times New Roman" pitchFamily="18" charset="0"/>
              </a:rPr>
              <a:t>, another component of the Web Speech API  that is used to convert Voice to Texts, and then build a Web application that converts our words/sentences to text format. Coming to project result we are not preparing any working product, we decided to do application based project that will help to convert Text-to-speech &amp; Voice-to-text. </a:t>
            </a:r>
            <a:endParaRPr lang="en-IN" sz="1800" dirty="0">
              <a:latin typeface="Times New Roman" pitchFamily="18" charset="0"/>
              <a:cs typeface="Times New Roman" pitchFamily="18" charset="0"/>
            </a:endParaRPr>
          </a:p>
          <a:p>
            <a:pPr marL="0" indent="0" algn="just">
              <a:lnSpc>
                <a:spcPct val="120000"/>
              </a:lnSpc>
              <a:buNone/>
            </a:pPr>
            <a:r>
              <a:rPr lang="en-US" sz="1800" dirty="0">
                <a:latin typeface="Times New Roman" pitchFamily="18" charset="0"/>
                <a:cs typeface="Times New Roman" pitchFamily="18" charset="0"/>
              </a:rPr>
              <a:t>         Finally the output from the project is that application based project, research paper, report and ppt.</a:t>
            </a:r>
            <a:endParaRPr lang="en-IN" sz="1800" dirty="0">
              <a:latin typeface="Times New Roman" pitchFamily="18" charset="0"/>
              <a:cs typeface="Times New Roman" pitchFamily="18" charset="0"/>
            </a:endParaRPr>
          </a:p>
          <a:p>
            <a:pPr marL="0" indent="0">
              <a:buNone/>
            </a:pPr>
            <a:endParaRPr lang="en-IN" sz="1800" dirty="0">
              <a:latin typeface="Times New Roman" pitchFamily="18" charset="0"/>
              <a:cs typeface="Times New Roman" pitchFamily="18" charset="0"/>
            </a:endParaRPr>
          </a:p>
          <a:p>
            <a:endParaRPr lang="en-IN" sz="1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dirty="0"/>
          </a:p>
        </p:txBody>
      </p:sp>
    </p:spTree>
    <p:extLst>
      <p:ext uri="{BB962C8B-B14F-4D97-AF65-F5344CB8AC3E}">
        <p14:creationId xmlns:p14="http://schemas.microsoft.com/office/powerpoint/2010/main" val="3748094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Formulation</a:t>
            </a:r>
          </a:p>
        </p:txBody>
      </p:sp>
      <p:sp>
        <p:nvSpPr>
          <p:cNvPr id="3" name="Content Placeholder 2"/>
          <p:cNvSpPr>
            <a:spLocks noGrp="1"/>
          </p:cNvSpPr>
          <p:nvPr>
            <p:ph idx="1"/>
          </p:nvPr>
        </p:nvSpPr>
        <p:spPr/>
        <p:txBody>
          <a:bodyPr>
            <a:normAutofit/>
          </a:bodyPr>
          <a:lstStyle/>
          <a:p>
            <a:pPr marL="0" indent="0" algn="just">
              <a:lnSpc>
                <a:spcPct val="150000"/>
              </a:lnSpc>
              <a:buNone/>
            </a:pPr>
            <a:r>
              <a:rPr lang="en-US" sz="2200" dirty="0" smtClean="0">
                <a:latin typeface="Times New Roman" pitchFamily="18" charset="0"/>
                <a:cs typeface="Times New Roman" pitchFamily="18" charset="0"/>
              </a:rPr>
              <a:t>In our application we are combing Text-to-speech &amp; Voice-to-text as single application, because now a days everyone using this Text-to-speech &amp; Voice-to-text for their daily activities but they can’t find both at a time .So , Our aim to build that everyone can use this application at a time with very easy steps. And here we are creating front page using HTML, CSS. Here we find  a problem like : </a:t>
            </a:r>
            <a:r>
              <a:rPr lang="en-IN" sz="2200" dirty="0">
                <a:latin typeface="Times New Roman" pitchFamily="18" charset="0"/>
                <a:cs typeface="Times New Roman" pitchFamily="18" charset="0"/>
              </a:rPr>
              <a:t>Background </a:t>
            </a:r>
            <a:r>
              <a:rPr lang="en-IN" sz="2200" dirty="0" smtClean="0">
                <a:latin typeface="Times New Roman" pitchFamily="18" charset="0"/>
                <a:cs typeface="Times New Roman" pitchFamily="18" charset="0"/>
              </a:rPr>
              <a:t>noise,</a:t>
            </a:r>
            <a:r>
              <a:rPr lang="en-IN" sz="2200" dirty="0">
                <a:latin typeface="Times New Roman" pitchFamily="18" charset="0"/>
                <a:cs typeface="Times New Roman" pitchFamily="18" charset="0"/>
              </a:rPr>
              <a:t> Punctuation </a:t>
            </a:r>
            <a:r>
              <a:rPr lang="en-IN" sz="2200" dirty="0" smtClean="0">
                <a:latin typeface="Times New Roman" pitchFamily="18" charset="0"/>
                <a:cs typeface="Times New Roman" pitchFamily="18" charset="0"/>
              </a:rPr>
              <a:t>placement,</a:t>
            </a:r>
            <a:r>
              <a:rPr lang="en-IN" sz="2200" dirty="0">
                <a:latin typeface="Times New Roman" pitchFamily="18" charset="0"/>
                <a:cs typeface="Times New Roman" pitchFamily="18" charset="0"/>
              </a:rPr>
              <a:t> </a:t>
            </a:r>
            <a:r>
              <a:rPr lang="en-IN" sz="2200" dirty="0" smtClean="0">
                <a:latin typeface="Times New Roman" pitchFamily="18" charset="0"/>
                <a:cs typeface="Times New Roman" pitchFamily="18" charset="0"/>
              </a:rPr>
              <a:t>Capitalization,</a:t>
            </a:r>
            <a:r>
              <a:rPr lang="en-IN" sz="2200" dirty="0">
                <a:latin typeface="Times New Roman" pitchFamily="18" charset="0"/>
                <a:cs typeface="Times New Roman" pitchFamily="18" charset="0"/>
              </a:rPr>
              <a:t> Correct </a:t>
            </a:r>
            <a:r>
              <a:rPr lang="en-IN" sz="2200" dirty="0" smtClean="0">
                <a:latin typeface="Times New Roman" pitchFamily="18" charset="0"/>
                <a:cs typeface="Times New Roman" pitchFamily="18" charset="0"/>
              </a:rPr>
              <a:t>formatting</a:t>
            </a:r>
            <a:r>
              <a:rPr lang="en-IN" sz="2200" dirty="0">
                <a:latin typeface="Times New Roman" pitchFamily="18" charset="0"/>
                <a:cs typeface="Times New Roman" pitchFamily="18" charset="0"/>
              </a:rPr>
              <a:t> </a:t>
            </a:r>
            <a:r>
              <a:rPr lang="en-IN" sz="2200" dirty="0" smtClean="0">
                <a:latin typeface="Times New Roman" pitchFamily="18" charset="0"/>
                <a:cs typeface="Times New Roman" pitchFamily="18" charset="0"/>
              </a:rPr>
              <a:t>Etc… </a:t>
            </a:r>
            <a:r>
              <a:rPr lang="en-US" sz="2200" dirty="0" smtClean="0">
                <a:latin typeface="Times New Roman" pitchFamily="18" charset="0"/>
                <a:cs typeface="Times New Roman" pitchFamily="18" charset="0"/>
              </a:rPr>
              <a:t>we are using different kind of API’s like Web Speech API</a:t>
            </a:r>
            <a:r>
              <a:rPr lang="en-US" sz="2200" b="1" dirty="0" smtClean="0">
                <a:latin typeface="Times New Roman" pitchFamily="18" charset="0"/>
                <a:cs typeface="Times New Roman" pitchFamily="18" charset="0"/>
              </a:rPr>
              <a:t> , </a:t>
            </a:r>
            <a:r>
              <a:rPr lang="en-US" sz="2200" dirty="0" smtClean="0">
                <a:latin typeface="Times New Roman" pitchFamily="18" charset="0"/>
                <a:cs typeface="Times New Roman" pitchFamily="18" charset="0"/>
              </a:rPr>
              <a:t>SpeechSynthesis,</a:t>
            </a:r>
            <a:r>
              <a:rPr lang="en-US" sz="2200" b="1"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speechRecognition .So we learn about different types of API’s and completed the project successfully.</a:t>
            </a:r>
            <a:endParaRPr lang="en-IN" sz="2200" b="1" dirty="0" smtClean="0">
              <a:latin typeface="Times New Roman" pitchFamily="18" charset="0"/>
              <a:cs typeface="Times New Roman" pitchFamily="18" charset="0"/>
            </a:endParaRPr>
          </a:p>
          <a:p>
            <a:pPr marL="0" indent="0">
              <a:buNone/>
            </a:pP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dirty="0"/>
          </a:p>
        </p:txBody>
      </p:sp>
    </p:spTree>
    <p:extLst>
      <p:ext uri="{BB962C8B-B14F-4D97-AF65-F5344CB8AC3E}">
        <p14:creationId xmlns:p14="http://schemas.microsoft.com/office/powerpoint/2010/main" val="40930345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 of the Work</a:t>
            </a:r>
          </a:p>
        </p:txBody>
      </p:sp>
      <p:sp>
        <p:nvSpPr>
          <p:cNvPr id="3" name="Content Placeholder 2"/>
          <p:cNvSpPr>
            <a:spLocks noGrp="1"/>
          </p:cNvSpPr>
          <p:nvPr>
            <p:ph idx="1"/>
          </p:nvPr>
        </p:nvSpPr>
        <p:spPr>
          <a:xfrm>
            <a:off x="838200" y="1681566"/>
            <a:ext cx="10515600" cy="4874217"/>
          </a:xfrm>
        </p:spPr>
        <p:txBody>
          <a:bodyPr>
            <a:noAutofit/>
          </a:bodyPr>
          <a:lstStyle/>
          <a:p>
            <a:pPr marL="0" indent="0" algn="just">
              <a:lnSpc>
                <a:spcPct val="100000"/>
              </a:lnSpc>
              <a:buNone/>
            </a:pPr>
            <a:r>
              <a:rPr lang="en-US" sz="2000" dirty="0" smtClean="0">
                <a:latin typeface="Times New Roman" pitchFamily="18" charset="0"/>
                <a:cs typeface="Times New Roman" pitchFamily="18" charset="0"/>
              </a:rPr>
              <a:t>             In </a:t>
            </a:r>
            <a:r>
              <a:rPr lang="en-US" sz="2000" dirty="0">
                <a:latin typeface="Times New Roman" pitchFamily="18" charset="0"/>
                <a:cs typeface="Times New Roman" pitchFamily="18" charset="0"/>
              </a:rPr>
              <a:t>this project we have use Web Server API for the converion of text-to-speech and from voice-to-speech. While using Web Server API it uses SpeechSynthesis (text-to-speech) and VoiceRecogniton (voice-to-text) using Polymer. The Web Speech API has a main controller interface for this — SpeechRecognition — plus a number of closely-related interfaces for representing grammar, results, etc. Generally, the default speech recognition system available on the device will be used for the speech recognition — most modern OSes have a speech recognition system for issuing voice commands.</a:t>
            </a:r>
            <a:endParaRPr lang="en-IN" sz="2000" b="1" dirty="0">
              <a:latin typeface="Times New Roman" pitchFamily="18" charset="0"/>
              <a:cs typeface="Times New Roman" pitchFamily="18" charset="0"/>
            </a:endParaRPr>
          </a:p>
          <a:p>
            <a:pPr marL="0" indent="0" algn="just">
              <a:lnSpc>
                <a:spcPct val="100000"/>
              </a:lnSpc>
              <a:buNone/>
            </a:pP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We decided to do application based project that will help to convert Text-to-   speech &amp; Voice-to-text and we divided work into following objectives</a:t>
            </a:r>
            <a:r>
              <a:rPr lang="en-US" sz="2000" dirty="0" smtClean="0">
                <a:latin typeface="Times New Roman" pitchFamily="18" charset="0"/>
                <a:cs typeface="Times New Roman" pitchFamily="18" charset="0"/>
              </a:rPr>
              <a:t>.</a:t>
            </a:r>
            <a:endParaRPr lang="en-IN" sz="2000" b="1" dirty="0">
              <a:latin typeface="Times New Roman" pitchFamily="18" charset="0"/>
              <a:cs typeface="Times New Roman" pitchFamily="18" charset="0"/>
            </a:endParaRPr>
          </a:p>
          <a:p>
            <a:pPr algn="just">
              <a:lnSpc>
                <a:spcPct val="100000"/>
              </a:lnSpc>
            </a:pP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Creating frontend page.</a:t>
            </a:r>
            <a:endParaRPr lang="en-IN" sz="2000" dirty="0">
              <a:latin typeface="Times New Roman" pitchFamily="18" charset="0"/>
              <a:cs typeface="Times New Roman" pitchFamily="18" charset="0"/>
            </a:endParaRPr>
          </a:p>
          <a:p>
            <a:pPr algn="just">
              <a:lnSpc>
                <a:spcPct val="100000"/>
              </a:lnSpc>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Learn </a:t>
            </a:r>
            <a:r>
              <a:rPr lang="en-US" sz="2000" dirty="0">
                <a:latin typeface="Times New Roman" pitchFamily="18" charset="0"/>
                <a:cs typeface="Times New Roman" pitchFamily="18" charset="0"/>
              </a:rPr>
              <a:t>various tools to bulid Speech-To-Text.</a:t>
            </a:r>
            <a:endParaRPr lang="en-IN" sz="2000" dirty="0">
              <a:latin typeface="Times New Roman" pitchFamily="18" charset="0"/>
              <a:cs typeface="Times New Roman" pitchFamily="18" charset="0"/>
            </a:endParaRPr>
          </a:p>
          <a:p>
            <a:pPr algn="just">
              <a:lnSpc>
                <a:spcPct val="100000"/>
              </a:lnSpc>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Learn </a:t>
            </a:r>
            <a:r>
              <a:rPr lang="en-US" sz="2000" dirty="0">
                <a:latin typeface="Times New Roman" pitchFamily="18" charset="0"/>
                <a:cs typeface="Times New Roman" pitchFamily="18" charset="0"/>
              </a:rPr>
              <a:t>various tools to bulid Voice-To-Speech.</a:t>
            </a:r>
            <a:endParaRPr lang="en-IN" sz="2000" dirty="0">
              <a:latin typeface="Times New Roman" pitchFamily="18" charset="0"/>
              <a:cs typeface="Times New Roman" pitchFamily="18" charset="0"/>
            </a:endParaRPr>
          </a:p>
          <a:p>
            <a:pPr algn="just">
              <a:lnSpc>
                <a:spcPct val="100000"/>
              </a:lnSpc>
            </a:pPr>
            <a:r>
              <a:rPr lang="en-US" sz="2000" dirty="0" smtClean="0">
                <a:latin typeface="Times New Roman" pitchFamily="18" charset="0"/>
                <a:cs typeface="Times New Roman" pitchFamily="18" charset="0"/>
              </a:rPr>
              <a:t>Tried </a:t>
            </a:r>
            <a:r>
              <a:rPr lang="en-US" sz="2000" dirty="0">
                <a:latin typeface="Times New Roman" pitchFamily="18" charset="0"/>
                <a:cs typeface="Times New Roman" pitchFamily="18" charset="0"/>
              </a:rPr>
              <a:t>many types of API’s which gives accuracy to convert STT or VTS.</a:t>
            </a:r>
            <a:endParaRPr lang="en-IN" sz="2000" dirty="0">
              <a:latin typeface="Times New Roman" pitchFamily="18" charset="0"/>
              <a:cs typeface="Times New Roman" pitchFamily="18" charset="0"/>
            </a:endParaRPr>
          </a:p>
          <a:p>
            <a:pPr marL="0" indent="0" algn="just">
              <a:lnSpc>
                <a:spcPct val="100000"/>
              </a:lnSpc>
              <a:buNone/>
            </a:pPr>
            <a:endParaRPr lang="en-US" sz="20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dirty="0"/>
          </a:p>
        </p:txBody>
      </p:sp>
    </p:spTree>
    <p:extLst>
      <p:ext uri="{BB962C8B-B14F-4D97-AF65-F5344CB8AC3E}">
        <p14:creationId xmlns:p14="http://schemas.microsoft.com/office/powerpoint/2010/main" val="4749653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0451" y="132650"/>
            <a:ext cx="10515600" cy="1325563"/>
          </a:xfrm>
        </p:spPr>
        <p:txBody>
          <a:bodyPr/>
          <a:lstStyle/>
          <a:p>
            <a:r>
              <a:rPr lang="en-US" dirty="0"/>
              <a:t>Methodology used</a:t>
            </a:r>
          </a:p>
        </p:txBody>
      </p:sp>
      <p:sp>
        <p:nvSpPr>
          <p:cNvPr id="3" name="Content Placeholder 2"/>
          <p:cNvSpPr>
            <a:spLocks noGrp="1"/>
          </p:cNvSpPr>
          <p:nvPr>
            <p:ph idx="1"/>
          </p:nvPr>
        </p:nvSpPr>
        <p:spPr>
          <a:xfrm>
            <a:off x="861448" y="1492410"/>
            <a:ext cx="10515600" cy="4993631"/>
          </a:xfrm>
        </p:spPr>
        <p:txBody>
          <a:bodyPr>
            <a:normAutofit/>
          </a:bodyPr>
          <a:lstStyle/>
          <a:p>
            <a:pPr marL="0" indent="0">
              <a:buNone/>
            </a:pPr>
            <a:r>
              <a:rPr lang="en-US" b="1" u="sng" dirty="0">
                <a:latin typeface="Times New Roman" pitchFamily="18" charset="0"/>
                <a:cs typeface="Times New Roman" pitchFamily="18" charset="0"/>
              </a:rPr>
              <a:t>Application Programming Interface (API)</a:t>
            </a:r>
            <a:endParaRPr lang="en-IN" b="1" u="sng" dirty="0">
              <a:latin typeface="Times New Roman" pitchFamily="18" charset="0"/>
              <a:cs typeface="Times New Roman" pitchFamily="18" charset="0"/>
            </a:endParaRPr>
          </a:p>
          <a:p>
            <a:pPr marL="0" indent="0" algn="just">
              <a:lnSpc>
                <a:spcPct val="100000"/>
              </a:lnSpc>
              <a:buNone/>
            </a:pPr>
            <a:r>
              <a:rPr lang="en-IN" sz="1800" dirty="0">
                <a:latin typeface="Times New Roman" pitchFamily="18" charset="0"/>
                <a:cs typeface="Times New Roman" pitchFamily="18" charset="0"/>
              </a:rPr>
              <a:t>API stands for application programming interface, It states the </a:t>
            </a:r>
            <a:r>
              <a:rPr lang="en-IN" sz="1800" dirty="0" smtClean="0">
                <a:latin typeface="Times New Roman" pitchFamily="18" charset="0"/>
                <a:cs typeface="Times New Roman" pitchFamily="18" charset="0"/>
              </a:rPr>
              <a:t>rules for </a:t>
            </a:r>
            <a:r>
              <a:rPr lang="en-IN" sz="1800" dirty="0">
                <a:latin typeface="Times New Roman" pitchFamily="18" charset="0"/>
                <a:cs typeface="Times New Roman" pitchFamily="18" charset="0"/>
              </a:rPr>
              <a:t>communication to happen, it basically takes a request and gives </a:t>
            </a:r>
            <a:r>
              <a:rPr lang="en-IN" sz="1800" dirty="0" smtClean="0">
                <a:latin typeface="Times New Roman" pitchFamily="18" charset="0"/>
                <a:cs typeface="Times New Roman" pitchFamily="18" charset="0"/>
              </a:rPr>
              <a:t>the </a:t>
            </a:r>
            <a:r>
              <a:rPr lang="en-IN" sz="1800" dirty="0">
                <a:latin typeface="Times New Roman" pitchFamily="18" charset="0"/>
                <a:cs typeface="Times New Roman" pitchFamily="18" charset="0"/>
              </a:rPr>
              <a:t>response, </a:t>
            </a:r>
            <a:endParaRPr lang="en-IN" sz="1800" b="1" u="sng" dirty="0">
              <a:latin typeface="Times New Roman" pitchFamily="18" charset="0"/>
              <a:cs typeface="Times New Roman" pitchFamily="18" charset="0"/>
            </a:endParaRPr>
          </a:p>
          <a:p>
            <a:pPr marL="0" lvl="0" indent="0">
              <a:buNone/>
            </a:pPr>
            <a:r>
              <a:rPr lang="en-IN" b="1" u="sng" dirty="0" smtClean="0">
                <a:latin typeface="Times New Roman" pitchFamily="18" charset="0"/>
                <a:cs typeface="Times New Roman" pitchFamily="18" charset="0"/>
              </a:rPr>
              <a:t>Voice </a:t>
            </a:r>
            <a:r>
              <a:rPr lang="en-IN" b="1" u="sng" dirty="0">
                <a:latin typeface="Times New Roman" pitchFamily="18" charset="0"/>
                <a:cs typeface="Times New Roman" pitchFamily="18" charset="0"/>
              </a:rPr>
              <a:t>To Text </a:t>
            </a:r>
            <a:r>
              <a:rPr lang="en-IN" b="1" u="sng" dirty="0" smtClean="0">
                <a:latin typeface="Times New Roman" pitchFamily="18" charset="0"/>
                <a:cs typeface="Times New Roman" pitchFamily="18" charset="0"/>
              </a:rPr>
              <a:t>Method:</a:t>
            </a:r>
          </a:p>
          <a:p>
            <a:pPr marL="0" indent="0" algn="just">
              <a:lnSpc>
                <a:spcPct val="100000"/>
              </a:lnSpc>
              <a:buNone/>
            </a:pPr>
            <a:r>
              <a:rPr lang="en-IN" sz="1800" dirty="0">
                <a:latin typeface="Times New Roman" pitchFamily="18" charset="0"/>
                <a:cs typeface="Times New Roman" pitchFamily="18" charset="0"/>
              </a:rPr>
              <a:t>The voice to text conversion is a technique which converts language </a:t>
            </a:r>
            <a:r>
              <a:rPr lang="en-IN" sz="1800" dirty="0" smtClean="0">
                <a:latin typeface="Times New Roman" pitchFamily="18" charset="0"/>
                <a:cs typeface="Times New Roman" pitchFamily="18" charset="0"/>
              </a:rPr>
              <a:t>or </a:t>
            </a:r>
            <a:r>
              <a:rPr lang="en-IN" sz="1800" dirty="0">
                <a:latin typeface="Times New Roman" pitchFamily="18" charset="0"/>
                <a:cs typeface="Times New Roman" pitchFamily="18" charset="0"/>
              </a:rPr>
              <a:t>words spoken by human into texts. Basically this is interchangeable  </a:t>
            </a:r>
            <a:r>
              <a:rPr lang="en-IN" sz="1800" dirty="0" smtClean="0">
                <a:latin typeface="Times New Roman" pitchFamily="18" charset="0"/>
                <a:cs typeface="Times New Roman" pitchFamily="18" charset="0"/>
              </a:rPr>
              <a:t>with </a:t>
            </a:r>
            <a:r>
              <a:rPr lang="en-IN" sz="1800" dirty="0">
                <a:latin typeface="Times New Roman" pitchFamily="18" charset="0"/>
                <a:cs typeface="Times New Roman" pitchFamily="18" charset="0"/>
              </a:rPr>
              <a:t>speechrecognition, but latter is used, to refer to the process of </a:t>
            </a:r>
            <a:r>
              <a:rPr lang="en-IN" sz="1800" dirty="0" smtClean="0">
                <a:latin typeface="Times New Roman" pitchFamily="18" charset="0"/>
                <a:cs typeface="Times New Roman" pitchFamily="18" charset="0"/>
              </a:rPr>
              <a:t>speech perception</a:t>
            </a:r>
            <a:r>
              <a:rPr lang="en-IN" sz="1800" dirty="0">
                <a:latin typeface="Times New Roman" pitchFamily="18" charset="0"/>
                <a:cs typeface="Times New Roman" pitchFamily="18" charset="0"/>
              </a:rPr>
              <a:t>. For speech recognition, </a:t>
            </a:r>
            <a:r>
              <a:rPr lang="en-IN" sz="1800" dirty="0" smtClean="0">
                <a:latin typeface="Times New Roman" pitchFamily="18" charset="0"/>
                <a:cs typeface="Times New Roman" pitchFamily="18" charset="0"/>
              </a:rPr>
              <a:t>VTT </a:t>
            </a:r>
            <a:r>
              <a:rPr lang="en-IN" sz="1800" dirty="0">
                <a:latin typeface="Times New Roman" pitchFamily="18" charset="0"/>
                <a:cs typeface="Times New Roman" pitchFamily="18" charset="0"/>
              </a:rPr>
              <a:t>use the same stages </a:t>
            </a:r>
            <a:r>
              <a:rPr lang="en-IN" sz="1800" dirty="0" smtClean="0">
                <a:latin typeface="Times New Roman" pitchFamily="18" charset="0"/>
                <a:cs typeface="Times New Roman" pitchFamily="18" charset="0"/>
              </a:rPr>
              <a:t>and </a:t>
            </a:r>
            <a:r>
              <a:rPr lang="en-IN" sz="1800" dirty="0">
                <a:latin typeface="Times New Roman" pitchFamily="18" charset="0"/>
                <a:cs typeface="Times New Roman" pitchFamily="18" charset="0"/>
              </a:rPr>
              <a:t>idea but each </a:t>
            </a:r>
            <a:r>
              <a:rPr lang="en-IN" sz="1800" dirty="0" smtClean="0">
                <a:latin typeface="Times New Roman" pitchFamily="18" charset="0"/>
                <a:cs typeface="Times New Roman" pitchFamily="18" charset="0"/>
              </a:rPr>
              <a:t>phase </a:t>
            </a:r>
            <a:r>
              <a:rPr lang="en-IN" sz="1800" dirty="0">
                <a:latin typeface="Times New Roman" pitchFamily="18" charset="0"/>
                <a:cs typeface="Times New Roman" pitchFamily="18" charset="0"/>
              </a:rPr>
              <a:t>uses a different combination of approaches. </a:t>
            </a:r>
          </a:p>
          <a:p>
            <a:pPr marL="0" indent="0">
              <a:buNone/>
            </a:pPr>
            <a:r>
              <a:rPr lang="en-IN" sz="2400" b="1" dirty="0">
                <a:latin typeface="Times New Roman" pitchFamily="18" charset="0"/>
                <a:cs typeface="Times New Roman" pitchFamily="18" charset="0"/>
              </a:rPr>
              <a:t>SPEECH RECOGNITION</a:t>
            </a:r>
          </a:p>
          <a:p>
            <a:pPr marL="0" indent="0" algn="just">
              <a:lnSpc>
                <a:spcPct val="100000"/>
              </a:lnSpc>
              <a:buNone/>
            </a:pPr>
            <a:r>
              <a:rPr lang="en-IN" sz="1800" dirty="0" smtClean="0">
                <a:latin typeface="Times New Roman" pitchFamily="18" charset="0"/>
                <a:cs typeface="Times New Roman" pitchFamily="18" charset="0"/>
              </a:rPr>
              <a:t>       This </a:t>
            </a:r>
            <a:r>
              <a:rPr lang="en-IN" sz="1800" dirty="0">
                <a:latin typeface="Times New Roman" pitchFamily="18" charset="0"/>
                <a:cs typeface="Times New Roman" pitchFamily="18" charset="0"/>
              </a:rPr>
              <a:t>method refers only program’s or machine capability to </a:t>
            </a:r>
            <a:endParaRPr lang="en-IN" sz="1800" dirty="0" smtClean="0">
              <a:latin typeface="Times New Roman" pitchFamily="18" charset="0"/>
              <a:cs typeface="Times New Roman" pitchFamily="18" charset="0"/>
            </a:endParaRPr>
          </a:p>
          <a:p>
            <a:pPr marL="0" indent="0" algn="just">
              <a:lnSpc>
                <a:spcPct val="100000"/>
              </a:lnSpc>
              <a:buNone/>
            </a:pPr>
            <a:r>
              <a:rPr lang="en-IN" sz="1800" dirty="0" smtClean="0">
                <a:latin typeface="Times New Roman" pitchFamily="18" charset="0"/>
                <a:cs typeface="Times New Roman" pitchFamily="18" charset="0"/>
              </a:rPr>
              <a:t>recognise </a:t>
            </a:r>
            <a:r>
              <a:rPr lang="en-IN" sz="1800" dirty="0">
                <a:latin typeface="Times New Roman" pitchFamily="18" charset="0"/>
                <a:cs typeface="Times New Roman" pitchFamily="18" charset="0"/>
              </a:rPr>
              <a:t>phrases and words that spoken by user and converts </a:t>
            </a:r>
            <a:endParaRPr lang="en-IN" sz="1800" dirty="0" smtClean="0">
              <a:latin typeface="Times New Roman" pitchFamily="18" charset="0"/>
              <a:cs typeface="Times New Roman" pitchFamily="18" charset="0"/>
            </a:endParaRPr>
          </a:p>
          <a:p>
            <a:pPr marL="0" indent="0" algn="just">
              <a:lnSpc>
                <a:spcPct val="100000"/>
              </a:lnSpc>
              <a:buNone/>
            </a:pPr>
            <a:r>
              <a:rPr lang="en-IN" sz="1800" dirty="0" smtClean="0">
                <a:latin typeface="Times New Roman" pitchFamily="18" charset="0"/>
                <a:cs typeface="Times New Roman" pitchFamily="18" charset="0"/>
              </a:rPr>
              <a:t>it </a:t>
            </a:r>
            <a:r>
              <a:rPr lang="en-IN" sz="1800" dirty="0">
                <a:latin typeface="Times New Roman" pitchFamily="18" charset="0"/>
                <a:cs typeface="Times New Roman" pitchFamily="18" charset="0"/>
              </a:rPr>
              <a:t>into </a:t>
            </a:r>
            <a:r>
              <a:rPr lang="en-IN" sz="1800" dirty="0" smtClean="0">
                <a:latin typeface="Times New Roman" pitchFamily="18" charset="0"/>
                <a:cs typeface="Times New Roman" pitchFamily="18" charset="0"/>
              </a:rPr>
              <a:t>machines </a:t>
            </a:r>
            <a:r>
              <a:rPr lang="en-IN" sz="1800" dirty="0">
                <a:latin typeface="Times New Roman" pitchFamily="18" charset="0"/>
                <a:cs typeface="Times New Roman" pitchFamily="18" charset="0"/>
              </a:rPr>
              <a:t>format as in </a:t>
            </a:r>
            <a:r>
              <a:rPr lang="en-IN" sz="1800" dirty="0" smtClean="0">
                <a:latin typeface="Times New Roman" pitchFamily="18" charset="0"/>
                <a:cs typeface="Times New Roman" pitchFamily="18" charset="0"/>
              </a:rPr>
              <a:t>figure. </a:t>
            </a:r>
            <a:r>
              <a:rPr lang="en-IN" sz="1800" dirty="0">
                <a:latin typeface="Times New Roman" pitchFamily="18" charset="0"/>
                <a:cs typeface="Times New Roman" pitchFamily="18" charset="0"/>
              </a:rPr>
              <a:t>The following parameters </a:t>
            </a:r>
          </a:p>
          <a:p>
            <a:pPr marL="0" indent="0" algn="just">
              <a:lnSpc>
                <a:spcPct val="100000"/>
              </a:lnSpc>
              <a:buNone/>
            </a:pPr>
            <a:r>
              <a:rPr lang="en-IN" sz="1800" dirty="0" smtClean="0">
                <a:latin typeface="Times New Roman" pitchFamily="18" charset="0"/>
                <a:cs typeface="Times New Roman" pitchFamily="18" charset="0"/>
              </a:rPr>
              <a:t>can </a:t>
            </a:r>
            <a:r>
              <a:rPr lang="en-IN" sz="1800" dirty="0">
                <a:latin typeface="Times New Roman" pitchFamily="18" charset="0"/>
                <a:cs typeface="Times New Roman" pitchFamily="18" charset="0"/>
              </a:rPr>
              <a:t>be used to classify speech recognition systems.</a:t>
            </a:r>
          </a:p>
          <a:p>
            <a:pPr marL="0" lvl="0" indent="0">
              <a:buNone/>
            </a:pPr>
            <a:endParaRPr lang="en-IN" u="sng" dirty="0" smtClean="0">
              <a:latin typeface="Times New Roman" pitchFamily="18" charset="0"/>
              <a:cs typeface="Times New Roman" pitchFamily="18" charset="0"/>
            </a:endParaRPr>
          </a:p>
          <a:p>
            <a:pPr marL="0" indent="0">
              <a:buNone/>
            </a:pP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dirty="0"/>
          </a:p>
        </p:txBody>
      </p:sp>
      <p:pic>
        <p:nvPicPr>
          <p:cNvPr id="6" name="Picture 5" descr="C:\Users\Appanavineethsai\Downloads\2-Figure2-1.png"/>
          <p:cNvPicPr/>
          <p:nvPr/>
        </p:nvPicPr>
        <p:blipFill>
          <a:blip r:embed="rId2">
            <a:extLst>
              <a:ext uri="{28A0092B-C50C-407E-A947-70E740481C1C}">
                <a14:useLocalDpi xmlns:a14="http://schemas.microsoft.com/office/drawing/2010/main" val="0"/>
              </a:ext>
            </a:extLst>
          </a:blip>
          <a:srcRect/>
          <a:stretch>
            <a:fillRect/>
          </a:stretch>
        </p:blipFill>
        <p:spPr bwMode="auto">
          <a:xfrm>
            <a:off x="7098223" y="4176793"/>
            <a:ext cx="3773837" cy="2402237"/>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2852401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70122"/>
            <a:ext cx="10515600" cy="5401159"/>
          </a:xfrm>
        </p:spPr>
        <p:txBody>
          <a:bodyPr>
            <a:normAutofit/>
          </a:bodyPr>
          <a:lstStyle/>
          <a:p>
            <a:pPr lvl="0" algn="just">
              <a:lnSpc>
                <a:spcPct val="100000"/>
              </a:lnSpc>
            </a:pPr>
            <a:r>
              <a:rPr lang="en-IN" sz="1800" b="1" dirty="0">
                <a:latin typeface="Times New Roman" pitchFamily="18" charset="0"/>
                <a:cs typeface="Times New Roman" pitchFamily="18" charset="0"/>
              </a:rPr>
              <a:t>Speaker: </a:t>
            </a:r>
            <a:r>
              <a:rPr lang="en-IN" sz="1800" dirty="0">
                <a:latin typeface="Times New Roman" pitchFamily="18" charset="0"/>
                <a:cs typeface="Times New Roman" pitchFamily="18" charset="0"/>
              </a:rPr>
              <a:t>Every speaker has different</a:t>
            </a:r>
            <a:r>
              <a:rPr lang="en-IN" sz="1800" b="1" dirty="0">
                <a:latin typeface="Times New Roman" pitchFamily="18" charset="0"/>
                <a:cs typeface="Times New Roman" pitchFamily="18" charset="0"/>
              </a:rPr>
              <a:t> </a:t>
            </a:r>
            <a:r>
              <a:rPr lang="en-IN" sz="1800" dirty="0">
                <a:latin typeface="Times New Roman" pitchFamily="18" charset="0"/>
                <a:cs typeface="Times New Roman" pitchFamily="18" charset="0"/>
              </a:rPr>
              <a:t>frequencies in voice. And this types are designed for only particular speaker. </a:t>
            </a:r>
          </a:p>
          <a:p>
            <a:pPr lvl="0" algn="just">
              <a:lnSpc>
                <a:spcPct val="100000"/>
              </a:lnSpc>
            </a:pPr>
            <a:r>
              <a:rPr lang="en-IN" sz="1800" b="1" dirty="0">
                <a:latin typeface="Times New Roman" pitchFamily="18" charset="0"/>
                <a:cs typeface="Times New Roman" pitchFamily="18" charset="0"/>
              </a:rPr>
              <a:t>Vocal Sound: </a:t>
            </a:r>
            <a:r>
              <a:rPr lang="en-IN" sz="1800" dirty="0">
                <a:latin typeface="Times New Roman" pitchFamily="18" charset="0"/>
                <a:cs typeface="Times New Roman" pitchFamily="18" charset="0"/>
              </a:rPr>
              <a:t>Speech recognition is influenced by the manner the speaker speaks. Some models can distinguish between single utterances and utterances separated by a pause</a:t>
            </a:r>
            <a:r>
              <a:rPr lang="en-IN" sz="1800" dirty="0" smtClean="0">
                <a:latin typeface="Times New Roman" pitchFamily="18" charset="0"/>
                <a:cs typeface="Times New Roman" pitchFamily="18" charset="0"/>
              </a:rPr>
              <a:t>.</a:t>
            </a:r>
            <a:endParaRPr lang="en-IN" sz="1800" dirty="0">
              <a:latin typeface="Times New Roman" pitchFamily="18" charset="0"/>
              <a:cs typeface="Times New Roman" pitchFamily="18" charset="0"/>
            </a:endParaRPr>
          </a:p>
          <a:p>
            <a:pPr lvl="0" algn="just">
              <a:lnSpc>
                <a:spcPct val="100000"/>
              </a:lnSpc>
            </a:pPr>
            <a:r>
              <a:rPr lang="en-IN" sz="1800" b="1" dirty="0">
                <a:latin typeface="Times New Roman" pitchFamily="18" charset="0"/>
                <a:cs typeface="Times New Roman" pitchFamily="18" charset="0"/>
              </a:rPr>
              <a:t>Vocabulary:</a:t>
            </a:r>
            <a:r>
              <a:rPr lang="en-IN" sz="1800" dirty="0">
                <a:latin typeface="Times New Roman" pitchFamily="18" charset="0"/>
                <a:cs typeface="Times New Roman" pitchFamily="18" charset="0"/>
              </a:rPr>
              <a:t> The size of the vocabulary has a large impact on the system's complexity, performance, and precision</a:t>
            </a:r>
            <a:r>
              <a:rPr lang="en-IN" sz="1800" dirty="0" smtClean="0">
                <a:latin typeface="Times New Roman" pitchFamily="18" charset="0"/>
                <a:cs typeface="Times New Roman" pitchFamily="18" charset="0"/>
              </a:rPr>
              <a:t>.</a:t>
            </a:r>
          </a:p>
          <a:p>
            <a:pPr marL="0" lvl="0" indent="0" algn="just">
              <a:lnSpc>
                <a:spcPct val="100000"/>
              </a:lnSpc>
              <a:buNone/>
            </a:pPr>
            <a:endParaRPr lang="en-IN" sz="1800" dirty="0" smtClean="0">
              <a:latin typeface="Times New Roman" pitchFamily="18" charset="0"/>
              <a:cs typeface="Times New Roman" pitchFamily="18" charset="0"/>
            </a:endParaRPr>
          </a:p>
          <a:p>
            <a:pPr marL="0" indent="0" algn="just">
              <a:lnSpc>
                <a:spcPct val="100000"/>
              </a:lnSpc>
              <a:buNone/>
            </a:pPr>
            <a:r>
              <a:rPr lang="en-IN" sz="2000" b="1" dirty="0"/>
              <a:t>Custom </a:t>
            </a:r>
            <a:r>
              <a:rPr lang="en-IN" sz="2000" b="1" dirty="0" smtClean="0"/>
              <a:t>vocabulary </a:t>
            </a:r>
          </a:p>
          <a:p>
            <a:pPr marL="0" indent="0" algn="just">
              <a:lnSpc>
                <a:spcPct val="100000"/>
              </a:lnSpc>
              <a:buNone/>
            </a:pPr>
            <a:r>
              <a:rPr lang="en-IN" sz="1800" dirty="0" smtClean="0"/>
              <a:t>If </a:t>
            </a:r>
            <a:r>
              <a:rPr lang="en-IN" sz="1800" dirty="0"/>
              <a:t>your audio has a lot of bespoke </a:t>
            </a:r>
            <a:r>
              <a:rPr lang="en-IN" sz="1800" dirty="0" smtClean="0"/>
              <a:t>phrases, abbreviations, and </a:t>
            </a:r>
          </a:p>
          <a:p>
            <a:pPr marL="0" indent="0" algn="just">
              <a:lnSpc>
                <a:spcPct val="100000"/>
              </a:lnSpc>
              <a:buNone/>
            </a:pPr>
            <a:r>
              <a:rPr lang="en-IN" sz="1800" dirty="0" smtClean="0"/>
              <a:t>acronyms </a:t>
            </a:r>
            <a:r>
              <a:rPr lang="en-IN" sz="1800" dirty="0"/>
              <a:t>that an off-the-shelf model </a:t>
            </a:r>
            <a:r>
              <a:rPr lang="en-IN" sz="1800" dirty="0" smtClean="0"/>
              <a:t>would </a:t>
            </a:r>
            <a:r>
              <a:rPr lang="en-IN" sz="1800" dirty="0"/>
              <a:t>not </a:t>
            </a:r>
            <a:r>
              <a:rPr lang="en-IN" sz="1800" dirty="0" smtClean="0"/>
              <a:t>be familiar </a:t>
            </a:r>
          </a:p>
          <a:p>
            <a:pPr marL="0" indent="0" algn="just">
              <a:lnSpc>
                <a:spcPct val="100000"/>
              </a:lnSpc>
              <a:buNone/>
            </a:pPr>
            <a:r>
              <a:rPr lang="en-IN" sz="1800" dirty="0" smtClean="0"/>
              <a:t>with</a:t>
            </a:r>
            <a:r>
              <a:rPr lang="en-IN" sz="1800" dirty="0"/>
              <a:t>, being able to define </a:t>
            </a:r>
            <a:r>
              <a:rPr lang="en-IN" sz="1800" dirty="0" smtClean="0"/>
              <a:t>custom vocabulary </a:t>
            </a:r>
            <a:r>
              <a:rPr lang="en-IN" sz="1800" dirty="0"/>
              <a:t>is </a:t>
            </a:r>
            <a:r>
              <a:rPr lang="en-IN" sz="1800" dirty="0" smtClean="0"/>
              <a:t>useful </a:t>
            </a:r>
            <a:r>
              <a:rPr lang="en-IN" sz="1800" dirty="0"/>
              <a:t>as </a:t>
            </a:r>
            <a:endParaRPr lang="en-IN" sz="1800" dirty="0" smtClean="0"/>
          </a:p>
          <a:p>
            <a:pPr marL="0" indent="0" algn="just">
              <a:lnSpc>
                <a:spcPct val="100000"/>
              </a:lnSpc>
              <a:buNone/>
            </a:pPr>
            <a:r>
              <a:rPr lang="en-IN" sz="1800" dirty="0" smtClean="0"/>
              <a:t>shown </a:t>
            </a:r>
            <a:r>
              <a:rPr lang="en-IN" sz="1800" dirty="0"/>
              <a:t>in </a:t>
            </a:r>
            <a:r>
              <a:rPr lang="en-IN" sz="1800" dirty="0" smtClean="0"/>
              <a:t>figure.</a:t>
            </a:r>
            <a:endParaRPr lang="en-IN" sz="1800" dirty="0"/>
          </a:p>
          <a:p>
            <a:pPr marL="0" lvl="0" indent="0" algn="just">
              <a:lnSpc>
                <a:spcPct val="100000"/>
              </a:lnSpc>
              <a:buNone/>
            </a:pPr>
            <a:endParaRPr lang="en-IN" sz="1800" dirty="0">
              <a:latin typeface="Times New Roman" pitchFamily="18" charset="0"/>
              <a:cs typeface="Times New Roman" pitchFamily="18" charset="0"/>
            </a:endParaRPr>
          </a:p>
          <a:p>
            <a:pPr marL="0" indent="0" algn="just">
              <a:lnSpc>
                <a:spcPct val="100000"/>
              </a:lnSpc>
              <a:buNone/>
            </a:pPr>
            <a:endParaRPr lang="en-IN" sz="1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dirty="0"/>
          </a:p>
        </p:txBody>
      </p:sp>
      <p:pic>
        <p:nvPicPr>
          <p:cNvPr id="5" name="Picture 4" descr="C:\Users\Appanavineethsai\OneDrive\Desktop\voice to text  code.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43980" y="2942293"/>
            <a:ext cx="4317752" cy="372197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4522308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32114"/>
            <a:ext cx="10515600" cy="5261675"/>
          </a:xfrm>
        </p:spPr>
        <p:txBody>
          <a:bodyPr>
            <a:normAutofit lnSpcReduction="10000"/>
          </a:bodyPr>
          <a:lstStyle/>
          <a:p>
            <a:pPr marL="0" lvl="0" indent="0" algn="just">
              <a:buNone/>
            </a:pPr>
            <a:r>
              <a:rPr lang="en-IN" b="1" u="sng" dirty="0">
                <a:latin typeface="Times New Roman" pitchFamily="18" charset="0"/>
                <a:cs typeface="Times New Roman" pitchFamily="18" charset="0"/>
              </a:rPr>
              <a:t>Text To Speech </a:t>
            </a:r>
            <a:r>
              <a:rPr lang="en-IN" b="1" u="sng" dirty="0" smtClean="0">
                <a:latin typeface="Times New Roman" pitchFamily="18" charset="0"/>
                <a:cs typeface="Times New Roman" pitchFamily="18" charset="0"/>
              </a:rPr>
              <a:t>Method</a:t>
            </a:r>
          </a:p>
          <a:p>
            <a:pPr marL="0" indent="0" algn="just">
              <a:lnSpc>
                <a:spcPct val="100000"/>
              </a:lnSpc>
              <a:buNone/>
            </a:pPr>
            <a:r>
              <a:rPr lang="en-IN" sz="1800" dirty="0">
                <a:latin typeface="Times New Roman" pitchFamily="18" charset="0"/>
                <a:cs typeface="Times New Roman" pitchFamily="18" charset="0"/>
              </a:rPr>
              <a:t>It will convert spoken text into speech by analysing, understand, and </a:t>
            </a:r>
            <a:r>
              <a:rPr lang="en-IN" sz="1800" dirty="0" smtClean="0">
                <a:latin typeface="Times New Roman" pitchFamily="18" charset="0"/>
                <a:cs typeface="Times New Roman" pitchFamily="18" charset="0"/>
              </a:rPr>
              <a:t>prepared this</a:t>
            </a:r>
          </a:p>
          <a:p>
            <a:pPr marL="0" indent="0" algn="just">
              <a:lnSpc>
                <a:spcPct val="100000"/>
              </a:lnSpc>
              <a:buNone/>
            </a:pPr>
            <a:r>
              <a:rPr lang="en-IN" sz="1800" dirty="0" smtClean="0">
                <a:latin typeface="Times New Roman" pitchFamily="18" charset="0"/>
                <a:cs typeface="Times New Roman" pitchFamily="18" charset="0"/>
              </a:rPr>
              <a:t>whole </a:t>
            </a:r>
            <a:r>
              <a:rPr lang="en-IN" sz="1800" dirty="0">
                <a:latin typeface="Times New Roman" pitchFamily="18" charset="0"/>
                <a:cs typeface="Times New Roman" pitchFamily="18" charset="0"/>
              </a:rPr>
              <a:t>process is called Text To Speech. In this </a:t>
            </a:r>
            <a:r>
              <a:rPr lang="en-IN" sz="1800" dirty="0" smtClean="0">
                <a:latin typeface="Times New Roman" pitchFamily="18" charset="0"/>
                <a:cs typeface="Times New Roman" pitchFamily="18" charset="0"/>
              </a:rPr>
              <a:t>method various </a:t>
            </a:r>
            <a:r>
              <a:rPr lang="en-IN" sz="1800" dirty="0">
                <a:latin typeface="Times New Roman" pitchFamily="18" charset="0"/>
                <a:cs typeface="Times New Roman" pitchFamily="18" charset="0"/>
              </a:rPr>
              <a:t>steps have been involved </a:t>
            </a:r>
          </a:p>
          <a:p>
            <a:pPr marL="0" indent="0" algn="just">
              <a:lnSpc>
                <a:spcPct val="100000"/>
              </a:lnSpc>
              <a:buNone/>
            </a:pPr>
            <a:r>
              <a:rPr lang="en-IN" sz="1800" dirty="0" smtClean="0">
                <a:latin typeface="Times New Roman" pitchFamily="18" charset="0"/>
                <a:cs typeface="Times New Roman" pitchFamily="18" charset="0"/>
              </a:rPr>
              <a:t>and </a:t>
            </a:r>
            <a:r>
              <a:rPr lang="en-IN" sz="1800" dirty="0">
                <a:latin typeface="Times New Roman" pitchFamily="18" charset="0"/>
                <a:cs typeface="Times New Roman" pitchFamily="18" charset="0"/>
              </a:rPr>
              <a:t>in above flow chart it </a:t>
            </a:r>
            <a:r>
              <a:rPr lang="en-IN" sz="1800" dirty="0" smtClean="0">
                <a:latin typeface="Times New Roman" pitchFamily="18" charset="0"/>
                <a:cs typeface="Times New Roman" pitchFamily="18" charset="0"/>
              </a:rPr>
              <a:t>shows in </a:t>
            </a:r>
            <a:r>
              <a:rPr lang="en-IN" sz="1800" dirty="0">
                <a:latin typeface="Times New Roman" pitchFamily="18" charset="0"/>
                <a:cs typeface="Times New Roman" pitchFamily="18" charset="0"/>
              </a:rPr>
              <a:t>order. Although the most important phases of this </a:t>
            </a:r>
            <a:endParaRPr lang="en-IN" sz="1800" dirty="0" smtClean="0">
              <a:latin typeface="Times New Roman" pitchFamily="18" charset="0"/>
              <a:cs typeface="Times New Roman" pitchFamily="18" charset="0"/>
            </a:endParaRPr>
          </a:p>
          <a:p>
            <a:pPr marL="0" indent="0" algn="just">
              <a:lnSpc>
                <a:spcPct val="100000"/>
              </a:lnSpc>
              <a:buNone/>
            </a:pPr>
            <a:r>
              <a:rPr lang="en-IN" sz="1800" dirty="0" smtClean="0">
                <a:latin typeface="Times New Roman" pitchFamily="18" charset="0"/>
                <a:cs typeface="Times New Roman" pitchFamily="18" charset="0"/>
              </a:rPr>
              <a:t>method are:</a:t>
            </a:r>
            <a:endParaRPr lang="en-IN" sz="1800" dirty="0">
              <a:latin typeface="Times New Roman" pitchFamily="18" charset="0"/>
              <a:cs typeface="Times New Roman" pitchFamily="18" charset="0"/>
            </a:endParaRPr>
          </a:p>
          <a:p>
            <a:pPr marL="0" indent="0" algn="just">
              <a:lnSpc>
                <a:spcPct val="100000"/>
              </a:lnSpc>
              <a:buNone/>
            </a:pPr>
            <a:r>
              <a:rPr lang="en-IN" sz="1800" b="1" dirty="0">
                <a:latin typeface="Times New Roman" pitchFamily="18" charset="0"/>
                <a:cs typeface="Times New Roman" pitchFamily="18" charset="0"/>
              </a:rPr>
              <a:t>Text Processing: </a:t>
            </a:r>
            <a:r>
              <a:rPr lang="en-IN" sz="1800" dirty="0">
                <a:latin typeface="Times New Roman" pitchFamily="18" charset="0"/>
                <a:cs typeface="Times New Roman" pitchFamily="18" charset="0"/>
              </a:rPr>
              <a:t>As shown in </a:t>
            </a:r>
            <a:r>
              <a:rPr lang="en-IN" sz="1800" dirty="0" smtClean="0">
                <a:latin typeface="Times New Roman" pitchFamily="18" charset="0"/>
                <a:cs typeface="Times New Roman" pitchFamily="18" charset="0"/>
              </a:rPr>
              <a:t>figure , </a:t>
            </a:r>
            <a:r>
              <a:rPr lang="en-IN" sz="1800" dirty="0">
                <a:latin typeface="Times New Roman" pitchFamily="18" charset="0"/>
                <a:cs typeface="Times New Roman" pitchFamily="18" charset="0"/>
              </a:rPr>
              <a:t>First text will be analyse, normalised, and </a:t>
            </a:r>
            <a:r>
              <a:rPr lang="en-IN" sz="1800" dirty="0" smtClean="0">
                <a:latin typeface="Times New Roman" pitchFamily="18" charset="0"/>
                <a:cs typeface="Times New Roman" pitchFamily="18" charset="0"/>
              </a:rPr>
              <a:t>then </a:t>
            </a:r>
          </a:p>
          <a:p>
            <a:pPr marL="0" indent="0" algn="just">
              <a:lnSpc>
                <a:spcPct val="100000"/>
              </a:lnSpc>
              <a:buNone/>
            </a:pPr>
            <a:r>
              <a:rPr lang="en-IN" sz="1800" dirty="0" smtClean="0">
                <a:latin typeface="Times New Roman" pitchFamily="18" charset="0"/>
                <a:cs typeface="Times New Roman" pitchFamily="18" charset="0"/>
              </a:rPr>
              <a:t>written in the phonetic and linguistic forms.</a:t>
            </a:r>
          </a:p>
          <a:p>
            <a:pPr marL="0" indent="0" algn="just">
              <a:lnSpc>
                <a:spcPct val="100000"/>
              </a:lnSpc>
              <a:buNone/>
            </a:pPr>
            <a:r>
              <a:rPr lang="en-IN" sz="2400" b="1" dirty="0" smtClean="0">
                <a:latin typeface="Times New Roman" pitchFamily="18" charset="0"/>
                <a:cs typeface="Times New Roman" pitchFamily="18" charset="0"/>
              </a:rPr>
              <a:t>Speech </a:t>
            </a:r>
            <a:r>
              <a:rPr lang="en-IN" sz="2400" b="1" dirty="0">
                <a:latin typeface="Times New Roman" pitchFamily="18" charset="0"/>
                <a:cs typeface="Times New Roman" pitchFamily="18" charset="0"/>
              </a:rPr>
              <a:t>Synthesis: </a:t>
            </a:r>
            <a:r>
              <a:rPr lang="en-IN" sz="1800" dirty="0">
                <a:latin typeface="Times New Roman" pitchFamily="18" charset="0"/>
                <a:cs typeface="Times New Roman" pitchFamily="18" charset="0"/>
              </a:rPr>
              <a:t>The types of speech synthesis which we are used in this </a:t>
            </a:r>
            <a:r>
              <a:rPr lang="en-IN" sz="1800" dirty="0" smtClean="0">
                <a:latin typeface="Times New Roman" pitchFamily="18" charset="0"/>
                <a:cs typeface="Times New Roman" pitchFamily="18" charset="0"/>
              </a:rPr>
              <a:t>project:</a:t>
            </a:r>
            <a:endParaRPr lang="en-IN" sz="1800" dirty="0">
              <a:latin typeface="Times New Roman" pitchFamily="18" charset="0"/>
              <a:cs typeface="Times New Roman" pitchFamily="18" charset="0"/>
            </a:endParaRPr>
          </a:p>
          <a:p>
            <a:pPr algn="just">
              <a:lnSpc>
                <a:spcPct val="150000"/>
              </a:lnSpc>
            </a:pPr>
            <a:r>
              <a:rPr lang="en-IN" sz="1800" b="1" dirty="0">
                <a:latin typeface="Times New Roman" pitchFamily="18" charset="0"/>
                <a:cs typeface="Times New Roman" pitchFamily="18" charset="0"/>
              </a:rPr>
              <a:t>Articulator Synthesis: </a:t>
            </a:r>
            <a:r>
              <a:rPr lang="en-IN" sz="1800" dirty="0">
                <a:latin typeface="Times New Roman" pitchFamily="18" charset="0"/>
                <a:cs typeface="Times New Roman" pitchFamily="18" charset="0"/>
              </a:rPr>
              <a:t>To generate speech, a mechanical and acoustic model is used. </a:t>
            </a:r>
            <a:endParaRPr lang="en-IN" sz="1800" dirty="0" smtClean="0">
              <a:latin typeface="Times New Roman" pitchFamily="18" charset="0"/>
              <a:cs typeface="Times New Roman" pitchFamily="18" charset="0"/>
            </a:endParaRPr>
          </a:p>
          <a:p>
            <a:pPr algn="just">
              <a:lnSpc>
                <a:spcPct val="150000"/>
              </a:lnSpc>
            </a:pPr>
            <a:r>
              <a:rPr lang="en-IN" sz="1800" b="1" dirty="0">
                <a:latin typeface="Times New Roman" pitchFamily="18" charset="0"/>
                <a:cs typeface="Times New Roman" pitchFamily="18" charset="0"/>
              </a:rPr>
              <a:t>Formant Synthesis:</a:t>
            </a:r>
            <a:r>
              <a:rPr lang="en-IN" sz="1800" dirty="0">
                <a:latin typeface="Times New Roman" pitchFamily="18" charset="0"/>
                <a:cs typeface="Times New Roman" pitchFamily="18" charset="0"/>
              </a:rPr>
              <a:t> Formant Synthesis stored on parametric basis by a separate speech segments. </a:t>
            </a:r>
            <a:endParaRPr lang="en-IN" sz="1800" dirty="0" smtClean="0">
              <a:latin typeface="Times New Roman" pitchFamily="18" charset="0"/>
              <a:cs typeface="Times New Roman" pitchFamily="18" charset="0"/>
            </a:endParaRPr>
          </a:p>
          <a:p>
            <a:pPr algn="just">
              <a:lnSpc>
                <a:spcPct val="150000"/>
              </a:lnSpc>
            </a:pPr>
            <a:r>
              <a:rPr lang="en-IN" sz="1800" b="1" dirty="0">
                <a:latin typeface="Times New Roman" pitchFamily="18" charset="0"/>
                <a:cs typeface="Times New Roman" pitchFamily="18" charset="0"/>
              </a:rPr>
              <a:t>Concatenative Synthesis: </a:t>
            </a:r>
            <a:r>
              <a:rPr lang="en-IN" sz="1800" dirty="0">
                <a:latin typeface="Times New Roman" pitchFamily="18" charset="0"/>
                <a:cs typeface="Times New Roman" pitchFamily="18" charset="0"/>
              </a:rPr>
              <a:t>It is a method of speech generation. Concatenative speech synthesis is known to get the most natural sound in space primarily due to concatenation of national speech sound units.</a:t>
            </a:r>
            <a:endParaRPr lang="en-IN" sz="1800" u="sng" dirty="0">
              <a:latin typeface="Times New Roman" pitchFamily="18" charset="0"/>
              <a:cs typeface="Times New Roman" pitchFamily="18" charset="0"/>
            </a:endParaRPr>
          </a:p>
          <a:p>
            <a:pPr marL="0" indent="0">
              <a:buNone/>
            </a:pPr>
            <a:endParaRPr lang="en-IN"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9</a:t>
            </a:fld>
            <a:endParaRPr lang="en-US" dirty="0"/>
          </a:p>
        </p:txBody>
      </p:sp>
      <p:pic>
        <p:nvPicPr>
          <p:cNvPr id="5" name="Picture 4" descr="C:\Users\Appanavineethsai\Downloads\VINEETH.jpe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69463" y="1472821"/>
            <a:ext cx="1743560" cy="3052683"/>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834445356"/>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6348</TotalTime>
  <Words>1525</Words>
  <Application>Microsoft Office PowerPoint</Application>
  <PresentationFormat>Custom</PresentationFormat>
  <Paragraphs>153</Paragraphs>
  <Slides>17</Slides>
  <Notes>0</Notes>
  <HiddenSlides>0</HiddenSlides>
  <MMClips>0</MMClips>
  <ScaleCrop>false</ScaleCrop>
  <HeadingPairs>
    <vt:vector size="4" baseType="variant">
      <vt:variant>
        <vt:lpstr>Theme</vt:lpstr>
      </vt:variant>
      <vt:variant>
        <vt:i4>3</vt:i4>
      </vt:variant>
      <vt:variant>
        <vt:lpstr>Slide Titles</vt:lpstr>
      </vt:variant>
      <vt:variant>
        <vt:i4>17</vt:i4>
      </vt:variant>
    </vt:vector>
  </HeadingPairs>
  <TitlesOfParts>
    <vt:vector size="20" baseType="lpstr">
      <vt:lpstr>1_Office Theme</vt:lpstr>
      <vt:lpstr>2_Office Theme</vt:lpstr>
      <vt:lpstr>Contents Slide Master</vt:lpstr>
      <vt:lpstr>PowerPoint Presentation</vt:lpstr>
      <vt:lpstr>Outline</vt:lpstr>
      <vt:lpstr>Introduction to Project</vt:lpstr>
      <vt:lpstr>PowerPoint Presentation</vt:lpstr>
      <vt:lpstr>Problem Formulation</vt:lpstr>
      <vt:lpstr>Objectives of the Work</vt:lpstr>
      <vt:lpstr>Methodology used</vt:lpstr>
      <vt:lpstr>PowerPoint Presentation</vt:lpstr>
      <vt:lpstr>PowerPoint Presentation</vt:lpstr>
      <vt:lpstr>PowerPoint Presentation</vt:lpstr>
      <vt:lpstr>Results and Outputs</vt:lpstr>
      <vt:lpstr>PowerPoint Presentation</vt:lpstr>
      <vt:lpstr>PowerPoint Presentation</vt:lpstr>
      <vt:lpstr>Conclusion</vt:lpstr>
      <vt:lpstr>References</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HP</cp:lastModifiedBy>
  <cp:revision>515</cp:revision>
  <dcterms:created xsi:type="dcterms:W3CDTF">2019-01-09T10:33:58Z</dcterms:created>
  <dcterms:modified xsi:type="dcterms:W3CDTF">2022-05-18T17:09:22Z</dcterms:modified>
</cp:coreProperties>
</file>