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38" r:id="rId1"/>
  </p:sldMasterIdLst>
  <p:notesMasterIdLst>
    <p:notesMasterId r:id="rId14"/>
  </p:notesMasterIdLst>
  <p:sldIdLst>
    <p:sldId id="256" r:id="rId2"/>
    <p:sldId id="273" r:id="rId3"/>
    <p:sldId id="274" r:id="rId4"/>
    <p:sldId id="275" r:id="rId5"/>
    <p:sldId id="270" r:id="rId6"/>
    <p:sldId id="276" r:id="rId7"/>
    <p:sldId id="271" r:id="rId8"/>
    <p:sldId id="272" r:id="rId9"/>
    <p:sldId id="277" r:id="rId10"/>
    <p:sldId id="278" r:id="rId11"/>
    <p:sldId id="279" r:id="rId12"/>
    <p:sldId id="269"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9"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101" autoAdjust="0"/>
  </p:normalViewPr>
  <p:slideViewPr>
    <p:cSldViewPr snapToGrid="0" showGuides="1">
      <p:cViewPr varScale="1">
        <p:scale>
          <a:sx n="61" d="100"/>
          <a:sy n="61" d="100"/>
        </p:scale>
        <p:origin x="1440" y="44"/>
      </p:cViewPr>
      <p:guideLst>
        <p:guide orient="horz" pos="2159"/>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78BE1F-94A5-4E5A-A86B-0233BDE7D6C4}" type="datetimeFigureOut">
              <a:rPr lang="en-IN" smtClean="0"/>
              <a:t>02-12-2024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0BFB50-7FBA-431C-9D43-BD6244DD9FDD}"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C0BFB50-7FBA-431C-9D43-BD6244DD9FDD}" type="slidenum">
              <a:rPr lang="en-IN" smtClean="0"/>
              <a:t>1</a:t>
            </a:fld>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A739D8-5F46-E0D7-C204-B5424FE3A85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ABCAE1-2F0F-3AF7-F38A-0AF398F37434}"/>
              </a:ext>
            </a:extLst>
          </p:cNvPr>
          <p:cNvSpPr>
            <a:spLocks noGrp="1" noRot="1" noChangeAspect="1"/>
          </p:cNvSpPr>
          <p:nvPr>
            <p:ph type="sldImg"/>
          </p:nvPr>
        </p:nvSpPr>
        <p:spPr>
          <a:xfrm>
            <a:off x="1371600" y="1143000"/>
            <a:ext cx="4114800" cy="3086100"/>
          </a:xfrm>
        </p:spPr>
      </p:sp>
      <p:sp>
        <p:nvSpPr>
          <p:cNvPr id="3" name="Notes Placeholder 2">
            <a:extLst>
              <a:ext uri="{FF2B5EF4-FFF2-40B4-BE49-F238E27FC236}">
                <a16:creationId xmlns:a16="http://schemas.microsoft.com/office/drawing/2014/main" id="{D6905606-4D43-4FB0-3D02-65E3C595B1CD}"/>
              </a:ext>
            </a:extLst>
          </p:cNvPr>
          <p:cNvSpPr>
            <a:spLocks noGrp="1"/>
          </p:cNvSpPr>
          <p:nvPr>
            <p:ph type="body" idx="1"/>
          </p:nvPr>
        </p:nvSpPr>
        <p:spPr/>
        <p:txBody>
          <a:bodyPr/>
          <a:lstStyle/>
          <a:p>
            <a:pPr algn="just">
              <a:lnSpc>
                <a:spcPct val="150000"/>
              </a:lnSpc>
              <a:spcAft>
                <a:spcPts val="800"/>
              </a:spcAft>
            </a:pPr>
            <a:r>
              <a:rPr lang="en-IN" sz="1800" kern="100" dirty="0">
                <a:effectLst/>
                <a:latin typeface="Times New Roman" panose="02020603050405020304" pitchFamily="18" charset="0"/>
                <a:ea typeface="Calibri" panose="020F0502020204030204" pitchFamily="34" charset="0"/>
                <a:cs typeface="Cordia New" panose="020B0304020202020204" pitchFamily="34" charset="-34"/>
              </a:rPr>
              <a:t>After decompressing and comparing the images pixel by pixel it was established that lossless compression was indeed achieved through the algorithm. This guarantees the quality of image data at the time of decomposition (</a:t>
            </a:r>
            <a:r>
              <a:rPr lang="en-IN" sz="1800" kern="100" dirty="0" err="1">
                <a:effectLst/>
                <a:latin typeface="Times New Roman" panose="02020603050405020304" pitchFamily="18" charset="0"/>
                <a:ea typeface="Calibri" panose="020F0502020204030204" pitchFamily="34" charset="0"/>
                <a:cs typeface="Cordia New" panose="020B0304020202020204" pitchFamily="34" charset="-34"/>
              </a:rPr>
              <a:t>AbdelWahab</a:t>
            </a:r>
            <a:r>
              <a:rPr lang="en-IN" sz="1800" kern="100" dirty="0">
                <a:effectLst/>
                <a:latin typeface="Times New Roman" panose="02020603050405020304" pitchFamily="18" charset="0"/>
                <a:ea typeface="Calibri" panose="020F0502020204030204" pitchFamily="34" charset="0"/>
                <a:cs typeface="Cordia New" panose="020B0304020202020204" pitchFamily="34" charset="-34"/>
              </a:rPr>
              <a:t>, Hussein, Hamed, </a:t>
            </a:r>
            <a:r>
              <a:rPr lang="en-IN" sz="1800" kern="100" dirty="0" err="1">
                <a:effectLst/>
                <a:latin typeface="Times New Roman" panose="02020603050405020304" pitchFamily="18" charset="0"/>
                <a:ea typeface="Calibri" panose="020F0502020204030204" pitchFamily="34" charset="0"/>
                <a:cs typeface="Cordia New" panose="020B0304020202020204" pitchFamily="34" charset="-34"/>
              </a:rPr>
              <a:t>Kelash</a:t>
            </a:r>
            <a:r>
              <a:rPr lang="en-IN" sz="1800" kern="100" dirty="0">
                <a:effectLst/>
                <a:latin typeface="Times New Roman" panose="02020603050405020304" pitchFamily="18" charset="0"/>
                <a:ea typeface="Calibri" panose="020F0502020204030204" pitchFamily="34" charset="0"/>
                <a:cs typeface="Cordia New" panose="020B0304020202020204" pitchFamily="34" charset="-34"/>
              </a:rPr>
              <a:t>, &amp; Khalaf, 2021).</a:t>
            </a:r>
            <a:endParaRPr lang="en-IN" sz="1800" kern="100" dirty="0">
              <a:effectLst/>
              <a:latin typeface="Calibri" panose="020F0502020204030204" pitchFamily="34" charset="0"/>
              <a:ea typeface="Calibri" panose="020F0502020204030204" pitchFamily="34" charset="0"/>
              <a:cs typeface="Cordia New" panose="020B0304020202020204" pitchFamily="34" charset="-34"/>
            </a:endParaRPr>
          </a:p>
        </p:txBody>
      </p:sp>
      <p:sp>
        <p:nvSpPr>
          <p:cNvPr id="4" name="Slide Number Placeholder 3">
            <a:extLst>
              <a:ext uri="{FF2B5EF4-FFF2-40B4-BE49-F238E27FC236}">
                <a16:creationId xmlns:a16="http://schemas.microsoft.com/office/drawing/2014/main" id="{47D1FCBF-B2C5-1079-5BCF-B096D663B024}"/>
              </a:ext>
            </a:extLst>
          </p:cNvPr>
          <p:cNvSpPr>
            <a:spLocks noGrp="1"/>
          </p:cNvSpPr>
          <p:nvPr>
            <p:ph type="sldNum" sz="quarter" idx="5"/>
          </p:nvPr>
        </p:nvSpPr>
        <p:spPr/>
        <p:txBody>
          <a:bodyPr/>
          <a:lstStyle/>
          <a:p>
            <a:fld id="{4C0BFB50-7FBA-431C-9D43-BD6244DD9FDD}" type="slidenum">
              <a:rPr lang="en-IN" smtClean="0"/>
              <a:t>10</a:t>
            </a:fld>
            <a:endParaRPr lang="en-IN"/>
          </a:p>
        </p:txBody>
      </p:sp>
    </p:spTree>
    <p:extLst>
      <p:ext uri="{BB962C8B-B14F-4D97-AF65-F5344CB8AC3E}">
        <p14:creationId xmlns:p14="http://schemas.microsoft.com/office/powerpoint/2010/main" val="40008930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48D825-3984-6CBC-9D61-0B398001923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8496F40-6402-A1AD-8267-AE6BD3C00DDA}"/>
              </a:ext>
            </a:extLst>
          </p:cNvPr>
          <p:cNvSpPr>
            <a:spLocks noGrp="1" noRot="1" noChangeAspect="1"/>
          </p:cNvSpPr>
          <p:nvPr>
            <p:ph type="sldImg"/>
          </p:nvPr>
        </p:nvSpPr>
        <p:spPr>
          <a:xfrm>
            <a:off x="1371600" y="1143000"/>
            <a:ext cx="4114800" cy="3086100"/>
          </a:xfrm>
        </p:spPr>
      </p:sp>
      <p:sp>
        <p:nvSpPr>
          <p:cNvPr id="3" name="Notes Placeholder 2">
            <a:extLst>
              <a:ext uri="{FF2B5EF4-FFF2-40B4-BE49-F238E27FC236}">
                <a16:creationId xmlns:a16="http://schemas.microsoft.com/office/drawing/2014/main" id="{0511384F-CD20-4FB9-1869-CA5271DAF02D}"/>
              </a:ext>
            </a:extLst>
          </p:cNvPr>
          <p:cNvSpPr>
            <a:spLocks noGrp="1"/>
          </p:cNvSpPr>
          <p:nvPr>
            <p:ph type="body" idx="1"/>
          </p:nvPr>
        </p:nvSpPr>
        <p:spPr/>
        <p:txBody>
          <a:bodyPr/>
          <a:lstStyle/>
          <a:p>
            <a:pPr algn="just">
              <a:lnSpc>
                <a:spcPct val="150000"/>
              </a:lnSpc>
              <a:spcAft>
                <a:spcPts val="800"/>
              </a:spcAft>
            </a:pPr>
            <a:r>
              <a:rPr lang="en-IN" sz="1800" kern="100" dirty="0">
                <a:effectLst/>
                <a:latin typeface="Times New Roman" panose="02020603050405020304" pitchFamily="18" charset="0"/>
                <a:ea typeface="Calibri" panose="020F0502020204030204" pitchFamily="34" charset="0"/>
                <a:cs typeface="Cordia New" panose="020B0304020202020204" pitchFamily="34" charset="-34"/>
              </a:rPr>
              <a:t>The project delivered the required adaptive Huffman encoding for lossless image compression. </a:t>
            </a:r>
            <a:r>
              <a:rPr lang="en-IN" sz="1800" kern="100" dirty="0" err="1">
                <a:effectLst/>
                <a:latin typeface="Times New Roman" panose="02020603050405020304" pitchFamily="18" charset="0"/>
                <a:ea typeface="Calibri" panose="020F0502020204030204" pitchFamily="34" charset="0"/>
                <a:cs typeface="Cordia New" panose="020B0304020202020204" pitchFamily="34" charset="-34"/>
              </a:rPr>
              <a:t>Someday’s</a:t>
            </a:r>
            <a:r>
              <a:rPr lang="en-IN" sz="1800" kern="100" dirty="0">
                <a:effectLst/>
                <a:latin typeface="Times New Roman" panose="02020603050405020304" pitchFamily="18" charset="0"/>
                <a:ea typeface="Calibri" panose="020F0502020204030204" pitchFamily="34" charset="0"/>
                <a:cs typeface="Cordia New" panose="020B0304020202020204" pitchFamily="34" charset="-34"/>
              </a:rPr>
              <a:t> research could be directed on optimizing the algorithm through multiprocessor annotation, other methods such as Arithmetic Coding or designing more inviting graphical user interface for maximum utility (</a:t>
            </a:r>
            <a:r>
              <a:rPr lang="en-IN" sz="1800" kern="100" dirty="0" err="1">
                <a:effectLst/>
                <a:latin typeface="Times New Roman" panose="02020603050405020304" pitchFamily="18" charset="0"/>
                <a:ea typeface="Calibri" panose="020F0502020204030204" pitchFamily="34" charset="0"/>
                <a:cs typeface="Cordia New" panose="020B0304020202020204" pitchFamily="34" charset="-34"/>
              </a:rPr>
              <a:t>AbdelWahab</a:t>
            </a:r>
            <a:r>
              <a:rPr lang="en-IN" sz="1800" kern="100" dirty="0">
                <a:effectLst/>
                <a:latin typeface="Times New Roman" panose="02020603050405020304" pitchFamily="18" charset="0"/>
                <a:ea typeface="Calibri" panose="020F0502020204030204" pitchFamily="34" charset="0"/>
                <a:cs typeface="Cordia New" panose="020B0304020202020204" pitchFamily="34" charset="-34"/>
              </a:rPr>
              <a:t>, Hussein, Hamed, </a:t>
            </a:r>
            <a:r>
              <a:rPr lang="en-IN" sz="1800" kern="100" dirty="0" err="1">
                <a:effectLst/>
                <a:latin typeface="Times New Roman" panose="02020603050405020304" pitchFamily="18" charset="0"/>
                <a:ea typeface="Calibri" panose="020F0502020204030204" pitchFamily="34" charset="0"/>
                <a:cs typeface="Cordia New" panose="020B0304020202020204" pitchFamily="34" charset="-34"/>
              </a:rPr>
              <a:t>Kelash</a:t>
            </a:r>
            <a:r>
              <a:rPr lang="en-IN" sz="1800" kern="100" dirty="0">
                <a:effectLst/>
                <a:latin typeface="Times New Roman" panose="02020603050405020304" pitchFamily="18" charset="0"/>
                <a:ea typeface="Calibri" panose="020F0502020204030204" pitchFamily="34" charset="0"/>
                <a:cs typeface="Cordia New" panose="020B0304020202020204" pitchFamily="34" charset="-34"/>
              </a:rPr>
              <a:t>, &amp; Khalaf, 2021).</a:t>
            </a:r>
            <a:endParaRPr lang="en-IN" sz="1800" kern="100" dirty="0">
              <a:effectLst/>
              <a:latin typeface="Calibri" panose="020F0502020204030204" pitchFamily="34" charset="0"/>
              <a:ea typeface="Calibri" panose="020F0502020204030204" pitchFamily="34" charset="0"/>
              <a:cs typeface="Cordia New" panose="020B0304020202020204" pitchFamily="34" charset="-34"/>
            </a:endParaRPr>
          </a:p>
        </p:txBody>
      </p:sp>
      <p:sp>
        <p:nvSpPr>
          <p:cNvPr id="4" name="Slide Number Placeholder 3">
            <a:extLst>
              <a:ext uri="{FF2B5EF4-FFF2-40B4-BE49-F238E27FC236}">
                <a16:creationId xmlns:a16="http://schemas.microsoft.com/office/drawing/2014/main" id="{13150105-F440-C980-C9D1-17487106DAF7}"/>
              </a:ext>
            </a:extLst>
          </p:cNvPr>
          <p:cNvSpPr>
            <a:spLocks noGrp="1"/>
          </p:cNvSpPr>
          <p:nvPr>
            <p:ph type="sldNum" sz="quarter" idx="5"/>
          </p:nvPr>
        </p:nvSpPr>
        <p:spPr/>
        <p:txBody>
          <a:bodyPr/>
          <a:lstStyle/>
          <a:p>
            <a:fld id="{4C0BFB50-7FBA-431C-9D43-BD6244DD9FDD}" type="slidenum">
              <a:rPr lang="en-IN" smtClean="0"/>
              <a:t>11</a:t>
            </a:fld>
            <a:endParaRPr lang="en-IN"/>
          </a:p>
        </p:txBody>
      </p:sp>
    </p:spTree>
    <p:extLst>
      <p:ext uri="{BB962C8B-B14F-4D97-AF65-F5344CB8AC3E}">
        <p14:creationId xmlns:p14="http://schemas.microsoft.com/office/powerpoint/2010/main" val="5799296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C0BFB50-7FBA-431C-9D43-BD6244DD9FDD}" type="slidenum">
              <a:rPr lang="en-IN" smtClean="0"/>
              <a:t>12</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algn="just">
              <a:lnSpc>
                <a:spcPct val="150000"/>
              </a:lnSpc>
              <a:spcAft>
                <a:spcPts val="800"/>
              </a:spcAft>
            </a:pPr>
            <a:r>
              <a:rPr lang="en-IN" sz="1800" kern="100" dirty="0">
                <a:effectLst/>
                <a:latin typeface="Times New Roman" panose="02020603050405020304" pitchFamily="18" charset="0"/>
                <a:ea typeface="Calibri" panose="020F0502020204030204" pitchFamily="34" charset="0"/>
                <a:cs typeface="Cordia New" panose="020B0304020202020204" pitchFamily="34" charset="-34"/>
              </a:rPr>
              <a:t>In the introduction of the article, the authors reveal the increased demand for data compression and, particularly, image compression. </a:t>
            </a:r>
            <a:r>
              <a:rPr lang="en-IN" sz="1800" kern="100" dirty="0" err="1">
                <a:effectLst/>
                <a:latin typeface="Times New Roman" panose="02020603050405020304" pitchFamily="18" charset="0"/>
                <a:ea typeface="Calibri" panose="020F0502020204030204" pitchFamily="34" charset="0"/>
                <a:cs typeface="Cordia New" panose="020B0304020202020204" pitchFamily="34" charset="-34"/>
              </a:rPr>
              <a:t>ContentType</a:t>
            </a:r>
            <a:r>
              <a:rPr lang="en-IN" sz="1800" kern="100" dirty="0">
                <a:effectLst/>
                <a:latin typeface="Times New Roman" panose="02020603050405020304" pitchFamily="18" charset="0"/>
                <a:ea typeface="Calibri" panose="020F0502020204030204" pitchFamily="34" charset="0"/>
                <a:cs typeface="Cordia New" panose="020B0304020202020204" pitchFamily="34" charset="-34"/>
              </a:rPr>
              <a:t> techniques such as Huffman Encoding allow no data to be removed in compression; these make them crucial for handling large image databases (Hameed, Ibrahim, </a:t>
            </a:r>
            <a:r>
              <a:rPr lang="en-IN" sz="1800" kern="100" dirty="0" err="1">
                <a:effectLst/>
                <a:latin typeface="Times New Roman" panose="02020603050405020304" pitchFamily="18" charset="0"/>
                <a:ea typeface="Calibri" panose="020F0502020204030204" pitchFamily="34" charset="0"/>
                <a:cs typeface="Cordia New" panose="020B0304020202020204" pitchFamily="34" charset="-34"/>
              </a:rPr>
              <a:t>Manap</a:t>
            </a:r>
            <a:r>
              <a:rPr lang="en-IN" sz="1800" kern="100" dirty="0">
                <a:effectLst/>
                <a:latin typeface="Times New Roman" panose="02020603050405020304" pitchFamily="18" charset="0"/>
                <a:ea typeface="Calibri" panose="020F0502020204030204" pitchFamily="34" charset="0"/>
                <a:cs typeface="Cordia New" panose="020B0304020202020204" pitchFamily="34" charset="-34"/>
              </a:rPr>
              <a:t>, &amp; Mohammed, 2020).</a:t>
            </a:r>
            <a:endParaRPr lang="en-IN" sz="1800" kern="100" dirty="0">
              <a:effectLst/>
              <a:latin typeface="Calibri" panose="020F0502020204030204" pitchFamily="34" charset="0"/>
              <a:ea typeface="Calibri" panose="020F0502020204030204" pitchFamily="34" charset="0"/>
              <a:cs typeface="Cordia New" panose="020B0304020202020204" pitchFamily="34" charset="-34"/>
            </a:endParaRPr>
          </a:p>
        </p:txBody>
      </p:sp>
      <p:sp>
        <p:nvSpPr>
          <p:cNvPr id="4" name="Slide Number Placeholder 3"/>
          <p:cNvSpPr>
            <a:spLocks noGrp="1"/>
          </p:cNvSpPr>
          <p:nvPr>
            <p:ph type="sldNum" sz="quarter" idx="5"/>
          </p:nvPr>
        </p:nvSpPr>
        <p:spPr/>
        <p:txBody>
          <a:bodyPr/>
          <a:lstStyle/>
          <a:p>
            <a:fld id="{4C0BFB50-7FBA-431C-9D43-BD6244DD9FDD}" type="slidenum">
              <a:rPr lang="en-IN" smtClean="0"/>
              <a:t>2</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algn="just">
              <a:lnSpc>
                <a:spcPct val="150000"/>
              </a:lnSpc>
              <a:spcAft>
                <a:spcPts val="800"/>
              </a:spcAft>
            </a:pPr>
            <a:r>
              <a:rPr lang="en-IN" sz="1800" kern="100" dirty="0">
                <a:effectLst/>
                <a:latin typeface="Times New Roman" panose="02020603050405020304" pitchFamily="18" charset="0"/>
                <a:ea typeface="Calibri" panose="020F0502020204030204" pitchFamily="34" charset="0"/>
                <a:cs typeface="Cordia New" panose="020B0304020202020204" pitchFamily="34" charset="-34"/>
              </a:rPr>
              <a:t>The problem is to compress big digital images without losing their quality. Specific goals encompass the development of Huffman based algorithm, the computation of compression ratios, as well as making sure that the decompressed digital image is an exact replica of the original image thereby making it possible to </a:t>
            </a:r>
            <a:r>
              <a:rPr lang="en-IN" sz="1800" kern="100" dirty="0" err="1">
                <a:effectLst/>
                <a:latin typeface="Times New Roman" panose="02020603050405020304" pitchFamily="18" charset="0"/>
                <a:ea typeface="Calibri" panose="020F0502020204030204" pitchFamily="34" charset="0"/>
                <a:cs typeface="Cordia New" panose="020B0304020202020204" pitchFamily="34" charset="-34"/>
              </a:rPr>
              <a:t>analyze</a:t>
            </a:r>
            <a:r>
              <a:rPr lang="en-IN" sz="1800" kern="100" dirty="0">
                <a:effectLst/>
                <a:latin typeface="Times New Roman" panose="02020603050405020304" pitchFamily="18" charset="0"/>
                <a:ea typeface="Calibri" panose="020F0502020204030204" pitchFamily="34" charset="0"/>
                <a:cs typeface="Cordia New" panose="020B0304020202020204" pitchFamily="34" charset="-34"/>
              </a:rPr>
              <a:t> images in a loss less environment (Hameed, Ibrahim, </a:t>
            </a:r>
            <a:r>
              <a:rPr lang="en-IN" sz="1800" kern="100" dirty="0" err="1">
                <a:effectLst/>
                <a:latin typeface="Times New Roman" panose="02020603050405020304" pitchFamily="18" charset="0"/>
                <a:ea typeface="Calibri" panose="020F0502020204030204" pitchFamily="34" charset="0"/>
                <a:cs typeface="Cordia New" panose="020B0304020202020204" pitchFamily="34" charset="-34"/>
              </a:rPr>
              <a:t>Manap</a:t>
            </a:r>
            <a:r>
              <a:rPr lang="en-IN" sz="1800" kern="100" dirty="0">
                <a:effectLst/>
                <a:latin typeface="Times New Roman" panose="02020603050405020304" pitchFamily="18" charset="0"/>
                <a:ea typeface="Calibri" panose="020F0502020204030204" pitchFamily="34" charset="0"/>
                <a:cs typeface="Cordia New" panose="020B0304020202020204" pitchFamily="34" charset="-34"/>
              </a:rPr>
              <a:t>, &amp; Mohammed, 2020).</a:t>
            </a:r>
            <a:endParaRPr lang="en-IN" sz="1800" kern="100" dirty="0">
              <a:effectLst/>
              <a:latin typeface="Calibri" panose="020F0502020204030204" pitchFamily="34" charset="0"/>
              <a:ea typeface="Calibri" panose="020F0502020204030204" pitchFamily="34" charset="0"/>
              <a:cs typeface="Cordia New" panose="020B0304020202020204" pitchFamily="34" charset="-34"/>
            </a:endParaRPr>
          </a:p>
        </p:txBody>
      </p:sp>
      <p:sp>
        <p:nvSpPr>
          <p:cNvPr id="4" name="Slide Number Placeholder 3"/>
          <p:cNvSpPr>
            <a:spLocks noGrp="1"/>
          </p:cNvSpPr>
          <p:nvPr>
            <p:ph type="sldNum" sz="quarter" idx="5"/>
          </p:nvPr>
        </p:nvSpPr>
        <p:spPr/>
        <p:txBody>
          <a:bodyPr/>
          <a:lstStyle/>
          <a:p>
            <a:fld id="{4C0BFB50-7FBA-431C-9D43-BD6244DD9FDD}" type="slidenum">
              <a:rPr lang="en-IN" smtClean="0"/>
              <a:t>3</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algn="just">
              <a:lnSpc>
                <a:spcPct val="150000"/>
              </a:lnSpc>
              <a:spcAft>
                <a:spcPts val="800"/>
              </a:spcAft>
            </a:pPr>
            <a:r>
              <a:rPr lang="en-IN" sz="1800" kern="100" dirty="0">
                <a:effectLst/>
                <a:latin typeface="Times New Roman" panose="02020603050405020304" pitchFamily="18" charset="0"/>
                <a:ea typeface="Calibri" panose="020F0502020204030204" pitchFamily="34" charset="0"/>
                <a:cs typeface="Cordia New" panose="020B0304020202020204" pitchFamily="34" charset="-34"/>
              </a:rPr>
              <a:t>Huffman Encoding provides smaller codes to more dominant pixel values so as to achieve the best of the compression. It entails frequency analysis of the domain and range, construction of binary tree as well as code generation. Our Adaptive Huffman Encoding alters with the actual pixel frequencies in real-time (</a:t>
            </a:r>
            <a:r>
              <a:rPr lang="en-IN" sz="1800" kern="100" dirty="0" err="1">
                <a:effectLst/>
                <a:latin typeface="Times New Roman" panose="02020603050405020304" pitchFamily="18" charset="0"/>
                <a:ea typeface="Calibri" panose="020F0502020204030204" pitchFamily="34" charset="0"/>
                <a:cs typeface="Cordia New" panose="020B0304020202020204" pitchFamily="34" charset="-34"/>
              </a:rPr>
              <a:t>Hidayat</a:t>
            </a:r>
            <a:r>
              <a:rPr lang="en-IN" sz="1800" kern="100" dirty="0">
                <a:effectLst/>
                <a:latin typeface="Times New Roman" panose="02020603050405020304" pitchFamily="18" charset="0"/>
                <a:ea typeface="Calibri" panose="020F0502020204030204" pitchFamily="34" charset="0"/>
                <a:cs typeface="Cordia New" panose="020B0304020202020204" pitchFamily="34" charset="-34"/>
              </a:rPr>
              <a:t>, Zakaria, &amp; Pee, 2022).</a:t>
            </a:r>
            <a:endParaRPr lang="en-IN" sz="1800" kern="100" dirty="0">
              <a:effectLst/>
              <a:latin typeface="Calibri" panose="020F0502020204030204" pitchFamily="34" charset="0"/>
              <a:ea typeface="Calibri" panose="020F0502020204030204" pitchFamily="34" charset="0"/>
              <a:cs typeface="Cordia New" panose="020B0304020202020204" pitchFamily="34" charset="-34"/>
            </a:endParaRPr>
          </a:p>
        </p:txBody>
      </p:sp>
      <p:sp>
        <p:nvSpPr>
          <p:cNvPr id="4" name="Slide Number Placeholder 3"/>
          <p:cNvSpPr>
            <a:spLocks noGrp="1"/>
          </p:cNvSpPr>
          <p:nvPr>
            <p:ph type="sldNum" sz="quarter" idx="5"/>
          </p:nvPr>
        </p:nvSpPr>
        <p:spPr/>
        <p:txBody>
          <a:bodyPr/>
          <a:lstStyle/>
          <a:p>
            <a:fld id="{4C0BFB50-7FBA-431C-9D43-BD6244DD9FDD}" type="slidenum">
              <a:rPr lang="en-IN" smtClean="0"/>
              <a:t>4</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algn="just">
              <a:lnSpc>
                <a:spcPct val="150000"/>
              </a:lnSpc>
              <a:spcAft>
                <a:spcPts val="800"/>
              </a:spcAft>
            </a:pPr>
            <a:r>
              <a:rPr lang="en-IN" sz="1800" kern="100" dirty="0">
                <a:effectLst/>
                <a:latin typeface="Times New Roman" panose="02020603050405020304" pitchFamily="18" charset="0"/>
                <a:ea typeface="Calibri" panose="020F0502020204030204" pitchFamily="34" charset="0"/>
                <a:cs typeface="Cordia New" panose="020B0304020202020204" pitchFamily="34" charset="-34"/>
              </a:rPr>
              <a:t>During implementation, the Python libraries NumPy and Pillow can be used for the computation related to the images. This dataset comprises of CIFAR-500 grey scale images. Huffman trees are build, the pixel data get encoded, and original bitstreams are produced for storage with lower size (</a:t>
            </a:r>
            <a:r>
              <a:rPr lang="en-IN" sz="1800" kern="100" dirty="0" err="1">
                <a:effectLst/>
                <a:latin typeface="Times New Roman" panose="02020603050405020304" pitchFamily="18" charset="0"/>
                <a:ea typeface="Calibri" panose="020F0502020204030204" pitchFamily="34" charset="0"/>
                <a:cs typeface="Cordia New" panose="020B0304020202020204" pitchFamily="34" charset="-34"/>
              </a:rPr>
              <a:t>Hidayat</a:t>
            </a:r>
            <a:r>
              <a:rPr lang="en-IN" sz="1800" kern="100" dirty="0">
                <a:effectLst/>
                <a:latin typeface="Times New Roman" panose="02020603050405020304" pitchFamily="18" charset="0"/>
                <a:ea typeface="Calibri" panose="020F0502020204030204" pitchFamily="34" charset="0"/>
                <a:cs typeface="Cordia New" panose="020B0304020202020204" pitchFamily="34" charset="-34"/>
              </a:rPr>
              <a:t>, Zakaria, &amp; Pee, 2022).</a:t>
            </a:r>
            <a:endParaRPr lang="en-IN" sz="1800" kern="100" dirty="0">
              <a:effectLst/>
              <a:latin typeface="Calibri" panose="020F0502020204030204" pitchFamily="34" charset="0"/>
              <a:ea typeface="Calibri" panose="020F0502020204030204" pitchFamily="34" charset="0"/>
              <a:cs typeface="Cordia New" panose="020B0304020202020204" pitchFamily="34" charset="-34"/>
            </a:endParaRPr>
          </a:p>
        </p:txBody>
      </p:sp>
      <p:sp>
        <p:nvSpPr>
          <p:cNvPr id="4" name="Slide Number Placeholder 3"/>
          <p:cNvSpPr>
            <a:spLocks noGrp="1"/>
          </p:cNvSpPr>
          <p:nvPr>
            <p:ph type="sldNum" sz="quarter" idx="5"/>
          </p:nvPr>
        </p:nvSpPr>
        <p:spPr/>
        <p:txBody>
          <a:bodyPr/>
          <a:lstStyle/>
          <a:p>
            <a:fld id="{4C0BFB50-7FBA-431C-9D43-BD6244DD9FDD}" type="slidenum">
              <a:rPr lang="en-IN" smtClean="0"/>
              <a:t>5</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algn="just">
              <a:lnSpc>
                <a:spcPct val="150000"/>
              </a:lnSpc>
              <a:spcAft>
                <a:spcPts val="800"/>
              </a:spcAft>
            </a:pPr>
            <a:r>
              <a:rPr lang="en-IN" sz="1800" kern="100" dirty="0">
                <a:effectLst/>
                <a:latin typeface="Times New Roman" panose="02020603050405020304" pitchFamily="18" charset="0"/>
                <a:ea typeface="Calibri" panose="020F0502020204030204" pitchFamily="34" charset="0"/>
                <a:cs typeface="Cordia New" panose="020B0304020202020204" pitchFamily="34" charset="-34"/>
              </a:rPr>
              <a:t>Compression consists in constructing the Huffman tree and emitting two-stroke byte streams. The decode read out steps decompress the Huffman stream and reconstruct the lost pixel data by following the Huffman tree, then reforms the raw image data in the form as it was without any loss of data (Liu, Wang, &amp; Gao, 2022).</a:t>
            </a:r>
            <a:endParaRPr lang="en-IN" sz="1800" kern="100" dirty="0">
              <a:effectLst/>
              <a:latin typeface="Calibri" panose="020F0502020204030204" pitchFamily="34" charset="0"/>
              <a:ea typeface="Calibri" panose="020F0502020204030204" pitchFamily="34" charset="0"/>
              <a:cs typeface="Cordia New" panose="020B0304020202020204" pitchFamily="34" charset="-34"/>
            </a:endParaRPr>
          </a:p>
        </p:txBody>
      </p:sp>
      <p:sp>
        <p:nvSpPr>
          <p:cNvPr id="4" name="Slide Number Placeholder 3"/>
          <p:cNvSpPr>
            <a:spLocks noGrp="1"/>
          </p:cNvSpPr>
          <p:nvPr>
            <p:ph type="sldNum" sz="quarter" idx="5"/>
          </p:nvPr>
        </p:nvSpPr>
        <p:spPr/>
        <p:txBody>
          <a:bodyPr/>
          <a:lstStyle/>
          <a:p>
            <a:fld id="{4C0BFB50-7FBA-431C-9D43-BD6244DD9FDD}" type="slidenum">
              <a:rPr lang="en-IN" smtClean="0"/>
              <a:t>6</a:t>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algn="just">
              <a:lnSpc>
                <a:spcPct val="150000"/>
              </a:lnSpc>
              <a:spcAft>
                <a:spcPts val="800"/>
              </a:spcAft>
            </a:pPr>
            <a:r>
              <a:rPr lang="en-IN" sz="1800" kern="100" dirty="0">
                <a:effectLst/>
                <a:latin typeface="Times New Roman" panose="02020603050405020304" pitchFamily="18" charset="0"/>
                <a:ea typeface="Calibri" panose="020F0502020204030204" pitchFamily="34" charset="0"/>
                <a:cs typeface="Cordia New" panose="020B0304020202020204" pitchFamily="34" charset="-34"/>
              </a:rPr>
              <a:t>Adaptive Huffman Encoding changes the tree while image processing is going on; it improves the images with different pattern by compaction. This method is most relevant to images with more variability in the distribution of pixels (Liu, Wang, &amp; Gao, 2022).</a:t>
            </a:r>
            <a:endParaRPr lang="en-IN" sz="1800" kern="100" dirty="0">
              <a:effectLst/>
              <a:latin typeface="Calibri" panose="020F0502020204030204" pitchFamily="34" charset="0"/>
              <a:ea typeface="Calibri" panose="020F0502020204030204" pitchFamily="34" charset="0"/>
              <a:cs typeface="Cordia New" panose="020B0304020202020204" pitchFamily="34" charset="-34"/>
            </a:endParaRPr>
          </a:p>
        </p:txBody>
      </p:sp>
      <p:sp>
        <p:nvSpPr>
          <p:cNvPr id="4" name="Slide Number Placeholder 3"/>
          <p:cNvSpPr>
            <a:spLocks noGrp="1"/>
          </p:cNvSpPr>
          <p:nvPr>
            <p:ph type="sldNum" sz="quarter" idx="5"/>
          </p:nvPr>
        </p:nvSpPr>
        <p:spPr/>
        <p:txBody>
          <a:bodyPr/>
          <a:lstStyle/>
          <a:p>
            <a:fld id="{4C0BFB50-7FBA-431C-9D43-BD6244DD9FDD}" type="slidenum">
              <a:rPr lang="en-IN" smtClean="0"/>
              <a:t>7</a:t>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algn="just">
              <a:lnSpc>
                <a:spcPct val="150000"/>
              </a:lnSpc>
              <a:spcAft>
                <a:spcPts val="800"/>
              </a:spcAft>
            </a:pPr>
            <a:r>
              <a:rPr lang="en-IN" sz="1800" kern="100" dirty="0">
                <a:effectLst/>
                <a:latin typeface="Times New Roman" panose="02020603050405020304" pitchFamily="18" charset="0"/>
                <a:ea typeface="Calibri" panose="020F0502020204030204" pitchFamily="34" charset="0"/>
                <a:cs typeface="Cordia New" panose="020B0304020202020204" pitchFamily="34" charset="-34"/>
              </a:rPr>
              <a:t>The Huffman algorithm achieved a 1.16:1 compression ratio. The results revealed that images with uniform regions were compressed more efficiently. The encoding was slower, since constructing a search tree is computationally expensive, while decoding was faster, and only involved tree traversal (Sharma &amp; Batra, 2018).</a:t>
            </a:r>
            <a:endParaRPr lang="en-IN" sz="1800" kern="100" dirty="0">
              <a:effectLst/>
              <a:latin typeface="Calibri" panose="020F0502020204030204" pitchFamily="34" charset="0"/>
              <a:ea typeface="Calibri" panose="020F0502020204030204" pitchFamily="34" charset="0"/>
              <a:cs typeface="Cordia New" panose="020B0304020202020204" pitchFamily="34" charset="-34"/>
            </a:endParaRPr>
          </a:p>
        </p:txBody>
      </p:sp>
      <p:sp>
        <p:nvSpPr>
          <p:cNvPr id="4" name="Slide Number Placeholder 3"/>
          <p:cNvSpPr>
            <a:spLocks noGrp="1"/>
          </p:cNvSpPr>
          <p:nvPr>
            <p:ph type="sldNum" sz="quarter" idx="5"/>
          </p:nvPr>
        </p:nvSpPr>
        <p:spPr/>
        <p:txBody>
          <a:bodyPr/>
          <a:lstStyle/>
          <a:p>
            <a:fld id="{4C0BFB50-7FBA-431C-9D43-BD6244DD9FDD}" type="slidenum">
              <a:rPr lang="en-IN" smtClean="0"/>
              <a:t>8</a:t>
            </a:fld>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algn="just">
              <a:lnSpc>
                <a:spcPct val="150000"/>
              </a:lnSpc>
              <a:spcAft>
                <a:spcPts val="800"/>
              </a:spcAft>
            </a:pPr>
            <a:r>
              <a:rPr lang="en-IN" sz="1800" kern="100" dirty="0">
                <a:effectLst/>
                <a:latin typeface="Times New Roman" panose="02020603050405020304" pitchFamily="18" charset="0"/>
                <a:ea typeface="Calibri" panose="020F0502020204030204" pitchFamily="34" charset="0"/>
                <a:cs typeface="Cordia New" panose="020B0304020202020204" pitchFamily="34" charset="-34"/>
              </a:rPr>
              <a:t>Self-scaled images have been compared to the original ones alongside histograms presenting the average decrease in the file size by 25 – 50%. These visualizations show that scalar functions of image complexities can efficiently be learned by algorithms (Sharma &amp; Batra, 2018).</a:t>
            </a:r>
            <a:endParaRPr lang="en-IN" sz="1800" kern="100" dirty="0">
              <a:effectLst/>
              <a:latin typeface="Calibri" panose="020F0502020204030204" pitchFamily="34" charset="0"/>
              <a:ea typeface="Calibri" panose="020F0502020204030204" pitchFamily="34" charset="0"/>
              <a:cs typeface="Cordia New" panose="020B0304020202020204" pitchFamily="34" charset="-34"/>
            </a:endParaRPr>
          </a:p>
        </p:txBody>
      </p:sp>
      <p:sp>
        <p:nvSpPr>
          <p:cNvPr id="4" name="Slide Number Placeholder 3"/>
          <p:cNvSpPr>
            <a:spLocks noGrp="1"/>
          </p:cNvSpPr>
          <p:nvPr>
            <p:ph type="sldNum" sz="quarter" idx="5"/>
          </p:nvPr>
        </p:nvSpPr>
        <p:spPr/>
        <p:txBody>
          <a:bodyPr/>
          <a:lstStyle/>
          <a:p>
            <a:fld id="{4C0BFB50-7FBA-431C-9D43-BD6244DD9FDD}" type="slidenum">
              <a:rPr lang="en-IN" smtClean="0"/>
              <a:t>9</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1200465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1458033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904461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30579464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996043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16647988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3995462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675969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smtClean="0"/>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2991077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2440777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12/2/2024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683874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t>12/2/2024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2612891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t>12/2/2024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2398497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t>12/2/2024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2865618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t>12/2/2024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3107354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t>12/2/2024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2783199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t>12/2/2024</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t>‹#›</a:t>
            </a:fld>
            <a:endParaRPr lang="en-US" dirty="0"/>
          </a:p>
        </p:txBody>
      </p:sp>
    </p:spTree>
    <p:extLst>
      <p:ext uri="{BB962C8B-B14F-4D97-AF65-F5344CB8AC3E}">
        <p14:creationId xmlns:p14="http://schemas.microsoft.com/office/powerpoint/2010/main" val="811474609"/>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jpe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jpe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cstate="print"/>
          <a:stretch>
            <a:fillRect/>
          </a:stretch>
        </a:blipFill>
        <a:effectLst/>
      </p:bgPr>
    </p:bg>
    <p:spTree>
      <p:nvGrpSpPr>
        <p:cNvPr id="1" name=""/>
        <p:cNvGrpSpPr/>
        <p:nvPr/>
      </p:nvGrpSpPr>
      <p:grpSpPr>
        <a:xfrm>
          <a:off x="0" y="0"/>
          <a:ext cx="0" cy="0"/>
          <a:chOff x="0" y="0"/>
          <a:chExt cx="0" cy="0"/>
        </a:xfrm>
      </p:grpSpPr>
      <p:sp useBgFill="1">
        <p:nvSpPr>
          <p:cNvPr id="170" name="Rectangle 169"/>
          <p:cNvSpPr>
            <a:spLocks noGrp="1" noRot="1" noChangeAspect="1" noMove="1" noResize="1" noEditPoints="1" noAdjustHandles="1" noChangeArrowheads="1" noChangeShapeType="1" noTextEdit="1"/>
          </p:cNvSpPr>
          <p:nvPr/>
        </p:nvSpPr>
        <p:spPr>
          <a:xfrm>
            <a:off x="0" y="0"/>
            <a:ext cx="9144000" cy="6858000"/>
          </a:xfrm>
          <a:prstGeom prst="rect">
            <a:avLst/>
          </a:prstGeom>
          <a:blipFill>
            <a:blip r:embed="rId4" cstate="print"/>
            <a:stretch>
              <a:fillRect/>
            </a:stretch>
          </a:blipFill>
          <a:ln w="15875" cap="flat" cmpd="sng" algn="ctr">
            <a:solidFill>
              <a:srgbClr val="B15E28">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white"/>
              </a:solidFill>
              <a:effectLst/>
              <a:uLnTx/>
              <a:uFillTx/>
              <a:latin typeface="Garamond" panose="02020404030301010803"/>
              <a:ea typeface="+mn-ea"/>
              <a:cs typeface="+mn-cs"/>
            </a:endParaRPr>
          </a:p>
        </p:txBody>
      </p:sp>
      <p:grpSp>
        <p:nvGrpSpPr>
          <p:cNvPr id="172" name="Group 171"/>
          <p:cNvGrpSpPr>
            <a:grpSpLocks noGrp="1" noUngrp="1" noRot="1" noChangeAspect="1" noMove="1" noResize="1"/>
          </p:cNvGrpSpPr>
          <p:nvPr/>
        </p:nvGrpSpPr>
        <p:grpSpPr>
          <a:xfrm>
            <a:off x="0" y="0"/>
            <a:ext cx="9141618" cy="6872226"/>
            <a:chOff x="0" y="0"/>
            <a:chExt cx="12188825" cy="6872226"/>
          </a:xfrm>
        </p:grpSpPr>
        <p:pic>
          <p:nvPicPr>
            <p:cNvPr id="173" name="Picture 17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74" name="Rectangle 173"/>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75" name="Picture 174"/>
            <p:cNvPicPr>
              <a:picLocks noChangeAspect="1"/>
            </p:cNvPicPr>
            <p:nvPr/>
          </p:nvPicPr>
          <p:blipFill rotWithShape="1">
            <a:blip r:embed="rId6" cstate="print">
              <a:extLst>
                <a:ext uri="{28A0092B-C50C-407E-A947-70E740481C1C}">
                  <a14:useLocalDpi xmlns:a14="http://schemas.microsoft.com/office/drawing/2010/main" val="0"/>
                </a:ext>
              </a:extLst>
            </a:blip>
            <a:srcRect l="2" r="47673"/>
            <a:stretch>
              <a:fillRect/>
            </a:stretch>
          </p:blipFill>
          <p:spPr>
            <a:xfrm rot="5400000">
              <a:off x="5245268" y="530352"/>
              <a:ext cx="1673352" cy="612648"/>
            </a:xfrm>
            <a:prstGeom prst="rect">
              <a:avLst/>
            </a:prstGeom>
          </p:spPr>
        </p:pic>
        <p:pic>
          <p:nvPicPr>
            <p:cNvPr id="176" name="Picture 175"/>
            <p:cNvPicPr>
              <a:picLocks noChangeAspect="1"/>
            </p:cNvPicPr>
            <p:nvPr/>
          </p:nvPicPr>
          <p:blipFill rotWithShape="1">
            <a:blip r:embed="rId6" cstate="print">
              <a:extLst>
                <a:ext uri="{28A0092B-C50C-407E-A947-70E740481C1C}">
                  <a14:useLocalDpi xmlns:a14="http://schemas.microsoft.com/office/drawing/2010/main" val="0"/>
                </a:ext>
              </a:extLst>
            </a:blip>
            <a:srcRect r="48819"/>
            <a:stretch>
              <a:fillRect/>
            </a:stretch>
          </p:blipFill>
          <p:spPr>
            <a:xfrm rot="5400000">
              <a:off x="5263556" y="5747514"/>
              <a:ext cx="1636776" cy="612648"/>
            </a:xfrm>
            <a:prstGeom prst="rect">
              <a:avLst/>
            </a:prstGeom>
          </p:spPr>
        </p:pic>
      </p:grpSp>
      <p:sp>
        <p:nvSpPr>
          <p:cNvPr id="2" name="Title 1"/>
          <p:cNvSpPr>
            <a:spLocks noGrp="1"/>
          </p:cNvSpPr>
          <p:nvPr>
            <p:ph type="ctrTitle"/>
          </p:nvPr>
        </p:nvSpPr>
        <p:spPr>
          <a:xfrm>
            <a:off x="2014933" y="1574659"/>
            <a:ext cx="5111751" cy="1854340"/>
          </a:xfrm>
        </p:spPr>
        <p:txBody>
          <a:bodyPr vert="horz" lIns="91440" tIns="45720" rIns="91440" bIns="45720" rtlCol="0" anchor="ctr">
            <a:normAutofit/>
          </a:bodyPr>
          <a:lstStyle/>
          <a:p>
            <a:pPr>
              <a:lnSpc>
                <a:spcPct val="90000"/>
              </a:lnSpc>
            </a:pPr>
            <a:r>
              <a:rPr lang="en-US" sz="3400" b="1" dirty="0">
                <a:latin typeface="Times New Roman" panose="02020603050405020304" pitchFamily="18" charset="0"/>
                <a:cs typeface="Times New Roman" panose="02020603050405020304" pitchFamily="18" charset="0"/>
              </a:rPr>
              <a:t>Adaptive Lossless Image Compression Using Huffman Encoding </a:t>
            </a:r>
          </a:p>
        </p:txBody>
      </p:sp>
      <p:cxnSp>
        <p:nvCxnSpPr>
          <p:cNvPr id="178" name="Straight Connector 177"/>
          <p:cNvCxnSpPr>
            <a:cxnSpLocks noGrp="1" noRot="1" noChangeAspect="1" noMove="1" noResize="1" noEditPoints="1" noAdjustHandles="1" noChangeArrowheads="1" noChangeShapeType="1"/>
          </p:cNvCxnSpPr>
          <p:nvPr/>
        </p:nvCxnSpPr>
        <p:spPr>
          <a:xfrm>
            <a:off x="2019299" y="3522131"/>
            <a:ext cx="5111751"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cstate="print"/>
          <a:stretch>
            <a:fillRect/>
          </a:stretch>
        </a:blipFill>
        <a:effectLst/>
      </p:bgPr>
    </p:bg>
    <p:spTree>
      <p:nvGrpSpPr>
        <p:cNvPr id="1" name="">
          <a:extLst>
            <a:ext uri="{FF2B5EF4-FFF2-40B4-BE49-F238E27FC236}">
              <a16:creationId xmlns:a16="http://schemas.microsoft.com/office/drawing/2014/main" id="{A3324849-A604-8468-9292-86C79F8083C1}"/>
            </a:ext>
          </a:extLst>
        </p:cNvPr>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9BE85A9F-6BB5-741F-7B0B-77A1C9F76C1A}"/>
              </a:ext>
            </a:extLst>
          </p:cNvPr>
          <p:cNvSpPr>
            <a:spLocks noGrp="1" noRot="1" noChangeAspect="1" noMove="1" noResize="1" noEditPoints="1" noAdjustHandles="1" noChangeArrowheads="1" noChangeShapeType="1" noTextEdit="1"/>
          </p:cNvSpPr>
          <p:nvPr/>
        </p:nvSpPr>
        <p:spPr>
          <a:xfrm>
            <a:off x="0" y="0"/>
            <a:ext cx="9144000" cy="6858000"/>
          </a:xfrm>
          <a:prstGeom prst="rect">
            <a:avLst/>
          </a:prstGeom>
          <a:blipFill>
            <a:blip r:embed="rId4" cstate="print"/>
            <a:stretch>
              <a:fillRect/>
            </a:stretch>
          </a:blipFill>
          <a:ln w="15875" cap="flat" cmpd="sng" algn="ctr">
            <a:solidFill>
              <a:srgbClr val="B15E28">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white"/>
              </a:solidFill>
              <a:effectLst/>
              <a:uLnTx/>
              <a:uFillTx/>
              <a:latin typeface="Garamond" panose="02020404030301010803"/>
              <a:ea typeface="+mn-ea"/>
              <a:cs typeface="+mn-cs"/>
            </a:endParaRPr>
          </a:p>
        </p:txBody>
      </p:sp>
      <p:grpSp>
        <p:nvGrpSpPr>
          <p:cNvPr id="4" name="Group 25">
            <a:extLst>
              <a:ext uri="{FF2B5EF4-FFF2-40B4-BE49-F238E27FC236}">
                <a16:creationId xmlns:a16="http://schemas.microsoft.com/office/drawing/2014/main" id="{C15D68B6-893D-058A-1461-ECF5B03F7C9E}"/>
              </a:ext>
            </a:extLst>
          </p:cNvPr>
          <p:cNvGrpSpPr>
            <a:grpSpLocks noGrp="1" noUngrp="1" noRot="1" noChangeAspect="1" noMove="1" noResize="1"/>
          </p:cNvGrpSpPr>
          <p:nvPr/>
        </p:nvGrpSpPr>
        <p:grpSpPr>
          <a:xfrm>
            <a:off x="0" y="0"/>
            <a:ext cx="9141618" cy="6856215"/>
            <a:chOff x="0" y="0"/>
            <a:chExt cx="12188825" cy="6856215"/>
          </a:xfrm>
        </p:grpSpPr>
        <p:pic>
          <p:nvPicPr>
            <p:cNvPr id="27" name="Picture 26">
              <a:extLst>
                <a:ext uri="{FF2B5EF4-FFF2-40B4-BE49-F238E27FC236}">
                  <a16:creationId xmlns:a16="http://schemas.microsoft.com/office/drawing/2014/main" id="{E2D82EAB-C4DF-845A-A62B-6B4BA155037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8" name="Rectangle 27">
              <a:extLst>
                <a:ext uri="{FF2B5EF4-FFF2-40B4-BE49-F238E27FC236}">
                  <a16:creationId xmlns:a16="http://schemas.microsoft.com/office/drawing/2014/main" id="{A26B7417-A8EE-E777-0B3B-535C468C34F1}"/>
                </a:ext>
              </a:extLst>
            </p:cNvPr>
            <p:cNvSpPr/>
            <p:nvPr/>
          </p:nvSpPr>
          <p:spPr>
            <a:xfrm>
              <a:off x="608012" y="609600"/>
              <a:ext cx="10972800" cy="5638800"/>
            </a:xfrm>
            <a:prstGeom prst="rect">
              <a:avLst/>
            </a:prstGeom>
            <a:noFill/>
            <a:ln w="15875" cap="flat" cmpd="sng" algn="ctr">
              <a:solidFill>
                <a:schemeClr val="accent1"/>
              </a:solidFill>
              <a:prstDash val="solid"/>
              <a:miter lim="800000"/>
            </a:ln>
            <a:effectLst>
              <a:innerShdw blurRad="25400" dist="12700" dir="13500000">
                <a:srgbClr val="000000">
                  <a:alpha val="45000"/>
                </a:srgbClr>
              </a:innerShdw>
            </a:effectLst>
          </p:spPr>
          <p:txBody>
            <a:bodyPr/>
            <a:lstStyle/>
            <a:p>
              <a:endParaRPr lang="en-US"/>
            </a:p>
          </p:txBody>
        </p:sp>
        <p:pic>
          <p:nvPicPr>
            <p:cNvPr id="29" name="Picture 28">
              <a:extLst>
                <a:ext uri="{FF2B5EF4-FFF2-40B4-BE49-F238E27FC236}">
                  <a16:creationId xmlns:a16="http://schemas.microsoft.com/office/drawing/2014/main" id="{038E731C-E6FD-4839-4E5A-E4F14D86019F}"/>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r="5093"/>
            <a:stretch>
              <a:fillRect/>
            </a:stretch>
          </p:blipFill>
          <p:spPr>
            <a:xfrm rot="5400000">
              <a:off x="5706471" y="76265"/>
              <a:ext cx="758952" cy="606425"/>
            </a:xfrm>
            <a:prstGeom prst="rect">
              <a:avLst/>
            </a:prstGeom>
          </p:spPr>
        </p:pic>
        <p:pic>
          <p:nvPicPr>
            <p:cNvPr id="30" name="Picture 29">
              <a:extLst>
                <a:ext uri="{FF2B5EF4-FFF2-40B4-BE49-F238E27FC236}">
                  <a16:creationId xmlns:a16="http://schemas.microsoft.com/office/drawing/2014/main" id="{5976A29C-1E05-C4EC-5AAE-9954239E294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r="5093"/>
            <a:stretch>
              <a:fillRect/>
            </a:stretch>
          </p:blipFill>
          <p:spPr>
            <a:xfrm rot="5400000">
              <a:off x="5706470" y="6173526"/>
              <a:ext cx="758952" cy="606425"/>
            </a:xfrm>
            <a:prstGeom prst="rect">
              <a:avLst/>
            </a:prstGeom>
          </p:spPr>
        </p:pic>
      </p:grpSp>
      <p:sp>
        <p:nvSpPr>
          <p:cNvPr id="2" name="Title 1">
            <a:extLst>
              <a:ext uri="{FF2B5EF4-FFF2-40B4-BE49-F238E27FC236}">
                <a16:creationId xmlns:a16="http://schemas.microsoft.com/office/drawing/2014/main" id="{749A9BB7-E2AE-3637-6EC4-87118121BE9E}"/>
              </a:ext>
            </a:extLst>
          </p:cNvPr>
          <p:cNvSpPr>
            <a:spLocks noGrp="1"/>
          </p:cNvSpPr>
          <p:nvPr>
            <p:ph type="title"/>
          </p:nvPr>
        </p:nvSpPr>
        <p:spPr>
          <a:xfrm>
            <a:off x="971551" y="982132"/>
            <a:ext cx="7200897" cy="1303867"/>
          </a:xfrm>
        </p:spPr>
        <p:txBody>
          <a:bodyPr anchor="ctr">
            <a:normAutofit/>
          </a:bodyPr>
          <a:lstStyle/>
          <a:p>
            <a:pPr>
              <a:lnSpc>
                <a:spcPct val="90000"/>
              </a:lnSpc>
            </a:pPr>
            <a:r>
              <a:rPr lang="en-US" b="1" dirty="0">
                <a:latin typeface="Times New Roman" panose="02020603050405020304" pitchFamily="18" charset="0"/>
                <a:cs typeface="Times New Roman" panose="02020603050405020304" pitchFamily="18" charset="0"/>
              </a:rPr>
              <a:t>Decompression Accuracy and Graphical Results</a:t>
            </a:r>
          </a:p>
        </p:txBody>
      </p:sp>
      <p:sp>
        <p:nvSpPr>
          <p:cNvPr id="3" name="Content Placeholder 2">
            <a:extLst>
              <a:ext uri="{FF2B5EF4-FFF2-40B4-BE49-F238E27FC236}">
                <a16:creationId xmlns:a16="http://schemas.microsoft.com/office/drawing/2014/main" id="{0E0D4C97-BF7C-0055-F73E-21CCF8ABBE25}"/>
              </a:ext>
            </a:extLst>
          </p:cNvPr>
          <p:cNvSpPr>
            <a:spLocks noGrp="1"/>
          </p:cNvSpPr>
          <p:nvPr>
            <p:ph idx="1"/>
          </p:nvPr>
        </p:nvSpPr>
        <p:spPr>
          <a:xfrm>
            <a:off x="971550" y="2556932"/>
            <a:ext cx="4135288" cy="3318936"/>
          </a:xfrm>
        </p:spPr>
        <p:txBody>
          <a:bodyPr vert="horz" lIns="91440" tIns="45720" rIns="91440" bIns="45720" rtlCol="0">
            <a:normAutofit fontScale="85000" lnSpcReduction="20000"/>
          </a:bodyPr>
          <a:lstStyle/>
          <a:p>
            <a:r>
              <a:rPr lang="en-US" sz="2100" dirty="0">
                <a:latin typeface="Times New Roman" panose="02020603050405020304"/>
                <a:cs typeface="Times New Roman" panose="02020603050405020304"/>
              </a:rPr>
              <a:t>The Huffman Encoding algorithm has been found to efficiently compress grayscale images with no loss of data.</a:t>
            </a:r>
          </a:p>
          <a:p>
            <a:r>
              <a:rPr lang="en-US" sz="2100" dirty="0">
                <a:latin typeface="Times New Roman" panose="02020603050405020304"/>
                <a:cs typeface="Times New Roman" panose="02020603050405020304"/>
              </a:rPr>
              <a:t>The higher compression ratios depend on bottom pixels uniformity and image complexity.</a:t>
            </a:r>
          </a:p>
          <a:p>
            <a:r>
              <a:rPr lang="en-US" sz="2100" dirty="0">
                <a:latin typeface="Times New Roman" panose="02020603050405020304"/>
                <a:cs typeface="Times New Roman" panose="02020603050405020304"/>
              </a:rPr>
              <a:t>While the process of encoding is a very workload process, the decoding is very swift.</a:t>
            </a:r>
          </a:p>
          <a:p>
            <a:r>
              <a:rPr lang="en-US" sz="2100" dirty="0">
                <a:latin typeface="Times New Roman" panose="02020603050405020304"/>
                <a:cs typeface="Times New Roman" panose="02020603050405020304"/>
              </a:rPr>
              <a:t>Suitable for applications that need frequent decompression in terms of relevancy.</a:t>
            </a:r>
          </a:p>
        </p:txBody>
      </p:sp>
      <p:cxnSp>
        <p:nvCxnSpPr>
          <p:cNvPr id="32" name="Straight Connector 31">
            <a:extLst>
              <a:ext uri="{FF2B5EF4-FFF2-40B4-BE49-F238E27FC236}">
                <a16:creationId xmlns:a16="http://schemas.microsoft.com/office/drawing/2014/main" id="{F68F8AA5-4330-13EB-6674-E2518D2FE4D1}"/>
              </a:ext>
            </a:extLst>
          </p:cNvPr>
          <p:cNvCxnSpPr>
            <a:cxnSpLocks noGrp="1" noRot="1" noChangeAspect="1" noMove="1" noResize="1" noEditPoints="1" noAdjustHandles="1" noChangeArrowheads="1" noChangeShapeType="1"/>
          </p:cNvCxnSpPr>
          <p:nvPr/>
        </p:nvCxnSpPr>
        <p:spPr>
          <a:xfrm>
            <a:off x="1112281" y="2400639"/>
            <a:ext cx="6955394" cy="0"/>
          </a:xfrm>
          <a:prstGeom prst="line">
            <a:avLst/>
          </a:prstGeom>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A3C9703B-6DE1-7594-3A0A-247E137AA724}"/>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384374" y="2895598"/>
            <a:ext cx="3178810" cy="2023745"/>
          </a:xfrm>
          <a:prstGeom prst="rect">
            <a:avLst/>
          </a:prstGeom>
          <a:noFill/>
          <a:ln>
            <a:noFill/>
          </a:ln>
        </p:spPr>
      </p:pic>
    </p:spTree>
    <p:extLst>
      <p:ext uri="{BB962C8B-B14F-4D97-AF65-F5344CB8AC3E}">
        <p14:creationId xmlns:p14="http://schemas.microsoft.com/office/powerpoint/2010/main" val="2050422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cstate="print"/>
          <a:stretch>
            <a:fillRect/>
          </a:stretch>
        </a:blipFill>
        <a:effectLst/>
      </p:bgPr>
    </p:bg>
    <p:spTree>
      <p:nvGrpSpPr>
        <p:cNvPr id="1" name="">
          <a:extLst>
            <a:ext uri="{FF2B5EF4-FFF2-40B4-BE49-F238E27FC236}">
              <a16:creationId xmlns:a16="http://schemas.microsoft.com/office/drawing/2014/main" id="{E5D55A5F-BF48-EA20-D962-388A576D9253}"/>
            </a:ext>
          </a:extLst>
        </p:cNvPr>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DE352FC3-8AE7-2B1B-5537-FA119BA34D3E}"/>
              </a:ext>
            </a:extLst>
          </p:cNvPr>
          <p:cNvSpPr>
            <a:spLocks noGrp="1" noRot="1" noChangeAspect="1" noMove="1" noResize="1" noEditPoints="1" noAdjustHandles="1" noChangeArrowheads="1" noChangeShapeType="1" noTextEdit="1"/>
          </p:cNvSpPr>
          <p:nvPr/>
        </p:nvSpPr>
        <p:spPr>
          <a:xfrm>
            <a:off x="0" y="0"/>
            <a:ext cx="9144000" cy="6858000"/>
          </a:xfrm>
          <a:prstGeom prst="rect">
            <a:avLst/>
          </a:prstGeom>
          <a:blipFill>
            <a:blip r:embed="rId4" cstate="print"/>
            <a:stretch>
              <a:fillRect/>
            </a:stretch>
          </a:blipFill>
          <a:ln w="15875" cap="flat" cmpd="sng" algn="ctr">
            <a:solidFill>
              <a:srgbClr val="B15E28">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white"/>
              </a:solidFill>
              <a:effectLst/>
              <a:uLnTx/>
              <a:uFillTx/>
              <a:latin typeface="Garamond" panose="02020404030301010803"/>
              <a:ea typeface="+mn-ea"/>
              <a:cs typeface="+mn-cs"/>
            </a:endParaRPr>
          </a:p>
        </p:txBody>
      </p:sp>
      <p:grpSp>
        <p:nvGrpSpPr>
          <p:cNvPr id="4" name="Group 25">
            <a:extLst>
              <a:ext uri="{FF2B5EF4-FFF2-40B4-BE49-F238E27FC236}">
                <a16:creationId xmlns:a16="http://schemas.microsoft.com/office/drawing/2014/main" id="{AA2033D3-68A3-5AF9-FB4C-8654A6940991}"/>
              </a:ext>
            </a:extLst>
          </p:cNvPr>
          <p:cNvGrpSpPr>
            <a:grpSpLocks noGrp="1" noUngrp="1" noRot="1" noChangeAspect="1" noMove="1" noResize="1"/>
          </p:cNvGrpSpPr>
          <p:nvPr/>
        </p:nvGrpSpPr>
        <p:grpSpPr>
          <a:xfrm>
            <a:off x="0" y="0"/>
            <a:ext cx="9141618" cy="6856215"/>
            <a:chOff x="0" y="0"/>
            <a:chExt cx="12188825" cy="6856215"/>
          </a:xfrm>
        </p:grpSpPr>
        <p:pic>
          <p:nvPicPr>
            <p:cNvPr id="27" name="Picture 26">
              <a:extLst>
                <a:ext uri="{FF2B5EF4-FFF2-40B4-BE49-F238E27FC236}">
                  <a16:creationId xmlns:a16="http://schemas.microsoft.com/office/drawing/2014/main" id="{FAB6CA93-E703-D828-DD17-3FEBBEC766D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8" name="Rectangle 27">
              <a:extLst>
                <a:ext uri="{FF2B5EF4-FFF2-40B4-BE49-F238E27FC236}">
                  <a16:creationId xmlns:a16="http://schemas.microsoft.com/office/drawing/2014/main" id="{4635D820-6732-2078-2BA4-4A5E3C0D3175}"/>
                </a:ext>
              </a:extLst>
            </p:cNvPr>
            <p:cNvSpPr/>
            <p:nvPr/>
          </p:nvSpPr>
          <p:spPr>
            <a:xfrm>
              <a:off x="608012" y="609600"/>
              <a:ext cx="10972800" cy="5638800"/>
            </a:xfrm>
            <a:prstGeom prst="rect">
              <a:avLst/>
            </a:prstGeom>
            <a:noFill/>
            <a:ln w="15875" cap="flat" cmpd="sng" algn="ctr">
              <a:solidFill>
                <a:schemeClr val="accent1"/>
              </a:solidFill>
              <a:prstDash val="solid"/>
              <a:miter lim="800000"/>
            </a:ln>
            <a:effectLst>
              <a:innerShdw blurRad="25400" dist="12700" dir="13500000">
                <a:srgbClr val="000000">
                  <a:alpha val="45000"/>
                </a:srgbClr>
              </a:innerShdw>
            </a:effectLst>
          </p:spPr>
          <p:txBody>
            <a:bodyPr/>
            <a:lstStyle/>
            <a:p>
              <a:endParaRPr lang="en-US"/>
            </a:p>
          </p:txBody>
        </p:sp>
        <p:pic>
          <p:nvPicPr>
            <p:cNvPr id="29" name="Picture 28">
              <a:extLst>
                <a:ext uri="{FF2B5EF4-FFF2-40B4-BE49-F238E27FC236}">
                  <a16:creationId xmlns:a16="http://schemas.microsoft.com/office/drawing/2014/main" id="{5D332CFB-B8EC-A46A-B4EA-ABEE53DFB907}"/>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r="5093"/>
            <a:stretch>
              <a:fillRect/>
            </a:stretch>
          </p:blipFill>
          <p:spPr>
            <a:xfrm rot="5400000">
              <a:off x="5706471" y="76265"/>
              <a:ext cx="758952" cy="606425"/>
            </a:xfrm>
            <a:prstGeom prst="rect">
              <a:avLst/>
            </a:prstGeom>
          </p:spPr>
        </p:pic>
        <p:pic>
          <p:nvPicPr>
            <p:cNvPr id="30" name="Picture 29">
              <a:extLst>
                <a:ext uri="{FF2B5EF4-FFF2-40B4-BE49-F238E27FC236}">
                  <a16:creationId xmlns:a16="http://schemas.microsoft.com/office/drawing/2014/main" id="{C0C4623E-C6FA-64E3-A0CF-E5114F33D8CC}"/>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r="5093"/>
            <a:stretch>
              <a:fillRect/>
            </a:stretch>
          </p:blipFill>
          <p:spPr>
            <a:xfrm rot="5400000">
              <a:off x="5706470" y="6173526"/>
              <a:ext cx="758952" cy="606425"/>
            </a:xfrm>
            <a:prstGeom prst="rect">
              <a:avLst/>
            </a:prstGeom>
          </p:spPr>
        </p:pic>
      </p:grpSp>
      <p:sp>
        <p:nvSpPr>
          <p:cNvPr id="2" name="Title 1">
            <a:extLst>
              <a:ext uri="{FF2B5EF4-FFF2-40B4-BE49-F238E27FC236}">
                <a16:creationId xmlns:a16="http://schemas.microsoft.com/office/drawing/2014/main" id="{D4F03770-9A3B-9F20-4A4C-D350CF592B8C}"/>
              </a:ext>
            </a:extLst>
          </p:cNvPr>
          <p:cNvSpPr>
            <a:spLocks noGrp="1"/>
          </p:cNvSpPr>
          <p:nvPr>
            <p:ph type="title"/>
          </p:nvPr>
        </p:nvSpPr>
        <p:spPr>
          <a:xfrm>
            <a:off x="971551" y="982132"/>
            <a:ext cx="7200897" cy="1303867"/>
          </a:xfrm>
        </p:spPr>
        <p:txBody>
          <a:bodyPr anchor="ctr">
            <a:normAutofit/>
          </a:bodyPr>
          <a:lstStyle/>
          <a:p>
            <a:pPr>
              <a:lnSpc>
                <a:spcPct val="90000"/>
              </a:lnSpc>
            </a:pPr>
            <a:r>
              <a:rPr lang="en-US" b="1" dirty="0">
                <a:latin typeface="Times New Roman" panose="02020603050405020304" pitchFamily="18" charset="0"/>
                <a:cs typeface="Times New Roman" panose="02020603050405020304" pitchFamily="18" charset="0"/>
              </a:rPr>
              <a:t>Conclusion and Future Work</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E9327CE-E0FE-61CB-AD63-FA88B5DDCB8A}"/>
              </a:ext>
            </a:extLst>
          </p:cNvPr>
          <p:cNvSpPr>
            <a:spLocks noGrp="1"/>
          </p:cNvSpPr>
          <p:nvPr>
            <p:ph idx="1"/>
          </p:nvPr>
        </p:nvSpPr>
        <p:spPr>
          <a:xfrm>
            <a:off x="971550" y="2556932"/>
            <a:ext cx="7200897" cy="3318936"/>
          </a:xfrm>
        </p:spPr>
        <p:txBody>
          <a:bodyPr vert="horz" lIns="91440" tIns="45720" rIns="91440" bIns="45720" rtlCol="0">
            <a:normAutofit lnSpcReduction="10000"/>
          </a:bodyPr>
          <a:lstStyle/>
          <a:p>
            <a:r>
              <a:rPr lang="en-US" sz="2100" dirty="0">
                <a:latin typeface="Times New Roman" panose="02020603050405020304"/>
                <a:cs typeface="Times New Roman" panose="02020603050405020304"/>
              </a:rPr>
              <a:t>Learn why media encoding often takes longer than expected, and how parallel processing and GPU acceleration can cut the time down to size.</a:t>
            </a:r>
          </a:p>
          <a:p>
            <a:r>
              <a:rPr lang="en-US" sz="2100" dirty="0">
                <a:latin typeface="Times New Roman" panose="02020603050405020304"/>
                <a:cs typeface="Times New Roman" panose="02020603050405020304"/>
              </a:rPr>
              <a:t>Research other lossless algorithms which includes Arithmetic Coding and LZW.</a:t>
            </a:r>
          </a:p>
          <a:p>
            <a:r>
              <a:rPr lang="en-US" sz="2100" dirty="0">
                <a:latin typeface="Times New Roman" panose="02020603050405020304"/>
                <a:cs typeface="Times New Roman" panose="02020603050405020304"/>
              </a:rPr>
              <a:t>Design an easy to use graphical interface for non computer literate people.</a:t>
            </a:r>
          </a:p>
          <a:p>
            <a:r>
              <a:rPr lang="en-US" sz="2100" dirty="0">
                <a:latin typeface="Times New Roman" panose="02020603050405020304"/>
                <a:cs typeface="Times New Roman" panose="02020603050405020304"/>
              </a:rPr>
              <a:t>Generalize the fixed length algorithm to process color images, and to larger datasets.</a:t>
            </a:r>
          </a:p>
        </p:txBody>
      </p:sp>
      <p:cxnSp>
        <p:nvCxnSpPr>
          <p:cNvPr id="32" name="Straight Connector 31">
            <a:extLst>
              <a:ext uri="{FF2B5EF4-FFF2-40B4-BE49-F238E27FC236}">
                <a16:creationId xmlns:a16="http://schemas.microsoft.com/office/drawing/2014/main" id="{AE6BB8B2-2909-9E5A-3F5F-0F98F3768545}"/>
              </a:ext>
            </a:extLst>
          </p:cNvPr>
          <p:cNvCxnSpPr>
            <a:cxnSpLocks noGrp="1" noRot="1" noChangeAspect="1" noMove="1" noResize="1" noEditPoints="1" noAdjustHandles="1" noChangeArrowheads="1" noChangeShapeType="1"/>
          </p:cNvCxnSpPr>
          <p:nvPr/>
        </p:nvCxnSpPr>
        <p:spPr>
          <a:xfrm>
            <a:off x="1112281" y="2400639"/>
            <a:ext cx="6955394"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32806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cstate="print"/>
          <a:stretch>
            <a:fillRect/>
          </a:stretch>
        </a:blipFill>
        <a:effectLst/>
      </p:bgPr>
    </p:bg>
    <p:spTree>
      <p:nvGrpSpPr>
        <p:cNvPr id="1" name=""/>
        <p:cNvGrpSpPr/>
        <p:nvPr/>
      </p:nvGrpSpPr>
      <p:grpSpPr>
        <a:xfrm>
          <a:off x="0" y="0"/>
          <a:ext cx="0" cy="0"/>
          <a:chOff x="0" y="0"/>
          <a:chExt cx="0" cy="0"/>
        </a:xfrm>
      </p:grpSpPr>
      <p:sp useBgFill="1">
        <p:nvSpPr>
          <p:cNvPr id="26" name="Rectangle 25"/>
          <p:cNvSpPr>
            <a:spLocks noGrp="1" noRot="1" noChangeAspect="1" noMove="1" noResize="1" noEditPoints="1" noAdjustHandles="1" noChangeArrowheads="1" noChangeShapeType="1" noTextEdit="1"/>
          </p:cNvSpPr>
          <p:nvPr/>
        </p:nvSpPr>
        <p:spPr>
          <a:xfrm>
            <a:off x="0" y="0"/>
            <a:ext cx="9144000" cy="6858000"/>
          </a:xfrm>
          <a:prstGeom prst="rect">
            <a:avLst/>
          </a:prstGeom>
          <a:blipFill>
            <a:blip r:embed="rId4" cstate="print"/>
            <a:stretch>
              <a:fillRect/>
            </a:stretch>
          </a:blipFill>
          <a:ln w="15875" cap="flat" cmpd="sng" algn="ctr">
            <a:solidFill>
              <a:srgbClr val="D9B247">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white"/>
              </a:solidFill>
              <a:effectLst/>
              <a:uLnTx/>
              <a:uFillTx/>
              <a:latin typeface="Garamond" panose="02020404030301010803"/>
              <a:ea typeface="+mn-ea"/>
              <a:cs typeface="+mn-cs"/>
            </a:endParaRPr>
          </a:p>
        </p:txBody>
      </p:sp>
      <p:pic>
        <p:nvPicPr>
          <p:cNvPr id="28" name="Picture 27"/>
          <p:cNvPicPr>
            <a:picLocks noGrp="1" noRot="1" noChangeAspect="1" noMove="1" noResize="1" noEditPoints="1" noAdjustHandles="1" noChangeArrowheads="1" noChangeShapeType="1" noCrop="1"/>
          </p:cNvPicPr>
          <p:nvPr/>
        </p:nvPicPr>
        <p:blipFill>
          <a:blip r:embed="rId5" cstate="print">
            <a:extLst>
              <a:ext uri="{28A0092B-C50C-407E-A947-70E740481C1C}">
                <a14:useLocalDpi xmlns:a14="http://schemas.microsoft.com/office/drawing/2010/main" val="0"/>
              </a:ext>
            </a:extLst>
          </a:blip>
          <a:stretch>
            <a:fillRect/>
          </a:stretch>
        </p:blipFill>
        <p:spPr>
          <a:xfrm>
            <a:off x="0" y="0"/>
            <a:ext cx="9141618" cy="6856214"/>
          </a:xfrm>
          <a:prstGeom prst="rect">
            <a:avLst/>
          </a:prstGeom>
        </p:spPr>
      </p:pic>
      <p:sp>
        <p:nvSpPr>
          <p:cNvPr id="2" name="Title 1"/>
          <p:cNvSpPr>
            <a:spLocks noGrp="1"/>
          </p:cNvSpPr>
          <p:nvPr>
            <p:ph type="title"/>
          </p:nvPr>
        </p:nvSpPr>
        <p:spPr>
          <a:xfrm>
            <a:off x="971551" y="982132"/>
            <a:ext cx="7200897" cy="1303867"/>
          </a:xfrm>
        </p:spPr>
        <p:txBody>
          <a:bodyPr>
            <a:normAutofit/>
          </a:bodyPr>
          <a:lstStyle/>
          <a:p>
            <a:r>
              <a:rPr lang="en-US" b="1">
                <a:latin typeface="Times New Roman" panose="02020603050405020304" pitchFamily="18" charset="0"/>
                <a:cs typeface="Times New Roman" panose="02020603050405020304" pitchFamily="18" charset="0"/>
              </a:rPr>
              <a:t>References</a:t>
            </a:r>
            <a:endParaRPr lang="en-IN"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71550" y="2556931"/>
            <a:ext cx="7200897" cy="3533309"/>
          </a:xfrm>
        </p:spPr>
        <p:txBody>
          <a:bodyPr>
            <a:noAutofit/>
          </a:bodyPr>
          <a:lstStyle/>
          <a:p>
            <a:pPr marL="457200" indent="-457200" algn="just">
              <a:lnSpc>
                <a:spcPct val="150000"/>
              </a:lnSpc>
            </a:pPr>
            <a:r>
              <a:rPr lang="en-IN" sz="800" dirty="0" err="1">
                <a:effectLst/>
                <a:latin typeface="Times New Roman" panose="02020603050405020304" pitchFamily="18" charset="0"/>
                <a:ea typeface="Times New Roman" panose="02020603050405020304" pitchFamily="18" charset="0"/>
              </a:rPr>
              <a:t>AbdelWahab</a:t>
            </a:r>
            <a:r>
              <a:rPr lang="en-IN" sz="800" dirty="0">
                <a:effectLst/>
                <a:latin typeface="Times New Roman" panose="02020603050405020304" pitchFamily="18" charset="0"/>
                <a:ea typeface="Times New Roman" panose="02020603050405020304" pitchFamily="18" charset="0"/>
              </a:rPr>
              <a:t>, O. F., Hussein, A. I., Hamed, H. F. A., </a:t>
            </a:r>
            <a:r>
              <a:rPr lang="en-IN" sz="800" dirty="0" err="1">
                <a:effectLst/>
                <a:latin typeface="Times New Roman" panose="02020603050405020304" pitchFamily="18" charset="0"/>
                <a:ea typeface="Times New Roman" panose="02020603050405020304" pitchFamily="18" charset="0"/>
              </a:rPr>
              <a:t>Kelash</a:t>
            </a:r>
            <a:r>
              <a:rPr lang="en-IN" sz="800" dirty="0">
                <a:effectLst/>
                <a:latin typeface="Times New Roman" panose="02020603050405020304" pitchFamily="18" charset="0"/>
                <a:ea typeface="Times New Roman" panose="02020603050405020304" pitchFamily="18" charset="0"/>
              </a:rPr>
              <a:t>, H. M., &amp; Khalaf, A. A. M. (2021). Efficient Combination of RSA Cryptography, Lossy, and Lossless Compression Steganography Techniques to Hide Data. Procedia Computer Science, 182, 5–12. https://doi.org/10.1016/j.procs.2021.02.002 </a:t>
            </a:r>
          </a:p>
          <a:p>
            <a:pPr marL="457200" indent="-457200" algn="just">
              <a:lnSpc>
                <a:spcPct val="150000"/>
              </a:lnSpc>
            </a:pPr>
            <a:r>
              <a:rPr lang="en-IN" sz="800" dirty="0">
                <a:effectLst/>
                <a:latin typeface="Times New Roman" panose="02020603050405020304" pitchFamily="18" charset="0"/>
                <a:ea typeface="Times New Roman" panose="02020603050405020304" pitchFamily="18" charset="0"/>
              </a:rPr>
              <a:t>Hameed, M. E., Ibrahim, M. M., </a:t>
            </a:r>
            <a:r>
              <a:rPr lang="en-IN" sz="800" dirty="0" err="1">
                <a:effectLst/>
                <a:latin typeface="Times New Roman" panose="02020603050405020304" pitchFamily="18" charset="0"/>
                <a:ea typeface="Times New Roman" panose="02020603050405020304" pitchFamily="18" charset="0"/>
              </a:rPr>
              <a:t>Manap</a:t>
            </a:r>
            <a:r>
              <a:rPr lang="en-IN" sz="800" dirty="0">
                <a:effectLst/>
                <a:latin typeface="Times New Roman" panose="02020603050405020304" pitchFamily="18" charset="0"/>
                <a:ea typeface="Times New Roman" panose="02020603050405020304" pitchFamily="18" charset="0"/>
              </a:rPr>
              <a:t>, N. A., &amp; Mohammed, A. A. (2020). A lossless compression and encryption mechanism for remote monitoring of ECG data using Huffman coding and CBC-AES. Future Generation Computer Systems, 111, 829–840. https://doi.org/10.1016/j.future.2019.10.010 </a:t>
            </a:r>
          </a:p>
          <a:p>
            <a:pPr marL="457200" indent="-457200" algn="just">
              <a:lnSpc>
                <a:spcPct val="150000"/>
              </a:lnSpc>
            </a:pPr>
            <a:r>
              <a:rPr lang="en-IN" sz="800" dirty="0" err="1">
                <a:effectLst/>
                <a:latin typeface="Times New Roman" panose="02020603050405020304" pitchFamily="18" charset="0"/>
                <a:ea typeface="Times New Roman" panose="02020603050405020304" pitchFamily="18" charset="0"/>
              </a:rPr>
              <a:t>Hidayat</a:t>
            </a:r>
            <a:r>
              <a:rPr lang="en-IN" sz="800" dirty="0">
                <a:effectLst/>
                <a:latin typeface="Times New Roman" panose="02020603050405020304" pitchFamily="18" charset="0"/>
                <a:ea typeface="Times New Roman" panose="02020603050405020304" pitchFamily="18" charset="0"/>
              </a:rPr>
              <a:t>, T., Zakaria, M. H., &amp; Pee, A. N. C. (2022). Increasing the Huffman generation code algorithm to equalize compression ratio and time in lossless 16-bit data archiving. Multimedia Tools and Applications. https://doi.org/10.1007/s11042-022-14130-1 </a:t>
            </a:r>
          </a:p>
          <a:p>
            <a:pPr marL="457200" indent="-457200" algn="just">
              <a:lnSpc>
                <a:spcPct val="150000"/>
              </a:lnSpc>
            </a:pPr>
            <a:r>
              <a:rPr lang="en-IN" sz="800" dirty="0">
                <a:effectLst/>
                <a:latin typeface="Times New Roman" panose="02020603050405020304" pitchFamily="18" charset="0"/>
                <a:ea typeface="Times New Roman" panose="02020603050405020304" pitchFamily="18" charset="0"/>
              </a:rPr>
              <a:t>Liu, M., Wang, K., &amp; Gao, T. (2022). High-capacity reversible data hiding in encrypted images based on adaptive arithmetic coding and static Huffman coding. Cluster Computing, 26(6), 3627–3645. https://doi.org/10.1007/s10586-022-03748-3 </a:t>
            </a:r>
          </a:p>
          <a:p>
            <a:pPr marL="457200" indent="-457200" algn="just">
              <a:lnSpc>
                <a:spcPct val="150000"/>
              </a:lnSpc>
            </a:pPr>
            <a:r>
              <a:rPr lang="en-IN" sz="800" dirty="0">
                <a:effectLst/>
                <a:latin typeface="Times New Roman" panose="02020603050405020304" pitchFamily="18" charset="0"/>
                <a:ea typeface="Times New Roman" panose="02020603050405020304" pitchFamily="18" charset="0"/>
              </a:rPr>
              <a:t>Sharma, N., &amp; Batra, U. (2018). Performance analysis of compression algorithms for information security: A Review. ICST Transactions on Scalable Information Systems, 0(0), 163503. https://doi.org/10.4108/eai.13-7-2018.163503 </a:t>
            </a:r>
          </a:p>
          <a:p>
            <a:pPr marL="457200" indent="-457200" algn="just">
              <a:lnSpc>
                <a:spcPct val="150000"/>
              </a:lnSpc>
            </a:pPr>
            <a:endParaRPr lang="en-IN" sz="800" dirty="0">
              <a:effectLst/>
              <a:latin typeface="Times New Roman" panose="02020603050405020304" pitchFamily="18" charset="0"/>
              <a:ea typeface="Times New Roman" panose="02020603050405020304" pitchFamily="18" charset="0"/>
            </a:endParaRPr>
          </a:p>
        </p:txBody>
      </p:sp>
      <p:cxnSp>
        <p:nvCxnSpPr>
          <p:cNvPr id="30" name="Straight Connector 29"/>
          <p:cNvCxnSpPr>
            <a:cxnSpLocks noGrp="1" noRot="1" noChangeAspect="1" noMove="1" noResize="1" noEditPoints="1" noAdjustHandles="1" noChangeArrowheads="1" noChangeShapeType="1"/>
          </p:cNvCxnSpPr>
          <p:nvPr/>
        </p:nvCxnSpPr>
        <p:spPr>
          <a:xfrm>
            <a:off x="1112281" y="2400639"/>
            <a:ext cx="6955394"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cstate="print"/>
          <a:stretch>
            <a:fillRect/>
          </a:stretch>
        </a:blipFill>
        <a:effectLst/>
      </p:bgPr>
    </p:bg>
    <p:spTree>
      <p:nvGrpSpPr>
        <p:cNvPr id="1" name=""/>
        <p:cNvGrpSpPr/>
        <p:nvPr/>
      </p:nvGrpSpPr>
      <p:grpSpPr>
        <a:xfrm>
          <a:off x="0" y="0"/>
          <a:ext cx="0" cy="0"/>
          <a:chOff x="0" y="0"/>
          <a:chExt cx="0" cy="0"/>
        </a:xfrm>
      </p:grpSpPr>
      <p:sp useBgFill="1">
        <p:nvSpPr>
          <p:cNvPr id="24" name="Rectangle 23"/>
          <p:cNvSpPr>
            <a:spLocks noGrp="1" noRot="1" noChangeAspect="1" noMove="1" noResize="1" noEditPoints="1" noAdjustHandles="1" noChangeArrowheads="1" noChangeShapeType="1" noTextEdit="1"/>
          </p:cNvSpPr>
          <p:nvPr/>
        </p:nvSpPr>
        <p:spPr>
          <a:xfrm>
            <a:off x="0" y="0"/>
            <a:ext cx="9144000" cy="6858000"/>
          </a:xfrm>
          <a:prstGeom prst="rect">
            <a:avLst/>
          </a:prstGeom>
          <a:blipFill>
            <a:blip r:embed="rId4" cstate="print"/>
            <a:stretch>
              <a:fillRect/>
            </a:stretch>
          </a:blipFill>
          <a:ln w="15875" cap="flat" cmpd="sng" algn="ctr">
            <a:solidFill>
              <a:srgbClr val="B15E28">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white"/>
              </a:solidFill>
              <a:effectLst/>
              <a:uLnTx/>
              <a:uFillTx/>
              <a:latin typeface="Garamond" panose="02020404030301010803"/>
              <a:ea typeface="+mn-ea"/>
              <a:cs typeface="+mn-cs"/>
            </a:endParaRPr>
          </a:p>
        </p:txBody>
      </p:sp>
      <p:grpSp>
        <p:nvGrpSpPr>
          <p:cNvPr id="26" name="Group 25"/>
          <p:cNvGrpSpPr>
            <a:grpSpLocks noGrp="1" noUngrp="1" noRot="1" noChangeAspect="1" noMove="1" noResize="1"/>
          </p:cNvGrpSpPr>
          <p:nvPr/>
        </p:nvGrpSpPr>
        <p:grpSpPr>
          <a:xfrm>
            <a:off x="0" y="0"/>
            <a:ext cx="9141618" cy="6856215"/>
            <a:chOff x="0" y="0"/>
            <a:chExt cx="12188825" cy="6856215"/>
          </a:xfrm>
        </p:grpSpPr>
        <p:pic>
          <p:nvPicPr>
            <p:cNvPr id="27" name="Picture 2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8" name="Rectangle 27"/>
            <p:cNvSpPr/>
            <p:nvPr/>
          </p:nvSpPr>
          <p:spPr>
            <a:xfrm>
              <a:off x="608012" y="609600"/>
              <a:ext cx="10972800" cy="5638800"/>
            </a:xfrm>
            <a:prstGeom prst="rect">
              <a:avLst/>
            </a:prstGeom>
            <a:noFill/>
            <a:ln w="15875" cap="flat" cmpd="sng" algn="ctr">
              <a:solidFill>
                <a:schemeClr val="accent1"/>
              </a:solidFill>
              <a:prstDash val="solid"/>
              <a:miter lim="800000"/>
            </a:ln>
            <a:effectLst>
              <a:innerShdw blurRad="25400" dist="12700" dir="13500000">
                <a:srgbClr val="000000">
                  <a:alpha val="45000"/>
                </a:srgbClr>
              </a:innerShdw>
            </a:effectLst>
          </p:spPr>
          <p:txBody>
            <a:bodyPr/>
            <a:lstStyle/>
            <a:p>
              <a:endParaRPr lang="en-US"/>
            </a:p>
          </p:txBody>
        </p:sp>
        <p:pic>
          <p:nvPicPr>
            <p:cNvPr id="29" name="Picture 28"/>
            <p:cNvPicPr>
              <a:picLocks noChangeAspect="1"/>
            </p:cNvPicPr>
            <p:nvPr/>
          </p:nvPicPr>
          <p:blipFill rotWithShape="1">
            <a:blip r:embed="rId6" cstate="print">
              <a:extLst>
                <a:ext uri="{28A0092B-C50C-407E-A947-70E740481C1C}">
                  <a14:useLocalDpi xmlns:a14="http://schemas.microsoft.com/office/drawing/2010/main" val="0"/>
                </a:ext>
              </a:extLst>
            </a:blip>
            <a:srcRect r="5093"/>
            <a:stretch>
              <a:fillRect/>
            </a:stretch>
          </p:blipFill>
          <p:spPr>
            <a:xfrm rot="5400000">
              <a:off x="5706471" y="76265"/>
              <a:ext cx="758952" cy="606425"/>
            </a:xfrm>
            <a:prstGeom prst="rect">
              <a:avLst/>
            </a:prstGeom>
          </p:spPr>
        </p:pic>
        <p:pic>
          <p:nvPicPr>
            <p:cNvPr id="30" name="Picture 29"/>
            <p:cNvPicPr>
              <a:picLocks noChangeAspect="1"/>
            </p:cNvPicPr>
            <p:nvPr/>
          </p:nvPicPr>
          <p:blipFill rotWithShape="1">
            <a:blip r:embed="rId6" cstate="print">
              <a:extLst>
                <a:ext uri="{28A0092B-C50C-407E-A947-70E740481C1C}">
                  <a14:useLocalDpi xmlns:a14="http://schemas.microsoft.com/office/drawing/2010/main" val="0"/>
                </a:ext>
              </a:extLst>
            </a:blip>
            <a:srcRect r="5093"/>
            <a:stretch>
              <a:fillRect/>
            </a:stretch>
          </p:blipFill>
          <p:spPr>
            <a:xfrm rot="5400000">
              <a:off x="5706470" y="6173526"/>
              <a:ext cx="758952" cy="606425"/>
            </a:xfrm>
            <a:prstGeom prst="rect">
              <a:avLst/>
            </a:prstGeom>
          </p:spPr>
        </p:pic>
      </p:grpSp>
      <p:sp>
        <p:nvSpPr>
          <p:cNvPr id="2" name="Title 1"/>
          <p:cNvSpPr>
            <a:spLocks noGrp="1"/>
          </p:cNvSpPr>
          <p:nvPr>
            <p:ph type="title"/>
          </p:nvPr>
        </p:nvSpPr>
        <p:spPr>
          <a:xfrm>
            <a:off x="971551" y="982132"/>
            <a:ext cx="7200897" cy="1303867"/>
          </a:xfrm>
        </p:spPr>
        <p:txBody>
          <a:bodyPr anchor="ctr">
            <a:normAutofit/>
          </a:bodyPr>
          <a:lstStyle/>
          <a:p>
            <a:pPr>
              <a:lnSpc>
                <a:spcPct val="90000"/>
              </a:lnSpc>
            </a:pPr>
            <a:r>
              <a:rPr lang="en-US" b="1" dirty="0">
                <a:latin typeface="Times New Roman" panose="02020603050405020304" pitchFamily="18" charset="0"/>
                <a:cs typeface="Times New Roman" panose="02020603050405020304" pitchFamily="18" charset="0"/>
              </a:rPr>
              <a:t>               Introduction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71550" y="2556932"/>
            <a:ext cx="7200897" cy="3318936"/>
          </a:xfrm>
        </p:spPr>
        <p:txBody>
          <a:bodyPr vert="horz" lIns="91440" tIns="45720" rIns="91440" bIns="45720" rtlCol="0">
            <a:normAutofit fontScale="92500" lnSpcReduction="10000"/>
          </a:bodyPr>
          <a:lstStyle/>
          <a:p>
            <a:r>
              <a:rPr lang="en-US" sz="2500" dirty="0">
                <a:latin typeface="Times New Roman" panose="02020603050405020304"/>
                <a:cs typeface="Times New Roman" panose="02020603050405020304"/>
              </a:rPr>
              <a:t>Role played by data compression in the field of image storage and communication context.</a:t>
            </a:r>
          </a:p>
          <a:p>
            <a:r>
              <a:rPr lang="en-US" sz="2500" dirty="0">
                <a:latin typeface="Times New Roman" panose="02020603050405020304"/>
                <a:cs typeface="Times New Roman" panose="02020603050405020304"/>
              </a:rPr>
              <a:t>The uniqueness of this compression is that it retains the data input without reduction in quality.</a:t>
            </a:r>
          </a:p>
          <a:p>
            <a:r>
              <a:rPr lang="en-US" sz="2500" dirty="0">
                <a:latin typeface="Times New Roman" panose="02020603050405020304"/>
                <a:cs typeface="Times New Roman" panose="02020603050405020304"/>
              </a:rPr>
              <a:t>Huffman Encoding is one of the simplest example of algorithms that comes under lossless compression method.</a:t>
            </a:r>
          </a:p>
          <a:p>
            <a:r>
              <a:rPr lang="en-US" sz="2500" dirty="0">
                <a:latin typeface="Times New Roman" panose="02020603050405020304"/>
                <a:cs typeface="Times New Roman" panose="02020603050405020304"/>
              </a:rPr>
              <a:t>Objective: Adaptive lossless encoding and decoding for images should be applied.</a:t>
            </a:r>
          </a:p>
        </p:txBody>
      </p:sp>
      <p:cxnSp>
        <p:nvCxnSpPr>
          <p:cNvPr id="32" name="Straight Connector 31"/>
          <p:cNvCxnSpPr>
            <a:cxnSpLocks noGrp="1" noRot="1" noChangeAspect="1" noMove="1" noResize="1" noEditPoints="1" noAdjustHandles="1" noChangeArrowheads="1" noChangeShapeType="1"/>
          </p:cNvCxnSpPr>
          <p:nvPr/>
        </p:nvCxnSpPr>
        <p:spPr>
          <a:xfrm>
            <a:off x="1112281" y="2400639"/>
            <a:ext cx="6955394"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cstate="print"/>
          <a:stretch>
            <a:fillRect/>
          </a:stretch>
        </a:blipFill>
        <a:effectLst/>
      </p:bgPr>
    </p:bg>
    <p:spTree>
      <p:nvGrpSpPr>
        <p:cNvPr id="1" name=""/>
        <p:cNvGrpSpPr/>
        <p:nvPr/>
      </p:nvGrpSpPr>
      <p:grpSpPr>
        <a:xfrm>
          <a:off x="0" y="0"/>
          <a:ext cx="0" cy="0"/>
          <a:chOff x="0" y="0"/>
          <a:chExt cx="0" cy="0"/>
        </a:xfrm>
      </p:grpSpPr>
      <p:sp useBgFill="1">
        <p:nvSpPr>
          <p:cNvPr id="24" name="Rectangle 23"/>
          <p:cNvSpPr>
            <a:spLocks noGrp="1" noRot="1" noChangeAspect="1" noMove="1" noResize="1" noEditPoints="1" noAdjustHandles="1" noChangeArrowheads="1" noChangeShapeType="1" noTextEdit="1"/>
          </p:cNvSpPr>
          <p:nvPr/>
        </p:nvSpPr>
        <p:spPr>
          <a:xfrm>
            <a:off x="0" y="0"/>
            <a:ext cx="9144000" cy="6858000"/>
          </a:xfrm>
          <a:prstGeom prst="rect">
            <a:avLst/>
          </a:prstGeom>
          <a:blipFill>
            <a:blip r:embed="rId4" cstate="print"/>
            <a:stretch>
              <a:fillRect/>
            </a:stretch>
          </a:blipFill>
          <a:ln w="15875" cap="flat" cmpd="sng" algn="ctr">
            <a:solidFill>
              <a:srgbClr val="B15E28">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white"/>
              </a:solidFill>
              <a:effectLst/>
              <a:uLnTx/>
              <a:uFillTx/>
              <a:latin typeface="Garamond" panose="02020404030301010803"/>
              <a:ea typeface="+mn-ea"/>
              <a:cs typeface="+mn-cs"/>
            </a:endParaRPr>
          </a:p>
        </p:txBody>
      </p:sp>
      <p:grpSp>
        <p:nvGrpSpPr>
          <p:cNvPr id="26" name="Group 25"/>
          <p:cNvGrpSpPr>
            <a:grpSpLocks noGrp="1" noUngrp="1" noRot="1" noChangeAspect="1" noMove="1" noResize="1"/>
          </p:cNvGrpSpPr>
          <p:nvPr/>
        </p:nvGrpSpPr>
        <p:grpSpPr>
          <a:xfrm>
            <a:off x="0" y="0"/>
            <a:ext cx="9141618" cy="6856215"/>
            <a:chOff x="0" y="0"/>
            <a:chExt cx="12188825" cy="6856215"/>
          </a:xfrm>
        </p:grpSpPr>
        <p:pic>
          <p:nvPicPr>
            <p:cNvPr id="27" name="Picture 2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8" name="Rectangle 27"/>
            <p:cNvSpPr/>
            <p:nvPr/>
          </p:nvSpPr>
          <p:spPr>
            <a:xfrm>
              <a:off x="608012" y="609600"/>
              <a:ext cx="10972800" cy="5638800"/>
            </a:xfrm>
            <a:prstGeom prst="rect">
              <a:avLst/>
            </a:prstGeom>
            <a:noFill/>
            <a:ln w="15875" cap="flat" cmpd="sng" algn="ctr">
              <a:solidFill>
                <a:schemeClr val="accent1"/>
              </a:solidFill>
              <a:prstDash val="solid"/>
              <a:miter lim="800000"/>
            </a:ln>
            <a:effectLst>
              <a:innerShdw blurRad="25400" dist="12700" dir="13500000">
                <a:srgbClr val="000000">
                  <a:alpha val="45000"/>
                </a:srgbClr>
              </a:innerShdw>
            </a:effectLst>
          </p:spPr>
          <p:txBody>
            <a:bodyPr/>
            <a:lstStyle/>
            <a:p>
              <a:endParaRPr lang="en-US"/>
            </a:p>
          </p:txBody>
        </p:sp>
        <p:pic>
          <p:nvPicPr>
            <p:cNvPr id="29" name="Picture 28"/>
            <p:cNvPicPr>
              <a:picLocks noChangeAspect="1"/>
            </p:cNvPicPr>
            <p:nvPr/>
          </p:nvPicPr>
          <p:blipFill rotWithShape="1">
            <a:blip r:embed="rId6" cstate="print">
              <a:extLst>
                <a:ext uri="{28A0092B-C50C-407E-A947-70E740481C1C}">
                  <a14:useLocalDpi xmlns:a14="http://schemas.microsoft.com/office/drawing/2010/main" val="0"/>
                </a:ext>
              </a:extLst>
            </a:blip>
            <a:srcRect r="5093"/>
            <a:stretch>
              <a:fillRect/>
            </a:stretch>
          </p:blipFill>
          <p:spPr>
            <a:xfrm rot="5400000">
              <a:off x="5706471" y="76265"/>
              <a:ext cx="758952" cy="606425"/>
            </a:xfrm>
            <a:prstGeom prst="rect">
              <a:avLst/>
            </a:prstGeom>
          </p:spPr>
        </p:pic>
        <p:pic>
          <p:nvPicPr>
            <p:cNvPr id="30" name="Picture 29"/>
            <p:cNvPicPr>
              <a:picLocks noChangeAspect="1"/>
            </p:cNvPicPr>
            <p:nvPr/>
          </p:nvPicPr>
          <p:blipFill rotWithShape="1">
            <a:blip r:embed="rId6" cstate="print">
              <a:extLst>
                <a:ext uri="{28A0092B-C50C-407E-A947-70E740481C1C}">
                  <a14:useLocalDpi xmlns:a14="http://schemas.microsoft.com/office/drawing/2010/main" val="0"/>
                </a:ext>
              </a:extLst>
            </a:blip>
            <a:srcRect r="5093"/>
            <a:stretch>
              <a:fillRect/>
            </a:stretch>
          </p:blipFill>
          <p:spPr>
            <a:xfrm rot="5400000">
              <a:off x="5706470" y="6173526"/>
              <a:ext cx="758952" cy="606425"/>
            </a:xfrm>
            <a:prstGeom prst="rect">
              <a:avLst/>
            </a:prstGeom>
          </p:spPr>
        </p:pic>
      </p:grpSp>
      <p:sp>
        <p:nvSpPr>
          <p:cNvPr id="2" name="Title 1"/>
          <p:cNvSpPr>
            <a:spLocks noGrp="1"/>
          </p:cNvSpPr>
          <p:nvPr>
            <p:ph type="title"/>
          </p:nvPr>
        </p:nvSpPr>
        <p:spPr>
          <a:xfrm>
            <a:off x="971551" y="982132"/>
            <a:ext cx="7200897" cy="1303867"/>
          </a:xfrm>
        </p:spPr>
        <p:txBody>
          <a:bodyPr anchor="ctr">
            <a:normAutofit/>
          </a:bodyPr>
          <a:lstStyle/>
          <a:p>
            <a:pPr>
              <a:lnSpc>
                <a:spcPct val="90000"/>
              </a:lnSpc>
            </a:pPr>
            <a:r>
              <a:rPr lang="en-US" b="1" dirty="0">
                <a:latin typeface="Times New Roman" panose="02020603050405020304" pitchFamily="18" charset="0"/>
                <a:cs typeface="Times New Roman" panose="02020603050405020304" pitchFamily="18" charset="0"/>
              </a:rPr>
              <a:t>Problem Statement and Objectives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71550" y="2556932"/>
            <a:ext cx="7200897" cy="3318936"/>
          </a:xfrm>
        </p:spPr>
        <p:txBody>
          <a:bodyPr vert="horz" lIns="91440" tIns="45720" rIns="91440" bIns="45720" rtlCol="0">
            <a:noAutofit/>
          </a:bodyPr>
          <a:lstStyle/>
          <a:p>
            <a:r>
              <a:rPr lang="en-US" sz="1800" dirty="0">
                <a:latin typeface="Times New Roman" panose="02020603050405020304"/>
                <a:cs typeface="Times New Roman" panose="02020603050405020304"/>
              </a:rPr>
              <a:t>Challenge: A fast picture archival method that supports large digital images without degrading picture quality.</a:t>
            </a:r>
          </a:p>
          <a:p>
            <a:r>
              <a:rPr lang="en-US" sz="1800" dirty="0">
                <a:latin typeface="Times New Roman" panose="02020603050405020304"/>
                <a:cs typeface="Times New Roman" panose="02020603050405020304"/>
              </a:rPr>
              <a:t>Traditional methods are of low quality, or reduced in size.</a:t>
            </a:r>
          </a:p>
          <a:p>
            <a:r>
              <a:rPr lang="en-US" sz="1800" dirty="0">
                <a:latin typeface="Times New Roman" panose="02020603050405020304"/>
                <a:cs typeface="Times New Roman" panose="02020603050405020304"/>
              </a:rPr>
              <a:t>Contrary to other loss data compression techniques Huffman Encoding offer a loss less approach.</a:t>
            </a:r>
          </a:p>
          <a:p>
            <a:r>
              <a:rPr lang="en-US" sz="1800" dirty="0">
                <a:latin typeface="Times New Roman" panose="02020603050405020304"/>
                <a:cs typeface="Times New Roman" panose="02020603050405020304"/>
              </a:rPr>
              <a:t>Objectives: Check/compress data for optimal level; measure time of encoding/decoding and check efficiency of decompression as well.</a:t>
            </a:r>
          </a:p>
        </p:txBody>
      </p:sp>
      <p:cxnSp>
        <p:nvCxnSpPr>
          <p:cNvPr id="32" name="Straight Connector 31"/>
          <p:cNvCxnSpPr>
            <a:cxnSpLocks noGrp="1" noRot="1" noChangeAspect="1" noMove="1" noResize="1" noEditPoints="1" noAdjustHandles="1" noChangeArrowheads="1" noChangeShapeType="1"/>
          </p:cNvCxnSpPr>
          <p:nvPr/>
        </p:nvCxnSpPr>
        <p:spPr>
          <a:xfrm>
            <a:off x="1112281" y="2400639"/>
            <a:ext cx="6955394"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cstate="print"/>
          <a:stretch>
            <a:fillRect/>
          </a:stretch>
        </a:blipFill>
        <a:effectLst/>
      </p:bgPr>
    </p:bg>
    <p:spTree>
      <p:nvGrpSpPr>
        <p:cNvPr id="1" name=""/>
        <p:cNvGrpSpPr/>
        <p:nvPr/>
      </p:nvGrpSpPr>
      <p:grpSpPr>
        <a:xfrm>
          <a:off x="0" y="0"/>
          <a:ext cx="0" cy="0"/>
          <a:chOff x="0" y="0"/>
          <a:chExt cx="0" cy="0"/>
        </a:xfrm>
      </p:grpSpPr>
      <p:sp useBgFill="1">
        <p:nvSpPr>
          <p:cNvPr id="24" name="Rectangle 23"/>
          <p:cNvSpPr>
            <a:spLocks noGrp="1" noRot="1" noChangeAspect="1" noMove="1" noResize="1" noEditPoints="1" noAdjustHandles="1" noChangeArrowheads="1" noChangeShapeType="1" noTextEdit="1"/>
          </p:cNvSpPr>
          <p:nvPr/>
        </p:nvSpPr>
        <p:spPr>
          <a:xfrm>
            <a:off x="0" y="0"/>
            <a:ext cx="9144000" cy="6858000"/>
          </a:xfrm>
          <a:prstGeom prst="rect">
            <a:avLst/>
          </a:prstGeom>
          <a:blipFill>
            <a:blip r:embed="rId4" cstate="print"/>
            <a:stretch>
              <a:fillRect/>
            </a:stretch>
          </a:blipFill>
          <a:ln w="15875" cap="flat" cmpd="sng" algn="ctr">
            <a:solidFill>
              <a:srgbClr val="B15E28">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white"/>
              </a:solidFill>
              <a:effectLst/>
              <a:uLnTx/>
              <a:uFillTx/>
              <a:latin typeface="Garamond" panose="02020404030301010803"/>
              <a:ea typeface="+mn-ea"/>
              <a:cs typeface="+mn-cs"/>
            </a:endParaRPr>
          </a:p>
        </p:txBody>
      </p:sp>
      <p:grpSp>
        <p:nvGrpSpPr>
          <p:cNvPr id="26" name="Group 25"/>
          <p:cNvGrpSpPr>
            <a:grpSpLocks noGrp="1" noUngrp="1" noRot="1" noChangeAspect="1" noMove="1" noResize="1"/>
          </p:cNvGrpSpPr>
          <p:nvPr/>
        </p:nvGrpSpPr>
        <p:grpSpPr>
          <a:xfrm>
            <a:off x="0" y="0"/>
            <a:ext cx="9141618" cy="6856215"/>
            <a:chOff x="0" y="0"/>
            <a:chExt cx="12188825" cy="6856215"/>
          </a:xfrm>
        </p:grpSpPr>
        <p:pic>
          <p:nvPicPr>
            <p:cNvPr id="27" name="Picture 2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8" name="Rectangle 27"/>
            <p:cNvSpPr/>
            <p:nvPr/>
          </p:nvSpPr>
          <p:spPr>
            <a:xfrm>
              <a:off x="608012" y="609600"/>
              <a:ext cx="10972800" cy="5638800"/>
            </a:xfrm>
            <a:prstGeom prst="rect">
              <a:avLst/>
            </a:prstGeom>
            <a:noFill/>
            <a:ln w="15875" cap="flat" cmpd="sng" algn="ctr">
              <a:solidFill>
                <a:schemeClr val="accent1"/>
              </a:solidFill>
              <a:prstDash val="solid"/>
              <a:miter lim="800000"/>
            </a:ln>
            <a:effectLst>
              <a:innerShdw blurRad="25400" dist="12700" dir="13500000">
                <a:srgbClr val="000000">
                  <a:alpha val="45000"/>
                </a:srgbClr>
              </a:innerShdw>
            </a:effectLst>
          </p:spPr>
          <p:txBody>
            <a:bodyPr/>
            <a:lstStyle/>
            <a:p>
              <a:endParaRPr lang="en-US"/>
            </a:p>
          </p:txBody>
        </p:sp>
        <p:pic>
          <p:nvPicPr>
            <p:cNvPr id="29" name="Picture 28"/>
            <p:cNvPicPr>
              <a:picLocks noChangeAspect="1"/>
            </p:cNvPicPr>
            <p:nvPr/>
          </p:nvPicPr>
          <p:blipFill rotWithShape="1">
            <a:blip r:embed="rId6" cstate="print">
              <a:extLst>
                <a:ext uri="{28A0092B-C50C-407E-A947-70E740481C1C}">
                  <a14:useLocalDpi xmlns:a14="http://schemas.microsoft.com/office/drawing/2010/main" val="0"/>
                </a:ext>
              </a:extLst>
            </a:blip>
            <a:srcRect r="5093"/>
            <a:stretch>
              <a:fillRect/>
            </a:stretch>
          </p:blipFill>
          <p:spPr>
            <a:xfrm rot="5400000">
              <a:off x="5706471" y="76265"/>
              <a:ext cx="758952" cy="606425"/>
            </a:xfrm>
            <a:prstGeom prst="rect">
              <a:avLst/>
            </a:prstGeom>
          </p:spPr>
        </p:pic>
        <p:pic>
          <p:nvPicPr>
            <p:cNvPr id="30" name="Picture 29"/>
            <p:cNvPicPr>
              <a:picLocks noChangeAspect="1"/>
            </p:cNvPicPr>
            <p:nvPr/>
          </p:nvPicPr>
          <p:blipFill rotWithShape="1">
            <a:blip r:embed="rId6" cstate="print">
              <a:extLst>
                <a:ext uri="{28A0092B-C50C-407E-A947-70E740481C1C}">
                  <a14:useLocalDpi xmlns:a14="http://schemas.microsoft.com/office/drawing/2010/main" val="0"/>
                </a:ext>
              </a:extLst>
            </a:blip>
            <a:srcRect r="5093"/>
            <a:stretch>
              <a:fillRect/>
            </a:stretch>
          </p:blipFill>
          <p:spPr>
            <a:xfrm rot="5400000">
              <a:off x="5706470" y="6173526"/>
              <a:ext cx="758952" cy="606425"/>
            </a:xfrm>
            <a:prstGeom prst="rect">
              <a:avLst/>
            </a:prstGeom>
          </p:spPr>
        </p:pic>
      </p:grpSp>
      <p:sp>
        <p:nvSpPr>
          <p:cNvPr id="2" name="Title 1"/>
          <p:cNvSpPr>
            <a:spLocks noGrp="1"/>
          </p:cNvSpPr>
          <p:nvPr>
            <p:ph type="title"/>
          </p:nvPr>
        </p:nvSpPr>
        <p:spPr>
          <a:xfrm>
            <a:off x="971551" y="982132"/>
            <a:ext cx="7200897" cy="1303867"/>
          </a:xfrm>
        </p:spPr>
        <p:txBody>
          <a:bodyPr anchor="ctr">
            <a:normAutofit/>
          </a:bodyPr>
          <a:lstStyle/>
          <a:p>
            <a:pPr>
              <a:lnSpc>
                <a:spcPct val="90000"/>
              </a:lnSpc>
            </a:pPr>
            <a:r>
              <a:rPr lang="en-US" b="1" dirty="0">
                <a:latin typeface="Times New Roman" panose="02020603050405020304" pitchFamily="18" charset="0"/>
                <a:cs typeface="Times New Roman" panose="02020603050405020304" pitchFamily="18" charset="0"/>
              </a:rPr>
              <a:t>Huffman Encoding Overview</a:t>
            </a:r>
          </a:p>
        </p:txBody>
      </p:sp>
      <p:sp>
        <p:nvSpPr>
          <p:cNvPr id="3" name="Content Placeholder 2"/>
          <p:cNvSpPr>
            <a:spLocks noGrp="1"/>
          </p:cNvSpPr>
          <p:nvPr>
            <p:ph idx="1"/>
          </p:nvPr>
        </p:nvSpPr>
        <p:spPr>
          <a:xfrm>
            <a:off x="971550" y="2556932"/>
            <a:ext cx="7200897" cy="3318936"/>
          </a:xfrm>
        </p:spPr>
        <p:txBody>
          <a:bodyPr vert="horz" lIns="91440" tIns="45720" rIns="91440" bIns="45720" rtlCol="0">
            <a:normAutofit/>
          </a:bodyPr>
          <a:lstStyle/>
          <a:p>
            <a:r>
              <a:rPr lang="en-US" sz="2200" dirty="0">
                <a:latin typeface="Times New Roman" panose="02020603050405020304"/>
                <a:cs typeface="Times New Roman" panose="02020603050405020304"/>
              </a:rPr>
              <a:t>One of it encodes the symbols with binary code according to the frequency with which they occur.</a:t>
            </a:r>
          </a:p>
          <a:p>
            <a:r>
              <a:rPr lang="en-US" sz="2200" dirty="0">
                <a:latin typeface="Times New Roman" panose="02020603050405020304"/>
                <a:cs typeface="Times New Roman" panose="02020603050405020304"/>
              </a:rPr>
              <a:t>Fewer symbols getting shorter codes to enable type quickly, more getting longer codes to enable type slowly.</a:t>
            </a:r>
          </a:p>
          <a:p>
            <a:r>
              <a:rPr lang="en-US" sz="2200" dirty="0">
                <a:latin typeface="Times New Roman" panose="02020603050405020304"/>
                <a:cs typeface="Times New Roman" panose="02020603050405020304"/>
              </a:rPr>
              <a:t>From the frequency distribution a structure of binary tree is constructed.</a:t>
            </a:r>
          </a:p>
          <a:p>
            <a:r>
              <a:rPr lang="en-US" sz="2200" dirty="0">
                <a:latin typeface="Times New Roman" panose="02020603050405020304"/>
                <a:cs typeface="Times New Roman" panose="02020603050405020304"/>
              </a:rPr>
              <a:t>Representatives of the PHP scripting language embed generates a compressed bitstream for the image.</a:t>
            </a:r>
          </a:p>
        </p:txBody>
      </p:sp>
      <p:cxnSp>
        <p:nvCxnSpPr>
          <p:cNvPr id="32" name="Straight Connector 31"/>
          <p:cNvCxnSpPr>
            <a:cxnSpLocks noGrp="1" noRot="1" noChangeAspect="1" noMove="1" noResize="1" noEditPoints="1" noAdjustHandles="1" noChangeArrowheads="1" noChangeShapeType="1"/>
          </p:cNvCxnSpPr>
          <p:nvPr/>
        </p:nvCxnSpPr>
        <p:spPr>
          <a:xfrm>
            <a:off x="1112281" y="2400639"/>
            <a:ext cx="6955394"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cstate="print"/>
          <a:stretch>
            <a:fillRect/>
          </a:stretch>
        </a:blipFill>
        <a:effectLst/>
      </p:bgPr>
    </p:bg>
    <p:spTree>
      <p:nvGrpSpPr>
        <p:cNvPr id="1" name=""/>
        <p:cNvGrpSpPr/>
        <p:nvPr/>
      </p:nvGrpSpPr>
      <p:grpSpPr>
        <a:xfrm>
          <a:off x="0" y="0"/>
          <a:ext cx="0" cy="0"/>
          <a:chOff x="0" y="0"/>
          <a:chExt cx="0" cy="0"/>
        </a:xfrm>
      </p:grpSpPr>
      <p:sp useBgFill="1">
        <p:nvSpPr>
          <p:cNvPr id="24" name="Rectangle 23"/>
          <p:cNvSpPr>
            <a:spLocks noGrp="1" noRot="1" noChangeAspect="1" noMove="1" noResize="1" noEditPoints="1" noAdjustHandles="1" noChangeArrowheads="1" noChangeShapeType="1" noTextEdit="1"/>
          </p:cNvSpPr>
          <p:nvPr/>
        </p:nvSpPr>
        <p:spPr>
          <a:xfrm>
            <a:off x="0" y="0"/>
            <a:ext cx="9144000" cy="6858000"/>
          </a:xfrm>
          <a:prstGeom prst="rect">
            <a:avLst/>
          </a:prstGeom>
          <a:blipFill>
            <a:blip r:embed="rId4" cstate="print"/>
            <a:stretch>
              <a:fillRect/>
            </a:stretch>
          </a:blipFill>
          <a:ln w="15875" cap="flat" cmpd="sng" algn="ctr">
            <a:solidFill>
              <a:srgbClr val="B15E28">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white"/>
              </a:solidFill>
              <a:effectLst/>
              <a:uLnTx/>
              <a:uFillTx/>
              <a:latin typeface="Garamond" panose="02020404030301010803"/>
              <a:ea typeface="+mn-ea"/>
              <a:cs typeface="+mn-cs"/>
            </a:endParaRPr>
          </a:p>
        </p:txBody>
      </p:sp>
      <p:grpSp>
        <p:nvGrpSpPr>
          <p:cNvPr id="4" name="Group 25"/>
          <p:cNvGrpSpPr>
            <a:grpSpLocks noGrp="1" noUngrp="1" noRot="1" noChangeAspect="1" noMove="1" noResize="1"/>
          </p:cNvGrpSpPr>
          <p:nvPr/>
        </p:nvGrpSpPr>
        <p:grpSpPr>
          <a:xfrm>
            <a:off x="0" y="0"/>
            <a:ext cx="9141618" cy="6856215"/>
            <a:chOff x="0" y="0"/>
            <a:chExt cx="12188825" cy="6856215"/>
          </a:xfrm>
        </p:grpSpPr>
        <p:pic>
          <p:nvPicPr>
            <p:cNvPr id="27" name="Picture 2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8" name="Rectangle 27"/>
            <p:cNvSpPr/>
            <p:nvPr/>
          </p:nvSpPr>
          <p:spPr>
            <a:xfrm>
              <a:off x="608012" y="609600"/>
              <a:ext cx="10972800" cy="5638800"/>
            </a:xfrm>
            <a:prstGeom prst="rect">
              <a:avLst/>
            </a:prstGeom>
            <a:noFill/>
            <a:ln w="15875" cap="flat" cmpd="sng" algn="ctr">
              <a:solidFill>
                <a:schemeClr val="accent1"/>
              </a:solidFill>
              <a:prstDash val="solid"/>
              <a:miter lim="800000"/>
            </a:ln>
            <a:effectLst>
              <a:innerShdw blurRad="25400" dist="12700" dir="13500000">
                <a:srgbClr val="000000">
                  <a:alpha val="45000"/>
                </a:srgbClr>
              </a:innerShdw>
            </a:effectLst>
          </p:spPr>
          <p:txBody>
            <a:bodyPr/>
            <a:lstStyle/>
            <a:p>
              <a:endParaRPr lang="en-US"/>
            </a:p>
          </p:txBody>
        </p:sp>
        <p:pic>
          <p:nvPicPr>
            <p:cNvPr id="29" name="Picture 28"/>
            <p:cNvPicPr>
              <a:picLocks noChangeAspect="1"/>
            </p:cNvPicPr>
            <p:nvPr/>
          </p:nvPicPr>
          <p:blipFill rotWithShape="1">
            <a:blip r:embed="rId6" cstate="print">
              <a:extLst>
                <a:ext uri="{28A0092B-C50C-407E-A947-70E740481C1C}">
                  <a14:useLocalDpi xmlns:a14="http://schemas.microsoft.com/office/drawing/2010/main" val="0"/>
                </a:ext>
              </a:extLst>
            </a:blip>
            <a:srcRect r="5093"/>
            <a:stretch>
              <a:fillRect/>
            </a:stretch>
          </p:blipFill>
          <p:spPr>
            <a:xfrm rot="5400000">
              <a:off x="5706471" y="76265"/>
              <a:ext cx="758952" cy="606425"/>
            </a:xfrm>
            <a:prstGeom prst="rect">
              <a:avLst/>
            </a:prstGeom>
          </p:spPr>
        </p:pic>
        <p:pic>
          <p:nvPicPr>
            <p:cNvPr id="30" name="Picture 29"/>
            <p:cNvPicPr>
              <a:picLocks noChangeAspect="1"/>
            </p:cNvPicPr>
            <p:nvPr/>
          </p:nvPicPr>
          <p:blipFill rotWithShape="1">
            <a:blip r:embed="rId6" cstate="print">
              <a:extLst>
                <a:ext uri="{28A0092B-C50C-407E-A947-70E740481C1C}">
                  <a14:useLocalDpi xmlns:a14="http://schemas.microsoft.com/office/drawing/2010/main" val="0"/>
                </a:ext>
              </a:extLst>
            </a:blip>
            <a:srcRect r="5093"/>
            <a:stretch>
              <a:fillRect/>
            </a:stretch>
          </p:blipFill>
          <p:spPr>
            <a:xfrm rot="5400000">
              <a:off x="5706470" y="6173526"/>
              <a:ext cx="758952" cy="606425"/>
            </a:xfrm>
            <a:prstGeom prst="rect">
              <a:avLst/>
            </a:prstGeom>
          </p:spPr>
        </p:pic>
      </p:grpSp>
      <p:sp>
        <p:nvSpPr>
          <p:cNvPr id="2" name="Title 1"/>
          <p:cNvSpPr>
            <a:spLocks noGrp="1"/>
          </p:cNvSpPr>
          <p:nvPr>
            <p:ph type="title"/>
          </p:nvPr>
        </p:nvSpPr>
        <p:spPr>
          <a:xfrm>
            <a:off x="971551" y="982132"/>
            <a:ext cx="7200897" cy="1303867"/>
          </a:xfrm>
        </p:spPr>
        <p:txBody>
          <a:bodyPr anchor="ctr">
            <a:normAutofit/>
          </a:bodyPr>
          <a:lstStyle/>
          <a:p>
            <a:pPr>
              <a:lnSpc>
                <a:spcPct val="90000"/>
              </a:lnSpc>
            </a:pPr>
            <a:r>
              <a:rPr lang="en-US" b="1" dirty="0">
                <a:latin typeface="Times New Roman" panose="02020603050405020304" pitchFamily="18" charset="0"/>
                <a:cs typeface="Times New Roman" panose="02020603050405020304" pitchFamily="18" charset="0"/>
              </a:rPr>
              <a:t>Adaptive Huffman Encoding Process</a:t>
            </a:r>
          </a:p>
        </p:txBody>
      </p:sp>
      <p:sp>
        <p:nvSpPr>
          <p:cNvPr id="3" name="Content Placeholder 2"/>
          <p:cNvSpPr>
            <a:spLocks noGrp="1"/>
          </p:cNvSpPr>
          <p:nvPr>
            <p:ph idx="1"/>
          </p:nvPr>
        </p:nvSpPr>
        <p:spPr>
          <a:xfrm>
            <a:off x="971550" y="2556932"/>
            <a:ext cx="7200897" cy="3318936"/>
          </a:xfrm>
        </p:spPr>
        <p:txBody>
          <a:bodyPr vert="horz" lIns="91440" tIns="45720" rIns="91440" bIns="45720" rtlCol="0">
            <a:normAutofit/>
          </a:bodyPr>
          <a:lstStyle/>
          <a:p>
            <a:r>
              <a:rPr lang="en-US" sz="2200" dirty="0">
                <a:latin typeface="Times New Roman" panose="02020603050405020304"/>
                <a:cs typeface="Times New Roman" panose="02020603050405020304"/>
              </a:rPr>
              <a:t>Modifies the Huffman tree in the course of the encoding process.</a:t>
            </a:r>
          </a:p>
          <a:p>
            <a:r>
              <a:rPr lang="en-US" sz="2200" dirty="0">
                <a:latin typeface="Times New Roman" panose="02020603050405020304"/>
                <a:cs typeface="Times New Roman" panose="02020603050405020304"/>
              </a:rPr>
              <a:t>Able to switch between different symbol frequencies when image data is being analyzed.</a:t>
            </a:r>
          </a:p>
          <a:p>
            <a:r>
              <a:rPr lang="en-US" sz="2200" dirty="0">
                <a:latin typeface="Times New Roman" panose="02020603050405020304"/>
                <a:cs typeface="Times New Roman" panose="02020603050405020304"/>
              </a:rPr>
              <a:t>Aids in raising the degree of compression required by images with mixed subject matter.</a:t>
            </a:r>
          </a:p>
          <a:p>
            <a:r>
              <a:rPr lang="en-US" sz="2200" dirty="0">
                <a:latin typeface="Times New Roman" panose="02020603050405020304"/>
                <a:cs typeface="Times New Roman" panose="02020603050405020304"/>
              </a:rPr>
              <a:t>Is more flexible and affords better performance as compared to the traditional Huffman Encoding.</a:t>
            </a:r>
          </a:p>
        </p:txBody>
      </p:sp>
      <p:cxnSp>
        <p:nvCxnSpPr>
          <p:cNvPr id="32" name="Straight Connector 31"/>
          <p:cNvCxnSpPr>
            <a:cxnSpLocks noGrp="1" noRot="1" noChangeAspect="1" noMove="1" noResize="1" noEditPoints="1" noAdjustHandles="1" noChangeArrowheads="1" noChangeShapeType="1"/>
          </p:cNvCxnSpPr>
          <p:nvPr/>
        </p:nvCxnSpPr>
        <p:spPr>
          <a:xfrm>
            <a:off x="1112281" y="2400639"/>
            <a:ext cx="6955394"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cstate="print"/>
          <a:stretch>
            <a:fillRect/>
          </a:stretch>
        </a:blipFill>
        <a:effectLst/>
      </p:bgPr>
    </p:bg>
    <p:spTree>
      <p:nvGrpSpPr>
        <p:cNvPr id="1" name=""/>
        <p:cNvGrpSpPr/>
        <p:nvPr/>
      </p:nvGrpSpPr>
      <p:grpSpPr>
        <a:xfrm>
          <a:off x="0" y="0"/>
          <a:ext cx="0" cy="0"/>
          <a:chOff x="0" y="0"/>
          <a:chExt cx="0" cy="0"/>
        </a:xfrm>
      </p:grpSpPr>
      <p:sp useBgFill="1">
        <p:nvSpPr>
          <p:cNvPr id="24" name="Rectangle 23"/>
          <p:cNvSpPr>
            <a:spLocks noGrp="1" noRot="1" noChangeAspect="1" noMove="1" noResize="1" noEditPoints="1" noAdjustHandles="1" noChangeArrowheads="1" noChangeShapeType="1" noTextEdit="1"/>
          </p:cNvSpPr>
          <p:nvPr/>
        </p:nvSpPr>
        <p:spPr>
          <a:xfrm>
            <a:off x="0" y="0"/>
            <a:ext cx="9144000" cy="6858000"/>
          </a:xfrm>
          <a:prstGeom prst="rect">
            <a:avLst/>
          </a:prstGeom>
          <a:blipFill>
            <a:blip r:embed="rId4" cstate="print"/>
            <a:stretch>
              <a:fillRect/>
            </a:stretch>
          </a:blipFill>
          <a:ln w="15875" cap="flat" cmpd="sng" algn="ctr">
            <a:solidFill>
              <a:srgbClr val="B15E28">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white"/>
              </a:solidFill>
              <a:effectLst/>
              <a:uLnTx/>
              <a:uFillTx/>
              <a:latin typeface="Garamond" panose="02020404030301010803"/>
              <a:ea typeface="+mn-ea"/>
              <a:cs typeface="+mn-cs"/>
            </a:endParaRPr>
          </a:p>
        </p:txBody>
      </p:sp>
      <p:grpSp>
        <p:nvGrpSpPr>
          <p:cNvPr id="4" name="Group 25"/>
          <p:cNvGrpSpPr>
            <a:grpSpLocks noGrp="1" noUngrp="1" noRot="1" noChangeAspect="1" noMove="1" noResize="1"/>
          </p:cNvGrpSpPr>
          <p:nvPr/>
        </p:nvGrpSpPr>
        <p:grpSpPr>
          <a:xfrm>
            <a:off x="0" y="0"/>
            <a:ext cx="9141618" cy="6856215"/>
            <a:chOff x="0" y="0"/>
            <a:chExt cx="12188825" cy="6856215"/>
          </a:xfrm>
        </p:grpSpPr>
        <p:pic>
          <p:nvPicPr>
            <p:cNvPr id="27" name="Picture 2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8" name="Rectangle 27"/>
            <p:cNvSpPr/>
            <p:nvPr/>
          </p:nvSpPr>
          <p:spPr>
            <a:xfrm>
              <a:off x="608012" y="609600"/>
              <a:ext cx="10972800" cy="5638800"/>
            </a:xfrm>
            <a:prstGeom prst="rect">
              <a:avLst/>
            </a:prstGeom>
            <a:noFill/>
            <a:ln w="15875" cap="flat" cmpd="sng" algn="ctr">
              <a:solidFill>
                <a:schemeClr val="accent1"/>
              </a:solidFill>
              <a:prstDash val="solid"/>
              <a:miter lim="800000"/>
            </a:ln>
            <a:effectLst>
              <a:innerShdw blurRad="25400" dist="12700" dir="13500000">
                <a:srgbClr val="000000">
                  <a:alpha val="45000"/>
                </a:srgbClr>
              </a:innerShdw>
            </a:effectLst>
          </p:spPr>
          <p:txBody>
            <a:bodyPr/>
            <a:lstStyle/>
            <a:p>
              <a:endParaRPr lang="en-US"/>
            </a:p>
          </p:txBody>
        </p:sp>
        <p:pic>
          <p:nvPicPr>
            <p:cNvPr id="29" name="Picture 28"/>
            <p:cNvPicPr>
              <a:picLocks noChangeAspect="1"/>
            </p:cNvPicPr>
            <p:nvPr/>
          </p:nvPicPr>
          <p:blipFill rotWithShape="1">
            <a:blip r:embed="rId6" cstate="print">
              <a:extLst>
                <a:ext uri="{28A0092B-C50C-407E-A947-70E740481C1C}">
                  <a14:useLocalDpi xmlns:a14="http://schemas.microsoft.com/office/drawing/2010/main" val="0"/>
                </a:ext>
              </a:extLst>
            </a:blip>
            <a:srcRect r="5093"/>
            <a:stretch>
              <a:fillRect/>
            </a:stretch>
          </p:blipFill>
          <p:spPr>
            <a:xfrm rot="5400000">
              <a:off x="5706471" y="76265"/>
              <a:ext cx="758952" cy="606425"/>
            </a:xfrm>
            <a:prstGeom prst="rect">
              <a:avLst/>
            </a:prstGeom>
          </p:spPr>
        </p:pic>
        <p:pic>
          <p:nvPicPr>
            <p:cNvPr id="30" name="Picture 29"/>
            <p:cNvPicPr>
              <a:picLocks noChangeAspect="1"/>
            </p:cNvPicPr>
            <p:nvPr/>
          </p:nvPicPr>
          <p:blipFill rotWithShape="1">
            <a:blip r:embed="rId6" cstate="print">
              <a:extLst>
                <a:ext uri="{28A0092B-C50C-407E-A947-70E740481C1C}">
                  <a14:useLocalDpi xmlns:a14="http://schemas.microsoft.com/office/drawing/2010/main" val="0"/>
                </a:ext>
              </a:extLst>
            </a:blip>
            <a:srcRect r="5093"/>
            <a:stretch>
              <a:fillRect/>
            </a:stretch>
          </p:blipFill>
          <p:spPr>
            <a:xfrm rot="5400000">
              <a:off x="5706470" y="6173526"/>
              <a:ext cx="758952" cy="606425"/>
            </a:xfrm>
            <a:prstGeom prst="rect">
              <a:avLst/>
            </a:prstGeom>
          </p:spPr>
        </p:pic>
      </p:grpSp>
      <p:sp>
        <p:nvSpPr>
          <p:cNvPr id="2" name="Title 1"/>
          <p:cNvSpPr>
            <a:spLocks noGrp="1"/>
          </p:cNvSpPr>
          <p:nvPr>
            <p:ph type="title"/>
          </p:nvPr>
        </p:nvSpPr>
        <p:spPr>
          <a:xfrm>
            <a:off x="971551" y="982132"/>
            <a:ext cx="7200897" cy="1303867"/>
          </a:xfrm>
        </p:spPr>
        <p:txBody>
          <a:bodyPr anchor="ctr">
            <a:normAutofit/>
          </a:bodyPr>
          <a:lstStyle/>
          <a:p>
            <a:pPr>
              <a:lnSpc>
                <a:spcPct val="90000"/>
              </a:lnSpc>
            </a:pPr>
            <a:r>
              <a:rPr lang="en-US" b="1" dirty="0">
                <a:latin typeface="Times New Roman" panose="02020603050405020304" pitchFamily="18" charset="0"/>
                <a:cs typeface="Times New Roman" panose="02020603050405020304" pitchFamily="18" charset="0"/>
              </a:rPr>
              <a:t>Implementation and Tools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71550" y="2556932"/>
            <a:ext cx="7200897" cy="3318936"/>
          </a:xfrm>
        </p:spPr>
        <p:txBody>
          <a:bodyPr vert="horz" lIns="91440" tIns="45720" rIns="91440" bIns="45720" rtlCol="0">
            <a:noAutofit/>
          </a:bodyPr>
          <a:lstStyle/>
          <a:p>
            <a:r>
              <a:rPr lang="en-US" sz="2000" dirty="0">
                <a:latin typeface="Times New Roman" panose="02020603050405020304"/>
                <a:cs typeface="Times New Roman" panose="02020603050405020304"/>
              </a:rPr>
              <a:t>But for the implementation of neural networks, the images should be in NumPy arrays, and therefore, we should load grayscale images only and convert them into NumPy arrays.</a:t>
            </a:r>
          </a:p>
          <a:p>
            <a:r>
              <a:rPr lang="en-US" sz="2000" dirty="0">
                <a:latin typeface="Times New Roman" panose="02020603050405020304"/>
                <a:cs typeface="Times New Roman" panose="02020603050405020304"/>
              </a:rPr>
              <a:t>Determine the pixel frequency and create Huffman tree using priority queues with a collection of leaf nodes.</a:t>
            </a:r>
          </a:p>
          <a:p>
            <a:r>
              <a:rPr lang="en-US" sz="2000" dirty="0">
                <a:latin typeface="Times New Roman" panose="02020603050405020304"/>
                <a:cs typeface="Times New Roman" panose="02020603050405020304"/>
              </a:rPr>
              <a:t>Substitute pixel value with Huffman codes of same digit.</a:t>
            </a:r>
          </a:p>
          <a:p>
            <a:r>
              <a:rPr lang="en-US" sz="2000" dirty="0">
                <a:latin typeface="Times New Roman" panose="02020603050405020304"/>
                <a:cs typeface="Times New Roman" panose="02020603050405020304"/>
              </a:rPr>
              <a:t>For decoding, keep the compressed bitstream and tree structure in the ordinary </a:t>
            </a:r>
            <a:r>
              <a:rPr lang="en-US" sz="2000" dirty="0" err="1">
                <a:latin typeface="Times New Roman" panose="02020603050405020304"/>
                <a:cs typeface="Times New Roman" panose="02020603050405020304"/>
              </a:rPr>
              <a:t>Stbin</a:t>
            </a:r>
            <a:r>
              <a:rPr lang="en-US" sz="2000" dirty="0">
                <a:latin typeface="Times New Roman" panose="02020603050405020304"/>
                <a:cs typeface="Times New Roman" panose="02020603050405020304"/>
              </a:rPr>
              <a:t> storage array.</a:t>
            </a:r>
          </a:p>
        </p:txBody>
      </p:sp>
      <p:cxnSp>
        <p:nvCxnSpPr>
          <p:cNvPr id="32" name="Straight Connector 31"/>
          <p:cNvCxnSpPr>
            <a:cxnSpLocks noGrp="1" noRot="1" noChangeAspect="1" noMove="1" noResize="1" noEditPoints="1" noAdjustHandles="1" noChangeArrowheads="1" noChangeShapeType="1"/>
          </p:cNvCxnSpPr>
          <p:nvPr/>
        </p:nvCxnSpPr>
        <p:spPr>
          <a:xfrm>
            <a:off x="1112281" y="2400639"/>
            <a:ext cx="6955394"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cstate="print"/>
          <a:stretch>
            <a:fillRect/>
          </a:stretch>
        </a:blipFill>
        <a:effectLst/>
      </p:bgPr>
    </p:bg>
    <p:spTree>
      <p:nvGrpSpPr>
        <p:cNvPr id="1" name=""/>
        <p:cNvGrpSpPr/>
        <p:nvPr/>
      </p:nvGrpSpPr>
      <p:grpSpPr>
        <a:xfrm>
          <a:off x="0" y="0"/>
          <a:ext cx="0" cy="0"/>
          <a:chOff x="0" y="0"/>
          <a:chExt cx="0" cy="0"/>
        </a:xfrm>
      </p:grpSpPr>
      <p:sp useBgFill="1">
        <p:nvSpPr>
          <p:cNvPr id="24" name="Rectangle 23"/>
          <p:cNvSpPr>
            <a:spLocks noGrp="1" noRot="1" noChangeAspect="1" noMove="1" noResize="1" noEditPoints="1" noAdjustHandles="1" noChangeArrowheads="1" noChangeShapeType="1" noTextEdit="1"/>
          </p:cNvSpPr>
          <p:nvPr/>
        </p:nvSpPr>
        <p:spPr>
          <a:xfrm>
            <a:off x="0" y="0"/>
            <a:ext cx="9144000" cy="6858000"/>
          </a:xfrm>
          <a:prstGeom prst="rect">
            <a:avLst/>
          </a:prstGeom>
          <a:blipFill>
            <a:blip r:embed="rId4" cstate="print"/>
            <a:stretch>
              <a:fillRect/>
            </a:stretch>
          </a:blipFill>
          <a:ln w="15875" cap="flat" cmpd="sng" algn="ctr">
            <a:solidFill>
              <a:srgbClr val="B15E28">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white"/>
              </a:solidFill>
              <a:effectLst/>
              <a:uLnTx/>
              <a:uFillTx/>
              <a:latin typeface="Garamond" panose="02020404030301010803"/>
              <a:ea typeface="+mn-ea"/>
              <a:cs typeface="+mn-cs"/>
            </a:endParaRPr>
          </a:p>
        </p:txBody>
      </p:sp>
      <p:grpSp>
        <p:nvGrpSpPr>
          <p:cNvPr id="4" name="Group 25"/>
          <p:cNvGrpSpPr>
            <a:grpSpLocks noGrp="1" noUngrp="1" noRot="1" noChangeAspect="1" noMove="1" noResize="1"/>
          </p:cNvGrpSpPr>
          <p:nvPr/>
        </p:nvGrpSpPr>
        <p:grpSpPr>
          <a:xfrm>
            <a:off x="0" y="0"/>
            <a:ext cx="9141618" cy="6856215"/>
            <a:chOff x="0" y="0"/>
            <a:chExt cx="12188825" cy="6856215"/>
          </a:xfrm>
        </p:grpSpPr>
        <p:pic>
          <p:nvPicPr>
            <p:cNvPr id="27" name="Picture 2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8" name="Rectangle 27"/>
            <p:cNvSpPr/>
            <p:nvPr/>
          </p:nvSpPr>
          <p:spPr>
            <a:xfrm>
              <a:off x="608012" y="609600"/>
              <a:ext cx="10972800" cy="5638800"/>
            </a:xfrm>
            <a:prstGeom prst="rect">
              <a:avLst/>
            </a:prstGeom>
            <a:noFill/>
            <a:ln w="15875" cap="flat" cmpd="sng" algn="ctr">
              <a:solidFill>
                <a:schemeClr val="accent1"/>
              </a:solidFill>
              <a:prstDash val="solid"/>
              <a:miter lim="800000"/>
            </a:ln>
            <a:effectLst>
              <a:innerShdw blurRad="25400" dist="12700" dir="13500000">
                <a:srgbClr val="000000">
                  <a:alpha val="45000"/>
                </a:srgbClr>
              </a:innerShdw>
            </a:effectLst>
          </p:spPr>
          <p:txBody>
            <a:bodyPr/>
            <a:lstStyle/>
            <a:p>
              <a:endParaRPr lang="en-US"/>
            </a:p>
          </p:txBody>
        </p:sp>
        <p:pic>
          <p:nvPicPr>
            <p:cNvPr id="29" name="Picture 28"/>
            <p:cNvPicPr>
              <a:picLocks noChangeAspect="1"/>
            </p:cNvPicPr>
            <p:nvPr/>
          </p:nvPicPr>
          <p:blipFill rotWithShape="1">
            <a:blip r:embed="rId6" cstate="print">
              <a:extLst>
                <a:ext uri="{28A0092B-C50C-407E-A947-70E740481C1C}">
                  <a14:useLocalDpi xmlns:a14="http://schemas.microsoft.com/office/drawing/2010/main" val="0"/>
                </a:ext>
              </a:extLst>
            </a:blip>
            <a:srcRect r="5093"/>
            <a:stretch>
              <a:fillRect/>
            </a:stretch>
          </p:blipFill>
          <p:spPr>
            <a:xfrm rot="5400000">
              <a:off x="5706471" y="76265"/>
              <a:ext cx="758952" cy="606425"/>
            </a:xfrm>
            <a:prstGeom prst="rect">
              <a:avLst/>
            </a:prstGeom>
          </p:spPr>
        </p:pic>
        <p:pic>
          <p:nvPicPr>
            <p:cNvPr id="30" name="Picture 29"/>
            <p:cNvPicPr>
              <a:picLocks noChangeAspect="1"/>
            </p:cNvPicPr>
            <p:nvPr/>
          </p:nvPicPr>
          <p:blipFill rotWithShape="1">
            <a:blip r:embed="rId6" cstate="print">
              <a:extLst>
                <a:ext uri="{28A0092B-C50C-407E-A947-70E740481C1C}">
                  <a14:useLocalDpi xmlns:a14="http://schemas.microsoft.com/office/drawing/2010/main" val="0"/>
                </a:ext>
              </a:extLst>
            </a:blip>
            <a:srcRect r="5093"/>
            <a:stretch>
              <a:fillRect/>
            </a:stretch>
          </p:blipFill>
          <p:spPr>
            <a:xfrm rot="5400000">
              <a:off x="5706470" y="6173526"/>
              <a:ext cx="758952" cy="606425"/>
            </a:xfrm>
            <a:prstGeom prst="rect">
              <a:avLst/>
            </a:prstGeom>
          </p:spPr>
        </p:pic>
      </p:grpSp>
      <p:sp>
        <p:nvSpPr>
          <p:cNvPr id="2" name="Title 1"/>
          <p:cNvSpPr>
            <a:spLocks noGrp="1"/>
          </p:cNvSpPr>
          <p:nvPr>
            <p:ph type="title"/>
          </p:nvPr>
        </p:nvSpPr>
        <p:spPr>
          <a:xfrm>
            <a:off x="971551" y="982132"/>
            <a:ext cx="7200897" cy="1303867"/>
          </a:xfrm>
        </p:spPr>
        <p:txBody>
          <a:bodyPr anchor="ctr">
            <a:normAutofit/>
          </a:bodyPr>
          <a:lstStyle/>
          <a:p>
            <a:pPr>
              <a:lnSpc>
                <a:spcPct val="90000"/>
              </a:lnSpc>
            </a:pPr>
            <a:r>
              <a:rPr lang="en-IN" b="1" dirty="0">
                <a:latin typeface="Times New Roman" panose="02020603050405020304" pitchFamily="18" charset="0"/>
                <a:cs typeface="Times New Roman" panose="02020603050405020304" pitchFamily="18" charset="0"/>
              </a:rPr>
              <a:t>Encoding and Decoding Process</a:t>
            </a:r>
          </a:p>
        </p:txBody>
      </p:sp>
      <p:sp>
        <p:nvSpPr>
          <p:cNvPr id="3" name="Content Placeholder 2"/>
          <p:cNvSpPr>
            <a:spLocks noGrp="1"/>
          </p:cNvSpPr>
          <p:nvPr>
            <p:ph idx="1"/>
          </p:nvPr>
        </p:nvSpPr>
        <p:spPr>
          <a:xfrm>
            <a:off x="1559858" y="2557145"/>
            <a:ext cx="6324685" cy="3319145"/>
          </a:xfrm>
        </p:spPr>
        <p:txBody>
          <a:bodyPr vert="horz" lIns="91440" tIns="45720" rIns="91440" bIns="45720" rtlCol="0">
            <a:noAutofit/>
          </a:bodyPr>
          <a:lstStyle/>
          <a:p>
            <a:r>
              <a:rPr lang="en-US" sz="2000" dirty="0">
                <a:latin typeface="Times New Roman" panose="02020603050405020304"/>
                <a:cs typeface="Times New Roman" panose="02020603050405020304"/>
              </a:rPr>
              <a:t>Take the Huffman tree and the compressed bitstream.</a:t>
            </a:r>
          </a:p>
          <a:p>
            <a:r>
              <a:rPr lang="en-US" sz="2000" dirty="0">
                <a:latin typeface="Times New Roman" panose="02020603050405020304"/>
                <a:cs typeface="Times New Roman" panose="02020603050405020304"/>
              </a:rPr>
              <a:t>Cross the tree to retrieve values for pixel based on binary formatted strings.</a:t>
            </a:r>
          </a:p>
          <a:p>
            <a:r>
              <a:rPr lang="en-US" sz="2000" dirty="0">
                <a:latin typeface="Times New Roman" panose="02020603050405020304"/>
                <a:cs typeface="Times New Roman" panose="02020603050405020304"/>
              </a:rPr>
              <a:t>Decoding of pixel data into image pixels depends on a specific reconstruction given regular resolution.</a:t>
            </a:r>
          </a:p>
          <a:p>
            <a:r>
              <a:rPr lang="en-US" sz="2000" dirty="0">
                <a:latin typeface="Times New Roman" panose="02020603050405020304"/>
                <a:cs typeface="Times New Roman" panose="02020603050405020304"/>
              </a:rPr>
              <a:t>Privilege accuracy of the decompressed picture over that of the original image.</a:t>
            </a:r>
          </a:p>
        </p:txBody>
      </p:sp>
      <p:cxnSp>
        <p:nvCxnSpPr>
          <p:cNvPr id="32" name="Straight Connector 31"/>
          <p:cNvCxnSpPr>
            <a:cxnSpLocks noGrp="1" noRot="1" noChangeAspect="1" noMove="1" noResize="1" noEditPoints="1" noAdjustHandles="1" noChangeArrowheads="1" noChangeShapeType="1"/>
          </p:cNvCxnSpPr>
          <p:nvPr/>
        </p:nvCxnSpPr>
        <p:spPr>
          <a:xfrm>
            <a:off x="1112281" y="2400639"/>
            <a:ext cx="6955394"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cstate="print"/>
          <a:stretch>
            <a:fillRect/>
          </a:stretch>
        </a:blipFill>
        <a:effectLst/>
      </p:bgPr>
    </p:bg>
    <p:spTree>
      <p:nvGrpSpPr>
        <p:cNvPr id="1" name=""/>
        <p:cNvGrpSpPr/>
        <p:nvPr/>
      </p:nvGrpSpPr>
      <p:grpSpPr>
        <a:xfrm>
          <a:off x="0" y="0"/>
          <a:ext cx="0" cy="0"/>
          <a:chOff x="0" y="0"/>
          <a:chExt cx="0" cy="0"/>
        </a:xfrm>
      </p:grpSpPr>
      <p:sp useBgFill="1">
        <p:nvSpPr>
          <p:cNvPr id="24" name="Rectangle 23"/>
          <p:cNvSpPr>
            <a:spLocks noGrp="1" noRot="1" noChangeAspect="1" noMove="1" noResize="1" noEditPoints="1" noAdjustHandles="1" noChangeArrowheads="1" noChangeShapeType="1" noTextEdit="1"/>
          </p:cNvSpPr>
          <p:nvPr/>
        </p:nvSpPr>
        <p:spPr>
          <a:xfrm>
            <a:off x="0" y="0"/>
            <a:ext cx="9144000" cy="6858000"/>
          </a:xfrm>
          <a:prstGeom prst="rect">
            <a:avLst/>
          </a:prstGeom>
          <a:blipFill>
            <a:blip r:embed="rId4" cstate="print"/>
            <a:stretch>
              <a:fillRect/>
            </a:stretch>
          </a:blipFill>
          <a:ln w="15875" cap="flat" cmpd="sng" algn="ctr">
            <a:solidFill>
              <a:srgbClr val="B15E28">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white"/>
              </a:solidFill>
              <a:effectLst/>
              <a:uLnTx/>
              <a:uFillTx/>
              <a:latin typeface="Garamond" panose="02020404030301010803"/>
              <a:ea typeface="+mn-ea"/>
              <a:cs typeface="+mn-cs"/>
            </a:endParaRPr>
          </a:p>
        </p:txBody>
      </p:sp>
      <p:grpSp>
        <p:nvGrpSpPr>
          <p:cNvPr id="4" name="Group 25"/>
          <p:cNvGrpSpPr>
            <a:grpSpLocks noGrp="1" noUngrp="1" noRot="1" noChangeAspect="1" noMove="1" noResize="1"/>
          </p:cNvGrpSpPr>
          <p:nvPr/>
        </p:nvGrpSpPr>
        <p:grpSpPr>
          <a:xfrm>
            <a:off x="0" y="0"/>
            <a:ext cx="9141618" cy="6856215"/>
            <a:chOff x="0" y="0"/>
            <a:chExt cx="12188825" cy="6856215"/>
          </a:xfrm>
        </p:grpSpPr>
        <p:pic>
          <p:nvPicPr>
            <p:cNvPr id="27" name="Picture 2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8" name="Rectangle 27"/>
            <p:cNvSpPr/>
            <p:nvPr/>
          </p:nvSpPr>
          <p:spPr>
            <a:xfrm>
              <a:off x="608012" y="609600"/>
              <a:ext cx="10972800" cy="5638800"/>
            </a:xfrm>
            <a:prstGeom prst="rect">
              <a:avLst/>
            </a:prstGeom>
            <a:noFill/>
            <a:ln w="15875" cap="flat" cmpd="sng" algn="ctr">
              <a:solidFill>
                <a:schemeClr val="accent1"/>
              </a:solidFill>
              <a:prstDash val="solid"/>
              <a:miter lim="800000"/>
            </a:ln>
            <a:effectLst>
              <a:innerShdw blurRad="25400" dist="12700" dir="13500000">
                <a:srgbClr val="000000">
                  <a:alpha val="45000"/>
                </a:srgbClr>
              </a:innerShdw>
            </a:effectLst>
          </p:spPr>
          <p:txBody>
            <a:bodyPr/>
            <a:lstStyle/>
            <a:p>
              <a:endParaRPr lang="en-US"/>
            </a:p>
          </p:txBody>
        </p:sp>
        <p:pic>
          <p:nvPicPr>
            <p:cNvPr id="29" name="Picture 28"/>
            <p:cNvPicPr>
              <a:picLocks noChangeAspect="1"/>
            </p:cNvPicPr>
            <p:nvPr/>
          </p:nvPicPr>
          <p:blipFill rotWithShape="1">
            <a:blip r:embed="rId6" cstate="print">
              <a:extLst>
                <a:ext uri="{28A0092B-C50C-407E-A947-70E740481C1C}">
                  <a14:useLocalDpi xmlns:a14="http://schemas.microsoft.com/office/drawing/2010/main" val="0"/>
                </a:ext>
              </a:extLst>
            </a:blip>
            <a:srcRect r="5093"/>
            <a:stretch>
              <a:fillRect/>
            </a:stretch>
          </p:blipFill>
          <p:spPr>
            <a:xfrm rot="5400000">
              <a:off x="5706471" y="76265"/>
              <a:ext cx="758952" cy="606425"/>
            </a:xfrm>
            <a:prstGeom prst="rect">
              <a:avLst/>
            </a:prstGeom>
          </p:spPr>
        </p:pic>
        <p:pic>
          <p:nvPicPr>
            <p:cNvPr id="30" name="Picture 29"/>
            <p:cNvPicPr>
              <a:picLocks noChangeAspect="1"/>
            </p:cNvPicPr>
            <p:nvPr/>
          </p:nvPicPr>
          <p:blipFill rotWithShape="1">
            <a:blip r:embed="rId6" cstate="print">
              <a:extLst>
                <a:ext uri="{28A0092B-C50C-407E-A947-70E740481C1C}">
                  <a14:useLocalDpi xmlns:a14="http://schemas.microsoft.com/office/drawing/2010/main" val="0"/>
                </a:ext>
              </a:extLst>
            </a:blip>
            <a:srcRect r="5093"/>
            <a:stretch>
              <a:fillRect/>
            </a:stretch>
          </p:blipFill>
          <p:spPr>
            <a:xfrm rot="5400000">
              <a:off x="5706470" y="6173526"/>
              <a:ext cx="758952" cy="606425"/>
            </a:xfrm>
            <a:prstGeom prst="rect">
              <a:avLst/>
            </a:prstGeom>
          </p:spPr>
        </p:pic>
      </p:grpSp>
      <p:sp>
        <p:nvSpPr>
          <p:cNvPr id="2" name="Title 1"/>
          <p:cNvSpPr>
            <a:spLocks noGrp="1"/>
          </p:cNvSpPr>
          <p:nvPr>
            <p:ph type="title"/>
          </p:nvPr>
        </p:nvSpPr>
        <p:spPr>
          <a:xfrm>
            <a:off x="971551" y="982132"/>
            <a:ext cx="7200897" cy="1303867"/>
          </a:xfrm>
        </p:spPr>
        <p:txBody>
          <a:bodyPr anchor="ctr">
            <a:normAutofit/>
          </a:bodyPr>
          <a:lstStyle/>
          <a:p>
            <a:pPr>
              <a:lnSpc>
                <a:spcPct val="90000"/>
              </a:lnSpc>
            </a:pPr>
            <a:r>
              <a:rPr lang="en-US" b="1" dirty="0">
                <a:latin typeface="Times New Roman" panose="02020603050405020304" pitchFamily="18" charset="0"/>
                <a:cs typeface="Times New Roman" panose="02020603050405020304" pitchFamily="18" charset="0"/>
              </a:rPr>
              <a:t>Compression Ratio Analysis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38355" y="2400639"/>
            <a:ext cx="8047253" cy="3475651"/>
          </a:xfrm>
        </p:spPr>
        <p:txBody>
          <a:bodyPr vert="horz" lIns="91440" tIns="45720" rIns="91440" bIns="45720" rtlCol="0">
            <a:noAutofit/>
          </a:bodyPr>
          <a:lstStyle/>
          <a:p>
            <a:r>
              <a:rPr lang="en-US" sz="2000" dirty="0">
                <a:latin typeface="Times New Roman" panose="02020603050405020304"/>
                <a:cs typeface="Times New Roman" panose="02020603050405020304"/>
              </a:rPr>
              <a:t>Compression Ratio: Maintained a ration of about 1.16: 1 in this project.</a:t>
            </a:r>
          </a:p>
          <a:p>
            <a:r>
              <a:rPr lang="en-US" sz="2000" dirty="0">
                <a:latin typeface="Times New Roman" panose="02020603050405020304"/>
                <a:cs typeface="Times New Roman" panose="02020603050405020304"/>
              </a:rPr>
              <a:t>Impact of Image Content: Uniform pictures can be compressed to a greater extent than a complicated picture.</a:t>
            </a:r>
          </a:p>
          <a:p>
            <a:r>
              <a:rPr lang="en-US" sz="2000" dirty="0">
                <a:latin typeface="Times New Roman" panose="02020603050405020304"/>
                <a:cs typeface="Times New Roman" panose="02020603050405020304"/>
              </a:rPr>
              <a:t>Encoding Time: Depending on the image’s complexity and the distribution of the number of pixels, it is usually the process takes more time than decoding.</a:t>
            </a:r>
          </a:p>
        </p:txBody>
      </p:sp>
      <p:cxnSp>
        <p:nvCxnSpPr>
          <p:cNvPr id="32" name="Straight Connector 31"/>
          <p:cNvCxnSpPr>
            <a:cxnSpLocks noGrp="1" noRot="1" noChangeAspect="1" noMove="1" noResize="1" noEditPoints="1" noAdjustHandles="1" noChangeArrowheads="1" noChangeShapeType="1"/>
          </p:cNvCxnSpPr>
          <p:nvPr/>
        </p:nvCxnSpPr>
        <p:spPr>
          <a:xfrm>
            <a:off x="1112281" y="2400639"/>
            <a:ext cx="6955394"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cstate="print"/>
          <a:stretch>
            <a:fillRect/>
          </a:stretch>
        </a:blipFill>
        <a:effectLst/>
      </p:bgPr>
    </p:bg>
    <p:spTree>
      <p:nvGrpSpPr>
        <p:cNvPr id="1" name=""/>
        <p:cNvGrpSpPr/>
        <p:nvPr/>
      </p:nvGrpSpPr>
      <p:grpSpPr>
        <a:xfrm>
          <a:off x="0" y="0"/>
          <a:ext cx="0" cy="0"/>
          <a:chOff x="0" y="0"/>
          <a:chExt cx="0" cy="0"/>
        </a:xfrm>
      </p:grpSpPr>
      <p:sp useBgFill="1">
        <p:nvSpPr>
          <p:cNvPr id="24" name="Rectangle 23"/>
          <p:cNvSpPr>
            <a:spLocks noGrp="1" noRot="1" noChangeAspect="1" noMove="1" noResize="1" noEditPoints="1" noAdjustHandles="1" noChangeArrowheads="1" noChangeShapeType="1" noTextEdit="1"/>
          </p:cNvSpPr>
          <p:nvPr/>
        </p:nvSpPr>
        <p:spPr>
          <a:xfrm>
            <a:off x="0" y="0"/>
            <a:ext cx="9144000" cy="6858000"/>
          </a:xfrm>
          <a:prstGeom prst="rect">
            <a:avLst/>
          </a:prstGeom>
          <a:blipFill>
            <a:blip r:embed="rId4" cstate="print"/>
            <a:stretch>
              <a:fillRect/>
            </a:stretch>
          </a:blipFill>
          <a:ln w="15875" cap="flat" cmpd="sng" algn="ctr">
            <a:solidFill>
              <a:srgbClr val="B15E28">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white"/>
              </a:solidFill>
              <a:effectLst/>
              <a:uLnTx/>
              <a:uFillTx/>
              <a:latin typeface="Garamond" panose="02020404030301010803"/>
              <a:ea typeface="+mn-ea"/>
              <a:cs typeface="+mn-cs"/>
            </a:endParaRPr>
          </a:p>
        </p:txBody>
      </p:sp>
      <p:grpSp>
        <p:nvGrpSpPr>
          <p:cNvPr id="4" name="Group 25"/>
          <p:cNvGrpSpPr>
            <a:grpSpLocks noGrp="1" noUngrp="1" noRot="1" noChangeAspect="1" noMove="1" noResize="1"/>
          </p:cNvGrpSpPr>
          <p:nvPr/>
        </p:nvGrpSpPr>
        <p:grpSpPr>
          <a:xfrm>
            <a:off x="0" y="0"/>
            <a:ext cx="9141618" cy="6856215"/>
            <a:chOff x="0" y="0"/>
            <a:chExt cx="12188825" cy="6856215"/>
          </a:xfrm>
        </p:grpSpPr>
        <p:pic>
          <p:nvPicPr>
            <p:cNvPr id="27" name="Picture 2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8" name="Rectangle 27"/>
            <p:cNvSpPr/>
            <p:nvPr/>
          </p:nvSpPr>
          <p:spPr>
            <a:xfrm>
              <a:off x="608012" y="609600"/>
              <a:ext cx="10972800" cy="5638800"/>
            </a:xfrm>
            <a:prstGeom prst="rect">
              <a:avLst/>
            </a:prstGeom>
            <a:noFill/>
            <a:ln w="15875" cap="flat" cmpd="sng" algn="ctr">
              <a:solidFill>
                <a:schemeClr val="accent1"/>
              </a:solidFill>
              <a:prstDash val="solid"/>
              <a:miter lim="800000"/>
            </a:ln>
            <a:effectLst>
              <a:innerShdw blurRad="25400" dist="12700" dir="13500000">
                <a:srgbClr val="000000">
                  <a:alpha val="45000"/>
                </a:srgbClr>
              </a:innerShdw>
            </a:effectLst>
          </p:spPr>
          <p:txBody>
            <a:bodyPr/>
            <a:lstStyle/>
            <a:p>
              <a:endParaRPr lang="en-US"/>
            </a:p>
          </p:txBody>
        </p:sp>
        <p:pic>
          <p:nvPicPr>
            <p:cNvPr id="29" name="Picture 28"/>
            <p:cNvPicPr>
              <a:picLocks noChangeAspect="1"/>
            </p:cNvPicPr>
            <p:nvPr/>
          </p:nvPicPr>
          <p:blipFill rotWithShape="1">
            <a:blip r:embed="rId6" cstate="print">
              <a:extLst>
                <a:ext uri="{28A0092B-C50C-407E-A947-70E740481C1C}">
                  <a14:useLocalDpi xmlns:a14="http://schemas.microsoft.com/office/drawing/2010/main" val="0"/>
                </a:ext>
              </a:extLst>
            </a:blip>
            <a:srcRect r="5093"/>
            <a:stretch>
              <a:fillRect/>
            </a:stretch>
          </p:blipFill>
          <p:spPr>
            <a:xfrm rot="5400000">
              <a:off x="5706471" y="76265"/>
              <a:ext cx="758952" cy="606425"/>
            </a:xfrm>
            <a:prstGeom prst="rect">
              <a:avLst/>
            </a:prstGeom>
          </p:spPr>
        </p:pic>
        <p:pic>
          <p:nvPicPr>
            <p:cNvPr id="30" name="Picture 29"/>
            <p:cNvPicPr>
              <a:picLocks noChangeAspect="1"/>
            </p:cNvPicPr>
            <p:nvPr/>
          </p:nvPicPr>
          <p:blipFill rotWithShape="1">
            <a:blip r:embed="rId6" cstate="print">
              <a:extLst>
                <a:ext uri="{28A0092B-C50C-407E-A947-70E740481C1C}">
                  <a14:useLocalDpi xmlns:a14="http://schemas.microsoft.com/office/drawing/2010/main" val="0"/>
                </a:ext>
              </a:extLst>
            </a:blip>
            <a:srcRect r="5093"/>
            <a:stretch>
              <a:fillRect/>
            </a:stretch>
          </p:blipFill>
          <p:spPr>
            <a:xfrm rot="5400000">
              <a:off x="5706470" y="6173526"/>
              <a:ext cx="758952" cy="606425"/>
            </a:xfrm>
            <a:prstGeom prst="rect">
              <a:avLst/>
            </a:prstGeom>
          </p:spPr>
        </p:pic>
      </p:grpSp>
      <p:sp>
        <p:nvSpPr>
          <p:cNvPr id="2" name="Title 1"/>
          <p:cNvSpPr>
            <a:spLocks noGrp="1"/>
          </p:cNvSpPr>
          <p:nvPr>
            <p:ph type="title"/>
          </p:nvPr>
        </p:nvSpPr>
        <p:spPr>
          <a:xfrm>
            <a:off x="971551" y="982132"/>
            <a:ext cx="7200897" cy="1303867"/>
          </a:xfrm>
        </p:spPr>
        <p:txBody>
          <a:bodyPr anchor="ctr">
            <a:normAutofit/>
          </a:bodyPr>
          <a:lstStyle/>
          <a:p>
            <a:pPr>
              <a:lnSpc>
                <a:spcPct val="90000"/>
              </a:lnSpc>
            </a:pPr>
            <a:r>
              <a:rPr lang="en-US" b="1" dirty="0">
                <a:latin typeface="Times New Roman" panose="02020603050405020304" pitchFamily="18" charset="0"/>
                <a:cs typeface="Times New Roman" panose="02020603050405020304" pitchFamily="18" charset="0"/>
              </a:rPr>
              <a:t>Encoding and Decoding Time Performance</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71550" y="2556932"/>
            <a:ext cx="7200897" cy="3318936"/>
          </a:xfrm>
        </p:spPr>
        <p:txBody>
          <a:bodyPr vert="horz" lIns="91440" tIns="45720" rIns="91440" bIns="45720" rtlCol="0">
            <a:normAutofit/>
          </a:bodyPr>
          <a:lstStyle/>
          <a:p>
            <a:r>
              <a:rPr lang="en-US" sz="2100" dirty="0">
                <a:latin typeface="Times New Roman" panose="02020603050405020304"/>
                <a:cs typeface="Times New Roman" panose="02020603050405020304"/>
              </a:rPr>
              <a:t>Graph of the different sizes of the original image and the compressed image.</a:t>
            </a:r>
          </a:p>
          <a:p>
            <a:r>
              <a:rPr lang="en-US" sz="2100" dirty="0">
                <a:latin typeface="Times New Roman" panose="02020603050405020304"/>
                <a:cs typeface="Times New Roman" panose="02020603050405020304"/>
              </a:rPr>
              <a:t>Compression ratios of most compressed images were less than 0. 5 times the size of the original images.</a:t>
            </a:r>
          </a:p>
          <a:p>
            <a:r>
              <a:rPr lang="en-US" sz="2100" dirty="0">
                <a:latin typeface="Times New Roman" panose="02020603050405020304"/>
                <a:cs typeface="Times New Roman" panose="02020603050405020304"/>
              </a:rPr>
              <a:t>The flexibility of the algorithm is illustrated if we analyze compression ratios fluctuation.</a:t>
            </a:r>
          </a:p>
          <a:p>
            <a:r>
              <a:rPr lang="en-US" sz="2100" dirty="0">
                <a:latin typeface="Times New Roman" panose="02020603050405020304"/>
                <a:cs typeface="Times New Roman" panose="02020603050405020304"/>
              </a:rPr>
              <a:t>A general trend seen from the graph is that, there is a trade-off between the image complexity and the compression ratio.</a:t>
            </a:r>
          </a:p>
        </p:txBody>
      </p:sp>
      <p:cxnSp>
        <p:nvCxnSpPr>
          <p:cNvPr id="32" name="Straight Connector 31"/>
          <p:cNvCxnSpPr>
            <a:cxnSpLocks noGrp="1" noRot="1" noChangeAspect="1" noMove="1" noResize="1" noEditPoints="1" noAdjustHandles="1" noChangeArrowheads="1" noChangeShapeType="1"/>
          </p:cNvCxnSpPr>
          <p:nvPr/>
        </p:nvCxnSpPr>
        <p:spPr>
          <a:xfrm>
            <a:off x="1112281" y="2400639"/>
            <a:ext cx="6955394"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62</TotalTime>
  <Words>1550</Words>
  <Application>Microsoft Office PowerPoint</Application>
  <PresentationFormat>On-screen Show (4:3)</PresentationFormat>
  <Paragraphs>78</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Garamond</vt:lpstr>
      <vt:lpstr>Times New Roman</vt:lpstr>
      <vt:lpstr>Trebuchet MS</vt:lpstr>
      <vt:lpstr>Wingdings 3</vt:lpstr>
      <vt:lpstr>Facet</vt:lpstr>
      <vt:lpstr>Adaptive Lossless Image Compression Using Huffman Encoding </vt:lpstr>
      <vt:lpstr>               Introduction</vt:lpstr>
      <vt:lpstr>Problem Statement and Objectives</vt:lpstr>
      <vt:lpstr>Huffman Encoding Overview</vt:lpstr>
      <vt:lpstr>Adaptive Huffman Encoding Process</vt:lpstr>
      <vt:lpstr>Implementation and Tools</vt:lpstr>
      <vt:lpstr>Encoding and Decoding Process</vt:lpstr>
      <vt:lpstr>Compression Ratio Analysis</vt:lpstr>
      <vt:lpstr>Encoding and Decoding Time Performance</vt:lpstr>
      <vt:lpstr>Decompression Accuracy and Graphical Results</vt:lpstr>
      <vt:lpstr>Conclusion and Future Work</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Implementing an ERP System for Retail Company</dc:title>
  <dc:creator>aditya kumawat</dc:creator>
  <cp:lastModifiedBy>Teja Chowdary</cp:lastModifiedBy>
  <cp:revision>90</cp:revision>
  <dcterms:created xsi:type="dcterms:W3CDTF">2024-01-24T05:57:00Z</dcterms:created>
  <dcterms:modified xsi:type="dcterms:W3CDTF">2024-12-02T14:45:26Z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6D5772A91969458A8C901500102A7BA3_13</vt:lpwstr>
  </property>
  <property fmtid="{D5CDD505-2E9C-101B-9397-08002B2CF9AE}" pid="3" name="KSOProductBuildVer">
    <vt:lpwstr>1033-12.2.0.18607</vt:lpwstr>
  </property>
</Properties>
</file>