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9" r:id="rId7"/>
    <p:sldId id="270" r:id="rId8"/>
    <p:sldId id="271" r:id="rId9"/>
    <p:sldId id="27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Vineeth Challagali</a:t>
            </a:r>
          </a:p>
          <a:p>
            <a:r>
              <a:rPr lang="en-US" dirty="0"/>
              <a:t>Venkat Nihaal Akula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Inferences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38589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Applied Statistics (Fall 1, 2019) </a:t>
            </a: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Performance – comparing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F1D2-968A-7F4D-A49F-7315A1082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9"/>
            <a:ext cx="10302241" cy="4430202"/>
          </a:xfrm>
        </p:spPr>
        <p:txBody>
          <a:bodyPr/>
          <a:lstStyle/>
          <a:p>
            <a:r>
              <a:rPr lang="en-US" sz="2400" dirty="0"/>
              <a:t>Hypothesis testing was performed for the claim that songs are majorly composed of energy (</a:t>
            </a:r>
            <a:r>
              <a:rPr lang="en-US" sz="2400" dirty="0" err="1"/>
              <a:t>mean_energy</a:t>
            </a:r>
            <a:r>
              <a:rPr lang="en-US" sz="2400" dirty="0"/>
              <a:t>&gt;0.5).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0 </a:t>
            </a:r>
            <a:r>
              <a:rPr lang="en-US" sz="2400" dirty="0"/>
              <a:t>=mean_energy = 0.5; H</a:t>
            </a:r>
            <a:r>
              <a:rPr lang="en-US" sz="2400" baseline="-25000" dirty="0"/>
              <a:t>1</a:t>
            </a:r>
            <a:r>
              <a:rPr lang="en-US" sz="2400" dirty="0"/>
              <a:t>: mean_energy &gt; 0.5.</a:t>
            </a:r>
          </a:p>
          <a:p>
            <a:r>
              <a:rPr lang="en-US" sz="2400" dirty="0"/>
              <a:t>Considering the significance level of alpha = 0.05.</a:t>
            </a:r>
          </a:p>
          <a:p>
            <a:r>
              <a:rPr lang="en-US" sz="2400" dirty="0"/>
              <a:t>T-distribution statistics was used and P-value was calculated,                 	p-value=8.713371408794922e-19.</a:t>
            </a:r>
          </a:p>
          <a:p>
            <a:r>
              <a:rPr lang="en-US" sz="2400" dirty="0"/>
              <a:t>As the P-value is less than alpha, we can reject the null hypothesis and can simply state that</a:t>
            </a:r>
          </a:p>
          <a:p>
            <a:r>
              <a:rPr lang="en-US" sz="2400" dirty="0"/>
              <a:t>THERE IS SUFFICIENT EVIDENCE TO SUPPORT THE CLAIM THAT </a:t>
            </a:r>
          </a:p>
          <a:p>
            <a:r>
              <a:rPr lang="en-US" sz="2400" dirty="0"/>
              <a:t>THE SONG SHOULD BE MAJORLY COMPOSED OF ENERGY TO BE MORE POPULAR.</a:t>
            </a:r>
          </a:p>
        </p:txBody>
      </p:sp>
    </p:spTree>
    <p:extLst>
      <p:ext uri="{BB962C8B-B14F-4D97-AF65-F5344CB8AC3E}">
        <p14:creationId xmlns:p14="http://schemas.microsoft.com/office/powerpoint/2010/main" val="11467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</a:t>
            </a:r>
            <a:r>
              <a:rPr lang="en-US" dirty="0"/>
              <a:t>and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From the performed statistical inferences we deduced that there is no one single characteristic of the song that can push the popularity of the song.</a:t>
            </a:r>
          </a:p>
          <a:p>
            <a:r>
              <a:rPr lang="en-US" sz="2400" dirty="0"/>
              <a:t>There are 4 different attribute combinations that have a positive impact on the likeliness of the song.</a:t>
            </a:r>
          </a:p>
          <a:p>
            <a:r>
              <a:rPr lang="en-US" sz="2400" dirty="0"/>
              <a:t>Hypothesis testing of those variables just provides an enough base line to establish the significance of those characteristics.</a:t>
            </a:r>
          </a:p>
          <a:p>
            <a:r>
              <a:rPr lang="en-US" sz="2400" b="1" dirty="0"/>
              <a:t>Possible deviations:</a:t>
            </a:r>
          </a:p>
          <a:p>
            <a:r>
              <a:rPr lang="en-US" sz="2400" dirty="0"/>
              <a:t>Reputation of the artist can be a significant external factor that can push the popularity of the song.</a:t>
            </a:r>
          </a:p>
          <a:p>
            <a:r>
              <a:rPr lang="en-US" sz="2400" dirty="0"/>
              <a:t>Publicity provided to the song gives it a chance to reach to wider audience which is also an external factor that has considerable effect on popularity quotient. </a:t>
            </a:r>
          </a:p>
        </p:txBody>
      </p:sp>
    </p:spTree>
    <p:extLst>
      <p:ext uri="{BB962C8B-B14F-4D97-AF65-F5344CB8AC3E}">
        <p14:creationId xmlns:p14="http://schemas.microsoft.com/office/powerpoint/2010/main" val="30893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522-7D85-4143-9766-079227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is Language of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1D0-C88F-D04E-A505-E4097285B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Irrespective of all the inferences above, we all agree on a point that music is made from heart and souls not by measuring technicalities.</a:t>
            </a:r>
          </a:p>
          <a:p>
            <a:r>
              <a:rPr lang="en-US" dirty="0"/>
              <a:t>Song to sway or song to soothe all goes through heart.</a:t>
            </a:r>
          </a:p>
          <a:p>
            <a:r>
              <a:rPr lang="en-US" dirty="0"/>
              <a:t>Danceability, valence, Loudness and energy are just catalysts that help the transition of a song from studios to spotify top 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a good song have ?</a:t>
            </a:r>
          </a:p>
          <a:p>
            <a:r>
              <a:rPr lang="en-US" dirty="0"/>
              <a:t>What characteristics of a song make it cut above the rest precisely into top 100 ?</a:t>
            </a:r>
          </a:p>
          <a:p>
            <a:r>
              <a:rPr lang="en-US" dirty="0"/>
              <a:t>Will the songs that make you groove reach to the top or the songs that make you melt.</a:t>
            </a:r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Solution /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80E-49C7-2E45-AA8D-6E92A3E0B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Applying different statistical techniques on Top 100 songs of 2018 based on stream count on spotify.</a:t>
            </a:r>
          </a:p>
          <a:p>
            <a:r>
              <a:rPr lang="en-US" dirty="0"/>
              <a:t>Finding out different characteristics of a song and how they promote a song with respect to popularity quotient both individual and as a group.</a:t>
            </a:r>
          </a:p>
          <a:p>
            <a:r>
              <a:rPr lang="en-US" dirty="0"/>
              <a:t>Visualizing the distributions and correlations of the characteristics and to further gain inferences from them.</a:t>
            </a:r>
          </a:p>
          <a:p>
            <a:r>
              <a:rPr lang="en-US" dirty="0"/>
              <a:t>Applying inferential statistics on characteristic to reach to a conclusion regarding significance of the attribute.</a:t>
            </a:r>
          </a:p>
        </p:txBody>
      </p:sp>
    </p:spTree>
    <p:extLst>
      <p:ext uri="{BB962C8B-B14F-4D97-AF65-F5344CB8AC3E}">
        <p14:creationId xmlns:p14="http://schemas.microsoft.com/office/powerpoint/2010/main" val="12141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was imported from spotify , which had aggregated a playlist containing top 100 songs.</a:t>
            </a:r>
          </a:p>
          <a:p>
            <a:r>
              <a:rPr lang="en-US" dirty="0"/>
              <a:t>We observed that the data has no missing values as every song had some value for all the considered characteristics of the song.</a:t>
            </a:r>
          </a:p>
          <a:p>
            <a:r>
              <a:rPr lang="en-US" dirty="0"/>
              <a:t>As the songs were provided in the order of top 100 but for computational purpose we have added rank column and values.</a:t>
            </a:r>
            <a:r>
              <a:rPr lang="en-US" sz="2000" dirty="0"/>
              <a:t>	</a:t>
            </a:r>
          </a:p>
          <a:p>
            <a:r>
              <a:rPr lang="en-US" dirty="0"/>
              <a:t> The different characteristics that the song have are: 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Quantitative: rank, danceability, energy key, loudness, mode, speechiness, acousticnes,          	    	instrumentalness, liveness, valence, tempo, duration_ms, time_signature</a:t>
            </a:r>
          </a:p>
          <a:p>
            <a:pPr marL="0" indent="0">
              <a:buNone/>
            </a:pPr>
            <a:r>
              <a:rPr lang="en-US" sz="2000" dirty="0"/>
              <a:t>    Qualitative: id, name, artists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530" y="1391478"/>
            <a:ext cx="10773340" cy="5213508"/>
          </a:xfrm>
        </p:spPr>
        <p:txBody>
          <a:bodyPr/>
          <a:lstStyle/>
          <a:p>
            <a:r>
              <a:rPr lang="en-US" dirty="0"/>
              <a:t>Initially descriptive statistics of all the quantitative columns was calculated.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1511E-3875-43B2-AC0E-7C1ADFA1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7" y="2680859"/>
            <a:ext cx="9531323" cy="2197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23234-8C5B-410D-B82B-E7B50900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00" y="2689737"/>
            <a:ext cx="1932500" cy="22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097F-4839-4ADF-A8B5-A6C8B3BE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94E5-0D27-40A9-A199-BD9080C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1479"/>
            <a:ext cx="11132976" cy="1202431"/>
          </a:xfrm>
        </p:spPr>
        <p:txBody>
          <a:bodyPr/>
          <a:lstStyle/>
          <a:p>
            <a:r>
              <a:rPr lang="en-US" sz="2400" dirty="0"/>
              <a:t>We plotted scatter plots between rank and each characteristic of the song individually.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03189A-74E2-4826-8F8A-5270FA99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80" y="2325101"/>
            <a:ext cx="8439539" cy="45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2F2-984A-481E-8F1D-5F9F381F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7C2E-350E-4CCD-9FBC-71B117653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10515600" cy="1688841"/>
          </a:xfrm>
        </p:spPr>
        <p:txBody>
          <a:bodyPr/>
          <a:lstStyle/>
          <a:p>
            <a:r>
              <a:rPr lang="en-US" dirty="0"/>
              <a:t>We constructed heat map among all the quantitative attributes to find the correlation among the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B33F62-74C4-4DDC-9A73-CF0BE3E2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97" y="2150707"/>
            <a:ext cx="4476522" cy="462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7CF-2105-4783-9BEC-935494D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13FA-9C39-41CF-859D-F60DB07EF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391479"/>
            <a:ext cx="7978141" cy="467801"/>
          </a:xfrm>
        </p:spPr>
        <p:txBody>
          <a:bodyPr/>
          <a:lstStyle/>
          <a:p>
            <a:r>
              <a:rPr lang="en-US" sz="2400" dirty="0"/>
              <a:t>Box plots of the significant variables were constructed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EC1E1F-7E4D-452A-9DB3-E34864C4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6" y="1859280"/>
            <a:ext cx="5139054" cy="47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4F9E-299A-489A-ABFA-8013013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713C-4A7F-43FD-BDEA-5703E137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1479"/>
            <a:ext cx="7836878" cy="515476"/>
          </a:xfrm>
        </p:spPr>
        <p:txBody>
          <a:bodyPr/>
          <a:lstStyle/>
          <a:p>
            <a:r>
              <a:rPr lang="en-US" sz="2400" dirty="0"/>
              <a:t>Histograms and the normal quantile plots are constructed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EC7D45-D28F-49F7-92BB-0E083915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9" y="1788073"/>
            <a:ext cx="3926620" cy="27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7F92937-7369-4354-801D-2DD38BBB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39" y="1788073"/>
            <a:ext cx="6036407" cy="41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517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Franklin Gothic Book</vt:lpstr>
      <vt:lpstr>Franklin Gothic Medium</vt:lpstr>
      <vt:lpstr>Office Theme</vt:lpstr>
      <vt:lpstr>Musical Inferences</vt:lpstr>
      <vt:lpstr>Context</vt:lpstr>
      <vt:lpstr>Overview of Solution / contributions</vt:lpstr>
      <vt:lpstr>Data Collecting and Preprocessing</vt:lpstr>
      <vt:lpstr>Statistical Methods</vt:lpstr>
      <vt:lpstr>Statistical Methods</vt:lpstr>
      <vt:lpstr>Statistical Methods</vt:lpstr>
      <vt:lpstr>Statistical Methods</vt:lpstr>
      <vt:lpstr>Statistical Methods</vt:lpstr>
      <vt:lpstr>Evaluations – Performance – comparing </vt:lpstr>
      <vt:lpstr>Lessons Learned and Perspectives </vt:lpstr>
      <vt:lpstr>Music is Language of Heart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lastModifiedBy>Challagali, Vineeth Suhas</cp:lastModifiedBy>
  <cp:revision>23</cp:revision>
  <dcterms:created xsi:type="dcterms:W3CDTF">2018-11-27T04:22:11Z</dcterms:created>
  <dcterms:modified xsi:type="dcterms:W3CDTF">2019-10-14T16:07:42Z</dcterms:modified>
</cp:coreProperties>
</file>