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74" r:id="rId2"/>
    <p:sldId id="257" r:id="rId3"/>
    <p:sldId id="258" r:id="rId4"/>
    <p:sldId id="278" r:id="rId5"/>
    <p:sldId id="260" r:id="rId6"/>
    <p:sldId id="261" r:id="rId7"/>
    <p:sldId id="262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4982" y="10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cead68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cead68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58cead681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cead681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cead681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58cead681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c5e9dd0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c5e9dd0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58c5e9dd04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cead681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cead681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8cead6819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57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c5e9dd0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c5e9dd0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58c5e9dd04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c5e9dd0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c5e9dd0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g58c5e9dd04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cead68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cead68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g58cead681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D8BF-595D-4E08-BE70-6B2511A3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4BFE9-E11F-4160-B6CF-8FA79B55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BCD5-56BF-446D-A0A8-4B6969CD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7225-F711-4605-A3FB-78C91240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9E35-A6FE-43AA-81AD-89DC2242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4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7374-593C-48B6-B9FE-0BA70BF6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26280-FD07-4CB5-B23B-D8FBB3C34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9B27-2706-4D14-898B-59360CB2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C24D-00D6-429B-89DA-B14C9DF0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9DA38-A7D6-4E24-A216-27B55EFB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557CB-45E9-4E20-B2E4-47E3FDEF1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01C1-EACC-4A09-886D-F3F54A715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4E0B-8A20-4AE7-B62E-B6D1BFF5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7126-EF22-4DE7-9162-59837CCF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EA29D-10E4-46EB-ABC3-C298C9DE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C3D1-FFAE-44E3-A57D-9749D2EC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0946-3107-4AC2-A8CD-E450E9DB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1023F-231C-42C6-899F-828EADF8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EC6C-8227-4B04-8049-0C33C920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D278-B1B2-471E-B7E0-1FEC73C3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A22B-5888-467B-ACA0-40BDC2B4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113F1-91EF-42F7-8429-BB7AC952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B6D02-F1B7-4B2C-9F22-829088B1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CC35-7923-47F2-92B0-CF737570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8A5F-AA01-4977-A043-C70E77E8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D49B-233C-44EE-9EB7-D50AD81D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7407-7E70-4743-968A-B8501141E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DD54E-1E66-4132-92B3-23D87D236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FA170-43F1-49BE-8C48-58FD0219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1C94C-066D-49A5-BD4F-5ED4924B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A9243-3DAD-4B50-9DF9-A1DB0C6B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0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D527-101D-4B96-9A9C-3742F1F7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5648D-F0CE-4699-9E7B-F2CF12C33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FD9F4-96E9-4C2A-BC99-3F800133B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CA07F-ED06-492F-997F-71DBCBF3D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C5E80-B111-4824-A061-C397DDA04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A3AB6-6617-47E4-A3CA-5231E400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9DC84-E6F1-4F1A-BBF2-A61DE752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9C2F2-5E3B-43FA-87CE-1B8E3BA0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3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03BD-B170-4EFB-9AA1-DBFA44D4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0EFBD-7D5C-427C-9070-34F3BD0F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9D1D2-5747-4E33-89C1-C3D86A87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F79A4-558E-4856-82F9-C0C4D048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774AD-B39A-4938-BAF8-153CF9FD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6B46E-9045-4EEF-9538-8BADAC89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406BC-6836-4132-87D3-186C26A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0D73-802E-4FC8-A663-80A9094C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5BB6-636B-44DA-83B0-9F2D0E45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8B63-761D-414E-A77F-E1DFE405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5436-2237-4275-851E-278716E5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92AC6-FC42-495A-8A96-D375B080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2EF5E-FDC1-4414-A772-B9B7E8B3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3290-9495-469E-9A13-382ACB6D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BEA71-50B3-48D7-AC51-CD18CEF99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F8923-DFF6-4933-98F3-A9F94F03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B4369-A9DA-49DA-9AD3-923F2D1B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F5396-EB03-49AC-8D9E-7776277D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F75D-D1CE-4EAD-B85A-C3A448CE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93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317B3-564E-4ED7-8B42-8BCD9FAA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623BC-6FB7-4771-ABE2-E38A15BC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5ED3-F32E-4E09-8DEF-698DC6566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C678D-0633-44F2-B4B6-300884FD7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73CE-8311-4926-AC69-0C5605D27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27379-DCE8-4E31-B277-06FA4261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94" y="727471"/>
            <a:ext cx="5972433" cy="1325563"/>
          </a:xfrm>
        </p:spPr>
        <p:txBody>
          <a:bodyPr/>
          <a:lstStyle/>
          <a:p>
            <a:r>
              <a:rPr lang="en-CA" dirty="0"/>
              <a:t>                         </a:t>
            </a:r>
            <a:r>
              <a:rPr lang="en-CA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CANNY CARZ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34B12E-BC41-4D63-8063-25F7F147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                                                                                                   </a:t>
            </a:r>
          </a:p>
        </p:txBody>
      </p:sp>
      <p:pic>
        <p:nvPicPr>
          <p:cNvPr id="4" name="Google Shape;109;p13">
            <a:extLst>
              <a:ext uri="{FF2B5EF4-FFF2-40B4-BE49-F238E27FC236}">
                <a16:creationId xmlns:a16="http://schemas.microsoft.com/office/drawing/2014/main" id="{C25E7A92-0768-4D9D-8DD7-813AC25340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07714" y="2191605"/>
            <a:ext cx="30384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0;p13">
            <a:extLst>
              <a:ext uri="{FF2B5EF4-FFF2-40B4-BE49-F238E27FC236}">
                <a16:creationId xmlns:a16="http://schemas.microsoft.com/office/drawing/2014/main" id="{F699A730-56A0-4DB0-9B6A-31CC53779C59}"/>
              </a:ext>
            </a:extLst>
          </p:cNvPr>
          <p:cNvSpPr txBox="1"/>
          <p:nvPr/>
        </p:nvSpPr>
        <p:spPr>
          <a:xfrm>
            <a:off x="1282862" y="4001294"/>
            <a:ext cx="7999202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TRAVEL WITH US TO MAKE A RIDE EASIER </a:t>
            </a:r>
            <a:r>
              <a:rPr lang="en-US" sz="2400" b="1" dirty="0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!</a:t>
            </a:r>
            <a:endParaRPr sz="2400" b="1" dirty="0">
              <a:solidFill>
                <a:schemeClr val="accen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FDCF5-A003-451E-87D3-DB5143E4AA12}"/>
              </a:ext>
            </a:extLst>
          </p:cNvPr>
          <p:cNvSpPr/>
          <p:nvPr/>
        </p:nvSpPr>
        <p:spPr>
          <a:xfrm>
            <a:off x="3678194" y="5115062"/>
            <a:ext cx="5348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4008" lvl="0" algn="ctr">
              <a:buSzPts val="1836"/>
            </a:pPr>
            <a:r>
              <a:rPr lang="fi-FI" dirty="0"/>
              <a:t>                                                       </a:t>
            </a:r>
            <a:r>
              <a:rPr lang="fi-FI" dirty="0">
                <a:solidFill>
                  <a:schemeClr val="accent1"/>
                </a:solidFill>
              </a:rPr>
              <a:t>     </a:t>
            </a:r>
            <a:r>
              <a:rPr lang="fi-FI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Vineeth Thaduri </a:t>
            </a:r>
          </a:p>
          <a:p>
            <a:pPr marR="64008" lvl="0" algn="ctr">
              <a:buSzPts val="1836"/>
            </a:pPr>
            <a:r>
              <a:rPr lang="fi-FI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[A00092302]</a:t>
            </a:r>
            <a:r>
              <a:rPr lang="fi-F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R="64008" lvl="0" algn="r">
              <a:buSzPts val="1836"/>
            </a:pPr>
            <a:r>
              <a:rPr lang="fi-FI" b="1" dirty="0"/>
              <a:t>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4556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ctrTitle"/>
          </p:nvPr>
        </p:nvSpPr>
        <p:spPr>
          <a:xfrm>
            <a:off x="470975" y="231350"/>
            <a:ext cx="7772400" cy="710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SWOT Analysis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1"/>
          </p:nvPr>
        </p:nvSpPr>
        <p:spPr>
          <a:xfrm>
            <a:off x="603175" y="942050"/>
            <a:ext cx="7772400" cy="49740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/>
              <a:t>Strengths:</a:t>
            </a:r>
            <a:endParaRPr dirty="0"/>
          </a:p>
          <a:p>
            <a:pPr marL="457200" lvl="0" indent="-345186" algn="l" rtl="0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US" dirty="0"/>
              <a:t>All in one platform.</a:t>
            </a:r>
            <a:endParaRPr dirty="0"/>
          </a:p>
          <a:p>
            <a:pPr marL="457200" lvl="0" indent="-345186" algn="l" rtl="0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US" dirty="0"/>
              <a:t>Global approach.</a:t>
            </a:r>
            <a:endParaRPr dirty="0"/>
          </a:p>
          <a:p>
            <a:pPr marL="457200" lvl="0" indent="-345186" algn="l" rtl="0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US" dirty="0"/>
              <a:t>Easy to navigate.</a:t>
            </a:r>
            <a:endParaRPr dirty="0"/>
          </a:p>
          <a:p>
            <a:pPr marL="457200" lvl="0" indent="-345186" algn="l" rtl="0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US" dirty="0"/>
              <a:t>Easy access to market.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/>
              <a:t>Weakness:</a:t>
            </a:r>
            <a:endParaRPr dirty="0"/>
          </a:p>
          <a:p>
            <a:pPr marL="457200" lvl="0" indent="-345186" algn="l" rtl="0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US" dirty="0"/>
              <a:t>Complex flow of app.</a:t>
            </a:r>
            <a:endParaRPr dirty="0"/>
          </a:p>
          <a:p>
            <a:pPr marL="457200" lvl="0" indent="-345186" algn="l" rtl="0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US" dirty="0"/>
              <a:t>Less social media engagement.</a:t>
            </a:r>
            <a:endParaRPr dirty="0"/>
          </a:p>
          <a:p>
            <a:pPr marL="457200" lvl="0" indent="-345186" algn="l" rtl="0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US" dirty="0"/>
              <a:t>Complex subscription process.</a:t>
            </a:r>
            <a:endParaRPr dirty="0"/>
          </a:p>
          <a:p>
            <a:pPr marL="457200" lvl="0" indent="-345186" algn="l" rtl="0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US" dirty="0"/>
              <a:t>Lack of focus on single service.</a:t>
            </a:r>
            <a:endParaRPr dirty="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347025" y="330500"/>
            <a:ext cx="8527200" cy="6081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/>
              <a:t>Opportunities:</a:t>
            </a:r>
            <a:endParaRPr dirty="0"/>
          </a:p>
          <a:p>
            <a:pPr marL="457200" lvl="0" indent="-387350" algn="l" rtl="0">
              <a:spcBef>
                <a:spcPts val="40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Wide range of customer reach.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Diverse customer base to target (diverse demographics).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Break monopoly of the available platforms.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Integration with government services.</a:t>
            </a:r>
            <a:endParaRPr sz="25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/>
              <a:t>Threats:</a:t>
            </a:r>
            <a:endParaRPr sz="2500" dirty="0"/>
          </a:p>
          <a:p>
            <a:pPr marL="457200" lvl="0" indent="-387350" algn="l" rtl="0">
              <a:spcBef>
                <a:spcPts val="40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Competition with big players(Uber, Lyft, </a:t>
            </a:r>
            <a:r>
              <a:rPr lang="en-US" sz="2500" dirty="0" err="1"/>
              <a:t>Uhaul</a:t>
            </a:r>
            <a:r>
              <a:rPr lang="en-US" sz="2500" dirty="0"/>
              <a:t>)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Customers resistance to new adaption.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Political uncertainties (Taxi lobby or for integration of government services.)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High car insurances in certain areas.</a:t>
            </a:r>
            <a:endParaRPr sz="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ctrTitle"/>
          </p:nvPr>
        </p:nvSpPr>
        <p:spPr>
          <a:xfrm>
            <a:off x="685800" y="710600"/>
            <a:ext cx="7772400" cy="909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Marketing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685800" y="1867350"/>
            <a:ext cx="7772400" cy="3205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lvl="0" indent="-345186" algn="l" rtl="0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US"/>
              <a:t>Canny Carz inclusion on google maps.</a:t>
            </a:r>
            <a:endParaRPr/>
          </a:p>
          <a:p>
            <a:pPr marL="457200" lvl="0" indent="-345186" algn="l" rtl="0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US"/>
              <a:t>Make app visible on app store with optimization search results.</a:t>
            </a:r>
            <a:endParaRPr/>
          </a:p>
          <a:p>
            <a:pPr marL="457200" lvl="0" indent="-345186" algn="l" rtl="0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US"/>
              <a:t>Advertisement print and electronic media.</a:t>
            </a:r>
            <a:endParaRPr/>
          </a:p>
          <a:p>
            <a:pPr marL="457200" lvl="0" indent="-345186" algn="l" rtl="0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US"/>
              <a:t>Facebook page.</a:t>
            </a:r>
            <a:endParaRPr/>
          </a:p>
          <a:p>
            <a:pPr marL="457200" lvl="0" indent="-345186" algn="l" rtl="0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US"/>
              <a:t>Youtube Page for video instructions to get along canny carz.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Screenshots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825" y="1319525"/>
            <a:ext cx="2751625" cy="49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025" y="1319525"/>
            <a:ext cx="2934500" cy="497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4450" y="1319525"/>
            <a:ext cx="2762350" cy="497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225" y="296650"/>
            <a:ext cx="2740756" cy="57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874" y="296650"/>
            <a:ext cx="2765350" cy="578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25" y="296650"/>
            <a:ext cx="2765350" cy="57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dirty="0"/>
              <a:t>    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idx="1"/>
          </p:nvPr>
        </p:nvSpPr>
        <p:spPr>
          <a:xfrm>
            <a:off x="457200" y="395416"/>
            <a:ext cx="8229600" cy="5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0876" indent="0">
              <a:buNone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CA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Work-Break Down Structure</a:t>
            </a:r>
            <a:endParaRPr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1256F30-42E4-4981-BF96-C05C2C003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8" t="-2424" r="58580" b="42150"/>
          <a:stretch/>
        </p:blipFill>
        <p:spPr>
          <a:xfrm>
            <a:off x="374822" y="1449483"/>
            <a:ext cx="8229599" cy="425933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45CEA11-6AD1-4936-9EDA-269BBDB4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98" y="4518994"/>
            <a:ext cx="2215602" cy="233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177113" y="43660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Activity List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idx="1"/>
          </p:nvPr>
        </p:nvSpPr>
        <p:spPr>
          <a:xfrm>
            <a:off x="457200" y="1293336"/>
            <a:ext cx="8229600" cy="499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4C0C99-D36D-4BF5-B514-B6E468CE7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87120"/>
              </p:ext>
            </p:extLst>
          </p:nvPr>
        </p:nvGraphicFramePr>
        <p:xfrm>
          <a:off x="457200" y="1293336"/>
          <a:ext cx="8229600" cy="499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62">
                  <a:extLst>
                    <a:ext uri="{9D8B030D-6E8A-4147-A177-3AD203B41FA5}">
                      <a16:colId xmlns:a16="http://schemas.microsoft.com/office/drawing/2014/main" val="1066323506"/>
                    </a:ext>
                  </a:extLst>
                </a:gridCol>
                <a:gridCol w="3970638">
                  <a:extLst>
                    <a:ext uri="{9D8B030D-6E8A-4147-A177-3AD203B41FA5}">
                      <a16:colId xmlns:a16="http://schemas.microsoft.com/office/drawing/2014/main" val="3707395454"/>
                    </a:ext>
                  </a:extLst>
                </a:gridCol>
                <a:gridCol w="1738184">
                  <a:extLst>
                    <a:ext uri="{9D8B030D-6E8A-4147-A177-3AD203B41FA5}">
                      <a16:colId xmlns:a16="http://schemas.microsoft.com/office/drawing/2014/main" val="613831522"/>
                    </a:ext>
                  </a:extLst>
                </a:gridCol>
                <a:gridCol w="1462216">
                  <a:extLst>
                    <a:ext uri="{9D8B030D-6E8A-4147-A177-3AD203B41FA5}">
                      <a16:colId xmlns:a16="http://schemas.microsoft.com/office/drawing/2014/main" val="3602119266"/>
                    </a:ext>
                  </a:extLst>
                </a:gridCol>
              </a:tblGrid>
              <a:tr h="45383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with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91280"/>
                  </a:ext>
                </a:extLst>
              </a:tr>
              <a:tr h="45383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Analyzing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017387"/>
                  </a:ext>
                </a:extLst>
              </a:tr>
              <a:tr h="45383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90127"/>
                  </a:ext>
                </a:extLst>
              </a:tr>
              <a:tr h="45383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required pages for 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37766"/>
                  </a:ext>
                </a:extLst>
              </a:tr>
              <a:tr h="45383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Connecting pages from back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21163"/>
                  </a:ext>
                </a:extLst>
              </a:tr>
              <a:tr h="45383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base for storing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50450"/>
                  </a:ext>
                </a:extLst>
              </a:tr>
              <a:tr h="45383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 page [Unit testing]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44513"/>
                  </a:ext>
                </a:extLst>
              </a:tr>
              <a:tr h="45383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18665"/>
                  </a:ext>
                </a:extLst>
              </a:tr>
              <a:tr h="45383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45279"/>
                  </a:ext>
                </a:extLst>
              </a:tr>
              <a:tr h="45383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4308"/>
                  </a:ext>
                </a:extLst>
              </a:tr>
              <a:tr h="45383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for site </a:t>
                      </a:r>
                      <a:r>
                        <a:rPr lang="en-C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updation</a:t>
                      </a:r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344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914400" y="324994"/>
            <a:ext cx="8229600" cy="5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2400" dirty="0"/>
              <a:t>           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Schedule Network Diagram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idx="1"/>
          </p:nvPr>
        </p:nvSpPr>
        <p:spPr>
          <a:xfrm>
            <a:off x="-2134808637" y="1806645"/>
            <a:ext cx="2069657637" cy="5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5" name="Google Shape;135;p17"/>
          <p:cNvSpPr txBox="1"/>
          <p:nvPr/>
        </p:nvSpPr>
        <p:spPr>
          <a:xfrm>
            <a:off x="2567818" y="4578452"/>
            <a:ext cx="3949500" cy="23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98D0935B-EB4A-4949-9266-48FEA32267A0}"/>
              </a:ext>
            </a:extLst>
          </p:cNvPr>
          <p:cNvSpPr/>
          <p:nvPr/>
        </p:nvSpPr>
        <p:spPr>
          <a:xfrm>
            <a:off x="445244" y="1332891"/>
            <a:ext cx="1135906" cy="886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CEF36-A0BD-4AFD-BD85-E6800319E264}"/>
              </a:ext>
            </a:extLst>
          </p:cNvPr>
          <p:cNvSpPr/>
          <p:nvPr/>
        </p:nvSpPr>
        <p:spPr>
          <a:xfrm>
            <a:off x="564523" y="2798178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  <a:p>
            <a:pPr algn="ctr"/>
            <a:r>
              <a:rPr lang="en-CA" dirty="0"/>
              <a:t>1 week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44D31-6341-402B-8423-67537C2165FD}"/>
              </a:ext>
            </a:extLst>
          </p:cNvPr>
          <p:cNvSpPr/>
          <p:nvPr/>
        </p:nvSpPr>
        <p:spPr>
          <a:xfrm>
            <a:off x="7702511" y="2809214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</a:t>
            </a:r>
          </a:p>
          <a:p>
            <a:pPr algn="ctr"/>
            <a:r>
              <a:rPr lang="en-CA" sz="1400" dirty="0"/>
              <a:t>1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4D1464-81EE-42B2-9EDF-77DDD34C1A3E}"/>
              </a:ext>
            </a:extLst>
          </p:cNvPr>
          <p:cNvSpPr/>
          <p:nvPr/>
        </p:nvSpPr>
        <p:spPr>
          <a:xfrm>
            <a:off x="1858296" y="2798178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  <a:p>
            <a:pPr algn="ctr"/>
            <a:r>
              <a:rPr lang="en-CA" dirty="0"/>
              <a:t>1 Week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5C772-1270-4BA0-BED2-3659FDDF702F}"/>
              </a:ext>
            </a:extLst>
          </p:cNvPr>
          <p:cNvSpPr/>
          <p:nvPr/>
        </p:nvSpPr>
        <p:spPr>
          <a:xfrm>
            <a:off x="7817708" y="4431958"/>
            <a:ext cx="869092" cy="49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week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1A344-57AA-4889-AF1F-F5D88EB5E510}"/>
              </a:ext>
            </a:extLst>
          </p:cNvPr>
          <p:cNvSpPr/>
          <p:nvPr/>
        </p:nvSpPr>
        <p:spPr>
          <a:xfrm>
            <a:off x="6065034" y="2008971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Weeks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37795D-39F3-4F9C-948A-E4FAB19D5B7A}"/>
              </a:ext>
            </a:extLst>
          </p:cNvPr>
          <p:cNvSpPr/>
          <p:nvPr/>
        </p:nvSpPr>
        <p:spPr>
          <a:xfrm>
            <a:off x="3215148" y="2798178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</a:t>
            </a:r>
          </a:p>
          <a:p>
            <a:pPr algn="ctr"/>
            <a:r>
              <a:rPr lang="en-CA" sz="1400" dirty="0"/>
              <a:t> 2 Weeks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A3EF18-42D3-4902-9E3D-BFF64F1B8257}"/>
              </a:ext>
            </a:extLst>
          </p:cNvPr>
          <p:cNvSpPr/>
          <p:nvPr/>
        </p:nvSpPr>
        <p:spPr>
          <a:xfrm>
            <a:off x="4450982" y="2023440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</a:t>
            </a:r>
          </a:p>
          <a:p>
            <a:pPr algn="ctr"/>
            <a:r>
              <a:rPr lang="en-CA" sz="1400" dirty="0"/>
              <a:t>2 Weeks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B433C-CA4B-4F52-9FA1-80D961737A56}"/>
              </a:ext>
            </a:extLst>
          </p:cNvPr>
          <p:cNvSpPr/>
          <p:nvPr/>
        </p:nvSpPr>
        <p:spPr>
          <a:xfrm>
            <a:off x="4572000" y="3661375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  <a:p>
            <a:pPr algn="ctr"/>
            <a:r>
              <a:rPr lang="en-CA" dirty="0"/>
              <a:t>2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3EB1D-878B-4928-9937-23BCB0AD3A5D}"/>
              </a:ext>
            </a:extLst>
          </p:cNvPr>
          <p:cNvSpPr/>
          <p:nvPr/>
        </p:nvSpPr>
        <p:spPr>
          <a:xfrm>
            <a:off x="6155650" y="3661374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CA" sz="1400" dirty="0"/>
          </a:p>
          <a:p>
            <a:pPr algn="ctr"/>
            <a:r>
              <a:rPr lang="en-CA" sz="1400" dirty="0"/>
              <a:t>2 Weeks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EACEE16-0869-475F-904C-374471784963}"/>
              </a:ext>
            </a:extLst>
          </p:cNvPr>
          <p:cNvSpPr/>
          <p:nvPr/>
        </p:nvSpPr>
        <p:spPr>
          <a:xfrm>
            <a:off x="7702511" y="5510308"/>
            <a:ext cx="1091381" cy="6292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D0A26-B44E-4ADA-8BA6-EFBA179A2E23}"/>
              </a:ext>
            </a:extLst>
          </p:cNvPr>
          <p:cNvSpPr/>
          <p:nvPr/>
        </p:nvSpPr>
        <p:spPr>
          <a:xfrm>
            <a:off x="6219958" y="5645905"/>
            <a:ext cx="869092" cy="49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week</a:t>
            </a:r>
          </a:p>
        </p:txBody>
      </p:sp>
    </p:spTree>
    <p:extLst>
      <p:ext uri="{BB962C8B-B14F-4D97-AF65-F5344CB8AC3E}">
        <p14:creationId xmlns:p14="http://schemas.microsoft.com/office/powerpoint/2010/main" val="426294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914400" y="324994"/>
            <a:ext cx="8229600" cy="5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2400" dirty="0"/>
              <a:t>           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Schedule Network Diagram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idx="1"/>
          </p:nvPr>
        </p:nvSpPr>
        <p:spPr>
          <a:xfrm>
            <a:off x="-2134808637" y="1806645"/>
            <a:ext cx="2069657637" cy="5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5" name="Google Shape;135;p17"/>
          <p:cNvSpPr txBox="1"/>
          <p:nvPr/>
        </p:nvSpPr>
        <p:spPr>
          <a:xfrm>
            <a:off x="2567818" y="4578452"/>
            <a:ext cx="3949500" cy="23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98D0935B-EB4A-4949-9266-48FEA32267A0}"/>
              </a:ext>
            </a:extLst>
          </p:cNvPr>
          <p:cNvSpPr/>
          <p:nvPr/>
        </p:nvSpPr>
        <p:spPr>
          <a:xfrm>
            <a:off x="445244" y="1332891"/>
            <a:ext cx="1135906" cy="886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CEF36-A0BD-4AFD-BD85-E6800319E264}"/>
              </a:ext>
            </a:extLst>
          </p:cNvPr>
          <p:cNvSpPr/>
          <p:nvPr/>
        </p:nvSpPr>
        <p:spPr>
          <a:xfrm>
            <a:off x="564523" y="2798178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  <a:p>
            <a:pPr algn="ctr"/>
            <a:r>
              <a:rPr lang="en-CA" dirty="0"/>
              <a:t>1 week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44D31-6341-402B-8423-67537C2165FD}"/>
              </a:ext>
            </a:extLst>
          </p:cNvPr>
          <p:cNvSpPr/>
          <p:nvPr/>
        </p:nvSpPr>
        <p:spPr>
          <a:xfrm>
            <a:off x="7702511" y="2809214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</a:t>
            </a:r>
          </a:p>
          <a:p>
            <a:pPr algn="ctr"/>
            <a:r>
              <a:rPr lang="en-CA" sz="1400" dirty="0"/>
              <a:t>1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4D1464-81EE-42B2-9EDF-77DDD34C1A3E}"/>
              </a:ext>
            </a:extLst>
          </p:cNvPr>
          <p:cNvSpPr/>
          <p:nvPr/>
        </p:nvSpPr>
        <p:spPr>
          <a:xfrm>
            <a:off x="1858296" y="2798178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  <a:p>
            <a:pPr algn="ctr"/>
            <a:r>
              <a:rPr lang="en-CA" dirty="0"/>
              <a:t>1 Week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5C772-1270-4BA0-BED2-3659FDDF702F}"/>
              </a:ext>
            </a:extLst>
          </p:cNvPr>
          <p:cNvSpPr/>
          <p:nvPr/>
        </p:nvSpPr>
        <p:spPr>
          <a:xfrm>
            <a:off x="7817708" y="4431958"/>
            <a:ext cx="869092" cy="49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week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1A344-57AA-4889-AF1F-F5D88EB5E510}"/>
              </a:ext>
            </a:extLst>
          </p:cNvPr>
          <p:cNvSpPr/>
          <p:nvPr/>
        </p:nvSpPr>
        <p:spPr>
          <a:xfrm>
            <a:off x="6065034" y="2008971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Weeks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37795D-39F3-4F9C-948A-E4FAB19D5B7A}"/>
              </a:ext>
            </a:extLst>
          </p:cNvPr>
          <p:cNvSpPr/>
          <p:nvPr/>
        </p:nvSpPr>
        <p:spPr>
          <a:xfrm>
            <a:off x="3215148" y="2798178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</a:t>
            </a:r>
          </a:p>
          <a:p>
            <a:pPr algn="ctr"/>
            <a:r>
              <a:rPr lang="en-CA" sz="1400" dirty="0"/>
              <a:t> 2 Weeks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A3EF18-42D3-4902-9E3D-BFF64F1B8257}"/>
              </a:ext>
            </a:extLst>
          </p:cNvPr>
          <p:cNvSpPr/>
          <p:nvPr/>
        </p:nvSpPr>
        <p:spPr>
          <a:xfrm>
            <a:off x="4450982" y="2023440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</a:t>
            </a:r>
          </a:p>
          <a:p>
            <a:pPr algn="ctr"/>
            <a:r>
              <a:rPr lang="en-CA" sz="1400" dirty="0"/>
              <a:t>2 Weeks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B433C-CA4B-4F52-9FA1-80D961737A56}"/>
              </a:ext>
            </a:extLst>
          </p:cNvPr>
          <p:cNvSpPr/>
          <p:nvPr/>
        </p:nvSpPr>
        <p:spPr>
          <a:xfrm>
            <a:off x="4572000" y="3661375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  <a:p>
            <a:pPr algn="ctr"/>
            <a:r>
              <a:rPr lang="en-CA" dirty="0"/>
              <a:t>2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3EB1D-878B-4928-9937-23BCB0AD3A5D}"/>
              </a:ext>
            </a:extLst>
          </p:cNvPr>
          <p:cNvSpPr/>
          <p:nvPr/>
        </p:nvSpPr>
        <p:spPr>
          <a:xfrm>
            <a:off x="6155650" y="3661374"/>
            <a:ext cx="904568" cy="4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CA" sz="1400" dirty="0"/>
          </a:p>
          <a:p>
            <a:pPr algn="ctr"/>
            <a:r>
              <a:rPr lang="en-CA" sz="1400" dirty="0"/>
              <a:t>2 Weeks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EACEE16-0869-475F-904C-374471784963}"/>
              </a:ext>
            </a:extLst>
          </p:cNvPr>
          <p:cNvSpPr/>
          <p:nvPr/>
        </p:nvSpPr>
        <p:spPr>
          <a:xfrm>
            <a:off x="7702511" y="5510308"/>
            <a:ext cx="1091381" cy="6292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D0A26-B44E-4ADA-8BA6-EFBA179A2E23}"/>
              </a:ext>
            </a:extLst>
          </p:cNvPr>
          <p:cNvSpPr/>
          <p:nvPr/>
        </p:nvSpPr>
        <p:spPr>
          <a:xfrm>
            <a:off x="6219958" y="5645905"/>
            <a:ext cx="869092" cy="49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week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dirty="0"/>
              <a:t>        Cost &amp; Expenses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576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6576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6576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6576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6576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6576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6576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dirty="0"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dirty="0"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dirty="0"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l="9998" t="27979" r="35481" b="12553"/>
          <a:stretch/>
        </p:blipFill>
        <p:spPr>
          <a:xfrm>
            <a:off x="159875" y="1206350"/>
            <a:ext cx="8763798" cy="52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79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Revenue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idx="1"/>
          </p:nvPr>
        </p:nvSpPr>
        <p:spPr>
          <a:xfrm>
            <a:off x="132200" y="1149800"/>
            <a:ext cx="8857500" cy="485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191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/>
              <a:t>Our total sales is $235,000 annually among that $85,000 is our investment and we will have a profit of $150,000.</a:t>
            </a:r>
            <a:endParaRPr sz="2400" dirty="0"/>
          </a:p>
          <a:p>
            <a:pPr marL="4191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/>
              <a:t>Among $235,000 $130,000 is on rides and $105,000 on car rentals.</a:t>
            </a:r>
            <a:endParaRPr sz="2400" dirty="0"/>
          </a:p>
          <a:p>
            <a:pPr marL="4191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/>
              <a:t>Among $130,000 $75,000 income is on company car rides and $55,000 is on drivers car rides.</a:t>
            </a:r>
            <a:endParaRPr sz="24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1116227" y="417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dirty="0"/>
              <a:t>Business Model Canvas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idx="1"/>
          </p:nvPr>
        </p:nvSpPr>
        <p:spPr>
          <a:xfrm>
            <a:off x="284205" y="1184766"/>
            <a:ext cx="8229600" cy="502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815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§"/>
            </a:pPr>
            <a:r>
              <a:rPr lang="en-US" sz="2100" dirty="0"/>
              <a:t>If a driver is owning a company’s car on every ride 75% share goes to company and 25% goes to driver.</a:t>
            </a:r>
            <a:endParaRPr sz="2100" dirty="0"/>
          </a:p>
          <a:p>
            <a:pPr marL="43815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§"/>
            </a:pPr>
            <a:r>
              <a:rPr lang="en-US" sz="2100" dirty="0"/>
              <a:t>If a driver takes a ride using company name 25% share goes to company and 75% goes to driver.</a:t>
            </a:r>
            <a:endParaRPr sz="2100" dirty="0"/>
          </a:p>
          <a:p>
            <a:pPr marL="43815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§"/>
            </a:pPr>
            <a:r>
              <a:rPr lang="en-US" sz="2100" dirty="0"/>
              <a:t>If a person is giving his car to the company it can be in the form of contract basis one time payment (Monthly-$700).</a:t>
            </a:r>
            <a:endParaRPr sz="2100" dirty="0"/>
          </a:p>
          <a:p>
            <a:pPr marL="438150" indent="-342900" algn="just">
              <a:lnSpc>
                <a:spcPct val="115000"/>
              </a:lnSpc>
              <a:spcBef>
                <a:spcPts val="0"/>
              </a:spcBef>
              <a:buSzPts val="2100"/>
              <a:buFont typeface="Wingdings" panose="05000000000000000000" pitchFamily="2" charset="2"/>
              <a:buChar char="§"/>
            </a:pPr>
            <a:r>
              <a:rPr lang="en-US" sz="2100" dirty="0"/>
              <a:t>Monthly subscription plan $250 will include 35km’s per day ride and overall 35 rides in a month with in a city.</a:t>
            </a:r>
            <a:endParaRPr sz="2100" dirty="0"/>
          </a:p>
          <a:p>
            <a:pPr marL="438150" indent="-342900" algn="just">
              <a:lnSpc>
                <a:spcPct val="115000"/>
              </a:lnSpc>
              <a:spcBef>
                <a:spcPts val="0"/>
              </a:spcBef>
              <a:buSzPts val="2100"/>
              <a:buFont typeface="Wingdings" panose="05000000000000000000" pitchFamily="2" charset="2"/>
              <a:buChar char="§"/>
            </a:pPr>
            <a:r>
              <a:rPr lang="en-US" sz="2100" dirty="0"/>
              <a:t>If you are renting a car from company cost depends upon the type of vehicle you rent and insurance should be paid by the customer or else customer can take subscription plan as well.</a:t>
            </a:r>
            <a:endParaRPr sz="2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457200" y="14038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Life Cycle</a:t>
            </a:r>
            <a:endParaRPr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97075"/>
            <a:ext cx="8229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563</Words>
  <Application>Microsoft Office PowerPoint</Application>
  <PresentationFormat>On-screen Show (4:3)</PresentationFormat>
  <Paragraphs>160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Lucida Sans</vt:lpstr>
      <vt:lpstr>Times New Roman</vt:lpstr>
      <vt:lpstr>Wingdings</vt:lpstr>
      <vt:lpstr>Office Theme</vt:lpstr>
      <vt:lpstr>                         CANNY CARZ</vt:lpstr>
      <vt:lpstr>    </vt:lpstr>
      <vt:lpstr>                              Activity List</vt:lpstr>
      <vt:lpstr>            Project Schedule Network Diagram</vt:lpstr>
      <vt:lpstr>            Project Schedule Network Diagram</vt:lpstr>
      <vt:lpstr>        Cost &amp; Expenses</vt:lpstr>
      <vt:lpstr>Revenue</vt:lpstr>
      <vt:lpstr>Business Model Canvas</vt:lpstr>
      <vt:lpstr>Product Life Cycle</vt:lpstr>
      <vt:lpstr>SWOT Analysis</vt:lpstr>
      <vt:lpstr>PowerPoint Presentation</vt:lpstr>
      <vt:lpstr>Marketing</vt:lpstr>
      <vt:lpstr>Screenshots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CARZ</dc:title>
  <cp:lastModifiedBy>Nithin Reddy</cp:lastModifiedBy>
  <cp:revision>22</cp:revision>
  <dcterms:modified xsi:type="dcterms:W3CDTF">2020-04-03T16:18:11Z</dcterms:modified>
</cp:coreProperties>
</file>