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0" clrIdx="0">
    <p:extLst>
      <p:ext uri="{19B8F6BF-5375-455C-9EA6-DF929625EA0E}">
        <p15:presenceInfo xmlns:p15="http://schemas.microsoft.com/office/powerpoint/2012/main" userId="564083b13ba2e2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1609" y="1789237"/>
            <a:ext cx="7766936" cy="1646302"/>
          </a:xfrm>
        </p:spPr>
        <p:txBody>
          <a:bodyPr/>
          <a:lstStyle/>
          <a:p>
            <a:r>
              <a:rPr lang="en-US" dirty="0" smtClean="0"/>
              <a:t>MOBILE STORE SALES</a:t>
            </a:r>
            <a:endParaRPr lang="en-IN" dirty="0"/>
          </a:p>
        </p:txBody>
      </p:sp>
      <p:sp>
        <p:nvSpPr>
          <p:cNvPr id="3" name="Subtitle 2"/>
          <p:cNvSpPr>
            <a:spLocks noGrp="1"/>
          </p:cNvSpPr>
          <p:nvPr>
            <p:ph type="subTitle" idx="1"/>
          </p:nvPr>
        </p:nvSpPr>
        <p:spPr/>
        <p:txBody>
          <a:bodyPr/>
          <a:lstStyle/>
          <a:p>
            <a:r>
              <a:rPr lang="en-US" dirty="0" smtClean="0"/>
              <a:t>By Sai Vineeth Karakavalasa</a:t>
            </a:r>
            <a:r>
              <a:rPr lang="en-US" dirty="0"/>
              <a:t/>
            </a:r>
            <a:br>
              <a:rPr lang="en-US" dirty="0"/>
            </a:br>
            <a:r>
              <a:rPr lang="en-US" dirty="0" smtClean="0"/>
              <a:t>(Data analyst in TCS)</a:t>
            </a:r>
            <a:endParaRPr lang="en-IN" dirty="0"/>
          </a:p>
        </p:txBody>
      </p:sp>
    </p:spTree>
    <p:extLst>
      <p:ext uri="{BB962C8B-B14F-4D97-AF65-F5344CB8AC3E}">
        <p14:creationId xmlns:p14="http://schemas.microsoft.com/office/powerpoint/2010/main" val="647346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6775"/>
          </a:xfrm>
        </p:spPr>
        <p:txBody>
          <a:bodyPr/>
          <a:lstStyle/>
          <a:p>
            <a:r>
              <a:rPr lang="en-US" dirty="0"/>
              <a:t>CLIENT </a:t>
            </a:r>
            <a:r>
              <a:rPr lang="en-US" dirty="0" smtClean="0"/>
              <a:t>REQUIREMENT-6</a:t>
            </a:r>
            <a:endParaRPr lang="en-IN" dirty="0"/>
          </a:p>
        </p:txBody>
      </p:sp>
      <p:sp>
        <p:nvSpPr>
          <p:cNvPr id="3" name="Content Placeholder 2"/>
          <p:cNvSpPr>
            <a:spLocks noGrp="1"/>
          </p:cNvSpPr>
          <p:nvPr>
            <p:ph idx="1"/>
          </p:nvPr>
        </p:nvSpPr>
        <p:spPr>
          <a:xfrm>
            <a:off x="677334" y="1609726"/>
            <a:ext cx="8596668" cy="1314450"/>
          </a:xfrm>
        </p:spPr>
        <p:txBody>
          <a:bodyPr/>
          <a:lstStyle/>
          <a:p>
            <a:r>
              <a:rPr lang="en-IN" dirty="0" smtClean="0"/>
              <a:t>The visuals for Total sales ( sum of sales) , Total mobiles (count), Highest price model and Lowest price model were displayed via card visuals in {Power BI.</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0515" y="3057527"/>
            <a:ext cx="2784523" cy="29201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7333" y="3057527"/>
            <a:ext cx="2240812" cy="2920099"/>
          </a:xfrm>
          <a:prstGeom prst="rect">
            <a:avLst/>
          </a:prstGeom>
        </p:spPr>
      </p:pic>
    </p:spTree>
    <p:extLst>
      <p:ext uri="{BB962C8B-B14F-4D97-AF65-F5344CB8AC3E}">
        <p14:creationId xmlns:p14="http://schemas.microsoft.com/office/powerpoint/2010/main" val="1162606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950"/>
          </a:xfrm>
        </p:spPr>
        <p:txBody>
          <a:bodyPr/>
          <a:lstStyle/>
          <a:p>
            <a:r>
              <a:rPr lang="en-US" dirty="0" smtClean="0"/>
              <a:t>ADDING SLICERS TO THE DASHBOARD</a:t>
            </a:r>
            <a:endParaRPr lang="en-IN" dirty="0"/>
          </a:p>
        </p:txBody>
      </p:sp>
      <p:sp>
        <p:nvSpPr>
          <p:cNvPr id="3" name="Content Placeholder 2"/>
          <p:cNvSpPr>
            <a:spLocks noGrp="1"/>
          </p:cNvSpPr>
          <p:nvPr>
            <p:ph idx="1"/>
          </p:nvPr>
        </p:nvSpPr>
        <p:spPr>
          <a:xfrm>
            <a:off x="677334" y="1455739"/>
            <a:ext cx="8596668" cy="1398556"/>
          </a:xfrm>
        </p:spPr>
        <p:txBody>
          <a:bodyPr>
            <a:normAutofit fontScale="92500" lnSpcReduction="20000"/>
          </a:bodyPr>
          <a:lstStyle/>
          <a:p>
            <a:r>
              <a:rPr lang="en-US" dirty="0" smtClean="0"/>
              <a:t>Slicers are used for displaying commonly used or important filters on the report canvas for easier access.</a:t>
            </a:r>
          </a:p>
          <a:p>
            <a:r>
              <a:rPr lang="en-US" dirty="0" smtClean="0"/>
              <a:t>Slicers can be used in two modes- Horizontal and Vertical.</a:t>
            </a:r>
          </a:p>
          <a:p>
            <a:r>
              <a:rPr lang="en-US" dirty="0" smtClean="0"/>
              <a:t>Here slicer 1 is used to filter based on brand of the mobiles and slicer 2 is used to filter visualizations based on year.</a:t>
            </a:r>
          </a:p>
          <a:p>
            <a:endParaRPr lang="en-US" dirty="0" smtClean="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638" y="3284163"/>
            <a:ext cx="4863615" cy="184028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53" y="3284162"/>
            <a:ext cx="4977643" cy="1840287"/>
          </a:xfrm>
          <a:prstGeom prst="rect">
            <a:avLst/>
          </a:prstGeom>
        </p:spPr>
      </p:pic>
    </p:spTree>
    <p:extLst>
      <p:ext uri="{BB962C8B-B14F-4D97-AF65-F5344CB8AC3E}">
        <p14:creationId xmlns:p14="http://schemas.microsoft.com/office/powerpoint/2010/main" val="2896400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2975"/>
          </a:xfrm>
        </p:spPr>
        <p:txBody>
          <a:bodyPr/>
          <a:lstStyle/>
          <a:p>
            <a:r>
              <a:rPr lang="en-US" dirty="0" smtClean="0"/>
              <a:t>FINAL PERFORMANCE DASHBOARD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628" y="1552575"/>
            <a:ext cx="8424080" cy="4738939"/>
          </a:xfrm>
        </p:spPr>
      </p:pic>
    </p:spTree>
    <p:extLst>
      <p:ext uri="{BB962C8B-B14F-4D97-AF65-F5344CB8AC3E}">
        <p14:creationId xmlns:p14="http://schemas.microsoft.com/office/powerpoint/2010/main" val="226969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IN" dirty="0" smtClean="0"/>
              <a:t>DASHBOARD FILTERED WITH YEAR</a:t>
            </a:r>
            <a:endParaRPr lang="en-IN" dirty="0"/>
          </a:p>
        </p:txBody>
      </p:sp>
      <p:sp>
        <p:nvSpPr>
          <p:cNvPr id="3" name="Content Placeholder 2"/>
          <p:cNvSpPr>
            <a:spLocks noGrp="1"/>
          </p:cNvSpPr>
          <p:nvPr>
            <p:ph idx="1"/>
          </p:nvPr>
        </p:nvSpPr>
        <p:spPr>
          <a:xfrm>
            <a:off x="677334" y="1370015"/>
            <a:ext cx="8596668" cy="668336"/>
          </a:xfrm>
        </p:spPr>
        <p:txBody>
          <a:bodyPr/>
          <a:lstStyle/>
          <a:p>
            <a:r>
              <a:rPr lang="en-IN" dirty="0" smtClean="0"/>
              <a:t>Here we have selected 2019 year. So dashboard visualizes data with 2019 year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81" y="1887864"/>
            <a:ext cx="7727119" cy="4363959"/>
          </a:xfrm>
          <a:prstGeom prst="rect">
            <a:avLst/>
          </a:prstGeom>
        </p:spPr>
      </p:pic>
    </p:spTree>
    <p:extLst>
      <p:ext uri="{BB962C8B-B14F-4D97-AF65-F5344CB8AC3E}">
        <p14:creationId xmlns:p14="http://schemas.microsoft.com/office/powerpoint/2010/main" val="2628178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33400"/>
            <a:ext cx="8596668" cy="790575"/>
          </a:xfrm>
        </p:spPr>
        <p:txBody>
          <a:bodyPr/>
          <a:lstStyle/>
          <a:p>
            <a:r>
              <a:rPr lang="en-IN" dirty="0"/>
              <a:t>DASHBOARD FILTERED </a:t>
            </a:r>
            <a:r>
              <a:rPr lang="en-IN" dirty="0" smtClean="0"/>
              <a:t>WITH BRAND</a:t>
            </a:r>
            <a:endParaRPr lang="en-IN" dirty="0"/>
          </a:p>
        </p:txBody>
      </p:sp>
      <p:sp>
        <p:nvSpPr>
          <p:cNvPr id="3" name="Content Placeholder 2"/>
          <p:cNvSpPr>
            <a:spLocks noGrp="1"/>
          </p:cNvSpPr>
          <p:nvPr>
            <p:ph idx="1"/>
          </p:nvPr>
        </p:nvSpPr>
        <p:spPr>
          <a:xfrm>
            <a:off x="677334" y="1285875"/>
            <a:ext cx="8596668" cy="639761"/>
          </a:xfrm>
        </p:spPr>
        <p:txBody>
          <a:bodyPr>
            <a:normAutofit lnSpcReduction="10000"/>
          </a:bodyPr>
          <a:lstStyle/>
          <a:p>
            <a:r>
              <a:rPr lang="en-IN" dirty="0"/>
              <a:t>Here we have selected </a:t>
            </a:r>
            <a:r>
              <a:rPr lang="en-IN" dirty="0" smtClean="0"/>
              <a:t>Samsung Brand. </a:t>
            </a:r>
            <a:r>
              <a:rPr lang="en-IN" dirty="0"/>
              <a:t>So dashboard visualizes data with </a:t>
            </a:r>
            <a:r>
              <a:rPr lang="en-IN" dirty="0" smtClean="0"/>
              <a:t>Samsung brand.</a:t>
            </a:r>
            <a:endParaRPr lang="en-IN"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753" y="1878774"/>
            <a:ext cx="8073829" cy="4495586"/>
          </a:xfrm>
          <a:prstGeom prst="rect">
            <a:avLst/>
          </a:prstGeom>
        </p:spPr>
      </p:pic>
    </p:spTree>
    <p:extLst>
      <p:ext uri="{BB962C8B-B14F-4D97-AF65-F5344CB8AC3E}">
        <p14:creationId xmlns:p14="http://schemas.microsoft.com/office/powerpoint/2010/main" val="3795718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7700"/>
          </a:xfrm>
        </p:spPr>
        <p:txBody>
          <a:bodyPr/>
          <a:lstStyle/>
          <a:p>
            <a:r>
              <a:rPr lang="en-IN" dirty="0" smtClean="0"/>
              <a:t>CONCLUSION:</a:t>
            </a:r>
            <a:endParaRPr lang="en-IN" dirty="0"/>
          </a:p>
        </p:txBody>
      </p:sp>
      <p:sp>
        <p:nvSpPr>
          <p:cNvPr id="3" name="Content Placeholder 2"/>
          <p:cNvSpPr>
            <a:spLocks noGrp="1"/>
          </p:cNvSpPr>
          <p:nvPr>
            <p:ph idx="1"/>
          </p:nvPr>
        </p:nvSpPr>
        <p:spPr>
          <a:xfrm>
            <a:off x="677334" y="1504951"/>
            <a:ext cx="8596668" cy="4536412"/>
          </a:xfrm>
        </p:spPr>
        <p:txBody>
          <a:bodyPr/>
          <a:lstStyle/>
          <a:p>
            <a:pPr algn="just"/>
            <a:r>
              <a:rPr lang="en-IN" dirty="0" smtClean="0"/>
              <a:t>So the Client Requirements (CR1 To CR6) were accomplished with the created performance dashboard.</a:t>
            </a:r>
          </a:p>
          <a:p>
            <a:pPr algn="just"/>
            <a:r>
              <a:rPr lang="en-IN" dirty="0" smtClean="0"/>
              <a:t>Client can make good business insights out of it and helps in taking good business development decisions.</a:t>
            </a:r>
          </a:p>
          <a:p>
            <a:pPr algn="just"/>
            <a:r>
              <a:rPr lang="en-IN" dirty="0" smtClean="0"/>
              <a:t>We have created a good Performance dashboard including all required KPI’s.</a:t>
            </a:r>
          </a:p>
          <a:p>
            <a:pPr algn="just"/>
            <a:r>
              <a:rPr lang="en-IN" dirty="0" smtClean="0"/>
              <a:t>Proper alignments and rounded corners to the visuals  also made the Dashboard visually impactful.</a:t>
            </a:r>
          </a:p>
          <a:p>
            <a:pPr algn="just"/>
            <a:r>
              <a:rPr lang="en-IN" dirty="0" smtClean="0"/>
              <a:t>We have made this dashboard user friendly by creating slicers and filtering the required visuals.</a:t>
            </a:r>
          </a:p>
          <a:p>
            <a:endParaRPr lang="en-IN" dirty="0" smtClean="0"/>
          </a:p>
          <a:p>
            <a:endParaRPr lang="en-IN" dirty="0" smtClean="0"/>
          </a:p>
          <a:p>
            <a:endParaRPr lang="en-IN" dirty="0"/>
          </a:p>
        </p:txBody>
      </p:sp>
      <p:sp>
        <p:nvSpPr>
          <p:cNvPr id="5" name="TextBox 4"/>
          <p:cNvSpPr txBox="1"/>
          <p:nvPr/>
        </p:nvSpPr>
        <p:spPr>
          <a:xfrm>
            <a:off x="1384743" y="4933950"/>
            <a:ext cx="7181850" cy="369332"/>
          </a:xfrm>
          <a:prstGeom prst="rect">
            <a:avLst/>
          </a:prstGeom>
          <a:solidFill>
            <a:schemeClr val="accent1">
              <a:lumMod val="40000"/>
              <a:lumOff val="60000"/>
            </a:schemeClr>
          </a:solidFill>
          <a:ln>
            <a:solidFill>
              <a:schemeClr val="accent4">
                <a:lumMod val="20000"/>
                <a:lumOff val="80000"/>
              </a:schemeClr>
            </a:solidFill>
          </a:ln>
        </p:spPr>
        <p:txBody>
          <a:bodyPr wrap="square" rtlCol="0">
            <a:spAutoFit/>
          </a:bodyPr>
          <a:lstStyle/>
          <a:p>
            <a:r>
              <a:rPr lang="en-IN" b="1" dirty="0" smtClean="0"/>
              <a:t>A SATISFIED CUSTOMER IS THE BEST BUSINESS STRATERGY OF ALL</a:t>
            </a:r>
            <a:endParaRPr lang="en-IN" b="1" dirty="0"/>
          </a:p>
        </p:txBody>
      </p:sp>
    </p:spTree>
    <p:extLst>
      <p:ext uri="{BB962C8B-B14F-4D97-AF65-F5344CB8AC3E}">
        <p14:creationId xmlns:p14="http://schemas.microsoft.com/office/powerpoint/2010/main" val="3818989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974" y="2438400"/>
            <a:ext cx="7569027" cy="2847974"/>
          </a:xfrm>
        </p:spPr>
        <p:txBody>
          <a:bodyPr>
            <a:normAutofit/>
          </a:bodyPr>
          <a:lstStyle/>
          <a:p>
            <a:r>
              <a:rPr lang="en-IN" sz="8800" dirty="0" smtClean="0"/>
              <a:t>THANK YOU</a:t>
            </a:r>
            <a:endParaRPr lang="en-IN" sz="8800" dirty="0"/>
          </a:p>
        </p:txBody>
      </p:sp>
      <p:sp>
        <p:nvSpPr>
          <p:cNvPr id="3" name="Content Placeholder 2"/>
          <p:cNvSpPr>
            <a:spLocks noGrp="1"/>
          </p:cNvSpPr>
          <p:nvPr>
            <p:ph idx="1"/>
          </p:nvPr>
        </p:nvSpPr>
        <p:spPr>
          <a:xfrm>
            <a:off x="677334" y="5657850"/>
            <a:ext cx="8596668" cy="383512"/>
          </a:xfrm>
        </p:spPr>
        <p:txBody>
          <a:bodyPr/>
          <a:lstStyle/>
          <a:p>
            <a:pPr marL="0" indent="0">
              <a:buNone/>
            </a:pPr>
            <a:endParaRPr lang="en-IN" dirty="0"/>
          </a:p>
        </p:txBody>
      </p:sp>
    </p:spTree>
    <p:extLst>
      <p:ext uri="{BB962C8B-B14F-4D97-AF65-F5344CB8AC3E}">
        <p14:creationId xmlns:p14="http://schemas.microsoft.com/office/powerpoint/2010/main" val="809359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6452"/>
          </a:xfrm>
        </p:spPr>
        <p:txBody>
          <a:bodyPr/>
          <a:lstStyle/>
          <a:p>
            <a:r>
              <a:rPr lang="en-US" dirty="0" smtClean="0"/>
              <a:t>PROBLEM STATEMENT</a:t>
            </a:r>
            <a:endParaRPr lang="en-IN" dirty="0"/>
          </a:p>
        </p:txBody>
      </p:sp>
      <p:sp>
        <p:nvSpPr>
          <p:cNvPr id="3" name="Content Placeholder 2"/>
          <p:cNvSpPr>
            <a:spLocks noGrp="1"/>
          </p:cNvSpPr>
          <p:nvPr>
            <p:ph idx="1"/>
          </p:nvPr>
        </p:nvSpPr>
        <p:spPr>
          <a:xfrm>
            <a:off x="677334" y="1546789"/>
            <a:ext cx="8596668" cy="4494573"/>
          </a:xfrm>
        </p:spPr>
        <p:txBody>
          <a:bodyPr/>
          <a:lstStyle/>
          <a:p>
            <a:r>
              <a:rPr lang="en-US" dirty="0" smtClean="0"/>
              <a:t>Vinay is Owner of a Mobile store .He wants to create a performance dashboard in order to get the Business insights out of it.</a:t>
            </a:r>
          </a:p>
          <a:p>
            <a:r>
              <a:rPr lang="en-US" dirty="0" smtClean="0"/>
              <a:t>He has given the Dataset which includes the data related to RAM, ROM, Number of cameras, Processor, Ratings, Sales, Sales price, Discount for different Mobile brands in Respective years.</a:t>
            </a:r>
          </a:p>
          <a:p>
            <a:r>
              <a:rPr lang="en-US" dirty="0" smtClean="0"/>
              <a:t>Vinay wants the Business analyst to create dashboard where he can fetch data of the following by filtering with year and mobile brand.</a:t>
            </a:r>
            <a:br>
              <a:rPr lang="en-US" dirty="0" smtClean="0"/>
            </a:br>
            <a:r>
              <a:rPr lang="en-IN" dirty="0" smtClean="0"/>
              <a:t/>
            </a:r>
            <a:br>
              <a:rPr lang="en-IN" dirty="0" smtClean="0"/>
            </a:br>
            <a:r>
              <a:rPr lang="en-IN" dirty="0" smtClean="0"/>
              <a:t>CR1- </a:t>
            </a:r>
            <a:r>
              <a:rPr lang="en-US" dirty="0"/>
              <a:t>Visualization </a:t>
            </a:r>
            <a:r>
              <a:rPr lang="en-IN" dirty="0" smtClean="0"/>
              <a:t>with count of models under a particular brand and year.</a:t>
            </a:r>
            <a:br>
              <a:rPr lang="en-IN" dirty="0" smtClean="0"/>
            </a:br>
            <a:r>
              <a:rPr lang="en-IN" dirty="0" smtClean="0"/>
              <a:t>CR2- </a:t>
            </a:r>
            <a:r>
              <a:rPr lang="en-US" dirty="0"/>
              <a:t>Visualization </a:t>
            </a:r>
            <a:r>
              <a:rPr lang="en-IN" dirty="0" smtClean="0"/>
              <a:t>with sales price under a particular brand.</a:t>
            </a:r>
            <a:r>
              <a:rPr lang="en-US" dirty="0"/>
              <a:t/>
            </a:r>
            <a:br>
              <a:rPr lang="en-US" dirty="0"/>
            </a:br>
            <a:r>
              <a:rPr lang="en-US" dirty="0" smtClean="0"/>
              <a:t>CR3- Visualization of mobiles with different  screen sizes and their count </a:t>
            </a:r>
            <a:r>
              <a:rPr lang="en-IN" dirty="0" smtClean="0"/>
              <a:t>under </a:t>
            </a:r>
            <a:r>
              <a:rPr lang="en-IN" dirty="0"/>
              <a:t>a particular </a:t>
            </a:r>
            <a:r>
              <a:rPr lang="en-IN" dirty="0" smtClean="0"/>
              <a:t>brand and year.</a:t>
            </a:r>
            <a:br>
              <a:rPr lang="en-IN" dirty="0" smtClean="0"/>
            </a:br>
            <a:r>
              <a:rPr lang="en-IN" dirty="0" smtClean="0"/>
              <a:t>CR4- </a:t>
            </a:r>
            <a:r>
              <a:rPr lang="en-US" dirty="0"/>
              <a:t>Visualization of </a:t>
            </a:r>
            <a:r>
              <a:rPr lang="en-US" dirty="0" smtClean="0"/>
              <a:t>sales of mobilebrands.</a:t>
            </a:r>
            <a:br>
              <a:rPr lang="en-US" dirty="0" smtClean="0"/>
            </a:br>
            <a:r>
              <a:rPr lang="en-US" dirty="0" smtClean="0"/>
              <a:t>CR5- </a:t>
            </a:r>
            <a:r>
              <a:rPr lang="en-US" dirty="0"/>
              <a:t>Visualization </a:t>
            </a:r>
            <a:r>
              <a:rPr lang="en-US" dirty="0" smtClean="0"/>
              <a:t>with ratings of mobiles.</a:t>
            </a:r>
            <a:br>
              <a:rPr lang="en-US" dirty="0" smtClean="0"/>
            </a:br>
            <a:r>
              <a:rPr lang="en-US" dirty="0" smtClean="0"/>
              <a:t>CR6- Visualize total sales, total mobiles, Mobile with highest and lowest price.</a:t>
            </a:r>
          </a:p>
          <a:p>
            <a:endParaRPr lang="en-IN" dirty="0" smtClean="0"/>
          </a:p>
        </p:txBody>
      </p:sp>
    </p:spTree>
    <p:extLst>
      <p:ext uri="{BB962C8B-B14F-4D97-AF65-F5344CB8AC3E}">
        <p14:creationId xmlns:p14="http://schemas.microsoft.com/office/powerpoint/2010/main" val="2147655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3364"/>
          </a:xfrm>
        </p:spPr>
        <p:txBody>
          <a:bodyPr/>
          <a:lstStyle/>
          <a:p>
            <a:r>
              <a:rPr lang="en-US" dirty="0" smtClean="0"/>
              <a:t>ANALYZING THE CLIENT REQUIREMENTS</a:t>
            </a:r>
            <a:endParaRPr lang="en-IN" dirty="0"/>
          </a:p>
        </p:txBody>
      </p:sp>
      <p:sp>
        <p:nvSpPr>
          <p:cNvPr id="3" name="Content Placeholder 2"/>
          <p:cNvSpPr>
            <a:spLocks noGrp="1"/>
          </p:cNvSpPr>
          <p:nvPr>
            <p:ph idx="1"/>
          </p:nvPr>
        </p:nvSpPr>
        <p:spPr>
          <a:xfrm>
            <a:off x="677334" y="1640793"/>
            <a:ext cx="8596668" cy="4400569"/>
          </a:xfrm>
        </p:spPr>
        <p:txBody>
          <a:bodyPr/>
          <a:lstStyle/>
          <a:p>
            <a:r>
              <a:rPr lang="en-US" dirty="0" smtClean="0"/>
              <a:t>We need to closely observe the data set for all the columns and data inside it is proper.</a:t>
            </a:r>
          </a:p>
          <a:p>
            <a:r>
              <a:rPr lang="en-US" dirty="0" smtClean="0"/>
              <a:t>Based on the client requirements, we need to Predict which visualizations to use.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959614166"/>
              </p:ext>
            </p:extLst>
          </p:nvPr>
        </p:nvGraphicFramePr>
        <p:xfrm>
          <a:off x="1732890" y="3168617"/>
          <a:ext cx="6872718" cy="2560320"/>
        </p:xfrm>
        <a:graphic>
          <a:graphicData uri="http://schemas.openxmlformats.org/drawingml/2006/table">
            <a:tbl>
              <a:tblPr firstRow="1" bandRow="1">
                <a:tableStyleId>{5C22544A-7EE6-4342-B048-85BDC9FD1C3A}</a:tableStyleId>
              </a:tblPr>
              <a:tblGrid>
                <a:gridCol w="3436359"/>
                <a:gridCol w="3436359"/>
              </a:tblGrid>
              <a:tr h="271442">
                <a:tc>
                  <a:txBody>
                    <a:bodyPr/>
                    <a:lstStyle/>
                    <a:p>
                      <a:r>
                        <a:rPr lang="en-US" dirty="0" smtClean="0"/>
                        <a:t>CLIENT REQUIREMENTS</a:t>
                      </a:r>
                      <a:endParaRPr lang="en-IN" dirty="0"/>
                    </a:p>
                  </a:txBody>
                  <a:tcPr/>
                </a:tc>
                <a:tc>
                  <a:txBody>
                    <a:bodyPr/>
                    <a:lstStyle/>
                    <a:p>
                      <a:r>
                        <a:rPr lang="en-US" dirty="0" smtClean="0"/>
                        <a:t>VISUALIZATIONS</a:t>
                      </a:r>
                      <a:endParaRPr lang="en-IN" dirty="0"/>
                    </a:p>
                  </a:txBody>
                  <a:tcPr/>
                </a:tc>
              </a:tr>
              <a:tr h="271442">
                <a:tc>
                  <a:txBody>
                    <a:bodyPr/>
                    <a:lstStyle/>
                    <a:p>
                      <a:r>
                        <a:rPr lang="en-US" dirty="0" smtClean="0"/>
                        <a:t>CR1</a:t>
                      </a:r>
                      <a:endParaRPr lang="en-IN" dirty="0"/>
                    </a:p>
                  </a:txBody>
                  <a:tcPr/>
                </a:tc>
                <a:tc>
                  <a:txBody>
                    <a:bodyPr/>
                    <a:lstStyle/>
                    <a:p>
                      <a:r>
                        <a:rPr lang="en-US" dirty="0" smtClean="0"/>
                        <a:t>Pie Chart</a:t>
                      </a:r>
                      <a:endParaRPr lang="en-IN" dirty="0"/>
                    </a:p>
                  </a:txBody>
                  <a:tcPr/>
                </a:tc>
              </a:tr>
              <a:tr h="271442">
                <a:tc>
                  <a:txBody>
                    <a:bodyPr/>
                    <a:lstStyle/>
                    <a:p>
                      <a:r>
                        <a:rPr lang="en-US" dirty="0" smtClean="0"/>
                        <a:t>CR2</a:t>
                      </a:r>
                      <a:endParaRPr lang="en-IN" dirty="0"/>
                    </a:p>
                  </a:txBody>
                  <a:tcPr/>
                </a:tc>
                <a:tc>
                  <a:txBody>
                    <a:bodyPr/>
                    <a:lstStyle/>
                    <a:p>
                      <a:r>
                        <a:rPr lang="en-US" dirty="0" smtClean="0"/>
                        <a:t>Donut chart</a:t>
                      </a:r>
                      <a:endParaRPr lang="en-IN" dirty="0"/>
                    </a:p>
                  </a:txBody>
                  <a:tcPr/>
                </a:tc>
              </a:tr>
              <a:tr h="271442">
                <a:tc>
                  <a:txBody>
                    <a:bodyPr/>
                    <a:lstStyle/>
                    <a:p>
                      <a:r>
                        <a:rPr lang="en-US" dirty="0" smtClean="0"/>
                        <a:t>CR3</a:t>
                      </a:r>
                      <a:endParaRPr lang="en-IN" dirty="0"/>
                    </a:p>
                  </a:txBody>
                  <a:tcPr/>
                </a:tc>
                <a:tc>
                  <a:txBody>
                    <a:bodyPr/>
                    <a:lstStyle/>
                    <a:p>
                      <a:r>
                        <a:rPr lang="en-US" dirty="0" smtClean="0"/>
                        <a:t>Area chart</a:t>
                      </a:r>
                      <a:endParaRPr lang="en-IN" dirty="0"/>
                    </a:p>
                  </a:txBody>
                  <a:tcPr/>
                </a:tc>
              </a:tr>
              <a:tr h="271442">
                <a:tc>
                  <a:txBody>
                    <a:bodyPr/>
                    <a:lstStyle/>
                    <a:p>
                      <a:r>
                        <a:rPr lang="en-US" dirty="0" smtClean="0"/>
                        <a:t>CR4</a:t>
                      </a:r>
                      <a:endParaRPr lang="en-IN" dirty="0"/>
                    </a:p>
                  </a:txBody>
                  <a:tcPr/>
                </a:tc>
                <a:tc>
                  <a:txBody>
                    <a:bodyPr/>
                    <a:lstStyle/>
                    <a:p>
                      <a:r>
                        <a:rPr lang="en-US" dirty="0" smtClean="0"/>
                        <a:t>Column chart/Bar graph</a:t>
                      </a:r>
                      <a:endParaRPr lang="en-IN" dirty="0"/>
                    </a:p>
                  </a:txBody>
                  <a:tcPr/>
                </a:tc>
              </a:tr>
              <a:tr h="271442">
                <a:tc>
                  <a:txBody>
                    <a:bodyPr/>
                    <a:lstStyle/>
                    <a:p>
                      <a:r>
                        <a:rPr lang="en-US" dirty="0" smtClean="0"/>
                        <a:t>CR5</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Column chart/Bar graph</a:t>
                      </a:r>
                      <a:endParaRPr lang="en-IN" dirty="0" smtClean="0"/>
                    </a:p>
                  </a:txBody>
                  <a:tcPr/>
                </a:tc>
              </a:tr>
              <a:tr h="271442">
                <a:tc>
                  <a:txBody>
                    <a:bodyPr/>
                    <a:lstStyle/>
                    <a:p>
                      <a:r>
                        <a:rPr lang="en-US" dirty="0" smtClean="0"/>
                        <a:t>CR6</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Card</a:t>
                      </a:r>
                      <a:endParaRPr lang="en-IN" dirty="0" smtClean="0"/>
                    </a:p>
                  </a:txBody>
                  <a:tcPr/>
                </a:tc>
              </a:tr>
            </a:tbl>
          </a:graphicData>
        </a:graphic>
      </p:graphicFrame>
    </p:spTree>
    <p:extLst>
      <p:ext uri="{BB962C8B-B14F-4D97-AF65-F5344CB8AC3E}">
        <p14:creationId xmlns:p14="http://schemas.microsoft.com/office/powerpoint/2010/main" val="2399672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0277"/>
          </a:xfrm>
        </p:spPr>
        <p:txBody>
          <a:bodyPr/>
          <a:lstStyle/>
          <a:p>
            <a:r>
              <a:rPr lang="en-US" dirty="0" smtClean="0"/>
              <a:t>LOADING DATA SET</a:t>
            </a:r>
            <a:endParaRPr lang="en-IN" dirty="0"/>
          </a:p>
        </p:txBody>
      </p:sp>
      <p:sp>
        <p:nvSpPr>
          <p:cNvPr id="3" name="Content Placeholder 2"/>
          <p:cNvSpPr>
            <a:spLocks noGrp="1"/>
          </p:cNvSpPr>
          <p:nvPr>
            <p:ph idx="1"/>
          </p:nvPr>
        </p:nvSpPr>
        <p:spPr>
          <a:xfrm>
            <a:off x="677334" y="1469877"/>
            <a:ext cx="8596668" cy="4571485"/>
          </a:xfrm>
        </p:spPr>
        <p:txBody>
          <a:bodyPr/>
          <a:lstStyle/>
          <a:p>
            <a:r>
              <a:rPr lang="en-US" dirty="0" smtClean="0"/>
              <a:t>After analyzing the data, We can take the data from given data source with “Get data” icon in power query or we can use “Transform data” icon also to load the data.</a:t>
            </a:r>
          </a:p>
          <a:p>
            <a:r>
              <a:rPr lang="en-US" dirty="0" smtClean="0"/>
              <a:t>We can filter out the useless data from the data source in the power query .</a:t>
            </a:r>
          </a:p>
          <a:p>
            <a:r>
              <a:rPr lang="en-US" dirty="0" smtClean="0"/>
              <a:t>We can also Change data types of columns as per requirement. If the first row of the data set is not loaded as header , we can manually make the first row as headers.</a:t>
            </a:r>
          </a:p>
          <a:p>
            <a:r>
              <a:rPr lang="en-US" dirty="0" smtClean="0"/>
              <a:t>Initially in Power query, the transformations and Changes we applied on a data set will be applied only on first 1000 rows. But once we hit “ Close and apply”</a:t>
            </a:r>
            <a:r>
              <a:rPr lang="en-IN" dirty="0"/>
              <a:t> </a:t>
            </a:r>
            <a:r>
              <a:rPr lang="en-IN" dirty="0" smtClean="0"/>
              <a:t>It will bring complete data and loads  transformed data into power pivot.</a:t>
            </a:r>
            <a:endParaRPr lang="en-US" dirty="0" smtClean="0"/>
          </a:p>
        </p:txBody>
      </p:sp>
    </p:spTree>
    <p:extLst>
      <p:ext uri="{BB962C8B-B14F-4D97-AF65-F5344CB8AC3E}">
        <p14:creationId xmlns:p14="http://schemas.microsoft.com/office/powerpoint/2010/main" val="1473174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144" y="381314"/>
            <a:ext cx="8596668" cy="757727"/>
          </a:xfrm>
        </p:spPr>
        <p:txBody>
          <a:bodyPr/>
          <a:lstStyle/>
          <a:p>
            <a:r>
              <a:rPr lang="en-US" dirty="0" smtClean="0"/>
              <a:t>CLIENT REQUIREMENT-1</a:t>
            </a:r>
            <a:endParaRPr lang="en-IN" dirty="0"/>
          </a:p>
        </p:txBody>
      </p:sp>
      <p:sp>
        <p:nvSpPr>
          <p:cNvPr id="3" name="Content Placeholder 2"/>
          <p:cNvSpPr>
            <a:spLocks noGrp="1"/>
          </p:cNvSpPr>
          <p:nvPr>
            <p:ph idx="1"/>
          </p:nvPr>
        </p:nvSpPr>
        <p:spPr>
          <a:xfrm>
            <a:off x="990599" y="1139041"/>
            <a:ext cx="8177213" cy="4537302"/>
          </a:xfrm>
        </p:spPr>
        <p:txBody>
          <a:bodyPr/>
          <a:lstStyle/>
          <a:p>
            <a:r>
              <a:rPr lang="en-US" dirty="0"/>
              <a:t>Visualization </a:t>
            </a:r>
            <a:r>
              <a:rPr lang="en-IN" dirty="0"/>
              <a:t>with count of models under a particular brand and year</a:t>
            </a:r>
            <a:r>
              <a:rPr lang="en-IN" dirty="0" smtClean="0"/>
              <a:t>.</a:t>
            </a:r>
          </a:p>
          <a:p>
            <a:r>
              <a:rPr lang="en-US" dirty="0" smtClean="0"/>
              <a:t>This can be created using a pie chart where we can visualize the count of different models and their share (Percentage) of the count. </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599" y="2656586"/>
            <a:ext cx="6048376" cy="3785698"/>
          </a:xfrm>
          <a:prstGeom prst="rect">
            <a:avLst/>
          </a:prstGeom>
        </p:spPr>
      </p:pic>
    </p:spTree>
    <p:extLst>
      <p:ext uri="{BB962C8B-B14F-4D97-AF65-F5344CB8AC3E}">
        <p14:creationId xmlns:p14="http://schemas.microsoft.com/office/powerpoint/2010/main" val="3302555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0100"/>
          </a:xfrm>
        </p:spPr>
        <p:txBody>
          <a:bodyPr/>
          <a:lstStyle/>
          <a:p>
            <a:r>
              <a:rPr lang="en-US" dirty="0"/>
              <a:t>CLIENT </a:t>
            </a:r>
            <a:r>
              <a:rPr lang="en-US" dirty="0" smtClean="0"/>
              <a:t>REQUIREMENT-2</a:t>
            </a:r>
            <a:endParaRPr lang="en-IN" dirty="0"/>
          </a:p>
        </p:txBody>
      </p:sp>
      <p:sp>
        <p:nvSpPr>
          <p:cNvPr id="3" name="Content Placeholder 2"/>
          <p:cNvSpPr>
            <a:spLocks noGrp="1"/>
          </p:cNvSpPr>
          <p:nvPr>
            <p:ph idx="1"/>
          </p:nvPr>
        </p:nvSpPr>
        <p:spPr>
          <a:xfrm>
            <a:off x="677334" y="1484314"/>
            <a:ext cx="8596668" cy="1344611"/>
          </a:xfrm>
        </p:spPr>
        <p:txBody>
          <a:bodyPr/>
          <a:lstStyle/>
          <a:p>
            <a:r>
              <a:rPr lang="en-US" dirty="0"/>
              <a:t>Visualization </a:t>
            </a:r>
            <a:r>
              <a:rPr lang="en-IN" dirty="0"/>
              <a:t>with sales price under a particular brand</a:t>
            </a:r>
            <a:r>
              <a:rPr lang="en-IN" dirty="0" smtClean="0"/>
              <a:t>.</a:t>
            </a:r>
          </a:p>
          <a:p>
            <a:r>
              <a:rPr lang="en-IN" dirty="0" smtClean="0"/>
              <a:t>This pictorial representation shows the sales price of all the brands and giver overview of how much share each brand has out of total sales.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568" y="2828925"/>
            <a:ext cx="5924907" cy="3648076"/>
          </a:xfrm>
          <a:prstGeom prst="rect">
            <a:avLst/>
          </a:prstGeom>
        </p:spPr>
      </p:pic>
    </p:spTree>
    <p:extLst>
      <p:ext uri="{BB962C8B-B14F-4D97-AF65-F5344CB8AC3E}">
        <p14:creationId xmlns:p14="http://schemas.microsoft.com/office/powerpoint/2010/main" val="2335418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7200"/>
            <a:ext cx="8596668" cy="1028700"/>
          </a:xfrm>
        </p:spPr>
        <p:txBody>
          <a:bodyPr/>
          <a:lstStyle/>
          <a:p>
            <a:r>
              <a:rPr lang="en-US" dirty="0"/>
              <a:t>CLIENT </a:t>
            </a:r>
            <a:r>
              <a:rPr lang="en-US" dirty="0" smtClean="0"/>
              <a:t>REQUIREMENT-3</a:t>
            </a:r>
            <a:endParaRPr lang="en-IN" dirty="0"/>
          </a:p>
        </p:txBody>
      </p:sp>
      <p:sp>
        <p:nvSpPr>
          <p:cNvPr id="3" name="Content Placeholder 2"/>
          <p:cNvSpPr>
            <a:spLocks noGrp="1"/>
          </p:cNvSpPr>
          <p:nvPr>
            <p:ph idx="1"/>
          </p:nvPr>
        </p:nvSpPr>
        <p:spPr>
          <a:xfrm>
            <a:off x="677334" y="1263710"/>
            <a:ext cx="8596668" cy="1276349"/>
          </a:xfrm>
        </p:spPr>
        <p:txBody>
          <a:bodyPr>
            <a:normAutofit lnSpcReduction="10000"/>
          </a:bodyPr>
          <a:lstStyle/>
          <a:p>
            <a:r>
              <a:rPr lang="en-US" dirty="0"/>
              <a:t>Visualization of mobiles with different  screen sizes and their count </a:t>
            </a:r>
            <a:r>
              <a:rPr lang="en-IN" dirty="0"/>
              <a:t>under a particular brand and year</a:t>
            </a:r>
            <a:r>
              <a:rPr lang="en-IN" dirty="0" smtClean="0"/>
              <a:t>.</a:t>
            </a:r>
          </a:p>
          <a:p>
            <a:r>
              <a:rPr lang="en-IN" dirty="0" smtClean="0"/>
              <a:t>Here three measures- Count of model, brand and screen size are used for this visualization. If more measures were involved we can prefer tree map.</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909" y="2762250"/>
            <a:ext cx="5795452" cy="3767044"/>
          </a:xfrm>
          <a:prstGeom prst="rect">
            <a:avLst/>
          </a:prstGeom>
        </p:spPr>
      </p:pic>
    </p:spTree>
    <p:extLst>
      <p:ext uri="{BB962C8B-B14F-4D97-AF65-F5344CB8AC3E}">
        <p14:creationId xmlns:p14="http://schemas.microsoft.com/office/powerpoint/2010/main" val="129604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2475"/>
          </a:xfrm>
        </p:spPr>
        <p:txBody>
          <a:bodyPr/>
          <a:lstStyle/>
          <a:p>
            <a:r>
              <a:rPr lang="en-US" dirty="0"/>
              <a:t>CLIENT </a:t>
            </a:r>
            <a:r>
              <a:rPr lang="en-US" dirty="0" smtClean="0"/>
              <a:t>REQUIREMENT-4</a:t>
            </a:r>
            <a:endParaRPr lang="en-IN" dirty="0"/>
          </a:p>
        </p:txBody>
      </p:sp>
      <p:sp>
        <p:nvSpPr>
          <p:cNvPr id="3" name="Content Placeholder 2"/>
          <p:cNvSpPr>
            <a:spLocks noGrp="1"/>
          </p:cNvSpPr>
          <p:nvPr>
            <p:ph idx="1"/>
          </p:nvPr>
        </p:nvSpPr>
        <p:spPr>
          <a:xfrm>
            <a:off x="677334" y="1362075"/>
            <a:ext cx="8596668" cy="1066799"/>
          </a:xfrm>
        </p:spPr>
        <p:txBody>
          <a:bodyPr/>
          <a:lstStyle/>
          <a:p>
            <a:r>
              <a:rPr lang="en-US" dirty="0"/>
              <a:t>Visualization of sales of mobilebrands</a:t>
            </a:r>
            <a:r>
              <a:rPr lang="en-US" dirty="0" smtClean="0"/>
              <a:t>.</a:t>
            </a:r>
          </a:p>
          <a:p>
            <a:r>
              <a:rPr lang="en-IN" dirty="0" smtClean="0"/>
              <a:t>This is a stacked column chart visual  in Power BI with Total sales on Y-axis and Mobile brand on X-axis.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38" y="2643680"/>
            <a:ext cx="6044255" cy="3864627"/>
          </a:xfrm>
          <a:prstGeom prst="rect">
            <a:avLst/>
          </a:prstGeom>
        </p:spPr>
      </p:pic>
    </p:spTree>
    <p:extLst>
      <p:ext uri="{BB962C8B-B14F-4D97-AF65-F5344CB8AC3E}">
        <p14:creationId xmlns:p14="http://schemas.microsoft.com/office/powerpoint/2010/main" val="2530916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1525"/>
          </a:xfrm>
        </p:spPr>
        <p:txBody>
          <a:bodyPr/>
          <a:lstStyle/>
          <a:p>
            <a:r>
              <a:rPr lang="en-US" dirty="0"/>
              <a:t>CLIENT </a:t>
            </a:r>
            <a:r>
              <a:rPr lang="en-US" dirty="0" smtClean="0"/>
              <a:t>REQUIREMENT-5</a:t>
            </a:r>
            <a:endParaRPr lang="en-IN" dirty="0"/>
          </a:p>
        </p:txBody>
      </p:sp>
      <p:sp>
        <p:nvSpPr>
          <p:cNvPr id="3" name="Content Placeholder 2"/>
          <p:cNvSpPr>
            <a:spLocks noGrp="1"/>
          </p:cNvSpPr>
          <p:nvPr>
            <p:ph idx="1"/>
          </p:nvPr>
        </p:nvSpPr>
        <p:spPr>
          <a:xfrm>
            <a:off x="677334" y="1381124"/>
            <a:ext cx="8596668" cy="960423"/>
          </a:xfrm>
        </p:spPr>
        <p:txBody>
          <a:bodyPr>
            <a:normAutofit fontScale="92500" lnSpcReduction="10000"/>
          </a:bodyPr>
          <a:lstStyle/>
          <a:p>
            <a:r>
              <a:rPr lang="en-US" dirty="0"/>
              <a:t>Visualization with ratings of mobiles</a:t>
            </a:r>
            <a:r>
              <a:rPr lang="en-US" dirty="0" smtClean="0"/>
              <a:t>.</a:t>
            </a:r>
          </a:p>
          <a:p>
            <a:r>
              <a:rPr lang="en-IN" dirty="0"/>
              <a:t>This is a stacked column chart visual  in Power BI with </a:t>
            </a:r>
            <a:r>
              <a:rPr lang="en-IN" dirty="0" smtClean="0"/>
              <a:t>Ratings on </a:t>
            </a:r>
            <a:r>
              <a:rPr lang="en-IN" dirty="0"/>
              <a:t>Y-axis and Mobile </a:t>
            </a:r>
            <a:r>
              <a:rPr lang="en-IN" dirty="0" smtClean="0"/>
              <a:t>model on </a:t>
            </a:r>
            <a:r>
              <a:rPr lang="en-IN" dirty="0"/>
              <a:t>X-axis.</a:t>
            </a:r>
          </a:p>
          <a:p>
            <a:endParaRPr lang="en-US" dirty="0" smtClean="0"/>
          </a:p>
          <a:p>
            <a:endParaRPr lang="en-US"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458" y="2457451"/>
            <a:ext cx="6873618" cy="4259961"/>
          </a:xfrm>
          <a:prstGeom prst="rect">
            <a:avLst/>
          </a:prstGeom>
        </p:spPr>
      </p:pic>
    </p:spTree>
    <p:extLst>
      <p:ext uri="{BB962C8B-B14F-4D97-AF65-F5344CB8AC3E}">
        <p14:creationId xmlns:p14="http://schemas.microsoft.com/office/powerpoint/2010/main" val="504466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454</TotalTime>
  <Words>703</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MOBILE STORE SALES</vt:lpstr>
      <vt:lpstr>PROBLEM STATEMENT</vt:lpstr>
      <vt:lpstr>ANALYZING THE CLIENT REQUIREMENTS</vt:lpstr>
      <vt:lpstr>LOADING DATA SET</vt:lpstr>
      <vt:lpstr>CLIENT REQUIREMENT-1</vt:lpstr>
      <vt:lpstr>CLIENT REQUIREMENT-2</vt:lpstr>
      <vt:lpstr>CLIENT REQUIREMENT-3</vt:lpstr>
      <vt:lpstr>CLIENT REQUIREMENT-4</vt:lpstr>
      <vt:lpstr>CLIENT REQUIREMENT-5</vt:lpstr>
      <vt:lpstr>CLIENT REQUIREMENT-6</vt:lpstr>
      <vt:lpstr>ADDING SLICERS TO THE DASHBOARD</vt:lpstr>
      <vt:lpstr>FINAL PERFORMANCE DASHBOARD</vt:lpstr>
      <vt:lpstr>DASHBOARD FILTERED WITH YEAR</vt:lpstr>
      <vt:lpstr>DASHBOARD FILTERED WITH BRAND</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Store Sales</dc:title>
  <dc:creator>Microsoft account</dc:creator>
  <cp:lastModifiedBy>Microsoft account</cp:lastModifiedBy>
  <cp:revision>29</cp:revision>
  <dcterms:created xsi:type="dcterms:W3CDTF">2022-03-21T04:48:52Z</dcterms:created>
  <dcterms:modified xsi:type="dcterms:W3CDTF">2022-03-21T14:06:13Z</dcterms:modified>
</cp:coreProperties>
</file>