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2.xml"/><Relationship Id="rId1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03F5A8-F3E1-4D9D-BF2D-88CD22F402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D6547E-4894-25ED-BD2C-90A0496954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C601F0-C542-B262-F9A5-EF825A554D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D81C5-0B29-CD4E-8C5E-99B28DE5B0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20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2F71EB-40A6-8EDC-5C4C-07C5ED7631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AEA9ED-A38E-52E3-8657-6EE864826F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716380-8B99-BE07-4BCE-05495E3E1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1B33F-0C19-024B-BD0A-829DA73C88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93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BC3935-8D89-3171-2440-5470F8097F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5B5F0C-5156-851E-142B-76260DD41F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831B35-DB0F-2F8E-DCB6-2ACBDA7C40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87542A-0F61-FE46-A2C4-A9AE778F85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60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1291D8-FB05-7340-F707-92F03264AF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57AFAC-8FDA-2BCD-9FEB-E53D60C942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C1E557-7A79-11D8-8200-6E76FBD0BB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E78224-766F-3848-A3AC-35D8E0EC21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60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5AC638-99FE-7631-1890-21CF4A0DE4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B7F6AF-BC0F-B117-B241-3A8024CEC6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28BB22-4EEE-AC81-2A7A-BFAA63651F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63ADB-CB73-2E4C-8394-1B10F45AFD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31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F174-1BC2-409E-4C98-FCE77A3666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355AF-5FD3-6310-8433-AF59C9CE2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A3918-6549-A8A5-F68C-C1B1F80CCD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50AEA-5787-B844-9107-F955F8ADA1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53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A180BE-077A-F992-E2E6-A99B95735E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FE8F986-56EA-B27D-D96F-685F277FCA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504B96E-A528-80F2-B399-296B5BA8C9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99B8EB-0EF9-144D-ACA4-5954F47C81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5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3A7FEC3-8388-7014-773D-8C012B09DD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3F10E97-9478-6F9C-A6A8-7E047C1500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2926E9-9084-6C8E-5C58-4A3105DA88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11FC67-2271-9541-9B5D-6CB3492A23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03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C3E2931-4E49-BB0B-5FC4-ADCE1BD63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978C01-0F29-3122-DAE0-2FC9079216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EFF56A-78F4-678B-74F1-1195AAB876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CAD1E-BED7-7040-93BF-9929716AE5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87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1D507-6E53-DBDA-7292-9DD0C08ED1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4D1E1-9108-BFFD-AA8F-1099D991C7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7E8CE4-B699-95C8-D67F-B435ED607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CBC3BD-28BA-2D45-8716-BADC9ECF4B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24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7D492A-EC39-BCA6-ED5D-A899C01D5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DA1839-C5E3-5EB9-546B-599A31FC10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5FB130-DD3E-40E3-4AD7-1233EC95C8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CCF372-16A6-9E48-84A4-7AA06CBE51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15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E711944-B591-C8AB-8535-B92BC05B0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D1E8FFF-68E1-D088-947E-23290176F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F619F60-A536-F8A5-482E-CF0A6C0230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2B2E4EA-33CE-AD46-52B9-F41D3274B8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F8CB64E-2AD0-417A-1699-DE6633B147B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9ED143-7B86-254A-98E5-B6415F6917F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mit_logo">
            <a:extLst>
              <a:ext uri="{FF2B5EF4-FFF2-40B4-BE49-F238E27FC236}">
                <a16:creationId xmlns:a16="http://schemas.microsoft.com/office/drawing/2014/main" id="{3BECD005-D0D5-12B3-03BF-D4EDD99D60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24"/>
          <a:stretch>
            <a:fillRect/>
          </a:stretch>
        </p:blipFill>
        <p:spPr bwMode="auto">
          <a:xfrm>
            <a:off x="228600" y="6519863"/>
            <a:ext cx="990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>
            <a:extLst>
              <a:ext uri="{FF2B5EF4-FFF2-40B4-BE49-F238E27FC236}">
                <a16:creationId xmlns:a16="http://schemas.microsoft.com/office/drawing/2014/main" id="{08E84F01-2DAF-DBC1-76F0-66F1BE0961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200" y="6565900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CC3300"/>
                </a:solidFill>
                <a:latin typeface="Arial" charset="0"/>
                <a:ea typeface="ＭＳ Ｐゴシック" charset="0"/>
              </a:rPr>
              <a:t>18.337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4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6EA820-8565-0245-62AA-26A96CA1BB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18.337 Parallel Prefix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83E60FF1-A7B7-5C4A-BE63-44D7A02C2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function prefix!(x, *)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    n=length(x)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    if n&lt;=1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        return()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    end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=2:2:n    # even: pairwise sums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        x[</a:t>
            </a:r>
            <a:r>
              <a:rPr lang="en-US" sz="2000" dirty="0" err="1"/>
              <a:t>i</a:t>
            </a:r>
            <a:r>
              <a:rPr lang="en-US" sz="2000" dirty="0"/>
              <a:t>] *= x[i-1]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    end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    prefix!(view(x,2:2:n),*) # recursive prefix (in place!)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= 3:2:n  # odd: x[i-1] is a </a:t>
            </a:r>
            <a:r>
              <a:rPr lang="en-US" sz="2000" dirty="0" err="1"/>
              <a:t>cumsum,x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is raw data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        x[</a:t>
            </a:r>
            <a:r>
              <a:rPr lang="en-US" sz="2000" dirty="0" err="1"/>
              <a:t>i</a:t>
            </a:r>
            <a:r>
              <a:rPr lang="en-US" sz="2000" dirty="0"/>
              <a:t>] *= x[i-1]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    end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 end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6656FDFC-EC12-5AC8-3FEB-C27F3A67B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324600"/>
            <a:ext cx="4714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What does this reveal? What does this hide?</a:t>
            </a: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E13940EF-6DB9-6A98-56BF-431FE2CE5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-14288"/>
            <a:ext cx="4021138" cy="271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36414C3-D7D3-8FF7-7092-6F85BED2A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Operation Count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F270E5-341C-D98F-51DD-7BF7F7D36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/>
              <a:t>Notice</a:t>
            </a:r>
            <a:endParaRPr lang="en-US"/>
          </a:p>
          <a:p>
            <a:pPr eaLnBrk="1" hangingPunct="1">
              <a:defRPr/>
            </a:pPr>
            <a:r>
              <a:rPr lang="en-US"/>
              <a:t># adds = 2n</a:t>
            </a:r>
          </a:p>
          <a:p>
            <a:pPr eaLnBrk="1" hangingPunct="1">
              <a:defRPr/>
            </a:pPr>
            <a:r>
              <a:rPr lang="en-US"/>
              <a:t># required = n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Parallelism at the cost of </a:t>
            </a:r>
            <a:r>
              <a:rPr lang="en-US" u="sng"/>
              <a:t>more</a:t>
            </a:r>
            <a:r>
              <a:rPr lang="en-US"/>
              <a:t> work!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B506931-8ADB-B7B0-9801-AF70803D2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10000"/>
            <a:ext cx="2514600" cy="2665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800">
                <a:latin typeface="Times New Roman" charset="0"/>
                <a:ea typeface="ＭＳ Ｐゴシック" charset="0"/>
              </a:rPr>
              <a:t>All (=and) 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800">
                <a:latin typeface="Times New Roman" charset="0"/>
                <a:ea typeface="ＭＳ Ｐゴシック" charset="0"/>
              </a:rPr>
              <a:t>Any (= or)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2800">
              <a:latin typeface="Times New Roman" charset="0"/>
              <a:ea typeface="ＭＳ Ｐゴシック" charset="0"/>
            </a:endParaRP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800">
                <a:latin typeface="Times New Roman" charset="0"/>
                <a:ea typeface="ＭＳ Ｐゴシック" charset="0"/>
              </a:rPr>
              <a:t>Input: Bits (Boolean)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DDD16C2-3D09-A8A2-AE4F-A880BAD3C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57600"/>
            <a:ext cx="2197100" cy="303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0" name="Line 4">
            <a:extLst>
              <a:ext uri="{FF2B5EF4-FFF2-40B4-BE49-F238E27FC236}">
                <a16:creationId xmlns:a16="http://schemas.microsoft.com/office/drawing/2014/main" id="{D5B5D5B6-5EB1-2C53-A601-3A738A7BB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0198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A6BDDB2B-B070-96F7-A36F-CFC95172C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1979613"/>
            <a:ext cx="1073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346D429D-503E-0DC4-2B3A-339150E4B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57600"/>
            <a:ext cx="1978025" cy="346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800">
                <a:latin typeface="Times New Roman" charset="0"/>
                <a:ea typeface="ＭＳ Ｐゴシック" charset="0"/>
              </a:rPr>
              <a:t>Sum (+)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800">
                <a:latin typeface="Times New Roman" charset="0"/>
                <a:ea typeface="ＭＳ Ｐゴシック" charset="0"/>
              </a:rPr>
              <a:t>Product (*)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800">
                <a:latin typeface="Times New Roman" charset="0"/>
                <a:ea typeface="ＭＳ Ｐゴシック" charset="0"/>
              </a:rPr>
              <a:t>Max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800">
                <a:latin typeface="Times New Roman" charset="0"/>
                <a:ea typeface="ＭＳ Ｐゴシック" charset="0"/>
              </a:rPr>
              <a:t>Min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800">
                <a:latin typeface="Times New Roman" charset="0"/>
                <a:ea typeface="ＭＳ Ｐゴシック" charset="0"/>
              </a:rPr>
              <a:t>Input: Reals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2800">
              <a:latin typeface="Times New Roman" charset="0"/>
              <a:ea typeface="ＭＳ Ｐゴシック" charset="0"/>
            </a:endParaRP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B8A7F66B-5E81-C8C8-A5A7-6D53EE0D4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4400">
                <a:latin typeface="Times New Roman" charset="0"/>
                <a:ea typeface="ＭＳ Ｐゴシック" charset="0"/>
              </a:rPr>
              <a:t>Any Associative Operation works</a:t>
            </a:r>
          </a:p>
        </p:txBody>
      </p:sp>
      <p:sp>
        <p:nvSpPr>
          <p:cNvPr id="24584" name="Text Box 8">
            <a:extLst>
              <a:ext uri="{FF2B5EF4-FFF2-40B4-BE49-F238E27FC236}">
                <a16:creationId xmlns:a16="http://schemas.microsoft.com/office/drawing/2014/main" id="{30864947-BA4D-2C2A-C007-0225D9C7F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2743200" cy="10842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800">
                <a:latin typeface="Times New Roman" charset="0"/>
                <a:ea typeface="ＭＳ Ｐゴシック" charset="0"/>
              </a:rPr>
              <a:t>Associative: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800">
                <a:latin typeface="Times New Roman" charset="0"/>
                <a:ea typeface="ＭＳ Ｐゴシック" charset="0"/>
              </a:rPr>
              <a:t>(a  b)  c = a  (b  c)</a:t>
            </a:r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A2825D39-3A96-30B8-AE37-A6A4E15B0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800600"/>
            <a:ext cx="2511425" cy="1084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800">
                <a:latin typeface="Times New Roman" charset="0"/>
                <a:ea typeface="ＭＳ Ｐゴシック" charset="0"/>
              </a:rPr>
              <a:t>MatMul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800">
                <a:latin typeface="Times New Roman" charset="0"/>
                <a:ea typeface="ＭＳ Ｐゴシック" charset="0"/>
              </a:rPr>
              <a:t>Inputs: Matrices</a:t>
            </a: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24586" name="Line 10">
            <a:extLst>
              <a:ext uri="{FF2B5EF4-FFF2-40B4-BE49-F238E27FC236}">
                <a16:creationId xmlns:a16="http://schemas.microsoft.com/office/drawing/2014/main" id="{63FFF71B-5643-422F-2965-C24CE9953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486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0472A040-4D59-4659-8F63-F9644E4C9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334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3323" name="Group 15">
            <a:extLst>
              <a:ext uri="{FF2B5EF4-FFF2-40B4-BE49-F238E27FC236}">
                <a16:creationId xmlns:a16="http://schemas.microsoft.com/office/drawing/2014/main" id="{3E22A74C-1016-C74A-A63A-CA8CF33998B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362200"/>
            <a:ext cx="350838" cy="457200"/>
            <a:chOff x="4262" y="1174"/>
            <a:chExt cx="221" cy="288"/>
          </a:xfrm>
        </p:grpSpPr>
        <p:sp>
          <p:nvSpPr>
            <p:cNvPr id="24592" name="Text Box 16">
              <a:extLst>
                <a:ext uri="{FF2B5EF4-FFF2-40B4-BE49-F238E27FC236}">
                  <a16:creationId xmlns:a16="http://schemas.microsoft.com/office/drawing/2014/main" id="{8A156F2F-C101-F6FB-95B4-2910C55A9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17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latin typeface="Symbol" charset="0"/>
                  <a:ea typeface="ＭＳ Ｐゴシック" charset="0"/>
                </a:rPr>
                <a:t>+</a:t>
              </a:r>
            </a:p>
          </p:txBody>
        </p:sp>
        <p:sp>
          <p:nvSpPr>
            <p:cNvPr id="24593" name="Oval 17">
              <a:extLst>
                <a:ext uri="{FF2B5EF4-FFF2-40B4-BE49-F238E27FC236}">
                  <a16:creationId xmlns:a16="http://schemas.microsoft.com/office/drawing/2014/main" id="{84E36ED3-B01F-D403-0E75-AEE584531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96"/>
              <a:ext cx="96" cy="96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324" name="Group 18">
            <a:extLst>
              <a:ext uri="{FF2B5EF4-FFF2-40B4-BE49-F238E27FC236}">
                <a16:creationId xmlns:a16="http://schemas.microsoft.com/office/drawing/2014/main" id="{089719A8-0DD0-EF7F-19C4-0EEB83C5681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362200"/>
            <a:ext cx="350838" cy="457200"/>
            <a:chOff x="4262" y="1174"/>
            <a:chExt cx="221" cy="288"/>
          </a:xfrm>
        </p:grpSpPr>
        <p:sp>
          <p:nvSpPr>
            <p:cNvPr id="24595" name="Text Box 19">
              <a:extLst>
                <a:ext uri="{FF2B5EF4-FFF2-40B4-BE49-F238E27FC236}">
                  <a16:creationId xmlns:a16="http://schemas.microsoft.com/office/drawing/2014/main" id="{5B8A9128-8012-EC27-04C8-1C41F76E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17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latin typeface="Symbol" charset="0"/>
                  <a:ea typeface="ＭＳ Ｐゴシック" charset="0"/>
                </a:rPr>
                <a:t>+</a:t>
              </a:r>
            </a:p>
          </p:txBody>
        </p:sp>
        <p:sp>
          <p:nvSpPr>
            <p:cNvPr id="24596" name="Oval 20">
              <a:extLst>
                <a:ext uri="{FF2B5EF4-FFF2-40B4-BE49-F238E27FC236}">
                  <a16:creationId xmlns:a16="http://schemas.microsoft.com/office/drawing/2014/main" id="{0E74695A-57D6-B30D-1848-299B56E7B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96"/>
              <a:ext cx="96" cy="96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325" name="Group 21">
            <a:extLst>
              <a:ext uri="{FF2B5EF4-FFF2-40B4-BE49-F238E27FC236}">
                <a16:creationId xmlns:a16="http://schemas.microsoft.com/office/drawing/2014/main" id="{014FE454-2BC5-111E-197F-CF0CE8B37E2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362200"/>
            <a:ext cx="350838" cy="457200"/>
            <a:chOff x="4262" y="1174"/>
            <a:chExt cx="221" cy="288"/>
          </a:xfrm>
        </p:grpSpPr>
        <p:sp>
          <p:nvSpPr>
            <p:cNvPr id="24598" name="Text Box 22">
              <a:extLst>
                <a:ext uri="{FF2B5EF4-FFF2-40B4-BE49-F238E27FC236}">
                  <a16:creationId xmlns:a16="http://schemas.microsoft.com/office/drawing/2014/main" id="{325E453A-15F6-FC0C-232F-20E95C017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17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latin typeface="Symbol" charset="0"/>
                  <a:ea typeface="ＭＳ Ｐゴシック" charset="0"/>
                </a:rPr>
                <a:t>+</a:t>
              </a:r>
            </a:p>
          </p:txBody>
        </p:sp>
        <p:sp>
          <p:nvSpPr>
            <p:cNvPr id="24599" name="Oval 23">
              <a:extLst>
                <a:ext uri="{FF2B5EF4-FFF2-40B4-BE49-F238E27FC236}">
                  <a16:creationId xmlns:a16="http://schemas.microsoft.com/office/drawing/2014/main" id="{CCE27EB2-EA1B-E450-ED9F-081F6A939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96"/>
              <a:ext cx="96" cy="96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326" name="Group 24">
            <a:extLst>
              <a:ext uri="{FF2B5EF4-FFF2-40B4-BE49-F238E27FC236}">
                <a16:creationId xmlns:a16="http://schemas.microsoft.com/office/drawing/2014/main" id="{55A33EDE-E3E4-BB6A-8E7D-975706800CC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362200"/>
            <a:ext cx="350838" cy="457200"/>
            <a:chOff x="4262" y="1174"/>
            <a:chExt cx="221" cy="288"/>
          </a:xfrm>
        </p:grpSpPr>
        <p:sp>
          <p:nvSpPr>
            <p:cNvPr id="24601" name="Text Box 25">
              <a:extLst>
                <a:ext uri="{FF2B5EF4-FFF2-40B4-BE49-F238E27FC236}">
                  <a16:creationId xmlns:a16="http://schemas.microsoft.com/office/drawing/2014/main" id="{2E0632BB-710C-FEEA-01E5-905F789C8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17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latin typeface="Symbol" charset="0"/>
                  <a:ea typeface="ＭＳ Ｐゴシック" charset="0"/>
                </a:rPr>
                <a:t>+</a:t>
              </a:r>
            </a:p>
          </p:txBody>
        </p:sp>
        <p:sp>
          <p:nvSpPr>
            <p:cNvPr id="24602" name="Oval 26">
              <a:extLst>
                <a:ext uri="{FF2B5EF4-FFF2-40B4-BE49-F238E27FC236}">
                  <a16:creationId xmlns:a16="http://schemas.microsoft.com/office/drawing/2014/main" id="{E09526C2-B00D-9204-38FF-B266C4214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96"/>
              <a:ext cx="96" cy="96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DC30114-6AFF-72F3-E96F-8A06B7E78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Fibonacci via Matrix Multiply Prefix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160CDE39-CE42-20F7-6D49-9FF832C47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66800"/>
            <a:ext cx="24257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Times New Roman" charset="0"/>
                <a:ea typeface="ＭＳ Ｐゴシック" charset="0"/>
              </a:rPr>
              <a:t>F</a:t>
            </a:r>
            <a:r>
              <a:rPr lang="en-US" sz="2800" baseline="-25000">
                <a:latin typeface="Times New Roman" charset="0"/>
                <a:ea typeface="ＭＳ Ｐゴシック" charset="0"/>
              </a:rPr>
              <a:t>n+1</a:t>
            </a:r>
            <a:r>
              <a:rPr lang="en-US" sz="2800">
                <a:latin typeface="Times New Roman" charset="0"/>
                <a:ea typeface="ＭＳ Ｐゴシック" charset="0"/>
              </a:rPr>
              <a:t> = F</a:t>
            </a:r>
            <a:r>
              <a:rPr lang="en-US" sz="2800" baseline="-25000">
                <a:latin typeface="Times New Roman" charset="0"/>
                <a:ea typeface="ＭＳ Ｐゴシック" charset="0"/>
              </a:rPr>
              <a:t>n </a:t>
            </a:r>
            <a:r>
              <a:rPr lang="en-US" sz="2800">
                <a:latin typeface="Times New Roman" charset="0"/>
                <a:ea typeface="ＭＳ Ｐゴシック" charset="0"/>
              </a:rPr>
              <a:t> + F</a:t>
            </a:r>
            <a:r>
              <a:rPr lang="en-US" sz="2800" baseline="-25000">
                <a:latin typeface="Times New Roman" charset="0"/>
                <a:ea typeface="ＭＳ Ｐゴシック" charset="0"/>
              </a:rPr>
              <a:t>n-1</a:t>
            </a:r>
            <a:endParaRPr lang="en-US" sz="2800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14339" name="Object 4">
            <a:extLst>
              <a:ext uri="{FF2B5EF4-FFF2-40B4-BE49-F238E27FC236}">
                <a16:creationId xmlns:a16="http://schemas.microsoft.com/office/drawing/2014/main" id="{19664389-3159-4803-AEAF-03627EA43B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81200"/>
          <a:ext cx="434975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21300" imgH="11112500" progId="Equation.3">
                  <p:embed/>
                </p:oleObj>
              </mc:Choice>
              <mc:Fallback>
                <p:oleObj name="Equation" r:id="rId2" imgW="30721300" imgH="11112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4349750" cy="1574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>
            <a:extLst>
              <a:ext uri="{FF2B5EF4-FFF2-40B4-BE49-F238E27FC236}">
                <a16:creationId xmlns:a16="http://schemas.microsoft.com/office/drawing/2014/main" id="{F517E79A-335B-335F-E0C6-D6E38A6D4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232275"/>
            <a:ext cx="655478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Can compute all F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  </a:t>
            </a:r>
            <a:r>
              <a:rPr lang="en-US" sz="2400">
                <a:latin typeface="Times New Roman" charset="0"/>
                <a:ea typeface="ＭＳ Ｐゴシック" charset="0"/>
              </a:rPr>
              <a:t>by matmul_prefix on </a:t>
            </a:r>
          </a:p>
          <a:p>
            <a:pPr>
              <a:defRPr/>
            </a:pPr>
            <a:r>
              <a:rPr lang="en-US" sz="4000">
                <a:latin typeface="Times New Roman" charset="0"/>
                <a:ea typeface="ＭＳ Ｐゴシック" charset="0"/>
              </a:rPr>
              <a:t>[</a:t>
            </a:r>
            <a:r>
              <a:rPr lang="en-US" sz="2400">
                <a:latin typeface="Times New Roman" charset="0"/>
                <a:ea typeface="ＭＳ Ｐゴシック" charset="0"/>
              </a:rPr>
              <a:t>        ,       ,       ,       ,        ,       ,      ,       ,        </a:t>
            </a:r>
            <a:r>
              <a:rPr lang="en-US" sz="4000">
                <a:latin typeface="Times New Roman" charset="0"/>
                <a:ea typeface="ＭＳ Ｐゴシック" charset="0"/>
              </a:rPr>
              <a:t>]</a:t>
            </a:r>
          </a:p>
          <a:p>
            <a:pPr>
              <a:defRPr/>
            </a:pPr>
            <a:r>
              <a:rPr lang="en-US" sz="4000">
                <a:latin typeface="Times New Roman" charset="0"/>
                <a:ea typeface="ＭＳ Ｐゴシック" charset="0"/>
              </a:rPr>
              <a:t>then select the upper left entry </a:t>
            </a:r>
            <a:r>
              <a:rPr lang="en-US" sz="2400">
                <a:latin typeface="Times New Roman" charset="0"/>
                <a:ea typeface="ＭＳ Ｐゴシック" charset="0"/>
              </a:rPr>
              <a:t> </a:t>
            </a:r>
          </a:p>
        </p:txBody>
      </p:sp>
      <p:graphicFrame>
        <p:nvGraphicFramePr>
          <p:cNvPr id="14341" name="Object 6">
            <a:extLst>
              <a:ext uri="{FF2B5EF4-FFF2-40B4-BE49-F238E27FC236}">
                <a16:creationId xmlns:a16="http://schemas.microsoft.com/office/drawing/2014/main" id="{30A5FE24-8710-F891-A4F6-E6F783656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800600"/>
          <a:ext cx="46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820400" imgH="10528300" progId="Equation.3">
                  <p:embed/>
                </p:oleObj>
              </mc:Choice>
              <mc:Fallback>
                <p:oleObj name="Equation" r:id="rId4" imgW="10820400" imgH="1052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0"/>
                        <a:ext cx="469900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7">
            <a:extLst>
              <a:ext uri="{FF2B5EF4-FFF2-40B4-BE49-F238E27FC236}">
                <a16:creationId xmlns:a16="http://schemas.microsoft.com/office/drawing/2014/main" id="{E287E27F-070C-246A-2840-F6E599BC48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800600"/>
          <a:ext cx="46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820400" imgH="10528300" progId="Equation.3">
                  <p:embed/>
                </p:oleObj>
              </mc:Choice>
              <mc:Fallback>
                <p:oleObj name="Equation" r:id="rId6" imgW="10820400" imgH="1052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469900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8">
            <a:extLst>
              <a:ext uri="{FF2B5EF4-FFF2-40B4-BE49-F238E27FC236}">
                <a16:creationId xmlns:a16="http://schemas.microsoft.com/office/drawing/2014/main" id="{C3A30ACA-7B9B-9BFD-2579-DD64656A26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800600"/>
          <a:ext cx="46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820400" imgH="10528300" progId="Equation.3">
                  <p:embed/>
                </p:oleObj>
              </mc:Choice>
              <mc:Fallback>
                <p:oleObj name="Equation" r:id="rId7" imgW="10820400" imgH="1052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00600"/>
                        <a:ext cx="469900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9">
            <a:extLst>
              <a:ext uri="{FF2B5EF4-FFF2-40B4-BE49-F238E27FC236}">
                <a16:creationId xmlns:a16="http://schemas.microsoft.com/office/drawing/2014/main" id="{446089F6-238C-3D12-11B8-045DFF742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800600"/>
          <a:ext cx="46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820400" imgH="10528300" progId="Equation.3">
                  <p:embed/>
                </p:oleObj>
              </mc:Choice>
              <mc:Fallback>
                <p:oleObj name="Equation" r:id="rId8" imgW="10820400" imgH="1052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00600"/>
                        <a:ext cx="469900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0">
            <a:extLst>
              <a:ext uri="{FF2B5EF4-FFF2-40B4-BE49-F238E27FC236}">
                <a16:creationId xmlns:a16="http://schemas.microsoft.com/office/drawing/2014/main" id="{CAF02C3B-647B-99E8-4FE6-2C58C8CDF2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46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820400" imgH="10528300" progId="Equation.3">
                  <p:embed/>
                </p:oleObj>
              </mc:Choice>
              <mc:Fallback>
                <p:oleObj name="Equation" r:id="rId9" imgW="10820400" imgH="1052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469900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1">
            <a:extLst>
              <a:ext uri="{FF2B5EF4-FFF2-40B4-BE49-F238E27FC236}">
                <a16:creationId xmlns:a16="http://schemas.microsoft.com/office/drawing/2014/main" id="{80440F7B-43F8-B0C0-928A-5DF519C26C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800600"/>
          <a:ext cx="46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820400" imgH="10528300" progId="Equation.3">
                  <p:embed/>
                </p:oleObj>
              </mc:Choice>
              <mc:Fallback>
                <p:oleObj name="Equation" r:id="rId10" imgW="10820400" imgH="1052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00600"/>
                        <a:ext cx="469900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2">
            <a:extLst>
              <a:ext uri="{FF2B5EF4-FFF2-40B4-BE49-F238E27FC236}">
                <a16:creationId xmlns:a16="http://schemas.microsoft.com/office/drawing/2014/main" id="{62369B53-3C46-D927-9909-F4090CCB0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800600"/>
          <a:ext cx="46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820400" imgH="10528300" progId="Equation.3">
                  <p:embed/>
                </p:oleObj>
              </mc:Choice>
              <mc:Fallback>
                <p:oleObj name="Equation" r:id="rId11" imgW="10820400" imgH="1052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800600"/>
                        <a:ext cx="469900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3">
            <a:extLst>
              <a:ext uri="{FF2B5EF4-FFF2-40B4-BE49-F238E27FC236}">
                <a16:creationId xmlns:a16="http://schemas.microsoft.com/office/drawing/2014/main" id="{ABA02170-FB43-5179-49F6-4780095FCC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800600"/>
          <a:ext cx="46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820400" imgH="10528300" progId="Equation.3">
                  <p:embed/>
                </p:oleObj>
              </mc:Choice>
              <mc:Fallback>
                <p:oleObj name="Equation" r:id="rId12" imgW="10820400" imgH="10528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800600"/>
                        <a:ext cx="469900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4">
            <a:extLst>
              <a:ext uri="{FF2B5EF4-FFF2-40B4-BE49-F238E27FC236}">
                <a16:creationId xmlns:a16="http://schemas.microsoft.com/office/drawing/2014/main" id="{612ACB2D-037E-10E7-5457-4AEFA9ED4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800600"/>
          <a:ext cx="46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820400" imgH="10528300" progId="Equation.3">
                  <p:embed/>
                </p:oleObj>
              </mc:Choice>
              <mc:Fallback>
                <p:oleObj name="Equation" r:id="rId13" imgW="10820400" imgH="10528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800600"/>
                        <a:ext cx="469900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2C059DC-6B14-F5CF-FC2A-52429AE99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Arithmetic Modulo 2 (binary arithmetic)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9E38A2C8-9C30-2919-4EFF-BB69415F3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717675"/>
            <a:ext cx="2530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0+0=0        0*0=0  </a:t>
            </a:r>
          </a:p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0+1=1        0*1=0</a:t>
            </a:r>
          </a:p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1+0=1        1*0=0</a:t>
            </a:r>
          </a:p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1+1=0        1*1=1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9E647935-5517-51EE-471E-92218F685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17875"/>
            <a:ext cx="167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  Add =</a:t>
            </a:r>
          </a:p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exclusive or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3C15C518-FFC0-DC06-CF32-76639F2B0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276600"/>
            <a:ext cx="167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Mult =</a:t>
            </a:r>
          </a:p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  and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1FF8DF83-BEFD-6E25-7118-0F7BDD0CA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35052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6F4AFC07-29C4-70B4-81FA-2091A61B5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447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405BE2F7-CD5B-B85A-FBEA-933D182EB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352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D019BB9-E3CD-BAEB-61C2-840556080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tx1"/>
                </a:solidFill>
              </a:rPr>
              <a:t>Carry-Look Ahead Addition (Babbage 1800</a:t>
            </a:r>
            <a:r>
              <a:rPr lang="ja-JP" altLang="en-US" sz="3600">
                <a:solidFill>
                  <a:schemeClr val="tx1"/>
                </a:solidFill>
              </a:rPr>
              <a:t>’</a:t>
            </a:r>
            <a:r>
              <a:rPr lang="en-US" altLang="ja-JP" sz="3600">
                <a:solidFill>
                  <a:schemeClr val="tx1"/>
                </a:solidFill>
              </a:rPr>
              <a:t>s)</a:t>
            </a:r>
            <a:endParaRPr lang="en-US" altLang="en-US" sz="3600">
              <a:solidFill>
                <a:schemeClr val="tx1"/>
              </a:solidFill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8470F9B-C7FF-3220-CCCA-2FEEEB276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86200"/>
            <a:ext cx="716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3200">
                <a:latin typeface="Times New Roman" charset="0"/>
                <a:ea typeface="ＭＳ Ｐゴシック" charset="0"/>
              </a:rPr>
              <a:t>Goal: Add Two n-bit Integers 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59414D09-1C8A-3097-A9B1-8490C61DF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44958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  <a:defRPr/>
            </a:pPr>
            <a:r>
              <a:rPr lang="en-US" sz="3200" b="1">
                <a:latin typeface="Times New Roman" charset="0"/>
                <a:ea typeface="ＭＳ Ｐゴシック" charset="0"/>
              </a:rPr>
              <a:t>        </a:t>
            </a:r>
            <a:r>
              <a:rPr lang="en-US" sz="2000" b="1">
                <a:latin typeface="Times New Roman" charset="0"/>
                <a:ea typeface="ＭＳ Ｐゴシック" charset="0"/>
              </a:rPr>
              <a:t>Example</a:t>
            </a:r>
            <a:r>
              <a:rPr lang="en-US" sz="1400" b="1">
                <a:latin typeface="Times New Roman" charset="0"/>
                <a:ea typeface="ＭＳ Ｐゴシック" charset="0"/>
              </a:rPr>
              <a:t> </a:t>
            </a: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1400" b="1">
                <a:latin typeface="Times New Roman" charset="0"/>
                <a:ea typeface="ＭＳ Ｐゴシック" charset="0"/>
              </a:rPr>
              <a:t>   </a:t>
            </a:r>
            <a:r>
              <a:rPr lang="en-US" sz="2400" b="1">
                <a:latin typeface="Times New Roman" charset="0"/>
                <a:ea typeface="ＭＳ Ｐゴシック" charset="0"/>
              </a:rPr>
              <a:t>1   0    1    1    1	  Carry</a:t>
            </a: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400" b="1">
                <a:latin typeface="Times New Roman" charset="0"/>
                <a:ea typeface="ＭＳ Ｐゴシック" charset="0"/>
              </a:rPr>
              <a:t>	   1    0    1    1    1    First Int </a:t>
            </a: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400" b="1">
                <a:latin typeface="Times New Roman" charset="0"/>
                <a:ea typeface="ＭＳ Ｐゴシック" charset="0"/>
              </a:rPr>
              <a:t>       1    0    1    0    1 Second Int</a:t>
            </a: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400" b="1">
                <a:latin typeface="Times New Roman" charset="0"/>
                <a:ea typeface="ＭＳ Ｐゴシック" charset="0"/>
              </a:rPr>
              <a:t> 1    0    1    1    0    0	  Sum		</a:t>
            </a:r>
          </a:p>
        </p:txBody>
      </p:sp>
      <p:sp>
        <p:nvSpPr>
          <p:cNvPr id="27653" name="Line 5">
            <a:extLst>
              <a:ext uri="{FF2B5EF4-FFF2-40B4-BE49-F238E27FC236}">
                <a16:creationId xmlns:a16="http://schemas.microsoft.com/office/drawing/2014/main" id="{C19D67C6-0E0D-A333-39CF-462DA6336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371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EC625595-894D-B7E0-E21D-DB7ED3221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276600"/>
            <a:ext cx="23622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3C2C49C-0086-9861-31E9-971E1D8A7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tx1"/>
                </a:solidFill>
              </a:rPr>
              <a:t>Carry-Look Ahead Addition (Babbage 1800</a:t>
            </a:r>
            <a:r>
              <a:rPr lang="ja-JP" altLang="en-US" sz="2800">
                <a:solidFill>
                  <a:schemeClr val="tx1"/>
                </a:solidFill>
              </a:rPr>
              <a:t>’</a:t>
            </a:r>
            <a:r>
              <a:rPr lang="en-US" altLang="ja-JP" sz="2800">
                <a:solidFill>
                  <a:schemeClr val="tx1"/>
                </a:solidFill>
              </a:rPr>
              <a:t>s)</a:t>
            </a:r>
            <a:endParaRPr lang="en-US" altLang="en-US" sz="2800">
              <a:solidFill>
                <a:schemeClr val="tx1"/>
              </a:solidFill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43355B8-61F4-C002-5820-5A3E2A1DA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16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3200">
                <a:latin typeface="Times New Roman" charset="0"/>
                <a:ea typeface="ＭＳ Ｐゴシック" charset="0"/>
              </a:rPr>
              <a:t>Goal: Add Two n-bit Integers</a:t>
            </a:r>
            <a:r>
              <a:rPr lang="en-US" sz="32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94AD46E2-C100-913D-A733-7B15F4B65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73914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  <a:defRPr/>
            </a:pPr>
            <a:r>
              <a:rPr lang="en-US" sz="32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   </a:t>
            </a:r>
            <a:r>
              <a:rPr lang="en-US" sz="2000" b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Example</a:t>
            </a:r>
            <a:r>
              <a:rPr lang="en-US" sz="1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                                                                           </a:t>
            </a:r>
            <a:r>
              <a:rPr lang="en-US" sz="2000" b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Notation</a:t>
            </a: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  1   0    1    1    1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	  </a:t>
            </a: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Carry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	</a:t>
            </a: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2400" b="1" baseline="-25000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     c</a:t>
            </a:r>
            <a:r>
              <a:rPr lang="en-US" sz="2400" b="1" baseline="-25000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     c</a:t>
            </a:r>
            <a:r>
              <a:rPr lang="en-US" sz="2400" b="1" baseline="-25000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0</a:t>
            </a:r>
            <a:endParaRPr lang="en-US" sz="2400" b="1">
              <a:solidFill>
                <a:schemeClr val="folHlink"/>
              </a:solidFill>
              <a:latin typeface="Times New Roman" charset="0"/>
              <a:ea typeface="ＭＳ Ｐゴシック" charset="0"/>
            </a:endParaRP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  </a:t>
            </a:r>
            <a:r>
              <a:rPr lang="en-US" sz="2400" b="1">
                <a:latin typeface="Times New Roman" charset="0"/>
                <a:ea typeface="ＭＳ Ｐゴシック" charset="0"/>
              </a:rPr>
              <a:t>1    0    1    1    1    First Int	a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3</a:t>
            </a:r>
            <a:r>
              <a:rPr lang="en-US" sz="2400" b="1">
                <a:latin typeface="Times New Roman" charset="0"/>
                <a:ea typeface="ＭＳ Ｐゴシック" charset="0"/>
              </a:rPr>
              <a:t>     a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2</a:t>
            </a:r>
            <a:r>
              <a:rPr lang="en-US" sz="2400" b="1">
                <a:latin typeface="Times New Roman" charset="0"/>
                <a:ea typeface="ＭＳ Ｐゴシック" charset="0"/>
              </a:rPr>
              <a:t>     a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1</a:t>
            </a:r>
            <a:r>
              <a:rPr lang="en-US" sz="2400" b="1">
                <a:latin typeface="Times New Roman" charset="0"/>
                <a:ea typeface="ＭＳ Ｐゴシック" charset="0"/>
              </a:rPr>
              <a:t>     a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0</a:t>
            </a:r>
            <a:endParaRPr lang="en-US" sz="2400" b="1">
              <a:latin typeface="Times New Roman" charset="0"/>
              <a:ea typeface="ＭＳ Ｐゴシック" charset="0"/>
            </a:endParaRP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400" b="1">
                <a:latin typeface="Times New Roman" charset="0"/>
                <a:ea typeface="ＭＳ Ｐゴシック" charset="0"/>
              </a:rPr>
              <a:t>       1    0    1    0    1  Second Int	b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3</a:t>
            </a:r>
            <a:r>
              <a:rPr lang="en-US" sz="2400" b="1">
                <a:latin typeface="Times New Roman" charset="0"/>
                <a:ea typeface="ＭＳ Ｐゴシック" charset="0"/>
              </a:rPr>
              <a:t>     b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2</a:t>
            </a:r>
            <a:r>
              <a:rPr lang="en-US" sz="2400" b="1">
                <a:latin typeface="Times New Roman" charset="0"/>
                <a:ea typeface="ＭＳ Ｐゴシック" charset="0"/>
              </a:rPr>
              <a:t>     b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1</a:t>
            </a:r>
            <a:r>
              <a:rPr lang="en-US" sz="2400" b="1">
                <a:latin typeface="Times New Roman" charset="0"/>
                <a:ea typeface="ＭＳ Ｐゴシック" charset="0"/>
              </a:rPr>
              <a:t>    b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0</a:t>
            </a:r>
            <a:endParaRPr lang="en-US" sz="2400" b="1">
              <a:latin typeface="Times New Roman" charset="0"/>
              <a:ea typeface="ＭＳ Ｐゴシック" charset="0"/>
            </a:endParaRP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1    0    1    1    0    0	  Sum		s</a:t>
            </a:r>
            <a:r>
              <a:rPr lang="en-US" sz="2400" b="1" baseline="-250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s</a:t>
            </a:r>
            <a:r>
              <a:rPr lang="en-US" sz="2400" b="1" baseline="-250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 s</a:t>
            </a:r>
            <a:r>
              <a:rPr lang="en-US" sz="2400" b="1" baseline="-250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s</a:t>
            </a:r>
            <a:r>
              <a:rPr lang="en-US" sz="2400" b="1" baseline="-250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0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82432129-8AE3-BA03-0761-6285ADAD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371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4783A1ED-786C-54D7-2E50-4EB80B9F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371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A7CAA82A-822A-45C9-830E-66A5ADED8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276600"/>
            <a:ext cx="23622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29FCE1F2-5992-7EA6-FAA8-E314E21AA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3622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41CC913-3818-F621-3668-8C40AB7EF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6675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tx1"/>
                </a:solidFill>
              </a:rPr>
              <a:t>Carry-Look Ahead Addition (Babbage 1800</a:t>
            </a:r>
            <a:r>
              <a:rPr lang="ja-JP" altLang="en-US" sz="3600">
                <a:solidFill>
                  <a:schemeClr val="tx1"/>
                </a:solidFill>
              </a:rPr>
              <a:t>’</a:t>
            </a:r>
            <a:r>
              <a:rPr lang="en-US" altLang="ja-JP" sz="3600">
                <a:solidFill>
                  <a:schemeClr val="tx1"/>
                </a:solidFill>
              </a:rPr>
              <a:t>s)</a:t>
            </a:r>
            <a:endParaRPr lang="en-US" altLang="en-US" sz="3600">
              <a:solidFill>
                <a:schemeClr val="tx1"/>
              </a:solidFill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F8E464F-F26A-4D5F-888F-779FFA1DE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16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3200">
                <a:latin typeface="Times New Roman" charset="0"/>
                <a:ea typeface="ＭＳ Ｐゴシック" charset="0"/>
              </a:rPr>
              <a:t>Goal: Add Two n-bit Integers</a:t>
            </a:r>
            <a:r>
              <a:rPr lang="en-US" sz="32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F9260022-72BB-D1C7-D49B-E4901F16C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73914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  <a:defRPr/>
            </a:pPr>
            <a:r>
              <a:rPr lang="en-US" sz="32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   </a:t>
            </a:r>
            <a:r>
              <a:rPr lang="en-US" sz="2000" b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Example</a:t>
            </a:r>
            <a:r>
              <a:rPr lang="en-US" sz="1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                                                                           </a:t>
            </a:r>
            <a:r>
              <a:rPr lang="en-US" sz="2000" b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Notation</a:t>
            </a: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  1   0    1    1    1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	  </a:t>
            </a: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Carry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	</a:t>
            </a: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2400" b="1" baseline="-25000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     c</a:t>
            </a:r>
            <a:r>
              <a:rPr lang="en-US" sz="2400" b="1" baseline="-25000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     c</a:t>
            </a:r>
            <a:r>
              <a:rPr lang="en-US" sz="2400" b="1" baseline="-25000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0</a:t>
            </a:r>
            <a:endParaRPr lang="en-US" sz="2400" b="1">
              <a:solidFill>
                <a:schemeClr val="folHlink"/>
              </a:solidFill>
              <a:latin typeface="Times New Roman" charset="0"/>
              <a:ea typeface="ＭＳ Ｐゴシック" charset="0"/>
            </a:endParaRP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  </a:t>
            </a:r>
            <a:r>
              <a:rPr lang="en-US" sz="2400" b="1">
                <a:latin typeface="Times New Roman" charset="0"/>
                <a:ea typeface="ＭＳ Ｐゴシック" charset="0"/>
              </a:rPr>
              <a:t>1    0    1    1    1    First Int	a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3</a:t>
            </a:r>
            <a:r>
              <a:rPr lang="en-US" sz="2400" b="1">
                <a:latin typeface="Times New Roman" charset="0"/>
                <a:ea typeface="ＭＳ Ｐゴシック" charset="0"/>
              </a:rPr>
              <a:t>     a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2</a:t>
            </a:r>
            <a:r>
              <a:rPr lang="en-US" sz="2400" b="1">
                <a:latin typeface="Times New Roman" charset="0"/>
                <a:ea typeface="ＭＳ Ｐゴシック" charset="0"/>
              </a:rPr>
              <a:t>     a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1</a:t>
            </a:r>
            <a:r>
              <a:rPr lang="en-US" sz="2400" b="1">
                <a:latin typeface="Times New Roman" charset="0"/>
                <a:ea typeface="ＭＳ Ｐゴシック" charset="0"/>
              </a:rPr>
              <a:t>     a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0</a:t>
            </a:r>
            <a:endParaRPr lang="en-US" sz="2400" b="1">
              <a:latin typeface="Times New Roman" charset="0"/>
              <a:ea typeface="ＭＳ Ｐゴシック" charset="0"/>
            </a:endParaRP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400" b="1">
                <a:latin typeface="Times New Roman" charset="0"/>
                <a:ea typeface="ＭＳ Ｐゴシック" charset="0"/>
              </a:rPr>
              <a:t>       1    0    1    0    1  Second Int	a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3</a:t>
            </a:r>
            <a:r>
              <a:rPr lang="en-US" sz="2400" b="1">
                <a:latin typeface="Times New Roman" charset="0"/>
                <a:ea typeface="ＭＳ Ｐゴシック" charset="0"/>
              </a:rPr>
              <a:t>     b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2</a:t>
            </a:r>
            <a:r>
              <a:rPr lang="en-US" sz="2400" b="1">
                <a:latin typeface="Times New Roman" charset="0"/>
                <a:ea typeface="ＭＳ Ｐゴシック" charset="0"/>
              </a:rPr>
              <a:t>     b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1</a:t>
            </a:r>
            <a:r>
              <a:rPr lang="en-US" sz="2400" b="1">
                <a:latin typeface="Times New Roman" charset="0"/>
                <a:ea typeface="ＭＳ Ｐゴシック" charset="0"/>
              </a:rPr>
              <a:t>    b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0</a:t>
            </a:r>
            <a:endParaRPr lang="en-US" sz="2400" b="1">
              <a:latin typeface="Times New Roman" charset="0"/>
              <a:ea typeface="ＭＳ Ｐゴシック" charset="0"/>
            </a:endParaRP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1    0    1    1    0    0	  Sum		s</a:t>
            </a:r>
            <a:r>
              <a:rPr lang="en-US" sz="2400" b="1" baseline="-250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s</a:t>
            </a:r>
            <a:r>
              <a:rPr lang="en-US" sz="2400" b="1" baseline="-250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 s</a:t>
            </a:r>
            <a:r>
              <a:rPr lang="en-US" sz="2400" b="1" baseline="-250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s</a:t>
            </a:r>
            <a:r>
              <a:rPr lang="en-US" sz="2400" b="1" baseline="-250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0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AD20BEB5-F5AE-7D8C-FE3B-9A0D4BE2D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3806825" cy="2986088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-1</a:t>
            </a:r>
            <a:r>
              <a:rPr lang="en-US" sz="2400">
                <a:latin typeface="Times New Roman" charset="0"/>
                <a:ea typeface="ＭＳ Ｐゴシック" charset="0"/>
              </a:rPr>
              <a:t> = 0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  for i = 0 : n-1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 s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= 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+ 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+ 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i-1</a:t>
            </a:r>
            <a:endParaRPr lang="en-US" sz="2400">
              <a:latin typeface="Times New Roman" charset="0"/>
              <a:ea typeface="ＭＳ Ｐゴシック" charset="0"/>
            </a:endParaRP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 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= 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+ 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i-1</a:t>
            </a:r>
            <a:r>
              <a:rPr lang="en-US" sz="2400">
                <a:latin typeface="Times New Roman" charset="0"/>
                <a:ea typeface="ＭＳ Ｐゴシック" charset="0"/>
              </a:rPr>
              <a:t>(a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+ 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)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end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 s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</a:t>
            </a:r>
            <a:r>
              <a:rPr lang="en-US" sz="2400">
                <a:latin typeface="Times New Roman" charset="0"/>
                <a:ea typeface="ＭＳ Ｐゴシック" charset="0"/>
              </a:rPr>
              <a:t> = 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n-1</a:t>
            </a:r>
          </a:p>
        </p:txBody>
      </p:sp>
      <p:sp>
        <p:nvSpPr>
          <p:cNvPr id="29702" name="Line 6">
            <a:extLst>
              <a:ext uri="{FF2B5EF4-FFF2-40B4-BE49-F238E27FC236}">
                <a16:creationId xmlns:a16="http://schemas.microsoft.com/office/drawing/2014/main" id="{35F8270A-B23E-DE05-DF68-F75AF9DE7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371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D84AE510-A672-3B7C-30A3-8F3EEAC28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371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AAE08696-0B32-C773-CDCD-4D5048478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276600"/>
            <a:ext cx="23622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FF1FE16B-CA95-F6EC-2FF9-DB86D1BC7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3622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9E27A4D6-1F1E-2ABA-6DE0-CE4B86036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86200"/>
            <a:ext cx="2230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(addition mod 2)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54DF8B8-E292-6238-15EF-127C49813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FFFFFF"/>
                </a:solidFill>
              </a:rPr>
              <a:t>Carry-Look Ahead Addition (Babbage 1800</a:t>
            </a:r>
            <a:r>
              <a:rPr lang="ja-JP" altLang="en-US" sz="3600">
                <a:solidFill>
                  <a:srgbClr val="FFFFFF"/>
                </a:solidFill>
              </a:rPr>
              <a:t>’</a:t>
            </a:r>
            <a:r>
              <a:rPr lang="en-US" altLang="ja-JP" sz="3600">
                <a:solidFill>
                  <a:srgbClr val="FFFFFF"/>
                </a:solidFill>
              </a:rPr>
              <a:t>s)</a:t>
            </a:r>
            <a:endParaRPr lang="en-US" altLang="en-US" sz="3600">
              <a:solidFill>
                <a:srgbClr val="FFFFFF"/>
              </a:solidFill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A940750-0933-4F29-D27A-C5A10B7DF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16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3200">
                <a:latin typeface="Times New Roman" charset="0"/>
                <a:ea typeface="ＭＳ Ｐゴシック" charset="0"/>
              </a:rPr>
              <a:t>Goal: Add Two n-bit Integers</a:t>
            </a:r>
            <a:r>
              <a:rPr lang="en-US" sz="32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8CBC7C18-A54B-90B7-C2D9-B51E74E13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73914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  <a:defRPr/>
            </a:pPr>
            <a:r>
              <a:rPr lang="en-US" sz="32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   </a:t>
            </a:r>
            <a:r>
              <a:rPr lang="en-US" sz="2000" b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Example</a:t>
            </a:r>
            <a:r>
              <a:rPr lang="en-US" sz="1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                                                                           </a:t>
            </a:r>
            <a:r>
              <a:rPr lang="en-US" sz="2000" b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Notation</a:t>
            </a: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  1   0    1    1    1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	  </a:t>
            </a: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Carry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	</a:t>
            </a: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2400" b="1" baseline="-25000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     c</a:t>
            </a:r>
            <a:r>
              <a:rPr lang="en-US" sz="2400" b="1" baseline="-25000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     c</a:t>
            </a:r>
            <a:r>
              <a:rPr lang="en-US" sz="2400" b="1" baseline="-25000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0</a:t>
            </a:r>
            <a:endParaRPr lang="en-US" sz="2400" b="1">
              <a:solidFill>
                <a:schemeClr val="folHlink"/>
              </a:solidFill>
              <a:latin typeface="Times New Roman" charset="0"/>
              <a:ea typeface="ＭＳ Ｐゴシック" charset="0"/>
            </a:endParaRP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  </a:t>
            </a:r>
            <a:r>
              <a:rPr lang="en-US" sz="2400" b="1">
                <a:latin typeface="Times New Roman" charset="0"/>
                <a:ea typeface="ＭＳ Ｐゴシック" charset="0"/>
              </a:rPr>
              <a:t>1    0    1    1    1    First Int	a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3</a:t>
            </a:r>
            <a:r>
              <a:rPr lang="en-US" sz="2400" b="1">
                <a:latin typeface="Times New Roman" charset="0"/>
                <a:ea typeface="ＭＳ Ｐゴシック" charset="0"/>
              </a:rPr>
              <a:t>     a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2</a:t>
            </a:r>
            <a:r>
              <a:rPr lang="en-US" sz="2400" b="1">
                <a:latin typeface="Times New Roman" charset="0"/>
                <a:ea typeface="ＭＳ Ｐゴシック" charset="0"/>
              </a:rPr>
              <a:t>     a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1</a:t>
            </a:r>
            <a:r>
              <a:rPr lang="en-US" sz="2400" b="1">
                <a:latin typeface="Times New Roman" charset="0"/>
                <a:ea typeface="ＭＳ Ｐゴシック" charset="0"/>
              </a:rPr>
              <a:t>     a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0</a:t>
            </a:r>
            <a:endParaRPr lang="en-US" sz="2400" b="1">
              <a:latin typeface="Times New Roman" charset="0"/>
              <a:ea typeface="ＭＳ Ｐゴシック" charset="0"/>
            </a:endParaRP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400" b="1">
                <a:latin typeface="Times New Roman" charset="0"/>
                <a:ea typeface="ＭＳ Ｐゴシック" charset="0"/>
              </a:rPr>
              <a:t>       1    0    1    0    1  Second Int	a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3</a:t>
            </a:r>
            <a:r>
              <a:rPr lang="en-US" sz="2400" b="1">
                <a:latin typeface="Times New Roman" charset="0"/>
                <a:ea typeface="ＭＳ Ｐゴシック" charset="0"/>
              </a:rPr>
              <a:t>     b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2</a:t>
            </a:r>
            <a:r>
              <a:rPr lang="en-US" sz="2400" b="1">
                <a:latin typeface="Times New Roman" charset="0"/>
                <a:ea typeface="ＭＳ Ｐゴシック" charset="0"/>
              </a:rPr>
              <a:t>     b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1</a:t>
            </a:r>
            <a:r>
              <a:rPr lang="en-US" sz="2400" b="1">
                <a:latin typeface="Times New Roman" charset="0"/>
                <a:ea typeface="ＭＳ Ｐゴシック" charset="0"/>
              </a:rPr>
              <a:t>    b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0</a:t>
            </a:r>
            <a:endParaRPr lang="en-US" sz="2400" b="1">
              <a:latin typeface="Times New Roman" charset="0"/>
              <a:ea typeface="ＭＳ Ｐゴシック" charset="0"/>
            </a:endParaRP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1    0    1    1    0    0	  Sum		s</a:t>
            </a:r>
            <a:r>
              <a:rPr lang="en-US" sz="2400" b="1" baseline="-250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s</a:t>
            </a:r>
            <a:r>
              <a:rPr lang="en-US" sz="2400" b="1" baseline="-250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 s</a:t>
            </a:r>
            <a:r>
              <a:rPr lang="en-US" sz="2400" b="1" baseline="-250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s</a:t>
            </a:r>
            <a:r>
              <a:rPr lang="en-US" sz="2400" b="1" baseline="-250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0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9A7B5CCA-85EE-2899-982A-09862DEF0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7600"/>
            <a:ext cx="3806825" cy="2986088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-1</a:t>
            </a:r>
            <a:r>
              <a:rPr lang="en-US" sz="2400">
                <a:latin typeface="Times New Roman" charset="0"/>
                <a:ea typeface="ＭＳ Ｐゴシック" charset="0"/>
              </a:rPr>
              <a:t> = 0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  for i = 0 : n-1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 s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= 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+ 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+ 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i-1</a:t>
            </a:r>
            <a:endParaRPr lang="en-US" sz="2400">
              <a:latin typeface="Times New Roman" charset="0"/>
              <a:ea typeface="ＭＳ Ｐゴシック" charset="0"/>
            </a:endParaRP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 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= 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+ 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i-1</a:t>
            </a:r>
            <a:r>
              <a:rPr lang="en-US" sz="2400">
                <a:latin typeface="Times New Roman" charset="0"/>
                <a:ea typeface="ＭＳ Ｐゴシック" charset="0"/>
              </a:rPr>
              <a:t>(a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+ 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)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end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 s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</a:t>
            </a:r>
            <a:r>
              <a:rPr lang="en-US" sz="2400">
                <a:latin typeface="Times New Roman" charset="0"/>
                <a:ea typeface="ＭＳ Ｐゴシック" charset="0"/>
              </a:rPr>
              <a:t> = 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n-1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E64AA34-330F-4A13-2216-FAF24BA2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380682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	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+ 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   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      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i-1</a:t>
            </a:r>
            <a:endParaRPr lang="en-US" sz="2400">
              <a:latin typeface="Times New Roman" charset="0"/>
              <a:ea typeface="ＭＳ Ｐゴシック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1	    0         1         1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   </a:t>
            </a:r>
          </a:p>
        </p:txBody>
      </p:sp>
      <p:sp>
        <p:nvSpPr>
          <p:cNvPr id="30727" name="Line 7">
            <a:extLst>
              <a:ext uri="{FF2B5EF4-FFF2-40B4-BE49-F238E27FC236}">
                <a16:creationId xmlns:a16="http://schemas.microsoft.com/office/drawing/2014/main" id="{DD33DE59-E644-9F70-3E1E-AFAACC507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613" y="4648200"/>
            <a:ext cx="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8" name="Line 8">
            <a:extLst>
              <a:ext uri="{FF2B5EF4-FFF2-40B4-BE49-F238E27FC236}">
                <a16:creationId xmlns:a16="http://schemas.microsoft.com/office/drawing/2014/main" id="{AEFB88A9-A232-34B5-BD57-A888B89F8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613" y="4648200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29" name="Line 9">
            <a:extLst>
              <a:ext uri="{FF2B5EF4-FFF2-40B4-BE49-F238E27FC236}">
                <a16:creationId xmlns:a16="http://schemas.microsoft.com/office/drawing/2014/main" id="{36D3EA77-4B4D-D7CF-E610-39CB8D9E0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613" y="5410200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0" name="Line 10">
            <a:extLst>
              <a:ext uri="{FF2B5EF4-FFF2-40B4-BE49-F238E27FC236}">
                <a16:creationId xmlns:a16="http://schemas.microsoft.com/office/drawing/2014/main" id="{191D9FFA-2684-6FEC-062E-C0E0D569F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213" y="4648200"/>
            <a:ext cx="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1" name="Line 11">
            <a:extLst>
              <a:ext uri="{FF2B5EF4-FFF2-40B4-BE49-F238E27FC236}">
                <a16:creationId xmlns:a16="http://schemas.microsoft.com/office/drawing/2014/main" id="{84552B24-44C7-CFA4-F35F-43D37FDE8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213" y="4648200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2" name="Line 12">
            <a:extLst>
              <a:ext uri="{FF2B5EF4-FFF2-40B4-BE49-F238E27FC236}">
                <a16:creationId xmlns:a16="http://schemas.microsoft.com/office/drawing/2014/main" id="{A1D0DAB5-902C-ABB5-06B8-2941FC577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213" y="5410200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3" name="Line 13">
            <a:extLst>
              <a:ext uri="{FF2B5EF4-FFF2-40B4-BE49-F238E27FC236}">
                <a16:creationId xmlns:a16="http://schemas.microsoft.com/office/drawing/2014/main" id="{129F6A0E-DFDB-B55C-D4EE-853F1A770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1213" y="4648200"/>
            <a:ext cx="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4" name="Line 14">
            <a:extLst>
              <a:ext uri="{FF2B5EF4-FFF2-40B4-BE49-F238E27FC236}">
                <a16:creationId xmlns:a16="http://schemas.microsoft.com/office/drawing/2014/main" id="{13A30B4A-E644-502A-142E-65256B4F4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1213" y="4648200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5" name="Line 15">
            <a:extLst>
              <a:ext uri="{FF2B5EF4-FFF2-40B4-BE49-F238E27FC236}">
                <a16:creationId xmlns:a16="http://schemas.microsoft.com/office/drawing/2014/main" id="{D5DCFF09-9437-3C4F-EEEF-63BD24406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1213" y="5410200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6" name="Line 16">
            <a:extLst>
              <a:ext uri="{FF2B5EF4-FFF2-40B4-BE49-F238E27FC236}">
                <a16:creationId xmlns:a16="http://schemas.microsoft.com/office/drawing/2014/main" id="{5C1087D0-DDE6-BABE-46A1-BD3008A6F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2813" y="4648200"/>
            <a:ext cx="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7" name="Line 17">
            <a:extLst>
              <a:ext uri="{FF2B5EF4-FFF2-40B4-BE49-F238E27FC236}">
                <a16:creationId xmlns:a16="http://schemas.microsoft.com/office/drawing/2014/main" id="{C79F3BF8-B3D0-3B81-51CF-BE0BFBF58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13" y="4648200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8" name="Line 18">
            <a:extLst>
              <a:ext uri="{FF2B5EF4-FFF2-40B4-BE49-F238E27FC236}">
                <a16:creationId xmlns:a16="http://schemas.microsoft.com/office/drawing/2014/main" id="{C544B561-601F-0B0A-D5BE-F9C5B5165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13" y="5410200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9" name="Line 19">
            <a:extLst>
              <a:ext uri="{FF2B5EF4-FFF2-40B4-BE49-F238E27FC236}">
                <a16:creationId xmlns:a16="http://schemas.microsoft.com/office/drawing/2014/main" id="{8AD5E5AE-9D5E-87FD-3925-91955EA8E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6413" y="4648200"/>
            <a:ext cx="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40" name="Line 20">
            <a:extLst>
              <a:ext uri="{FF2B5EF4-FFF2-40B4-BE49-F238E27FC236}">
                <a16:creationId xmlns:a16="http://schemas.microsoft.com/office/drawing/2014/main" id="{009DC120-A7B4-37C3-AE24-A8F11D97D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0213" y="4648200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41" name="Line 21">
            <a:extLst>
              <a:ext uri="{FF2B5EF4-FFF2-40B4-BE49-F238E27FC236}">
                <a16:creationId xmlns:a16="http://schemas.microsoft.com/office/drawing/2014/main" id="{279CFCD2-13F0-73F4-E00C-78940EED1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0213" y="5410200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42" name="Line 22">
            <a:extLst>
              <a:ext uri="{FF2B5EF4-FFF2-40B4-BE49-F238E27FC236}">
                <a16:creationId xmlns:a16="http://schemas.microsoft.com/office/drawing/2014/main" id="{01B9B236-3D12-E115-662C-8153C119B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648200"/>
            <a:ext cx="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43" name="Line 23">
            <a:extLst>
              <a:ext uri="{FF2B5EF4-FFF2-40B4-BE49-F238E27FC236}">
                <a16:creationId xmlns:a16="http://schemas.microsoft.com/office/drawing/2014/main" id="{CE58BC7A-24B1-064A-E295-966D2DCF1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648200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44" name="Line 24">
            <a:extLst>
              <a:ext uri="{FF2B5EF4-FFF2-40B4-BE49-F238E27FC236}">
                <a16:creationId xmlns:a16="http://schemas.microsoft.com/office/drawing/2014/main" id="{E693DF63-880B-66D9-6F74-34E5B27FC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410200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45" name="Rectangle 25">
            <a:extLst>
              <a:ext uri="{FF2B5EF4-FFF2-40B4-BE49-F238E27FC236}">
                <a16:creationId xmlns:a16="http://schemas.microsoft.com/office/drawing/2014/main" id="{7206F45C-6F81-7B09-8734-6EB7EF79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78388"/>
            <a:ext cx="9112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>
                <a:latin typeface="Times New Roman" charset="0"/>
                <a:ea typeface="ＭＳ Ｐゴシック" charset="0"/>
              </a:rPr>
              <a:t>=</a:t>
            </a:r>
          </a:p>
        </p:txBody>
      </p:sp>
      <p:sp>
        <p:nvSpPr>
          <p:cNvPr id="30746" name="Line 26">
            <a:extLst>
              <a:ext uri="{FF2B5EF4-FFF2-40B4-BE49-F238E27FC236}">
                <a16:creationId xmlns:a16="http://schemas.microsoft.com/office/drawing/2014/main" id="{AE99A866-14EA-27DA-2C91-4B7469D20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371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47" name="Line 27">
            <a:extLst>
              <a:ext uri="{FF2B5EF4-FFF2-40B4-BE49-F238E27FC236}">
                <a16:creationId xmlns:a16="http://schemas.microsoft.com/office/drawing/2014/main" id="{00BA6FB8-A1FB-E0A6-82BF-90C3CB07F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371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48" name="Line 28">
            <a:extLst>
              <a:ext uri="{FF2B5EF4-FFF2-40B4-BE49-F238E27FC236}">
                <a16:creationId xmlns:a16="http://schemas.microsoft.com/office/drawing/2014/main" id="{89B3B576-9325-331E-96FE-8FC944183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276600"/>
            <a:ext cx="23622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49" name="Line 29">
            <a:extLst>
              <a:ext uri="{FF2B5EF4-FFF2-40B4-BE49-F238E27FC236}">
                <a16:creationId xmlns:a16="http://schemas.microsoft.com/office/drawing/2014/main" id="{D4D13936-472B-8076-49EC-05AE3236F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3622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50" name="Text Box 30">
            <a:extLst>
              <a:ext uri="{FF2B5EF4-FFF2-40B4-BE49-F238E27FC236}">
                <a16:creationId xmlns:a16="http://schemas.microsoft.com/office/drawing/2014/main" id="{2B2189DE-9D2A-4D81-95A5-09A51AFE6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86200"/>
            <a:ext cx="2230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(addition mod 2)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720D5D7-8B45-1764-531B-17CADE0B5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FFFFFF"/>
                </a:solidFill>
              </a:rPr>
              <a:t>Carry-Look Ahead Addition (Babbage 1800</a:t>
            </a:r>
            <a:r>
              <a:rPr lang="ja-JP" altLang="en-US" sz="3600">
                <a:solidFill>
                  <a:srgbClr val="FFFFFF"/>
                </a:solidFill>
              </a:rPr>
              <a:t>’</a:t>
            </a:r>
            <a:r>
              <a:rPr lang="en-US" altLang="ja-JP" sz="3600">
                <a:solidFill>
                  <a:srgbClr val="FFFFFF"/>
                </a:solidFill>
              </a:rPr>
              <a:t>s)</a:t>
            </a:r>
            <a:endParaRPr lang="en-US" altLang="en-US" sz="3600">
              <a:solidFill>
                <a:srgbClr val="FFFFFF"/>
              </a:solidFill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34AC624-13D0-FDAA-35CC-B0A5C5110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16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3200">
                <a:latin typeface="Times New Roman" charset="0"/>
                <a:ea typeface="ＭＳ Ｐゴシック" charset="0"/>
              </a:rPr>
              <a:t>Goal: Add Two n-bit Integers</a:t>
            </a:r>
            <a:r>
              <a:rPr lang="en-US" sz="32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1E19F047-150D-6B7D-C704-B77CDC57E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73914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  <a:defRPr/>
            </a:pPr>
            <a:r>
              <a:rPr lang="en-US" sz="32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   </a:t>
            </a:r>
            <a:r>
              <a:rPr lang="en-US" sz="2000" b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Example</a:t>
            </a:r>
            <a:r>
              <a:rPr lang="en-US" sz="1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                                                                           </a:t>
            </a:r>
            <a:r>
              <a:rPr lang="en-US" sz="2000" b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Notation</a:t>
            </a: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  1   0    1    1    1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	  </a:t>
            </a: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Carry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	</a:t>
            </a: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2400" b="1" baseline="-25000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     c</a:t>
            </a:r>
            <a:r>
              <a:rPr lang="en-US" sz="2400" b="1" baseline="-25000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b="1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     c</a:t>
            </a:r>
            <a:r>
              <a:rPr lang="en-US" sz="2400" b="1" baseline="-25000">
                <a:solidFill>
                  <a:schemeClr val="folHlink"/>
                </a:solidFill>
                <a:latin typeface="Times New Roman" charset="0"/>
                <a:ea typeface="ＭＳ Ｐゴシック" charset="0"/>
              </a:rPr>
              <a:t>0</a:t>
            </a:r>
            <a:endParaRPr lang="en-US" sz="2400" b="1">
              <a:solidFill>
                <a:schemeClr val="folHlink"/>
              </a:solidFill>
              <a:latin typeface="Times New Roman" charset="0"/>
              <a:ea typeface="ＭＳ Ｐゴシック" charset="0"/>
            </a:endParaRP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  </a:t>
            </a:r>
            <a:r>
              <a:rPr lang="en-US" sz="2400" b="1">
                <a:latin typeface="Times New Roman" charset="0"/>
                <a:ea typeface="ＭＳ Ｐゴシック" charset="0"/>
              </a:rPr>
              <a:t>1    0    1    1    1    First Int	a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3</a:t>
            </a:r>
            <a:r>
              <a:rPr lang="en-US" sz="2400" b="1">
                <a:latin typeface="Times New Roman" charset="0"/>
                <a:ea typeface="ＭＳ Ｐゴシック" charset="0"/>
              </a:rPr>
              <a:t>     a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2</a:t>
            </a:r>
            <a:r>
              <a:rPr lang="en-US" sz="2400" b="1">
                <a:latin typeface="Times New Roman" charset="0"/>
                <a:ea typeface="ＭＳ Ｐゴシック" charset="0"/>
              </a:rPr>
              <a:t>     a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1</a:t>
            </a:r>
            <a:r>
              <a:rPr lang="en-US" sz="2400" b="1">
                <a:latin typeface="Times New Roman" charset="0"/>
                <a:ea typeface="ＭＳ Ｐゴシック" charset="0"/>
              </a:rPr>
              <a:t>     a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0</a:t>
            </a:r>
            <a:endParaRPr lang="en-US" sz="2400" b="1">
              <a:latin typeface="Times New Roman" charset="0"/>
              <a:ea typeface="ＭＳ Ｐゴシック" charset="0"/>
            </a:endParaRP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400" b="1">
                <a:latin typeface="Times New Roman" charset="0"/>
                <a:ea typeface="ＭＳ Ｐゴシック" charset="0"/>
              </a:rPr>
              <a:t>       1    0    1    0    1  Second Int	a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3</a:t>
            </a:r>
            <a:r>
              <a:rPr lang="en-US" sz="2400" b="1">
                <a:latin typeface="Times New Roman" charset="0"/>
                <a:ea typeface="ＭＳ Ｐゴシック" charset="0"/>
              </a:rPr>
              <a:t>     b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2</a:t>
            </a:r>
            <a:r>
              <a:rPr lang="en-US" sz="2400" b="1">
                <a:latin typeface="Times New Roman" charset="0"/>
                <a:ea typeface="ＭＳ Ｐゴシック" charset="0"/>
              </a:rPr>
              <a:t>     b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1</a:t>
            </a:r>
            <a:r>
              <a:rPr lang="en-US" sz="2400" b="1">
                <a:latin typeface="Times New Roman" charset="0"/>
                <a:ea typeface="ＭＳ Ｐゴシック" charset="0"/>
              </a:rPr>
              <a:t>    b</a:t>
            </a:r>
            <a:r>
              <a:rPr lang="en-US" sz="2400" b="1" baseline="-25000">
                <a:latin typeface="Times New Roman" charset="0"/>
                <a:ea typeface="ＭＳ Ｐゴシック" charset="0"/>
              </a:rPr>
              <a:t>0</a:t>
            </a:r>
            <a:endParaRPr lang="en-US" sz="2400" b="1">
              <a:latin typeface="Times New Roman" charset="0"/>
              <a:ea typeface="ＭＳ Ｐゴシック" charset="0"/>
            </a:endParaRP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1    0    1    1    0    0	  Sum		s</a:t>
            </a:r>
            <a:r>
              <a:rPr lang="en-US" sz="2400" b="1" baseline="-250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s</a:t>
            </a:r>
            <a:r>
              <a:rPr lang="en-US" sz="2400" b="1" baseline="-250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 s</a:t>
            </a:r>
            <a:r>
              <a:rPr lang="en-US" sz="2400" b="1" baseline="-250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    s</a:t>
            </a:r>
            <a:r>
              <a:rPr lang="en-US" sz="2400" b="1" baseline="-250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0</a:t>
            </a:r>
            <a:r>
              <a:rPr lang="en-US" sz="24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756600A5-76FD-C4E1-5C6C-9015948AA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71913"/>
            <a:ext cx="3806825" cy="2986087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-1</a:t>
            </a:r>
            <a:r>
              <a:rPr lang="en-US" sz="2400">
                <a:latin typeface="Times New Roman" charset="0"/>
                <a:ea typeface="ＭＳ Ｐゴシック" charset="0"/>
              </a:rPr>
              <a:t> = 0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  for i = 0 : n-1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 s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= 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+ 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+ 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i-1</a:t>
            </a:r>
            <a:endParaRPr lang="en-US" sz="2400">
              <a:latin typeface="Times New Roman" charset="0"/>
              <a:ea typeface="ＭＳ Ｐゴシック" charset="0"/>
            </a:endParaRP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 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= 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+ 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i-1</a:t>
            </a:r>
            <a:r>
              <a:rPr lang="en-US" sz="2400">
                <a:latin typeface="Times New Roman" charset="0"/>
                <a:ea typeface="ＭＳ Ｐゴシック" charset="0"/>
              </a:rPr>
              <a:t>(a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+ 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)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end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 s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</a:t>
            </a:r>
            <a:r>
              <a:rPr lang="en-US" sz="2400">
                <a:latin typeface="Times New Roman" charset="0"/>
                <a:ea typeface="ＭＳ Ｐゴシック" charset="0"/>
              </a:rPr>
              <a:t> = 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n-1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FAD15EFA-8CD0-0642-A3E6-308A017E8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38600"/>
            <a:ext cx="380682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	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+ 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   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      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i-1</a:t>
            </a:r>
            <a:endParaRPr lang="en-US" sz="2400">
              <a:latin typeface="Times New Roman" charset="0"/>
              <a:ea typeface="ＭＳ Ｐゴシック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1	    0         1         1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   </a:t>
            </a:r>
          </a:p>
        </p:txBody>
      </p:sp>
      <p:sp>
        <p:nvSpPr>
          <p:cNvPr id="31751" name="Line 7">
            <a:extLst>
              <a:ext uri="{FF2B5EF4-FFF2-40B4-BE49-F238E27FC236}">
                <a16:creationId xmlns:a16="http://schemas.microsoft.com/office/drawing/2014/main" id="{F03741F4-9FBA-56E7-5370-FECF9A5EA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613" y="4189413"/>
            <a:ext cx="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id="{153050C3-A3D5-26AF-4010-5C70CD0B4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613" y="4189413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3" name="Line 9">
            <a:extLst>
              <a:ext uri="{FF2B5EF4-FFF2-40B4-BE49-F238E27FC236}">
                <a16:creationId xmlns:a16="http://schemas.microsoft.com/office/drawing/2014/main" id="{30F396D5-1915-D21B-37C2-2F4DA7227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613" y="4951413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E23DE2E1-D72C-43BF-D460-A5CFAC8DA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213" y="4189413"/>
            <a:ext cx="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FC733BAC-D2A7-5FBA-715E-FBDB03BA2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213" y="4189413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6" name="Line 12">
            <a:extLst>
              <a:ext uri="{FF2B5EF4-FFF2-40B4-BE49-F238E27FC236}">
                <a16:creationId xmlns:a16="http://schemas.microsoft.com/office/drawing/2014/main" id="{09BFA653-D9E4-825E-E450-C14F70755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213" y="4951413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7" name="Line 13">
            <a:extLst>
              <a:ext uri="{FF2B5EF4-FFF2-40B4-BE49-F238E27FC236}">
                <a16:creationId xmlns:a16="http://schemas.microsoft.com/office/drawing/2014/main" id="{F2C5E12F-E4C1-3CAE-427F-482E3F602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1213" y="4189413"/>
            <a:ext cx="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8" name="Line 14">
            <a:extLst>
              <a:ext uri="{FF2B5EF4-FFF2-40B4-BE49-F238E27FC236}">
                <a16:creationId xmlns:a16="http://schemas.microsoft.com/office/drawing/2014/main" id="{9FE38C97-FFD0-EBD1-484A-127BCE575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1213" y="4189413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59" name="Line 15">
            <a:extLst>
              <a:ext uri="{FF2B5EF4-FFF2-40B4-BE49-F238E27FC236}">
                <a16:creationId xmlns:a16="http://schemas.microsoft.com/office/drawing/2014/main" id="{FDCAF8AF-2B94-D9E1-4FA0-62D10DB50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1213" y="4951413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60" name="Line 16">
            <a:extLst>
              <a:ext uri="{FF2B5EF4-FFF2-40B4-BE49-F238E27FC236}">
                <a16:creationId xmlns:a16="http://schemas.microsoft.com/office/drawing/2014/main" id="{9E19EE4E-2F31-C39C-32CF-2B7D43C3A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2813" y="4189413"/>
            <a:ext cx="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61" name="Line 17">
            <a:extLst>
              <a:ext uri="{FF2B5EF4-FFF2-40B4-BE49-F238E27FC236}">
                <a16:creationId xmlns:a16="http://schemas.microsoft.com/office/drawing/2014/main" id="{6959811B-BD54-D68C-4C9F-770E7E0C1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13" y="4189413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62" name="Line 18">
            <a:extLst>
              <a:ext uri="{FF2B5EF4-FFF2-40B4-BE49-F238E27FC236}">
                <a16:creationId xmlns:a16="http://schemas.microsoft.com/office/drawing/2014/main" id="{927E5F17-77EC-886A-1177-76FDA4A00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13" y="4951413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63" name="Line 19">
            <a:extLst>
              <a:ext uri="{FF2B5EF4-FFF2-40B4-BE49-F238E27FC236}">
                <a16:creationId xmlns:a16="http://schemas.microsoft.com/office/drawing/2014/main" id="{8788A1DE-0F94-A728-0E29-03362F724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6413" y="4189413"/>
            <a:ext cx="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64" name="Line 20">
            <a:extLst>
              <a:ext uri="{FF2B5EF4-FFF2-40B4-BE49-F238E27FC236}">
                <a16:creationId xmlns:a16="http://schemas.microsoft.com/office/drawing/2014/main" id="{5E38504F-A7F7-2985-8022-C49FAD76A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0213" y="4189413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65" name="Line 21">
            <a:extLst>
              <a:ext uri="{FF2B5EF4-FFF2-40B4-BE49-F238E27FC236}">
                <a16:creationId xmlns:a16="http://schemas.microsoft.com/office/drawing/2014/main" id="{B2AFDC3C-536C-E089-AB19-E7CB2C3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0213" y="4951413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66" name="Line 22">
            <a:extLst>
              <a:ext uri="{FF2B5EF4-FFF2-40B4-BE49-F238E27FC236}">
                <a16:creationId xmlns:a16="http://schemas.microsoft.com/office/drawing/2014/main" id="{F495147D-A155-9607-D8D7-56648DB64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189413"/>
            <a:ext cx="0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67" name="Line 23">
            <a:extLst>
              <a:ext uri="{FF2B5EF4-FFF2-40B4-BE49-F238E27FC236}">
                <a16:creationId xmlns:a16="http://schemas.microsoft.com/office/drawing/2014/main" id="{E02B8ADF-0B2F-BD84-663B-EB7954DC6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189413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68" name="Line 24">
            <a:extLst>
              <a:ext uri="{FF2B5EF4-FFF2-40B4-BE49-F238E27FC236}">
                <a16:creationId xmlns:a16="http://schemas.microsoft.com/office/drawing/2014/main" id="{D0FE8C74-4BA0-1529-EB77-0A45873FD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951413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69" name="Rectangle 25">
            <a:extLst>
              <a:ext uri="{FF2B5EF4-FFF2-40B4-BE49-F238E27FC236}">
                <a16:creationId xmlns:a16="http://schemas.microsoft.com/office/drawing/2014/main" id="{43DE64BD-8F54-8ECF-CC7D-FEE3B89BE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419600"/>
            <a:ext cx="911225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>
                <a:latin typeface="Times New Roman" charset="0"/>
                <a:ea typeface="ＭＳ Ｐゴシック" charset="0"/>
              </a:rPr>
              <a:t>=</a:t>
            </a:r>
          </a:p>
        </p:txBody>
      </p:sp>
      <p:sp>
        <p:nvSpPr>
          <p:cNvPr id="31770" name="Line 26">
            <a:extLst>
              <a:ext uri="{FF2B5EF4-FFF2-40B4-BE49-F238E27FC236}">
                <a16:creationId xmlns:a16="http://schemas.microsoft.com/office/drawing/2014/main" id="{AAC0F481-BEE9-9316-451D-B51B42DB7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371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71" name="Line 27">
            <a:extLst>
              <a:ext uri="{FF2B5EF4-FFF2-40B4-BE49-F238E27FC236}">
                <a16:creationId xmlns:a16="http://schemas.microsoft.com/office/drawing/2014/main" id="{A4751082-5138-17B1-BAD7-8981D2DE2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371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72" name="Line 28">
            <a:extLst>
              <a:ext uri="{FF2B5EF4-FFF2-40B4-BE49-F238E27FC236}">
                <a16:creationId xmlns:a16="http://schemas.microsoft.com/office/drawing/2014/main" id="{C93A9B51-7E52-6BC7-2F28-0164F4F3F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276600"/>
            <a:ext cx="23622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73" name="Line 29">
            <a:extLst>
              <a:ext uri="{FF2B5EF4-FFF2-40B4-BE49-F238E27FC236}">
                <a16:creationId xmlns:a16="http://schemas.microsoft.com/office/drawing/2014/main" id="{6EB575DB-197F-E01E-73DA-C7B111C1F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23622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774" name="Text Box 30">
            <a:extLst>
              <a:ext uri="{FF2B5EF4-FFF2-40B4-BE49-F238E27FC236}">
                <a16:creationId xmlns:a16="http://schemas.microsoft.com/office/drawing/2014/main" id="{7C90E628-8971-76F0-295B-70433D368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86200"/>
            <a:ext cx="2230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(addition mod 2)</a:t>
            </a:r>
          </a:p>
        </p:txBody>
      </p:sp>
      <p:sp>
        <p:nvSpPr>
          <p:cNvPr id="31775" name="Text Box 31">
            <a:extLst>
              <a:ext uri="{FF2B5EF4-FFF2-40B4-BE49-F238E27FC236}">
                <a16:creationId xmlns:a16="http://schemas.microsoft.com/office/drawing/2014/main" id="{9C88E126-56E5-35CA-2A49-DC4FADDAD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40300"/>
            <a:ext cx="5257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Matmul prefix with binary arithmetic is equivalent to carry-look ahead!</a:t>
            </a:r>
          </a:p>
          <a:p>
            <a:pPr>
              <a:defRPr/>
            </a:pPr>
            <a:endParaRPr lang="en-US" sz="240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Compute 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 </a:t>
            </a:r>
            <a:r>
              <a:rPr lang="en-US" sz="2400">
                <a:latin typeface="Times New Roman" charset="0"/>
                <a:ea typeface="ＭＳ Ｐゴシック" charset="0"/>
              </a:rPr>
              <a:t>by prefix, then </a:t>
            </a:r>
          </a:p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s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</a:rPr>
              <a:t> = 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 </a:t>
            </a:r>
            <a:r>
              <a:rPr lang="en-US" sz="2400">
                <a:latin typeface="Times New Roman" charset="0"/>
                <a:ea typeface="ＭＳ Ｐゴシック" charset="0"/>
              </a:rPr>
              <a:t>+ 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 </a:t>
            </a:r>
            <a:r>
              <a:rPr lang="en-US" sz="2400">
                <a:latin typeface="Times New Roman" charset="0"/>
                <a:ea typeface="ＭＳ Ｐゴシック" charset="0"/>
              </a:rPr>
              <a:t>+c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i-1  </a:t>
            </a:r>
            <a:r>
              <a:rPr lang="en-US" sz="2400">
                <a:latin typeface="Times New Roman" charset="0"/>
                <a:ea typeface="ＭＳ Ｐゴシック" charset="0"/>
              </a:rPr>
              <a:t>in parallel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7502011-580B-B4F5-402A-ECDAAD23F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Parallel Prefix Method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13D35E3-613F-3F81-6C62-9EFFD688D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This is our first example of a parallel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Watch closely what is being optimized for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Parallel steps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Beautiful idea with surprising 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Not sure if the parallel prefix method is used much in the real world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Might maybe be inside MPI scan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Might be used in some SIMD and SIMD like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real key: What is it about the real world that differs from the naïve mental model of parallelism?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705038E-78AB-825C-42ED-4DBCACF84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/>
                </a:solidFill>
              </a:rPr>
              <a:t>Tridiagonal Factor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5405DF7-9DAD-C7B5-1F11-79C604C77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62200" y="0"/>
            <a:ext cx="7616825" cy="348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2400" b="1">
              <a:latin typeface="Times New Roman" charset="0"/>
              <a:ea typeface="ＭＳ Ｐゴシック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>
                <a:latin typeface="Times New Roman" charset="0"/>
                <a:ea typeface="ＭＳ Ｐゴシック" charset="0"/>
              </a:rPr>
              <a:t>                                      	</a:t>
            </a:r>
            <a:r>
              <a:rPr lang="en-US" sz="2400">
                <a:latin typeface="Times New Roman" charset="0"/>
                <a:ea typeface="ＭＳ Ｐゴシック" charset="0"/>
              </a:rPr>
              <a:t>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1</a:t>
            </a:r>
            <a:r>
              <a:rPr lang="en-US" sz="2400">
                <a:latin typeface="Times New Roman" charset="0"/>
                <a:ea typeface="ＭＳ Ｐゴシック" charset="0"/>
              </a:rPr>
              <a:t>   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1</a:t>
            </a:r>
            <a:endParaRPr lang="en-US" sz="2400" b="1">
              <a:latin typeface="Times New Roman" charset="0"/>
              <a:ea typeface="ＭＳ Ｐゴシック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>
                <a:latin typeface="Times New Roman" charset="0"/>
                <a:ea typeface="ＭＳ Ｐゴシック" charset="0"/>
              </a:rPr>
              <a:t> 				</a:t>
            </a:r>
            <a:r>
              <a:rPr lang="en-US" sz="2400">
                <a:latin typeface="Times New Roman" charset="0"/>
                <a:ea typeface="ＭＳ Ｐゴシック" charset="0"/>
              </a:rPr>
              <a:t>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1</a:t>
            </a:r>
            <a:r>
              <a:rPr lang="en-US" sz="2400">
                <a:latin typeface="Times New Roman" charset="0"/>
                <a:ea typeface="ＭＳ Ｐゴシック" charset="0"/>
              </a:rPr>
              <a:t>   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2</a:t>
            </a:r>
            <a:r>
              <a:rPr lang="en-US" sz="2400">
                <a:latin typeface="Times New Roman" charset="0"/>
                <a:ea typeface="ＭＳ Ｐゴシック" charset="0"/>
              </a:rPr>
              <a:t>   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2</a:t>
            </a:r>
            <a:endParaRPr lang="en-US" sz="2400">
              <a:latin typeface="Times New Roman" charset="0"/>
              <a:ea typeface="ＭＳ Ｐゴシック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				      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2</a:t>
            </a:r>
            <a:r>
              <a:rPr lang="en-US" sz="2400">
                <a:latin typeface="Times New Roman" charset="0"/>
                <a:ea typeface="ＭＳ Ｐゴシック" charset="0"/>
              </a:rPr>
              <a:t>   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3</a:t>
            </a:r>
            <a:r>
              <a:rPr lang="en-US" sz="2400">
                <a:latin typeface="Times New Roman" charset="0"/>
                <a:ea typeface="ＭＳ Ｐゴシック" charset="0"/>
              </a:rPr>
              <a:t>   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3</a:t>
            </a:r>
            <a:endParaRPr lang="en-US" sz="2400">
              <a:latin typeface="Times New Roman" charset="0"/>
              <a:ea typeface="ＭＳ Ｐゴシック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					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3</a:t>
            </a:r>
            <a:r>
              <a:rPr lang="en-US" sz="2400">
                <a:latin typeface="Times New Roman" charset="0"/>
                <a:ea typeface="ＭＳ Ｐゴシック" charset="0"/>
              </a:rPr>
              <a:t>   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4</a:t>
            </a:r>
            <a:r>
              <a:rPr lang="en-US" sz="2400">
                <a:latin typeface="Times New Roman" charset="0"/>
                <a:ea typeface="ＭＳ Ｐゴシック" charset="0"/>
              </a:rPr>
              <a:t>   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4</a:t>
            </a:r>
            <a:endParaRPr lang="en-US" sz="2400">
              <a:latin typeface="Times New Roman" charset="0"/>
              <a:ea typeface="ＭＳ Ｐゴシック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					      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4</a:t>
            </a:r>
            <a:r>
              <a:rPr lang="en-US" sz="2400">
                <a:latin typeface="Times New Roman" charset="0"/>
                <a:ea typeface="ＭＳ Ｐゴシック" charset="0"/>
              </a:rPr>
              <a:t>   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5</a:t>
            </a:r>
            <a:endParaRPr lang="en-US" sz="2400">
              <a:latin typeface="Times New Roman" charset="0"/>
              <a:ea typeface="ＭＳ Ｐゴシック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			</a:t>
            </a:r>
          </a:p>
        </p:txBody>
      </p:sp>
      <p:sp>
        <p:nvSpPr>
          <p:cNvPr id="32772" name="Line 4">
            <a:extLst>
              <a:ext uri="{FF2B5EF4-FFF2-40B4-BE49-F238E27FC236}">
                <a16:creationId xmlns:a16="http://schemas.microsoft.com/office/drawing/2014/main" id="{574AA39B-D938-4FEE-D107-621B30C01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581400"/>
            <a:ext cx="0" cy="9906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84360A7B-2062-1991-FB07-37A8F0284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579813"/>
            <a:ext cx="0" cy="9906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EB16BDBA-2596-2B0F-71A1-BAD84088D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579813"/>
            <a:ext cx="0" cy="9906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5582934A-C093-3436-1058-4F1DC22E2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79813"/>
            <a:ext cx="0" cy="9906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76" name="Line 8">
            <a:extLst>
              <a:ext uri="{FF2B5EF4-FFF2-40B4-BE49-F238E27FC236}">
                <a16:creationId xmlns:a16="http://schemas.microsoft.com/office/drawing/2014/main" id="{0F14F131-F44B-4CAF-3043-D6098B221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79813"/>
            <a:ext cx="0" cy="9906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77" name="Line 9">
            <a:extLst>
              <a:ext uri="{FF2B5EF4-FFF2-40B4-BE49-F238E27FC236}">
                <a16:creationId xmlns:a16="http://schemas.microsoft.com/office/drawing/2014/main" id="{883741FC-C71A-E0BD-F0FE-0D723659B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579813"/>
            <a:ext cx="0" cy="9906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78" name="Line 10">
            <a:extLst>
              <a:ext uri="{FF2B5EF4-FFF2-40B4-BE49-F238E27FC236}">
                <a16:creationId xmlns:a16="http://schemas.microsoft.com/office/drawing/2014/main" id="{D8BB64DC-143A-2184-68D9-E7A7FC1DD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7613"/>
            <a:ext cx="0" cy="1676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79" name="Line 11">
            <a:extLst>
              <a:ext uri="{FF2B5EF4-FFF2-40B4-BE49-F238E27FC236}">
                <a16:creationId xmlns:a16="http://schemas.microsoft.com/office/drawing/2014/main" id="{851915A7-3ADF-B19C-7DF8-FACAC94CC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027613"/>
            <a:ext cx="0" cy="1676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80" name="Line 12">
            <a:extLst>
              <a:ext uri="{FF2B5EF4-FFF2-40B4-BE49-F238E27FC236}">
                <a16:creationId xmlns:a16="http://schemas.microsoft.com/office/drawing/2014/main" id="{28588C96-BA4E-8AF9-2AF8-C98BDD609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027613"/>
            <a:ext cx="0" cy="1676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81" name="Line 13">
            <a:extLst>
              <a:ext uri="{FF2B5EF4-FFF2-40B4-BE49-F238E27FC236}">
                <a16:creationId xmlns:a16="http://schemas.microsoft.com/office/drawing/2014/main" id="{3A69C337-CB9B-0CCF-7D78-B6B2EF707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027613"/>
            <a:ext cx="0" cy="1676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82" name="Line 14">
            <a:extLst>
              <a:ext uri="{FF2B5EF4-FFF2-40B4-BE49-F238E27FC236}">
                <a16:creationId xmlns:a16="http://schemas.microsoft.com/office/drawing/2014/main" id="{0081D194-C077-9576-925F-456AD504D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31813"/>
            <a:ext cx="7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83" name="Line 15">
            <a:extLst>
              <a:ext uri="{FF2B5EF4-FFF2-40B4-BE49-F238E27FC236}">
                <a16:creationId xmlns:a16="http://schemas.microsoft.com/office/drawing/2014/main" id="{696F21A5-3F47-012A-A1D7-C5346EB4E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579813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84" name="Line 16">
            <a:extLst>
              <a:ext uri="{FF2B5EF4-FFF2-40B4-BE49-F238E27FC236}">
                <a16:creationId xmlns:a16="http://schemas.microsoft.com/office/drawing/2014/main" id="{C09BF075-0036-AA85-164A-DF532F65A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570413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E4AC2F2E-9145-18D9-5302-A7B7D36461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579813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86" name="Line 18">
            <a:extLst>
              <a:ext uri="{FF2B5EF4-FFF2-40B4-BE49-F238E27FC236}">
                <a16:creationId xmlns:a16="http://schemas.microsoft.com/office/drawing/2014/main" id="{04403F3C-096E-AFB4-3416-F101BF43A2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570413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87" name="Line 19">
            <a:extLst>
              <a:ext uri="{FF2B5EF4-FFF2-40B4-BE49-F238E27FC236}">
                <a16:creationId xmlns:a16="http://schemas.microsoft.com/office/drawing/2014/main" id="{0AAB3EB8-4E65-E70D-FA47-69DDEBAAF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579813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88" name="Line 20">
            <a:extLst>
              <a:ext uri="{FF2B5EF4-FFF2-40B4-BE49-F238E27FC236}">
                <a16:creationId xmlns:a16="http://schemas.microsoft.com/office/drawing/2014/main" id="{A0253F41-8E56-661B-629C-A60B00A69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570413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89" name="Line 21">
            <a:extLst>
              <a:ext uri="{FF2B5EF4-FFF2-40B4-BE49-F238E27FC236}">
                <a16:creationId xmlns:a16="http://schemas.microsoft.com/office/drawing/2014/main" id="{155E372C-7078-6217-69E9-2AA493400A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579813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90" name="Line 22">
            <a:extLst>
              <a:ext uri="{FF2B5EF4-FFF2-40B4-BE49-F238E27FC236}">
                <a16:creationId xmlns:a16="http://schemas.microsoft.com/office/drawing/2014/main" id="{DC6C91C4-50FC-1D59-362D-77284B88B7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570413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91" name="Line 23">
            <a:extLst>
              <a:ext uri="{FF2B5EF4-FFF2-40B4-BE49-F238E27FC236}">
                <a16:creationId xmlns:a16="http://schemas.microsoft.com/office/drawing/2014/main" id="{676BB9AE-B084-C65A-7205-AC9470EDD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79813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92" name="Line 24">
            <a:extLst>
              <a:ext uri="{FF2B5EF4-FFF2-40B4-BE49-F238E27FC236}">
                <a16:creationId xmlns:a16="http://schemas.microsoft.com/office/drawing/2014/main" id="{204F552E-0106-16FA-12E7-318AEEAE57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579813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93" name="Line 25">
            <a:extLst>
              <a:ext uri="{FF2B5EF4-FFF2-40B4-BE49-F238E27FC236}">
                <a16:creationId xmlns:a16="http://schemas.microsoft.com/office/drawing/2014/main" id="{2B52E819-3A8A-D2E5-D680-6C5185AD6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570413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94" name="Line 26">
            <a:extLst>
              <a:ext uri="{FF2B5EF4-FFF2-40B4-BE49-F238E27FC236}">
                <a16:creationId xmlns:a16="http://schemas.microsoft.com/office/drawing/2014/main" id="{C81A3255-4860-857B-5F81-238F36F90D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570413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95" name="Line 27">
            <a:extLst>
              <a:ext uri="{FF2B5EF4-FFF2-40B4-BE49-F238E27FC236}">
                <a16:creationId xmlns:a16="http://schemas.microsoft.com/office/drawing/2014/main" id="{4996086D-46AB-207E-A08F-1725296F2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7613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96" name="Line 28">
            <a:extLst>
              <a:ext uri="{FF2B5EF4-FFF2-40B4-BE49-F238E27FC236}">
                <a16:creationId xmlns:a16="http://schemas.microsoft.com/office/drawing/2014/main" id="{534A83CC-74DC-9C9F-B04B-1B74E9567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704013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97" name="Line 29">
            <a:extLst>
              <a:ext uri="{FF2B5EF4-FFF2-40B4-BE49-F238E27FC236}">
                <a16:creationId xmlns:a16="http://schemas.microsoft.com/office/drawing/2014/main" id="{C16733FE-F601-1E58-4B32-BAEF322489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5027613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98" name="Line 30">
            <a:extLst>
              <a:ext uri="{FF2B5EF4-FFF2-40B4-BE49-F238E27FC236}">
                <a16:creationId xmlns:a16="http://schemas.microsoft.com/office/drawing/2014/main" id="{0153FEF1-DF5D-5798-0CD8-56BDE7302B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6704013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99" name="Line 31">
            <a:extLst>
              <a:ext uri="{FF2B5EF4-FFF2-40B4-BE49-F238E27FC236}">
                <a16:creationId xmlns:a16="http://schemas.microsoft.com/office/drawing/2014/main" id="{05D4F528-03EE-393A-FBB3-1F53F2161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027613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800" name="Line 32">
            <a:extLst>
              <a:ext uri="{FF2B5EF4-FFF2-40B4-BE49-F238E27FC236}">
                <a16:creationId xmlns:a16="http://schemas.microsoft.com/office/drawing/2014/main" id="{3027B695-DA18-C701-5FB3-5FB0CFB97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704013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801" name="Line 33">
            <a:extLst>
              <a:ext uri="{FF2B5EF4-FFF2-40B4-BE49-F238E27FC236}">
                <a16:creationId xmlns:a16="http://schemas.microsoft.com/office/drawing/2014/main" id="{3AB099E8-5427-6D37-4CE4-70A248A7FF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5027613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802" name="Line 34">
            <a:extLst>
              <a:ext uri="{FF2B5EF4-FFF2-40B4-BE49-F238E27FC236}">
                <a16:creationId xmlns:a16="http://schemas.microsoft.com/office/drawing/2014/main" id="{3A9406E9-9FC2-454D-BE97-68E0ED65AD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6704013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803" name="Line 35">
            <a:extLst>
              <a:ext uri="{FF2B5EF4-FFF2-40B4-BE49-F238E27FC236}">
                <a16:creationId xmlns:a16="http://schemas.microsoft.com/office/drawing/2014/main" id="{4F0D1B85-7BD8-6522-FD36-A73C94402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037013"/>
            <a:ext cx="685800" cy="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804" name="Rectangle 36">
            <a:extLst>
              <a:ext uri="{FF2B5EF4-FFF2-40B4-BE49-F238E27FC236}">
                <a16:creationId xmlns:a16="http://schemas.microsoft.com/office/drawing/2014/main" id="{C10DF38F-857D-9773-D6F9-1F7F3E304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3810000"/>
            <a:ext cx="758825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=</a:t>
            </a:r>
          </a:p>
        </p:txBody>
      </p:sp>
      <p:sp>
        <p:nvSpPr>
          <p:cNvPr id="32805" name="Rectangle 37">
            <a:extLst>
              <a:ext uri="{FF2B5EF4-FFF2-40B4-BE49-F238E27FC236}">
                <a16:creationId xmlns:a16="http://schemas.microsoft.com/office/drawing/2014/main" id="{75125CA2-1CFC-D1C6-873B-79474B5BC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6400"/>
            <a:ext cx="15240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>
                <a:latin typeface="Times New Roman" charset="0"/>
                <a:ea typeface="ＭＳ Ｐゴシック" charset="0"/>
              </a:rPr>
              <a:t>T    =</a:t>
            </a:r>
            <a:endParaRPr lang="en-US" sz="9600" b="1">
              <a:latin typeface="Times New Roman" charset="0"/>
              <a:ea typeface="ＭＳ Ｐゴシック" charset="0"/>
            </a:endParaRPr>
          </a:p>
        </p:txBody>
      </p:sp>
      <p:sp>
        <p:nvSpPr>
          <p:cNvPr id="32806" name="Rectangle 38">
            <a:extLst>
              <a:ext uri="{FF2B5EF4-FFF2-40B4-BE49-F238E27FC236}">
                <a16:creationId xmlns:a16="http://schemas.microsoft.com/office/drawing/2014/main" id="{70AEF73D-502C-CE51-556C-6A2DFF7DE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5638800"/>
            <a:ext cx="1139825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>
                <a:latin typeface="Times New Roman" charset="0"/>
                <a:ea typeface="ＭＳ Ｐゴシック" charset="0"/>
              </a:rPr>
              <a:t>T    =</a:t>
            </a:r>
          </a:p>
        </p:txBody>
      </p:sp>
      <p:grpSp>
        <p:nvGrpSpPr>
          <p:cNvPr id="21542" name="Group 39">
            <a:extLst>
              <a:ext uri="{FF2B5EF4-FFF2-40B4-BE49-F238E27FC236}">
                <a16:creationId xmlns:a16="http://schemas.microsoft.com/office/drawing/2014/main" id="{543947AE-CF70-B3D1-F238-2FF63F86D5F2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371600"/>
            <a:ext cx="1522413" cy="1054100"/>
            <a:chOff x="4464" y="816"/>
            <a:chExt cx="959" cy="664"/>
          </a:xfrm>
        </p:grpSpPr>
        <p:sp>
          <p:nvSpPr>
            <p:cNvPr id="32808" name="Rectangle 40">
              <a:extLst>
                <a:ext uri="{FF2B5EF4-FFF2-40B4-BE49-F238E27FC236}">
                  <a16:creationId xmlns:a16="http://schemas.microsoft.com/office/drawing/2014/main" id="{65D9080A-E90F-1E0C-234C-8668ACA0D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824"/>
              <a:ext cx="800" cy="656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809" name="Rectangle 41">
              <a:extLst>
                <a:ext uri="{FF2B5EF4-FFF2-40B4-BE49-F238E27FC236}">
                  <a16:creationId xmlns:a16="http://schemas.microsoft.com/office/drawing/2014/main" id="{A119D4BD-7890-CB53-C62B-32AD47249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865"/>
              <a:ext cx="958" cy="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</a:rPr>
                <a:t>D</a:t>
              </a:r>
              <a:r>
                <a:rPr lang="en-US" sz="2400" baseline="-25000">
                  <a:latin typeface="Times New Roman" charset="0"/>
                  <a:ea typeface="ＭＳ Ｐゴシック" charset="0"/>
                </a:rPr>
                <a:t>n-1</a:t>
              </a:r>
              <a:endParaRPr lang="en-US" sz="2400">
                <a:latin typeface="Times New Roman" charset="0"/>
                <a:ea typeface="ＭＳ Ｐゴシック" charset="0"/>
              </a:endParaRPr>
            </a:p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</a:rPr>
                <a:t>         D</a:t>
              </a:r>
              <a:r>
                <a:rPr lang="en-US" sz="2400" baseline="-25000">
                  <a:latin typeface="Times New Roman" charset="0"/>
                  <a:ea typeface="ＭＳ Ｐゴシック" charset="0"/>
                </a:rPr>
                <a:t>n</a:t>
              </a:r>
            </a:p>
          </p:txBody>
        </p:sp>
        <p:sp>
          <p:nvSpPr>
            <p:cNvPr id="32810" name="Line 42">
              <a:extLst>
                <a:ext uri="{FF2B5EF4-FFF2-40B4-BE49-F238E27FC236}">
                  <a16:creationId xmlns:a16="http://schemas.microsoft.com/office/drawing/2014/main" id="{68F2BB32-0311-1C66-5136-43D5D9973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816"/>
              <a:ext cx="0" cy="38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811" name="Line 43">
              <a:extLst>
                <a:ext uri="{FF2B5EF4-FFF2-40B4-BE49-F238E27FC236}">
                  <a16:creationId xmlns:a16="http://schemas.microsoft.com/office/drawing/2014/main" id="{64CEAA73-AC13-64CE-A7CD-9E857460D3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200"/>
              <a:ext cx="43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2812" name="Rectangle 44">
            <a:extLst>
              <a:ext uri="{FF2B5EF4-FFF2-40B4-BE49-F238E27FC236}">
                <a16:creationId xmlns:a16="http://schemas.microsoft.com/office/drawing/2014/main" id="{400EE4B9-E948-683E-AA45-0616231B1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88" y="5334000"/>
            <a:ext cx="190182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d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</a:t>
            </a:r>
            <a:r>
              <a:rPr lang="en-US" sz="2400">
                <a:latin typeface="Times New Roman" charset="0"/>
                <a:ea typeface="ＭＳ Ｐゴシック" charset="0"/>
              </a:rPr>
              <a:t> = D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</a:t>
            </a:r>
            <a:r>
              <a:rPr lang="en-US" sz="2400">
                <a:latin typeface="Times New Roman" charset="0"/>
                <a:ea typeface="ＭＳ Ｐゴシック" charset="0"/>
              </a:rPr>
              <a:t>/D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n-1</a:t>
            </a:r>
            <a:endParaRPr lang="en-US" sz="2400">
              <a:latin typeface="Times New Roman" charset="0"/>
              <a:ea typeface="ＭＳ Ｐゴシック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l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</a:t>
            </a:r>
            <a:r>
              <a:rPr lang="en-US" sz="2400">
                <a:latin typeface="Times New Roman" charset="0"/>
                <a:ea typeface="ＭＳ Ｐゴシック" charset="0"/>
              </a:rPr>
              <a:t>  = 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</a:t>
            </a:r>
            <a:r>
              <a:rPr lang="en-US" sz="2400">
                <a:latin typeface="Times New Roman" charset="0"/>
                <a:ea typeface="ＭＳ Ｐゴシック" charset="0"/>
              </a:rPr>
              <a:t>/d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</a:t>
            </a:r>
            <a:r>
              <a:rPr lang="en-US" sz="2400"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32813" name="Text Box 45">
            <a:extLst>
              <a:ext uri="{FF2B5EF4-FFF2-40B4-BE49-F238E27FC236}">
                <a16:creationId xmlns:a16="http://schemas.microsoft.com/office/drawing/2014/main" id="{C3445831-8A6A-3C24-9E4F-5B7B1357B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49838"/>
            <a:ext cx="5602288" cy="180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                               	1                d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1</a:t>
            </a:r>
            <a:r>
              <a:rPr lang="en-US" sz="2400">
                <a:latin typeface="Times New Roman" charset="0"/>
                <a:ea typeface="ＭＳ Ｐゴシック" charset="0"/>
              </a:rPr>
              <a:t>   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1</a:t>
            </a:r>
            <a:endParaRPr lang="en-US" sz="2400">
              <a:latin typeface="Times New Roman" charset="0"/>
              <a:ea typeface="ＭＳ Ｐゴシック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			l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1</a:t>
            </a:r>
            <a:r>
              <a:rPr lang="en-US" sz="2400">
                <a:latin typeface="Times New Roman" charset="0"/>
                <a:ea typeface="ＭＳ Ｐゴシック" charset="0"/>
              </a:rPr>
              <a:t>   1                 d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2</a:t>
            </a:r>
            <a:r>
              <a:rPr lang="en-US" sz="2400">
                <a:latin typeface="Times New Roman" charset="0"/>
                <a:ea typeface="ＭＳ Ｐゴシック" charset="0"/>
              </a:rPr>
              <a:t>    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2</a:t>
            </a:r>
            <a:endParaRPr lang="en-US" sz="2400">
              <a:latin typeface="Times New Roman" charset="0"/>
              <a:ea typeface="ＭＳ Ｐゴシック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		                  l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2</a:t>
            </a:r>
            <a:r>
              <a:rPr lang="en-US" sz="2400">
                <a:latin typeface="Times New Roman" charset="0"/>
                <a:ea typeface="ＭＳ Ｐゴシック" charset="0"/>
              </a:rPr>
              <a:t>   1                  d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3</a:t>
            </a:r>
            <a:endParaRPr lang="en-US" sz="240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32814" name="Text Box 46">
            <a:extLst>
              <a:ext uri="{FF2B5EF4-FFF2-40B4-BE49-F238E27FC236}">
                <a16:creationId xmlns:a16="http://schemas.microsoft.com/office/drawing/2014/main" id="{1553742C-899A-84B1-1856-6404CA38F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438400"/>
            <a:ext cx="341471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D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</a:t>
            </a:r>
            <a:r>
              <a:rPr lang="en-US" sz="2400">
                <a:latin typeface="Times New Roman" charset="0"/>
                <a:ea typeface="ＭＳ Ｐゴシック" charset="0"/>
              </a:rPr>
              <a:t> = 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</a:t>
            </a:r>
            <a:r>
              <a:rPr lang="en-US" sz="2400">
                <a:latin typeface="Times New Roman" charset="0"/>
                <a:ea typeface="ＭＳ Ｐゴシック" charset="0"/>
              </a:rPr>
              <a:t> D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n-1</a:t>
            </a:r>
            <a:r>
              <a:rPr lang="en-US" sz="2400">
                <a:latin typeface="Times New Roman" charset="0"/>
                <a:ea typeface="ＭＳ Ｐゴシック" charset="0"/>
              </a:rPr>
              <a:t> - 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n-1 </a:t>
            </a:r>
            <a:r>
              <a:rPr lang="en-US" sz="2400">
                <a:latin typeface="Times New Roman" charset="0"/>
                <a:ea typeface="ＭＳ Ｐゴシック" charset="0"/>
              </a:rPr>
              <a:t>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n-1</a:t>
            </a:r>
            <a:r>
              <a:rPr lang="en-US" sz="2400">
                <a:latin typeface="Times New Roman" charset="0"/>
                <a:ea typeface="ＭＳ Ｐゴシック" charset="0"/>
              </a:rPr>
              <a:t> D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n-2</a:t>
            </a:r>
            <a:r>
              <a:rPr lang="en-US" sz="2400"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32815" name="Text Box 47">
            <a:extLst>
              <a:ext uri="{FF2B5EF4-FFF2-40B4-BE49-F238E27FC236}">
                <a16:creationId xmlns:a16="http://schemas.microsoft.com/office/drawing/2014/main" id="{C920B45A-EEBB-3A96-9B93-A5D0D6B19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-457200"/>
            <a:ext cx="3886200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5000">
                <a:latin typeface="Times New Roman" charset="0"/>
                <a:ea typeface="ＭＳ Ｐゴシック" charset="0"/>
              </a:rPr>
              <a:t>[  ]</a:t>
            </a:r>
          </a:p>
        </p:txBody>
      </p:sp>
      <p:sp>
        <p:nvSpPr>
          <p:cNvPr id="32816" name="Text Box 48">
            <a:extLst>
              <a:ext uri="{FF2B5EF4-FFF2-40B4-BE49-F238E27FC236}">
                <a16:creationId xmlns:a16="http://schemas.microsoft.com/office/drawing/2014/main" id="{D2F03B09-AD91-D9ED-1B75-C5CBFBD0C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475" y="533400"/>
            <a:ext cx="4530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Determinants  (D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0</a:t>
            </a:r>
            <a:r>
              <a:rPr lang="en-US" sz="2400">
                <a:latin typeface="Times New Roman" charset="0"/>
                <a:ea typeface="ＭＳ Ｐゴシック" charset="0"/>
              </a:rPr>
              <a:t>=1, D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1</a:t>
            </a:r>
            <a:r>
              <a:rPr lang="en-US" sz="2400">
                <a:latin typeface="Times New Roman" charset="0"/>
                <a:ea typeface="ＭＳ Ｐゴシック" charset="0"/>
              </a:rPr>
              <a:t>=a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1</a:t>
            </a:r>
            <a:r>
              <a:rPr lang="en-US" sz="2400">
                <a:latin typeface="Times New Roman" charset="0"/>
                <a:ea typeface="ＭＳ Ｐゴシック" charset="0"/>
              </a:rPr>
              <a:t>)</a:t>
            </a:r>
          </a:p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(D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k</a:t>
            </a:r>
            <a:r>
              <a:rPr lang="en-US" sz="2400">
                <a:latin typeface="Times New Roman" charset="0"/>
                <a:ea typeface="ＭＳ Ｐゴシック" charset="0"/>
              </a:rPr>
              <a:t> is the det of the kxk upper left):</a:t>
            </a:r>
          </a:p>
        </p:txBody>
      </p:sp>
      <p:sp>
        <p:nvSpPr>
          <p:cNvPr id="32817" name="Text Box 49">
            <a:extLst>
              <a:ext uri="{FF2B5EF4-FFF2-40B4-BE49-F238E27FC236}">
                <a16:creationId xmlns:a16="http://schemas.microsoft.com/office/drawing/2014/main" id="{54473228-40B7-ADEB-C008-7B5E894C7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81400"/>
            <a:ext cx="3902075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D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</a:t>
            </a:r>
            <a:r>
              <a:rPr lang="en-US" sz="2400">
                <a:latin typeface="Times New Roman" charset="0"/>
                <a:ea typeface="ＭＳ Ｐゴシック" charset="0"/>
              </a:rPr>
              <a:t>	    a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</a:t>
            </a:r>
            <a:r>
              <a:rPr lang="en-US" sz="2400">
                <a:latin typeface="Times New Roman" charset="0"/>
                <a:ea typeface="ＭＳ Ｐゴシック" charset="0"/>
              </a:rPr>
              <a:t>     -b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n-1</a:t>
            </a:r>
            <a:r>
              <a:rPr lang="en-US" sz="2400">
                <a:latin typeface="Times New Roman" charset="0"/>
                <a:ea typeface="ＭＳ Ｐゴシック" charset="0"/>
              </a:rPr>
              <a:t>c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n-1</a:t>
            </a:r>
            <a:r>
              <a:rPr lang="en-US" sz="2400">
                <a:latin typeface="Times New Roman" charset="0"/>
                <a:ea typeface="ＭＳ Ｐゴシック" charset="0"/>
              </a:rPr>
              <a:t>      D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n-1</a:t>
            </a:r>
            <a:endParaRPr lang="en-US" sz="2400">
              <a:latin typeface="Times New Roman" charset="0"/>
              <a:ea typeface="ＭＳ Ｐゴシック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D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n-1</a:t>
            </a:r>
            <a:r>
              <a:rPr lang="en-US" sz="2400">
                <a:latin typeface="Times New Roman" charset="0"/>
                <a:ea typeface="ＭＳ Ｐゴシック" charset="0"/>
              </a:rPr>
              <a:t> 	    1	     0	      D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n-2</a:t>
            </a:r>
          </a:p>
        </p:txBody>
      </p:sp>
      <p:sp>
        <p:nvSpPr>
          <p:cNvPr id="32818" name="Text Box 50">
            <a:extLst>
              <a:ext uri="{FF2B5EF4-FFF2-40B4-BE49-F238E27FC236}">
                <a16:creationId xmlns:a16="http://schemas.microsoft.com/office/drawing/2014/main" id="{FF97CE59-9984-CB99-AD34-CF309C96D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971800"/>
            <a:ext cx="3963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Compute D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n</a:t>
            </a:r>
            <a:r>
              <a:rPr lang="en-US" sz="2400">
                <a:latin typeface="Times New Roman" charset="0"/>
                <a:ea typeface="ＭＳ Ｐゴシック" charset="0"/>
              </a:rPr>
              <a:t> by matmul_prefix</a:t>
            </a:r>
          </a:p>
        </p:txBody>
      </p:sp>
      <p:sp>
        <p:nvSpPr>
          <p:cNvPr id="32819" name="Text Box 51">
            <a:extLst>
              <a:ext uri="{FF2B5EF4-FFF2-40B4-BE49-F238E27FC236}">
                <a16:creationId xmlns:a16="http://schemas.microsoft.com/office/drawing/2014/main" id="{A5FD5AD1-AE99-325A-15E0-2B89E92EE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35675"/>
            <a:ext cx="22923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3 embarassing</a:t>
            </a:r>
          </a:p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Parallels + prefix</a:t>
            </a:r>
          </a:p>
        </p:txBody>
      </p:sp>
      <p:grpSp>
        <p:nvGrpSpPr>
          <p:cNvPr id="21551" name="Group 52">
            <a:extLst>
              <a:ext uri="{FF2B5EF4-FFF2-40B4-BE49-F238E27FC236}">
                <a16:creationId xmlns:a16="http://schemas.microsoft.com/office/drawing/2014/main" id="{76CC1E41-0140-71F2-D955-FA075F80787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14800" y="3581400"/>
            <a:ext cx="228600" cy="914400"/>
            <a:chOff x="1344" y="1344"/>
            <a:chExt cx="144" cy="576"/>
          </a:xfrm>
        </p:grpSpPr>
        <p:sp>
          <p:nvSpPr>
            <p:cNvPr id="32821" name="Line 53">
              <a:extLst>
                <a:ext uri="{FF2B5EF4-FFF2-40B4-BE49-F238E27FC236}">
                  <a16:creationId xmlns:a16="http://schemas.microsoft.com/office/drawing/2014/main" id="{0793C1BB-F33F-40BA-B443-DCD6E0F74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3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1598" name="Group 54">
              <a:extLst>
                <a:ext uri="{FF2B5EF4-FFF2-40B4-BE49-F238E27FC236}">
                  <a16:creationId xmlns:a16="http://schemas.microsoft.com/office/drawing/2014/main" id="{925DBE52-788B-79B5-5928-37B5DE0EBA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344"/>
              <a:ext cx="144" cy="576"/>
              <a:chOff x="1344" y="1344"/>
              <a:chExt cx="144" cy="576"/>
            </a:xfrm>
          </p:grpSpPr>
          <p:sp>
            <p:nvSpPr>
              <p:cNvPr id="32823" name="Line 55">
                <a:extLst>
                  <a:ext uri="{FF2B5EF4-FFF2-40B4-BE49-F238E27FC236}">
                    <a16:creationId xmlns:a16="http://schemas.microsoft.com/office/drawing/2014/main" id="{3458969F-DC05-5A54-F8E4-1F569C98C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24" name="Line 56">
                <a:extLst>
                  <a:ext uri="{FF2B5EF4-FFF2-40B4-BE49-F238E27FC236}">
                    <a16:creationId xmlns:a16="http://schemas.microsoft.com/office/drawing/2014/main" id="{C68E7F3D-E74A-7DA4-82F3-79E3C289E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1552" name="Group 57">
            <a:extLst>
              <a:ext uri="{FF2B5EF4-FFF2-40B4-BE49-F238E27FC236}">
                <a16:creationId xmlns:a16="http://schemas.microsoft.com/office/drawing/2014/main" id="{86CF8E67-9BCF-580D-FC2B-C8BB00A08A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81600" y="3581400"/>
            <a:ext cx="228600" cy="914400"/>
            <a:chOff x="1344" y="1344"/>
            <a:chExt cx="144" cy="576"/>
          </a:xfrm>
        </p:grpSpPr>
        <p:sp>
          <p:nvSpPr>
            <p:cNvPr id="32826" name="Line 58">
              <a:extLst>
                <a:ext uri="{FF2B5EF4-FFF2-40B4-BE49-F238E27FC236}">
                  <a16:creationId xmlns:a16="http://schemas.microsoft.com/office/drawing/2014/main" id="{00442417-F9BB-EB68-8E48-6B5EB20EB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3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1594" name="Group 59">
              <a:extLst>
                <a:ext uri="{FF2B5EF4-FFF2-40B4-BE49-F238E27FC236}">
                  <a16:creationId xmlns:a16="http://schemas.microsoft.com/office/drawing/2014/main" id="{DF3D04FE-45DF-8EC5-160E-F7AE283645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344"/>
              <a:ext cx="144" cy="576"/>
              <a:chOff x="1344" y="1344"/>
              <a:chExt cx="144" cy="576"/>
            </a:xfrm>
          </p:grpSpPr>
          <p:sp>
            <p:nvSpPr>
              <p:cNvPr id="32828" name="Line 60">
                <a:extLst>
                  <a:ext uri="{FF2B5EF4-FFF2-40B4-BE49-F238E27FC236}">
                    <a16:creationId xmlns:a16="http://schemas.microsoft.com/office/drawing/2014/main" id="{688BEBAB-C6CD-580B-E4A1-F539140B3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29" name="Line 61">
                <a:extLst>
                  <a:ext uri="{FF2B5EF4-FFF2-40B4-BE49-F238E27FC236}">
                    <a16:creationId xmlns:a16="http://schemas.microsoft.com/office/drawing/2014/main" id="{87322549-111D-2466-A034-86D730BB0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1553" name="Group 62">
            <a:extLst>
              <a:ext uri="{FF2B5EF4-FFF2-40B4-BE49-F238E27FC236}">
                <a16:creationId xmlns:a16="http://schemas.microsoft.com/office/drawing/2014/main" id="{E1D227C7-7E05-EDA3-56AE-ECEA6D82B42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05000" y="3657600"/>
            <a:ext cx="228600" cy="914400"/>
            <a:chOff x="1344" y="1344"/>
            <a:chExt cx="144" cy="576"/>
          </a:xfrm>
        </p:grpSpPr>
        <p:sp>
          <p:nvSpPr>
            <p:cNvPr id="32831" name="Line 63">
              <a:extLst>
                <a:ext uri="{FF2B5EF4-FFF2-40B4-BE49-F238E27FC236}">
                  <a16:creationId xmlns:a16="http://schemas.microsoft.com/office/drawing/2014/main" id="{6D0FAAE0-0ABB-D728-4E8D-546F02CA4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3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1590" name="Group 64">
              <a:extLst>
                <a:ext uri="{FF2B5EF4-FFF2-40B4-BE49-F238E27FC236}">
                  <a16:creationId xmlns:a16="http://schemas.microsoft.com/office/drawing/2014/main" id="{8179FC0F-FE58-4ADA-CA1D-DD208CCED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344"/>
              <a:ext cx="144" cy="576"/>
              <a:chOff x="1344" y="1344"/>
              <a:chExt cx="144" cy="576"/>
            </a:xfrm>
          </p:grpSpPr>
          <p:sp>
            <p:nvSpPr>
              <p:cNvPr id="32833" name="Line 65">
                <a:extLst>
                  <a:ext uri="{FF2B5EF4-FFF2-40B4-BE49-F238E27FC236}">
                    <a16:creationId xmlns:a16="http://schemas.microsoft.com/office/drawing/2014/main" id="{04B0F2FE-851F-EAEE-84B2-38D032483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34" name="Line 66">
                <a:extLst>
                  <a:ext uri="{FF2B5EF4-FFF2-40B4-BE49-F238E27FC236}">
                    <a16:creationId xmlns:a16="http://schemas.microsoft.com/office/drawing/2014/main" id="{858CFDDE-8F56-98EE-EDA1-07CB0C273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1554" name="Group 67">
            <a:extLst>
              <a:ext uri="{FF2B5EF4-FFF2-40B4-BE49-F238E27FC236}">
                <a16:creationId xmlns:a16="http://schemas.microsoft.com/office/drawing/2014/main" id="{C67B61B6-360C-DC25-7B4B-89E2B212188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7200" y="5029200"/>
            <a:ext cx="228600" cy="1371600"/>
            <a:chOff x="1344" y="1344"/>
            <a:chExt cx="144" cy="576"/>
          </a:xfrm>
        </p:grpSpPr>
        <p:sp>
          <p:nvSpPr>
            <p:cNvPr id="32836" name="Line 68">
              <a:extLst>
                <a:ext uri="{FF2B5EF4-FFF2-40B4-BE49-F238E27FC236}">
                  <a16:creationId xmlns:a16="http://schemas.microsoft.com/office/drawing/2014/main" id="{82FC1A1A-5565-6D34-3008-A9232380F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3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1586" name="Group 69">
              <a:extLst>
                <a:ext uri="{FF2B5EF4-FFF2-40B4-BE49-F238E27FC236}">
                  <a16:creationId xmlns:a16="http://schemas.microsoft.com/office/drawing/2014/main" id="{6CC279DD-D888-5109-A870-5FEE36255F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344"/>
              <a:ext cx="144" cy="576"/>
              <a:chOff x="1344" y="1344"/>
              <a:chExt cx="144" cy="576"/>
            </a:xfrm>
          </p:grpSpPr>
          <p:sp>
            <p:nvSpPr>
              <p:cNvPr id="32838" name="Line 70">
                <a:extLst>
                  <a:ext uri="{FF2B5EF4-FFF2-40B4-BE49-F238E27FC236}">
                    <a16:creationId xmlns:a16="http://schemas.microsoft.com/office/drawing/2014/main" id="{F34AC63B-5AA4-299C-8D49-ED9A98938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39" name="Line 71">
                <a:extLst>
                  <a:ext uri="{FF2B5EF4-FFF2-40B4-BE49-F238E27FC236}">
                    <a16:creationId xmlns:a16="http://schemas.microsoft.com/office/drawing/2014/main" id="{D10AE8CA-14E4-6FB6-AE9B-47FBA985F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1555" name="Group 72">
            <a:extLst>
              <a:ext uri="{FF2B5EF4-FFF2-40B4-BE49-F238E27FC236}">
                <a16:creationId xmlns:a16="http://schemas.microsoft.com/office/drawing/2014/main" id="{678814D9-7A77-2BD3-8938-3DFC0A3451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67400" y="5029200"/>
            <a:ext cx="381000" cy="1295400"/>
            <a:chOff x="1344" y="1344"/>
            <a:chExt cx="144" cy="576"/>
          </a:xfrm>
        </p:grpSpPr>
        <p:sp>
          <p:nvSpPr>
            <p:cNvPr id="32841" name="Line 73">
              <a:extLst>
                <a:ext uri="{FF2B5EF4-FFF2-40B4-BE49-F238E27FC236}">
                  <a16:creationId xmlns:a16="http://schemas.microsoft.com/office/drawing/2014/main" id="{E0D29EEE-DB9F-D7CD-B22F-E202B4B2C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3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1582" name="Group 74">
              <a:extLst>
                <a:ext uri="{FF2B5EF4-FFF2-40B4-BE49-F238E27FC236}">
                  <a16:creationId xmlns:a16="http://schemas.microsoft.com/office/drawing/2014/main" id="{5BA812C1-69BF-522C-3DC1-E7DD911EB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344"/>
              <a:ext cx="144" cy="576"/>
              <a:chOff x="1344" y="1344"/>
              <a:chExt cx="144" cy="576"/>
            </a:xfrm>
          </p:grpSpPr>
          <p:sp>
            <p:nvSpPr>
              <p:cNvPr id="32843" name="Line 75">
                <a:extLst>
                  <a:ext uri="{FF2B5EF4-FFF2-40B4-BE49-F238E27FC236}">
                    <a16:creationId xmlns:a16="http://schemas.microsoft.com/office/drawing/2014/main" id="{0CF4459B-3F81-3A03-7BA8-8343A359D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44" name="Line 76">
                <a:extLst>
                  <a:ext uri="{FF2B5EF4-FFF2-40B4-BE49-F238E27FC236}">
                    <a16:creationId xmlns:a16="http://schemas.microsoft.com/office/drawing/2014/main" id="{06293807-F862-3D38-0DA0-637C1DB89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1556" name="Group 77">
            <a:extLst>
              <a:ext uri="{FF2B5EF4-FFF2-40B4-BE49-F238E27FC236}">
                <a16:creationId xmlns:a16="http://schemas.microsoft.com/office/drawing/2014/main" id="{C3BBFB9A-221D-6B3F-24B4-B9EF91F45AC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657600"/>
            <a:ext cx="228600" cy="914400"/>
            <a:chOff x="1344" y="1344"/>
            <a:chExt cx="144" cy="576"/>
          </a:xfrm>
        </p:grpSpPr>
        <p:sp>
          <p:nvSpPr>
            <p:cNvPr id="32846" name="Line 78">
              <a:extLst>
                <a:ext uri="{FF2B5EF4-FFF2-40B4-BE49-F238E27FC236}">
                  <a16:creationId xmlns:a16="http://schemas.microsoft.com/office/drawing/2014/main" id="{BA06E6CE-4476-3640-F5DF-0BCA76065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3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1578" name="Group 79">
              <a:extLst>
                <a:ext uri="{FF2B5EF4-FFF2-40B4-BE49-F238E27FC236}">
                  <a16:creationId xmlns:a16="http://schemas.microsoft.com/office/drawing/2014/main" id="{20645A43-D22F-E40D-9993-978D81B452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344"/>
              <a:ext cx="144" cy="576"/>
              <a:chOff x="1344" y="1344"/>
              <a:chExt cx="144" cy="576"/>
            </a:xfrm>
          </p:grpSpPr>
          <p:sp>
            <p:nvSpPr>
              <p:cNvPr id="32848" name="Line 80">
                <a:extLst>
                  <a:ext uri="{FF2B5EF4-FFF2-40B4-BE49-F238E27FC236}">
                    <a16:creationId xmlns:a16="http://schemas.microsoft.com/office/drawing/2014/main" id="{E5C81F6E-1296-4FE4-278A-D6F853529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49" name="Line 81">
                <a:extLst>
                  <a:ext uri="{FF2B5EF4-FFF2-40B4-BE49-F238E27FC236}">
                    <a16:creationId xmlns:a16="http://schemas.microsoft.com/office/drawing/2014/main" id="{9BDA716E-B9E4-4884-0057-5B0567303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1557" name="Group 87">
            <a:extLst>
              <a:ext uri="{FF2B5EF4-FFF2-40B4-BE49-F238E27FC236}">
                <a16:creationId xmlns:a16="http://schemas.microsoft.com/office/drawing/2014/main" id="{E5BA5670-92B5-2276-6244-F1CECD99FF6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657600"/>
            <a:ext cx="228600" cy="914400"/>
            <a:chOff x="1344" y="1344"/>
            <a:chExt cx="144" cy="576"/>
          </a:xfrm>
        </p:grpSpPr>
        <p:sp>
          <p:nvSpPr>
            <p:cNvPr id="32856" name="Line 88">
              <a:extLst>
                <a:ext uri="{FF2B5EF4-FFF2-40B4-BE49-F238E27FC236}">
                  <a16:creationId xmlns:a16="http://schemas.microsoft.com/office/drawing/2014/main" id="{4E10010D-959E-FF0F-C061-173639C06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3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1574" name="Group 89">
              <a:extLst>
                <a:ext uri="{FF2B5EF4-FFF2-40B4-BE49-F238E27FC236}">
                  <a16:creationId xmlns:a16="http://schemas.microsoft.com/office/drawing/2014/main" id="{4D5CC0C6-8927-CF94-FF08-4DB7874E1E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344"/>
              <a:ext cx="144" cy="576"/>
              <a:chOff x="1344" y="1344"/>
              <a:chExt cx="144" cy="576"/>
            </a:xfrm>
          </p:grpSpPr>
          <p:sp>
            <p:nvSpPr>
              <p:cNvPr id="32858" name="Line 90">
                <a:extLst>
                  <a:ext uri="{FF2B5EF4-FFF2-40B4-BE49-F238E27FC236}">
                    <a16:creationId xmlns:a16="http://schemas.microsoft.com/office/drawing/2014/main" id="{D6AD4537-C406-A422-9238-FE6B3C180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59" name="Line 91">
                <a:extLst>
                  <a:ext uri="{FF2B5EF4-FFF2-40B4-BE49-F238E27FC236}">
                    <a16:creationId xmlns:a16="http://schemas.microsoft.com/office/drawing/2014/main" id="{2C0F05A3-F906-40C1-FD6A-49F53C649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1558" name="Group 92">
            <a:extLst>
              <a:ext uri="{FF2B5EF4-FFF2-40B4-BE49-F238E27FC236}">
                <a16:creationId xmlns:a16="http://schemas.microsoft.com/office/drawing/2014/main" id="{A3BA8D60-E707-2B99-E021-3042B3598902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581400"/>
            <a:ext cx="228600" cy="914400"/>
            <a:chOff x="1344" y="1344"/>
            <a:chExt cx="144" cy="576"/>
          </a:xfrm>
        </p:grpSpPr>
        <p:sp>
          <p:nvSpPr>
            <p:cNvPr id="32861" name="Line 93">
              <a:extLst>
                <a:ext uri="{FF2B5EF4-FFF2-40B4-BE49-F238E27FC236}">
                  <a16:creationId xmlns:a16="http://schemas.microsoft.com/office/drawing/2014/main" id="{86D30AA0-97D1-E8A5-43BA-FE89D02DA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3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1570" name="Group 94">
              <a:extLst>
                <a:ext uri="{FF2B5EF4-FFF2-40B4-BE49-F238E27FC236}">
                  <a16:creationId xmlns:a16="http://schemas.microsoft.com/office/drawing/2014/main" id="{D5C4C055-A08F-51BD-41A4-3626DDCFD2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344"/>
              <a:ext cx="144" cy="576"/>
              <a:chOff x="1344" y="1344"/>
              <a:chExt cx="144" cy="576"/>
            </a:xfrm>
          </p:grpSpPr>
          <p:sp>
            <p:nvSpPr>
              <p:cNvPr id="32863" name="Line 95">
                <a:extLst>
                  <a:ext uri="{FF2B5EF4-FFF2-40B4-BE49-F238E27FC236}">
                    <a16:creationId xmlns:a16="http://schemas.microsoft.com/office/drawing/2014/main" id="{3DDFC853-B75F-07D6-2FF0-E06FE7078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64" name="Line 96">
                <a:extLst>
                  <a:ext uri="{FF2B5EF4-FFF2-40B4-BE49-F238E27FC236}">
                    <a16:creationId xmlns:a16="http://schemas.microsoft.com/office/drawing/2014/main" id="{C0551605-3D5B-A25D-9F34-568B5F87C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1559" name="Group 97">
            <a:extLst>
              <a:ext uri="{FF2B5EF4-FFF2-40B4-BE49-F238E27FC236}">
                <a16:creationId xmlns:a16="http://schemas.microsoft.com/office/drawing/2014/main" id="{AD045F24-46D7-21BE-C424-DBBAD1BDB014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105400"/>
            <a:ext cx="304800" cy="1295400"/>
            <a:chOff x="1344" y="1344"/>
            <a:chExt cx="144" cy="576"/>
          </a:xfrm>
        </p:grpSpPr>
        <p:sp>
          <p:nvSpPr>
            <p:cNvPr id="32866" name="Line 98">
              <a:extLst>
                <a:ext uri="{FF2B5EF4-FFF2-40B4-BE49-F238E27FC236}">
                  <a16:creationId xmlns:a16="http://schemas.microsoft.com/office/drawing/2014/main" id="{CFD0AD5E-F5E7-78D4-70CA-C94493846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3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1566" name="Group 99">
              <a:extLst>
                <a:ext uri="{FF2B5EF4-FFF2-40B4-BE49-F238E27FC236}">
                  <a16:creationId xmlns:a16="http://schemas.microsoft.com/office/drawing/2014/main" id="{E0D0F3F3-C554-ED87-A7C1-D5D416FEB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344"/>
              <a:ext cx="144" cy="576"/>
              <a:chOff x="1344" y="1344"/>
              <a:chExt cx="144" cy="576"/>
            </a:xfrm>
          </p:grpSpPr>
          <p:sp>
            <p:nvSpPr>
              <p:cNvPr id="32868" name="Line 100">
                <a:extLst>
                  <a:ext uri="{FF2B5EF4-FFF2-40B4-BE49-F238E27FC236}">
                    <a16:creationId xmlns:a16="http://schemas.microsoft.com/office/drawing/2014/main" id="{32B781F3-5423-6F0A-9F01-45E06C463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69" name="Line 101">
                <a:extLst>
                  <a:ext uri="{FF2B5EF4-FFF2-40B4-BE49-F238E27FC236}">
                    <a16:creationId xmlns:a16="http://schemas.microsoft.com/office/drawing/2014/main" id="{72345EF0-46CD-FA2E-6394-3C017485B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1560" name="Group 102">
            <a:extLst>
              <a:ext uri="{FF2B5EF4-FFF2-40B4-BE49-F238E27FC236}">
                <a16:creationId xmlns:a16="http://schemas.microsoft.com/office/drawing/2014/main" id="{5F0D9C0F-EFFD-8946-4198-71311080B4E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029200"/>
            <a:ext cx="304800" cy="1371600"/>
            <a:chOff x="1344" y="1344"/>
            <a:chExt cx="144" cy="576"/>
          </a:xfrm>
        </p:grpSpPr>
        <p:sp>
          <p:nvSpPr>
            <p:cNvPr id="32871" name="Line 103">
              <a:extLst>
                <a:ext uri="{FF2B5EF4-FFF2-40B4-BE49-F238E27FC236}">
                  <a16:creationId xmlns:a16="http://schemas.microsoft.com/office/drawing/2014/main" id="{7CCE3D23-661B-EF97-9594-91996F935A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3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1562" name="Group 104">
              <a:extLst>
                <a:ext uri="{FF2B5EF4-FFF2-40B4-BE49-F238E27FC236}">
                  <a16:creationId xmlns:a16="http://schemas.microsoft.com/office/drawing/2014/main" id="{5F6BB33F-44D7-E9F0-577B-EC56736D8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344"/>
              <a:ext cx="144" cy="576"/>
              <a:chOff x="1344" y="1344"/>
              <a:chExt cx="144" cy="576"/>
            </a:xfrm>
          </p:grpSpPr>
          <p:sp>
            <p:nvSpPr>
              <p:cNvPr id="32873" name="Line 105">
                <a:extLst>
                  <a:ext uri="{FF2B5EF4-FFF2-40B4-BE49-F238E27FC236}">
                    <a16:creationId xmlns:a16="http://schemas.microsoft.com/office/drawing/2014/main" id="{19EF773B-1892-E778-666C-4E87735C7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74" name="Line 106">
                <a:extLst>
                  <a:ext uri="{FF2B5EF4-FFF2-40B4-BE49-F238E27FC236}">
                    <a16:creationId xmlns:a16="http://schemas.microsoft.com/office/drawing/2014/main" id="{C831331F-5013-9160-2D5C-D88116C41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8D93AC2-DF52-07A8-B8F2-297107A75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067800" cy="41148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600" b="1"/>
              <a:t>The log</a:t>
            </a:r>
            <a:r>
              <a:rPr lang="en-US" sz="3600" b="1" baseline="-25000"/>
              <a:t>2 </a:t>
            </a:r>
            <a:r>
              <a:rPr lang="en-US" sz="3600" b="1"/>
              <a:t>n parallel steps is not the main reason for the usefulness of parallel prefix.  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endParaRPr lang="en-US" sz="3600" b="1"/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600" b="1"/>
              <a:t>Say n = 1000p </a:t>
            </a:r>
            <a:r>
              <a:rPr lang="en-US" sz="3600"/>
              <a:t>(1000 summands per processor)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/>
              <a:t>Time = (2000 adds) + (log</a:t>
            </a:r>
            <a:r>
              <a:rPr lang="en-US" sz="2800" b="1" baseline="-25000"/>
              <a:t>2</a:t>
            </a:r>
            <a:r>
              <a:rPr lang="en-US" sz="2800" b="1"/>
              <a:t>P message passings)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endParaRPr lang="en-US" sz="2800" b="1"/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600" b="1"/>
              <a:t>     fast &amp; embarassingly parallel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600" b="1"/>
              <a:t> </a:t>
            </a:r>
            <a:r>
              <a:rPr lang="en-US" sz="3600"/>
              <a:t>(2000 local adds are serial for each processor of course)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0ECF3A6-4977-075D-004A-966EF1C63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162800" cy="1143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5400">
                <a:solidFill>
                  <a:schemeClr val="accent2"/>
                </a:solidFill>
              </a:rPr>
              <a:t>The </a:t>
            </a:r>
            <a:r>
              <a:rPr lang="ja-JP" altLang="en-US" sz="5400">
                <a:solidFill>
                  <a:schemeClr val="accent2"/>
                </a:solidFill>
              </a:rPr>
              <a:t>“</a:t>
            </a:r>
            <a:r>
              <a:rPr lang="en-US" altLang="ja-JP" sz="5400">
                <a:solidFill>
                  <a:schemeClr val="accent2"/>
                </a:solidFill>
              </a:rPr>
              <a:t>Myth</a:t>
            </a:r>
            <a:r>
              <a:rPr lang="ja-JP" altLang="en-US" sz="5400">
                <a:solidFill>
                  <a:schemeClr val="accent2"/>
                </a:solidFill>
              </a:rPr>
              <a:t>”</a:t>
            </a:r>
            <a:r>
              <a:rPr lang="en-US" altLang="ja-JP" sz="5400">
                <a:solidFill>
                  <a:schemeClr val="accent2"/>
                </a:solidFill>
              </a:rPr>
              <a:t> of log n</a:t>
            </a:r>
            <a:endParaRPr lang="en-US" altLang="en-US" sz="5400">
              <a:solidFill>
                <a:schemeClr val="accent2"/>
              </a:solidFill>
            </a:endParaRPr>
          </a:p>
        </p:txBody>
      </p:sp>
      <p:sp>
        <p:nvSpPr>
          <p:cNvPr id="33796" name="Line 4">
            <a:extLst>
              <a:ext uri="{FF2B5EF4-FFF2-40B4-BE49-F238E27FC236}">
                <a16:creationId xmlns:a16="http://schemas.microsoft.com/office/drawing/2014/main" id="{5BC12C68-5740-08E8-29C1-0A6419CAF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86200"/>
            <a:ext cx="0" cy="609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>
            <a:extLst>
              <a:ext uri="{FF2B5EF4-FFF2-40B4-BE49-F238E27FC236}">
                <a16:creationId xmlns:a16="http://schemas.microsoft.com/office/drawing/2014/main" id="{7DB65DE5-1D83-DC3B-7886-9C1CEBB82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" y="152400"/>
            <a:ext cx="4191000" cy="51816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819" name="Line 3">
            <a:extLst>
              <a:ext uri="{FF2B5EF4-FFF2-40B4-BE49-F238E27FC236}">
                <a16:creationId xmlns:a16="http://schemas.microsoft.com/office/drawing/2014/main" id="{57F93999-8BFC-8556-659D-077602DE4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52400"/>
            <a:ext cx="4191000" cy="51816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B5338211-3C6D-4167-69CD-32E177480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124200"/>
            <a:ext cx="1828800" cy="22098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4DA7AC0F-1C28-A9AD-EE69-45F99A9FC7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124200"/>
            <a:ext cx="1828800" cy="22098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CFE8FD50-1F67-1637-16D7-E30508BC6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495800"/>
            <a:ext cx="457200" cy="838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25950AB3-E5A2-68A0-00DD-7FC0CB5BCF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495800"/>
            <a:ext cx="457200" cy="838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B70CB593-3C45-142B-CB42-4159851A5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572000"/>
            <a:ext cx="457200" cy="762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C6527CE6-940D-FE32-05DD-788B25568D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95800"/>
            <a:ext cx="457200" cy="838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826" name="Oval 10">
            <a:extLst>
              <a:ext uri="{FF2B5EF4-FFF2-40B4-BE49-F238E27FC236}">
                <a16:creationId xmlns:a16="http://schemas.microsoft.com/office/drawing/2014/main" id="{CD097EAE-B363-1555-4AD1-2A3481401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5264150"/>
            <a:ext cx="1397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827" name="Oval 11">
            <a:extLst>
              <a:ext uri="{FF2B5EF4-FFF2-40B4-BE49-F238E27FC236}">
                <a16:creationId xmlns:a16="http://schemas.microsoft.com/office/drawing/2014/main" id="{D677BB0F-017C-5E57-E9DE-7DEC86926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5264150"/>
            <a:ext cx="1397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828" name="Oval 12">
            <a:extLst>
              <a:ext uri="{FF2B5EF4-FFF2-40B4-BE49-F238E27FC236}">
                <a16:creationId xmlns:a16="http://schemas.microsoft.com/office/drawing/2014/main" id="{F9737C29-1934-0C8F-C783-44C316EF0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5264150"/>
            <a:ext cx="1397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829" name="Oval 13">
            <a:extLst>
              <a:ext uri="{FF2B5EF4-FFF2-40B4-BE49-F238E27FC236}">
                <a16:creationId xmlns:a16="http://schemas.microsoft.com/office/drawing/2014/main" id="{B61A8846-17AB-BE2F-7190-A9E3474B9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5264150"/>
            <a:ext cx="1397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830" name="Oval 14">
            <a:extLst>
              <a:ext uri="{FF2B5EF4-FFF2-40B4-BE49-F238E27FC236}">
                <a16:creationId xmlns:a16="http://schemas.microsoft.com/office/drawing/2014/main" id="{1A62BE45-3AAD-3629-AB16-0A0B09FBD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5264150"/>
            <a:ext cx="1397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831" name="Oval 15">
            <a:extLst>
              <a:ext uri="{FF2B5EF4-FFF2-40B4-BE49-F238E27FC236}">
                <a16:creationId xmlns:a16="http://schemas.microsoft.com/office/drawing/2014/main" id="{6E4FC32F-5B46-9584-3C7B-1E4B0AFB8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5264150"/>
            <a:ext cx="1397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832" name="Oval 16">
            <a:extLst>
              <a:ext uri="{FF2B5EF4-FFF2-40B4-BE49-F238E27FC236}">
                <a16:creationId xmlns:a16="http://schemas.microsoft.com/office/drawing/2014/main" id="{5AEDB412-E632-DAEF-5A31-2C6FEF8BD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5264150"/>
            <a:ext cx="1397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833" name="Oval 17">
            <a:extLst>
              <a:ext uri="{FF2B5EF4-FFF2-40B4-BE49-F238E27FC236}">
                <a16:creationId xmlns:a16="http://schemas.microsoft.com/office/drawing/2014/main" id="{C6BE265F-C9D1-F766-409C-040BFCD0E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0" y="5264150"/>
            <a:ext cx="1397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834" name="Rectangle 18">
            <a:extLst>
              <a:ext uri="{FF2B5EF4-FFF2-40B4-BE49-F238E27FC236}">
                <a16:creationId xmlns:a16="http://schemas.microsoft.com/office/drawing/2014/main" id="{D8F2C2A4-C67B-3C1E-C900-5A929CF7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5557838"/>
            <a:ext cx="8924925" cy="4302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>
                <a:latin typeface="Times New Roman" charset="0"/>
                <a:ea typeface="ＭＳ Ｐゴシック" charset="0"/>
              </a:rPr>
              <a:t>1	    2              3             4              5              6              7             8</a:t>
            </a:r>
          </a:p>
        </p:txBody>
      </p:sp>
      <p:sp>
        <p:nvSpPr>
          <p:cNvPr id="34835" name="Rectangle 19">
            <a:extLst>
              <a:ext uri="{FF2B5EF4-FFF2-40B4-BE49-F238E27FC236}">
                <a16:creationId xmlns:a16="http://schemas.microsoft.com/office/drawing/2014/main" id="{424477AC-B947-D025-49B0-AC897103E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-4763"/>
            <a:ext cx="1228725" cy="4302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80, 000</a:t>
            </a:r>
          </a:p>
        </p:txBody>
      </p:sp>
      <p:sp>
        <p:nvSpPr>
          <p:cNvPr id="34836" name="Rectangle 20">
            <a:extLst>
              <a:ext uri="{FF2B5EF4-FFF2-40B4-BE49-F238E27FC236}">
                <a16:creationId xmlns:a16="http://schemas.microsoft.com/office/drawing/2014/main" id="{50AECC99-9984-FB9A-AC4D-038C96D8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38" y="5100638"/>
            <a:ext cx="1152525" cy="4302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10, 000</a:t>
            </a:r>
          </a:p>
        </p:txBody>
      </p:sp>
      <p:sp>
        <p:nvSpPr>
          <p:cNvPr id="34837" name="Rectangle 21">
            <a:extLst>
              <a:ext uri="{FF2B5EF4-FFF2-40B4-BE49-F238E27FC236}">
                <a16:creationId xmlns:a16="http://schemas.microsoft.com/office/drawing/2014/main" id="{A3C40914-DB1A-63F2-C456-CCED024A4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528638"/>
            <a:ext cx="3209925" cy="15986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10, 000 adds + 3 communication hops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100000"/>
              <a:buFont typeface="Monotype Sorts" charset="0"/>
              <a:buNone/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total speed is as if there is no communication</a:t>
            </a:r>
          </a:p>
        </p:txBody>
      </p:sp>
      <p:sp>
        <p:nvSpPr>
          <p:cNvPr id="34838" name="Rectangle 22">
            <a:extLst>
              <a:ext uri="{FF2B5EF4-FFF2-40B4-BE49-F238E27FC236}">
                <a16:creationId xmlns:a16="http://schemas.microsoft.com/office/drawing/2014/main" id="{761885CE-012B-C705-DD38-2EBF9257A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6173788"/>
            <a:ext cx="82264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lvl="3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	log</a:t>
            </a:r>
            <a:r>
              <a:rPr lang="en-US" sz="2400" baseline="-25000">
                <a:latin typeface="Times New Roman" charset="0"/>
                <a:ea typeface="ＭＳ Ｐゴシック" charset="0"/>
              </a:rPr>
              <a:t>2</a:t>
            </a:r>
            <a:r>
              <a:rPr lang="en-US" sz="2400">
                <a:latin typeface="Times New Roman" charset="0"/>
                <a:ea typeface="ＭＳ Ｐゴシック" charset="0"/>
              </a:rPr>
              <a:t>n = number of steps to add n numbers  (NO!!)</a:t>
            </a:r>
          </a:p>
        </p:txBody>
      </p:sp>
      <p:sp>
        <p:nvSpPr>
          <p:cNvPr id="34839" name="Rectangle 23">
            <a:extLst>
              <a:ext uri="{FF2B5EF4-FFF2-40B4-BE49-F238E27FC236}">
                <a16:creationId xmlns:a16="http://schemas.microsoft.com/office/drawing/2014/main" id="{95854086-B1C3-F2B2-9855-77AE17AD0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2890838"/>
            <a:ext cx="1533525" cy="4302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40, 000</a:t>
            </a:r>
          </a:p>
        </p:txBody>
      </p:sp>
      <p:sp>
        <p:nvSpPr>
          <p:cNvPr id="34840" name="Rectangle 24">
            <a:extLst>
              <a:ext uri="{FF2B5EF4-FFF2-40B4-BE49-F238E27FC236}">
                <a16:creationId xmlns:a16="http://schemas.microsoft.com/office/drawing/2014/main" id="{DD3A2A98-B816-A62F-E49B-1FB77451E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38" y="4262438"/>
            <a:ext cx="1152525" cy="4302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20, 000</a:t>
            </a:r>
          </a:p>
        </p:txBody>
      </p:sp>
      <p:sp>
        <p:nvSpPr>
          <p:cNvPr id="34841" name="Rectangle 25">
            <a:extLst>
              <a:ext uri="{FF2B5EF4-FFF2-40B4-BE49-F238E27FC236}">
                <a16:creationId xmlns:a16="http://schemas.microsoft.com/office/drawing/2014/main" id="{91844496-7C4B-6A92-FFDD-35AF88CCB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2281238"/>
            <a:ext cx="1990725" cy="1416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3200">
                <a:latin typeface="Times New Roman" charset="0"/>
                <a:ea typeface="ＭＳ Ｐゴシック" charset="0"/>
              </a:rPr>
              <a:t>Myth of log n  Example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731F0D2-59B7-DF4C-3153-1D17EB9E6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685800"/>
            <a:ext cx="7162800" cy="41148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 algn="ctr" eaLnBrk="1" hangingPunct="1">
              <a:buFontTx/>
              <a:buNone/>
              <a:defRPr/>
            </a:pPr>
            <a:r>
              <a:rPr lang="en-US" sz="8000"/>
              <a:t>Any Prefix Operation May Be Segmented!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26D5296-79C4-6A6A-279A-697401DC0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8991600" cy="1143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5400">
                <a:solidFill>
                  <a:schemeClr val="tx1"/>
                </a:solidFill>
              </a:rPr>
              <a:t>Segmented Operations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4FB76D1-1100-607C-94D3-B2A35B9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3049588"/>
            <a:ext cx="7997825" cy="45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lvl="4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aseline="-25000">
                <a:latin typeface="Times New Roman" charset="0"/>
                <a:ea typeface="ＭＳ Ｐゴシック" charset="0"/>
              </a:rPr>
              <a:t>2</a:t>
            </a:r>
            <a:r>
              <a:rPr lang="en-US" sz="2400">
                <a:latin typeface="Times New Roman" charset="0"/>
                <a:ea typeface="ＭＳ Ｐゴシック" charset="0"/>
              </a:rPr>
              <a:t>		(y, T)		(y, F)    </a:t>
            </a:r>
          </a:p>
          <a:p>
            <a:pPr lvl="3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 (x, T)		(x  y, T)	(y, F)</a:t>
            </a:r>
          </a:p>
          <a:p>
            <a:pPr lvl="3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   (x, F)		(y, T)		(x</a:t>
            </a:r>
            <a:r>
              <a:rPr lang="en-US" sz="2400">
                <a:latin typeface="Symbol" charset="0"/>
                <a:ea typeface="ＭＳ Ｐゴシック" charset="0"/>
              </a:rPr>
              <a:t>+</a:t>
            </a:r>
            <a:r>
              <a:rPr lang="en-US" sz="2400">
                <a:latin typeface="Times New Roman" charset="0"/>
                <a:ea typeface="ＭＳ Ｐゴシック" charset="0"/>
              </a:rPr>
              <a:t>y, F)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2400" b="1">
              <a:latin typeface="Times New Roman" charset="0"/>
              <a:ea typeface="ＭＳ Ｐゴシック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e. g.	1	2	3	4	5	6	7	8</a:t>
            </a:r>
          </a:p>
          <a:p>
            <a:pPr lvl="2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T	T      	F	F	F      	T      	F      	T</a:t>
            </a:r>
          </a:p>
          <a:p>
            <a:pPr lvl="2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1	3  	3	7         12	6	7	8     </a:t>
            </a:r>
          </a:p>
          <a:p>
            <a:pPr lvl="2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2400">
              <a:latin typeface="Times New Roman" charset="0"/>
              <a:ea typeface="ＭＳ Ｐゴシック" charset="0"/>
            </a:endParaRPr>
          </a:p>
          <a:p>
            <a:pPr lvl="1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112A146B-C386-D7FF-E13E-0DFCB7EC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5035550"/>
            <a:ext cx="1739900" cy="4445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BD07667B-D3F8-6BD9-10B9-F18F1607D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150" y="5035550"/>
            <a:ext cx="2654300" cy="4445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86DDEB61-55E7-B8D1-1ED7-D9DB67DAA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350" y="5035550"/>
            <a:ext cx="2654300" cy="4445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F462D0C4-B441-F0E9-4B6C-36D0FFDAD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029200"/>
            <a:ext cx="0" cy="457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E471B229-9A41-73CA-1638-B6946476D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029200"/>
            <a:ext cx="0" cy="457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3" name="Line 9">
            <a:extLst>
              <a:ext uri="{FF2B5EF4-FFF2-40B4-BE49-F238E27FC236}">
                <a16:creationId xmlns:a16="http://schemas.microsoft.com/office/drawing/2014/main" id="{EED3DE72-1064-4829-FEC3-5F767FE69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562600"/>
            <a:ext cx="0" cy="838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FFEC6953-FFFB-A1E7-54C5-5BD6A157E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562600"/>
            <a:ext cx="0" cy="838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2F7091B9-984B-2665-995C-91E433063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562600"/>
            <a:ext cx="0" cy="838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6" name="Line 12">
            <a:extLst>
              <a:ext uri="{FF2B5EF4-FFF2-40B4-BE49-F238E27FC236}">
                <a16:creationId xmlns:a16="http://schemas.microsoft.com/office/drawing/2014/main" id="{6C23C6DD-F2EC-652D-8D6C-D20A3A21E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562600"/>
            <a:ext cx="0" cy="838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7" name="Rectangle 13">
            <a:extLst>
              <a:ext uri="{FF2B5EF4-FFF2-40B4-BE49-F238E27FC236}">
                <a16:creationId xmlns:a16="http://schemas.microsoft.com/office/drawing/2014/main" id="{361F9BF2-6F0C-97C8-AF49-C09BF01CB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6021388"/>
            <a:ext cx="12922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Result</a:t>
            </a:r>
          </a:p>
        </p:txBody>
      </p:sp>
      <p:sp>
        <p:nvSpPr>
          <p:cNvPr id="36878" name="Line 14">
            <a:extLst>
              <a:ext uri="{FF2B5EF4-FFF2-40B4-BE49-F238E27FC236}">
                <a16:creationId xmlns:a16="http://schemas.microsoft.com/office/drawing/2014/main" id="{8C53D4CA-551C-9463-B562-1544A55D2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505200"/>
            <a:ext cx="5257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9" name="Rectangle 15">
            <a:extLst>
              <a:ext uri="{FF2B5EF4-FFF2-40B4-BE49-F238E27FC236}">
                <a16:creationId xmlns:a16="http://schemas.microsoft.com/office/drawing/2014/main" id="{3B44F308-A427-5A08-6CA3-A6BE83D20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524000"/>
            <a:ext cx="3810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80" name="Text Box 16">
            <a:extLst>
              <a:ext uri="{FF2B5EF4-FFF2-40B4-BE49-F238E27FC236}">
                <a16:creationId xmlns:a16="http://schemas.microsoft.com/office/drawing/2014/main" id="{54889B20-3110-37CF-7E99-FC26245E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9600"/>
            <a:ext cx="6248400" cy="2540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4000">
                <a:latin typeface="Times New Roman" charset="0"/>
                <a:ea typeface="ＭＳ Ｐゴシック" charset="0"/>
              </a:rPr>
              <a:t>Inputs = Ordered Pairs</a:t>
            </a:r>
          </a:p>
          <a:p>
            <a:pPr>
              <a:spcBef>
                <a:spcPct val="20000"/>
              </a:spcBef>
              <a:defRPr/>
            </a:pPr>
            <a:r>
              <a:rPr lang="en-US" sz="4000">
                <a:latin typeface="Times New Roman" charset="0"/>
                <a:ea typeface="ＭＳ Ｐゴシック" charset="0"/>
              </a:rPr>
              <a:t>              (operand, boolean)</a:t>
            </a:r>
          </a:p>
          <a:p>
            <a:pPr>
              <a:spcBef>
                <a:spcPct val="20000"/>
              </a:spcBef>
              <a:defRPr/>
            </a:pPr>
            <a:r>
              <a:rPr lang="en-US" sz="4000">
                <a:latin typeface="Times New Roman" charset="0"/>
                <a:ea typeface="ＭＳ Ｐゴシック" charset="0"/>
              </a:rPr>
              <a:t>e.g. (x, T) or (x, F)</a:t>
            </a:r>
          </a:p>
          <a:p>
            <a:pPr>
              <a:defRPr/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36881" name="Text Box 17">
            <a:extLst>
              <a:ext uri="{FF2B5EF4-FFF2-40B4-BE49-F238E27FC236}">
                <a16:creationId xmlns:a16="http://schemas.microsoft.com/office/drawing/2014/main" id="{5BE923FF-9420-CA11-986E-E98FF4463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914400"/>
            <a:ext cx="2514600" cy="1196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Change of segment indicated  by switching T/F</a:t>
            </a:r>
          </a:p>
        </p:txBody>
      </p:sp>
      <p:grpSp>
        <p:nvGrpSpPr>
          <p:cNvPr id="25617" name="Group 18">
            <a:extLst>
              <a:ext uri="{FF2B5EF4-FFF2-40B4-BE49-F238E27FC236}">
                <a16:creationId xmlns:a16="http://schemas.microsoft.com/office/drawing/2014/main" id="{C44FCFBB-C586-08AA-C156-5DD97B667AF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505200"/>
            <a:ext cx="350838" cy="457200"/>
            <a:chOff x="4262" y="1174"/>
            <a:chExt cx="221" cy="288"/>
          </a:xfrm>
        </p:grpSpPr>
        <p:sp>
          <p:nvSpPr>
            <p:cNvPr id="36883" name="Text Box 19">
              <a:extLst>
                <a:ext uri="{FF2B5EF4-FFF2-40B4-BE49-F238E27FC236}">
                  <a16:creationId xmlns:a16="http://schemas.microsoft.com/office/drawing/2014/main" id="{5225D3BE-899C-2AD3-4CF7-3E75D3319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17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latin typeface="Symbol" charset="0"/>
                  <a:ea typeface="ＭＳ Ｐゴシック" charset="0"/>
                </a:rPr>
                <a:t>+</a:t>
              </a:r>
            </a:p>
          </p:txBody>
        </p:sp>
        <p:sp>
          <p:nvSpPr>
            <p:cNvPr id="36884" name="Oval 20">
              <a:extLst>
                <a:ext uri="{FF2B5EF4-FFF2-40B4-BE49-F238E27FC236}">
                  <a16:creationId xmlns:a16="http://schemas.microsoft.com/office/drawing/2014/main" id="{4CA90FFF-4CB0-286F-B057-A818132B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96"/>
              <a:ext cx="96" cy="96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5618" name="Group 21">
            <a:extLst>
              <a:ext uri="{FF2B5EF4-FFF2-40B4-BE49-F238E27FC236}">
                <a16:creationId xmlns:a16="http://schemas.microsoft.com/office/drawing/2014/main" id="{DB86A578-30A4-E283-D38E-C4AB1DB5FD0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048000"/>
            <a:ext cx="350838" cy="457200"/>
            <a:chOff x="4262" y="1174"/>
            <a:chExt cx="221" cy="288"/>
          </a:xfrm>
        </p:grpSpPr>
        <p:sp>
          <p:nvSpPr>
            <p:cNvPr id="36886" name="Text Box 22">
              <a:extLst>
                <a:ext uri="{FF2B5EF4-FFF2-40B4-BE49-F238E27FC236}">
                  <a16:creationId xmlns:a16="http://schemas.microsoft.com/office/drawing/2014/main" id="{52A2CC3D-9FD9-9E6E-7A1E-C6EE4AB90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17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latin typeface="Symbol" charset="0"/>
                  <a:ea typeface="ＭＳ Ｐゴシック" charset="0"/>
                </a:rPr>
                <a:t>+</a:t>
              </a:r>
            </a:p>
          </p:txBody>
        </p:sp>
        <p:sp>
          <p:nvSpPr>
            <p:cNvPr id="36887" name="Oval 23">
              <a:extLst>
                <a:ext uri="{FF2B5EF4-FFF2-40B4-BE49-F238E27FC236}">
                  <a16:creationId xmlns:a16="http://schemas.microsoft.com/office/drawing/2014/main" id="{D005DE86-2ECC-2B7A-3034-C03C92342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96"/>
              <a:ext cx="96" cy="96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34801E7-9543-E108-7AB3-A8D99C763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>
                <a:solidFill>
                  <a:schemeClr val="tx1"/>
                </a:solidFill>
              </a:rPr>
              <a:t> Copy Prefix:    </a:t>
            </a:r>
            <a:r>
              <a:rPr lang="en-US" b="1">
                <a:solidFill>
                  <a:schemeClr val="tx1"/>
                </a:solidFill>
              </a:rPr>
              <a:t>x  y = x</a:t>
            </a:r>
            <a:br>
              <a:rPr lang="en-US" b="1">
                <a:solidFill>
                  <a:schemeClr val="tx1"/>
                </a:solidFill>
              </a:rPr>
            </a:b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(is associative)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F64A73C-EC30-41DE-A0C5-E114A8599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3886200"/>
            <a:ext cx="7924800" cy="24384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3600" b="1"/>
              <a:t>Segmented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endParaRPr lang="en-US" b="1"/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/>
              <a:t> 1	2	3	4	5	6	7	8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/>
              <a:t> T	T	F	F	F	T	F	T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/>
              <a:t> 1	1	3	3	3	6	7	8</a:t>
            </a:r>
          </a:p>
          <a:p>
            <a:pPr marL="285750" indent="-285750" algn="ctr" eaLnBrk="1" hangingPunct="1">
              <a:lnSpc>
                <a:spcPct val="90000"/>
              </a:lnSpc>
              <a:buFontTx/>
              <a:buNone/>
              <a:defRPr/>
            </a:pPr>
            <a:endParaRPr lang="en-US" b="1"/>
          </a:p>
        </p:txBody>
      </p:sp>
      <p:sp>
        <p:nvSpPr>
          <p:cNvPr id="37892" name="Line 4">
            <a:extLst>
              <a:ext uri="{FF2B5EF4-FFF2-40B4-BE49-F238E27FC236}">
                <a16:creationId xmlns:a16="http://schemas.microsoft.com/office/drawing/2014/main" id="{6E8EE78E-70EC-E8E3-5AA5-FCDC4215A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953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7893" name="Line 5">
            <a:extLst>
              <a:ext uri="{FF2B5EF4-FFF2-40B4-BE49-F238E27FC236}">
                <a16:creationId xmlns:a16="http://schemas.microsoft.com/office/drawing/2014/main" id="{FDA0C686-75ED-08AE-C4AB-45661E29B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029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7894" name="Line 6">
            <a:extLst>
              <a:ext uri="{FF2B5EF4-FFF2-40B4-BE49-F238E27FC236}">
                <a16:creationId xmlns:a16="http://schemas.microsoft.com/office/drawing/2014/main" id="{72F431DF-277B-57D2-FE31-AAF80733E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029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7895" name="Line 7">
            <a:extLst>
              <a:ext uri="{FF2B5EF4-FFF2-40B4-BE49-F238E27FC236}">
                <a16:creationId xmlns:a16="http://schemas.microsoft.com/office/drawing/2014/main" id="{EDE6D72A-492E-8622-1E1D-D5630E825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029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6631" name="Group 8">
            <a:extLst>
              <a:ext uri="{FF2B5EF4-FFF2-40B4-BE49-F238E27FC236}">
                <a16:creationId xmlns:a16="http://schemas.microsoft.com/office/drawing/2014/main" id="{CC883D11-A77A-119E-FAF9-3F9D90DEB771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04800"/>
            <a:ext cx="350838" cy="457200"/>
            <a:chOff x="4262" y="1174"/>
            <a:chExt cx="221" cy="288"/>
          </a:xfrm>
        </p:grpSpPr>
        <p:sp>
          <p:nvSpPr>
            <p:cNvPr id="37897" name="Text Box 9">
              <a:extLst>
                <a:ext uri="{FF2B5EF4-FFF2-40B4-BE49-F238E27FC236}">
                  <a16:creationId xmlns:a16="http://schemas.microsoft.com/office/drawing/2014/main" id="{9C075A9C-7CD9-82F1-C426-D52ABBB2E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17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latin typeface="Symbol" charset="0"/>
                  <a:ea typeface="ＭＳ Ｐゴシック" charset="0"/>
                </a:rPr>
                <a:t>+</a:t>
              </a:r>
            </a:p>
          </p:txBody>
        </p:sp>
        <p:sp>
          <p:nvSpPr>
            <p:cNvPr id="37898" name="Oval 10">
              <a:extLst>
                <a:ext uri="{FF2B5EF4-FFF2-40B4-BE49-F238E27FC236}">
                  <a16:creationId xmlns:a16="http://schemas.microsoft.com/office/drawing/2014/main" id="{95989F78-A8E6-5A44-58B4-1C4C9CB35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96"/>
              <a:ext cx="96" cy="96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15FE676-5641-DF51-66B6-63C223CC2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High Performance Fortran</a:t>
            </a:r>
            <a:br>
              <a:rPr lang="en-US" altLang="en-US">
                <a:solidFill>
                  <a:schemeClr val="hlink"/>
                </a:solidFill>
              </a:rPr>
            </a:br>
            <a:endParaRPr lang="en-US" altLang="en-US">
              <a:solidFill>
                <a:schemeClr val="hlink"/>
              </a:solidFill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6476B34-815E-188B-78C8-AD666BBFA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1144588"/>
            <a:ext cx="70834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SUM_PREFIX ( ARRAY, </a:t>
            </a:r>
            <a:r>
              <a:rPr lang="en-US" sz="2400" u="sng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DIM</a:t>
            </a:r>
            <a:r>
              <a:rPr lang="en-US" sz="2400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, MASK, SEG, EXC)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DCF1FA8F-3E82-3227-4F70-DE725ABC5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1906588"/>
            <a:ext cx="837882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lvl="2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     2     3     4     5				T     T     T     T     T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A = 	6     7     8     9    10			M =	F     F     T     T     T</a:t>
            </a:r>
          </a:p>
          <a:p>
            <a:pPr lvl="2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11   12   13   14  15  			T     F     T     F     F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09872C83-ABDF-1799-26B6-5DD246B25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905000"/>
            <a:ext cx="0" cy="1143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CB349067-4D00-CB9E-E407-2DDC3D34B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905000"/>
            <a:ext cx="0" cy="1143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19" name="Line 7">
            <a:extLst>
              <a:ext uri="{FF2B5EF4-FFF2-40B4-BE49-F238E27FC236}">
                <a16:creationId xmlns:a16="http://schemas.microsoft.com/office/drawing/2014/main" id="{D325E12A-6566-5085-893F-1CA2243D4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905000"/>
            <a:ext cx="0" cy="1143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BBE281CD-4857-2D48-01FE-E5358C22F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905000"/>
            <a:ext cx="0" cy="1143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41782B45-105D-8465-081B-962DFAFD3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9050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F08F2396-721C-CF2B-EE8D-8F1798EC1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0480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23" name="Line 11">
            <a:extLst>
              <a:ext uri="{FF2B5EF4-FFF2-40B4-BE49-F238E27FC236}">
                <a16:creationId xmlns:a16="http://schemas.microsoft.com/office/drawing/2014/main" id="{DDF32A1C-4636-5A65-344E-AEEB92312A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19050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24" name="Line 12">
            <a:extLst>
              <a:ext uri="{FF2B5EF4-FFF2-40B4-BE49-F238E27FC236}">
                <a16:creationId xmlns:a16="http://schemas.microsoft.com/office/drawing/2014/main" id="{A0A2CE7E-4E61-1865-EA23-A8EF0072A1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0480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25" name="Line 13">
            <a:extLst>
              <a:ext uri="{FF2B5EF4-FFF2-40B4-BE49-F238E27FC236}">
                <a16:creationId xmlns:a16="http://schemas.microsoft.com/office/drawing/2014/main" id="{6F2EC2DF-1D21-0F52-0D1C-6604F5ABA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9050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26" name="Line 14">
            <a:extLst>
              <a:ext uri="{FF2B5EF4-FFF2-40B4-BE49-F238E27FC236}">
                <a16:creationId xmlns:a16="http://schemas.microsoft.com/office/drawing/2014/main" id="{A0D29294-95A9-28CA-CD87-C40193A30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0480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27" name="Line 15">
            <a:extLst>
              <a:ext uri="{FF2B5EF4-FFF2-40B4-BE49-F238E27FC236}">
                <a16:creationId xmlns:a16="http://schemas.microsoft.com/office/drawing/2014/main" id="{04008006-46EE-CB53-D15D-EC1AA1A8CC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1905000"/>
            <a:ext cx="76200" cy="0"/>
          </a:xfrm>
          <a:prstGeom prst="line">
            <a:avLst/>
          </a:prstGeom>
          <a:noFill/>
          <a:ln w="12700">
            <a:solidFill>
              <a:srgbClr val="2800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28" name="Line 16">
            <a:extLst>
              <a:ext uri="{FF2B5EF4-FFF2-40B4-BE49-F238E27FC236}">
                <a16:creationId xmlns:a16="http://schemas.microsoft.com/office/drawing/2014/main" id="{D804E980-EBE1-60CD-299F-A4992C0C5D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3048000"/>
            <a:ext cx="76200" cy="0"/>
          </a:xfrm>
          <a:prstGeom prst="line">
            <a:avLst/>
          </a:prstGeom>
          <a:noFill/>
          <a:ln w="12700">
            <a:solidFill>
              <a:srgbClr val="2800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A34428DB-E050-72BE-0995-7AFFC98D7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3049588"/>
            <a:ext cx="8531225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lvl="4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>
                <a:latin typeface="Times New Roman" charset="0"/>
                <a:ea typeface="ＭＳ Ｐゴシック" charset="0"/>
              </a:rPr>
              <a:t>      </a:t>
            </a:r>
            <a:r>
              <a:rPr lang="en-US" b="1">
                <a:latin typeface="Times New Roman" charset="0"/>
                <a:ea typeface="ＭＳ Ｐゴシック" charset="0"/>
              </a:rPr>
              <a:t> </a:t>
            </a:r>
            <a:r>
              <a:rPr lang="en-US">
                <a:latin typeface="Times New Roman" charset="0"/>
                <a:ea typeface="ＭＳ Ｐゴシック" charset="0"/>
              </a:rPr>
              <a:t>1     20    42    67    45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SUM_PREFIX(A)  =       7     27    50    76    105</a:t>
            </a:r>
          </a:p>
          <a:p>
            <a:pPr lvl="4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         18   39    63    90    120</a:t>
            </a:r>
          </a:p>
        </p:txBody>
      </p:sp>
      <p:sp>
        <p:nvSpPr>
          <p:cNvPr id="38930" name="Line 18">
            <a:extLst>
              <a:ext uri="{FF2B5EF4-FFF2-40B4-BE49-F238E27FC236}">
                <a16:creationId xmlns:a16="http://schemas.microsoft.com/office/drawing/2014/main" id="{1961C793-F06B-3CDF-9916-73025C6DC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124200"/>
            <a:ext cx="0" cy="1143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31" name="Line 19">
            <a:extLst>
              <a:ext uri="{FF2B5EF4-FFF2-40B4-BE49-F238E27FC236}">
                <a16:creationId xmlns:a16="http://schemas.microsoft.com/office/drawing/2014/main" id="{51D6F628-EAFB-F494-0CAC-D1FDE44DC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1242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32" name="Line 20">
            <a:extLst>
              <a:ext uri="{FF2B5EF4-FFF2-40B4-BE49-F238E27FC236}">
                <a16:creationId xmlns:a16="http://schemas.microsoft.com/office/drawing/2014/main" id="{B3D0F9F1-E9CB-4D11-148E-C71601CC8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2672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33" name="Line 21">
            <a:extLst>
              <a:ext uri="{FF2B5EF4-FFF2-40B4-BE49-F238E27FC236}">
                <a16:creationId xmlns:a16="http://schemas.microsoft.com/office/drawing/2014/main" id="{7E8976CD-8F99-9C22-1AC8-C98BDD2A4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124200"/>
            <a:ext cx="0" cy="1143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34" name="Line 22">
            <a:extLst>
              <a:ext uri="{FF2B5EF4-FFF2-40B4-BE49-F238E27FC236}">
                <a16:creationId xmlns:a16="http://schemas.microsoft.com/office/drawing/2014/main" id="{2B06082E-3AAF-913F-4A14-B65184218B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1242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35" name="Line 23">
            <a:extLst>
              <a:ext uri="{FF2B5EF4-FFF2-40B4-BE49-F238E27FC236}">
                <a16:creationId xmlns:a16="http://schemas.microsoft.com/office/drawing/2014/main" id="{04A58845-351C-2985-5841-720656C8F8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42672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36" name="Rectangle 24">
            <a:extLst>
              <a:ext uri="{FF2B5EF4-FFF2-40B4-BE49-F238E27FC236}">
                <a16:creationId xmlns:a16="http://schemas.microsoft.com/office/drawing/2014/main" id="{633FBA76-9E71-89E9-9F79-2144720A9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4344988"/>
            <a:ext cx="8378825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SUM_SUFFIX(A)		         1     3      6      10    15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SUM_PREFIX(A, DIM = 2)  =       6     13    21    30    40</a:t>
            </a:r>
          </a:p>
          <a:p>
            <a:pPr lvl="4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 	        11    23    36</a:t>
            </a:r>
          </a:p>
          <a:p>
            <a:pPr lvl="4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937" name="Line 25">
            <a:extLst>
              <a:ext uri="{FF2B5EF4-FFF2-40B4-BE49-F238E27FC236}">
                <a16:creationId xmlns:a16="http://schemas.microsoft.com/office/drawing/2014/main" id="{95C36408-C467-0789-010C-5E4BB33B1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343400"/>
            <a:ext cx="0" cy="1143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38" name="Line 26">
            <a:extLst>
              <a:ext uri="{FF2B5EF4-FFF2-40B4-BE49-F238E27FC236}">
                <a16:creationId xmlns:a16="http://schemas.microsoft.com/office/drawing/2014/main" id="{8094EBEF-D0D9-89B8-AF44-303D5DAA6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3434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39" name="Line 27">
            <a:extLst>
              <a:ext uri="{FF2B5EF4-FFF2-40B4-BE49-F238E27FC236}">
                <a16:creationId xmlns:a16="http://schemas.microsoft.com/office/drawing/2014/main" id="{055CB72E-623E-9FB0-C36A-4D5FBFB7F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4864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40" name="Line 28">
            <a:extLst>
              <a:ext uri="{FF2B5EF4-FFF2-40B4-BE49-F238E27FC236}">
                <a16:creationId xmlns:a16="http://schemas.microsoft.com/office/drawing/2014/main" id="{A8EEDDB5-63A0-79FF-60F6-31C132E02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343400"/>
            <a:ext cx="0" cy="1143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41" name="Line 29">
            <a:extLst>
              <a:ext uri="{FF2B5EF4-FFF2-40B4-BE49-F238E27FC236}">
                <a16:creationId xmlns:a16="http://schemas.microsoft.com/office/drawing/2014/main" id="{2C7ADBA7-0092-AF50-2CE6-F3D5C04765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3434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42" name="Line 30">
            <a:extLst>
              <a:ext uri="{FF2B5EF4-FFF2-40B4-BE49-F238E27FC236}">
                <a16:creationId xmlns:a16="http://schemas.microsoft.com/office/drawing/2014/main" id="{4B1516E5-3A55-13A1-B9A3-3A16B3AF6C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54864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43" name="Rectangle 31">
            <a:extLst>
              <a:ext uri="{FF2B5EF4-FFF2-40B4-BE49-F238E27FC236}">
                <a16:creationId xmlns:a16="http://schemas.microsoft.com/office/drawing/2014/main" id="{766DEE59-530B-9568-9107-2AA56A080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5640388"/>
            <a:ext cx="837882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lvl="4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 		</a:t>
            </a:r>
            <a:r>
              <a:rPr lang="en-US">
                <a:latin typeface="Times New Roman" charset="0"/>
                <a:ea typeface="ＭＳ Ｐゴシック" charset="0"/>
              </a:rPr>
              <a:t>1     14    17      .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SUM_PREFIX(A, MASK = M)  = 	1     14    25      .</a:t>
            </a:r>
          </a:p>
          <a:p>
            <a:pPr lvl="4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 		12   14    38</a:t>
            </a:r>
          </a:p>
        </p:txBody>
      </p:sp>
      <p:sp>
        <p:nvSpPr>
          <p:cNvPr id="38944" name="Line 32">
            <a:extLst>
              <a:ext uri="{FF2B5EF4-FFF2-40B4-BE49-F238E27FC236}">
                <a16:creationId xmlns:a16="http://schemas.microsoft.com/office/drawing/2014/main" id="{A7A2492A-5106-97AD-B982-4A89A0E7A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638800"/>
            <a:ext cx="0" cy="1143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45" name="Line 33">
            <a:extLst>
              <a:ext uri="{FF2B5EF4-FFF2-40B4-BE49-F238E27FC236}">
                <a16:creationId xmlns:a16="http://schemas.microsoft.com/office/drawing/2014/main" id="{C6ECA6B2-7FCA-A678-CBAD-9C0FC07EAF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56388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46" name="Line 34">
            <a:extLst>
              <a:ext uri="{FF2B5EF4-FFF2-40B4-BE49-F238E27FC236}">
                <a16:creationId xmlns:a16="http://schemas.microsoft.com/office/drawing/2014/main" id="{6A09990E-C996-DE0F-3243-67EC1714D7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67818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47" name="Line 35">
            <a:extLst>
              <a:ext uri="{FF2B5EF4-FFF2-40B4-BE49-F238E27FC236}">
                <a16:creationId xmlns:a16="http://schemas.microsoft.com/office/drawing/2014/main" id="{E64BE671-27B6-5FDB-6A3C-A427AB20B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638800"/>
            <a:ext cx="0" cy="1143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48" name="Line 36">
            <a:extLst>
              <a:ext uri="{FF2B5EF4-FFF2-40B4-BE49-F238E27FC236}">
                <a16:creationId xmlns:a16="http://schemas.microsoft.com/office/drawing/2014/main" id="{75DE4626-C428-2DFF-894D-F8877122F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6388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49" name="Line 37">
            <a:extLst>
              <a:ext uri="{FF2B5EF4-FFF2-40B4-BE49-F238E27FC236}">
                <a16:creationId xmlns:a16="http://schemas.microsoft.com/office/drawing/2014/main" id="{6D44BCFB-8311-D7BB-A0F1-AB74835E7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7818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239D224-7DFF-2302-6F31-FC8663D24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/>
              <a:t>More HPF</a:t>
            </a:r>
            <a:br>
              <a:rPr lang="en-US"/>
            </a:br>
            <a:r>
              <a:rPr lang="en-US" sz="4000" b="1">
                <a:solidFill>
                  <a:schemeClr val="hlink"/>
                </a:solidFill>
              </a:rPr>
              <a:t>Segmented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42E7A5A-9F3C-54DE-9882-C7EF9FFB7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162800" cy="41148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/>
              <a:t>       	</a:t>
            </a:r>
            <a:r>
              <a:rPr lang="en-US" sz="2000" b="1"/>
              <a:t>1     2     3     4     5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A =    	6     7     8     9    10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 		11  12   13   14   15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endParaRPr lang="en-US" sz="2000" b="1"/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 		T    T     F    F    F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S = 	F     T    T    F    F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 		T    T    T    T    T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endParaRPr lang="en-US" sz="2000" b="1"/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Sum_Prefix (A, SEGMENTS = S)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 			1     13    3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 			6     20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 			11   32</a:t>
            </a:r>
          </a:p>
        </p:txBody>
      </p:sp>
      <p:sp>
        <p:nvSpPr>
          <p:cNvPr id="39940" name="Line 4">
            <a:extLst>
              <a:ext uri="{FF2B5EF4-FFF2-40B4-BE49-F238E27FC236}">
                <a16:creationId xmlns:a16="http://schemas.microsoft.com/office/drawing/2014/main" id="{7F9A7690-D799-3ED7-D141-06A41F482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057400"/>
            <a:ext cx="0" cy="1143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41" name="Line 5">
            <a:extLst>
              <a:ext uri="{FF2B5EF4-FFF2-40B4-BE49-F238E27FC236}">
                <a16:creationId xmlns:a16="http://schemas.microsoft.com/office/drawing/2014/main" id="{1820E8D6-2938-F12A-E8EF-F934B368F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0574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42" name="Line 6">
            <a:extLst>
              <a:ext uri="{FF2B5EF4-FFF2-40B4-BE49-F238E27FC236}">
                <a16:creationId xmlns:a16="http://schemas.microsoft.com/office/drawing/2014/main" id="{1C594CE7-A231-F649-45DB-CDF153B51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2004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43" name="Line 7">
            <a:extLst>
              <a:ext uri="{FF2B5EF4-FFF2-40B4-BE49-F238E27FC236}">
                <a16:creationId xmlns:a16="http://schemas.microsoft.com/office/drawing/2014/main" id="{25E9FA6F-A1F5-6DFF-642E-84076B39D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429000"/>
            <a:ext cx="0" cy="1143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CF407263-4008-60FE-C562-2A6F0DCBC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4290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45" name="Line 9">
            <a:extLst>
              <a:ext uri="{FF2B5EF4-FFF2-40B4-BE49-F238E27FC236}">
                <a16:creationId xmlns:a16="http://schemas.microsoft.com/office/drawing/2014/main" id="{AD6B1E15-B895-34DE-D2FF-39C70E3D0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5720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46" name="Line 10">
            <a:extLst>
              <a:ext uri="{FF2B5EF4-FFF2-40B4-BE49-F238E27FC236}">
                <a16:creationId xmlns:a16="http://schemas.microsoft.com/office/drawing/2014/main" id="{BDB011A7-C17C-0DE0-76D0-5016CAEA1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05400"/>
            <a:ext cx="0" cy="1143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47" name="Line 11">
            <a:extLst>
              <a:ext uri="{FF2B5EF4-FFF2-40B4-BE49-F238E27FC236}">
                <a16:creationId xmlns:a16="http://schemas.microsoft.com/office/drawing/2014/main" id="{DADB10E6-2AEE-C901-DEAE-4F6A91C6B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054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48" name="Line 12">
            <a:extLst>
              <a:ext uri="{FF2B5EF4-FFF2-40B4-BE49-F238E27FC236}">
                <a16:creationId xmlns:a16="http://schemas.microsoft.com/office/drawing/2014/main" id="{287A6E8C-DE54-63F1-2ADD-455B04D0B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62484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49" name="Line 13">
            <a:extLst>
              <a:ext uri="{FF2B5EF4-FFF2-40B4-BE49-F238E27FC236}">
                <a16:creationId xmlns:a16="http://schemas.microsoft.com/office/drawing/2014/main" id="{DAAF5C02-596C-7BC8-1AD0-872B2417E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057400"/>
            <a:ext cx="0" cy="1143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50" name="Line 14">
            <a:extLst>
              <a:ext uri="{FF2B5EF4-FFF2-40B4-BE49-F238E27FC236}">
                <a16:creationId xmlns:a16="http://schemas.microsoft.com/office/drawing/2014/main" id="{3741CD32-E12E-3131-4FBE-7941F0F4EB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20574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51" name="Line 15">
            <a:extLst>
              <a:ext uri="{FF2B5EF4-FFF2-40B4-BE49-F238E27FC236}">
                <a16:creationId xmlns:a16="http://schemas.microsoft.com/office/drawing/2014/main" id="{6C36A196-8699-2513-8E14-0953880BF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2004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52" name="Line 16">
            <a:extLst>
              <a:ext uri="{FF2B5EF4-FFF2-40B4-BE49-F238E27FC236}">
                <a16:creationId xmlns:a16="http://schemas.microsoft.com/office/drawing/2014/main" id="{F09E49F5-B615-BBE5-BAFE-B1F9F81E6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429000"/>
            <a:ext cx="0" cy="1143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53" name="Line 17">
            <a:extLst>
              <a:ext uri="{FF2B5EF4-FFF2-40B4-BE49-F238E27FC236}">
                <a16:creationId xmlns:a16="http://schemas.microsoft.com/office/drawing/2014/main" id="{38BBBCE1-F74D-6810-44CD-5C6C1FF577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4290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54" name="Line 18">
            <a:extLst>
              <a:ext uri="{FF2B5EF4-FFF2-40B4-BE49-F238E27FC236}">
                <a16:creationId xmlns:a16="http://schemas.microsoft.com/office/drawing/2014/main" id="{3A413790-E9B2-8D5D-9E17-6B57F9855D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5720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55" name="Line 19">
            <a:extLst>
              <a:ext uri="{FF2B5EF4-FFF2-40B4-BE49-F238E27FC236}">
                <a16:creationId xmlns:a16="http://schemas.microsoft.com/office/drawing/2014/main" id="{D6EEFE03-D712-2D4C-A222-DF348C622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105400"/>
            <a:ext cx="0" cy="1143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56" name="Line 20">
            <a:extLst>
              <a:ext uri="{FF2B5EF4-FFF2-40B4-BE49-F238E27FC236}">
                <a16:creationId xmlns:a16="http://schemas.microsoft.com/office/drawing/2014/main" id="{690FFB73-DA1B-3F01-7CCE-794826614B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51054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57" name="Line 21">
            <a:extLst>
              <a:ext uri="{FF2B5EF4-FFF2-40B4-BE49-F238E27FC236}">
                <a16:creationId xmlns:a16="http://schemas.microsoft.com/office/drawing/2014/main" id="{33828389-28F8-7C1C-5A70-D0A10D4AC4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62484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58" name="Rectangle 22">
            <a:extLst>
              <a:ext uri="{FF2B5EF4-FFF2-40B4-BE49-F238E27FC236}">
                <a16:creationId xmlns:a16="http://schemas.microsoft.com/office/drawing/2014/main" id="{D7F3F3E3-02DF-62A1-8422-59935A5F1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3119438"/>
            <a:ext cx="3819525" cy="430212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>
                <a:latin typeface="Times New Roman" charset="0"/>
                <a:ea typeface="ＭＳ Ｐゴシック" charset="0"/>
              </a:rPr>
              <a:t>T   T  | F |  T   T |  F   F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A7433F5-3ACF-FD33-F2D9-ABE4EB27F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42672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endParaRPr lang="en-US" sz="2800"/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600"/>
              <a:t>A =	1	2	3	4	5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endParaRPr lang="en-US" sz="3600"/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600"/>
              <a:t>Sum_Prefix(A) 	1	3	6	10	15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endParaRPr lang="en-US" sz="3600"/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600"/>
              <a:t>Sum_Prefix(A, EXCLUSIVE = TRUE)	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3600"/>
              <a:t> 			0	1	3	6	10</a:t>
            </a:r>
          </a:p>
          <a:p>
            <a:pPr marL="285750" indent="-285750" eaLnBrk="1" hangingPunct="1">
              <a:lnSpc>
                <a:spcPct val="90000"/>
              </a:lnSpc>
              <a:buFontTx/>
              <a:buNone/>
              <a:defRPr/>
            </a:pPr>
            <a:endParaRPr lang="en-US" sz="360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01BFFD2-BBB5-197E-8954-1C31FACD7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1143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5400">
                <a:solidFill>
                  <a:schemeClr val="accent2"/>
                </a:solidFill>
              </a:rPr>
              <a:t>Example of Exclusive</a:t>
            </a:r>
          </a:p>
        </p:txBody>
      </p:sp>
      <p:sp>
        <p:nvSpPr>
          <p:cNvPr id="40964" name="Line 4">
            <a:extLst>
              <a:ext uri="{FF2B5EF4-FFF2-40B4-BE49-F238E27FC236}">
                <a16:creationId xmlns:a16="http://schemas.microsoft.com/office/drawing/2014/main" id="{FFE7092C-4ED2-FBD4-390A-2995B2893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905000"/>
            <a:ext cx="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65" name="Line 5">
            <a:extLst>
              <a:ext uri="{FF2B5EF4-FFF2-40B4-BE49-F238E27FC236}">
                <a16:creationId xmlns:a16="http://schemas.microsoft.com/office/drawing/2014/main" id="{6EF813F1-391A-64E5-D1DB-4BE48D590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905000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6AA49314-00E1-9FDE-B49D-FB1CDDAD5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438400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67" name="Line 7">
            <a:extLst>
              <a:ext uri="{FF2B5EF4-FFF2-40B4-BE49-F238E27FC236}">
                <a16:creationId xmlns:a16="http://schemas.microsoft.com/office/drawing/2014/main" id="{BFC121E7-8E89-64A1-08EE-DAFE79E85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048000"/>
            <a:ext cx="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68" name="Line 8">
            <a:extLst>
              <a:ext uri="{FF2B5EF4-FFF2-40B4-BE49-F238E27FC236}">
                <a16:creationId xmlns:a16="http://schemas.microsoft.com/office/drawing/2014/main" id="{D7A0B73A-B84B-CE5B-2B91-383C48A89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048000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69" name="Line 9">
            <a:extLst>
              <a:ext uri="{FF2B5EF4-FFF2-40B4-BE49-F238E27FC236}">
                <a16:creationId xmlns:a16="http://schemas.microsoft.com/office/drawing/2014/main" id="{DC5DA8E5-9AA9-3CBC-FCBD-07025EC35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581400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70" name="Line 10">
            <a:extLst>
              <a:ext uri="{FF2B5EF4-FFF2-40B4-BE49-F238E27FC236}">
                <a16:creationId xmlns:a16="http://schemas.microsoft.com/office/drawing/2014/main" id="{6768070F-47DB-DC1E-14C2-782E980E2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800600"/>
            <a:ext cx="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71" name="Line 11">
            <a:extLst>
              <a:ext uri="{FF2B5EF4-FFF2-40B4-BE49-F238E27FC236}">
                <a16:creationId xmlns:a16="http://schemas.microsoft.com/office/drawing/2014/main" id="{0902480B-3489-E515-EF4D-44A256830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800600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72" name="Line 12">
            <a:extLst>
              <a:ext uri="{FF2B5EF4-FFF2-40B4-BE49-F238E27FC236}">
                <a16:creationId xmlns:a16="http://schemas.microsoft.com/office/drawing/2014/main" id="{A3FF4FE4-D837-EBD5-BC89-A2A01BF56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334000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73" name="Line 13">
            <a:extLst>
              <a:ext uri="{FF2B5EF4-FFF2-40B4-BE49-F238E27FC236}">
                <a16:creationId xmlns:a16="http://schemas.microsoft.com/office/drawing/2014/main" id="{EADB2048-71B3-6A0A-63C2-843C0F641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800600"/>
            <a:ext cx="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74" name="Line 14">
            <a:extLst>
              <a:ext uri="{FF2B5EF4-FFF2-40B4-BE49-F238E27FC236}">
                <a16:creationId xmlns:a16="http://schemas.microsoft.com/office/drawing/2014/main" id="{CC0A5B3C-5F68-20FF-D85D-4445AC02AD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800600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75" name="Line 15">
            <a:extLst>
              <a:ext uri="{FF2B5EF4-FFF2-40B4-BE49-F238E27FC236}">
                <a16:creationId xmlns:a16="http://schemas.microsoft.com/office/drawing/2014/main" id="{921DB2C8-F9D9-9D6F-A993-DC83D8FF5C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5334000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76" name="Line 16">
            <a:extLst>
              <a:ext uri="{FF2B5EF4-FFF2-40B4-BE49-F238E27FC236}">
                <a16:creationId xmlns:a16="http://schemas.microsoft.com/office/drawing/2014/main" id="{FAF07D09-588B-AF08-232C-3ECD2C73B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048000"/>
            <a:ext cx="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77" name="Line 17">
            <a:extLst>
              <a:ext uri="{FF2B5EF4-FFF2-40B4-BE49-F238E27FC236}">
                <a16:creationId xmlns:a16="http://schemas.microsoft.com/office/drawing/2014/main" id="{2670D23A-6D9F-5FA8-C43C-540808C6EA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3048000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78" name="Line 18">
            <a:extLst>
              <a:ext uri="{FF2B5EF4-FFF2-40B4-BE49-F238E27FC236}">
                <a16:creationId xmlns:a16="http://schemas.microsoft.com/office/drawing/2014/main" id="{0592E790-5AEE-0D74-A768-B56587A13C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3581400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79" name="Line 19">
            <a:extLst>
              <a:ext uri="{FF2B5EF4-FFF2-40B4-BE49-F238E27FC236}">
                <a16:creationId xmlns:a16="http://schemas.microsoft.com/office/drawing/2014/main" id="{524E0C30-4794-A7CA-849B-D06BD50F6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905000"/>
            <a:ext cx="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80" name="Line 20">
            <a:extLst>
              <a:ext uri="{FF2B5EF4-FFF2-40B4-BE49-F238E27FC236}">
                <a16:creationId xmlns:a16="http://schemas.microsoft.com/office/drawing/2014/main" id="{5EBC8115-80CE-500C-0A64-8A8F1825DE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1905000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81" name="Line 21">
            <a:extLst>
              <a:ext uri="{FF2B5EF4-FFF2-40B4-BE49-F238E27FC236}">
                <a16:creationId xmlns:a16="http://schemas.microsoft.com/office/drawing/2014/main" id="{29769380-B6CA-B8D9-0E1D-CBCCFB62E9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2438400"/>
            <a:ext cx="76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82" name="Text Box 22">
            <a:extLst>
              <a:ext uri="{FF2B5EF4-FFF2-40B4-BE49-F238E27FC236}">
                <a16:creationId xmlns:a16="http://schemas.microsoft.com/office/drawing/2014/main" id="{5FBCCC9F-450A-9118-7EF6-6477F7DA5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984875"/>
            <a:ext cx="411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(Exclusive: Don</a:t>
            </a:r>
            <a:r>
              <a:rPr lang="ja-JP" altLang="en-US"/>
              <a:t>’</a:t>
            </a:r>
            <a:r>
              <a:rPr lang="en-US" altLang="ja-JP">
                <a:latin typeface="Times New Roman" panose="02020603050405020304" pitchFamily="18" charset="0"/>
              </a:rPr>
              <a:t>t count myself)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79516D6-1B6F-991A-C553-EDC508A92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effectLst>
            <a:outerShdw blurRad="63500"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/>
              <a:t>Parallel Prefix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5E82FBE-81CF-F34D-AF48-86E595ADA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619250"/>
            <a:ext cx="8858250" cy="5499100"/>
          </a:xfrm>
          <a:extLst>
            <a:ext uri="{91240B29-F687-4f45-9708-019B960494DF}">
              <a14:hiddenLine xmlns:a14="http://schemas.microsoft.com/office/drawing/2010/main" xmlns="" w="508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800"/>
              <a:t>      1  2  3  4   5  6    7  8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800"/>
              <a:t>                                             Pairwise sums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800"/>
              <a:t>        3      7      11      15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800"/>
              <a:t>                                             Recursive prefix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800"/>
              <a:t>        3     10     21      36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800"/>
              <a:t>                                             Update </a:t>
            </a:r>
            <a:r>
              <a:rPr lang="ja-JP" altLang="en-US" sz="2800"/>
              <a:t>“</a:t>
            </a:r>
            <a:r>
              <a:rPr lang="en-US" altLang="ja-JP" sz="2800"/>
              <a:t>evens</a:t>
            </a:r>
            <a:r>
              <a:rPr lang="ja-JP" altLang="en-US" sz="2800"/>
              <a:t>”</a:t>
            </a:r>
            <a:endParaRPr lang="en-US" altLang="ja-JP" sz="2800"/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800"/>
              <a:t>      1  3  6 10 15 21 28 36</a:t>
            </a:r>
          </a:p>
          <a:p>
            <a:pPr eaLnBrk="1" hangingPunct="1"/>
            <a:r>
              <a:rPr lang="en-US" altLang="en-US" sz="2800">
                <a:solidFill>
                  <a:srgbClr val="51DC00"/>
                </a:solidFill>
              </a:rPr>
              <a:t>Any </a:t>
            </a:r>
            <a:r>
              <a:rPr lang="en-US" altLang="en-US" sz="2800">
                <a:solidFill>
                  <a:srgbClr val="FFFFFF"/>
                </a:solidFill>
              </a:rPr>
              <a:t>associative</a:t>
            </a:r>
            <a:r>
              <a:rPr lang="en-US" altLang="en-US" sz="2800">
                <a:solidFill>
                  <a:srgbClr val="51DC00"/>
                </a:solidFill>
              </a:rPr>
              <a:t> operator</a:t>
            </a:r>
          </a:p>
          <a:p>
            <a:pPr eaLnBrk="1" hangingPunct="1"/>
            <a:r>
              <a:rPr lang="en-US" altLang="en-US" sz="2800"/>
              <a:t>AKA: +\ (APL), cumsum(Matlab), MPI_SCAN,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en-US" sz="2800"/>
              <a:t>       1 0 0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en-US" sz="2800"/>
              <a:t>       1 1 0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en-US" sz="2800"/>
              <a:t>       1 1 1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</a:t>
            </a:r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A25C58CF-6E51-64FA-D370-BA79EEF0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38200"/>
            <a:ext cx="753586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prefix</a:t>
            </a: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( [1 2 3 4 5 6 7 8])=[1 3 6 10 15 21 28 36]</a:t>
            </a:r>
          </a:p>
        </p:txBody>
      </p:sp>
      <p:grpSp>
        <p:nvGrpSpPr>
          <p:cNvPr id="30724" name="Group 5">
            <a:extLst>
              <a:ext uri="{FF2B5EF4-FFF2-40B4-BE49-F238E27FC236}">
                <a16:creationId xmlns:a16="http://schemas.microsoft.com/office/drawing/2014/main" id="{4C579F46-B8CA-3E90-1F40-693E8A8F317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181600"/>
            <a:ext cx="1231900" cy="1041400"/>
            <a:chOff x="544" y="3512"/>
            <a:chExt cx="776" cy="656"/>
          </a:xfrm>
        </p:grpSpPr>
        <p:sp>
          <p:nvSpPr>
            <p:cNvPr id="41990" name="Line 6">
              <a:extLst>
                <a:ext uri="{FF2B5EF4-FFF2-40B4-BE49-F238E27FC236}">
                  <a16:creationId xmlns:a16="http://schemas.microsoft.com/office/drawing/2014/main" id="{388B8193-F750-E685-79DD-BCFA4A9BA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3520"/>
              <a:ext cx="0" cy="648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1991" name="Line 7">
              <a:extLst>
                <a:ext uri="{FF2B5EF4-FFF2-40B4-BE49-F238E27FC236}">
                  <a16:creationId xmlns:a16="http://schemas.microsoft.com/office/drawing/2014/main" id="{F5D3F004-C25D-127B-7C40-1952F7BD7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4160"/>
              <a:ext cx="128" cy="0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1992" name="Line 8">
              <a:extLst>
                <a:ext uri="{FF2B5EF4-FFF2-40B4-BE49-F238E27FC236}">
                  <a16:creationId xmlns:a16="http://schemas.microsoft.com/office/drawing/2014/main" id="{D85C79A9-EBA9-E940-4DA8-2277853B3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" y="3536"/>
              <a:ext cx="96" cy="0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1993" name="Line 9">
              <a:extLst>
                <a:ext uri="{FF2B5EF4-FFF2-40B4-BE49-F238E27FC236}">
                  <a16:creationId xmlns:a16="http://schemas.microsoft.com/office/drawing/2014/main" id="{83932E77-F8DF-0E03-C229-72519E9D3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3528"/>
              <a:ext cx="96" cy="0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1994" name="Line 10">
              <a:extLst>
                <a:ext uri="{FF2B5EF4-FFF2-40B4-BE49-F238E27FC236}">
                  <a16:creationId xmlns:a16="http://schemas.microsoft.com/office/drawing/2014/main" id="{225DED0D-2E80-3A6B-5CCB-9ED6916F1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4144"/>
              <a:ext cx="96" cy="0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1995" name="Line 11">
              <a:extLst>
                <a:ext uri="{FF2B5EF4-FFF2-40B4-BE49-F238E27FC236}">
                  <a16:creationId xmlns:a16="http://schemas.microsoft.com/office/drawing/2014/main" id="{82D3BF1F-9FA6-C71F-1F54-93EC5D7F0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2" y="3512"/>
              <a:ext cx="0" cy="648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0725" name="Group 12">
            <a:extLst>
              <a:ext uri="{FF2B5EF4-FFF2-40B4-BE49-F238E27FC236}">
                <a16:creationId xmlns:a16="http://schemas.microsoft.com/office/drawing/2014/main" id="{9069E4BC-AEF3-A4BB-B7AC-FC02F3C0A91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905000"/>
            <a:ext cx="381000" cy="368300"/>
            <a:chOff x="656" y="1272"/>
            <a:chExt cx="240" cy="232"/>
          </a:xfrm>
        </p:grpSpPr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37E14EA2-26B1-2416-075E-A88060EF1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1272"/>
              <a:ext cx="96" cy="232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1998" name="Line 14">
              <a:extLst>
                <a:ext uri="{FF2B5EF4-FFF2-40B4-BE49-F238E27FC236}">
                  <a16:creationId xmlns:a16="http://schemas.microsoft.com/office/drawing/2014/main" id="{73F76B54-0463-A2A6-7C2E-4C1105190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0" y="1280"/>
              <a:ext cx="96" cy="216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0726" name="Group 15">
            <a:extLst>
              <a:ext uri="{FF2B5EF4-FFF2-40B4-BE49-F238E27FC236}">
                <a16:creationId xmlns:a16="http://schemas.microsoft.com/office/drawing/2014/main" id="{5079BDDA-D766-DC46-5AAB-106F74E488A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905000"/>
            <a:ext cx="381000" cy="368300"/>
            <a:chOff x="1232" y="1248"/>
            <a:chExt cx="240" cy="232"/>
          </a:xfrm>
        </p:grpSpPr>
        <p:sp>
          <p:nvSpPr>
            <p:cNvPr id="42000" name="Line 16">
              <a:extLst>
                <a:ext uri="{FF2B5EF4-FFF2-40B4-BE49-F238E27FC236}">
                  <a16:creationId xmlns:a16="http://schemas.microsoft.com/office/drawing/2014/main" id="{E4C1E5F3-54C2-47E1-1C2A-780F64FCB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248"/>
              <a:ext cx="96" cy="232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2001" name="Line 17">
              <a:extLst>
                <a:ext uri="{FF2B5EF4-FFF2-40B4-BE49-F238E27FC236}">
                  <a16:creationId xmlns:a16="http://schemas.microsoft.com/office/drawing/2014/main" id="{DF35FF24-2E09-3FBF-52C7-CD312305C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6" y="1256"/>
              <a:ext cx="96" cy="216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0727" name="Group 18">
            <a:extLst>
              <a:ext uri="{FF2B5EF4-FFF2-40B4-BE49-F238E27FC236}">
                <a16:creationId xmlns:a16="http://schemas.microsoft.com/office/drawing/2014/main" id="{4534BE64-1C18-63D6-BA3F-F9B86980ED5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905000"/>
            <a:ext cx="381000" cy="368300"/>
            <a:chOff x="1872" y="1232"/>
            <a:chExt cx="240" cy="232"/>
          </a:xfrm>
        </p:grpSpPr>
        <p:sp>
          <p:nvSpPr>
            <p:cNvPr id="42003" name="Line 19">
              <a:extLst>
                <a:ext uri="{FF2B5EF4-FFF2-40B4-BE49-F238E27FC236}">
                  <a16:creationId xmlns:a16="http://schemas.microsoft.com/office/drawing/2014/main" id="{71A30C38-6D62-15F2-04C3-53DE4387C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232"/>
              <a:ext cx="96" cy="232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2004" name="Line 20">
              <a:extLst>
                <a:ext uri="{FF2B5EF4-FFF2-40B4-BE49-F238E27FC236}">
                  <a16:creationId xmlns:a16="http://schemas.microsoft.com/office/drawing/2014/main" id="{E3CD1D77-E5F8-2535-C889-400CC3411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240"/>
              <a:ext cx="96" cy="216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0728" name="Group 21">
            <a:extLst>
              <a:ext uri="{FF2B5EF4-FFF2-40B4-BE49-F238E27FC236}">
                <a16:creationId xmlns:a16="http://schemas.microsoft.com/office/drawing/2014/main" id="{B5FF1AD5-AF62-B749-DAC4-50243D4C99A0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905000"/>
            <a:ext cx="381000" cy="368300"/>
            <a:chOff x="2568" y="1248"/>
            <a:chExt cx="240" cy="232"/>
          </a:xfrm>
        </p:grpSpPr>
        <p:sp>
          <p:nvSpPr>
            <p:cNvPr id="42006" name="Line 22">
              <a:extLst>
                <a:ext uri="{FF2B5EF4-FFF2-40B4-BE49-F238E27FC236}">
                  <a16:creationId xmlns:a16="http://schemas.microsoft.com/office/drawing/2014/main" id="{26791BEB-E0B1-18BC-0EE6-0AB6F8A80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1248"/>
              <a:ext cx="96" cy="232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2007" name="Line 23">
              <a:extLst>
                <a:ext uri="{FF2B5EF4-FFF2-40B4-BE49-F238E27FC236}">
                  <a16:creationId xmlns:a16="http://schemas.microsoft.com/office/drawing/2014/main" id="{B4FD8AFF-0CB7-0DB9-89BA-DDFEFDE49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2" y="1256"/>
              <a:ext cx="96" cy="216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2008" name="Line 24">
            <a:extLst>
              <a:ext uri="{FF2B5EF4-FFF2-40B4-BE49-F238E27FC236}">
                <a16:creationId xmlns:a16="http://schemas.microsoft.com/office/drawing/2014/main" id="{269A76A9-459E-2EC4-0A56-A4034A932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3429000"/>
            <a:ext cx="152400" cy="36830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09" name="Line 25">
            <a:extLst>
              <a:ext uri="{FF2B5EF4-FFF2-40B4-BE49-F238E27FC236}">
                <a16:creationId xmlns:a16="http://schemas.microsoft.com/office/drawing/2014/main" id="{84B7E8C9-1157-A56F-55C8-EA7FBE56E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429000"/>
            <a:ext cx="152400" cy="34290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10" name="Line 26">
            <a:extLst>
              <a:ext uri="{FF2B5EF4-FFF2-40B4-BE49-F238E27FC236}">
                <a16:creationId xmlns:a16="http://schemas.microsoft.com/office/drawing/2014/main" id="{A6BBD948-DA4E-EE69-5277-C263B8524B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3352800"/>
            <a:ext cx="152400" cy="36830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11" name="Line 27">
            <a:extLst>
              <a:ext uri="{FF2B5EF4-FFF2-40B4-BE49-F238E27FC236}">
                <a16:creationId xmlns:a16="http://schemas.microsoft.com/office/drawing/2014/main" id="{CC92EA3A-9329-E00D-E0FB-ED84D8AEE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429000"/>
            <a:ext cx="152400" cy="34290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12" name="Line 28">
            <a:extLst>
              <a:ext uri="{FF2B5EF4-FFF2-40B4-BE49-F238E27FC236}">
                <a16:creationId xmlns:a16="http://schemas.microsoft.com/office/drawing/2014/main" id="{EC32639F-1CB7-1EB5-5DC9-7BCFE24349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352800"/>
            <a:ext cx="152400" cy="36830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13" name="Line 29">
            <a:extLst>
              <a:ext uri="{FF2B5EF4-FFF2-40B4-BE49-F238E27FC236}">
                <a16:creationId xmlns:a16="http://schemas.microsoft.com/office/drawing/2014/main" id="{D1208BCE-05F7-1353-C715-DB9DC3920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352800"/>
            <a:ext cx="152400" cy="34290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14" name="Line 30">
            <a:extLst>
              <a:ext uri="{FF2B5EF4-FFF2-40B4-BE49-F238E27FC236}">
                <a16:creationId xmlns:a16="http://schemas.microsoft.com/office/drawing/2014/main" id="{3660D3E4-C01E-C08F-C953-CCFCF666E1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352800"/>
            <a:ext cx="152400" cy="36830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15" name="Line 31">
            <a:extLst>
              <a:ext uri="{FF2B5EF4-FFF2-40B4-BE49-F238E27FC236}">
                <a16:creationId xmlns:a16="http://schemas.microsoft.com/office/drawing/2014/main" id="{7CB6FC10-2302-4153-41FD-201623CB7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429000"/>
            <a:ext cx="152400" cy="34290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16" name="Line 32">
            <a:extLst>
              <a:ext uri="{FF2B5EF4-FFF2-40B4-BE49-F238E27FC236}">
                <a16:creationId xmlns:a16="http://schemas.microsoft.com/office/drawing/2014/main" id="{6671E06D-D106-FD70-345F-957D2E00F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667000"/>
            <a:ext cx="0" cy="34290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17" name="Line 33">
            <a:extLst>
              <a:ext uri="{FF2B5EF4-FFF2-40B4-BE49-F238E27FC236}">
                <a16:creationId xmlns:a16="http://schemas.microsoft.com/office/drawing/2014/main" id="{51A166D8-1531-9A27-5806-5AA822C43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667000"/>
            <a:ext cx="0" cy="34290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18" name="Line 34">
            <a:extLst>
              <a:ext uri="{FF2B5EF4-FFF2-40B4-BE49-F238E27FC236}">
                <a16:creationId xmlns:a16="http://schemas.microsoft.com/office/drawing/2014/main" id="{9F8EA3AB-8B6B-AF02-28ED-E6A19A56F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667000"/>
            <a:ext cx="0" cy="34290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019" name="Line 35">
            <a:extLst>
              <a:ext uri="{FF2B5EF4-FFF2-40B4-BE49-F238E27FC236}">
                <a16:creationId xmlns:a16="http://schemas.microsoft.com/office/drawing/2014/main" id="{CA0108B4-D964-AAC2-A98B-0D08857D4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667000"/>
            <a:ext cx="0" cy="34290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E25715A-BF4C-2411-1185-6DA2E161D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Students early mental models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F87C2D4-DDD3-4CDD-906A-20371178C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Look up or figure out how to do things in parallel</a:t>
            </a:r>
          </a:p>
          <a:p>
            <a:pPr eaLnBrk="1" hangingPunct="1">
              <a:defRPr/>
            </a:pPr>
            <a:r>
              <a:rPr lang="en-US"/>
              <a:t>Then we get speedups!</a:t>
            </a:r>
          </a:p>
          <a:p>
            <a:pPr lvl="1" eaLnBrk="1" hangingPunct="1">
              <a:defRPr/>
            </a:pPr>
            <a:r>
              <a:rPr lang="en-US"/>
              <a:t>NOT!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5B1D44C-1675-2DE3-5F5E-DC85DEB5E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  <a:noFill/>
          <a:effectLst>
            <a:outerShdw blurRad="63500"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/>
              <a:t>Variations on Prefix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81E9A58-6364-584A-359B-3524519A3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619250"/>
            <a:ext cx="8858250" cy="2817813"/>
          </a:xfrm>
          <a:extLst>
            <a:ext uri="{91240B29-F687-4f45-9708-019B960494DF}">
              <a14:hiddenLine xmlns:a14="http://schemas.microsoft.com/office/drawing/2010/main" xmlns="" w="508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  1  2  3  4   5  6    7  8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    3      7      11      15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    0      3      10      21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  0  1  3  6 10 15 21 28 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	</a:t>
            </a:r>
          </a:p>
          <a:p>
            <a:pPr eaLnBrk="1" hangingPunct="1">
              <a:buFontTx/>
              <a:buNone/>
              <a:defRPr/>
            </a:pPr>
            <a:endParaRPr lang="en-US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4BD36ADC-4A12-8A8B-76F2-A6BC0E6F7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38200"/>
            <a:ext cx="79311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2800">
                <a:solidFill>
                  <a:srgbClr val="FFFFFF"/>
                </a:solidFill>
                <a:latin typeface="Arial" charset="0"/>
                <a:ea typeface="ＭＳ Ｐゴシック" charset="0"/>
              </a:rPr>
              <a:t>exclusive( [1 2 3 4 5 6 7 8])=[0 1 3 6 10 15 21 28]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916503C1-306B-DC8D-2879-CA153AEAE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1782763"/>
            <a:ext cx="3090862" cy="128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>
                <a:solidFill>
                  <a:srgbClr val="037C03"/>
                </a:solidFill>
              </a:rPr>
              <a:t>1)Pairwise Sums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>
                <a:solidFill>
                  <a:srgbClr val="037C03"/>
                </a:solidFill>
              </a:rPr>
              <a:t>2)Recursive Prefix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>
                <a:solidFill>
                  <a:srgbClr val="037C03"/>
                </a:solidFill>
              </a:rPr>
              <a:t>3)Update </a:t>
            </a:r>
            <a:r>
              <a:rPr lang="ja-JP" altLang="en-US" sz="2800">
                <a:solidFill>
                  <a:srgbClr val="037C03"/>
                </a:solidFill>
              </a:rPr>
              <a:t>“</a:t>
            </a:r>
            <a:r>
              <a:rPr lang="en-US" altLang="ja-JP" sz="2800">
                <a:solidFill>
                  <a:srgbClr val="037C03"/>
                </a:solidFill>
              </a:rPr>
              <a:t>odds</a:t>
            </a:r>
            <a:r>
              <a:rPr lang="ja-JP" altLang="en-US" sz="2800">
                <a:solidFill>
                  <a:srgbClr val="037C03"/>
                </a:solidFill>
              </a:rPr>
              <a:t>”</a:t>
            </a:r>
            <a:endParaRPr lang="en-US" altLang="en-US" sz="2800">
              <a:solidFill>
                <a:srgbClr val="037C03"/>
              </a:solidFill>
            </a:endParaRPr>
          </a:p>
        </p:txBody>
      </p:sp>
      <p:grpSp>
        <p:nvGrpSpPr>
          <p:cNvPr id="31749" name="Group 6">
            <a:extLst>
              <a:ext uri="{FF2B5EF4-FFF2-40B4-BE49-F238E27FC236}">
                <a16:creationId xmlns:a16="http://schemas.microsoft.com/office/drawing/2014/main" id="{0001A658-FD44-ECBF-682C-D9A38044E180}"/>
              </a:ext>
            </a:extLst>
          </p:cNvPr>
          <p:cNvGrpSpPr>
            <a:grpSpLocks/>
          </p:cNvGrpSpPr>
          <p:nvPr/>
        </p:nvGrpSpPr>
        <p:grpSpPr bwMode="auto">
          <a:xfrm>
            <a:off x="1028700" y="1943100"/>
            <a:ext cx="393700" cy="63500"/>
            <a:chOff x="648" y="1224"/>
            <a:chExt cx="248" cy="40"/>
          </a:xfrm>
        </p:grpSpPr>
        <p:sp>
          <p:nvSpPr>
            <p:cNvPr id="43015" name="Line 7">
              <a:extLst>
                <a:ext uri="{FF2B5EF4-FFF2-40B4-BE49-F238E27FC236}">
                  <a16:creationId xmlns:a16="http://schemas.microsoft.com/office/drawing/2014/main" id="{79121929-940F-24F5-628D-658243ADE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122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3016" name="Line 8">
              <a:extLst>
                <a:ext uri="{FF2B5EF4-FFF2-40B4-BE49-F238E27FC236}">
                  <a16:creationId xmlns:a16="http://schemas.microsoft.com/office/drawing/2014/main" id="{6CC72608-B3E8-A190-0B3E-E73471EF1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22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750" name="Group 9">
            <a:extLst>
              <a:ext uri="{FF2B5EF4-FFF2-40B4-BE49-F238E27FC236}">
                <a16:creationId xmlns:a16="http://schemas.microsoft.com/office/drawing/2014/main" id="{6BA901F8-F5E1-AC2B-892E-4119181C3614}"/>
              </a:ext>
            </a:extLst>
          </p:cNvPr>
          <p:cNvGrpSpPr>
            <a:grpSpLocks/>
          </p:cNvGrpSpPr>
          <p:nvPr/>
        </p:nvGrpSpPr>
        <p:grpSpPr bwMode="auto">
          <a:xfrm>
            <a:off x="1955800" y="1930400"/>
            <a:ext cx="393700" cy="63500"/>
            <a:chOff x="1232" y="1216"/>
            <a:chExt cx="248" cy="40"/>
          </a:xfrm>
        </p:grpSpPr>
        <p:sp>
          <p:nvSpPr>
            <p:cNvPr id="43018" name="Line 10">
              <a:extLst>
                <a:ext uri="{FF2B5EF4-FFF2-40B4-BE49-F238E27FC236}">
                  <a16:creationId xmlns:a16="http://schemas.microsoft.com/office/drawing/2014/main" id="{1A93E8B1-127F-5960-EEE7-89452C977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3019" name="Line 11">
              <a:extLst>
                <a:ext uri="{FF2B5EF4-FFF2-40B4-BE49-F238E27FC236}">
                  <a16:creationId xmlns:a16="http://schemas.microsoft.com/office/drawing/2014/main" id="{C542E54A-1D43-41FC-E1A9-0167BF452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751" name="Group 12">
            <a:extLst>
              <a:ext uri="{FF2B5EF4-FFF2-40B4-BE49-F238E27FC236}">
                <a16:creationId xmlns:a16="http://schemas.microsoft.com/office/drawing/2014/main" id="{14AC6A28-5807-B6B1-8EB8-4FA1EA6CDC37}"/>
              </a:ext>
            </a:extLst>
          </p:cNvPr>
          <p:cNvGrpSpPr>
            <a:grpSpLocks/>
          </p:cNvGrpSpPr>
          <p:nvPr/>
        </p:nvGrpSpPr>
        <p:grpSpPr bwMode="auto">
          <a:xfrm>
            <a:off x="2984500" y="1930400"/>
            <a:ext cx="393700" cy="63500"/>
            <a:chOff x="1880" y="1216"/>
            <a:chExt cx="248" cy="40"/>
          </a:xfrm>
        </p:grpSpPr>
        <p:sp>
          <p:nvSpPr>
            <p:cNvPr id="43021" name="Line 13">
              <a:extLst>
                <a:ext uri="{FF2B5EF4-FFF2-40B4-BE49-F238E27FC236}">
                  <a16:creationId xmlns:a16="http://schemas.microsoft.com/office/drawing/2014/main" id="{400B8165-55B2-1C8E-E0DC-8C421F8B0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6FA8E8A5-EF3E-CD80-7A17-B9A9C79C1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8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752" name="Group 15">
            <a:extLst>
              <a:ext uri="{FF2B5EF4-FFF2-40B4-BE49-F238E27FC236}">
                <a16:creationId xmlns:a16="http://schemas.microsoft.com/office/drawing/2014/main" id="{F0058A3D-8258-617B-14AE-9AF0F2AD092B}"/>
              </a:ext>
            </a:extLst>
          </p:cNvPr>
          <p:cNvGrpSpPr>
            <a:grpSpLocks/>
          </p:cNvGrpSpPr>
          <p:nvPr/>
        </p:nvGrpSpPr>
        <p:grpSpPr bwMode="auto">
          <a:xfrm>
            <a:off x="4102100" y="1930400"/>
            <a:ext cx="393700" cy="63500"/>
            <a:chOff x="2584" y="1216"/>
            <a:chExt cx="248" cy="40"/>
          </a:xfrm>
        </p:grpSpPr>
        <p:sp>
          <p:nvSpPr>
            <p:cNvPr id="43024" name="Line 16">
              <a:extLst>
                <a:ext uri="{FF2B5EF4-FFF2-40B4-BE49-F238E27FC236}">
                  <a16:creationId xmlns:a16="http://schemas.microsoft.com/office/drawing/2014/main" id="{17BA9997-38D0-B67D-3B86-55EAF6FA0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3025" name="Line 17">
              <a:extLst>
                <a:ext uri="{FF2B5EF4-FFF2-40B4-BE49-F238E27FC236}">
                  <a16:creationId xmlns:a16="http://schemas.microsoft.com/office/drawing/2014/main" id="{F72B1C07-5B9C-A0DE-C676-BBDD6B0405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2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753" name="Group 18">
            <a:extLst>
              <a:ext uri="{FF2B5EF4-FFF2-40B4-BE49-F238E27FC236}">
                <a16:creationId xmlns:a16="http://schemas.microsoft.com/office/drawing/2014/main" id="{0674A956-435C-34AA-FC28-A56ACD2190D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768600"/>
            <a:ext cx="393700" cy="63500"/>
            <a:chOff x="672" y="1744"/>
            <a:chExt cx="248" cy="40"/>
          </a:xfrm>
        </p:grpSpPr>
        <p:sp>
          <p:nvSpPr>
            <p:cNvPr id="43027" name="Line 19">
              <a:extLst>
                <a:ext uri="{FF2B5EF4-FFF2-40B4-BE49-F238E27FC236}">
                  <a16:creationId xmlns:a16="http://schemas.microsoft.com/office/drawing/2014/main" id="{875750E5-6F75-BE9B-8BC4-40FE308E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40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3028" name="Line 20">
              <a:extLst>
                <a:ext uri="{FF2B5EF4-FFF2-40B4-BE49-F238E27FC236}">
                  <a16:creationId xmlns:a16="http://schemas.microsoft.com/office/drawing/2014/main" id="{641D0F7E-3A79-6037-4B3D-1FC2405FB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754" name="Group 21">
            <a:extLst>
              <a:ext uri="{FF2B5EF4-FFF2-40B4-BE49-F238E27FC236}">
                <a16:creationId xmlns:a16="http://schemas.microsoft.com/office/drawing/2014/main" id="{DA7C8D66-8928-3FDF-0C5D-2113BF6B4411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2768600"/>
            <a:ext cx="393700" cy="63500"/>
            <a:chOff x="1224" y="1744"/>
            <a:chExt cx="248" cy="40"/>
          </a:xfrm>
        </p:grpSpPr>
        <p:sp>
          <p:nvSpPr>
            <p:cNvPr id="43030" name="Line 22">
              <a:extLst>
                <a:ext uri="{FF2B5EF4-FFF2-40B4-BE49-F238E27FC236}">
                  <a16:creationId xmlns:a16="http://schemas.microsoft.com/office/drawing/2014/main" id="{01D66150-F00A-A323-4090-9F931FDC4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92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3031" name="Line 23">
              <a:extLst>
                <a:ext uri="{FF2B5EF4-FFF2-40B4-BE49-F238E27FC236}">
                  <a16:creationId xmlns:a16="http://schemas.microsoft.com/office/drawing/2014/main" id="{3647D960-A255-A522-17B0-2156E1594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4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755" name="Group 24">
            <a:extLst>
              <a:ext uri="{FF2B5EF4-FFF2-40B4-BE49-F238E27FC236}">
                <a16:creationId xmlns:a16="http://schemas.microsoft.com/office/drawing/2014/main" id="{87952D15-82A0-2911-C7FF-8BCAF18502AF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768600"/>
            <a:ext cx="393700" cy="63500"/>
            <a:chOff x="1872" y="1744"/>
            <a:chExt cx="248" cy="40"/>
          </a:xfrm>
        </p:grpSpPr>
        <p:sp>
          <p:nvSpPr>
            <p:cNvPr id="43033" name="Line 25">
              <a:extLst>
                <a:ext uri="{FF2B5EF4-FFF2-40B4-BE49-F238E27FC236}">
                  <a16:creationId xmlns:a16="http://schemas.microsoft.com/office/drawing/2014/main" id="{818F2B6E-BD77-9960-EA7E-96F562264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0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3034" name="Line 26">
              <a:extLst>
                <a:ext uri="{FF2B5EF4-FFF2-40B4-BE49-F238E27FC236}">
                  <a16:creationId xmlns:a16="http://schemas.microsoft.com/office/drawing/2014/main" id="{F4316A04-769D-31C4-29AD-9D9497782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756" name="Group 27">
            <a:extLst>
              <a:ext uri="{FF2B5EF4-FFF2-40B4-BE49-F238E27FC236}">
                <a16:creationId xmlns:a16="http://schemas.microsoft.com/office/drawing/2014/main" id="{AC3640C4-18AF-49FD-C3D3-B16EB055E53B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2768600"/>
            <a:ext cx="393700" cy="63500"/>
            <a:chOff x="2520" y="1744"/>
            <a:chExt cx="248" cy="40"/>
          </a:xfrm>
        </p:grpSpPr>
        <p:sp>
          <p:nvSpPr>
            <p:cNvPr id="43036" name="Line 28">
              <a:extLst>
                <a:ext uri="{FF2B5EF4-FFF2-40B4-BE49-F238E27FC236}">
                  <a16:creationId xmlns:a16="http://schemas.microsoft.com/office/drawing/2014/main" id="{6364387C-6897-33B0-3C20-6625DE306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3037" name="Line 29">
              <a:extLst>
                <a:ext uri="{FF2B5EF4-FFF2-40B4-BE49-F238E27FC236}">
                  <a16:creationId xmlns:a16="http://schemas.microsoft.com/office/drawing/2014/main" id="{06CEC346-869A-2763-3740-D4C1335FD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0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3038" name="Line 30">
            <a:extLst>
              <a:ext uri="{FF2B5EF4-FFF2-40B4-BE49-F238E27FC236}">
                <a16:creationId xmlns:a16="http://schemas.microsoft.com/office/drawing/2014/main" id="{1C01F8FE-D161-0B5D-8274-66D242752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1981200"/>
            <a:ext cx="368300" cy="0"/>
          </a:xfrm>
          <a:prstGeom prst="line">
            <a:avLst/>
          </a:prstGeom>
          <a:noFill/>
          <a:ln w="25400">
            <a:solidFill>
              <a:srgbClr val="037C0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039" name="Line 31">
            <a:extLst>
              <a:ext uri="{FF2B5EF4-FFF2-40B4-BE49-F238E27FC236}">
                <a16:creationId xmlns:a16="http://schemas.microsoft.com/office/drawing/2014/main" id="{4AC52B74-00CA-6DD5-0DCD-3A9601BCA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1700" y="2374900"/>
            <a:ext cx="368300" cy="0"/>
          </a:xfrm>
          <a:prstGeom prst="line">
            <a:avLst/>
          </a:prstGeom>
          <a:noFill/>
          <a:ln w="25400">
            <a:solidFill>
              <a:srgbClr val="037C0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040" name="Line 32">
            <a:extLst>
              <a:ext uri="{FF2B5EF4-FFF2-40B4-BE49-F238E27FC236}">
                <a16:creationId xmlns:a16="http://schemas.microsoft.com/office/drawing/2014/main" id="{4B531AD1-CDA6-E01D-2133-78397ADAB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94000"/>
            <a:ext cx="368300" cy="0"/>
          </a:xfrm>
          <a:prstGeom prst="line">
            <a:avLst/>
          </a:prstGeom>
          <a:noFill/>
          <a:ln w="25400">
            <a:solidFill>
              <a:srgbClr val="037C0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DF985B5-DF75-BFB5-7D98-3D1B4E30F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  <a:noFill/>
          <a:effectLst>
            <a:outerShdw blurRad="63500"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>
                <a:solidFill>
                  <a:schemeClr val="tx1"/>
                </a:solidFill>
              </a:rPr>
              <a:t>Variations on Prefix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3DC9B6F-58A4-0FC8-683F-CC073046A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619250"/>
            <a:ext cx="8858250" cy="2817813"/>
          </a:xfrm>
          <a:extLst>
            <a:ext uri="{91240B29-F687-4f45-9708-019B960494DF}">
              <a14:hiddenLine xmlns:a14="http://schemas.microsoft.com/office/drawing/2010/main" xmlns="" w="508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  1  2  3  4   5  6    7  8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    3      7      11      15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    0      3      10      21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  0  1  3  6 10 15 21 28 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	</a:t>
            </a:r>
          </a:p>
          <a:p>
            <a:pPr eaLnBrk="1" hangingPunct="1">
              <a:buFontTx/>
              <a:buNone/>
              <a:defRPr/>
            </a:pPr>
            <a:endParaRPr 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77F08E32-398B-5A37-9C29-AD630F530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38200"/>
            <a:ext cx="79311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exclusive( [1 2 3 4 5 6 7 8])=[0 1 3 6 10 15 21 28]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26C3F243-DB60-AA88-D01D-0F1CC2EF6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1782763"/>
            <a:ext cx="3090862" cy="128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1)Pairwise Sums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2)Recursive Prefix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3)Update </a:t>
            </a:r>
            <a:r>
              <a:rPr lang="ja-JP" altLang="en-US" sz="2800"/>
              <a:t>“</a:t>
            </a:r>
            <a:r>
              <a:rPr lang="en-US" altLang="ja-JP" sz="2800"/>
              <a:t>odds</a:t>
            </a:r>
            <a:r>
              <a:rPr lang="ja-JP" altLang="en-US" sz="2800"/>
              <a:t>”</a:t>
            </a:r>
            <a:endParaRPr lang="en-US" altLang="en-US" sz="2800"/>
          </a:p>
        </p:txBody>
      </p:sp>
      <p:grpSp>
        <p:nvGrpSpPr>
          <p:cNvPr id="32773" name="Group 6">
            <a:extLst>
              <a:ext uri="{FF2B5EF4-FFF2-40B4-BE49-F238E27FC236}">
                <a16:creationId xmlns:a16="http://schemas.microsoft.com/office/drawing/2014/main" id="{36F81677-872F-CB0B-8D14-61DA8C866F7D}"/>
              </a:ext>
            </a:extLst>
          </p:cNvPr>
          <p:cNvGrpSpPr>
            <a:grpSpLocks/>
          </p:cNvGrpSpPr>
          <p:nvPr/>
        </p:nvGrpSpPr>
        <p:grpSpPr bwMode="auto">
          <a:xfrm>
            <a:off x="1028700" y="1943100"/>
            <a:ext cx="393700" cy="63500"/>
            <a:chOff x="648" y="1224"/>
            <a:chExt cx="248" cy="40"/>
          </a:xfrm>
        </p:grpSpPr>
        <p:sp>
          <p:nvSpPr>
            <p:cNvPr id="44039" name="Line 7">
              <a:extLst>
                <a:ext uri="{FF2B5EF4-FFF2-40B4-BE49-F238E27FC236}">
                  <a16:creationId xmlns:a16="http://schemas.microsoft.com/office/drawing/2014/main" id="{FE8B7491-71F3-3943-77DA-6A7F11F7A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122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4040" name="Line 8">
              <a:extLst>
                <a:ext uri="{FF2B5EF4-FFF2-40B4-BE49-F238E27FC236}">
                  <a16:creationId xmlns:a16="http://schemas.microsoft.com/office/drawing/2014/main" id="{788D7E58-E6BA-D68C-BF70-3446B34B5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22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774" name="Group 9">
            <a:extLst>
              <a:ext uri="{FF2B5EF4-FFF2-40B4-BE49-F238E27FC236}">
                <a16:creationId xmlns:a16="http://schemas.microsoft.com/office/drawing/2014/main" id="{EED691E4-DABC-3E86-3D24-ED3E0FC441C3}"/>
              </a:ext>
            </a:extLst>
          </p:cNvPr>
          <p:cNvGrpSpPr>
            <a:grpSpLocks/>
          </p:cNvGrpSpPr>
          <p:nvPr/>
        </p:nvGrpSpPr>
        <p:grpSpPr bwMode="auto">
          <a:xfrm>
            <a:off x="1955800" y="1930400"/>
            <a:ext cx="393700" cy="63500"/>
            <a:chOff x="1232" y="1216"/>
            <a:chExt cx="248" cy="40"/>
          </a:xfrm>
        </p:grpSpPr>
        <p:sp>
          <p:nvSpPr>
            <p:cNvPr id="44042" name="Line 10">
              <a:extLst>
                <a:ext uri="{FF2B5EF4-FFF2-40B4-BE49-F238E27FC236}">
                  <a16:creationId xmlns:a16="http://schemas.microsoft.com/office/drawing/2014/main" id="{87A91661-8C5F-3E43-2BA2-85B528B96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4043" name="Line 11">
              <a:extLst>
                <a:ext uri="{FF2B5EF4-FFF2-40B4-BE49-F238E27FC236}">
                  <a16:creationId xmlns:a16="http://schemas.microsoft.com/office/drawing/2014/main" id="{E503D556-5114-E855-001C-88EB4D511D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775" name="Group 12">
            <a:extLst>
              <a:ext uri="{FF2B5EF4-FFF2-40B4-BE49-F238E27FC236}">
                <a16:creationId xmlns:a16="http://schemas.microsoft.com/office/drawing/2014/main" id="{8C1E49AC-4C97-4B0F-BEB5-681E835DA872}"/>
              </a:ext>
            </a:extLst>
          </p:cNvPr>
          <p:cNvGrpSpPr>
            <a:grpSpLocks/>
          </p:cNvGrpSpPr>
          <p:nvPr/>
        </p:nvGrpSpPr>
        <p:grpSpPr bwMode="auto">
          <a:xfrm>
            <a:off x="2984500" y="1930400"/>
            <a:ext cx="393700" cy="63500"/>
            <a:chOff x="1880" y="1216"/>
            <a:chExt cx="248" cy="40"/>
          </a:xfrm>
        </p:grpSpPr>
        <p:sp>
          <p:nvSpPr>
            <p:cNvPr id="44045" name="Line 13">
              <a:extLst>
                <a:ext uri="{FF2B5EF4-FFF2-40B4-BE49-F238E27FC236}">
                  <a16:creationId xmlns:a16="http://schemas.microsoft.com/office/drawing/2014/main" id="{7AC12D47-486C-3A08-6DF0-0966A4B13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4046" name="Line 14">
              <a:extLst>
                <a:ext uri="{FF2B5EF4-FFF2-40B4-BE49-F238E27FC236}">
                  <a16:creationId xmlns:a16="http://schemas.microsoft.com/office/drawing/2014/main" id="{356B2737-67B8-11EB-D898-524D87379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8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776" name="Group 15">
            <a:extLst>
              <a:ext uri="{FF2B5EF4-FFF2-40B4-BE49-F238E27FC236}">
                <a16:creationId xmlns:a16="http://schemas.microsoft.com/office/drawing/2014/main" id="{DFBDE460-4135-CC8A-9D05-2DD87C91A1CC}"/>
              </a:ext>
            </a:extLst>
          </p:cNvPr>
          <p:cNvGrpSpPr>
            <a:grpSpLocks/>
          </p:cNvGrpSpPr>
          <p:nvPr/>
        </p:nvGrpSpPr>
        <p:grpSpPr bwMode="auto">
          <a:xfrm>
            <a:off x="4102100" y="1930400"/>
            <a:ext cx="393700" cy="63500"/>
            <a:chOff x="2584" y="1216"/>
            <a:chExt cx="248" cy="40"/>
          </a:xfrm>
        </p:grpSpPr>
        <p:sp>
          <p:nvSpPr>
            <p:cNvPr id="44048" name="Line 16">
              <a:extLst>
                <a:ext uri="{FF2B5EF4-FFF2-40B4-BE49-F238E27FC236}">
                  <a16:creationId xmlns:a16="http://schemas.microsoft.com/office/drawing/2014/main" id="{6B446E26-CFBA-1A48-083F-53FF7CA23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4049" name="Line 17">
              <a:extLst>
                <a:ext uri="{FF2B5EF4-FFF2-40B4-BE49-F238E27FC236}">
                  <a16:creationId xmlns:a16="http://schemas.microsoft.com/office/drawing/2014/main" id="{61607B75-1B55-1AFC-9856-8C43A5F7E4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2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777" name="Group 18">
            <a:extLst>
              <a:ext uri="{FF2B5EF4-FFF2-40B4-BE49-F238E27FC236}">
                <a16:creationId xmlns:a16="http://schemas.microsoft.com/office/drawing/2014/main" id="{8290DFF2-FE74-6765-E0F6-DC03D4073483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768600"/>
            <a:ext cx="393700" cy="63500"/>
            <a:chOff x="672" y="1744"/>
            <a:chExt cx="248" cy="40"/>
          </a:xfrm>
        </p:grpSpPr>
        <p:sp>
          <p:nvSpPr>
            <p:cNvPr id="44051" name="Line 19">
              <a:extLst>
                <a:ext uri="{FF2B5EF4-FFF2-40B4-BE49-F238E27FC236}">
                  <a16:creationId xmlns:a16="http://schemas.microsoft.com/office/drawing/2014/main" id="{2A542A79-7C32-E930-BDB3-DA2F8EE06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40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4052" name="Line 20">
              <a:extLst>
                <a:ext uri="{FF2B5EF4-FFF2-40B4-BE49-F238E27FC236}">
                  <a16:creationId xmlns:a16="http://schemas.microsoft.com/office/drawing/2014/main" id="{334F8528-53A9-A951-6437-C806C70D7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778" name="Group 21">
            <a:extLst>
              <a:ext uri="{FF2B5EF4-FFF2-40B4-BE49-F238E27FC236}">
                <a16:creationId xmlns:a16="http://schemas.microsoft.com/office/drawing/2014/main" id="{A6BD883F-A8B8-CE5D-55E6-004158D0DEA4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2768600"/>
            <a:ext cx="393700" cy="63500"/>
            <a:chOff x="1224" y="1744"/>
            <a:chExt cx="248" cy="40"/>
          </a:xfrm>
        </p:grpSpPr>
        <p:sp>
          <p:nvSpPr>
            <p:cNvPr id="44054" name="Line 22">
              <a:extLst>
                <a:ext uri="{FF2B5EF4-FFF2-40B4-BE49-F238E27FC236}">
                  <a16:creationId xmlns:a16="http://schemas.microsoft.com/office/drawing/2014/main" id="{A4718F1D-6281-EF37-0215-5A9191EBA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92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4055" name="Line 23">
              <a:extLst>
                <a:ext uri="{FF2B5EF4-FFF2-40B4-BE49-F238E27FC236}">
                  <a16:creationId xmlns:a16="http://schemas.microsoft.com/office/drawing/2014/main" id="{C1F5DFAD-C85A-54B9-51ED-E1345AE28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4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779" name="Group 24">
            <a:extLst>
              <a:ext uri="{FF2B5EF4-FFF2-40B4-BE49-F238E27FC236}">
                <a16:creationId xmlns:a16="http://schemas.microsoft.com/office/drawing/2014/main" id="{5C457798-F6A9-0A4A-9206-16E692E5601A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768600"/>
            <a:ext cx="393700" cy="63500"/>
            <a:chOff x="1872" y="1744"/>
            <a:chExt cx="248" cy="40"/>
          </a:xfrm>
        </p:grpSpPr>
        <p:sp>
          <p:nvSpPr>
            <p:cNvPr id="44057" name="Line 25">
              <a:extLst>
                <a:ext uri="{FF2B5EF4-FFF2-40B4-BE49-F238E27FC236}">
                  <a16:creationId xmlns:a16="http://schemas.microsoft.com/office/drawing/2014/main" id="{1097D743-ED6B-1CC7-0DDE-A0F294C4F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0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4058" name="Line 26">
              <a:extLst>
                <a:ext uri="{FF2B5EF4-FFF2-40B4-BE49-F238E27FC236}">
                  <a16:creationId xmlns:a16="http://schemas.microsoft.com/office/drawing/2014/main" id="{B42E38AD-0DB9-0CB9-B636-6147548EB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780" name="Group 27">
            <a:extLst>
              <a:ext uri="{FF2B5EF4-FFF2-40B4-BE49-F238E27FC236}">
                <a16:creationId xmlns:a16="http://schemas.microsoft.com/office/drawing/2014/main" id="{87CFCD28-7CF6-A2B4-6A7C-EE0FE8FB7BAC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2768600"/>
            <a:ext cx="393700" cy="63500"/>
            <a:chOff x="2520" y="1744"/>
            <a:chExt cx="248" cy="40"/>
          </a:xfrm>
        </p:grpSpPr>
        <p:sp>
          <p:nvSpPr>
            <p:cNvPr id="44060" name="Line 28">
              <a:extLst>
                <a:ext uri="{FF2B5EF4-FFF2-40B4-BE49-F238E27FC236}">
                  <a16:creationId xmlns:a16="http://schemas.microsoft.com/office/drawing/2014/main" id="{B23D00D3-F361-9F97-FD59-C895A0EFB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4061" name="Line 29">
              <a:extLst>
                <a:ext uri="{FF2B5EF4-FFF2-40B4-BE49-F238E27FC236}">
                  <a16:creationId xmlns:a16="http://schemas.microsoft.com/office/drawing/2014/main" id="{D104AE85-2A81-B312-4293-3ECEBF9CF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0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062" name="Line 30">
            <a:extLst>
              <a:ext uri="{FF2B5EF4-FFF2-40B4-BE49-F238E27FC236}">
                <a16:creationId xmlns:a16="http://schemas.microsoft.com/office/drawing/2014/main" id="{ED04CB38-C561-6465-BB54-385EDE4E5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1981200"/>
            <a:ext cx="368300" cy="0"/>
          </a:xfrm>
          <a:prstGeom prst="line">
            <a:avLst/>
          </a:prstGeom>
          <a:noFill/>
          <a:ln w="25400">
            <a:solidFill>
              <a:srgbClr val="037C0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63" name="Line 31">
            <a:extLst>
              <a:ext uri="{FF2B5EF4-FFF2-40B4-BE49-F238E27FC236}">
                <a16:creationId xmlns:a16="http://schemas.microsoft.com/office/drawing/2014/main" id="{9B46BF45-D870-6A47-FF61-A2F8089D4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1700" y="2374900"/>
            <a:ext cx="368300" cy="0"/>
          </a:xfrm>
          <a:prstGeom prst="line">
            <a:avLst/>
          </a:prstGeom>
          <a:noFill/>
          <a:ln w="25400">
            <a:solidFill>
              <a:srgbClr val="037C0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64" name="Line 32">
            <a:extLst>
              <a:ext uri="{FF2B5EF4-FFF2-40B4-BE49-F238E27FC236}">
                <a16:creationId xmlns:a16="http://schemas.microsoft.com/office/drawing/2014/main" id="{6055819A-D861-9AD0-0CDB-62D63CC2A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94000"/>
            <a:ext cx="368300" cy="0"/>
          </a:xfrm>
          <a:prstGeom prst="line">
            <a:avLst/>
          </a:prstGeom>
          <a:noFill/>
          <a:ln w="25400">
            <a:solidFill>
              <a:srgbClr val="037C0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65" name="Rectangle 33">
            <a:extLst>
              <a:ext uri="{FF2B5EF4-FFF2-40B4-BE49-F238E27FC236}">
                <a16:creationId xmlns:a16="http://schemas.microsoft.com/office/drawing/2014/main" id="{67A6C9D2-2D26-5800-6041-71C0E6479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3073400"/>
            <a:ext cx="7989887" cy="1143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600">
                <a:latin typeface="Book Antiqua" charset="0"/>
                <a:ea typeface="ＭＳ Ｐゴシック" charset="0"/>
              </a:rPr>
              <a:t>The Family...</a:t>
            </a:r>
          </a:p>
        </p:txBody>
      </p:sp>
      <p:sp>
        <p:nvSpPr>
          <p:cNvPr id="44066" name="Rectangle 34">
            <a:extLst>
              <a:ext uri="{FF2B5EF4-FFF2-40B4-BE49-F238E27FC236}">
                <a16:creationId xmlns:a16="http://schemas.microsoft.com/office/drawing/2014/main" id="{4D9DE40F-4100-1DD7-C555-A0F1FDBD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" y="4605338"/>
            <a:ext cx="3216275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67" name="Rectangle 35">
            <a:extLst>
              <a:ext uri="{FF2B5EF4-FFF2-40B4-BE49-F238E27FC236}">
                <a16:creationId xmlns:a16="http://schemas.microsoft.com/office/drawing/2014/main" id="{774075C2-7003-C7AA-DA3B-B7C5D406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4073525"/>
            <a:ext cx="21653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Directions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endParaRPr lang="en-US" sz="3200">
              <a:latin typeface="Arial" charset="0"/>
              <a:ea typeface="ＭＳ Ｐゴシック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Left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endParaRPr lang="en-US" sz="3200">
              <a:latin typeface="Arial" charset="0"/>
              <a:ea typeface="ＭＳ Ｐゴシック" charset="0"/>
            </a:endParaRPr>
          </a:p>
        </p:txBody>
      </p:sp>
      <p:sp>
        <p:nvSpPr>
          <p:cNvPr id="44068" name="Rectangle 36">
            <a:extLst>
              <a:ext uri="{FF2B5EF4-FFF2-40B4-BE49-F238E27FC236}">
                <a16:creationId xmlns:a16="http://schemas.microsoft.com/office/drawing/2014/main" id="{08F9D7F2-E2D1-994E-7BE3-9AA8968D6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3" y="4144963"/>
            <a:ext cx="1916112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Inclusive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Exc=0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Prefix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endParaRPr lang="en-US" sz="3200">
              <a:latin typeface="Arial" charset="0"/>
              <a:ea typeface="ＭＳ Ｐゴシック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endParaRPr lang="en-US" sz="3200" b="1">
              <a:latin typeface="Arial" charset="0"/>
              <a:ea typeface="ＭＳ Ｐゴシック" charset="0"/>
            </a:endParaRPr>
          </a:p>
        </p:txBody>
      </p:sp>
      <p:sp>
        <p:nvSpPr>
          <p:cNvPr id="44069" name="Rectangle 37">
            <a:extLst>
              <a:ext uri="{FF2B5EF4-FFF2-40B4-BE49-F238E27FC236}">
                <a16:creationId xmlns:a16="http://schemas.microsoft.com/office/drawing/2014/main" id="{F6A67340-A2D0-5B8B-EC5F-BFF77A8C8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4144963"/>
            <a:ext cx="2144712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Exclusive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Exc=1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Exc Prefix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endParaRPr lang="en-US" sz="3200">
              <a:latin typeface="Arial" charset="0"/>
              <a:ea typeface="ＭＳ Ｐゴシック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endParaRPr lang="en-US" sz="3200">
              <a:latin typeface="Arial" charset="0"/>
              <a:ea typeface="ＭＳ Ｐゴシック" charset="0"/>
            </a:endParaRPr>
          </a:p>
        </p:txBody>
      </p:sp>
      <p:sp>
        <p:nvSpPr>
          <p:cNvPr id="44070" name="Rectangle 38">
            <a:extLst>
              <a:ext uri="{FF2B5EF4-FFF2-40B4-BE49-F238E27FC236}">
                <a16:creationId xmlns:a16="http://schemas.microsoft.com/office/drawing/2014/main" id="{0A8E437F-92C7-0762-9DC5-A04A9ED92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5111750"/>
            <a:ext cx="8877300" cy="14224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71" name="Line 39">
            <a:extLst>
              <a:ext uri="{FF2B5EF4-FFF2-40B4-BE49-F238E27FC236}">
                <a16:creationId xmlns:a16="http://schemas.microsoft.com/office/drawing/2014/main" id="{4333DDE8-4BE4-6370-2CCB-74AF4DF90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4203700"/>
            <a:ext cx="0" cy="2336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72" name="Line 40">
            <a:extLst>
              <a:ext uri="{FF2B5EF4-FFF2-40B4-BE49-F238E27FC236}">
                <a16:creationId xmlns:a16="http://schemas.microsoft.com/office/drawing/2014/main" id="{05AB883B-C0AA-EE7D-0925-CA6FC8D84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8300" y="4216400"/>
            <a:ext cx="0" cy="2336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73" name="Line 41">
            <a:extLst>
              <a:ext uri="{FF2B5EF4-FFF2-40B4-BE49-F238E27FC236}">
                <a16:creationId xmlns:a16="http://schemas.microsoft.com/office/drawing/2014/main" id="{19411B91-7A49-88A5-87EB-01D259AD7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1600" y="4216400"/>
            <a:ext cx="0" cy="2336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795B7AB-2AA6-05C5-7504-6991D6CCB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  <a:noFill/>
          <a:effectLst>
            <a:outerShdw blurRad="63500"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>
                <a:solidFill>
                  <a:schemeClr val="tx1"/>
                </a:solidFill>
              </a:rPr>
              <a:t>Variations on Prefix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E50C817-2D7C-F2E5-E042-FAB9F0C69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619250"/>
            <a:ext cx="8858250" cy="2817813"/>
          </a:xfrm>
          <a:extLst>
            <a:ext uri="{91240B29-F687-4f45-9708-019B960494DF}">
              <a14:hiddenLine xmlns:a14="http://schemas.microsoft.com/office/drawing/2010/main" xmlns="" w="508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  1  2  3  4   5  6    7  8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    3      7      11      15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    0      3      10      21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  0  1  3  6 10 15 21 28 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	</a:t>
            </a:r>
          </a:p>
          <a:p>
            <a:pPr eaLnBrk="1" hangingPunct="1">
              <a:buFontTx/>
              <a:buNone/>
              <a:defRPr/>
            </a:pPr>
            <a:endParaRPr 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074A5B86-6B56-3E2F-6C25-2917F5207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38200"/>
            <a:ext cx="79311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exclusive( [1 2 3 4 5 6 7 8])=[0 1 3 6 10 15 21 28]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8BB6E1E3-D677-DDE7-C1D9-B388F47C1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1782763"/>
            <a:ext cx="3090862" cy="128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1)Pairwise Sums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2)Recursive Prefix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3)Update </a:t>
            </a:r>
            <a:r>
              <a:rPr lang="ja-JP" altLang="en-US" sz="2800"/>
              <a:t>“</a:t>
            </a:r>
            <a:r>
              <a:rPr lang="en-US" altLang="ja-JP" sz="2800"/>
              <a:t>evens</a:t>
            </a:r>
            <a:r>
              <a:rPr lang="ja-JP" altLang="en-US" sz="2800"/>
              <a:t>”</a:t>
            </a:r>
            <a:endParaRPr lang="en-US" altLang="en-US" sz="2800"/>
          </a:p>
        </p:txBody>
      </p:sp>
      <p:grpSp>
        <p:nvGrpSpPr>
          <p:cNvPr id="33797" name="Group 6">
            <a:extLst>
              <a:ext uri="{FF2B5EF4-FFF2-40B4-BE49-F238E27FC236}">
                <a16:creationId xmlns:a16="http://schemas.microsoft.com/office/drawing/2014/main" id="{49D3B5F9-4DEE-3F0F-2E32-F1E4C659A877}"/>
              </a:ext>
            </a:extLst>
          </p:cNvPr>
          <p:cNvGrpSpPr>
            <a:grpSpLocks/>
          </p:cNvGrpSpPr>
          <p:nvPr/>
        </p:nvGrpSpPr>
        <p:grpSpPr bwMode="auto">
          <a:xfrm>
            <a:off x="1028700" y="1943100"/>
            <a:ext cx="393700" cy="63500"/>
            <a:chOff x="648" y="1224"/>
            <a:chExt cx="248" cy="40"/>
          </a:xfrm>
        </p:grpSpPr>
        <p:sp>
          <p:nvSpPr>
            <p:cNvPr id="45063" name="Line 7">
              <a:extLst>
                <a:ext uri="{FF2B5EF4-FFF2-40B4-BE49-F238E27FC236}">
                  <a16:creationId xmlns:a16="http://schemas.microsoft.com/office/drawing/2014/main" id="{8DBCE72E-D635-A65C-FDD0-62F6FED98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122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064" name="Line 8">
              <a:extLst>
                <a:ext uri="{FF2B5EF4-FFF2-40B4-BE49-F238E27FC236}">
                  <a16:creationId xmlns:a16="http://schemas.microsoft.com/office/drawing/2014/main" id="{F685A200-C2FA-8AA5-17AA-A6EB1A55E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22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3798" name="Group 9">
            <a:extLst>
              <a:ext uri="{FF2B5EF4-FFF2-40B4-BE49-F238E27FC236}">
                <a16:creationId xmlns:a16="http://schemas.microsoft.com/office/drawing/2014/main" id="{096A05F7-D35B-97C6-EFAE-2FB28AAE5032}"/>
              </a:ext>
            </a:extLst>
          </p:cNvPr>
          <p:cNvGrpSpPr>
            <a:grpSpLocks/>
          </p:cNvGrpSpPr>
          <p:nvPr/>
        </p:nvGrpSpPr>
        <p:grpSpPr bwMode="auto">
          <a:xfrm>
            <a:off x="1955800" y="1930400"/>
            <a:ext cx="393700" cy="63500"/>
            <a:chOff x="1232" y="1216"/>
            <a:chExt cx="248" cy="40"/>
          </a:xfrm>
        </p:grpSpPr>
        <p:sp>
          <p:nvSpPr>
            <p:cNvPr id="45066" name="Line 10">
              <a:extLst>
                <a:ext uri="{FF2B5EF4-FFF2-40B4-BE49-F238E27FC236}">
                  <a16:creationId xmlns:a16="http://schemas.microsoft.com/office/drawing/2014/main" id="{05088DED-D06C-7786-216B-979930EAE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067" name="Line 11">
              <a:extLst>
                <a:ext uri="{FF2B5EF4-FFF2-40B4-BE49-F238E27FC236}">
                  <a16:creationId xmlns:a16="http://schemas.microsoft.com/office/drawing/2014/main" id="{14DCA729-9F32-E5B6-1888-012837E829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3799" name="Group 12">
            <a:extLst>
              <a:ext uri="{FF2B5EF4-FFF2-40B4-BE49-F238E27FC236}">
                <a16:creationId xmlns:a16="http://schemas.microsoft.com/office/drawing/2014/main" id="{3653F236-796C-7B41-5EB8-8221D874669A}"/>
              </a:ext>
            </a:extLst>
          </p:cNvPr>
          <p:cNvGrpSpPr>
            <a:grpSpLocks/>
          </p:cNvGrpSpPr>
          <p:nvPr/>
        </p:nvGrpSpPr>
        <p:grpSpPr bwMode="auto">
          <a:xfrm>
            <a:off x="2984500" y="1930400"/>
            <a:ext cx="393700" cy="63500"/>
            <a:chOff x="1880" y="1216"/>
            <a:chExt cx="248" cy="40"/>
          </a:xfrm>
        </p:grpSpPr>
        <p:sp>
          <p:nvSpPr>
            <p:cNvPr id="45069" name="Line 13">
              <a:extLst>
                <a:ext uri="{FF2B5EF4-FFF2-40B4-BE49-F238E27FC236}">
                  <a16:creationId xmlns:a16="http://schemas.microsoft.com/office/drawing/2014/main" id="{FF428ADA-278A-EB4E-F9DF-35C81B616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070" name="Line 14">
              <a:extLst>
                <a:ext uri="{FF2B5EF4-FFF2-40B4-BE49-F238E27FC236}">
                  <a16:creationId xmlns:a16="http://schemas.microsoft.com/office/drawing/2014/main" id="{503C0B7C-ECBF-1353-5B5B-27177C259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8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3800" name="Group 15">
            <a:extLst>
              <a:ext uri="{FF2B5EF4-FFF2-40B4-BE49-F238E27FC236}">
                <a16:creationId xmlns:a16="http://schemas.microsoft.com/office/drawing/2014/main" id="{06E0B6BA-896A-5E11-9C7D-3AA9B1212D5C}"/>
              </a:ext>
            </a:extLst>
          </p:cNvPr>
          <p:cNvGrpSpPr>
            <a:grpSpLocks/>
          </p:cNvGrpSpPr>
          <p:nvPr/>
        </p:nvGrpSpPr>
        <p:grpSpPr bwMode="auto">
          <a:xfrm>
            <a:off x="4102100" y="1930400"/>
            <a:ext cx="393700" cy="63500"/>
            <a:chOff x="2584" y="1216"/>
            <a:chExt cx="248" cy="40"/>
          </a:xfrm>
        </p:grpSpPr>
        <p:sp>
          <p:nvSpPr>
            <p:cNvPr id="45072" name="Line 16">
              <a:extLst>
                <a:ext uri="{FF2B5EF4-FFF2-40B4-BE49-F238E27FC236}">
                  <a16:creationId xmlns:a16="http://schemas.microsoft.com/office/drawing/2014/main" id="{8868D0F6-1616-F637-138A-9395F1F2E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073" name="Line 17">
              <a:extLst>
                <a:ext uri="{FF2B5EF4-FFF2-40B4-BE49-F238E27FC236}">
                  <a16:creationId xmlns:a16="http://schemas.microsoft.com/office/drawing/2014/main" id="{2A0638E7-482E-B452-E9EA-74F841D88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2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3801" name="Group 18">
            <a:extLst>
              <a:ext uri="{FF2B5EF4-FFF2-40B4-BE49-F238E27FC236}">
                <a16:creationId xmlns:a16="http://schemas.microsoft.com/office/drawing/2014/main" id="{9F59AE1E-28D8-3F01-6154-D327215E6B8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768600"/>
            <a:ext cx="393700" cy="63500"/>
            <a:chOff x="672" y="1744"/>
            <a:chExt cx="248" cy="40"/>
          </a:xfrm>
        </p:grpSpPr>
        <p:sp>
          <p:nvSpPr>
            <p:cNvPr id="45075" name="Line 19">
              <a:extLst>
                <a:ext uri="{FF2B5EF4-FFF2-40B4-BE49-F238E27FC236}">
                  <a16:creationId xmlns:a16="http://schemas.microsoft.com/office/drawing/2014/main" id="{DAF67F03-1D7D-B9C5-639E-B7266D93F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40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076" name="Line 20">
              <a:extLst>
                <a:ext uri="{FF2B5EF4-FFF2-40B4-BE49-F238E27FC236}">
                  <a16:creationId xmlns:a16="http://schemas.microsoft.com/office/drawing/2014/main" id="{630D6BB1-5AC2-F1A3-6A06-6229006BF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3802" name="Group 21">
            <a:extLst>
              <a:ext uri="{FF2B5EF4-FFF2-40B4-BE49-F238E27FC236}">
                <a16:creationId xmlns:a16="http://schemas.microsoft.com/office/drawing/2014/main" id="{9B934015-7105-6788-23C5-E3DE2A55872F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2768600"/>
            <a:ext cx="393700" cy="63500"/>
            <a:chOff x="1224" y="1744"/>
            <a:chExt cx="248" cy="40"/>
          </a:xfrm>
        </p:grpSpPr>
        <p:sp>
          <p:nvSpPr>
            <p:cNvPr id="45078" name="Line 22">
              <a:extLst>
                <a:ext uri="{FF2B5EF4-FFF2-40B4-BE49-F238E27FC236}">
                  <a16:creationId xmlns:a16="http://schemas.microsoft.com/office/drawing/2014/main" id="{5A37B986-A807-BBC5-1423-A0685DCCE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92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079" name="Line 23">
              <a:extLst>
                <a:ext uri="{FF2B5EF4-FFF2-40B4-BE49-F238E27FC236}">
                  <a16:creationId xmlns:a16="http://schemas.microsoft.com/office/drawing/2014/main" id="{231F0AE2-6B82-1D92-6C34-E25EAC84C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4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3803" name="Group 24">
            <a:extLst>
              <a:ext uri="{FF2B5EF4-FFF2-40B4-BE49-F238E27FC236}">
                <a16:creationId xmlns:a16="http://schemas.microsoft.com/office/drawing/2014/main" id="{7BF19467-6025-226E-71DE-6EC37EAA8AD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768600"/>
            <a:ext cx="393700" cy="63500"/>
            <a:chOff x="1872" y="1744"/>
            <a:chExt cx="248" cy="40"/>
          </a:xfrm>
        </p:grpSpPr>
        <p:sp>
          <p:nvSpPr>
            <p:cNvPr id="45081" name="Line 25">
              <a:extLst>
                <a:ext uri="{FF2B5EF4-FFF2-40B4-BE49-F238E27FC236}">
                  <a16:creationId xmlns:a16="http://schemas.microsoft.com/office/drawing/2014/main" id="{DA70FF76-30D5-E443-5B31-9A08BD2CB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0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082" name="Line 26">
              <a:extLst>
                <a:ext uri="{FF2B5EF4-FFF2-40B4-BE49-F238E27FC236}">
                  <a16:creationId xmlns:a16="http://schemas.microsoft.com/office/drawing/2014/main" id="{B095BC18-69B4-64A4-044F-545A6DEBD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3804" name="Group 27">
            <a:extLst>
              <a:ext uri="{FF2B5EF4-FFF2-40B4-BE49-F238E27FC236}">
                <a16:creationId xmlns:a16="http://schemas.microsoft.com/office/drawing/2014/main" id="{084BC6DC-F6DE-AE8B-9B03-952380568A4A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2768600"/>
            <a:ext cx="393700" cy="63500"/>
            <a:chOff x="2520" y="1744"/>
            <a:chExt cx="248" cy="40"/>
          </a:xfrm>
        </p:grpSpPr>
        <p:sp>
          <p:nvSpPr>
            <p:cNvPr id="45084" name="Line 28">
              <a:extLst>
                <a:ext uri="{FF2B5EF4-FFF2-40B4-BE49-F238E27FC236}">
                  <a16:creationId xmlns:a16="http://schemas.microsoft.com/office/drawing/2014/main" id="{6FB475FC-9111-ECDA-1959-D92B27508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085" name="Line 29">
              <a:extLst>
                <a:ext uri="{FF2B5EF4-FFF2-40B4-BE49-F238E27FC236}">
                  <a16:creationId xmlns:a16="http://schemas.microsoft.com/office/drawing/2014/main" id="{9D81201D-C4F8-1ABB-FA1D-45EDB5D2A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0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5086" name="Line 30">
            <a:extLst>
              <a:ext uri="{FF2B5EF4-FFF2-40B4-BE49-F238E27FC236}">
                <a16:creationId xmlns:a16="http://schemas.microsoft.com/office/drawing/2014/main" id="{889D2B59-FCB9-78B2-9902-4C5B36C8F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1981200"/>
            <a:ext cx="368300" cy="0"/>
          </a:xfrm>
          <a:prstGeom prst="line">
            <a:avLst/>
          </a:prstGeom>
          <a:noFill/>
          <a:ln w="25400">
            <a:solidFill>
              <a:srgbClr val="037C0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087" name="Line 31">
            <a:extLst>
              <a:ext uri="{FF2B5EF4-FFF2-40B4-BE49-F238E27FC236}">
                <a16:creationId xmlns:a16="http://schemas.microsoft.com/office/drawing/2014/main" id="{723613D7-E3D0-24B2-4D66-D3A52B13F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1700" y="2374900"/>
            <a:ext cx="368300" cy="0"/>
          </a:xfrm>
          <a:prstGeom prst="line">
            <a:avLst/>
          </a:prstGeom>
          <a:noFill/>
          <a:ln w="25400">
            <a:solidFill>
              <a:srgbClr val="037C0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088" name="Line 32">
            <a:extLst>
              <a:ext uri="{FF2B5EF4-FFF2-40B4-BE49-F238E27FC236}">
                <a16:creationId xmlns:a16="http://schemas.microsoft.com/office/drawing/2014/main" id="{A9843F6E-B9CB-31EA-B040-C05FBCF10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94000"/>
            <a:ext cx="368300" cy="0"/>
          </a:xfrm>
          <a:prstGeom prst="line">
            <a:avLst/>
          </a:prstGeom>
          <a:noFill/>
          <a:ln w="25400">
            <a:solidFill>
              <a:srgbClr val="037C0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089" name="Rectangle 33">
            <a:extLst>
              <a:ext uri="{FF2B5EF4-FFF2-40B4-BE49-F238E27FC236}">
                <a16:creationId xmlns:a16="http://schemas.microsoft.com/office/drawing/2014/main" id="{34B17010-9D25-BE3E-8DF2-5CA2BF5B3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3073400"/>
            <a:ext cx="7989887" cy="1143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600">
                <a:latin typeface="Book Antiqua" charset="0"/>
                <a:ea typeface="ＭＳ Ｐゴシック" charset="0"/>
              </a:rPr>
              <a:t>The Family...</a:t>
            </a:r>
          </a:p>
        </p:txBody>
      </p:sp>
      <p:sp>
        <p:nvSpPr>
          <p:cNvPr id="45090" name="Rectangle 34">
            <a:extLst>
              <a:ext uri="{FF2B5EF4-FFF2-40B4-BE49-F238E27FC236}">
                <a16:creationId xmlns:a16="http://schemas.microsoft.com/office/drawing/2014/main" id="{25DF01F6-806F-BF1A-AB77-3F0E7B5A5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" y="4605338"/>
            <a:ext cx="3216275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091" name="Rectangle 35">
            <a:extLst>
              <a:ext uri="{FF2B5EF4-FFF2-40B4-BE49-F238E27FC236}">
                <a16:creationId xmlns:a16="http://schemas.microsoft.com/office/drawing/2014/main" id="{E2AEA3A7-F190-6C83-24E1-F443544E2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4073525"/>
            <a:ext cx="2165350" cy="252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Directions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endParaRPr lang="en-US" sz="3200">
              <a:latin typeface="Arial" charset="0"/>
              <a:ea typeface="ＭＳ Ｐゴシック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Left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Right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endParaRPr lang="en-US" sz="3200">
              <a:latin typeface="Arial" charset="0"/>
              <a:ea typeface="ＭＳ Ｐゴシック" charset="0"/>
            </a:endParaRPr>
          </a:p>
        </p:txBody>
      </p:sp>
      <p:sp>
        <p:nvSpPr>
          <p:cNvPr id="45092" name="Rectangle 36">
            <a:extLst>
              <a:ext uri="{FF2B5EF4-FFF2-40B4-BE49-F238E27FC236}">
                <a16:creationId xmlns:a16="http://schemas.microsoft.com/office/drawing/2014/main" id="{9687D148-08AA-D610-5090-9A87E12E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3" y="4144963"/>
            <a:ext cx="1916112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Inclusive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Exc=0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Prefix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Suffix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endParaRPr lang="en-US" sz="3200" b="1">
              <a:latin typeface="Arial" charset="0"/>
              <a:ea typeface="ＭＳ Ｐゴシック" charset="0"/>
            </a:endParaRPr>
          </a:p>
        </p:txBody>
      </p:sp>
      <p:sp>
        <p:nvSpPr>
          <p:cNvPr id="45093" name="Rectangle 37">
            <a:extLst>
              <a:ext uri="{FF2B5EF4-FFF2-40B4-BE49-F238E27FC236}">
                <a16:creationId xmlns:a16="http://schemas.microsoft.com/office/drawing/2014/main" id="{559D4CC3-C357-A4E6-188D-AB72507BF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4144963"/>
            <a:ext cx="2144712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Exclusive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Exc=1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Exc Prefix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Exc Suffix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endParaRPr lang="en-US" sz="3200">
              <a:latin typeface="Arial" charset="0"/>
              <a:ea typeface="ＭＳ Ｐゴシック" charset="0"/>
            </a:endParaRPr>
          </a:p>
        </p:txBody>
      </p:sp>
      <p:sp>
        <p:nvSpPr>
          <p:cNvPr id="45094" name="Rectangle 38">
            <a:extLst>
              <a:ext uri="{FF2B5EF4-FFF2-40B4-BE49-F238E27FC236}">
                <a16:creationId xmlns:a16="http://schemas.microsoft.com/office/drawing/2014/main" id="{A1E2E29B-F9FD-1A46-EBEB-A287B2130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5111750"/>
            <a:ext cx="8877300" cy="14224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095" name="Line 39">
            <a:extLst>
              <a:ext uri="{FF2B5EF4-FFF2-40B4-BE49-F238E27FC236}">
                <a16:creationId xmlns:a16="http://schemas.microsoft.com/office/drawing/2014/main" id="{E9D6B655-BA96-7A89-0C33-0892EC72D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4203700"/>
            <a:ext cx="0" cy="2336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096" name="Line 40">
            <a:extLst>
              <a:ext uri="{FF2B5EF4-FFF2-40B4-BE49-F238E27FC236}">
                <a16:creationId xmlns:a16="http://schemas.microsoft.com/office/drawing/2014/main" id="{58FA4B04-47C5-EE04-02E3-CED8BE742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8300" y="4216400"/>
            <a:ext cx="0" cy="2336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097" name="Line 41">
            <a:extLst>
              <a:ext uri="{FF2B5EF4-FFF2-40B4-BE49-F238E27FC236}">
                <a16:creationId xmlns:a16="http://schemas.microsoft.com/office/drawing/2014/main" id="{3B7265EC-2113-A2CC-E17A-1CF1AADFD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1600" y="4216400"/>
            <a:ext cx="0" cy="2336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1829EC6-960A-B8F9-D0B4-CFFFDEF4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  <a:noFill/>
          <a:effectLst>
            <a:outerShdw blurRad="63500"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>
                <a:solidFill>
                  <a:schemeClr val="tx1"/>
                </a:solidFill>
              </a:rPr>
              <a:t>Variations on Prefix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F31CFED-3BF6-A610-DFBF-6F68D46AA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619250"/>
            <a:ext cx="8858250" cy="2233613"/>
          </a:xfrm>
          <a:extLst>
            <a:ext uri="{91240B29-F687-4f45-9708-019B960494DF}">
              <a14:hiddenLine xmlns:a14="http://schemas.microsoft.com/office/drawing/2010/main" xmlns="" w="508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  1  2  3  4   5  6    7  8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    3      7      11      15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  36     36      36      36 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</a:t>
            </a:r>
            <a:r>
              <a:rPr lang="en-US" sz="2800"/>
              <a:t>36 36 36 36  36 36    36 36	</a:t>
            </a:r>
          </a:p>
          <a:p>
            <a:pPr eaLnBrk="1" hangingPunct="1">
              <a:buFontTx/>
              <a:buNone/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88F467B-3385-6AFB-C078-6BCD61FFB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38200"/>
            <a:ext cx="83502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reduce( [1 2 3 4 5 6 7 8])=[36 36 36 36 36 36 36 36]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C5F4A329-B8ED-EC4F-D6B6-BCA23E925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1782763"/>
            <a:ext cx="3409950" cy="128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1)Pairwise Sums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2)Recursive Reduce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3)Update </a:t>
            </a:r>
            <a:r>
              <a:rPr lang="ja-JP" altLang="en-US" sz="2800"/>
              <a:t>“</a:t>
            </a:r>
            <a:r>
              <a:rPr lang="en-US" altLang="ja-JP" sz="2800"/>
              <a:t>odds</a:t>
            </a:r>
            <a:r>
              <a:rPr lang="ja-JP" altLang="en-US" sz="2800"/>
              <a:t>”</a:t>
            </a:r>
            <a:endParaRPr lang="en-US" altLang="en-US" sz="2800"/>
          </a:p>
        </p:txBody>
      </p:sp>
      <p:grpSp>
        <p:nvGrpSpPr>
          <p:cNvPr id="34821" name="Group 6">
            <a:extLst>
              <a:ext uri="{FF2B5EF4-FFF2-40B4-BE49-F238E27FC236}">
                <a16:creationId xmlns:a16="http://schemas.microsoft.com/office/drawing/2014/main" id="{87601AE9-4E0F-0E29-B888-F15AD0D3CE1B}"/>
              </a:ext>
            </a:extLst>
          </p:cNvPr>
          <p:cNvGrpSpPr>
            <a:grpSpLocks/>
          </p:cNvGrpSpPr>
          <p:nvPr/>
        </p:nvGrpSpPr>
        <p:grpSpPr bwMode="auto">
          <a:xfrm>
            <a:off x="1028700" y="1943100"/>
            <a:ext cx="393700" cy="63500"/>
            <a:chOff x="648" y="1224"/>
            <a:chExt cx="248" cy="40"/>
          </a:xfrm>
        </p:grpSpPr>
        <p:sp>
          <p:nvSpPr>
            <p:cNvPr id="46087" name="Line 7">
              <a:extLst>
                <a:ext uri="{FF2B5EF4-FFF2-40B4-BE49-F238E27FC236}">
                  <a16:creationId xmlns:a16="http://schemas.microsoft.com/office/drawing/2014/main" id="{5CFD773D-BAD2-72D1-6790-5328236C0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122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088" name="Line 8">
              <a:extLst>
                <a:ext uri="{FF2B5EF4-FFF2-40B4-BE49-F238E27FC236}">
                  <a16:creationId xmlns:a16="http://schemas.microsoft.com/office/drawing/2014/main" id="{1AD383ED-6850-E8C7-98FA-AB2C092C0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22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4822" name="Group 9">
            <a:extLst>
              <a:ext uri="{FF2B5EF4-FFF2-40B4-BE49-F238E27FC236}">
                <a16:creationId xmlns:a16="http://schemas.microsoft.com/office/drawing/2014/main" id="{60CFC386-A9E4-F627-4678-8B19EE6F5563}"/>
              </a:ext>
            </a:extLst>
          </p:cNvPr>
          <p:cNvGrpSpPr>
            <a:grpSpLocks/>
          </p:cNvGrpSpPr>
          <p:nvPr/>
        </p:nvGrpSpPr>
        <p:grpSpPr bwMode="auto">
          <a:xfrm>
            <a:off x="1955800" y="1930400"/>
            <a:ext cx="393700" cy="63500"/>
            <a:chOff x="1232" y="1216"/>
            <a:chExt cx="248" cy="40"/>
          </a:xfrm>
        </p:grpSpPr>
        <p:sp>
          <p:nvSpPr>
            <p:cNvPr id="46090" name="Line 10">
              <a:extLst>
                <a:ext uri="{FF2B5EF4-FFF2-40B4-BE49-F238E27FC236}">
                  <a16:creationId xmlns:a16="http://schemas.microsoft.com/office/drawing/2014/main" id="{A9B8121A-6745-DEA6-2459-671F2DCA3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091" name="Line 11">
              <a:extLst>
                <a:ext uri="{FF2B5EF4-FFF2-40B4-BE49-F238E27FC236}">
                  <a16:creationId xmlns:a16="http://schemas.microsoft.com/office/drawing/2014/main" id="{17049FC5-BD76-54C9-80EF-D7A487FE0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4823" name="Group 12">
            <a:extLst>
              <a:ext uri="{FF2B5EF4-FFF2-40B4-BE49-F238E27FC236}">
                <a16:creationId xmlns:a16="http://schemas.microsoft.com/office/drawing/2014/main" id="{D823E24E-21EF-0BB5-0A96-CEFFF125CF37}"/>
              </a:ext>
            </a:extLst>
          </p:cNvPr>
          <p:cNvGrpSpPr>
            <a:grpSpLocks/>
          </p:cNvGrpSpPr>
          <p:nvPr/>
        </p:nvGrpSpPr>
        <p:grpSpPr bwMode="auto">
          <a:xfrm>
            <a:off x="2984500" y="1930400"/>
            <a:ext cx="393700" cy="63500"/>
            <a:chOff x="1880" y="1216"/>
            <a:chExt cx="248" cy="40"/>
          </a:xfrm>
        </p:grpSpPr>
        <p:sp>
          <p:nvSpPr>
            <p:cNvPr id="46093" name="Line 13">
              <a:extLst>
                <a:ext uri="{FF2B5EF4-FFF2-40B4-BE49-F238E27FC236}">
                  <a16:creationId xmlns:a16="http://schemas.microsoft.com/office/drawing/2014/main" id="{3F595F3E-9932-611D-46F6-248C9852E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094" name="Line 14">
              <a:extLst>
                <a:ext uri="{FF2B5EF4-FFF2-40B4-BE49-F238E27FC236}">
                  <a16:creationId xmlns:a16="http://schemas.microsoft.com/office/drawing/2014/main" id="{12E01698-4FE7-EF98-076C-83D51BEDB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8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4824" name="Group 15">
            <a:extLst>
              <a:ext uri="{FF2B5EF4-FFF2-40B4-BE49-F238E27FC236}">
                <a16:creationId xmlns:a16="http://schemas.microsoft.com/office/drawing/2014/main" id="{722C8674-06D9-D7C8-0162-91757917F7DF}"/>
              </a:ext>
            </a:extLst>
          </p:cNvPr>
          <p:cNvGrpSpPr>
            <a:grpSpLocks/>
          </p:cNvGrpSpPr>
          <p:nvPr/>
        </p:nvGrpSpPr>
        <p:grpSpPr bwMode="auto">
          <a:xfrm>
            <a:off x="4102100" y="1930400"/>
            <a:ext cx="393700" cy="63500"/>
            <a:chOff x="2584" y="1216"/>
            <a:chExt cx="248" cy="40"/>
          </a:xfrm>
        </p:grpSpPr>
        <p:sp>
          <p:nvSpPr>
            <p:cNvPr id="46096" name="Line 16">
              <a:extLst>
                <a:ext uri="{FF2B5EF4-FFF2-40B4-BE49-F238E27FC236}">
                  <a16:creationId xmlns:a16="http://schemas.microsoft.com/office/drawing/2014/main" id="{F354D02B-5251-B505-6A26-76992BC46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097" name="Line 17">
              <a:extLst>
                <a:ext uri="{FF2B5EF4-FFF2-40B4-BE49-F238E27FC236}">
                  <a16:creationId xmlns:a16="http://schemas.microsoft.com/office/drawing/2014/main" id="{B2817555-FDD5-512C-9810-A325F42BF5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2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4825" name="Group 18">
            <a:extLst>
              <a:ext uri="{FF2B5EF4-FFF2-40B4-BE49-F238E27FC236}">
                <a16:creationId xmlns:a16="http://schemas.microsoft.com/office/drawing/2014/main" id="{8C5ECCB2-124D-C942-CA35-A62910EF169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768600"/>
            <a:ext cx="393700" cy="63500"/>
            <a:chOff x="672" y="1744"/>
            <a:chExt cx="248" cy="40"/>
          </a:xfrm>
        </p:grpSpPr>
        <p:sp>
          <p:nvSpPr>
            <p:cNvPr id="46099" name="Line 19">
              <a:extLst>
                <a:ext uri="{FF2B5EF4-FFF2-40B4-BE49-F238E27FC236}">
                  <a16:creationId xmlns:a16="http://schemas.microsoft.com/office/drawing/2014/main" id="{841C2599-A08E-BC66-4FDE-05D760DD0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40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100" name="Line 20">
              <a:extLst>
                <a:ext uri="{FF2B5EF4-FFF2-40B4-BE49-F238E27FC236}">
                  <a16:creationId xmlns:a16="http://schemas.microsoft.com/office/drawing/2014/main" id="{7F0F0DD2-2291-47CB-0B01-C8F06711D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4826" name="Group 21">
            <a:extLst>
              <a:ext uri="{FF2B5EF4-FFF2-40B4-BE49-F238E27FC236}">
                <a16:creationId xmlns:a16="http://schemas.microsoft.com/office/drawing/2014/main" id="{D9CD7A7D-119A-C6DB-1153-568CA34D21E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743200"/>
            <a:ext cx="393700" cy="63500"/>
            <a:chOff x="1224" y="1744"/>
            <a:chExt cx="248" cy="40"/>
          </a:xfrm>
        </p:grpSpPr>
        <p:sp>
          <p:nvSpPr>
            <p:cNvPr id="46102" name="Line 22">
              <a:extLst>
                <a:ext uri="{FF2B5EF4-FFF2-40B4-BE49-F238E27FC236}">
                  <a16:creationId xmlns:a16="http://schemas.microsoft.com/office/drawing/2014/main" id="{1D8C7270-8F3E-3169-F296-A21CA3001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92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103" name="Line 23">
              <a:extLst>
                <a:ext uri="{FF2B5EF4-FFF2-40B4-BE49-F238E27FC236}">
                  <a16:creationId xmlns:a16="http://schemas.microsoft.com/office/drawing/2014/main" id="{F6D457F5-95A1-B9E9-3881-DA215F10F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4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4827" name="Group 24">
            <a:extLst>
              <a:ext uri="{FF2B5EF4-FFF2-40B4-BE49-F238E27FC236}">
                <a16:creationId xmlns:a16="http://schemas.microsoft.com/office/drawing/2014/main" id="{31C7C925-D52C-E287-15CE-15531D0E206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819400"/>
            <a:ext cx="393700" cy="63500"/>
            <a:chOff x="1872" y="1744"/>
            <a:chExt cx="248" cy="40"/>
          </a:xfrm>
        </p:grpSpPr>
        <p:sp>
          <p:nvSpPr>
            <p:cNvPr id="46105" name="Line 25">
              <a:extLst>
                <a:ext uri="{FF2B5EF4-FFF2-40B4-BE49-F238E27FC236}">
                  <a16:creationId xmlns:a16="http://schemas.microsoft.com/office/drawing/2014/main" id="{1A7B095E-3B7E-FA45-7A5D-AB9E1EF8B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0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106" name="Line 26">
              <a:extLst>
                <a:ext uri="{FF2B5EF4-FFF2-40B4-BE49-F238E27FC236}">
                  <a16:creationId xmlns:a16="http://schemas.microsoft.com/office/drawing/2014/main" id="{FA14EDCA-1C70-F3D0-8B82-3585BB57E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4828" name="Group 27">
            <a:extLst>
              <a:ext uri="{FF2B5EF4-FFF2-40B4-BE49-F238E27FC236}">
                <a16:creationId xmlns:a16="http://schemas.microsoft.com/office/drawing/2014/main" id="{8CE07C01-22F4-5EFF-D3DE-607623FFAEF8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19400"/>
            <a:ext cx="393700" cy="63500"/>
            <a:chOff x="2520" y="1744"/>
            <a:chExt cx="248" cy="40"/>
          </a:xfrm>
        </p:grpSpPr>
        <p:sp>
          <p:nvSpPr>
            <p:cNvPr id="46108" name="Line 28">
              <a:extLst>
                <a:ext uri="{FF2B5EF4-FFF2-40B4-BE49-F238E27FC236}">
                  <a16:creationId xmlns:a16="http://schemas.microsoft.com/office/drawing/2014/main" id="{5911E33C-7E58-7407-3855-D5CC4EF34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109" name="Line 29">
              <a:extLst>
                <a:ext uri="{FF2B5EF4-FFF2-40B4-BE49-F238E27FC236}">
                  <a16:creationId xmlns:a16="http://schemas.microsoft.com/office/drawing/2014/main" id="{A0D89839-0199-45AD-3116-2041B35F6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0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6110" name="Line 30">
            <a:extLst>
              <a:ext uri="{FF2B5EF4-FFF2-40B4-BE49-F238E27FC236}">
                <a16:creationId xmlns:a16="http://schemas.microsoft.com/office/drawing/2014/main" id="{0A8AFFAC-E054-FC4D-E17C-ED1E0F3D6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1981200"/>
            <a:ext cx="368300" cy="0"/>
          </a:xfrm>
          <a:prstGeom prst="line">
            <a:avLst/>
          </a:prstGeom>
          <a:noFill/>
          <a:ln w="25400">
            <a:solidFill>
              <a:srgbClr val="037C0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6111" name="Line 31">
            <a:extLst>
              <a:ext uri="{FF2B5EF4-FFF2-40B4-BE49-F238E27FC236}">
                <a16:creationId xmlns:a16="http://schemas.microsoft.com/office/drawing/2014/main" id="{33DE370B-D5FD-BE43-E5B0-76AC75DE2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1700" y="2374900"/>
            <a:ext cx="368300" cy="0"/>
          </a:xfrm>
          <a:prstGeom prst="line">
            <a:avLst/>
          </a:prstGeom>
          <a:noFill/>
          <a:ln w="25400">
            <a:solidFill>
              <a:srgbClr val="037C0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6112" name="Line 32">
            <a:extLst>
              <a:ext uri="{FF2B5EF4-FFF2-40B4-BE49-F238E27FC236}">
                <a16:creationId xmlns:a16="http://schemas.microsoft.com/office/drawing/2014/main" id="{59D87EE4-B7B7-7DFF-38DB-8790CD844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94000"/>
            <a:ext cx="368300" cy="0"/>
          </a:xfrm>
          <a:prstGeom prst="line">
            <a:avLst/>
          </a:prstGeom>
          <a:noFill/>
          <a:ln w="25400">
            <a:solidFill>
              <a:srgbClr val="037C0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6113" name="Rectangle 33">
            <a:extLst>
              <a:ext uri="{FF2B5EF4-FFF2-40B4-BE49-F238E27FC236}">
                <a16:creationId xmlns:a16="http://schemas.microsoft.com/office/drawing/2014/main" id="{1C998AB1-0CF0-2A92-362E-6058BB5FB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3073400"/>
            <a:ext cx="7989887" cy="1143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600">
                <a:latin typeface="Book Antiqua" charset="0"/>
                <a:ea typeface="ＭＳ Ｐゴシック" charset="0"/>
              </a:rPr>
              <a:t>The Family...</a:t>
            </a:r>
          </a:p>
        </p:txBody>
      </p:sp>
      <p:sp>
        <p:nvSpPr>
          <p:cNvPr id="46114" name="Rectangle 34">
            <a:extLst>
              <a:ext uri="{FF2B5EF4-FFF2-40B4-BE49-F238E27FC236}">
                <a16:creationId xmlns:a16="http://schemas.microsoft.com/office/drawing/2014/main" id="{86F010A2-FDF0-00D5-5D2F-5D876EC14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" y="4605338"/>
            <a:ext cx="3216275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6115" name="Rectangle 35">
            <a:extLst>
              <a:ext uri="{FF2B5EF4-FFF2-40B4-BE49-F238E27FC236}">
                <a16:creationId xmlns:a16="http://schemas.microsoft.com/office/drawing/2014/main" id="{EC5DE5E0-5AF1-C477-B235-9EC09F43C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4073525"/>
            <a:ext cx="2165350" cy="252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Directions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endParaRPr lang="en-US" sz="3200">
              <a:latin typeface="Arial" charset="0"/>
              <a:ea typeface="ＭＳ Ｐゴシック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Left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Right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Left/Right</a:t>
            </a:r>
          </a:p>
        </p:txBody>
      </p:sp>
      <p:sp>
        <p:nvSpPr>
          <p:cNvPr id="46116" name="Rectangle 36">
            <a:extLst>
              <a:ext uri="{FF2B5EF4-FFF2-40B4-BE49-F238E27FC236}">
                <a16:creationId xmlns:a16="http://schemas.microsoft.com/office/drawing/2014/main" id="{B95668E5-C91C-3F94-1CE6-9406864D7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3" y="4144963"/>
            <a:ext cx="1916112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Inclusive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Exc=0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Prefix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Suffix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Reduce</a:t>
            </a:r>
          </a:p>
        </p:txBody>
      </p:sp>
      <p:sp>
        <p:nvSpPr>
          <p:cNvPr id="46117" name="Rectangle 37">
            <a:extLst>
              <a:ext uri="{FF2B5EF4-FFF2-40B4-BE49-F238E27FC236}">
                <a16:creationId xmlns:a16="http://schemas.microsoft.com/office/drawing/2014/main" id="{9DDA53F1-3779-E284-2C19-3CCAA630E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4144963"/>
            <a:ext cx="2370137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Exclusive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Exc=1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Exc Prefix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Exc Suffix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Exc Reduce</a:t>
            </a:r>
          </a:p>
        </p:txBody>
      </p:sp>
      <p:sp>
        <p:nvSpPr>
          <p:cNvPr id="46118" name="Rectangle 38">
            <a:extLst>
              <a:ext uri="{FF2B5EF4-FFF2-40B4-BE49-F238E27FC236}">
                <a16:creationId xmlns:a16="http://schemas.microsoft.com/office/drawing/2014/main" id="{2A6A64E2-D2A4-08DC-BFDC-82F7B546F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5111750"/>
            <a:ext cx="8877300" cy="14224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6119" name="Line 39">
            <a:extLst>
              <a:ext uri="{FF2B5EF4-FFF2-40B4-BE49-F238E27FC236}">
                <a16:creationId xmlns:a16="http://schemas.microsoft.com/office/drawing/2014/main" id="{76464845-78CE-ED12-7007-9E696EAEA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4203700"/>
            <a:ext cx="0" cy="2336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6120" name="Line 40">
            <a:extLst>
              <a:ext uri="{FF2B5EF4-FFF2-40B4-BE49-F238E27FC236}">
                <a16:creationId xmlns:a16="http://schemas.microsoft.com/office/drawing/2014/main" id="{A7EE1995-C0EC-9EC3-7295-1359942ED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8300" y="4216400"/>
            <a:ext cx="0" cy="2336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6121" name="Line 41">
            <a:extLst>
              <a:ext uri="{FF2B5EF4-FFF2-40B4-BE49-F238E27FC236}">
                <a16:creationId xmlns:a16="http://schemas.microsoft.com/office/drawing/2014/main" id="{923CCFE7-7B06-C1BA-1EE6-8BFC113BE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1600" y="4216400"/>
            <a:ext cx="0" cy="2336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124159B-EF27-2104-0C15-10C9221D9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  <a:noFill/>
          <a:effectLst>
            <a:outerShdw blurRad="63500"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>
                <a:solidFill>
                  <a:schemeClr val="tx1"/>
                </a:solidFill>
              </a:rPr>
              <a:t>Variations on Prefix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CC1F324-FDAC-D8A9-DB1E-D33AB63DE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619250"/>
            <a:ext cx="8858250" cy="2817813"/>
          </a:xfrm>
          <a:extLst>
            <a:ext uri="{91240B29-F687-4f45-9708-019B960494DF}">
              <a14:hiddenLine xmlns:a14="http://schemas.microsoft.com/office/drawing/2010/main" xmlns="" w="508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  1  2  3  4   5  6    7  8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    3      7      11      15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    0      3      10      21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/>
              <a:t>      0  1  3  6 10 15 21 28 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	</a:t>
            </a:r>
          </a:p>
          <a:p>
            <a:pPr eaLnBrk="1" hangingPunct="1">
              <a:buFontTx/>
              <a:buNone/>
              <a:defRPr/>
            </a:pPr>
            <a:endParaRPr lang="en-US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8D29D31B-5EF6-DE76-42D3-7F5FFA261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38200"/>
            <a:ext cx="79311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exclusive( [1 2 3 4 5 6 7 8])=[0 1 3 6 10 15 21 28]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B20CEADB-AB7C-F4EC-BC2C-CE8189C21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1782763"/>
            <a:ext cx="3090862" cy="128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1)Pairwise Sums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2)Recursive Prefix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3)Update </a:t>
            </a:r>
            <a:r>
              <a:rPr lang="ja-JP" altLang="en-US" sz="2800"/>
              <a:t>“</a:t>
            </a:r>
            <a:r>
              <a:rPr lang="en-US" altLang="ja-JP" sz="2800"/>
              <a:t>evens</a:t>
            </a:r>
            <a:r>
              <a:rPr lang="ja-JP" altLang="en-US" sz="2800"/>
              <a:t>”</a:t>
            </a:r>
            <a:endParaRPr lang="en-US" altLang="en-US" sz="2800"/>
          </a:p>
        </p:txBody>
      </p:sp>
      <p:grpSp>
        <p:nvGrpSpPr>
          <p:cNvPr id="35845" name="Group 6">
            <a:extLst>
              <a:ext uri="{FF2B5EF4-FFF2-40B4-BE49-F238E27FC236}">
                <a16:creationId xmlns:a16="http://schemas.microsoft.com/office/drawing/2014/main" id="{76299128-1C53-1C9C-8A50-773DBAC6DF3F}"/>
              </a:ext>
            </a:extLst>
          </p:cNvPr>
          <p:cNvGrpSpPr>
            <a:grpSpLocks/>
          </p:cNvGrpSpPr>
          <p:nvPr/>
        </p:nvGrpSpPr>
        <p:grpSpPr bwMode="auto">
          <a:xfrm>
            <a:off x="1028700" y="1943100"/>
            <a:ext cx="393700" cy="63500"/>
            <a:chOff x="648" y="1224"/>
            <a:chExt cx="248" cy="40"/>
          </a:xfrm>
        </p:grpSpPr>
        <p:sp>
          <p:nvSpPr>
            <p:cNvPr id="47111" name="Line 7">
              <a:extLst>
                <a:ext uri="{FF2B5EF4-FFF2-40B4-BE49-F238E27FC236}">
                  <a16:creationId xmlns:a16="http://schemas.microsoft.com/office/drawing/2014/main" id="{465825C3-D143-2D1D-AB18-88CF3E1FA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122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112" name="Line 8">
              <a:extLst>
                <a:ext uri="{FF2B5EF4-FFF2-40B4-BE49-F238E27FC236}">
                  <a16:creationId xmlns:a16="http://schemas.microsoft.com/office/drawing/2014/main" id="{07EA94A2-25C7-5178-6C90-D53A66F83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22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5846" name="Group 9">
            <a:extLst>
              <a:ext uri="{FF2B5EF4-FFF2-40B4-BE49-F238E27FC236}">
                <a16:creationId xmlns:a16="http://schemas.microsoft.com/office/drawing/2014/main" id="{F85BE8DA-8D5D-F4C9-B771-8633D9BC8C3E}"/>
              </a:ext>
            </a:extLst>
          </p:cNvPr>
          <p:cNvGrpSpPr>
            <a:grpSpLocks/>
          </p:cNvGrpSpPr>
          <p:nvPr/>
        </p:nvGrpSpPr>
        <p:grpSpPr bwMode="auto">
          <a:xfrm>
            <a:off x="1955800" y="1930400"/>
            <a:ext cx="393700" cy="63500"/>
            <a:chOff x="1232" y="1216"/>
            <a:chExt cx="248" cy="40"/>
          </a:xfrm>
        </p:grpSpPr>
        <p:sp>
          <p:nvSpPr>
            <p:cNvPr id="47114" name="Line 10">
              <a:extLst>
                <a:ext uri="{FF2B5EF4-FFF2-40B4-BE49-F238E27FC236}">
                  <a16:creationId xmlns:a16="http://schemas.microsoft.com/office/drawing/2014/main" id="{B3A9AF95-B7BB-5E8E-2865-08532D49C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115" name="Line 11">
              <a:extLst>
                <a:ext uri="{FF2B5EF4-FFF2-40B4-BE49-F238E27FC236}">
                  <a16:creationId xmlns:a16="http://schemas.microsoft.com/office/drawing/2014/main" id="{451ACF60-A37F-40DE-703C-AF8B8326C6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5847" name="Group 12">
            <a:extLst>
              <a:ext uri="{FF2B5EF4-FFF2-40B4-BE49-F238E27FC236}">
                <a16:creationId xmlns:a16="http://schemas.microsoft.com/office/drawing/2014/main" id="{9CD2604A-5292-520F-926E-11E73F7FEF87}"/>
              </a:ext>
            </a:extLst>
          </p:cNvPr>
          <p:cNvGrpSpPr>
            <a:grpSpLocks/>
          </p:cNvGrpSpPr>
          <p:nvPr/>
        </p:nvGrpSpPr>
        <p:grpSpPr bwMode="auto">
          <a:xfrm>
            <a:off x="2984500" y="1930400"/>
            <a:ext cx="393700" cy="63500"/>
            <a:chOff x="1880" y="1216"/>
            <a:chExt cx="248" cy="40"/>
          </a:xfrm>
        </p:grpSpPr>
        <p:sp>
          <p:nvSpPr>
            <p:cNvPr id="47117" name="Line 13">
              <a:extLst>
                <a:ext uri="{FF2B5EF4-FFF2-40B4-BE49-F238E27FC236}">
                  <a16:creationId xmlns:a16="http://schemas.microsoft.com/office/drawing/2014/main" id="{FBCFEC77-7C58-9FB3-95B8-950FDBEFC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118" name="Line 14">
              <a:extLst>
                <a:ext uri="{FF2B5EF4-FFF2-40B4-BE49-F238E27FC236}">
                  <a16:creationId xmlns:a16="http://schemas.microsoft.com/office/drawing/2014/main" id="{3281A513-6F10-89FD-2C56-876E68257C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8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5848" name="Group 15">
            <a:extLst>
              <a:ext uri="{FF2B5EF4-FFF2-40B4-BE49-F238E27FC236}">
                <a16:creationId xmlns:a16="http://schemas.microsoft.com/office/drawing/2014/main" id="{9AEAD53B-AD7C-5BBF-DAD9-D161E93B0DB5}"/>
              </a:ext>
            </a:extLst>
          </p:cNvPr>
          <p:cNvGrpSpPr>
            <a:grpSpLocks/>
          </p:cNvGrpSpPr>
          <p:nvPr/>
        </p:nvGrpSpPr>
        <p:grpSpPr bwMode="auto">
          <a:xfrm>
            <a:off x="4102100" y="1930400"/>
            <a:ext cx="393700" cy="63500"/>
            <a:chOff x="2584" y="1216"/>
            <a:chExt cx="248" cy="40"/>
          </a:xfrm>
        </p:grpSpPr>
        <p:sp>
          <p:nvSpPr>
            <p:cNvPr id="47120" name="Line 16">
              <a:extLst>
                <a:ext uri="{FF2B5EF4-FFF2-40B4-BE49-F238E27FC236}">
                  <a16:creationId xmlns:a16="http://schemas.microsoft.com/office/drawing/2014/main" id="{79FF8927-DE2A-87EB-1B95-12A1CA5F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121" name="Line 17">
              <a:extLst>
                <a:ext uri="{FF2B5EF4-FFF2-40B4-BE49-F238E27FC236}">
                  <a16:creationId xmlns:a16="http://schemas.microsoft.com/office/drawing/2014/main" id="{883FAB8B-19AE-6E40-268B-952EBF961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2" y="1216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5849" name="Group 18">
            <a:extLst>
              <a:ext uri="{FF2B5EF4-FFF2-40B4-BE49-F238E27FC236}">
                <a16:creationId xmlns:a16="http://schemas.microsoft.com/office/drawing/2014/main" id="{F81B7810-09C8-ED89-752E-0675D7F2FA6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768600"/>
            <a:ext cx="393700" cy="63500"/>
            <a:chOff x="672" y="1744"/>
            <a:chExt cx="248" cy="40"/>
          </a:xfrm>
        </p:grpSpPr>
        <p:sp>
          <p:nvSpPr>
            <p:cNvPr id="47123" name="Line 19">
              <a:extLst>
                <a:ext uri="{FF2B5EF4-FFF2-40B4-BE49-F238E27FC236}">
                  <a16:creationId xmlns:a16="http://schemas.microsoft.com/office/drawing/2014/main" id="{441E0F54-0CED-1111-2CD0-D6D967112E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40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124" name="Line 20">
              <a:extLst>
                <a:ext uri="{FF2B5EF4-FFF2-40B4-BE49-F238E27FC236}">
                  <a16:creationId xmlns:a16="http://schemas.microsoft.com/office/drawing/2014/main" id="{796773AA-24A3-769F-B773-CADCE2877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5850" name="Group 21">
            <a:extLst>
              <a:ext uri="{FF2B5EF4-FFF2-40B4-BE49-F238E27FC236}">
                <a16:creationId xmlns:a16="http://schemas.microsoft.com/office/drawing/2014/main" id="{EAAC357A-5ED1-5D81-E1F8-036F94983973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2768600"/>
            <a:ext cx="393700" cy="63500"/>
            <a:chOff x="1224" y="1744"/>
            <a:chExt cx="248" cy="40"/>
          </a:xfrm>
        </p:grpSpPr>
        <p:sp>
          <p:nvSpPr>
            <p:cNvPr id="47126" name="Line 22">
              <a:extLst>
                <a:ext uri="{FF2B5EF4-FFF2-40B4-BE49-F238E27FC236}">
                  <a16:creationId xmlns:a16="http://schemas.microsoft.com/office/drawing/2014/main" id="{4AE63C38-5536-3993-03A3-4C3EFEB2D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92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127" name="Line 23">
              <a:extLst>
                <a:ext uri="{FF2B5EF4-FFF2-40B4-BE49-F238E27FC236}">
                  <a16:creationId xmlns:a16="http://schemas.microsoft.com/office/drawing/2014/main" id="{DB61F969-9A20-1419-F0F4-B7807FB4F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4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5851" name="Group 24">
            <a:extLst>
              <a:ext uri="{FF2B5EF4-FFF2-40B4-BE49-F238E27FC236}">
                <a16:creationId xmlns:a16="http://schemas.microsoft.com/office/drawing/2014/main" id="{B845F5D9-2733-DB05-6165-E68764F114C2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768600"/>
            <a:ext cx="393700" cy="63500"/>
            <a:chOff x="1872" y="1744"/>
            <a:chExt cx="248" cy="40"/>
          </a:xfrm>
        </p:grpSpPr>
        <p:sp>
          <p:nvSpPr>
            <p:cNvPr id="47129" name="Line 25">
              <a:extLst>
                <a:ext uri="{FF2B5EF4-FFF2-40B4-BE49-F238E27FC236}">
                  <a16:creationId xmlns:a16="http://schemas.microsoft.com/office/drawing/2014/main" id="{8F47B976-10EB-77F3-0750-A1A9A0230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0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130" name="Line 26">
              <a:extLst>
                <a:ext uri="{FF2B5EF4-FFF2-40B4-BE49-F238E27FC236}">
                  <a16:creationId xmlns:a16="http://schemas.microsoft.com/office/drawing/2014/main" id="{9F3D06C9-E135-73C1-A394-FBD9F8BBC3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5852" name="Group 27">
            <a:extLst>
              <a:ext uri="{FF2B5EF4-FFF2-40B4-BE49-F238E27FC236}">
                <a16:creationId xmlns:a16="http://schemas.microsoft.com/office/drawing/2014/main" id="{A6452302-0D52-C6BD-C538-337FFC04E677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2768600"/>
            <a:ext cx="393700" cy="63500"/>
            <a:chOff x="2520" y="1744"/>
            <a:chExt cx="248" cy="40"/>
          </a:xfrm>
        </p:grpSpPr>
        <p:sp>
          <p:nvSpPr>
            <p:cNvPr id="47132" name="Line 28">
              <a:extLst>
                <a:ext uri="{FF2B5EF4-FFF2-40B4-BE49-F238E27FC236}">
                  <a16:creationId xmlns:a16="http://schemas.microsoft.com/office/drawing/2014/main" id="{BE0E1704-7275-6935-812A-2251D8777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133" name="Line 29">
              <a:extLst>
                <a:ext uri="{FF2B5EF4-FFF2-40B4-BE49-F238E27FC236}">
                  <a16:creationId xmlns:a16="http://schemas.microsoft.com/office/drawing/2014/main" id="{E6388CDD-98AA-C6F8-7B81-1F84FE45D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0" y="1744"/>
              <a:ext cx="80" cy="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7134" name="Line 30">
            <a:extLst>
              <a:ext uri="{FF2B5EF4-FFF2-40B4-BE49-F238E27FC236}">
                <a16:creationId xmlns:a16="http://schemas.microsoft.com/office/drawing/2014/main" id="{52B6BA3B-9B34-DD77-D411-DB1D06488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1981200"/>
            <a:ext cx="368300" cy="0"/>
          </a:xfrm>
          <a:prstGeom prst="line">
            <a:avLst/>
          </a:prstGeom>
          <a:noFill/>
          <a:ln w="25400">
            <a:solidFill>
              <a:srgbClr val="037C0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7135" name="Line 31">
            <a:extLst>
              <a:ext uri="{FF2B5EF4-FFF2-40B4-BE49-F238E27FC236}">
                <a16:creationId xmlns:a16="http://schemas.microsoft.com/office/drawing/2014/main" id="{AD001C4F-60C5-3C49-53CE-CD9B92CA2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1700" y="2374900"/>
            <a:ext cx="368300" cy="0"/>
          </a:xfrm>
          <a:prstGeom prst="line">
            <a:avLst/>
          </a:prstGeom>
          <a:noFill/>
          <a:ln w="25400">
            <a:solidFill>
              <a:srgbClr val="037C0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7136" name="Line 32">
            <a:extLst>
              <a:ext uri="{FF2B5EF4-FFF2-40B4-BE49-F238E27FC236}">
                <a16:creationId xmlns:a16="http://schemas.microsoft.com/office/drawing/2014/main" id="{D8320ACE-3D72-3C35-865A-2C590480C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94000"/>
            <a:ext cx="368300" cy="0"/>
          </a:xfrm>
          <a:prstGeom prst="line">
            <a:avLst/>
          </a:prstGeom>
          <a:noFill/>
          <a:ln w="25400">
            <a:solidFill>
              <a:srgbClr val="037C0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7137" name="Rectangle 33">
            <a:extLst>
              <a:ext uri="{FF2B5EF4-FFF2-40B4-BE49-F238E27FC236}">
                <a16:creationId xmlns:a16="http://schemas.microsoft.com/office/drawing/2014/main" id="{237F6C77-5983-4C35-EE0A-74848DE95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3073400"/>
            <a:ext cx="7989887" cy="1143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600">
                <a:latin typeface="Book Antiqua" charset="0"/>
                <a:ea typeface="ＭＳ Ｐゴシック" charset="0"/>
              </a:rPr>
              <a:t>The Family...</a:t>
            </a:r>
          </a:p>
        </p:txBody>
      </p:sp>
      <p:sp>
        <p:nvSpPr>
          <p:cNvPr id="47138" name="Rectangle 34">
            <a:extLst>
              <a:ext uri="{FF2B5EF4-FFF2-40B4-BE49-F238E27FC236}">
                <a16:creationId xmlns:a16="http://schemas.microsoft.com/office/drawing/2014/main" id="{DD77E6C9-2F2F-0831-79F7-3C64AEC14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" y="4605338"/>
            <a:ext cx="3216275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7139" name="Rectangle 35">
            <a:extLst>
              <a:ext uri="{FF2B5EF4-FFF2-40B4-BE49-F238E27FC236}">
                <a16:creationId xmlns:a16="http://schemas.microsoft.com/office/drawing/2014/main" id="{229033E5-A243-E79C-523C-AB0ADE0B6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4073525"/>
            <a:ext cx="2165350" cy="252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Directions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endParaRPr lang="en-US" sz="3200">
              <a:latin typeface="Arial" charset="0"/>
              <a:ea typeface="ＭＳ Ｐゴシック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Left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Right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Left/Right</a:t>
            </a:r>
          </a:p>
        </p:txBody>
      </p:sp>
      <p:sp>
        <p:nvSpPr>
          <p:cNvPr id="47140" name="Rectangle 36">
            <a:extLst>
              <a:ext uri="{FF2B5EF4-FFF2-40B4-BE49-F238E27FC236}">
                <a16:creationId xmlns:a16="http://schemas.microsoft.com/office/drawing/2014/main" id="{9FC1DA5E-A7EE-E583-B063-B083B7C95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3" y="4144963"/>
            <a:ext cx="1916112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Inclusive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Exc=0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Prefix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Suffix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Reduce</a:t>
            </a:r>
          </a:p>
        </p:txBody>
      </p:sp>
      <p:sp>
        <p:nvSpPr>
          <p:cNvPr id="47141" name="Rectangle 37">
            <a:extLst>
              <a:ext uri="{FF2B5EF4-FFF2-40B4-BE49-F238E27FC236}">
                <a16:creationId xmlns:a16="http://schemas.microsoft.com/office/drawing/2014/main" id="{1FD941C8-14CF-6556-B6C7-EEC618B4D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4144963"/>
            <a:ext cx="2370137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Exclusive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Exc=1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Exc Prefix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Exc Suffix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Exc Reduce</a:t>
            </a:r>
          </a:p>
        </p:txBody>
      </p:sp>
      <p:sp>
        <p:nvSpPr>
          <p:cNvPr id="47142" name="Rectangle 38">
            <a:extLst>
              <a:ext uri="{FF2B5EF4-FFF2-40B4-BE49-F238E27FC236}">
                <a16:creationId xmlns:a16="http://schemas.microsoft.com/office/drawing/2014/main" id="{A95027B7-4063-A3C6-0510-33AFEBA1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613" y="4157663"/>
            <a:ext cx="27971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Neighbor Exc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Exc=2</a:t>
            </a:r>
            <a:endParaRPr lang="en-US" sz="3200">
              <a:latin typeface="Arial" charset="0"/>
              <a:ea typeface="ＭＳ Ｐゴシック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Left Multipole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Right  "  "  "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Multipole</a:t>
            </a:r>
          </a:p>
        </p:txBody>
      </p:sp>
      <p:sp>
        <p:nvSpPr>
          <p:cNvPr id="47143" name="Rectangle 39">
            <a:extLst>
              <a:ext uri="{FF2B5EF4-FFF2-40B4-BE49-F238E27FC236}">
                <a16:creationId xmlns:a16="http://schemas.microsoft.com/office/drawing/2014/main" id="{47090E41-055D-7000-2D28-3D518AB89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5111750"/>
            <a:ext cx="8877300" cy="14224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7144" name="Line 40">
            <a:extLst>
              <a:ext uri="{FF2B5EF4-FFF2-40B4-BE49-F238E27FC236}">
                <a16:creationId xmlns:a16="http://schemas.microsoft.com/office/drawing/2014/main" id="{EDB19CE2-F575-95FC-0914-2B6D6E347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4203700"/>
            <a:ext cx="0" cy="2336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7145" name="Line 41">
            <a:extLst>
              <a:ext uri="{FF2B5EF4-FFF2-40B4-BE49-F238E27FC236}">
                <a16:creationId xmlns:a16="http://schemas.microsoft.com/office/drawing/2014/main" id="{4426AEA1-B695-19CC-D142-03BB00580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8300" y="4216400"/>
            <a:ext cx="0" cy="2336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7146" name="Line 42">
            <a:extLst>
              <a:ext uri="{FF2B5EF4-FFF2-40B4-BE49-F238E27FC236}">
                <a16:creationId xmlns:a16="http://schemas.microsoft.com/office/drawing/2014/main" id="{168D932F-8FC7-4851-BE24-DB7EEF24F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1600" y="4216400"/>
            <a:ext cx="0" cy="2336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46F5608-3077-7787-E7C7-6ABFE4898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  <a:noFill/>
          <a:effectLst>
            <a:outerShdw blurRad="63500"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/>
              <a:t>Multipole in 2d or 3d etc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2DC0FD6-C90A-C02D-BF4E-BF8B5317F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3073400"/>
            <a:ext cx="7989887" cy="1143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600">
                <a:solidFill>
                  <a:schemeClr val="accent2"/>
                </a:solidFill>
                <a:latin typeface="Book Antiqua" charset="0"/>
                <a:ea typeface="ＭＳ Ｐゴシック" charset="0"/>
              </a:rPr>
              <a:t>The Family...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82C7E056-20F5-1CFB-72CC-A53011F9F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" y="4605338"/>
            <a:ext cx="3216275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1997FF24-8FF4-4D1E-CFC9-4938BF8DD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4073525"/>
            <a:ext cx="2165350" cy="252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solidFill>
                  <a:srgbClr val="FC0128"/>
                </a:solidFill>
                <a:latin typeface="Arial" charset="0"/>
                <a:ea typeface="ＭＳ Ｐゴシック" charset="0"/>
              </a:rPr>
              <a:t>Directions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endParaRPr lang="en-US" sz="3200">
              <a:solidFill>
                <a:schemeClr val="bg2"/>
              </a:solidFill>
              <a:latin typeface="Arial" charset="0"/>
              <a:ea typeface="ＭＳ Ｐゴシック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solidFill>
                  <a:schemeClr val="bg2"/>
                </a:solidFill>
                <a:latin typeface="Arial" charset="0"/>
                <a:ea typeface="ＭＳ Ｐゴシック" charset="0"/>
              </a:rPr>
              <a:t>Left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solidFill>
                  <a:schemeClr val="bg2"/>
                </a:solidFill>
                <a:latin typeface="Arial" charset="0"/>
                <a:ea typeface="ＭＳ Ｐゴシック" charset="0"/>
              </a:rPr>
              <a:t>Right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solidFill>
                  <a:schemeClr val="bg2"/>
                </a:solidFill>
                <a:latin typeface="Arial" charset="0"/>
                <a:ea typeface="ＭＳ Ｐゴシック" charset="0"/>
              </a:rPr>
              <a:t>Left/Right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30D17DBC-B9B2-22AA-989C-0C8A4370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3" y="4144963"/>
            <a:ext cx="1916112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solidFill>
                  <a:srgbClr val="FC0128"/>
                </a:solidFill>
                <a:latin typeface="Arial" charset="0"/>
                <a:ea typeface="ＭＳ Ｐゴシック" charset="0"/>
              </a:rPr>
              <a:t>Inclusive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solidFill>
                  <a:schemeClr val="bg2"/>
                </a:solidFill>
                <a:latin typeface="Arial" charset="0"/>
                <a:ea typeface="ＭＳ Ｐゴシック" charset="0"/>
              </a:rPr>
              <a:t>Exc=0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solidFill>
                  <a:schemeClr val="bg2"/>
                </a:solidFill>
                <a:latin typeface="Arial" charset="0"/>
                <a:ea typeface="ＭＳ Ｐゴシック" charset="0"/>
              </a:rPr>
              <a:t>Prefix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solidFill>
                  <a:schemeClr val="bg2"/>
                </a:solidFill>
                <a:latin typeface="Arial" charset="0"/>
                <a:ea typeface="ＭＳ Ｐゴシック" charset="0"/>
              </a:rPr>
              <a:t>Suffix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solidFill>
                  <a:schemeClr val="hlink"/>
                </a:solidFill>
                <a:latin typeface="Arial" charset="0"/>
                <a:ea typeface="ＭＳ Ｐゴシック" charset="0"/>
              </a:rPr>
              <a:t>Reduce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AB177382-5A41-491A-0FFF-2FB5D680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4144963"/>
            <a:ext cx="2370137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solidFill>
                  <a:srgbClr val="FC0128"/>
                </a:solidFill>
                <a:latin typeface="Arial" charset="0"/>
                <a:ea typeface="ＭＳ Ｐゴシック" charset="0"/>
              </a:rPr>
              <a:t>Exclusive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solidFill>
                  <a:schemeClr val="bg2"/>
                </a:solidFill>
                <a:latin typeface="Arial" charset="0"/>
                <a:ea typeface="ＭＳ Ｐゴシック" charset="0"/>
              </a:rPr>
              <a:t>Exc=1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solidFill>
                  <a:schemeClr val="hlink"/>
                </a:solidFill>
                <a:latin typeface="Arial" charset="0"/>
                <a:ea typeface="ＭＳ Ｐゴシック" charset="0"/>
              </a:rPr>
              <a:t>Exc Prefix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solidFill>
                  <a:schemeClr val="bg2"/>
                </a:solidFill>
                <a:latin typeface="Arial" charset="0"/>
                <a:ea typeface="ＭＳ Ｐゴシック" charset="0"/>
              </a:rPr>
              <a:t>Exc Suffix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solidFill>
                  <a:schemeClr val="bg2"/>
                </a:solidFill>
                <a:latin typeface="Arial" charset="0"/>
                <a:ea typeface="ＭＳ Ｐゴシック" charset="0"/>
              </a:rPr>
              <a:t>Exc Reduce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BAE4016F-5BBA-9ED0-9FD0-3D5EBFBD4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613" y="4157663"/>
            <a:ext cx="27971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solidFill>
                  <a:srgbClr val="FC0128"/>
                </a:solidFill>
                <a:latin typeface="Arial" charset="0"/>
                <a:ea typeface="ＭＳ Ｐゴシック" charset="0"/>
              </a:rPr>
              <a:t>Neighbor Exc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solidFill>
                  <a:schemeClr val="bg2"/>
                </a:solidFill>
                <a:latin typeface="Arial" charset="0"/>
                <a:ea typeface="ＭＳ Ｐゴシック" charset="0"/>
              </a:rPr>
              <a:t>Exc=2</a:t>
            </a:r>
            <a:endParaRPr lang="en-US" sz="3200">
              <a:solidFill>
                <a:schemeClr val="bg2"/>
              </a:solidFill>
              <a:latin typeface="Arial" charset="0"/>
              <a:ea typeface="ＭＳ Ｐゴシック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solidFill>
                  <a:schemeClr val="bg2"/>
                </a:solidFill>
                <a:latin typeface="Arial" charset="0"/>
                <a:ea typeface="ＭＳ Ｐゴシック" charset="0"/>
              </a:rPr>
              <a:t>Left Multipole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>
                <a:solidFill>
                  <a:schemeClr val="bg2"/>
                </a:solidFill>
                <a:latin typeface="Arial" charset="0"/>
                <a:ea typeface="ＭＳ Ｐゴシック" charset="0"/>
              </a:rPr>
              <a:t>Right  "  "  "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sz="3200" b="1">
                <a:solidFill>
                  <a:schemeClr val="hlink"/>
                </a:solidFill>
                <a:latin typeface="Arial" charset="0"/>
                <a:ea typeface="ＭＳ Ｐゴシック" charset="0"/>
              </a:rPr>
              <a:t>Multipole</a:t>
            </a:r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B3D6FEA6-4E14-7571-C145-F2237D6FE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5111750"/>
            <a:ext cx="8877300" cy="14224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8138" name="Line 10">
            <a:extLst>
              <a:ext uri="{FF2B5EF4-FFF2-40B4-BE49-F238E27FC236}">
                <a16:creationId xmlns:a16="http://schemas.microsoft.com/office/drawing/2014/main" id="{4AEE2563-4D42-AFAE-9531-53E66DD71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4203700"/>
            <a:ext cx="0" cy="2336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8139" name="Line 11">
            <a:extLst>
              <a:ext uri="{FF2B5EF4-FFF2-40B4-BE49-F238E27FC236}">
                <a16:creationId xmlns:a16="http://schemas.microsoft.com/office/drawing/2014/main" id="{7A5E44E1-BEA3-B8FB-1168-DA8F16C8A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8300" y="4216400"/>
            <a:ext cx="0" cy="2336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8140" name="Line 12">
            <a:extLst>
              <a:ext uri="{FF2B5EF4-FFF2-40B4-BE49-F238E27FC236}">
                <a16:creationId xmlns:a16="http://schemas.microsoft.com/office/drawing/2014/main" id="{E30A7C93-EBC5-47A6-EE76-F539627A3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1600" y="4216400"/>
            <a:ext cx="0" cy="2336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8141" name="Text Box 13">
            <a:extLst>
              <a:ext uri="{FF2B5EF4-FFF2-40B4-BE49-F238E27FC236}">
                <a16:creationId xmlns:a16="http://schemas.microsoft.com/office/drawing/2014/main" id="{B006A9AC-38C1-E782-8F5E-58C0F8791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7800"/>
            <a:ext cx="8374063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Notice that left/right generalizes more readily to higher dimensions</a:t>
            </a:r>
          </a:p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Ask yourself what Exc=2 looks like in 3d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67EF367-4AAB-AB28-D2F9-6335A6CD3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540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Not Parallel Prefix but </a:t>
            </a:r>
            <a:r>
              <a:rPr lang="en-US" sz="5400" u="sng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PRAM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26755A7-25C3-8BAC-4B16-1333F9DE7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7464425" cy="414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100000"/>
              <a:buFont typeface="Wingdings" charset="0"/>
              <a:buChar char="§"/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  </a:t>
            </a:r>
            <a:r>
              <a:rPr lang="en-US" sz="3600">
                <a:latin typeface="Times New Roman" charset="0"/>
                <a:ea typeface="ＭＳ Ｐゴシック" charset="0"/>
              </a:rPr>
              <a:t>Only concerned with minimizing parallel time (not communication)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3600">
              <a:latin typeface="Times New Roman" charset="0"/>
              <a:ea typeface="ＭＳ Ｐゴシック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100000"/>
              <a:buFont typeface="Wingdings" charset="0"/>
              <a:buChar char="§"/>
              <a:defRPr/>
            </a:pPr>
            <a:r>
              <a:rPr lang="en-US" sz="3600">
                <a:latin typeface="Times New Roman" charset="0"/>
                <a:ea typeface="ＭＳ Ｐゴシック" charset="0"/>
              </a:rPr>
              <a:t>  Arbitrary number of processors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100000"/>
              <a:buFont typeface="Monotype Sorts" charset="0"/>
              <a:buNone/>
              <a:defRPr/>
            </a:pPr>
            <a:endParaRPr lang="en-US" sz="3600">
              <a:latin typeface="Times New Roman" charset="0"/>
              <a:ea typeface="ＭＳ Ｐゴシック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100000"/>
              <a:buFont typeface="Wingdings" charset="0"/>
              <a:buChar char="§"/>
              <a:defRPr/>
            </a:pPr>
            <a:r>
              <a:rPr lang="en-US" sz="3600">
                <a:latin typeface="Times New Roman" charset="0"/>
                <a:ea typeface="ＭＳ Ｐゴシック" charset="0"/>
              </a:rPr>
              <a:t>One element per processor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29AD323-299D-8BD6-5896-B00031FD1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6868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accent2"/>
                </a:solidFill>
                <a:latin typeface="Times New Roman" panose="02020603050405020304" pitchFamily="18" charset="0"/>
              </a:rPr>
              <a:t>Csanky</a:t>
            </a:r>
            <a:r>
              <a:rPr lang="ja-JP" altLang="en-US" sz="4400">
                <a:solidFill>
                  <a:schemeClr val="accent2"/>
                </a:solidFill>
              </a:rPr>
              <a:t>’</a:t>
            </a:r>
            <a:r>
              <a:rPr lang="en-US" altLang="ja-JP" sz="4400">
                <a:solidFill>
                  <a:schemeClr val="accent2"/>
                </a:solidFill>
                <a:latin typeface="Times New Roman" panose="02020603050405020304" pitchFamily="18" charset="0"/>
              </a:rPr>
              <a:t>s (1977) Matrix Inversion</a:t>
            </a:r>
            <a:endParaRPr lang="en-US" altLang="en-US" sz="4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292B30E-E10F-C1DA-D158-D6871FC66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0800"/>
            <a:ext cx="8305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  <a:defRPr/>
            </a:pPr>
            <a:endParaRPr lang="en-US" sz="320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3200">
                <a:latin typeface="Times New Roman" charset="0"/>
                <a:ea typeface="ＭＳ Ｐゴシック" charset="0"/>
              </a:rPr>
              <a:t>Lemma 2:  </a:t>
            </a:r>
            <a:r>
              <a:rPr lang="en-US" sz="3200" i="1">
                <a:latin typeface="Times New Roman" charset="0"/>
                <a:ea typeface="ＭＳ Ｐゴシック" charset="0"/>
              </a:rPr>
              <a:t>Cayley - Hamilton</a:t>
            </a:r>
            <a:endParaRPr lang="en-US" sz="3200">
              <a:latin typeface="Times New Roman" charset="0"/>
              <a:ea typeface="ＭＳ Ｐゴシック" charset="0"/>
            </a:endParaRP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3200">
                <a:latin typeface="Times New Roman" charset="0"/>
                <a:ea typeface="ＭＳ Ｐゴシック" charset="0"/>
              </a:rPr>
              <a:t> 		p(x) = det (xI - A) = x</a:t>
            </a:r>
            <a:r>
              <a:rPr lang="en-US" sz="3200" baseline="30000">
                <a:latin typeface="Times New Roman" charset="0"/>
                <a:ea typeface="ＭＳ Ｐゴシック" charset="0"/>
              </a:rPr>
              <a:t>n</a:t>
            </a:r>
            <a:r>
              <a:rPr lang="en-US" sz="3200">
                <a:latin typeface="Times New Roman" charset="0"/>
                <a:ea typeface="ＭＳ Ｐゴシック" charset="0"/>
              </a:rPr>
              <a:t> + c</a:t>
            </a:r>
            <a:r>
              <a:rPr lang="en-US" sz="3200" baseline="-25000">
                <a:latin typeface="Times New Roman" charset="0"/>
                <a:ea typeface="ＭＳ Ｐゴシック" charset="0"/>
              </a:rPr>
              <a:t>1</a:t>
            </a:r>
            <a:r>
              <a:rPr lang="en-US" sz="3200">
                <a:latin typeface="Times New Roman" charset="0"/>
                <a:ea typeface="ＭＳ Ｐゴシック" charset="0"/>
              </a:rPr>
              <a:t>x</a:t>
            </a:r>
            <a:r>
              <a:rPr lang="en-US" sz="3200" baseline="30000">
                <a:latin typeface="Times New Roman" charset="0"/>
                <a:ea typeface="ＭＳ Ｐゴシック" charset="0"/>
              </a:rPr>
              <a:t>n-1</a:t>
            </a:r>
            <a:r>
              <a:rPr lang="en-US" sz="3200">
                <a:latin typeface="Times New Roman" charset="0"/>
                <a:ea typeface="ＭＳ Ｐゴシック" charset="0"/>
              </a:rPr>
              <a:t> + . . . + c</a:t>
            </a:r>
            <a:r>
              <a:rPr lang="en-US" sz="3200" baseline="-25000">
                <a:latin typeface="Times New Roman" charset="0"/>
                <a:ea typeface="ＭＳ Ｐゴシック" charset="0"/>
              </a:rPr>
              <a:t>n           </a:t>
            </a:r>
            <a:r>
              <a:rPr lang="en-US" sz="3200">
                <a:latin typeface="Times New Roman" charset="0"/>
                <a:ea typeface="ＭＳ Ｐゴシック" charset="0"/>
              </a:rPr>
              <a:t>(c</a:t>
            </a:r>
            <a:r>
              <a:rPr lang="en-US" sz="3200" baseline="-25000">
                <a:latin typeface="Times New Roman" charset="0"/>
                <a:ea typeface="ＭＳ Ｐゴシック" charset="0"/>
              </a:rPr>
              <a:t>n</a:t>
            </a:r>
            <a:r>
              <a:rPr lang="en-US" sz="3200">
                <a:latin typeface="Times New Roman" charset="0"/>
                <a:ea typeface="ＭＳ Ｐゴシック" charset="0"/>
              </a:rPr>
              <a:t> =  det A)</a:t>
            </a: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3200">
                <a:latin typeface="Times New Roman" charset="0"/>
                <a:ea typeface="ＭＳ Ｐゴシック" charset="0"/>
              </a:rPr>
              <a:t> 			0 = p(A) = A</a:t>
            </a:r>
            <a:r>
              <a:rPr lang="en-US" sz="3200" baseline="30000">
                <a:latin typeface="Times New Roman" charset="0"/>
                <a:ea typeface="ＭＳ Ｐゴシック" charset="0"/>
              </a:rPr>
              <a:t>n</a:t>
            </a:r>
            <a:r>
              <a:rPr lang="en-US" sz="3200">
                <a:latin typeface="Times New Roman" charset="0"/>
                <a:ea typeface="ＭＳ Ｐゴシック" charset="0"/>
              </a:rPr>
              <a:t> + c</a:t>
            </a:r>
            <a:r>
              <a:rPr lang="en-US" sz="3200" baseline="-25000">
                <a:latin typeface="Times New Roman" charset="0"/>
                <a:ea typeface="ＭＳ Ｐゴシック" charset="0"/>
              </a:rPr>
              <a:t>1</a:t>
            </a:r>
            <a:r>
              <a:rPr lang="en-US" sz="3200">
                <a:latin typeface="Times New Roman" charset="0"/>
                <a:ea typeface="ＭＳ Ｐゴシック" charset="0"/>
              </a:rPr>
              <a:t>A</a:t>
            </a:r>
            <a:r>
              <a:rPr lang="en-US" sz="3200" baseline="30000">
                <a:latin typeface="Times New Roman" charset="0"/>
                <a:ea typeface="ＭＳ Ｐゴシック" charset="0"/>
              </a:rPr>
              <a:t>n-1</a:t>
            </a:r>
            <a:r>
              <a:rPr lang="en-US" sz="3200">
                <a:latin typeface="Times New Roman" charset="0"/>
                <a:ea typeface="ＭＳ Ｐゴシック" charset="0"/>
              </a:rPr>
              <a:t> + . . . + c</a:t>
            </a:r>
            <a:r>
              <a:rPr lang="en-US" sz="3200" baseline="-25000">
                <a:latin typeface="Times New Roman" charset="0"/>
                <a:ea typeface="ＭＳ Ｐゴシック" charset="0"/>
              </a:rPr>
              <a:t>n</a:t>
            </a:r>
            <a:r>
              <a:rPr lang="en-US" sz="3200">
                <a:latin typeface="Times New Roman" charset="0"/>
                <a:ea typeface="ＭＳ Ｐゴシック" charset="0"/>
              </a:rPr>
              <a:t>I</a:t>
            </a: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3200">
                <a:latin typeface="Times New Roman" charset="0"/>
                <a:ea typeface="ＭＳ Ｐゴシック" charset="0"/>
              </a:rPr>
              <a:t> 			A</a:t>
            </a:r>
            <a:r>
              <a:rPr lang="en-US" sz="3200" baseline="30000">
                <a:latin typeface="Times New Roman" charset="0"/>
                <a:ea typeface="ＭＳ Ｐゴシック" charset="0"/>
              </a:rPr>
              <a:t>-1</a:t>
            </a:r>
            <a:r>
              <a:rPr lang="en-US" sz="3200">
                <a:latin typeface="Times New Roman" charset="0"/>
                <a:ea typeface="ＭＳ Ｐゴシック" charset="0"/>
              </a:rPr>
              <a:t> = (A</a:t>
            </a:r>
            <a:r>
              <a:rPr lang="en-US" sz="3200" baseline="30000">
                <a:latin typeface="Times New Roman" charset="0"/>
                <a:ea typeface="ＭＳ Ｐゴシック" charset="0"/>
              </a:rPr>
              <a:t>n-1</a:t>
            </a:r>
            <a:r>
              <a:rPr lang="en-US" sz="3200">
                <a:latin typeface="Times New Roman" charset="0"/>
                <a:ea typeface="ＭＳ Ｐゴシック" charset="0"/>
              </a:rPr>
              <a:t> + c</a:t>
            </a:r>
            <a:r>
              <a:rPr lang="en-US" sz="3200" baseline="-25000">
                <a:latin typeface="Times New Roman" charset="0"/>
                <a:ea typeface="ＭＳ Ｐゴシック" charset="0"/>
              </a:rPr>
              <a:t>1</a:t>
            </a:r>
            <a:r>
              <a:rPr lang="en-US" sz="3200">
                <a:latin typeface="Times New Roman" charset="0"/>
                <a:ea typeface="ＭＳ Ｐゴシック" charset="0"/>
              </a:rPr>
              <a:t>A</a:t>
            </a:r>
            <a:r>
              <a:rPr lang="en-US" sz="3200" baseline="30000">
                <a:latin typeface="Times New Roman" charset="0"/>
                <a:ea typeface="ＭＳ Ｐゴシック" charset="0"/>
              </a:rPr>
              <a:t>n-2</a:t>
            </a:r>
            <a:r>
              <a:rPr lang="en-US" sz="3200">
                <a:latin typeface="Times New Roman" charset="0"/>
                <a:ea typeface="ＭＳ Ｐゴシック" charset="0"/>
              </a:rPr>
              <a:t> + . . . + c</a:t>
            </a:r>
            <a:r>
              <a:rPr lang="en-US" sz="3200" baseline="-25000">
                <a:latin typeface="Times New Roman" charset="0"/>
                <a:ea typeface="ＭＳ Ｐゴシック" charset="0"/>
              </a:rPr>
              <a:t>n-1</a:t>
            </a:r>
            <a:r>
              <a:rPr lang="en-US" sz="3200">
                <a:latin typeface="Times New Roman" charset="0"/>
                <a:ea typeface="ＭＳ Ｐゴシック" charset="0"/>
              </a:rPr>
              <a:t>)(-1/c</a:t>
            </a:r>
            <a:r>
              <a:rPr lang="en-US" sz="3200" baseline="-25000">
                <a:latin typeface="Times New Roman" charset="0"/>
                <a:ea typeface="ＭＳ Ｐゴシック" charset="0"/>
              </a:rPr>
              <a:t>n</a:t>
            </a:r>
            <a:r>
              <a:rPr lang="en-US" sz="3200">
                <a:latin typeface="Times New Roman" charset="0"/>
                <a:ea typeface="ＭＳ Ｐゴシック" charset="0"/>
              </a:rPr>
              <a:t>)</a:t>
            </a: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3200" b="1">
                <a:solidFill>
                  <a:srgbClr val="FFFFFF"/>
                </a:solidFill>
                <a:latin typeface="Times New Roman" charset="0"/>
                <a:ea typeface="ＭＳ Ｐゴシック" charset="0"/>
              </a:rPr>
              <a:t> Powers of A  via  Parallel Prefix</a:t>
            </a:r>
          </a:p>
          <a:p>
            <a:pPr marL="285750" indent="-285750">
              <a:spcBef>
                <a:spcPct val="20000"/>
              </a:spcBef>
              <a:defRPr/>
            </a:pPr>
            <a:endParaRPr lang="en-US" sz="3200" b="1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0180" name="Line 4">
            <a:extLst>
              <a:ext uri="{FF2B5EF4-FFF2-40B4-BE49-F238E27FC236}">
                <a16:creationId xmlns:a16="http://schemas.microsoft.com/office/drawing/2014/main" id="{68DB4807-4D3C-88F8-809A-C6F763917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2055813"/>
            <a:ext cx="0" cy="1143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0181" name="Line 5">
            <a:extLst>
              <a:ext uri="{FF2B5EF4-FFF2-40B4-BE49-F238E27FC236}">
                <a16:creationId xmlns:a16="http://schemas.microsoft.com/office/drawing/2014/main" id="{3963970F-6E32-1635-47C6-286CC3E88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2055813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0182" name="Line 6">
            <a:extLst>
              <a:ext uri="{FF2B5EF4-FFF2-40B4-BE49-F238E27FC236}">
                <a16:creationId xmlns:a16="http://schemas.microsoft.com/office/drawing/2014/main" id="{78C47A9F-3AD6-BBD7-F2D2-99153D24B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3198813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0183" name="Line 7">
            <a:extLst>
              <a:ext uri="{FF2B5EF4-FFF2-40B4-BE49-F238E27FC236}">
                <a16:creationId xmlns:a16="http://schemas.microsoft.com/office/drawing/2014/main" id="{EF0F5E98-DC0C-40DB-3832-AE098535C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3" y="2055813"/>
            <a:ext cx="0" cy="1143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6EB45592-810C-E47D-4D63-1E729A5DD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2613" y="2055813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0185" name="Line 9">
            <a:extLst>
              <a:ext uri="{FF2B5EF4-FFF2-40B4-BE49-F238E27FC236}">
                <a16:creationId xmlns:a16="http://schemas.microsoft.com/office/drawing/2014/main" id="{54A4857A-AD1E-81DB-3A22-DFFF704DD7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2613" y="3198813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0186" name="AutoShape 10">
            <a:extLst>
              <a:ext uri="{FF2B5EF4-FFF2-40B4-BE49-F238E27FC236}">
                <a16:creationId xmlns:a16="http://schemas.microsoft.com/office/drawing/2014/main" id="{4A90BB82-B51B-59DF-785A-E8E84435A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1073150"/>
            <a:ext cx="215900" cy="215900"/>
          </a:xfrm>
          <a:prstGeom prst="rtTriangle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0187" name="Rectangle 11">
            <a:extLst>
              <a:ext uri="{FF2B5EF4-FFF2-40B4-BE49-F238E27FC236}">
                <a16:creationId xmlns:a16="http://schemas.microsoft.com/office/drawing/2014/main" id="{5811E908-033F-37CC-310E-53A6D371C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588" y="4268788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SzPct val="100000"/>
              <a:buFontTx/>
              <a:buChar char="±"/>
              <a:defRPr/>
            </a:pPr>
            <a:r>
              <a:rPr lang="en-US">
                <a:solidFill>
                  <a:srgbClr val="500093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50188" name="Text Box 12">
            <a:extLst>
              <a:ext uri="{FF2B5EF4-FFF2-40B4-BE49-F238E27FC236}">
                <a16:creationId xmlns:a16="http://schemas.microsoft.com/office/drawing/2014/main" id="{9923CF40-55E5-6FB6-D78A-5206C463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9144000" cy="2706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3200">
                <a:latin typeface="Times New Roman" charset="0"/>
                <a:ea typeface="ＭＳ Ｐゴシック" charset="0"/>
              </a:rPr>
              <a:t>Lemma 1:  (     </a:t>
            </a:r>
            <a:r>
              <a:rPr lang="en-US" sz="3200" baseline="30000">
                <a:latin typeface="Times New Roman" charset="0"/>
                <a:ea typeface="ＭＳ Ｐゴシック" charset="0"/>
              </a:rPr>
              <a:t>-1</a:t>
            </a:r>
            <a:r>
              <a:rPr lang="en-US" sz="3200">
                <a:latin typeface="Times New Roman" charset="0"/>
                <a:ea typeface="ＭＳ Ｐゴシック" charset="0"/>
              </a:rPr>
              <a:t>)  in  O(log</a:t>
            </a:r>
            <a:r>
              <a:rPr lang="en-US" sz="3200" baseline="30000">
                <a:latin typeface="Times New Roman" charset="0"/>
                <a:ea typeface="ＭＳ Ｐゴシック" charset="0"/>
              </a:rPr>
              <a:t>2</a:t>
            </a:r>
            <a:r>
              <a:rPr lang="en-US" sz="3200">
                <a:latin typeface="Times New Roman" charset="0"/>
                <a:ea typeface="ＭＳ Ｐゴシック" charset="0"/>
              </a:rPr>
              <a:t>n)   (triangular matrix inv)</a:t>
            </a:r>
          </a:p>
          <a:p>
            <a:pPr>
              <a:spcBef>
                <a:spcPct val="20000"/>
              </a:spcBef>
              <a:defRPr/>
            </a:pPr>
            <a:endParaRPr lang="en-US" sz="3200">
              <a:latin typeface="Times New Roman" charset="0"/>
              <a:ea typeface="ＭＳ Ｐゴシック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3200">
                <a:latin typeface="Times New Roman" charset="0"/>
                <a:ea typeface="ＭＳ Ｐゴシック" charset="0"/>
              </a:rPr>
              <a:t>Proof Idea:	    A   0  </a:t>
            </a:r>
            <a:r>
              <a:rPr lang="en-US" sz="3200" baseline="30000">
                <a:latin typeface="Times New Roman" charset="0"/>
                <a:ea typeface="ＭＳ Ｐゴシック" charset="0"/>
              </a:rPr>
              <a:t>-1	          </a:t>
            </a:r>
            <a:r>
              <a:rPr lang="en-US" sz="3200">
                <a:latin typeface="Times New Roman" charset="0"/>
                <a:ea typeface="ＭＳ Ｐゴシック" charset="0"/>
              </a:rPr>
              <a:t>A</a:t>
            </a:r>
            <a:r>
              <a:rPr lang="en-US" sz="3200" baseline="30000">
                <a:latin typeface="Times New Roman" charset="0"/>
                <a:ea typeface="ＭＳ Ｐゴシック" charset="0"/>
              </a:rPr>
              <a:t>-1</a:t>
            </a:r>
            <a:r>
              <a:rPr lang="en-US" sz="3200">
                <a:latin typeface="Times New Roman" charset="0"/>
                <a:ea typeface="ＭＳ Ｐゴシック" charset="0"/>
              </a:rPr>
              <a:t>          0</a:t>
            </a:r>
          </a:p>
          <a:p>
            <a:pPr>
              <a:spcBef>
                <a:spcPct val="20000"/>
              </a:spcBef>
              <a:defRPr/>
            </a:pPr>
            <a:r>
              <a:rPr lang="en-US" sz="3200">
                <a:latin typeface="Times New Roman" charset="0"/>
                <a:ea typeface="ＭＳ Ｐゴシック" charset="0"/>
              </a:rPr>
              <a:t> 		    C   B	    -B</a:t>
            </a:r>
            <a:r>
              <a:rPr lang="en-US" sz="3200" baseline="30000">
                <a:latin typeface="Times New Roman" charset="0"/>
                <a:ea typeface="ＭＳ Ｐゴシック" charset="0"/>
              </a:rPr>
              <a:t>-1</a:t>
            </a:r>
            <a:r>
              <a:rPr lang="en-US" sz="3200">
                <a:latin typeface="Times New Roman" charset="0"/>
                <a:ea typeface="ＭＳ Ｐゴシック" charset="0"/>
              </a:rPr>
              <a:t>CA</a:t>
            </a:r>
            <a:r>
              <a:rPr lang="en-US" sz="3200" baseline="30000">
                <a:latin typeface="Times New Roman" charset="0"/>
                <a:ea typeface="ＭＳ Ｐゴシック" charset="0"/>
              </a:rPr>
              <a:t>-1      </a:t>
            </a:r>
            <a:r>
              <a:rPr lang="en-US" sz="3200">
                <a:latin typeface="Times New Roman" charset="0"/>
                <a:ea typeface="ＭＳ Ｐゴシック" charset="0"/>
              </a:rPr>
              <a:t>B</a:t>
            </a:r>
            <a:r>
              <a:rPr lang="en-US" sz="3200" baseline="30000">
                <a:latin typeface="Times New Roman" charset="0"/>
                <a:ea typeface="ＭＳ Ｐゴシック" charset="0"/>
              </a:rPr>
              <a:t>-1</a:t>
            </a:r>
          </a:p>
          <a:p>
            <a:pPr>
              <a:defRPr/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50189" name="Line 13">
            <a:extLst>
              <a:ext uri="{FF2B5EF4-FFF2-40B4-BE49-F238E27FC236}">
                <a16:creationId xmlns:a16="http://schemas.microsoft.com/office/drawing/2014/main" id="{A44E10EB-C3CB-4A14-8413-6305499FC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057400"/>
            <a:ext cx="0" cy="1143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0190" name="Line 14">
            <a:extLst>
              <a:ext uri="{FF2B5EF4-FFF2-40B4-BE49-F238E27FC236}">
                <a16:creationId xmlns:a16="http://schemas.microsoft.com/office/drawing/2014/main" id="{42D783CD-4AE9-5A7B-F0D3-EF96B26678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0574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0191" name="Line 15">
            <a:extLst>
              <a:ext uri="{FF2B5EF4-FFF2-40B4-BE49-F238E27FC236}">
                <a16:creationId xmlns:a16="http://schemas.microsoft.com/office/drawing/2014/main" id="{5B31297C-0F35-83EC-C3D9-BC2FCF3400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32004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0192" name="Line 16">
            <a:extLst>
              <a:ext uri="{FF2B5EF4-FFF2-40B4-BE49-F238E27FC236}">
                <a16:creationId xmlns:a16="http://schemas.microsoft.com/office/drawing/2014/main" id="{F63CA45E-FD16-3E31-F093-E1E2D98D3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057400"/>
            <a:ext cx="0" cy="10668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0193" name="Line 17">
            <a:extLst>
              <a:ext uri="{FF2B5EF4-FFF2-40B4-BE49-F238E27FC236}">
                <a16:creationId xmlns:a16="http://schemas.microsoft.com/office/drawing/2014/main" id="{48D30971-DB32-B1C6-0DC0-E225A6959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0574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0194" name="Line 18">
            <a:extLst>
              <a:ext uri="{FF2B5EF4-FFF2-40B4-BE49-F238E27FC236}">
                <a16:creationId xmlns:a16="http://schemas.microsoft.com/office/drawing/2014/main" id="{4FFBAD08-999F-C898-A18E-7AAE944B5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124200"/>
            <a:ext cx="76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0195" name="Text Box 19">
            <a:extLst>
              <a:ext uri="{FF2B5EF4-FFF2-40B4-BE49-F238E27FC236}">
                <a16:creationId xmlns:a16="http://schemas.microsoft.com/office/drawing/2014/main" id="{FF1A5A91-D6D1-CF59-9010-582C4C5B1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2327275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=</a:t>
            </a:r>
          </a:p>
        </p:txBody>
      </p:sp>
      <p:sp>
        <p:nvSpPr>
          <p:cNvPr id="50196" name="AutoShape 20">
            <a:extLst>
              <a:ext uri="{FF2B5EF4-FFF2-40B4-BE49-F238E27FC236}">
                <a16:creationId xmlns:a16="http://schemas.microsoft.com/office/drawing/2014/main" id="{B41A7AE4-F32D-466B-5A1F-19572AF67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066800"/>
            <a:ext cx="304800" cy="3048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8932" name="Group 28">
            <a:extLst>
              <a:ext uri="{FF2B5EF4-FFF2-40B4-BE49-F238E27FC236}">
                <a16:creationId xmlns:a16="http://schemas.microsoft.com/office/drawing/2014/main" id="{53B97835-447E-8A60-E621-4E25A2FE11C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133600"/>
            <a:ext cx="228600" cy="914400"/>
            <a:chOff x="1344" y="1344"/>
            <a:chExt cx="144" cy="576"/>
          </a:xfrm>
        </p:grpSpPr>
        <p:sp>
          <p:nvSpPr>
            <p:cNvPr id="50197" name="Line 21">
              <a:extLst>
                <a:ext uri="{FF2B5EF4-FFF2-40B4-BE49-F238E27FC236}">
                  <a16:creationId xmlns:a16="http://schemas.microsoft.com/office/drawing/2014/main" id="{C8D8848F-505D-5C4D-D4E3-0A18A7043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8949" name="Group 24">
              <a:extLst>
                <a:ext uri="{FF2B5EF4-FFF2-40B4-BE49-F238E27FC236}">
                  <a16:creationId xmlns:a16="http://schemas.microsoft.com/office/drawing/2014/main" id="{8F90EBB9-C966-92CC-229C-089D47AEFA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344"/>
              <a:ext cx="144" cy="576"/>
              <a:chOff x="1344" y="1344"/>
              <a:chExt cx="144" cy="576"/>
            </a:xfrm>
          </p:grpSpPr>
          <p:sp>
            <p:nvSpPr>
              <p:cNvPr id="50198" name="Line 22">
                <a:extLst>
                  <a:ext uri="{FF2B5EF4-FFF2-40B4-BE49-F238E27FC236}">
                    <a16:creationId xmlns:a16="http://schemas.microsoft.com/office/drawing/2014/main" id="{D748C3C5-2F39-C0A0-861C-DA6E2617D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199" name="Line 23">
                <a:extLst>
                  <a:ext uri="{FF2B5EF4-FFF2-40B4-BE49-F238E27FC236}">
                    <a16:creationId xmlns:a16="http://schemas.microsoft.com/office/drawing/2014/main" id="{26676011-0537-8349-0798-53B7E869C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8933" name="Group 29">
            <a:extLst>
              <a:ext uri="{FF2B5EF4-FFF2-40B4-BE49-F238E27FC236}">
                <a16:creationId xmlns:a16="http://schemas.microsoft.com/office/drawing/2014/main" id="{58611909-9AD8-66F1-0384-AF1950F36B4F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133600"/>
            <a:ext cx="228600" cy="914400"/>
            <a:chOff x="1344" y="1344"/>
            <a:chExt cx="144" cy="576"/>
          </a:xfrm>
        </p:grpSpPr>
        <p:sp>
          <p:nvSpPr>
            <p:cNvPr id="50206" name="Line 30">
              <a:extLst>
                <a:ext uri="{FF2B5EF4-FFF2-40B4-BE49-F238E27FC236}">
                  <a16:creationId xmlns:a16="http://schemas.microsoft.com/office/drawing/2014/main" id="{DF27D786-77F5-BED4-0952-B6549ADA1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8945" name="Group 31">
              <a:extLst>
                <a:ext uri="{FF2B5EF4-FFF2-40B4-BE49-F238E27FC236}">
                  <a16:creationId xmlns:a16="http://schemas.microsoft.com/office/drawing/2014/main" id="{AD78BC2C-5A86-16C7-AE8E-B9BEAD246F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344"/>
              <a:ext cx="144" cy="576"/>
              <a:chOff x="1344" y="1344"/>
              <a:chExt cx="144" cy="576"/>
            </a:xfrm>
          </p:grpSpPr>
          <p:sp>
            <p:nvSpPr>
              <p:cNvPr id="50208" name="Line 32">
                <a:extLst>
                  <a:ext uri="{FF2B5EF4-FFF2-40B4-BE49-F238E27FC236}">
                    <a16:creationId xmlns:a16="http://schemas.microsoft.com/office/drawing/2014/main" id="{9BD4A03F-70FE-E008-AD81-8FAF101CB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209" name="Line 33">
                <a:extLst>
                  <a:ext uri="{FF2B5EF4-FFF2-40B4-BE49-F238E27FC236}">
                    <a16:creationId xmlns:a16="http://schemas.microsoft.com/office/drawing/2014/main" id="{B7DA4E73-907B-9753-E61E-6F22DD14D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8934" name="Group 34">
            <a:extLst>
              <a:ext uri="{FF2B5EF4-FFF2-40B4-BE49-F238E27FC236}">
                <a16:creationId xmlns:a16="http://schemas.microsoft.com/office/drawing/2014/main" id="{1A5E692F-9C73-020E-8077-8677AEEBB69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77000" y="2133600"/>
            <a:ext cx="228600" cy="914400"/>
            <a:chOff x="1344" y="1344"/>
            <a:chExt cx="144" cy="576"/>
          </a:xfrm>
        </p:grpSpPr>
        <p:sp>
          <p:nvSpPr>
            <p:cNvPr id="50211" name="Line 35">
              <a:extLst>
                <a:ext uri="{FF2B5EF4-FFF2-40B4-BE49-F238E27FC236}">
                  <a16:creationId xmlns:a16="http://schemas.microsoft.com/office/drawing/2014/main" id="{D4424FB5-9B79-4791-54B3-A9D387E87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3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8941" name="Group 36">
              <a:extLst>
                <a:ext uri="{FF2B5EF4-FFF2-40B4-BE49-F238E27FC236}">
                  <a16:creationId xmlns:a16="http://schemas.microsoft.com/office/drawing/2014/main" id="{FF325D8B-9199-07E1-31C6-78CE24BB4D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344"/>
              <a:ext cx="144" cy="576"/>
              <a:chOff x="1344" y="1344"/>
              <a:chExt cx="144" cy="576"/>
            </a:xfrm>
          </p:grpSpPr>
          <p:sp>
            <p:nvSpPr>
              <p:cNvPr id="50213" name="Line 37">
                <a:extLst>
                  <a:ext uri="{FF2B5EF4-FFF2-40B4-BE49-F238E27FC236}">
                    <a16:creationId xmlns:a16="http://schemas.microsoft.com/office/drawing/2014/main" id="{26B7A64A-1947-C59C-7A45-632E2B465A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214" name="Line 38">
                <a:extLst>
                  <a:ext uri="{FF2B5EF4-FFF2-40B4-BE49-F238E27FC236}">
                    <a16:creationId xmlns:a16="http://schemas.microsoft.com/office/drawing/2014/main" id="{3610CD80-FE13-4284-BAEB-1D517AD0A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8935" name="Group 39">
            <a:extLst>
              <a:ext uri="{FF2B5EF4-FFF2-40B4-BE49-F238E27FC236}">
                <a16:creationId xmlns:a16="http://schemas.microsoft.com/office/drawing/2014/main" id="{916CBBDB-19B0-FC16-CB79-7A8A30C307C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24200" y="2133600"/>
            <a:ext cx="228600" cy="914400"/>
            <a:chOff x="1344" y="1344"/>
            <a:chExt cx="144" cy="576"/>
          </a:xfrm>
        </p:grpSpPr>
        <p:sp>
          <p:nvSpPr>
            <p:cNvPr id="50216" name="Line 40">
              <a:extLst>
                <a:ext uri="{FF2B5EF4-FFF2-40B4-BE49-F238E27FC236}">
                  <a16:creationId xmlns:a16="http://schemas.microsoft.com/office/drawing/2014/main" id="{E6398B83-B435-F349-B0AB-2BEF8CB4C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3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8937" name="Group 41">
              <a:extLst>
                <a:ext uri="{FF2B5EF4-FFF2-40B4-BE49-F238E27FC236}">
                  <a16:creationId xmlns:a16="http://schemas.microsoft.com/office/drawing/2014/main" id="{DC67A5BE-63C0-D37D-575D-4307A76C33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344"/>
              <a:ext cx="144" cy="576"/>
              <a:chOff x="1344" y="1344"/>
              <a:chExt cx="144" cy="576"/>
            </a:xfrm>
          </p:grpSpPr>
          <p:sp>
            <p:nvSpPr>
              <p:cNvPr id="50218" name="Line 42">
                <a:extLst>
                  <a:ext uri="{FF2B5EF4-FFF2-40B4-BE49-F238E27FC236}">
                    <a16:creationId xmlns:a16="http://schemas.microsoft.com/office/drawing/2014/main" id="{4033C31E-0405-B5A0-029A-5FB3BA31E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219" name="Line 43">
                <a:extLst>
                  <a:ext uri="{FF2B5EF4-FFF2-40B4-BE49-F238E27FC236}">
                    <a16:creationId xmlns:a16="http://schemas.microsoft.com/office/drawing/2014/main" id="{97AB2493-8A97-5986-6B2C-69E94D607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71711F3-0B73-9C30-DE39-13093965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8610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>
                <a:latin typeface="Times New Roman" panose="02020603050405020304" pitchFamily="18" charset="0"/>
              </a:rPr>
              <a:t>Lemma 3: </a:t>
            </a:r>
            <a:r>
              <a:rPr lang="en-US" altLang="en-US" i="1">
                <a:latin typeface="Times New Roman" panose="02020603050405020304" pitchFamily="18" charset="0"/>
              </a:rPr>
              <a:t> Leverier</a:t>
            </a:r>
            <a:r>
              <a:rPr lang="ja-JP" altLang="en-US" i="1"/>
              <a:t>’</a:t>
            </a:r>
            <a:r>
              <a:rPr lang="en-US" altLang="ja-JP" i="1">
                <a:latin typeface="Times New Roman" panose="02020603050405020304" pitchFamily="18" charset="0"/>
              </a:rPr>
              <a:t>s Lemma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>
                <a:solidFill>
                  <a:srgbClr val="500093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>
                <a:latin typeface="Times New Roman" panose="02020603050405020304" pitchFamily="18" charset="0"/>
              </a:rPr>
              <a:t>1			c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	     s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>
                <a:latin typeface="Times New Roman" panose="02020603050405020304" pitchFamily="18" charset="0"/>
              </a:rPr>
              <a:t> 		s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  2			c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	     s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>
                <a:latin typeface="Times New Roman" panose="02020603050405020304" pitchFamily="18" charset="0"/>
              </a:rPr>
              <a:t> 		s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  s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  .			c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</a:rPr>
              <a:t>	     s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</a:rPr>
              <a:t>		s</a:t>
            </a:r>
            <a:r>
              <a:rPr lang="en-US" altLang="en-US" sz="2000" baseline="-25000">
                <a:latin typeface="Times New Roman" panose="02020603050405020304" pitchFamily="18" charset="0"/>
              </a:rPr>
              <a:t>k</a:t>
            </a:r>
            <a:r>
              <a:rPr lang="en-US" altLang="en-US">
                <a:latin typeface="Times New Roman" panose="02020603050405020304" pitchFamily="18" charset="0"/>
              </a:rPr>
              <a:t>= tr (A</a:t>
            </a:r>
            <a:r>
              <a:rPr lang="en-US" altLang="en-US" baseline="30000">
                <a:latin typeface="Times New Roman" panose="02020603050405020304" pitchFamily="18" charset="0"/>
              </a:rPr>
              <a:t>k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>
                <a:latin typeface="Times New Roman" panose="02020603050405020304" pitchFamily="18" charset="0"/>
              </a:rPr>
              <a:t>  		:    :    .   .		:	     :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>
                <a:latin typeface="Times New Roman" panose="02020603050405020304" pitchFamily="18" charset="0"/>
              </a:rPr>
              <a:t> 	       s</a:t>
            </a:r>
            <a:r>
              <a:rPr lang="en-US" altLang="en-US" baseline="-25000">
                <a:latin typeface="Times New Roman" panose="02020603050405020304" pitchFamily="18" charset="0"/>
              </a:rPr>
              <a:t>n-1</a:t>
            </a:r>
            <a:r>
              <a:rPr lang="en-US" altLang="en-US">
                <a:latin typeface="Times New Roman" panose="02020603050405020304" pitchFamily="18" charset="0"/>
              </a:rPr>
              <a:t> .     .   s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  n		c</a:t>
            </a:r>
            <a:r>
              <a:rPr lang="en-US" altLang="en-US" baseline="-25000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	     s</a:t>
            </a:r>
            <a:r>
              <a:rPr lang="en-US" altLang="en-US" baseline="-25000">
                <a:latin typeface="Times New Roman" panose="02020603050405020304" pitchFamily="18" charset="0"/>
              </a:rPr>
              <a:t>n</a:t>
            </a:r>
            <a:endParaRPr lang="en-US" alt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>
                <a:latin typeface="Times New Roman" panose="02020603050405020304" pitchFamily="18" charset="0"/>
              </a:rPr>
              <a:t> 	 </a:t>
            </a:r>
            <a:r>
              <a:rPr lang="en-US" altLang="en-US" i="1">
                <a:latin typeface="Times New Roman" panose="02020603050405020304" pitchFamily="18" charset="0"/>
              </a:rPr>
              <a:t>Csanky</a:t>
            </a:r>
            <a:r>
              <a:rPr lang="en-US" altLang="en-US">
                <a:latin typeface="Times New Roman" panose="02020603050405020304" pitchFamily="18" charset="0"/>
              </a:rPr>
              <a:t> 	1) Parallel Prefix powers of A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>
                <a:latin typeface="Times New Roman" panose="02020603050405020304" pitchFamily="18" charset="0"/>
              </a:rPr>
              <a:t>		            2)  s</a:t>
            </a:r>
            <a:r>
              <a:rPr lang="en-US" altLang="en-US" baseline="-25000">
                <a:latin typeface="Times New Roman" panose="02020603050405020304" pitchFamily="18" charset="0"/>
              </a:rPr>
              <a:t>k	</a:t>
            </a:r>
            <a:r>
              <a:rPr lang="en-US" altLang="en-US" baseline="30000">
                <a:latin typeface="Times New Roman" panose="02020603050405020304" pitchFamily="18" charset="0"/>
              </a:rPr>
              <a:t>  </a:t>
            </a:r>
            <a:r>
              <a:rPr lang="en-US" altLang="en-US">
                <a:latin typeface="Times New Roman" panose="02020603050405020304" pitchFamily="18" charset="0"/>
              </a:rPr>
              <a:t>by directly adding diagonals</a:t>
            </a:r>
            <a:r>
              <a:rPr lang="en-US" altLang="en-US" baseline="-25000">
                <a:latin typeface="Times New Roman" panose="02020603050405020304" pitchFamily="18" charset="0"/>
              </a:rPr>
              <a:t>	 </a:t>
            </a:r>
            <a:r>
              <a:rPr lang="en-US" altLang="en-US">
                <a:latin typeface="Times New Roman" panose="02020603050405020304" pitchFamily="18" charset="0"/>
              </a:rPr>
              <a:t>			            3)  c</a:t>
            </a:r>
            <a:r>
              <a:rPr lang="en-US" altLang="en-US" baseline="-25000">
                <a:latin typeface="Times New Roman" panose="02020603050405020304" pitchFamily="18" charset="0"/>
              </a:rPr>
              <a:t>i         </a:t>
            </a:r>
            <a:r>
              <a:rPr lang="en-US" altLang="en-US">
                <a:latin typeface="Times New Roman" panose="02020603050405020304" pitchFamily="18" charset="0"/>
              </a:rPr>
              <a:t>from lemmas 1 and 3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>
                <a:latin typeface="Times New Roman" panose="02020603050405020304" pitchFamily="18" charset="0"/>
              </a:rPr>
              <a:t> 			4)  A</a:t>
            </a:r>
            <a:r>
              <a:rPr lang="en-US" altLang="en-US" baseline="30000">
                <a:latin typeface="Times New Roman" panose="02020603050405020304" pitchFamily="18" charset="0"/>
              </a:rPr>
              <a:t>-1 </a:t>
            </a:r>
            <a:r>
              <a:rPr lang="en-US" altLang="en-US">
                <a:latin typeface="Times New Roman" panose="02020603050405020304" pitchFamily="18" charset="0"/>
              </a:rPr>
              <a:t>  obtained from lemma 2</a:t>
            </a:r>
          </a:p>
        </p:txBody>
      </p:sp>
      <p:sp>
        <p:nvSpPr>
          <p:cNvPr id="51203" name="Line 3">
            <a:extLst>
              <a:ext uri="{FF2B5EF4-FFF2-40B4-BE49-F238E27FC236}">
                <a16:creationId xmlns:a16="http://schemas.microsoft.com/office/drawing/2014/main" id="{65EB61FE-D198-2044-D145-1E33E0F8F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524000"/>
            <a:ext cx="0" cy="2209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04" name="Line 4">
            <a:extLst>
              <a:ext uri="{FF2B5EF4-FFF2-40B4-BE49-F238E27FC236}">
                <a16:creationId xmlns:a16="http://schemas.microsoft.com/office/drawing/2014/main" id="{E48299FA-D9BF-98D8-BBC3-C4225D606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524000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05" name="Line 5">
            <a:extLst>
              <a:ext uri="{FF2B5EF4-FFF2-40B4-BE49-F238E27FC236}">
                <a16:creationId xmlns:a16="http://schemas.microsoft.com/office/drawing/2014/main" id="{9C56D1B4-1BE4-7F7E-5656-66F0A47A1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733800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06" name="Line 6">
            <a:extLst>
              <a:ext uri="{FF2B5EF4-FFF2-40B4-BE49-F238E27FC236}">
                <a16:creationId xmlns:a16="http://schemas.microsoft.com/office/drawing/2014/main" id="{BBD180CF-F15C-077D-8307-1ADA4FFA7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524000"/>
            <a:ext cx="0" cy="2209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07" name="Line 7">
            <a:extLst>
              <a:ext uri="{FF2B5EF4-FFF2-40B4-BE49-F238E27FC236}">
                <a16:creationId xmlns:a16="http://schemas.microsoft.com/office/drawing/2014/main" id="{3B4B2E98-AC56-EFA6-99BA-5FE57EEE5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524000"/>
            <a:ext cx="0" cy="2209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08" name="Line 8">
            <a:extLst>
              <a:ext uri="{FF2B5EF4-FFF2-40B4-BE49-F238E27FC236}">
                <a16:creationId xmlns:a16="http://schemas.microsoft.com/office/drawing/2014/main" id="{AE8186E7-5EBE-97DF-5529-38ACB5D7A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524000"/>
            <a:ext cx="0" cy="2209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09" name="Line 9">
            <a:extLst>
              <a:ext uri="{FF2B5EF4-FFF2-40B4-BE49-F238E27FC236}">
                <a16:creationId xmlns:a16="http://schemas.microsoft.com/office/drawing/2014/main" id="{ADD5CD75-A3AB-3B4A-1B78-5DE2BBA7E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524000"/>
            <a:ext cx="0" cy="2209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10" name="Line 10">
            <a:extLst>
              <a:ext uri="{FF2B5EF4-FFF2-40B4-BE49-F238E27FC236}">
                <a16:creationId xmlns:a16="http://schemas.microsoft.com/office/drawing/2014/main" id="{2F4233A0-2E50-981A-BDB3-183E4FA59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524000"/>
            <a:ext cx="0" cy="2209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11" name="Line 11">
            <a:extLst>
              <a:ext uri="{FF2B5EF4-FFF2-40B4-BE49-F238E27FC236}">
                <a16:creationId xmlns:a16="http://schemas.microsoft.com/office/drawing/2014/main" id="{21F255F0-B7AA-D537-E56F-B9545AA31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524000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12" name="Line 12">
            <a:extLst>
              <a:ext uri="{FF2B5EF4-FFF2-40B4-BE49-F238E27FC236}">
                <a16:creationId xmlns:a16="http://schemas.microsoft.com/office/drawing/2014/main" id="{099463E8-7781-5785-01FD-D5E92F44B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733800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13" name="Line 13">
            <a:extLst>
              <a:ext uri="{FF2B5EF4-FFF2-40B4-BE49-F238E27FC236}">
                <a16:creationId xmlns:a16="http://schemas.microsoft.com/office/drawing/2014/main" id="{F3AE910F-4132-7D58-1773-899DBC3D8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524000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14" name="Line 14">
            <a:extLst>
              <a:ext uri="{FF2B5EF4-FFF2-40B4-BE49-F238E27FC236}">
                <a16:creationId xmlns:a16="http://schemas.microsoft.com/office/drawing/2014/main" id="{562EC0D2-D95D-82D9-161D-73AB5FB4E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733800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15" name="Line 15">
            <a:extLst>
              <a:ext uri="{FF2B5EF4-FFF2-40B4-BE49-F238E27FC236}">
                <a16:creationId xmlns:a16="http://schemas.microsoft.com/office/drawing/2014/main" id="{9CC6EC03-63A1-4761-188E-B0DD87FDE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524000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16" name="Line 16">
            <a:extLst>
              <a:ext uri="{FF2B5EF4-FFF2-40B4-BE49-F238E27FC236}">
                <a16:creationId xmlns:a16="http://schemas.microsoft.com/office/drawing/2014/main" id="{AC126F4B-FDEE-987A-EA9F-B6C9E3B03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733800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17" name="Line 17">
            <a:extLst>
              <a:ext uri="{FF2B5EF4-FFF2-40B4-BE49-F238E27FC236}">
                <a16:creationId xmlns:a16="http://schemas.microsoft.com/office/drawing/2014/main" id="{00715AFC-0C59-BAB9-AF5C-2BE1742DD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524000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18" name="Line 18">
            <a:extLst>
              <a:ext uri="{FF2B5EF4-FFF2-40B4-BE49-F238E27FC236}">
                <a16:creationId xmlns:a16="http://schemas.microsoft.com/office/drawing/2014/main" id="{FE227B91-FA45-F18D-2B03-3392AC340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733800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19" name="Line 19">
            <a:extLst>
              <a:ext uri="{FF2B5EF4-FFF2-40B4-BE49-F238E27FC236}">
                <a16:creationId xmlns:a16="http://schemas.microsoft.com/office/drawing/2014/main" id="{A847C137-39D5-8C6A-2B9A-F58DC88EF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524000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20" name="Line 20">
            <a:extLst>
              <a:ext uri="{FF2B5EF4-FFF2-40B4-BE49-F238E27FC236}">
                <a16:creationId xmlns:a16="http://schemas.microsoft.com/office/drawing/2014/main" id="{D88250BC-E688-D3C3-3B5B-4A812578E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733800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21" name="Rectangle 21">
            <a:extLst>
              <a:ext uri="{FF2B5EF4-FFF2-40B4-BE49-F238E27FC236}">
                <a16:creationId xmlns:a16="http://schemas.microsoft.com/office/drawing/2014/main" id="{6B6006A7-C6FB-09F9-F818-7EDF537ED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2363788"/>
            <a:ext cx="9874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>
                <a:latin typeface="Times New Roman" charset="0"/>
                <a:ea typeface="ＭＳ Ｐゴシック" charset="0"/>
              </a:rPr>
              <a:t>=  -</a:t>
            </a:r>
          </a:p>
        </p:txBody>
      </p:sp>
      <p:sp>
        <p:nvSpPr>
          <p:cNvPr id="51222" name="Text Box 22">
            <a:extLst>
              <a:ext uri="{FF2B5EF4-FFF2-40B4-BE49-F238E27FC236}">
                <a16:creationId xmlns:a16="http://schemas.microsoft.com/office/drawing/2014/main" id="{D55AE836-ADD7-DFDD-6386-4E238B14C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289675"/>
            <a:ext cx="4022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Horrible for A=3I  and n&gt;50  !!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BF12804E-797E-743E-EB22-FB751F21E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838200"/>
            <a:ext cx="5502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Matrix multiply can be done in log n steps on n</a:t>
            </a:r>
            <a:r>
              <a:rPr lang="en-US" sz="2400" baseline="30000">
                <a:latin typeface="Times New Roman" charset="0"/>
                <a:ea typeface="ＭＳ Ｐゴシック" charset="0"/>
              </a:rPr>
              <a:t>3</a:t>
            </a:r>
            <a:r>
              <a:rPr lang="en-US" sz="2400">
                <a:latin typeface="Times New Roman" charset="0"/>
                <a:ea typeface="ＭＳ Ｐゴシック" charset="0"/>
              </a:rPr>
              <a:t> processors with the pram model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1B8D775E-6342-0E5D-2215-4514CA1F1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743200"/>
            <a:ext cx="5410200" cy="19272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Can be useful to think this way, but must also remember how real machines are built!</a:t>
            </a:r>
          </a:p>
          <a:p>
            <a:pPr>
              <a:buFontTx/>
              <a:buChar char="•"/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Parallel steps are not the whole story</a:t>
            </a:r>
          </a:p>
          <a:p>
            <a:pPr>
              <a:buFontTx/>
              <a:buChar char="•"/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Nobody puts one element per processor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6E240829-7326-A21C-56D7-33F06FE752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3600"/>
              <a:t>A theoretical (may or may not be practical) secret to turning serial into parallel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3600"/>
              <a:t>Suppose you bump into a parallel algorithm that surprises you</a:t>
            </a:r>
            <a:r>
              <a:rPr lang="en-US" altLang="en-US" sz="3600">
                <a:sym typeface="Wingdings" pitchFamily="2" charset="2"/>
              </a:rPr>
              <a:t> </a:t>
            </a:r>
            <a:r>
              <a:rPr lang="ja-JP" altLang="en-US" sz="3600">
                <a:sym typeface="Wingdings" pitchFamily="2" charset="2"/>
              </a:rPr>
              <a:t>“</a:t>
            </a:r>
            <a:r>
              <a:rPr lang="en-US" altLang="ja-JP" sz="3600">
                <a:sym typeface="Wingdings" pitchFamily="2" charset="2"/>
              </a:rPr>
              <a:t>there is no way to parallelize this algorithm</a:t>
            </a:r>
            <a:r>
              <a:rPr lang="ja-JP" altLang="en-US" sz="3600">
                <a:sym typeface="Wingdings" pitchFamily="2" charset="2"/>
              </a:rPr>
              <a:t>”</a:t>
            </a:r>
            <a:r>
              <a:rPr lang="en-US" altLang="ja-JP" sz="3600">
                <a:sym typeface="Wingdings" pitchFamily="2" charset="2"/>
              </a:rPr>
              <a:t> you say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3600">
                <a:sym typeface="Wingdings" pitchFamily="2" charset="2"/>
              </a:rPr>
              <a:t>Probably a variation on parallel prefix!</a:t>
            </a:r>
            <a:endParaRPr lang="en-US" altLang="en-US" sz="3600"/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2800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1AF01D6D-8B8C-0328-6D9B-6E560EE33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Parallel Prefix Algorithms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463327D-6260-9195-7828-D9F2AC5B4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 of a prefix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87F9A06-DAA7-CB37-A62D-0A8E1C791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u="sng"/>
              <a:t>Sum Prefix</a:t>
            </a: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 		Input		        x = (x1, x2, . . ., xn)</a:t>
            </a:r>
          </a:p>
          <a:p>
            <a:pPr eaLnBrk="1" hangingPunct="1">
              <a:buFontTx/>
              <a:buNone/>
            </a:pPr>
            <a:r>
              <a:rPr lang="en-US" altLang="en-US"/>
              <a:t> 		Output	        y = (y1, y2, . . ., yn)</a:t>
            </a:r>
          </a:p>
          <a:p>
            <a:pPr eaLnBrk="1" hangingPunct="1">
              <a:buFontTx/>
              <a:buNone/>
            </a:pPr>
            <a:r>
              <a:rPr lang="en-US" altLang="en-US"/>
              <a:t> 			y</a:t>
            </a:r>
            <a:r>
              <a:rPr lang="en-US" altLang="en-US" baseline="-25000"/>
              <a:t>i</a:t>
            </a:r>
            <a:r>
              <a:rPr lang="en-US" altLang="en-US"/>
              <a:t> =  </a:t>
            </a:r>
            <a:r>
              <a:rPr lang="el-GR" altLang="en-US">
                <a:cs typeface="Arial" panose="020B0604020202020204" pitchFamily="34" charset="0"/>
              </a:rPr>
              <a:t>Σ</a:t>
            </a:r>
            <a:r>
              <a:rPr lang="en-US" altLang="en-US" baseline="-25000">
                <a:cs typeface="Arial" panose="020B0604020202020204" pitchFamily="34" charset="0"/>
              </a:rPr>
              <a:t>j=1:I </a:t>
            </a:r>
            <a:r>
              <a:rPr lang="en-US" altLang="en-US"/>
              <a:t>x</a:t>
            </a:r>
            <a:r>
              <a:rPr lang="en-US" altLang="en-US" baseline="-25000"/>
              <a:t>j</a:t>
            </a:r>
          </a:p>
          <a:p>
            <a:pPr eaLnBrk="1" hangingPunct="1">
              <a:buFontTx/>
              <a:buNone/>
            </a:pPr>
            <a:r>
              <a:rPr lang="en-US" altLang="en-US" u="sng"/>
              <a:t>Example</a:t>
            </a: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 		x = ( 1, 2, 3,  4,   5,   6,   7,  8 )</a:t>
            </a:r>
          </a:p>
          <a:p>
            <a:pPr eaLnBrk="1" hangingPunct="1">
              <a:buFontTx/>
              <a:buNone/>
            </a:pPr>
            <a:r>
              <a:rPr lang="en-US" altLang="en-US"/>
              <a:t> 		y = ( 1, 3, 6, 10, 15, 21, 28, 36)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0EB57566-82EC-F8D5-474A-B0A8C8C72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6056313"/>
            <a:ext cx="5708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sng">
                <a:latin typeface="Arial" charset="0"/>
                <a:ea typeface="ＭＳ Ｐゴシック" charset="0"/>
              </a:rPr>
              <a:t>Prefix</a:t>
            </a:r>
            <a:r>
              <a:rPr lang="en-US">
                <a:latin typeface="Arial" charset="0"/>
                <a:ea typeface="ＭＳ Ｐゴシック" charset="0"/>
              </a:rPr>
              <a:t> Functions-- outputs depend upon an </a:t>
            </a:r>
            <a:r>
              <a:rPr lang="en-US" i="1">
                <a:latin typeface="Arial" charset="0"/>
                <a:ea typeface="ＭＳ Ｐゴシック" charset="0"/>
              </a:rPr>
              <a:t>initial</a:t>
            </a:r>
            <a:r>
              <a:rPr lang="en-US">
                <a:latin typeface="Arial" charset="0"/>
                <a:ea typeface="ＭＳ Ｐゴシック" charset="0"/>
              </a:rPr>
              <a:t> string</a:t>
            </a:r>
          </a:p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340CF66-BB43-6211-104F-FC8D9BC10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 do you think?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E43AFDA-DC77-1633-0C35-A0268DAC6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Can we really parallelize this?</a:t>
            </a:r>
          </a:p>
          <a:p>
            <a:pPr eaLnBrk="1" hangingPunct="1">
              <a:defRPr/>
            </a:pPr>
            <a:r>
              <a:rPr lang="en-US"/>
              <a:t>It looks like this sort of code:</a:t>
            </a:r>
          </a:p>
          <a:p>
            <a:pPr lvl="1" eaLnBrk="1" hangingPunct="1">
              <a:buFontTx/>
              <a:buNone/>
              <a:defRPr/>
            </a:pPr>
            <a:r>
              <a:rPr lang="en-US"/>
              <a:t>y=0;</a:t>
            </a:r>
          </a:p>
          <a:p>
            <a:pPr lvl="1" eaLnBrk="1" hangingPunct="1">
              <a:buFontTx/>
              <a:buNone/>
              <a:defRPr/>
            </a:pPr>
            <a:r>
              <a:rPr lang="en-US"/>
              <a:t>for i=2:n, y(i)=y(i-1)+x(i); end</a:t>
            </a:r>
          </a:p>
          <a:p>
            <a:pPr eaLnBrk="1" hangingPunct="1">
              <a:defRPr/>
            </a:pPr>
            <a:r>
              <a:rPr lang="en-US"/>
              <a:t>The ith iteration of the loop is not at all decoupled from the (i-1)st iteration.</a:t>
            </a:r>
          </a:p>
          <a:p>
            <a:pPr eaLnBrk="1" hangingPunct="1">
              <a:defRPr/>
            </a:pPr>
            <a:r>
              <a:rPr lang="en-US"/>
              <a:t>Impossible to parallelize right?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1ADCFA4-3A76-3A67-F455-5641B1F5A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clue?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4E6B9B3-B958-C1FA-430C-2A141B2AD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/>
              <a:t>        x = ( 1, 2, 3,  4,   5,   6,   7,  8 )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 		y = ( 1, 3, 6, 10, 15, 21, 28, 36)</a:t>
            </a:r>
          </a:p>
          <a:p>
            <a:pPr eaLnBrk="1" hangingPunct="1">
              <a:buFontTx/>
              <a:buNone/>
              <a:defRPr/>
            </a:pPr>
            <a:endParaRPr lang="en-US"/>
          </a:p>
          <a:p>
            <a:pPr eaLnBrk="1" hangingPunct="1">
              <a:buFontTx/>
              <a:buNone/>
              <a:defRPr/>
            </a:pPr>
            <a:r>
              <a:rPr lang="en-US"/>
              <a:t>Is there any value in adding, say, 4+5+6+7?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Note if we separately have 1+2+3, what can we do?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Suppose we added 1+2, 3+4, etc. pairwise, what could we do?</a:t>
            </a:r>
          </a:p>
          <a:p>
            <a:pPr eaLnBrk="1" hangingPunct="1">
              <a:buFontTx/>
              <a:buNone/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>
            <a:extLst>
              <a:ext uri="{FF2B5EF4-FFF2-40B4-BE49-F238E27FC236}">
                <a16:creationId xmlns:a16="http://schemas.microsoft.com/office/drawing/2014/main" id="{5D8C26AC-7C1D-69BE-A118-D058F2A15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8991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b="1" u="sng">
                <a:latin typeface="Times New Roman" panose="02020603050405020304" pitchFamily="18" charset="0"/>
              </a:rPr>
              <a:t>Prefix</a:t>
            </a:r>
            <a:r>
              <a:rPr lang="en-US" altLang="en-US" sz="2800" b="1">
                <a:latin typeface="Times New Roman" panose="02020603050405020304" pitchFamily="18" charset="0"/>
              </a:rPr>
              <a:t> Functions -- outputs depend upon an </a:t>
            </a:r>
            <a:r>
              <a:rPr lang="en-US" altLang="en-US" sz="2800" b="1" i="1">
                <a:latin typeface="Times New Roman" panose="02020603050405020304" pitchFamily="18" charset="0"/>
              </a:rPr>
              <a:t>initial</a:t>
            </a:r>
            <a:r>
              <a:rPr lang="en-US" altLang="en-US" sz="2800" b="1">
                <a:latin typeface="Times New Roman" panose="02020603050405020304" pitchFamily="18" charset="0"/>
              </a:rPr>
              <a:t>  string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b="1" u="sng">
                <a:latin typeface="Times New Roman" panose="02020603050405020304" pitchFamily="18" charset="0"/>
              </a:rPr>
              <a:t>Suffix</a:t>
            </a:r>
            <a:r>
              <a:rPr lang="en-US" altLang="en-US" sz="2800" b="1">
                <a:latin typeface="Times New Roman" panose="02020603050405020304" pitchFamily="18" charset="0"/>
              </a:rPr>
              <a:t> Functions -- outputs depend upon a </a:t>
            </a:r>
            <a:r>
              <a:rPr lang="en-US" altLang="en-US" sz="2800" b="1" i="1">
                <a:latin typeface="Times New Roman" panose="02020603050405020304" pitchFamily="18" charset="0"/>
              </a:rPr>
              <a:t>final</a:t>
            </a:r>
            <a:r>
              <a:rPr lang="en-US" altLang="en-US" sz="2800" b="1">
                <a:latin typeface="Times New Roman" panose="02020603050405020304" pitchFamily="18" charset="0"/>
              </a:rPr>
              <a:t>  string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800" b="1" u="sng">
                <a:latin typeface="Times New Roman" panose="02020603050405020304" pitchFamily="18" charset="0"/>
              </a:rPr>
              <a:t>Other Notations</a:t>
            </a:r>
            <a:endParaRPr lang="en-US" altLang="en-US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en-US" sz="3200" b="1">
                <a:latin typeface="Times New Roman" panose="02020603050405020304" pitchFamily="18" charset="0"/>
              </a:rPr>
              <a:t>+\  </a:t>
            </a:r>
            <a:r>
              <a:rPr lang="ja-JP" altLang="en-US" sz="3200" b="1"/>
              <a:t>“</a:t>
            </a:r>
            <a:r>
              <a:rPr lang="en-US" altLang="ja-JP" sz="3200" b="1">
                <a:latin typeface="Times New Roman" panose="02020603050405020304" pitchFamily="18" charset="0"/>
              </a:rPr>
              <a:t>plus scan</a:t>
            </a:r>
            <a:r>
              <a:rPr lang="ja-JP" altLang="en-US" sz="3200" b="1"/>
              <a:t>”</a:t>
            </a:r>
            <a:r>
              <a:rPr lang="en-US" altLang="ja-JP" sz="3200" b="1">
                <a:latin typeface="Times New Roman" panose="02020603050405020304" pitchFamily="18" charset="0"/>
              </a:rPr>
              <a:t>  APL  (</a:t>
            </a:r>
            <a:r>
              <a:rPr lang="ja-JP" altLang="en-US" sz="3200" b="1"/>
              <a:t>“</a:t>
            </a:r>
            <a:r>
              <a:rPr lang="en-US" altLang="ja-JP" sz="3200" b="1">
                <a:latin typeface="Times New Roman" panose="02020603050405020304" pitchFamily="18" charset="0"/>
              </a:rPr>
              <a:t>A Programming Language</a:t>
            </a:r>
            <a:r>
              <a:rPr lang="ja-JP" altLang="en-US" sz="3200" b="1"/>
              <a:t>”</a:t>
            </a:r>
            <a:r>
              <a:rPr lang="en-US" altLang="ja-JP" sz="3200" b="1">
                <a:latin typeface="Times New Roman" panose="02020603050405020304" pitchFamily="18" charset="0"/>
              </a:rPr>
              <a:t> source of the very name </a:t>
            </a:r>
            <a:r>
              <a:rPr lang="ja-JP" altLang="en-US" sz="3200" b="1"/>
              <a:t>“</a:t>
            </a:r>
            <a:r>
              <a:rPr lang="en-US" altLang="ja-JP" sz="3200" b="1">
                <a:latin typeface="Times New Roman" panose="02020603050405020304" pitchFamily="18" charset="0"/>
              </a:rPr>
              <a:t>scan</a:t>
            </a:r>
            <a:r>
              <a:rPr lang="ja-JP" altLang="en-US" sz="3200" b="1"/>
              <a:t>”</a:t>
            </a:r>
            <a:r>
              <a:rPr lang="en-US" altLang="ja-JP" sz="3200" b="1">
                <a:latin typeface="Times New Roman" panose="02020603050405020304" pitchFamily="18" charset="0"/>
              </a:rPr>
              <a:t>, an array based language that was ahead of its time)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en-US" sz="3200" b="1">
                <a:latin typeface="Times New Roman" panose="02020603050405020304" pitchFamily="18" charset="0"/>
              </a:rPr>
              <a:t>MPI_scan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en-US" sz="3200" b="1">
                <a:latin typeface="Times New Roman" panose="02020603050405020304" pitchFamily="18" charset="0"/>
              </a:rPr>
              <a:t>MATLAB command: y=cumsum(x)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en-US" sz="3200" b="1">
                <a:latin typeface="Times New Roman" panose="02020603050405020304" pitchFamily="18" charset="0"/>
              </a:rPr>
              <a:t>MATLAB matmul: y=tril(ones(n))*x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endParaRPr lang="en-US" altLang="en-US" sz="32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endParaRPr lang="en-US" altLang="en-US" sz="32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 	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C75C89BB-E407-62F2-5A2A-DD2BABDA8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2978150"/>
            <a:ext cx="3035300" cy="227330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1E2A0420-75C2-2CF8-F3E0-FFCA0F86A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895600"/>
            <a:ext cx="0" cy="28956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495" name="Line 15">
            <a:extLst>
              <a:ext uri="{FF2B5EF4-FFF2-40B4-BE49-F238E27FC236}">
                <a16:creationId xmlns:a16="http://schemas.microsoft.com/office/drawing/2014/main" id="{D3ED9574-C292-8494-7888-2CF9745FF2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895600"/>
            <a:ext cx="152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BD3B38A4-A568-9D3E-3318-9F0188BA9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895600"/>
            <a:ext cx="0" cy="28956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20C96AEC-1D9F-EDCD-6AF7-98AF6C0371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2895600"/>
            <a:ext cx="152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C9889AB5-656F-2C0F-5EFF-B1E52C038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048000"/>
            <a:ext cx="0" cy="28956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5CB6F456-0169-05F0-6B6B-144392320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048000"/>
            <a:ext cx="0" cy="28956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>
            <a:extLst>
              <a:ext uri="{FF2B5EF4-FFF2-40B4-BE49-F238E27FC236}">
                <a16:creationId xmlns:a16="http://schemas.microsoft.com/office/drawing/2014/main" id="{2E608DDA-043F-69DE-515C-9EA8E7AAF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4400">
                <a:solidFill>
                  <a:schemeClr val="tx2"/>
                </a:solidFill>
                <a:latin typeface="Arial" charset="0"/>
                <a:ea typeface="ＭＳ Ｐゴシック" charset="0"/>
              </a:rPr>
              <a:t>Parallel Prefix Recursive View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80359B6-3205-0BA6-6754-AD01DE03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3" y="1612900"/>
            <a:ext cx="8858250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20000"/>
              </a:spcBef>
            </a:pPr>
            <a:r>
              <a:rPr lang="en-US" altLang="en-US" sz="2800"/>
              <a:t>    1  2  3  4   5  6    7  8</a:t>
            </a:r>
          </a:p>
          <a:p>
            <a:pPr eaLnBrk="1" hangingPunct="1">
              <a:lnSpc>
                <a:spcPct val="65000"/>
              </a:lnSpc>
              <a:spcBef>
                <a:spcPct val="20000"/>
              </a:spcBef>
            </a:pPr>
            <a:r>
              <a:rPr lang="en-US" altLang="en-US" sz="2800"/>
              <a:t>                                             Pairwise sums</a:t>
            </a:r>
          </a:p>
          <a:p>
            <a:pPr eaLnBrk="1" hangingPunct="1">
              <a:lnSpc>
                <a:spcPct val="65000"/>
              </a:lnSpc>
              <a:spcBef>
                <a:spcPct val="20000"/>
              </a:spcBef>
            </a:pPr>
            <a:r>
              <a:rPr lang="en-US" altLang="en-US" sz="2800"/>
              <a:t>        3      7      11     15</a:t>
            </a:r>
          </a:p>
          <a:p>
            <a:pPr eaLnBrk="1" hangingPunct="1">
              <a:lnSpc>
                <a:spcPct val="65000"/>
              </a:lnSpc>
              <a:spcBef>
                <a:spcPct val="20000"/>
              </a:spcBef>
            </a:pPr>
            <a:r>
              <a:rPr lang="en-US" altLang="en-US" sz="2800"/>
              <a:t>                                             Recursive prefix</a:t>
            </a:r>
          </a:p>
          <a:p>
            <a:pPr eaLnBrk="1" hangingPunct="1">
              <a:lnSpc>
                <a:spcPct val="65000"/>
              </a:lnSpc>
              <a:spcBef>
                <a:spcPct val="20000"/>
              </a:spcBef>
            </a:pPr>
            <a:r>
              <a:rPr lang="en-US" altLang="en-US" sz="2800"/>
              <a:t>        3     10     21     36</a:t>
            </a:r>
          </a:p>
          <a:p>
            <a:pPr eaLnBrk="1" hangingPunct="1">
              <a:lnSpc>
                <a:spcPct val="65000"/>
              </a:lnSpc>
              <a:spcBef>
                <a:spcPct val="20000"/>
              </a:spcBef>
            </a:pPr>
            <a:r>
              <a:rPr lang="en-US" altLang="en-US" sz="2800"/>
              <a:t>                                             Update </a:t>
            </a:r>
            <a:r>
              <a:rPr lang="ja-JP" altLang="en-US" sz="2800"/>
              <a:t>“</a:t>
            </a:r>
            <a:r>
              <a:rPr lang="en-US" altLang="ja-JP" sz="2800"/>
              <a:t>odds</a:t>
            </a:r>
            <a:r>
              <a:rPr lang="ja-JP" altLang="en-US" sz="2800"/>
              <a:t>”</a:t>
            </a:r>
            <a:endParaRPr lang="en-US" altLang="ja-JP" sz="2800"/>
          </a:p>
          <a:p>
            <a:pPr eaLnBrk="1" hangingPunct="1">
              <a:lnSpc>
                <a:spcPct val="65000"/>
              </a:lnSpc>
              <a:spcBef>
                <a:spcPct val="20000"/>
              </a:spcBef>
            </a:pPr>
            <a:r>
              <a:rPr lang="en-US" altLang="en-US" sz="2800"/>
              <a:t>      1  3  6 10 15 21 28 36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51DC00"/>
                </a:solidFill>
              </a:rPr>
              <a:t>Any </a:t>
            </a:r>
            <a:r>
              <a:rPr lang="en-US" altLang="en-US" sz="2800">
                <a:solidFill>
                  <a:srgbClr val="FC0128"/>
                </a:solidFill>
              </a:rPr>
              <a:t>associative</a:t>
            </a:r>
            <a:r>
              <a:rPr lang="en-US" altLang="en-US" sz="2800">
                <a:solidFill>
                  <a:srgbClr val="51DC00"/>
                </a:solidFill>
              </a:rPr>
              <a:t> operator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800"/>
          </a:p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r>
              <a:rPr lang="en-US" altLang="en-US" sz="2800"/>
              <a:t>       1 0 0</a:t>
            </a:r>
          </a:p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r>
              <a:rPr lang="en-US" altLang="en-US" sz="2800"/>
              <a:t>       1 1 0</a:t>
            </a:r>
          </a:p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r>
              <a:rPr lang="en-US" altLang="en-US" sz="2800"/>
              <a:t>       1 1 1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/>
              <a:t>	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800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3E6DEE3F-75AC-48C3-670C-65BE2BA02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38200"/>
            <a:ext cx="753586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AFD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prefix</a:t>
            </a:r>
            <a:r>
              <a:rPr lang="en-US" altLang="en-US" sz="2800">
                <a:solidFill>
                  <a:srgbClr val="41414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en-US" sz="2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en-US" sz="280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1 2 3 4 5 6 7 8</a:t>
            </a:r>
            <a:r>
              <a:rPr lang="en-US" alt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])=[</a:t>
            </a:r>
            <a:r>
              <a:rPr lang="en-US" altLang="en-US" sz="280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1 3 6 10 15 21 28 36</a:t>
            </a:r>
            <a:r>
              <a:rPr lang="en-US" alt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</a:p>
        </p:txBody>
      </p:sp>
      <p:grpSp>
        <p:nvGrpSpPr>
          <p:cNvPr id="10244" name="Group 7">
            <a:extLst>
              <a:ext uri="{FF2B5EF4-FFF2-40B4-BE49-F238E27FC236}">
                <a16:creationId xmlns:a16="http://schemas.microsoft.com/office/drawing/2014/main" id="{ACD2181B-EB59-7322-23B4-87C3E2EB1ED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181600"/>
            <a:ext cx="1231900" cy="1041400"/>
            <a:chOff x="544" y="3512"/>
            <a:chExt cx="776" cy="656"/>
          </a:xfrm>
        </p:grpSpPr>
        <p:sp>
          <p:nvSpPr>
            <p:cNvPr id="21512" name="Line 8">
              <a:extLst>
                <a:ext uri="{FF2B5EF4-FFF2-40B4-BE49-F238E27FC236}">
                  <a16:creationId xmlns:a16="http://schemas.microsoft.com/office/drawing/2014/main" id="{EEBA6889-8AD1-5052-C776-BE5D2C8D7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3520"/>
              <a:ext cx="0" cy="648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513" name="Line 9">
              <a:extLst>
                <a:ext uri="{FF2B5EF4-FFF2-40B4-BE49-F238E27FC236}">
                  <a16:creationId xmlns:a16="http://schemas.microsoft.com/office/drawing/2014/main" id="{CC410196-3657-CE6F-C0D1-B4D913032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4160"/>
              <a:ext cx="128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514" name="Line 10">
              <a:extLst>
                <a:ext uri="{FF2B5EF4-FFF2-40B4-BE49-F238E27FC236}">
                  <a16:creationId xmlns:a16="http://schemas.microsoft.com/office/drawing/2014/main" id="{50123912-6F26-79EA-AE4E-C40010EB6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" y="3536"/>
              <a:ext cx="96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515" name="Line 11">
              <a:extLst>
                <a:ext uri="{FF2B5EF4-FFF2-40B4-BE49-F238E27FC236}">
                  <a16:creationId xmlns:a16="http://schemas.microsoft.com/office/drawing/2014/main" id="{054D7EC9-119D-E753-EF4D-94B9E9B75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3528"/>
              <a:ext cx="96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516" name="Line 12">
              <a:extLst>
                <a:ext uri="{FF2B5EF4-FFF2-40B4-BE49-F238E27FC236}">
                  <a16:creationId xmlns:a16="http://schemas.microsoft.com/office/drawing/2014/main" id="{B3E82E97-C2F4-75F1-3AF2-C581B02E9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4144"/>
              <a:ext cx="96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517" name="Line 13">
              <a:extLst>
                <a:ext uri="{FF2B5EF4-FFF2-40B4-BE49-F238E27FC236}">
                  <a16:creationId xmlns:a16="http://schemas.microsoft.com/office/drawing/2014/main" id="{69C19460-8B9B-CB87-45EB-3633880A5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2" y="3512"/>
              <a:ext cx="0" cy="648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245" name="Group 14">
            <a:extLst>
              <a:ext uri="{FF2B5EF4-FFF2-40B4-BE49-F238E27FC236}">
                <a16:creationId xmlns:a16="http://schemas.microsoft.com/office/drawing/2014/main" id="{BBBA6958-CA7D-37D4-DE6E-031B077AD3F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905000"/>
            <a:ext cx="381000" cy="368300"/>
            <a:chOff x="656" y="1272"/>
            <a:chExt cx="240" cy="232"/>
          </a:xfrm>
        </p:grpSpPr>
        <p:sp>
          <p:nvSpPr>
            <p:cNvPr id="21519" name="Line 15">
              <a:extLst>
                <a:ext uri="{FF2B5EF4-FFF2-40B4-BE49-F238E27FC236}">
                  <a16:creationId xmlns:a16="http://schemas.microsoft.com/office/drawing/2014/main" id="{951E0DD0-0F91-6A59-4D06-89AAB363E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1272"/>
              <a:ext cx="96" cy="232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520" name="Line 16">
              <a:extLst>
                <a:ext uri="{FF2B5EF4-FFF2-40B4-BE49-F238E27FC236}">
                  <a16:creationId xmlns:a16="http://schemas.microsoft.com/office/drawing/2014/main" id="{BE704CB3-F6C4-121B-1858-577F65FC9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0" y="1280"/>
              <a:ext cx="96" cy="216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246" name="Group 17">
            <a:extLst>
              <a:ext uri="{FF2B5EF4-FFF2-40B4-BE49-F238E27FC236}">
                <a16:creationId xmlns:a16="http://schemas.microsoft.com/office/drawing/2014/main" id="{92AA3E20-C77D-503D-BD39-52D38C0EF71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905000"/>
            <a:ext cx="381000" cy="368300"/>
            <a:chOff x="1232" y="1248"/>
            <a:chExt cx="240" cy="232"/>
          </a:xfrm>
        </p:grpSpPr>
        <p:sp>
          <p:nvSpPr>
            <p:cNvPr id="21522" name="Line 18">
              <a:extLst>
                <a:ext uri="{FF2B5EF4-FFF2-40B4-BE49-F238E27FC236}">
                  <a16:creationId xmlns:a16="http://schemas.microsoft.com/office/drawing/2014/main" id="{C1D3A910-7F32-8AFC-D562-6B2107033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248"/>
              <a:ext cx="96" cy="232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523" name="Line 19">
              <a:extLst>
                <a:ext uri="{FF2B5EF4-FFF2-40B4-BE49-F238E27FC236}">
                  <a16:creationId xmlns:a16="http://schemas.microsoft.com/office/drawing/2014/main" id="{78B3F8B4-23BA-A180-B658-B14ADA0BA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6" y="1256"/>
              <a:ext cx="96" cy="216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247" name="Group 20">
            <a:extLst>
              <a:ext uri="{FF2B5EF4-FFF2-40B4-BE49-F238E27FC236}">
                <a16:creationId xmlns:a16="http://schemas.microsoft.com/office/drawing/2014/main" id="{EFAFEFD3-EDA3-087A-9080-588D1D089A3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905000"/>
            <a:ext cx="381000" cy="368300"/>
            <a:chOff x="1872" y="1232"/>
            <a:chExt cx="240" cy="232"/>
          </a:xfrm>
        </p:grpSpPr>
        <p:sp>
          <p:nvSpPr>
            <p:cNvPr id="21525" name="Line 21">
              <a:extLst>
                <a:ext uri="{FF2B5EF4-FFF2-40B4-BE49-F238E27FC236}">
                  <a16:creationId xmlns:a16="http://schemas.microsoft.com/office/drawing/2014/main" id="{43279E71-FF82-FBE0-E9ED-AF3C54BF6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232"/>
              <a:ext cx="96" cy="232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526" name="Line 22">
              <a:extLst>
                <a:ext uri="{FF2B5EF4-FFF2-40B4-BE49-F238E27FC236}">
                  <a16:creationId xmlns:a16="http://schemas.microsoft.com/office/drawing/2014/main" id="{0A635D0C-BB40-B53A-BD79-9139DA94A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240"/>
              <a:ext cx="96" cy="216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248" name="Group 23">
            <a:extLst>
              <a:ext uri="{FF2B5EF4-FFF2-40B4-BE49-F238E27FC236}">
                <a16:creationId xmlns:a16="http://schemas.microsoft.com/office/drawing/2014/main" id="{056CB514-828A-D77A-FDDE-B130DCBE1BF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905000"/>
            <a:ext cx="381000" cy="368300"/>
            <a:chOff x="2568" y="1248"/>
            <a:chExt cx="240" cy="232"/>
          </a:xfrm>
        </p:grpSpPr>
        <p:sp>
          <p:nvSpPr>
            <p:cNvPr id="21528" name="Line 24">
              <a:extLst>
                <a:ext uri="{FF2B5EF4-FFF2-40B4-BE49-F238E27FC236}">
                  <a16:creationId xmlns:a16="http://schemas.microsoft.com/office/drawing/2014/main" id="{C359646C-F815-A692-8B82-6FB8F939B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1248"/>
              <a:ext cx="96" cy="232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529" name="Line 25">
              <a:extLst>
                <a:ext uri="{FF2B5EF4-FFF2-40B4-BE49-F238E27FC236}">
                  <a16:creationId xmlns:a16="http://schemas.microsoft.com/office/drawing/2014/main" id="{E9228A25-9645-8D08-849A-0809A772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2" y="1256"/>
              <a:ext cx="96" cy="216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1530" name="Line 26">
            <a:extLst>
              <a:ext uri="{FF2B5EF4-FFF2-40B4-BE49-F238E27FC236}">
                <a16:creationId xmlns:a16="http://schemas.microsoft.com/office/drawing/2014/main" id="{CA8CB10A-A611-0359-AB87-F968490350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3429000"/>
            <a:ext cx="152400" cy="3683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531" name="Line 27">
            <a:extLst>
              <a:ext uri="{FF2B5EF4-FFF2-40B4-BE49-F238E27FC236}">
                <a16:creationId xmlns:a16="http://schemas.microsoft.com/office/drawing/2014/main" id="{CC6EAFB4-D039-23EF-57D5-EE7B6EEB9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429000"/>
            <a:ext cx="152400" cy="3429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532" name="Line 28">
            <a:extLst>
              <a:ext uri="{FF2B5EF4-FFF2-40B4-BE49-F238E27FC236}">
                <a16:creationId xmlns:a16="http://schemas.microsoft.com/office/drawing/2014/main" id="{EB7AE00E-3E81-DAC0-18C2-221AEA869E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3352800"/>
            <a:ext cx="152400" cy="3683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533" name="Line 29">
            <a:extLst>
              <a:ext uri="{FF2B5EF4-FFF2-40B4-BE49-F238E27FC236}">
                <a16:creationId xmlns:a16="http://schemas.microsoft.com/office/drawing/2014/main" id="{23A47D2D-C5D5-84F7-E064-E92054B89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429000"/>
            <a:ext cx="152400" cy="3429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534" name="Line 30">
            <a:extLst>
              <a:ext uri="{FF2B5EF4-FFF2-40B4-BE49-F238E27FC236}">
                <a16:creationId xmlns:a16="http://schemas.microsoft.com/office/drawing/2014/main" id="{C25539EF-8D74-A426-DB33-005422922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352800"/>
            <a:ext cx="152400" cy="3683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535" name="Line 31">
            <a:extLst>
              <a:ext uri="{FF2B5EF4-FFF2-40B4-BE49-F238E27FC236}">
                <a16:creationId xmlns:a16="http://schemas.microsoft.com/office/drawing/2014/main" id="{230C280C-FF1A-915F-EF75-52B603CA4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352800"/>
            <a:ext cx="152400" cy="3429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536" name="Line 32">
            <a:extLst>
              <a:ext uri="{FF2B5EF4-FFF2-40B4-BE49-F238E27FC236}">
                <a16:creationId xmlns:a16="http://schemas.microsoft.com/office/drawing/2014/main" id="{CA61E881-15BD-D7CA-1383-D43F4F78D5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352800"/>
            <a:ext cx="152400" cy="3683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537" name="Line 33">
            <a:extLst>
              <a:ext uri="{FF2B5EF4-FFF2-40B4-BE49-F238E27FC236}">
                <a16:creationId xmlns:a16="http://schemas.microsoft.com/office/drawing/2014/main" id="{54ACAE06-E248-C17C-E7A4-4E40AC8D7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429000"/>
            <a:ext cx="152400" cy="3429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538" name="Line 34">
            <a:extLst>
              <a:ext uri="{FF2B5EF4-FFF2-40B4-BE49-F238E27FC236}">
                <a16:creationId xmlns:a16="http://schemas.microsoft.com/office/drawing/2014/main" id="{BF50D193-ECDF-08AE-EAA7-368543B89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667000"/>
            <a:ext cx="0" cy="3429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539" name="Line 35">
            <a:extLst>
              <a:ext uri="{FF2B5EF4-FFF2-40B4-BE49-F238E27FC236}">
                <a16:creationId xmlns:a16="http://schemas.microsoft.com/office/drawing/2014/main" id="{2A70FA25-312F-8D7F-5D89-73DF8C9C6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667000"/>
            <a:ext cx="0" cy="3429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540" name="Line 36">
            <a:extLst>
              <a:ext uri="{FF2B5EF4-FFF2-40B4-BE49-F238E27FC236}">
                <a16:creationId xmlns:a16="http://schemas.microsoft.com/office/drawing/2014/main" id="{448A6A51-7351-0745-A3FE-984ADECC8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667000"/>
            <a:ext cx="0" cy="3429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541" name="Line 37">
            <a:extLst>
              <a:ext uri="{FF2B5EF4-FFF2-40B4-BE49-F238E27FC236}">
                <a16:creationId xmlns:a16="http://schemas.microsoft.com/office/drawing/2014/main" id="{3179D4A2-C731-B4D0-BD08-B632B6EEB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667000"/>
            <a:ext cx="0" cy="3429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3058</Words>
  <Application>Microsoft Macintosh PowerPoint</Application>
  <PresentationFormat>On-screen Show (4:3)</PresentationFormat>
  <Paragraphs>478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ＭＳ Ｐゴシック</vt:lpstr>
      <vt:lpstr>Calibri</vt:lpstr>
      <vt:lpstr>Wingdings</vt:lpstr>
      <vt:lpstr>Times New Roman</vt:lpstr>
      <vt:lpstr>Monotype Sorts</vt:lpstr>
      <vt:lpstr>Symbol</vt:lpstr>
      <vt:lpstr>Book Antiqua</vt:lpstr>
      <vt:lpstr>Default Design</vt:lpstr>
      <vt:lpstr>Microsoft Equation 3.0</vt:lpstr>
      <vt:lpstr>18.337 Parallel Prefix</vt:lpstr>
      <vt:lpstr>The Parallel Prefix Method</vt:lpstr>
      <vt:lpstr>Students early mental models</vt:lpstr>
      <vt:lpstr>Parallel Prefix Algorithms</vt:lpstr>
      <vt:lpstr>Example of a prefix</vt:lpstr>
      <vt:lpstr>What do you think?</vt:lpstr>
      <vt:lpstr>A clue?</vt:lpstr>
      <vt:lpstr>PowerPoint Presentation</vt:lpstr>
      <vt:lpstr>PowerPoint Presentation</vt:lpstr>
      <vt:lpstr>PowerPoint Presentation</vt:lpstr>
      <vt:lpstr>Operation Count</vt:lpstr>
      <vt:lpstr>PowerPoint Presentation</vt:lpstr>
      <vt:lpstr>Fibonacci via Matrix Multiply Prefix</vt:lpstr>
      <vt:lpstr>Arithmetic Modulo 2 (binary arithmetic)</vt:lpstr>
      <vt:lpstr>Carry-Look Ahead Addition (Babbage 1800’s)</vt:lpstr>
      <vt:lpstr>Carry-Look Ahead Addition (Babbage 1800’s)</vt:lpstr>
      <vt:lpstr>Carry-Look Ahead Addition (Babbage 1800’s)</vt:lpstr>
      <vt:lpstr>Carry-Look Ahead Addition (Babbage 1800’s)</vt:lpstr>
      <vt:lpstr>Carry-Look Ahead Addition (Babbage 1800’s)</vt:lpstr>
      <vt:lpstr>Tridiagonal Factor</vt:lpstr>
      <vt:lpstr>The “Myth” of log n</vt:lpstr>
      <vt:lpstr>PowerPoint Presentation</vt:lpstr>
      <vt:lpstr>PowerPoint Presentation</vt:lpstr>
      <vt:lpstr>Segmented Operations</vt:lpstr>
      <vt:lpstr> Copy Prefix:    x  y = x  (is associative)</vt:lpstr>
      <vt:lpstr>High Performance Fortran </vt:lpstr>
      <vt:lpstr>More HPF Segmented</vt:lpstr>
      <vt:lpstr>Example of Exclusive</vt:lpstr>
      <vt:lpstr>Parallel Prefix</vt:lpstr>
      <vt:lpstr>Variations on Prefix</vt:lpstr>
      <vt:lpstr>Variations on Prefix</vt:lpstr>
      <vt:lpstr>Variations on Prefix</vt:lpstr>
      <vt:lpstr>Variations on Prefix</vt:lpstr>
      <vt:lpstr>Variations on Prefix</vt:lpstr>
      <vt:lpstr>Multipole in 2d or 3d etc</vt:lpstr>
      <vt:lpstr>PowerPoint Presentation</vt:lpstr>
      <vt:lpstr>PowerPoint Presentation</vt:lpstr>
      <vt:lpstr>PowerPoint Presentation</vt:lpstr>
      <vt:lpstr>PowerPoint Presentation</vt:lpstr>
    </vt:vector>
  </TitlesOfParts>
  <Company>Garland Road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18.337 Introduction Super-computing Tuesday</dc:title>
  <dc:creator>dad</dc:creator>
  <cp:lastModifiedBy>Alan Edelman</cp:lastModifiedBy>
  <cp:revision>15</cp:revision>
  <dcterms:created xsi:type="dcterms:W3CDTF">2008-02-05T02:58:39Z</dcterms:created>
  <dcterms:modified xsi:type="dcterms:W3CDTF">2023-03-08T17:12:19Z</dcterms:modified>
</cp:coreProperties>
</file>