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>
        <p:scale>
          <a:sx n="100" d="100"/>
          <a:sy n="100" d="100"/>
        </p:scale>
        <p:origin x="46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5B6FA-2F4F-5C4B-AA94-DEADEA0DBC5A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9B587-E2D7-1044-A561-A5E5DD9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0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9B587-E2D7-1044-A561-A5E5DD92BF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9B587-E2D7-1044-A561-A5E5DD92BF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7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9B587-E2D7-1044-A561-A5E5DD92BF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3E53-70D7-0540-BC97-13B8D4DDAB1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CB1E-B4FC-F045-98FC-C540D5E8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3E53-70D7-0540-BC97-13B8D4DDAB1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CB1E-B4FC-F045-98FC-C540D5E8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3E53-70D7-0540-BC97-13B8D4DDAB1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CB1E-B4FC-F045-98FC-C540D5E8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3E53-70D7-0540-BC97-13B8D4DDAB1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CB1E-B4FC-F045-98FC-C540D5E8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3E53-70D7-0540-BC97-13B8D4DDAB1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CB1E-B4FC-F045-98FC-C540D5E8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3E53-70D7-0540-BC97-13B8D4DDAB1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CB1E-B4FC-F045-98FC-C540D5E8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0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3E53-70D7-0540-BC97-13B8D4DDAB1D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CB1E-B4FC-F045-98FC-C540D5E8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3E53-70D7-0540-BC97-13B8D4DDAB1D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CB1E-B4FC-F045-98FC-C540D5E8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3E53-70D7-0540-BC97-13B8D4DDAB1D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CB1E-B4FC-F045-98FC-C540D5E8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6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3E53-70D7-0540-BC97-13B8D4DDAB1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CB1E-B4FC-F045-98FC-C540D5E8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3E53-70D7-0540-BC97-13B8D4DDAB1D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CB1E-B4FC-F045-98FC-C540D5E8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3E53-70D7-0540-BC97-13B8D4DDAB1D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CB1E-B4FC-F045-98FC-C540D5E8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5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71.png"/><Relationship Id="rId29" Type="http://schemas.openxmlformats.org/officeDocument/2006/relationships/image" Target="../media/image38.png"/><Relationship Id="rId10" Type="http://schemas.openxmlformats.org/officeDocument/2006/relationships/image" Target="../media/image16.png"/><Relationship Id="rId11" Type="http://schemas.openxmlformats.org/officeDocument/2006/relationships/image" Target="../media/image35.png"/><Relationship Id="rId13" Type="http://schemas.openxmlformats.org/officeDocument/2006/relationships/image" Target="../media/image19.png"/><Relationship Id="rId14" Type="http://schemas.openxmlformats.org/officeDocument/2006/relationships/image" Target="../media/image351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4" Type="http://schemas.openxmlformats.org/officeDocument/2006/relationships/image" Target="../media/image340.png"/><Relationship Id="rId5" Type="http://schemas.openxmlformats.org/officeDocument/2006/relationships/image" Target="../media/image350.png"/><Relationship Id="rId6" Type="http://schemas.openxmlformats.org/officeDocument/2006/relationships/image" Target="../media/image360.png"/><Relationship Id="rId7" Type="http://schemas.openxmlformats.org/officeDocument/2006/relationships/image" Target="../media/image370.png"/><Relationship Id="rId8" Type="http://schemas.openxmlformats.org/officeDocument/2006/relationships/image" Target="../media/image38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230582" y="498764"/>
            <a:ext cx="2493818" cy="2493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18218" y="498764"/>
            <a:ext cx="2493818" cy="2493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24400" y="4031673"/>
            <a:ext cx="2493818" cy="2493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99" y="2544590"/>
            <a:ext cx="820882" cy="3465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05991" y="12943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Times New Roman" charset="0"/>
                <a:cs typeface="Times New Roman" charset="0"/>
              </a:rPr>
              <a:t>Charging</a:t>
            </a:r>
            <a:endParaRPr 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40972" y="13873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Driving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881" y="6144510"/>
            <a:ext cx="902856" cy="2845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818" y="2564473"/>
            <a:ext cx="436996" cy="30682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18204" y="6525491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6" idx="7"/>
            <a:endCxn id="7" idx="1"/>
          </p:cNvCxnSpPr>
          <p:nvPr/>
        </p:nvCxnSpPr>
        <p:spPr>
          <a:xfrm>
            <a:off x="4359189" y="863975"/>
            <a:ext cx="322424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8" idx="6"/>
          </p:cNvCxnSpPr>
          <p:nvPr/>
        </p:nvCxnSpPr>
        <p:spPr>
          <a:xfrm flipH="1">
            <a:off x="7218218" y="2992582"/>
            <a:ext cx="1246909" cy="2286000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6" idx="4"/>
          </p:cNvCxnSpPr>
          <p:nvPr/>
        </p:nvCxnSpPr>
        <p:spPr>
          <a:xfrm flipH="1" flipV="1">
            <a:off x="3477491" y="2992582"/>
            <a:ext cx="1246909" cy="2286000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97262" y="1119796"/>
                <a:ext cx="2057166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𝑐h𝑎𝑟𝑔𝑒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62" y="1119796"/>
                <a:ext cx="2057166" cy="325282"/>
              </a:xfrm>
              <a:prstGeom prst="rect">
                <a:avLst/>
              </a:prstGeom>
              <a:blipFill rotWithShape="0"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92648" y="1119327"/>
                <a:ext cx="1944955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400" b="0" i="1" smtClean="0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𝑑𝑟𝑖𝑣𝑒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648" y="1119327"/>
                <a:ext cx="1944955" cy="3250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43060" y="4424980"/>
                <a:ext cx="1018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060" y="4424980"/>
                <a:ext cx="101803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464479" y="1462799"/>
                <a:ext cx="1943674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400" b="0" i="1" smtClean="0">
                          <a:latin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𝑑𝑟𝑖𝑣𝑒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79" y="1462799"/>
                <a:ext cx="1943674" cy="3250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97262" y="1452424"/>
                <a:ext cx="1017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62" y="1452424"/>
                <a:ext cx="1017137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40752" y="4824583"/>
                <a:ext cx="1017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52" y="4824583"/>
                <a:ext cx="1017137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822" y="460763"/>
            <a:ext cx="436996" cy="30682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377" y="3838406"/>
            <a:ext cx="902856" cy="28459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17" y="4193491"/>
            <a:ext cx="820882" cy="3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6362" y="498764"/>
            <a:ext cx="2493818" cy="2493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33998" y="498764"/>
            <a:ext cx="2493818" cy="2493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0180" y="4031673"/>
            <a:ext cx="2493818" cy="2493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1771" y="12943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Times New Roman" charset="0"/>
                <a:cs typeface="Times New Roman" charset="0"/>
              </a:rPr>
              <a:t>Charging</a:t>
            </a:r>
            <a:endParaRPr 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752" y="13873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33984" y="6525491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6" idx="7"/>
            <a:endCxn id="7" idx="1"/>
          </p:cNvCxnSpPr>
          <p:nvPr/>
        </p:nvCxnSpPr>
        <p:spPr>
          <a:xfrm>
            <a:off x="2474969" y="863975"/>
            <a:ext cx="322424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8" idx="6"/>
          </p:cNvCxnSpPr>
          <p:nvPr/>
        </p:nvCxnSpPr>
        <p:spPr>
          <a:xfrm flipH="1">
            <a:off x="5333998" y="2992582"/>
            <a:ext cx="1246909" cy="2286000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6" idx="4"/>
          </p:cNvCxnSpPr>
          <p:nvPr/>
        </p:nvCxnSpPr>
        <p:spPr>
          <a:xfrm flipH="1" flipV="1">
            <a:off x="1593271" y="2992582"/>
            <a:ext cx="1246909" cy="2286000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3042" y="1119796"/>
                <a:ext cx="2328394" cy="365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𝑐h𝑎𝑟𝑔𝑒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42" y="1119796"/>
                <a:ext cx="2328394" cy="365678"/>
              </a:xfrm>
              <a:prstGeom prst="rect">
                <a:avLst/>
              </a:prstGeom>
              <a:blipFill rotWithShape="0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08428" y="1119327"/>
                <a:ext cx="2201757" cy="358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𝑑𝑟𝑖𝑣𝑒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428" y="1119327"/>
                <a:ext cx="2201757" cy="3582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55825" y="4424980"/>
                <a:ext cx="11409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25" y="4424980"/>
                <a:ext cx="1140953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594114" y="1462799"/>
                <a:ext cx="2201180" cy="358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𝑑𝑟𝑖𝑣𝑒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114" y="1462799"/>
                <a:ext cx="2201180" cy="3582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96466" y="1438168"/>
                <a:ext cx="1140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66" y="1438168"/>
                <a:ext cx="1140377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553517" y="4824583"/>
                <a:ext cx="1140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17" y="4824583"/>
                <a:ext cx="1140377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8908520" y="3575063"/>
            <a:ext cx="2651760" cy="2651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880765" y="524880"/>
            <a:ext cx="2651760" cy="2651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0568" y="16732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3053" y="6196175"/>
            <a:ext cx="63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5" idx="3"/>
            <a:endCxn id="24" idx="1"/>
          </p:cNvCxnSpPr>
          <p:nvPr/>
        </p:nvCxnSpPr>
        <p:spPr>
          <a:xfrm>
            <a:off x="9269106" y="2788299"/>
            <a:ext cx="27755" cy="1175105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7"/>
            <a:endCxn id="25" idx="5"/>
          </p:cNvCxnSpPr>
          <p:nvPr/>
        </p:nvCxnSpPr>
        <p:spPr>
          <a:xfrm flipH="1" flipV="1">
            <a:off x="11144184" y="2788299"/>
            <a:ext cx="27755" cy="1175105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796933" y="761341"/>
                <a:ext cx="8242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933" y="761341"/>
                <a:ext cx="824200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2963" r="-5185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223218" y="4097572"/>
                <a:ext cx="1971630" cy="265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𝑑𝑟𝑖𝑣𝑒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218" y="4097572"/>
                <a:ext cx="1971630" cy="265907"/>
              </a:xfrm>
              <a:prstGeom prst="rect">
                <a:avLst/>
              </a:prstGeom>
              <a:blipFill rotWithShape="0">
                <a:blip r:embed="rId10"/>
                <a:stretch>
                  <a:fillRect l="-123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879633" y="2689879"/>
                <a:ext cx="717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𝑐</m:t>
                        </m:r>
                      </m:sup>
                    </m:sSubSup>
                    <m:r>
                      <a:rPr lang="en-US" sz="1600" b="0" i="1" smtClean="0">
                        <a:latin typeface="Cambria Math" charset="0"/>
                      </a:rPr>
                      <m:t>≥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633" y="2689879"/>
                <a:ext cx="717056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7692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914773" y="5762811"/>
                <a:ext cx="717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𝑐</m:t>
                        </m:r>
                      </m:sup>
                    </m:sSubSup>
                    <m:r>
                      <a:rPr lang="en-US" sz="1600" b="0" i="1" smtClean="0">
                        <a:latin typeface="Cambria Math" charset="0"/>
                      </a:rPr>
                      <m:t>&lt;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773" y="5762811"/>
                <a:ext cx="717056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6780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904935" y="4418065"/>
                <a:ext cx="6362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935" y="4418065"/>
                <a:ext cx="636264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7692" r="-76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293585" y="3592012"/>
                <a:ext cx="828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16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585" y="3592012"/>
                <a:ext cx="828625" cy="246221"/>
              </a:xfrm>
              <a:prstGeom prst="rect">
                <a:avLst/>
              </a:prstGeom>
              <a:blipFill rotWithShape="0">
                <a:blip r:embed="rId14"/>
                <a:stretch>
                  <a:fillRect l="-5882" r="-4412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785318" y="4693406"/>
                <a:ext cx="91300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𝑐</m:t>
                        </m:r>
                      </m:sup>
                    </m:sSubSup>
                    <m:r>
                      <a:rPr lang="en-US" sz="16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318" y="4693406"/>
                <a:ext cx="913007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533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904688" y="4998080"/>
                <a:ext cx="6422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688" y="4998080"/>
                <a:ext cx="642292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7619" r="-7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780022" y="1118895"/>
                <a:ext cx="8570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=0/1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022" y="1118895"/>
                <a:ext cx="857094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5674" r="-496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urved Connector 55"/>
          <p:cNvCxnSpPr>
            <a:stCxn id="25" idx="7"/>
            <a:endCxn id="25" idx="6"/>
          </p:cNvCxnSpPr>
          <p:nvPr/>
        </p:nvCxnSpPr>
        <p:spPr>
          <a:xfrm rot="16200000" flipH="1">
            <a:off x="10869584" y="1187820"/>
            <a:ext cx="937539" cy="388341"/>
          </a:xfrm>
          <a:prstGeom prst="curvedConnector4">
            <a:avLst>
              <a:gd name="adj1" fmla="val -25905"/>
              <a:gd name="adj2" fmla="val 158866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674715" y="3414814"/>
                <a:ext cx="1473480" cy="258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𝑖𝑗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</a:rPr>
                        <m:t>∈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𝒩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715" y="3414814"/>
                <a:ext cx="1473480" cy="258917"/>
              </a:xfrm>
              <a:prstGeom prst="rect">
                <a:avLst/>
              </a:prstGeom>
              <a:blipFill rotWithShape="0">
                <a:blip r:embed="rId18"/>
                <a:stretch>
                  <a:fillRect l="-1653" t="-127907" r="-826" b="-16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939978" y="3088067"/>
                <a:ext cx="859914" cy="247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charset="0"/>
                            </a:rPr>
                            <m:t>𝜸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charset="0"/>
                            </a:rPr>
                            <m:t>𝒌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charset="0"/>
                            </a:rPr>
                            <m:t>𝒄</m:t>
                          </m:r>
                        </m:sup>
                      </m:sSubSup>
                      <m:r>
                        <a:rPr lang="en-US" sz="1600" b="1" i="1" smtClean="0">
                          <a:latin typeface="Cambria Math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978" y="3088067"/>
                <a:ext cx="859914" cy="247568"/>
              </a:xfrm>
              <a:prstGeom prst="rect">
                <a:avLst/>
              </a:prstGeom>
              <a:blipFill rotWithShape="0">
                <a:blip r:embed="rId19"/>
                <a:stretch>
                  <a:fillRect l="-5634" r="-42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1292850" y="3252741"/>
                <a:ext cx="927754" cy="247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charset="0"/>
                          </a:rPr>
                          <m:t>𝝐</m:t>
                        </m:r>
                      </m:e>
                      <m:sub>
                        <m:r>
                          <a:rPr lang="en-US" sz="1600" b="1" i="1" smtClean="0">
                            <a:latin typeface="Cambria Math" charset="0"/>
                          </a:rPr>
                          <m:t>𝒌</m:t>
                        </m:r>
                        <m:r>
                          <a:rPr lang="en-US" sz="1600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 smtClean="0">
                            <a:latin typeface="Cambria Math" charset="0"/>
                          </a:rPr>
                          <m:t>𝒄</m:t>
                        </m:r>
                      </m:sup>
                    </m:sSubSup>
                    <m:r>
                      <a:rPr lang="en-US" sz="1600" b="1" i="1" smtClean="0">
                        <a:latin typeface="Cambria Math" charset="0"/>
                      </a:rPr>
                      <m:t>≥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latin typeface="Cambria Math" charset="0"/>
                          </a:rPr>
                          <m:t>𝒌</m:t>
                        </m:r>
                      </m:sub>
                      <m:sup>
                        <m:r>
                          <a:rPr lang="en-US" sz="1600" b="1" i="1" smtClean="0">
                            <a:latin typeface="Cambria Math" charset="0"/>
                          </a:rPr>
                          <m:t>𝒄</m:t>
                        </m:r>
                      </m:sup>
                    </m:sSubSup>
                  </m:oMath>
                </a14:m>
                <a:r>
                  <a:rPr lang="en-US" sz="1600" b="1" dirty="0" smtClean="0"/>
                  <a:t> 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850" y="3252741"/>
                <a:ext cx="927754" cy="247568"/>
              </a:xfrm>
              <a:prstGeom prst="rect">
                <a:avLst/>
              </a:prstGeom>
              <a:blipFill rotWithShape="0">
                <a:blip r:embed="rId20"/>
                <a:stretch>
                  <a:fillRect l="-5921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1129979" y="243521"/>
                <a:ext cx="859914" cy="247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charset="0"/>
                            </a:rPr>
                            <m:t>𝜸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charset="0"/>
                            </a:rPr>
                            <m:t>𝒌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charset="0"/>
                            </a:rPr>
                            <m:t>𝒄</m:t>
                          </m:r>
                        </m:sup>
                      </m:sSubSup>
                      <m:r>
                        <a:rPr lang="en-US" sz="1600" b="1" i="1" smtClean="0">
                          <a:latin typeface="Cambria Math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979" y="243521"/>
                <a:ext cx="859914" cy="247568"/>
              </a:xfrm>
              <a:prstGeom prst="rect">
                <a:avLst/>
              </a:prstGeom>
              <a:blipFill rotWithShape="0">
                <a:blip r:embed="rId21"/>
                <a:stretch>
                  <a:fillRect l="-5674" r="-4255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689634" y="423489"/>
                <a:ext cx="7774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~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34" y="423489"/>
                <a:ext cx="777456" cy="33855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6210803" y="2556304"/>
                <a:ext cx="7774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~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803" y="2556304"/>
                <a:ext cx="777456" cy="33855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517413" y="6112624"/>
                <a:ext cx="10122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~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413" y="6112624"/>
                <a:ext cx="1012200" cy="338554"/>
              </a:xfrm>
              <a:prstGeom prst="rect">
                <a:avLst/>
              </a:prstGeom>
              <a:blipFill rotWithShape="0">
                <a:blip r:embed="rId2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023595" y="2465787"/>
                <a:ext cx="8663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95" y="2465787"/>
                <a:ext cx="866326" cy="338554"/>
              </a:xfrm>
              <a:prstGeom prst="rect">
                <a:avLst/>
              </a:prstGeom>
              <a:blipFill rotWithShape="0">
                <a:blip r:embed="rId2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71312" y="4168654"/>
                <a:ext cx="12536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12" y="4168654"/>
                <a:ext cx="1253613" cy="338554"/>
              </a:xfrm>
              <a:prstGeom prst="rect">
                <a:avLst/>
              </a:prstGeom>
              <a:blipFill rotWithShape="0">
                <a:blip r:embed="rId2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035687" y="4168654"/>
                <a:ext cx="13994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~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87" y="4168654"/>
                <a:ext cx="1399486" cy="338554"/>
              </a:xfrm>
              <a:prstGeom prst="rect">
                <a:avLst/>
              </a:prstGeom>
              <a:blipFill rotWithShape="0">
                <a:blip r:embed="rId2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3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6362" y="498764"/>
            <a:ext cx="2493818" cy="2493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33998" y="498764"/>
            <a:ext cx="2493818" cy="2493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0180" y="4031673"/>
            <a:ext cx="2493818" cy="2493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1771" y="12943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Times New Roman" charset="0"/>
                <a:cs typeface="Times New Roman" charset="0"/>
              </a:rPr>
              <a:t>Charging</a:t>
            </a:r>
            <a:endParaRPr lang="en-US" dirty="0"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752" y="13873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33984" y="6525491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6" idx="7"/>
            <a:endCxn id="7" idx="1"/>
          </p:cNvCxnSpPr>
          <p:nvPr/>
        </p:nvCxnSpPr>
        <p:spPr>
          <a:xfrm>
            <a:off x="2474969" y="863975"/>
            <a:ext cx="322424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8" idx="6"/>
          </p:cNvCxnSpPr>
          <p:nvPr/>
        </p:nvCxnSpPr>
        <p:spPr>
          <a:xfrm flipH="1">
            <a:off x="5333998" y="2992582"/>
            <a:ext cx="1246909" cy="2286000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6" idx="4"/>
          </p:cNvCxnSpPr>
          <p:nvPr/>
        </p:nvCxnSpPr>
        <p:spPr>
          <a:xfrm flipH="1" flipV="1">
            <a:off x="1593271" y="2992582"/>
            <a:ext cx="1246909" cy="2286000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3042" y="1119796"/>
                <a:ext cx="2328394" cy="365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𝑐h𝑎𝑟𝑔𝑒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42" y="1119796"/>
                <a:ext cx="2328394" cy="365678"/>
              </a:xfrm>
              <a:prstGeom prst="rect">
                <a:avLst/>
              </a:prstGeom>
              <a:blipFill rotWithShape="0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08428" y="1119327"/>
                <a:ext cx="2201757" cy="358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𝑑𝑟𝑖𝑣𝑒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428" y="1119327"/>
                <a:ext cx="2201757" cy="3582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55825" y="4424980"/>
                <a:ext cx="11409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25" y="4424980"/>
                <a:ext cx="1140953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594114" y="1462799"/>
                <a:ext cx="2201180" cy="358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𝑑𝑟𝑖𝑣𝑒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114" y="1462799"/>
                <a:ext cx="2201180" cy="3582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96466" y="1438168"/>
                <a:ext cx="1140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66" y="1438168"/>
                <a:ext cx="1140377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553517" y="4824583"/>
                <a:ext cx="1140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17" y="4824583"/>
                <a:ext cx="1140377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8908520" y="3575063"/>
            <a:ext cx="2651760" cy="2651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880765" y="524880"/>
            <a:ext cx="2651760" cy="2651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0568" y="16732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3053" y="6196175"/>
            <a:ext cx="63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5" idx="3"/>
            <a:endCxn id="24" idx="1"/>
          </p:cNvCxnSpPr>
          <p:nvPr/>
        </p:nvCxnSpPr>
        <p:spPr>
          <a:xfrm>
            <a:off x="9269106" y="2788299"/>
            <a:ext cx="27755" cy="1175105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7"/>
            <a:endCxn id="25" idx="5"/>
          </p:cNvCxnSpPr>
          <p:nvPr/>
        </p:nvCxnSpPr>
        <p:spPr>
          <a:xfrm flipH="1" flipV="1">
            <a:off x="11144184" y="2788299"/>
            <a:ext cx="27755" cy="1175105"/>
          </a:xfrm>
          <a:prstGeom prst="straightConnector1">
            <a:avLst/>
          </a:prstGeom>
          <a:ln w="539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283575" y="3524857"/>
                <a:ext cx="8242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1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575" y="3524857"/>
                <a:ext cx="824200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3704" r="-5185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223218" y="4097572"/>
                <a:ext cx="1971630" cy="265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𝑑𝑟𝑖𝑣𝑒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218" y="4097572"/>
                <a:ext cx="1971630" cy="265907"/>
              </a:xfrm>
              <a:prstGeom prst="rect">
                <a:avLst/>
              </a:prstGeom>
              <a:blipFill rotWithShape="0">
                <a:blip r:embed="rId10"/>
                <a:stretch>
                  <a:fillRect l="-123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761504" y="5801741"/>
                <a:ext cx="1098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0&lt;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𝑐</m:t>
                        </m:r>
                      </m:sup>
                    </m:sSubSup>
                    <m:r>
                      <a:rPr lang="en-US" sz="1600" b="0" i="1" smtClean="0">
                        <a:latin typeface="Cambria Math" charset="0"/>
                      </a:rPr>
                      <m:t>&lt;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504" y="5801741"/>
                <a:ext cx="1098762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663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904935" y="4418065"/>
                <a:ext cx="6362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935" y="4418065"/>
                <a:ext cx="636264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7692" r="-76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293585" y="3230783"/>
                <a:ext cx="828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16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585" y="3230783"/>
                <a:ext cx="828625" cy="246221"/>
              </a:xfrm>
              <a:prstGeom prst="rect">
                <a:avLst/>
              </a:prstGeom>
              <a:blipFill rotWithShape="0">
                <a:blip r:embed="rId14"/>
                <a:stretch>
                  <a:fillRect l="-5882" r="-441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785318" y="4693406"/>
                <a:ext cx="91300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+1</m:t>
                        </m:r>
                      </m:sub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𝑐</m:t>
                        </m:r>
                      </m:sup>
                    </m:sSubSup>
                    <m:r>
                      <a:rPr lang="en-US" sz="16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latin typeface="Cambria Math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318" y="4693406"/>
                <a:ext cx="913007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5333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904688" y="4998080"/>
                <a:ext cx="6422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688" y="4998080"/>
                <a:ext cx="642292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7619" r="-7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828038" y="789170"/>
                <a:ext cx="8570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=0/1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38" y="789170"/>
                <a:ext cx="857094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5674" r="-496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urved Connector 55"/>
          <p:cNvCxnSpPr>
            <a:stCxn id="25" idx="7"/>
            <a:endCxn id="25" idx="6"/>
          </p:cNvCxnSpPr>
          <p:nvPr/>
        </p:nvCxnSpPr>
        <p:spPr>
          <a:xfrm rot="16200000" flipH="1">
            <a:off x="10869584" y="1187820"/>
            <a:ext cx="937539" cy="388341"/>
          </a:xfrm>
          <a:prstGeom prst="curvedConnector4">
            <a:avLst>
              <a:gd name="adj1" fmla="val -25905"/>
              <a:gd name="adj2" fmla="val 158866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1293585" y="3841772"/>
                <a:ext cx="1473480" cy="258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𝑖𝑗</m:t>
                          </m:r>
                        </m:sup>
                      </m:sSup>
                      <m:r>
                        <a:rPr lang="en-US" sz="1600" b="0" i="1" smtClean="0">
                          <a:latin typeface="Cambria Math" charset="0"/>
                        </a:rPr>
                        <m:t>∈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𝒩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585" y="3841772"/>
                <a:ext cx="1473480" cy="258917"/>
              </a:xfrm>
              <a:prstGeom prst="rect">
                <a:avLst/>
              </a:prstGeom>
              <a:blipFill rotWithShape="0">
                <a:blip r:embed="rId18"/>
                <a:stretch>
                  <a:fillRect l="-1660" t="-127907" r="-1245" b="-16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939978" y="3088067"/>
                <a:ext cx="859914" cy="247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charset="0"/>
                            </a:rPr>
                            <m:t>𝜸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charset="0"/>
                            </a:rPr>
                            <m:t>𝒌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charset="0"/>
                            </a:rPr>
                            <m:t>𝒄</m:t>
                          </m:r>
                        </m:sup>
                      </m:sSubSup>
                      <m:r>
                        <a:rPr lang="en-US" sz="1600" b="1" i="1" smtClean="0">
                          <a:latin typeface="Cambria Math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978" y="3088067"/>
                <a:ext cx="859914" cy="247568"/>
              </a:xfrm>
              <a:prstGeom prst="rect">
                <a:avLst/>
              </a:prstGeom>
              <a:blipFill rotWithShape="0">
                <a:blip r:embed="rId19"/>
                <a:stretch>
                  <a:fillRect l="-5634" r="-42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1293585" y="2888047"/>
                <a:ext cx="927754" cy="247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charset="0"/>
                          </a:rPr>
                          <m:t>𝝐</m:t>
                        </m:r>
                      </m:e>
                      <m:sub>
                        <m:r>
                          <a:rPr lang="en-US" sz="1600" b="1" i="1" smtClean="0">
                            <a:latin typeface="Cambria Math" charset="0"/>
                          </a:rPr>
                          <m:t>𝒌</m:t>
                        </m:r>
                        <m:r>
                          <a:rPr lang="en-US" sz="1600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 smtClean="0">
                            <a:latin typeface="Cambria Math" charset="0"/>
                          </a:rPr>
                          <m:t>𝒄</m:t>
                        </m:r>
                      </m:sup>
                    </m:sSubSup>
                    <m:r>
                      <a:rPr lang="en-US" sz="1600" b="1" i="1" smtClean="0">
                        <a:latin typeface="Cambria Math" charset="0"/>
                      </a:rPr>
                      <m:t>≥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latin typeface="Cambria Math" charset="0"/>
                          </a:rPr>
                          <m:t>𝒌</m:t>
                        </m:r>
                      </m:sub>
                      <m:sup>
                        <m:r>
                          <a:rPr lang="en-US" sz="1600" b="1" i="1" smtClean="0">
                            <a:latin typeface="Cambria Math" charset="0"/>
                          </a:rPr>
                          <m:t>𝒄</m:t>
                        </m:r>
                      </m:sup>
                    </m:sSubSup>
                  </m:oMath>
                </a14:m>
                <a:r>
                  <a:rPr lang="en-US" sz="1600" b="1" dirty="0" smtClean="0"/>
                  <a:t> 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585" y="2888047"/>
                <a:ext cx="927754" cy="247568"/>
              </a:xfrm>
              <a:prstGeom prst="rect">
                <a:avLst/>
              </a:prstGeom>
              <a:blipFill rotWithShape="0">
                <a:blip r:embed="rId20"/>
                <a:stretch>
                  <a:fillRect l="-5921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1129979" y="243521"/>
                <a:ext cx="859914" cy="247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charset="0"/>
                            </a:rPr>
                            <m:t>𝜸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charset="0"/>
                            </a:rPr>
                            <m:t>𝒌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charset="0"/>
                            </a:rPr>
                            <m:t>𝒄</m:t>
                          </m:r>
                        </m:sup>
                      </m:sSubSup>
                      <m:r>
                        <a:rPr lang="en-US" sz="1600" b="1" i="1" smtClean="0">
                          <a:latin typeface="Cambria Math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979" y="243521"/>
                <a:ext cx="859914" cy="247568"/>
              </a:xfrm>
              <a:prstGeom prst="rect">
                <a:avLst/>
              </a:prstGeom>
              <a:blipFill rotWithShape="0">
                <a:blip r:embed="rId21"/>
                <a:stretch>
                  <a:fillRect l="-5674" r="-4255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689634" y="423489"/>
                <a:ext cx="7774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~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34" y="423489"/>
                <a:ext cx="777456" cy="33855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6210803" y="2556304"/>
                <a:ext cx="7774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~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803" y="2556304"/>
                <a:ext cx="777456" cy="33855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517413" y="6112624"/>
                <a:ext cx="10122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~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413" y="6112624"/>
                <a:ext cx="1012200" cy="338554"/>
              </a:xfrm>
              <a:prstGeom prst="rect">
                <a:avLst/>
              </a:prstGeom>
              <a:blipFill rotWithShape="0">
                <a:blip r:embed="rId2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023595" y="2465787"/>
                <a:ext cx="8663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95" y="2465787"/>
                <a:ext cx="866326" cy="338554"/>
              </a:xfrm>
              <a:prstGeom prst="rect">
                <a:avLst/>
              </a:prstGeom>
              <a:blipFill rotWithShape="0">
                <a:blip r:embed="rId2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71312" y="4168654"/>
                <a:ext cx="12536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12" y="4168654"/>
                <a:ext cx="1253613" cy="338554"/>
              </a:xfrm>
              <a:prstGeom prst="rect">
                <a:avLst/>
              </a:prstGeom>
              <a:blipFill rotWithShape="0">
                <a:blip r:embed="rId2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035687" y="4168654"/>
                <a:ext cx="13994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~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87" y="4168654"/>
                <a:ext cx="1399486" cy="338554"/>
              </a:xfrm>
              <a:prstGeom prst="rect">
                <a:avLst/>
              </a:prstGeom>
              <a:blipFill rotWithShape="0">
                <a:blip r:embed="rId2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836811" y="1111492"/>
                <a:ext cx="6362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811" y="1111492"/>
                <a:ext cx="636264" cy="246221"/>
              </a:xfrm>
              <a:prstGeom prst="rect">
                <a:avLst/>
              </a:prstGeom>
              <a:blipFill rotWithShape="0">
                <a:blip r:embed="rId28"/>
                <a:stretch>
                  <a:fillRect l="-7692" r="-6731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927504" y="2810332"/>
                <a:ext cx="6286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504" y="2810332"/>
                <a:ext cx="628634" cy="246221"/>
              </a:xfrm>
              <a:prstGeom prst="rect">
                <a:avLst/>
              </a:prstGeom>
              <a:blipFill rotWithShape="0">
                <a:blip r:embed="rId29"/>
                <a:stretch>
                  <a:fillRect l="-4854" r="-679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3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61364" y="3349957"/>
                <a:ext cx="5597236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+1 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≤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+1 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(1−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+1 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≤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+1 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64" y="3349957"/>
                <a:ext cx="5597236" cy="1538883"/>
              </a:xfrm>
              <a:prstGeom prst="rect">
                <a:avLst/>
              </a:prstGeom>
              <a:blipFill rotWithShape="0">
                <a:blip r:embed="rId3"/>
                <a:stretch>
                  <a:fillRect t="-13889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759681" y="2219235"/>
            <a:ext cx="2402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B</a:t>
            </a:r>
            <a:r>
              <a:rPr lang="en-US" sz="2200" i="1" dirty="0" smtClean="0"/>
              <a:t>ig-M Formulation:</a:t>
            </a:r>
            <a:endParaRPr lang="en-US" sz="2200" i="1" dirty="0"/>
          </a:p>
        </p:txBody>
      </p:sp>
      <p:sp>
        <p:nvSpPr>
          <p:cNvPr id="9" name="Rectangle 8"/>
          <p:cNvSpPr/>
          <p:nvPr/>
        </p:nvSpPr>
        <p:spPr>
          <a:xfrm>
            <a:off x="775856" y="2036617"/>
            <a:ext cx="5278580" cy="44473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49290" y="3308486"/>
                <a:ext cx="3161250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+1 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0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~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   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90" y="3308486"/>
                <a:ext cx="3161250" cy="7993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07674" y="2219235"/>
            <a:ext cx="4443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Piecewise linear (or affine) dynamics:</a:t>
            </a:r>
            <a:endParaRPr lang="en-US" sz="2200" i="1" dirty="0"/>
          </a:p>
        </p:txBody>
      </p:sp>
      <p:sp>
        <p:nvSpPr>
          <p:cNvPr id="48" name="Rectangle 47"/>
          <p:cNvSpPr/>
          <p:nvPr/>
        </p:nvSpPr>
        <p:spPr>
          <a:xfrm>
            <a:off x="6373092" y="2036618"/>
            <a:ext cx="5278580" cy="44473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42280" y="4795505"/>
                <a:ext cx="13682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 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80" y="4795505"/>
                <a:ext cx="136825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549289" y="5164837"/>
                <a:ext cx="22645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𝑜𝑚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89" y="5164837"/>
                <a:ext cx="226453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537333" y="5455049"/>
                <a:ext cx="2346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𝑜𝑚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33" y="5455049"/>
                <a:ext cx="234641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342280" y="5745261"/>
                <a:ext cx="1165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80" y="5745261"/>
                <a:ext cx="1165063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1205</Words>
  <Application>Microsoft Macintosh PowerPoint</Application>
  <PresentationFormat>Widescreen</PresentationFormat>
  <Paragraphs>85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Anderson</dc:creator>
  <cp:lastModifiedBy>Sean Anderson</cp:lastModifiedBy>
  <cp:revision>36</cp:revision>
  <dcterms:created xsi:type="dcterms:W3CDTF">2018-04-29T18:47:08Z</dcterms:created>
  <dcterms:modified xsi:type="dcterms:W3CDTF">2018-05-01T14:44:41Z</dcterms:modified>
</cp:coreProperties>
</file>