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23" r:id="rId3"/>
    <p:sldId id="322" r:id="rId4"/>
    <p:sldId id="317" r:id="rId5"/>
    <p:sldId id="321" r:id="rId6"/>
    <p:sldId id="320" r:id="rId7"/>
    <p:sldId id="319" r:id="rId8"/>
    <p:sldId id="324" r:id="rId9"/>
    <p:sldId id="325" r:id="rId10"/>
    <p:sldId id="326" r:id="rId11"/>
    <p:sldId id="327" r:id="rId12"/>
    <p:sldId id="328" r:id="rId13"/>
    <p:sldId id="330" r:id="rId14"/>
    <p:sldId id="331" r:id="rId15"/>
    <p:sldId id="332" r:id="rId16"/>
    <p:sldId id="337" r:id="rId17"/>
    <p:sldId id="336" r:id="rId18"/>
    <p:sldId id="335" r:id="rId19"/>
    <p:sldId id="334" r:id="rId20"/>
    <p:sldId id="333" r:id="rId21"/>
    <p:sldId id="329" r:id="rId22"/>
    <p:sldId id="340" r:id="rId23"/>
    <p:sldId id="343" r:id="rId24"/>
    <p:sldId id="342" r:id="rId25"/>
    <p:sldId id="341" r:id="rId26"/>
    <p:sldId id="339" r:id="rId27"/>
    <p:sldId id="338" r:id="rId28"/>
    <p:sldId id="345" r:id="rId29"/>
    <p:sldId id="347" r:id="rId30"/>
    <p:sldId id="34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4660"/>
  </p:normalViewPr>
  <p:slideViewPr>
    <p:cSldViewPr snapToGrid="0">
      <p:cViewPr varScale="1">
        <p:scale>
          <a:sx n="68" d="100"/>
          <a:sy n="68"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B829-8ACF-4314-A381-426F021A5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A75CB1-2330-4BE4-AFDC-6D38D31D0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30BE68-7CEA-4D63-A397-7BB25FC585B2}"/>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5" name="Footer Placeholder 4">
            <a:extLst>
              <a:ext uri="{FF2B5EF4-FFF2-40B4-BE49-F238E27FC236}">
                <a16:creationId xmlns:a16="http://schemas.microsoft.com/office/drawing/2014/main" id="{C382652B-00E7-4A28-A55A-F385C654E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7A259-5C6E-45F3-AA5A-A718CA0999EE}"/>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14653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2F17-4486-455C-ACB0-8CFD994DC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F7FDAB-AF7A-4513-8CA0-12806FC87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9FC6B-1CD0-4B83-ABF0-82834F7A4B16}"/>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5" name="Footer Placeholder 4">
            <a:extLst>
              <a:ext uri="{FF2B5EF4-FFF2-40B4-BE49-F238E27FC236}">
                <a16:creationId xmlns:a16="http://schemas.microsoft.com/office/drawing/2014/main" id="{D357BA2E-D80D-419D-ADA1-D5819AD47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C2319-A6FC-4208-9791-EFFE731BF956}"/>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211890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76EB2-F92E-49D3-9DE7-E6068AD861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E15CD-56B4-4C19-9428-1AB5C942A2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F41D1-66A4-48A8-8E05-53E0341810EE}"/>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5" name="Footer Placeholder 4">
            <a:extLst>
              <a:ext uri="{FF2B5EF4-FFF2-40B4-BE49-F238E27FC236}">
                <a16:creationId xmlns:a16="http://schemas.microsoft.com/office/drawing/2014/main" id="{3B6BC748-0BDB-49D9-AAFF-B5AB3C8AA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81CAD-7E87-4280-940F-F160456263C6}"/>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116497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4AEF-21F9-4927-BAF7-41B2FE470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3A440-6862-4D0F-912F-DA94F2E598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ABD87-561F-437A-9D39-72DF2412EB66}"/>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5" name="Footer Placeholder 4">
            <a:extLst>
              <a:ext uri="{FF2B5EF4-FFF2-40B4-BE49-F238E27FC236}">
                <a16:creationId xmlns:a16="http://schemas.microsoft.com/office/drawing/2014/main" id="{D07A6278-C3ED-40CB-9B42-3C9300B50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0C9F0-C9AC-47C4-ADEB-39FA7332E229}"/>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138991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9430-FADA-4C86-A906-E0A6327A0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77B7E-97CC-4402-A800-CBB688F06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B111F-E8D0-43EC-885C-D272EACF318A}"/>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5" name="Footer Placeholder 4">
            <a:extLst>
              <a:ext uri="{FF2B5EF4-FFF2-40B4-BE49-F238E27FC236}">
                <a16:creationId xmlns:a16="http://schemas.microsoft.com/office/drawing/2014/main" id="{F3B3DAA9-BB6F-4594-B1D5-ECAA1ADEC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BA6D9-2579-4822-A877-6C8B117F58C8}"/>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12751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45C1-610A-478A-B758-235F59EEC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5F949-5F61-4F40-B687-FD995A3EE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E51C7-9534-43E2-8971-B2E08CE0F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CD8CD5-10B2-4144-920B-DA62F9A30B5F}"/>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6" name="Footer Placeholder 5">
            <a:extLst>
              <a:ext uri="{FF2B5EF4-FFF2-40B4-BE49-F238E27FC236}">
                <a16:creationId xmlns:a16="http://schemas.microsoft.com/office/drawing/2014/main" id="{F068FE90-8443-4652-94FF-A12BF397C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EBC2C-77A6-4A44-A97D-970B97163568}"/>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281303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0141-0FF2-4053-AA7D-BA25570EB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E35CF-5DC4-4442-A93E-31FEAF91F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A2AD1-587D-4716-9ECD-C1026BAC9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3AB7F7-B073-4E65-84C0-FB768789C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804FBF-7027-43C3-8A4F-D8016A46A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24C09-ACC0-4C9F-B502-B68C70379E75}"/>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8" name="Footer Placeholder 7">
            <a:extLst>
              <a:ext uri="{FF2B5EF4-FFF2-40B4-BE49-F238E27FC236}">
                <a16:creationId xmlns:a16="http://schemas.microsoft.com/office/drawing/2014/main" id="{54841C79-F8AD-4638-913A-4E0537FCE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2A53B6-AB72-46F8-B51A-F42AFAD9B2BB}"/>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22889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D1A7-B4CF-43A3-AFCD-63E02D1D1E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A1C88-3706-4CA6-8924-FF189EEACD55}"/>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4" name="Footer Placeholder 3">
            <a:extLst>
              <a:ext uri="{FF2B5EF4-FFF2-40B4-BE49-F238E27FC236}">
                <a16:creationId xmlns:a16="http://schemas.microsoft.com/office/drawing/2014/main" id="{C444AF40-479F-4329-8D13-6E4F9C7D3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BE5193-9AFE-42C2-9856-A5C3DE5A13AF}"/>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321009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92917-10B7-4341-A739-3EB936B81CFE}"/>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3" name="Footer Placeholder 2">
            <a:extLst>
              <a:ext uri="{FF2B5EF4-FFF2-40B4-BE49-F238E27FC236}">
                <a16:creationId xmlns:a16="http://schemas.microsoft.com/office/drawing/2014/main" id="{D2E0CFCC-9841-413E-A422-8415796CDB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8518E-3DD1-49E2-AF1C-133EFE42F18D}"/>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9207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BE74-F16C-467C-9934-D7404161C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2EB12-6AFB-4094-B5B1-7AF6DFEDA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FC4159-FB66-462C-8A7D-7843A1EB9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DDE52-CB7C-4644-AD63-940AD198420A}"/>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6" name="Footer Placeholder 5">
            <a:extLst>
              <a:ext uri="{FF2B5EF4-FFF2-40B4-BE49-F238E27FC236}">
                <a16:creationId xmlns:a16="http://schemas.microsoft.com/office/drawing/2014/main" id="{01C54925-4915-44DF-8B38-90D721115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8149E-3A14-462B-8A6A-7DD5FC6FF601}"/>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83437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7121-5DB2-4CC7-B935-C5692E917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383B32-FBA4-4DCA-A271-7EA158B60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251A36-1CA7-4A5A-92E8-CB3B7B751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A6798-355C-4462-93AC-6F93671620E5}"/>
              </a:ext>
            </a:extLst>
          </p:cNvPr>
          <p:cNvSpPr>
            <a:spLocks noGrp="1"/>
          </p:cNvSpPr>
          <p:nvPr>
            <p:ph type="dt" sz="half" idx="10"/>
          </p:nvPr>
        </p:nvSpPr>
        <p:spPr/>
        <p:txBody>
          <a:bodyPr/>
          <a:lstStyle/>
          <a:p>
            <a:fld id="{8594EADF-1013-458E-A768-8B4A255FC7E9}" type="datetimeFigureOut">
              <a:rPr lang="en-US" smtClean="0"/>
              <a:t>4/20/2021</a:t>
            </a:fld>
            <a:endParaRPr lang="en-US"/>
          </a:p>
        </p:txBody>
      </p:sp>
      <p:sp>
        <p:nvSpPr>
          <p:cNvPr id="6" name="Footer Placeholder 5">
            <a:extLst>
              <a:ext uri="{FF2B5EF4-FFF2-40B4-BE49-F238E27FC236}">
                <a16:creationId xmlns:a16="http://schemas.microsoft.com/office/drawing/2014/main" id="{354FFEE3-A40A-43CD-8E0B-F61EED22A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27D22-5752-476B-A164-D02431F735C1}"/>
              </a:ext>
            </a:extLst>
          </p:cNvPr>
          <p:cNvSpPr>
            <a:spLocks noGrp="1"/>
          </p:cNvSpPr>
          <p:nvPr>
            <p:ph type="sldNum" sz="quarter" idx="12"/>
          </p:nvPr>
        </p:nvSpPr>
        <p:spPr/>
        <p:txBody>
          <a:bodyPr/>
          <a:lstStyle/>
          <a:p>
            <a:fld id="{2E586E24-629F-41D7-A2B4-1F0540BE8C32}" type="slidenum">
              <a:rPr lang="en-US" smtClean="0"/>
              <a:t>‹#›</a:t>
            </a:fld>
            <a:endParaRPr lang="en-US"/>
          </a:p>
        </p:txBody>
      </p:sp>
    </p:spTree>
    <p:extLst>
      <p:ext uri="{BB962C8B-B14F-4D97-AF65-F5344CB8AC3E}">
        <p14:creationId xmlns:p14="http://schemas.microsoft.com/office/powerpoint/2010/main" val="61105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36DEF-B3A2-46F9-B849-F7B68D690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9FFB41-CEBE-4AF9-9092-50E9641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8D065-0DC2-4DCB-BDDC-9EC8A49FD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4EADF-1013-458E-A768-8B4A255FC7E9}" type="datetimeFigureOut">
              <a:rPr lang="en-US" smtClean="0"/>
              <a:t>4/20/2021</a:t>
            </a:fld>
            <a:endParaRPr lang="en-US"/>
          </a:p>
        </p:txBody>
      </p:sp>
      <p:sp>
        <p:nvSpPr>
          <p:cNvPr id="5" name="Footer Placeholder 4">
            <a:extLst>
              <a:ext uri="{FF2B5EF4-FFF2-40B4-BE49-F238E27FC236}">
                <a16:creationId xmlns:a16="http://schemas.microsoft.com/office/drawing/2014/main" id="{AD6FD289-5D70-4FC0-94EE-1C0158F7C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62893-8FEE-4E6D-BCAA-4F77D128D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86E24-629F-41D7-A2B4-1F0540BE8C32}" type="slidenum">
              <a:rPr lang="en-US" smtClean="0"/>
              <a:t>‹#›</a:t>
            </a:fld>
            <a:endParaRPr lang="en-US"/>
          </a:p>
        </p:txBody>
      </p:sp>
    </p:spTree>
    <p:extLst>
      <p:ext uri="{BB962C8B-B14F-4D97-AF65-F5344CB8AC3E}">
        <p14:creationId xmlns:p14="http://schemas.microsoft.com/office/powerpoint/2010/main" val="1107848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Why do we need constructors?</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Member functions are used to initialize private variables of objects.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x.getdata</a:t>
            </a:r>
            <a:r>
              <a:rPr lang="en-IN" dirty="0">
                <a:latin typeface="Times New Roman" panose="02020603050405020304" pitchFamily="18" charset="0"/>
                <a:cs typeface="Times New Roman" panose="02020603050405020304" pitchFamily="18" charset="0"/>
              </a:rPr>
              <a:t>(100, 11.22);</a:t>
            </a:r>
          </a:p>
          <a:p>
            <a:pPr marL="0" indent="0">
              <a:buNone/>
            </a:pPr>
            <a:r>
              <a:rPr lang="en-IN" dirty="0">
                <a:latin typeface="Times New Roman" panose="02020603050405020304" pitchFamily="18" charset="0"/>
                <a:cs typeface="Times New Roman" panose="02020603050405020304" pitchFamily="18" charset="0"/>
              </a:rPr>
              <a:t>But, these functions cannot be used to initialize the member variable at the time of creation of their objects.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to this problem is solved by use of constructors.</a:t>
            </a:r>
          </a:p>
          <a:p>
            <a:pPr marL="0" indent="0">
              <a:buNone/>
            </a:pPr>
            <a:r>
              <a:rPr lang="en-IN" dirty="0">
                <a:latin typeface="Times New Roman" panose="02020603050405020304" pitchFamily="18" charset="0"/>
                <a:cs typeface="Times New Roman" panose="02020603050405020304" pitchFamily="18" charset="0"/>
              </a:rPr>
              <a:t>“Constructors are special member functions which enables an object to initialize itself when it is created”. This is known as automatic initialization of objects.</a:t>
            </a: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20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9C1CB23-7830-4733-A750-EDA9C075BD85}"/>
              </a:ext>
            </a:extLst>
          </p:cNvPr>
          <p:cNvPicPr>
            <a:picLocks noGrp="1" noChangeAspect="1"/>
          </p:cNvPicPr>
          <p:nvPr>
            <p:ph idx="1"/>
          </p:nvPr>
        </p:nvPicPr>
        <p:blipFill>
          <a:blip r:embed="rId2"/>
          <a:stretch>
            <a:fillRect/>
          </a:stretch>
        </p:blipFill>
        <p:spPr>
          <a:xfrm>
            <a:off x="355257" y="230188"/>
            <a:ext cx="5890798" cy="2997907"/>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7F3F08E-D9EE-4636-A697-D88C34075BCE}"/>
              </a:ext>
            </a:extLst>
          </p:cNvPr>
          <p:cNvPicPr>
            <a:picLocks noChangeAspect="1"/>
          </p:cNvPicPr>
          <p:nvPr/>
        </p:nvPicPr>
        <p:blipFill>
          <a:blip r:embed="rId4"/>
          <a:stretch>
            <a:fillRect/>
          </a:stretch>
        </p:blipFill>
        <p:spPr>
          <a:xfrm>
            <a:off x="2785403" y="3228096"/>
            <a:ext cx="6231988" cy="3128254"/>
          </a:xfrm>
          <a:prstGeom prst="rect">
            <a:avLst/>
          </a:prstGeom>
        </p:spPr>
      </p:pic>
    </p:spTree>
    <p:extLst>
      <p:ext uri="{BB962C8B-B14F-4D97-AF65-F5344CB8AC3E}">
        <p14:creationId xmlns:p14="http://schemas.microsoft.com/office/powerpoint/2010/main" val="244335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D8ACBEE-138A-4790-970C-278A6DBA62FF}"/>
              </a:ext>
            </a:extLst>
          </p:cNvPr>
          <p:cNvPicPr>
            <a:picLocks noGrp="1" noChangeAspect="1"/>
          </p:cNvPicPr>
          <p:nvPr>
            <p:ph idx="1"/>
          </p:nvPr>
        </p:nvPicPr>
        <p:blipFill>
          <a:blip r:embed="rId2"/>
          <a:stretch>
            <a:fillRect/>
          </a:stretch>
        </p:blipFill>
        <p:spPr>
          <a:xfrm>
            <a:off x="325948" y="230188"/>
            <a:ext cx="5770052" cy="3667200"/>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5E7E28F-D2AC-4E12-B6F4-D61F849C7764}"/>
              </a:ext>
            </a:extLst>
          </p:cNvPr>
          <p:cNvPicPr>
            <a:picLocks noChangeAspect="1"/>
          </p:cNvPicPr>
          <p:nvPr/>
        </p:nvPicPr>
        <p:blipFill>
          <a:blip r:embed="rId4"/>
          <a:stretch>
            <a:fillRect/>
          </a:stretch>
        </p:blipFill>
        <p:spPr>
          <a:xfrm>
            <a:off x="400930" y="4262512"/>
            <a:ext cx="4114800" cy="2093838"/>
          </a:xfrm>
          <a:prstGeom prst="rect">
            <a:avLst/>
          </a:prstGeom>
        </p:spPr>
      </p:pic>
    </p:spTree>
    <p:extLst>
      <p:ext uri="{BB962C8B-B14F-4D97-AF65-F5344CB8AC3E}">
        <p14:creationId xmlns:p14="http://schemas.microsoft.com/office/powerpoint/2010/main" val="421266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Constructor function can also be defined as inline.</a:t>
            </a:r>
          </a:p>
          <a:p>
            <a:pPr marL="1828800" lvl="4" indent="0">
              <a:buNone/>
            </a:pPr>
            <a:r>
              <a:rPr lang="en-IN" sz="2400" dirty="0">
                <a:latin typeface="Times New Roman" panose="02020603050405020304" pitchFamily="18" charset="0"/>
                <a:cs typeface="Times New Roman" panose="02020603050405020304" pitchFamily="18" charset="0"/>
              </a:rPr>
              <a:t>Class integer</a:t>
            </a:r>
          </a:p>
          <a:p>
            <a:pPr marL="1828800" lvl="4" indent="0">
              <a:buNone/>
            </a:pPr>
            <a:r>
              <a:rPr lang="en-IN" sz="2400" dirty="0">
                <a:latin typeface="Times New Roman" panose="02020603050405020304" pitchFamily="18" charset="0"/>
                <a:cs typeface="Times New Roman" panose="02020603050405020304" pitchFamily="18" charset="0"/>
              </a:rPr>
              <a:t>{ int m , n;</a:t>
            </a:r>
          </a:p>
          <a:p>
            <a:pPr marL="1828800" lvl="4" indent="0">
              <a:buNone/>
            </a:pPr>
            <a:r>
              <a:rPr lang="en-IN" sz="2400" dirty="0">
                <a:latin typeface="Times New Roman" panose="02020603050405020304" pitchFamily="18" charset="0"/>
                <a:cs typeface="Times New Roman" panose="02020603050405020304" pitchFamily="18" charset="0"/>
              </a:rPr>
              <a:t>Public: </a:t>
            </a:r>
          </a:p>
          <a:p>
            <a:pPr marL="1828800" lvl="4" indent="0">
              <a:buNone/>
            </a:pPr>
            <a:r>
              <a:rPr lang="en-IN" sz="2400" dirty="0">
                <a:latin typeface="Times New Roman" panose="02020603050405020304" pitchFamily="18" charset="0"/>
                <a:cs typeface="Times New Roman" panose="02020603050405020304" pitchFamily="18" charset="0"/>
              </a:rPr>
              <a:t>Integer (int x, int y)  //inline constructor</a:t>
            </a:r>
          </a:p>
          <a:p>
            <a:pPr marL="1828800" lvl="4" indent="0">
              <a:buNone/>
            </a:pPr>
            <a:r>
              <a:rPr lang="en-IN" sz="2400" dirty="0">
                <a:latin typeface="Times New Roman" panose="02020603050405020304" pitchFamily="18" charset="0"/>
                <a:cs typeface="Times New Roman" panose="02020603050405020304" pitchFamily="18" charset="0"/>
              </a:rPr>
              <a:t>{</a:t>
            </a:r>
          </a:p>
          <a:p>
            <a:pPr marL="1828800" lvl="4" indent="0">
              <a:buNone/>
            </a:pPr>
            <a:r>
              <a:rPr lang="en-IN" sz="2400" dirty="0">
                <a:latin typeface="Times New Roman" panose="02020603050405020304" pitchFamily="18" charset="0"/>
                <a:cs typeface="Times New Roman" panose="02020603050405020304" pitchFamily="18" charset="0"/>
              </a:rPr>
              <a:t>m=x;</a:t>
            </a:r>
          </a:p>
          <a:p>
            <a:pPr marL="1828800" lvl="4" indent="0">
              <a:buNone/>
            </a:pPr>
            <a:r>
              <a:rPr lang="en-IN" sz="2400" dirty="0">
                <a:latin typeface="Times New Roman" panose="02020603050405020304" pitchFamily="18" charset="0"/>
                <a:cs typeface="Times New Roman" panose="02020603050405020304" pitchFamily="18" charset="0"/>
              </a:rPr>
              <a:t>n=y;</a:t>
            </a:r>
          </a:p>
          <a:p>
            <a:pPr marL="1828800" lvl="4" indent="0">
              <a:buNone/>
            </a:pPr>
            <a:r>
              <a:rPr lang="en-IN" sz="2400" dirty="0">
                <a:latin typeface="Times New Roman" panose="02020603050405020304" pitchFamily="18" charset="0"/>
                <a:cs typeface="Times New Roman" panose="02020603050405020304" pitchFamily="18" charset="0"/>
              </a:rPr>
              <a:t>}</a:t>
            </a:r>
          </a:p>
          <a:p>
            <a:pPr marL="1828800" lvl="4" indent="0">
              <a:buNone/>
            </a:pPr>
            <a:r>
              <a:rPr lang="en-IN" sz="2400" dirty="0">
                <a:latin typeface="Times New Roman" panose="02020603050405020304" pitchFamily="18" charset="0"/>
                <a:cs typeface="Times New Roman" panose="02020603050405020304" pitchFamily="18" charset="0"/>
              </a:rPr>
              <a:t>---</a:t>
            </a:r>
          </a:p>
          <a:p>
            <a:pPr marL="1828800" lvl="4" indent="0">
              <a:buNone/>
            </a:pPr>
            <a:r>
              <a:rPr lang="en-IN"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66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Parameter of constructor can be of any type except that of class to which it belongs.</a:t>
            </a:r>
          </a:p>
          <a:p>
            <a:pPr marL="2286000" lvl="5" indent="0">
              <a:buNone/>
            </a:pPr>
            <a:r>
              <a:rPr lang="en-IN" sz="2800" dirty="0">
                <a:latin typeface="Times New Roman" panose="02020603050405020304" pitchFamily="18" charset="0"/>
                <a:cs typeface="Times New Roman" panose="02020603050405020304" pitchFamily="18" charset="0"/>
              </a:rPr>
              <a:t>Class A</a:t>
            </a:r>
          </a:p>
          <a:p>
            <a:pPr marL="2286000" lvl="5" indent="0">
              <a:buNone/>
            </a:pPr>
            <a:r>
              <a:rPr lang="en-IN" sz="2800" dirty="0">
                <a:latin typeface="Times New Roman" panose="02020603050405020304" pitchFamily="18" charset="0"/>
                <a:cs typeface="Times New Roman" panose="02020603050405020304" pitchFamily="18" charset="0"/>
              </a:rPr>
              <a:t>{</a:t>
            </a:r>
          </a:p>
          <a:p>
            <a:pPr marL="2286000" lvl="5" indent="0">
              <a:buNone/>
            </a:pPr>
            <a:r>
              <a:rPr lang="en-IN" sz="2800" dirty="0">
                <a:latin typeface="Times New Roman" panose="02020603050405020304" pitchFamily="18" charset="0"/>
                <a:cs typeface="Times New Roman" panose="02020603050405020304" pitchFamily="18" charset="0"/>
              </a:rPr>
              <a:t>---</a:t>
            </a:r>
          </a:p>
          <a:p>
            <a:pPr marL="2286000" lvl="5" indent="0">
              <a:buNone/>
            </a:pPr>
            <a:r>
              <a:rPr lang="en-IN" sz="2800" dirty="0">
                <a:latin typeface="Times New Roman" panose="02020603050405020304" pitchFamily="18" charset="0"/>
                <a:cs typeface="Times New Roman" panose="02020603050405020304" pitchFamily="18" charset="0"/>
              </a:rPr>
              <a:t>Public:</a:t>
            </a:r>
          </a:p>
          <a:p>
            <a:pPr marL="2286000" lvl="5" indent="0">
              <a:buNone/>
            </a:pPr>
            <a:r>
              <a:rPr lang="en-IN" sz="2800" dirty="0">
                <a:latin typeface="Times New Roman" panose="02020603050405020304" pitchFamily="18" charset="0"/>
                <a:cs typeface="Times New Roman" panose="02020603050405020304" pitchFamily="18" charset="0"/>
              </a:rPr>
              <a:t>A(A);     //illegal</a:t>
            </a:r>
          </a:p>
          <a:p>
            <a:pPr marL="2286000" lvl="5" indent="0">
              <a:buNone/>
            </a:pPr>
            <a:r>
              <a:rPr lang="en-IN" sz="28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498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A constructor can accept a reference to its own class as parameter.</a:t>
            </a:r>
          </a:p>
          <a:p>
            <a:pPr marL="1828800" lvl="4" indent="0">
              <a:buNone/>
            </a:pPr>
            <a:r>
              <a:rPr lang="en-IN" sz="2800" dirty="0">
                <a:latin typeface="Times New Roman" panose="02020603050405020304" pitchFamily="18" charset="0"/>
                <a:cs typeface="Times New Roman" panose="02020603050405020304" pitchFamily="18" charset="0"/>
              </a:rPr>
              <a:t>Class A</a:t>
            </a:r>
          </a:p>
          <a:p>
            <a:pPr marL="1828800" lvl="4" indent="0">
              <a:buNone/>
            </a:pPr>
            <a:r>
              <a:rPr lang="en-IN" sz="2800" dirty="0">
                <a:latin typeface="Times New Roman" panose="02020603050405020304" pitchFamily="18" charset="0"/>
                <a:cs typeface="Times New Roman" panose="02020603050405020304" pitchFamily="18" charset="0"/>
              </a:rPr>
              <a:t>{</a:t>
            </a:r>
          </a:p>
          <a:p>
            <a:pPr marL="1828800" lvl="4" indent="0">
              <a:buNone/>
            </a:pPr>
            <a:r>
              <a:rPr lang="en-IN" sz="2800" dirty="0">
                <a:latin typeface="Times New Roman" panose="02020603050405020304" pitchFamily="18" charset="0"/>
                <a:cs typeface="Times New Roman" panose="02020603050405020304" pitchFamily="18" charset="0"/>
              </a:rPr>
              <a:t>---</a:t>
            </a:r>
          </a:p>
          <a:p>
            <a:pPr marL="1828800" lvl="4" indent="0">
              <a:buNone/>
            </a:pPr>
            <a:r>
              <a:rPr lang="en-IN" sz="2800" dirty="0">
                <a:latin typeface="Times New Roman" panose="02020603050405020304" pitchFamily="18" charset="0"/>
                <a:cs typeface="Times New Roman" panose="02020603050405020304" pitchFamily="18" charset="0"/>
              </a:rPr>
              <a:t>Public:</a:t>
            </a:r>
          </a:p>
          <a:p>
            <a:pPr marL="1828800" lvl="4" indent="0">
              <a:buNone/>
            </a:pPr>
            <a:r>
              <a:rPr lang="en-IN" sz="2800" dirty="0">
                <a:latin typeface="Times New Roman" panose="02020603050405020304" pitchFamily="18" charset="0"/>
                <a:cs typeface="Times New Roman" panose="02020603050405020304" pitchFamily="18" charset="0"/>
              </a:rPr>
              <a:t>A(A&amp;);            //valid, this is called copy constructor</a:t>
            </a:r>
          </a:p>
          <a:p>
            <a:pPr marL="1828800" lvl="4" indent="0">
              <a:buNone/>
            </a:pPr>
            <a:r>
              <a:rPr lang="en-IN" sz="28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82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3E1087B-612B-4DAB-80B6-472190CA0269}"/>
              </a:ext>
            </a:extLst>
          </p:cNvPr>
          <p:cNvPicPr>
            <a:picLocks noGrp="1" noChangeAspect="1"/>
          </p:cNvPicPr>
          <p:nvPr>
            <p:ph idx="1"/>
          </p:nvPr>
        </p:nvPicPr>
        <p:blipFill>
          <a:blip r:embed="rId2"/>
          <a:stretch>
            <a:fillRect/>
          </a:stretch>
        </p:blipFill>
        <p:spPr>
          <a:xfrm>
            <a:off x="1" y="230188"/>
            <a:ext cx="7925594" cy="6255017"/>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71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C5BC61F-37D4-4ECA-957E-3C8465FA4E14}"/>
              </a:ext>
            </a:extLst>
          </p:cNvPr>
          <p:cNvPicPr>
            <a:picLocks noGrp="1" noChangeAspect="1"/>
          </p:cNvPicPr>
          <p:nvPr>
            <p:ph idx="1"/>
          </p:nvPr>
        </p:nvPicPr>
        <p:blipFill>
          <a:blip r:embed="rId2"/>
          <a:stretch>
            <a:fillRect/>
          </a:stretch>
        </p:blipFill>
        <p:spPr>
          <a:xfrm>
            <a:off x="325949" y="230188"/>
            <a:ext cx="6568222" cy="5931461"/>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82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BE26EA1A-860A-4859-9CE6-4090F1FE6A7D}"/>
              </a:ext>
            </a:extLst>
          </p:cNvPr>
          <p:cNvPicPr>
            <a:picLocks noGrp="1" noChangeAspect="1"/>
          </p:cNvPicPr>
          <p:nvPr>
            <p:ph idx="1"/>
          </p:nvPr>
        </p:nvPicPr>
        <p:blipFill>
          <a:blip r:embed="rId2"/>
          <a:stretch>
            <a:fillRect/>
          </a:stretch>
        </p:blipFill>
        <p:spPr>
          <a:xfrm>
            <a:off x="2236764" y="3174126"/>
            <a:ext cx="4114800" cy="2748372"/>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19349F2-15E1-44E2-BC07-D86D79DD54DA}"/>
              </a:ext>
            </a:extLst>
          </p:cNvPr>
          <p:cNvPicPr>
            <a:picLocks noChangeAspect="1"/>
          </p:cNvPicPr>
          <p:nvPr/>
        </p:nvPicPr>
        <p:blipFill>
          <a:blip r:embed="rId4"/>
          <a:stretch>
            <a:fillRect/>
          </a:stretch>
        </p:blipFill>
        <p:spPr>
          <a:xfrm>
            <a:off x="325949" y="192209"/>
            <a:ext cx="5441806" cy="2981918"/>
          </a:xfrm>
          <a:prstGeom prst="rect">
            <a:avLst/>
          </a:prstGeom>
        </p:spPr>
      </p:pic>
    </p:spTree>
    <p:extLst>
      <p:ext uri="{BB962C8B-B14F-4D97-AF65-F5344CB8AC3E}">
        <p14:creationId xmlns:p14="http://schemas.microsoft.com/office/powerpoint/2010/main" val="246282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C5E249B-0A99-4151-B11C-BA280771045F}"/>
              </a:ext>
            </a:extLst>
          </p:cNvPr>
          <p:cNvPicPr>
            <a:picLocks noGrp="1" noChangeAspect="1"/>
          </p:cNvPicPr>
          <p:nvPr>
            <p:ph idx="1"/>
          </p:nvPr>
        </p:nvPicPr>
        <p:blipFill>
          <a:blip r:embed="rId2"/>
          <a:stretch>
            <a:fillRect/>
          </a:stretch>
        </p:blipFill>
        <p:spPr>
          <a:xfrm>
            <a:off x="325949" y="230188"/>
            <a:ext cx="6890778" cy="6218237"/>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COPY CONSTRUCTOR</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copy constructor is used to declare and initialize an object from another object.           Example:-</a:t>
            </a:r>
          </a:p>
          <a:p>
            <a:pPr marL="0" indent="0">
              <a:buNone/>
            </a:pPr>
            <a:r>
              <a:rPr lang="en-US" sz="2400" dirty="0">
                <a:latin typeface="Times New Roman" panose="02020603050405020304" pitchFamily="18" charset="0"/>
                <a:cs typeface="Times New Roman" panose="02020603050405020304" pitchFamily="18" charset="0"/>
              </a:rPr>
              <a:t>                                     the statement</a:t>
            </a:r>
          </a:p>
          <a:p>
            <a:pPr marL="0" indent="0">
              <a:buNone/>
            </a:pPr>
            <a:r>
              <a:rPr lang="en-US" sz="2400" dirty="0">
                <a:latin typeface="Times New Roman" panose="02020603050405020304" pitchFamily="18" charset="0"/>
                <a:cs typeface="Times New Roman" panose="02020603050405020304" pitchFamily="18" charset="0"/>
              </a:rPr>
              <a:t>                                      integer 12(11); </a:t>
            </a:r>
          </a:p>
          <a:p>
            <a:pPr marL="0" indent="0">
              <a:buNone/>
            </a:pPr>
            <a:r>
              <a:rPr lang="en-US" sz="2400" dirty="0">
                <a:latin typeface="Times New Roman" panose="02020603050405020304" pitchFamily="18" charset="0"/>
                <a:cs typeface="Times New Roman" panose="02020603050405020304" pitchFamily="18" charset="0"/>
              </a:rPr>
              <a:t>would define the object 12 and at the same time initialize it to the values of 11.</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Another form of this statement is :       integer 12=11;</a:t>
            </a:r>
          </a:p>
          <a:p>
            <a:pPr marL="0" indent="0">
              <a:buNone/>
            </a:pPr>
            <a:r>
              <a:rPr lang="en-US" sz="2400" dirty="0">
                <a:latin typeface="Times New Roman" panose="02020603050405020304" pitchFamily="18" charset="0"/>
                <a:cs typeface="Times New Roman" panose="02020603050405020304" pitchFamily="18" charset="0"/>
              </a:rPr>
              <a:t>The process of initialization through a copy constructor is known as copy initialization.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D11835C-6761-4AE8-B4AD-D6DE1E00692D}"/>
              </a:ext>
            </a:extLst>
          </p:cNvPr>
          <p:cNvPicPr>
            <a:picLocks noChangeAspect="1"/>
          </p:cNvPicPr>
          <p:nvPr/>
        </p:nvPicPr>
        <p:blipFill>
          <a:blip r:embed="rId3"/>
          <a:stretch>
            <a:fillRect/>
          </a:stretch>
        </p:blipFill>
        <p:spPr>
          <a:xfrm>
            <a:off x="355257" y="4979963"/>
            <a:ext cx="4911629" cy="1376387"/>
          </a:xfrm>
          <a:prstGeom prst="rect">
            <a:avLst/>
          </a:prstGeom>
        </p:spPr>
      </p:pic>
    </p:spTree>
    <p:extLst>
      <p:ext uri="{BB962C8B-B14F-4D97-AF65-F5344CB8AC3E}">
        <p14:creationId xmlns:p14="http://schemas.microsoft.com/office/powerpoint/2010/main" val="96085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Constructors</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r>
              <a:rPr lang="en-US" dirty="0">
                <a:latin typeface="Times New Roman" panose="02020603050405020304" pitchFamily="18" charset="0"/>
                <a:cs typeface="Times New Roman" panose="02020603050405020304" pitchFamily="18" charset="0"/>
              </a:rPr>
              <a:t>A constructor is a special member function whose task is to initialize the objects of its class at time of their creation. </a:t>
            </a:r>
          </a:p>
          <a:p>
            <a:r>
              <a:rPr lang="en-US" dirty="0">
                <a:latin typeface="Times New Roman" panose="02020603050405020304" pitchFamily="18" charset="0"/>
                <a:cs typeface="Times New Roman" panose="02020603050405020304" pitchFamily="18" charset="0"/>
              </a:rPr>
              <a:t>It is special because its name is the same as the class name. </a:t>
            </a:r>
          </a:p>
          <a:p>
            <a:r>
              <a:rPr lang="en-US" dirty="0">
                <a:latin typeface="Times New Roman" panose="02020603050405020304" pitchFamily="18" charset="0"/>
                <a:cs typeface="Times New Roman" panose="02020603050405020304" pitchFamily="18" charset="0"/>
              </a:rPr>
              <a:t>The constructor is invoked whenever an object of its associated class is created. </a:t>
            </a:r>
          </a:p>
          <a:p>
            <a:r>
              <a:rPr lang="en-US" dirty="0">
                <a:latin typeface="Times New Roman" panose="02020603050405020304" pitchFamily="18" charset="0"/>
                <a:cs typeface="Times New Roman" panose="02020603050405020304" pitchFamily="18" charset="0"/>
              </a:rPr>
              <a:t>It is called constructor because it construct the values of data members of the class.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61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EDAA28C-0634-489C-963B-539D72485B52}"/>
              </a:ext>
            </a:extLst>
          </p:cNvPr>
          <p:cNvPicPr>
            <a:picLocks noGrp="1" noChangeAspect="1"/>
          </p:cNvPicPr>
          <p:nvPr>
            <p:ph idx="1"/>
          </p:nvPr>
        </p:nvPicPr>
        <p:blipFill>
          <a:blip r:embed="rId2"/>
          <a:stretch>
            <a:fillRect/>
          </a:stretch>
        </p:blipFill>
        <p:spPr>
          <a:xfrm>
            <a:off x="355258" y="192209"/>
            <a:ext cx="7827512" cy="6151441"/>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11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6A20878-4690-4ABE-B596-62C27CDA6EC0}"/>
              </a:ext>
            </a:extLst>
          </p:cNvPr>
          <p:cNvPicPr>
            <a:picLocks noGrp="1" noChangeAspect="1"/>
          </p:cNvPicPr>
          <p:nvPr>
            <p:ph idx="1"/>
          </p:nvPr>
        </p:nvPicPr>
        <p:blipFill>
          <a:blip r:embed="rId2"/>
          <a:stretch>
            <a:fillRect/>
          </a:stretch>
        </p:blipFill>
        <p:spPr>
          <a:xfrm>
            <a:off x="745588" y="1955409"/>
            <a:ext cx="4252607" cy="1875685"/>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68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DYNAMIC CONSTRUCTOR</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constructors can also be used to allocate memory while creating objects . </a:t>
            </a:r>
          </a:p>
          <a:p>
            <a:pPr marL="0" indent="0">
              <a:buNone/>
            </a:pPr>
            <a:r>
              <a:rPr lang="en-US" dirty="0">
                <a:latin typeface="Times New Roman" panose="02020603050405020304" pitchFamily="18" charset="0"/>
                <a:cs typeface="Times New Roman" panose="02020603050405020304" pitchFamily="18" charset="0"/>
              </a:rPr>
              <a:t>This will enable the system to allocate the right amount of memory for each object when the objects are not of the same size, thus resulting in the saving of memory.</a:t>
            </a:r>
          </a:p>
          <a:p>
            <a:pPr marL="0" indent="0">
              <a:buNone/>
            </a:pPr>
            <a:r>
              <a:rPr lang="en-US" dirty="0">
                <a:latin typeface="Times New Roman" panose="02020603050405020304" pitchFamily="18" charset="0"/>
                <a:cs typeface="Times New Roman" panose="02020603050405020304" pitchFamily="18" charset="0"/>
              </a:rPr>
              <a:t>Allocate of memory to objects at the time of their construction is known as dynamic constructors of objects. </a:t>
            </a:r>
          </a:p>
          <a:p>
            <a:pPr marL="0" indent="0">
              <a:buNone/>
            </a:pPr>
            <a:r>
              <a:rPr lang="en-US" dirty="0">
                <a:latin typeface="Times New Roman" panose="02020603050405020304" pitchFamily="18" charset="0"/>
                <a:cs typeface="Times New Roman" panose="02020603050405020304" pitchFamily="18" charset="0"/>
              </a:rPr>
              <a:t>The memory is allocated with the help of new operator.</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15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FBC325E-2137-44D5-81B4-5CF3278DC26D}"/>
              </a:ext>
            </a:extLst>
          </p:cNvPr>
          <p:cNvPicPr>
            <a:picLocks noGrp="1" noChangeAspect="1"/>
          </p:cNvPicPr>
          <p:nvPr>
            <p:ph idx="1"/>
          </p:nvPr>
        </p:nvPicPr>
        <p:blipFill>
          <a:blip r:embed="rId2"/>
          <a:stretch>
            <a:fillRect/>
          </a:stretch>
        </p:blipFill>
        <p:spPr>
          <a:xfrm>
            <a:off x="0" y="136525"/>
            <a:ext cx="4586069" cy="3081240"/>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A5D2630-0E34-4EA0-A9F4-6B0D481DA2C7}"/>
              </a:ext>
            </a:extLst>
          </p:cNvPr>
          <p:cNvPicPr>
            <a:picLocks noChangeAspect="1"/>
          </p:cNvPicPr>
          <p:nvPr/>
        </p:nvPicPr>
        <p:blipFill>
          <a:blip r:embed="rId4"/>
          <a:stretch>
            <a:fillRect/>
          </a:stretch>
        </p:blipFill>
        <p:spPr>
          <a:xfrm>
            <a:off x="1871004" y="3217764"/>
            <a:ext cx="6282396" cy="3138585"/>
          </a:xfrm>
          <a:prstGeom prst="rect">
            <a:avLst/>
          </a:prstGeom>
        </p:spPr>
      </p:pic>
    </p:spTree>
    <p:extLst>
      <p:ext uri="{BB962C8B-B14F-4D97-AF65-F5344CB8AC3E}">
        <p14:creationId xmlns:p14="http://schemas.microsoft.com/office/powerpoint/2010/main" val="45606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E0F00A3-D4E0-4933-92AF-8B1069911548}"/>
              </a:ext>
            </a:extLst>
          </p:cNvPr>
          <p:cNvPicPr>
            <a:picLocks noGrp="1" noChangeAspect="1"/>
          </p:cNvPicPr>
          <p:nvPr>
            <p:ph idx="1"/>
          </p:nvPr>
        </p:nvPicPr>
        <p:blipFill>
          <a:blip r:embed="rId2"/>
          <a:stretch>
            <a:fillRect/>
          </a:stretch>
        </p:blipFill>
        <p:spPr>
          <a:xfrm>
            <a:off x="182880" y="230188"/>
            <a:ext cx="8665698" cy="6299199"/>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63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DESTRUCTOR</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 destructor, us the name implies is used to destroy the objects that have been created by a constructor. Like a constructor, the destructor is a member function whose name is the same as the class name but is preceded by a tilde.</a:t>
            </a:r>
          </a:p>
          <a:p>
            <a:pPr marL="0" indent="0">
              <a:buNone/>
            </a:pPr>
            <a:r>
              <a:rPr lang="en-US" dirty="0">
                <a:latin typeface="Times New Roman" panose="02020603050405020304" pitchFamily="18" charset="0"/>
                <a:cs typeface="Times New Roman" panose="02020603050405020304" pitchFamily="18" charset="0"/>
              </a:rPr>
              <a:t>For Example:-            ~ integer( ) { }</a:t>
            </a:r>
          </a:p>
          <a:p>
            <a:pPr marL="0" indent="0">
              <a:buNone/>
            </a:pPr>
            <a:r>
              <a:rPr lang="en-US" dirty="0">
                <a:latin typeface="Times New Roman" panose="02020603050405020304" pitchFamily="18" charset="0"/>
                <a:cs typeface="Times New Roman" panose="02020603050405020304" pitchFamily="18" charset="0"/>
              </a:rPr>
              <a:t>A destructor never takes any argument nor does it return any value. It will be invoked implicitly by the compiler upon exit from the program to clean up storage that is no longer accessible. It is a good practice to declare destructor in a program since it releases memory space for future use.</a:t>
            </a:r>
          </a:p>
          <a:p>
            <a:pPr marL="0" indent="0">
              <a:buNone/>
            </a:pPr>
            <a:r>
              <a:rPr lang="en-US" dirty="0">
                <a:latin typeface="Times New Roman" panose="02020603050405020304" pitchFamily="18" charset="0"/>
                <a:cs typeface="Times New Roman" panose="02020603050405020304" pitchFamily="18" charset="0"/>
              </a:rPr>
              <a:t>Delete is used to free memory which is created by new.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7531BB9-A114-46EA-94F0-9B04EEA5C757}"/>
              </a:ext>
            </a:extLst>
          </p:cNvPr>
          <p:cNvPicPr>
            <a:picLocks noGrp="1" noChangeAspect="1"/>
          </p:cNvPicPr>
          <p:nvPr>
            <p:ph idx="1"/>
          </p:nvPr>
        </p:nvPicPr>
        <p:blipFill>
          <a:blip r:embed="rId2"/>
          <a:stretch>
            <a:fillRect/>
          </a:stretch>
        </p:blipFill>
        <p:spPr>
          <a:xfrm>
            <a:off x="325947" y="351692"/>
            <a:ext cx="5315197" cy="2180493"/>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C6D40C4-5831-48C1-8AA4-3528EFB532C6}"/>
              </a:ext>
            </a:extLst>
          </p:cNvPr>
          <p:cNvPicPr>
            <a:picLocks noChangeAspect="1"/>
          </p:cNvPicPr>
          <p:nvPr/>
        </p:nvPicPr>
        <p:blipFill>
          <a:blip r:embed="rId4"/>
          <a:stretch>
            <a:fillRect/>
          </a:stretch>
        </p:blipFill>
        <p:spPr>
          <a:xfrm>
            <a:off x="520505" y="2532185"/>
            <a:ext cx="7526215" cy="3824165"/>
          </a:xfrm>
          <a:prstGeom prst="rect">
            <a:avLst/>
          </a:prstGeom>
        </p:spPr>
      </p:pic>
    </p:spTree>
    <p:extLst>
      <p:ext uri="{BB962C8B-B14F-4D97-AF65-F5344CB8AC3E}">
        <p14:creationId xmlns:p14="http://schemas.microsoft.com/office/powerpoint/2010/main" val="358790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CAA3D14C-1E66-4041-9A1D-A333FE6AC9CC}"/>
              </a:ext>
            </a:extLst>
          </p:cNvPr>
          <p:cNvPicPr>
            <a:picLocks noGrp="1" noChangeAspect="1"/>
          </p:cNvPicPr>
          <p:nvPr>
            <p:ph idx="1"/>
          </p:nvPr>
        </p:nvPicPr>
        <p:blipFill>
          <a:blip r:embed="rId2"/>
          <a:stretch>
            <a:fillRect/>
          </a:stretch>
        </p:blipFill>
        <p:spPr>
          <a:xfrm>
            <a:off x="691577" y="3429000"/>
            <a:ext cx="4977703" cy="2628167"/>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FD85F8-B01A-4391-B081-22EFF65A64B8}"/>
              </a:ext>
            </a:extLst>
          </p:cNvPr>
          <p:cNvPicPr>
            <a:picLocks noChangeAspect="1"/>
          </p:cNvPicPr>
          <p:nvPr/>
        </p:nvPicPr>
        <p:blipFill>
          <a:blip r:embed="rId4"/>
          <a:stretch>
            <a:fillRect/>
          </a:stretch>
        </p:blipFill>
        <p:spPr>
          <a:xfrm>
            <a:off x="355258" y="506437"/>
            <a:ext cx="4835720" cy="2628167"/>
          </a:xfrm>
          <a:prstGeom prst="rect">
            <a:avLst/>
          </a:prstGeom>
        </p:spPr>
      </p:pic>
    </p:spTree>
    <p:extLst>
      <p:ext uri="{BB962C8B-B14F-4D97-AF65-F5344CB8AC3E}">
        <p14:creationId xmlns:p14="http://schemas.microsoft.com/office/powerpoint/2010/main" val="167017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3E688C8-7AB8-42F6-AD67-E79FFB356BCB}"/>
              </a:ext>
            </a:extLst>
          </p:cNvPr>
          <p:cNvPicPr>
            <a:picLocks noGrp="1" noChangeAspect="1"/>
          </p:cNvPicPr>
          <p:nvPr>
            <p:ph idx="1"/>
          </p:nvPr>
        </p:nvPicPr>
        <p:blipFill>
          <a:blip r:embed="rId2"/>
          <a:stretch>
            <a:fillRect/>
          </a:stretch>
        </p:blipFill>
        <p:spPr>
          <a:xfrm>
            <a:off x="492369" y="450166"/>
            <a:ext cx="5725551" cy="5906184"/>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45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lgn="ctr">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IN" sz="6000" dirty="0">
                <a:solidFill>
                  <a:srgbClr val="FF0000"/>
                </a:solidFill>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66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36CC750-0A25-41A2-9C1D-6F21DAADA437}"/>
              </a:ext>
            </a:extLst>
          </p:cNvPr>
          <p:cNvPicPr>
            <a:picLocks noGrp="1" noChangeAspect="1"/>
          </p:cNvPicPr>
          <p:nvPr>
            <p:ph idx="1"/>
          </p:nvPr>
        </p:nvPicPr>
        <p:blipFill>
          <a:blip r:embed="rId2"/>
          <a:stretch>
            <a:fillRect/>
          </a:stretch>
        </p:blipFill>
        <p:spPr>
          <a:xfrm>
            <a:off x="4482306" y="3538537"/>
            <a:ext cx="3257550" cy="1104900"/>
          </a:xfrm>
        </p:spPr>
      </p:pic>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FCA5B91-FF99-4802-B55B-17D14C84CC95}"/>
              </a:ext>
            </a:extLst>
          </p:cNvPr>
          <p:cNvPicPr>
            <a:picLocks noChangeAspect="1"/>
          </p:cNvPicPr>
          <p:nvPr/>
        </p:nvPicPr>
        <p:blipFill>
          <a:blip r:embed="rId4"/>
          <a:stretch>
            <a:fillRect/>
          </a:stretch>
        </p:blipFill>
        <p:spPr>
          <a:xfrm>
            <a:off x="355257" y="379828"/>
            <a:ext cx="8131518" cy="5598941"/>
          </a:xfrm>
          <a:prstGeom prst="rect">
            <a:avLst/>
          </a:prstGeom>
        </p:spPr>
      </p:pic>
    </p:spTree>
    <p:extLst>
      <p:ext uri="{BB962C8B-B14F-4D97-AF65-F5344CB8AC3E}">
        <p14:creationId xmlns:p14="http://schemas.microsoft.com/office/powerpoint/2010/main" val="1204668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2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When a class contains a constructor like the one defined above it is guaranteed that an object created by the class will be initialized automatically.</a:t>
            </a:r>
          </a:p>
          <a:p>
            <a:pPr marL="0" indent="0">
              <a:buNone/>
            </a:pPr>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                        Integer int1; //object int 1 created</a:t>
            </a:r>
          </a:p>
          <a:p>
            <a:pPr marL="0" indent="0">
              <a:buNone/>
            </a:pPr>
            <a:r>
              <a:rPr lang="en-US" dirty="0">
                <a:latin typeface="Times New Roman" panose="02020603050405020304" pitchFamily="18" charset="0"/>
                <a:cs typeface="Times New Roman" panose="02020603050405020304" pitchFamily="18" charset="0"/>
              </a:rPr>
              <a:t>This declaration not only creates the object int1 of type integer but also initializes its data members m and n to zero.</a:t>
            </a:r>
          </a:p>
          <a:p>
            <a:pPr marL="0" indent="0">
              <a:buNone/>
            </a:pPr>
            <a:r>
              <a:rPr lang="en-US" dirty="0">
                <a:latin typeface="Times New Roman" panose="02020603050405020304" pitchFamily="18" charset="0"/>
                <a:cs typeface="Times New Roman" panose="02020603050405020304" pitchFamily="18" charset="0"/>
              </a:rPr>
              <a:t>There is no need to write any statement to invoke constructor function as we do with the normal member function. In case of normal function, we invoke this function for each of objects separately. This would be very inconvenient, if these are a large number of objects.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92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constructor functions have some characteristics:-</a:t>
            </a:r>
          </a:p>
          <a:p>
            <a:r>
              <a:rPr lang="en-US" sz="2400" dirty="0">
                <a:latin typeface="Times New Roman" panose="02020603050405020304" pitchFamily="18" charset="0"/>
                <a:cs typeface="Times New Roman" panose="02020603050405020304" pitchFamily="18" charset="0"/>
              </a:rPr>
              <a:t>They should be declared in the public section .</a:t>
            </a:r>
          </a:p>
          <a:p>
            <a:r>
              <a:rPr lang="en-US" sz="2400" dirty="0">
                <a:latin typeface="Times New Roman" panose="02020603050405020304" pitchFamily="18" charset="0"/>
                <a:cs typeface="Times New Roman" panose="02020603050405020304" pitchFamily="18" charset="0"/>
              </a:rPr>
              <a:t> They are invoked automatically when the objects are created.</a:t>
            </a:r>
          </a:p>
          <a:p>
            <a:r>
              <a:rPr lang="en-US" sz="2400" dirty="0">
                <a:latin typeface="Times New Roman" panose="02020603050405020304" pitchFamily="18" charset="0"/>
                <a:cs typeface="Times New Roman" panose="02020603050405020304" pitchFamily="18" charset="0"/>
              </a:rPr>
              <a:t>They don't have return types, not even void and therefore they cannot return values. </a:t>
            </a:r>
          </a:p>
          <a:p>
            <a:r>
              <a:rPr lang="en-US" sz="2400" dirty="0">
                <a:latin typeface="Times New Roman" panose="02020603050405020304" pitchFamily="18" charset="0"/>
                <a:cs typeface="Times New Roman" panose="02020603050405020304" pitchFamily="18" charset="0"/>
              </a:rPr>
              <a:t>They cannot be inherited , though a derived class can call the base class constructor .</a:t>
            </a:r>
          </a:p>
          <a:p>
            <a:r>
              <a:rPr lang="en-US" sz="2400" dirty="0">
                <a:latin typeface="Times New Roman" panose="02020603050405020304" pitchFamily="18" charset="0"/>
                <a:cs typeface="Times New Roman" panose="02020603050405020304" pitchFamily="18" charset="0"/>
              </a:rPr>
              <a:t>Like other C++ function , they can have default arguments,</a:t>
            </a:r>
          </a:p>
          <a:p>
            <a:r>
              <a:rPr lang="en-US" sz="2400" dirty="0">
                <a:latin typeface="Times New Roman" panose="02020603050405020304" pitchFamily="18" charset="0"/>
                <a:cs typeface="Times New Roman" panose="02020603050405020304" pitchFamily="18" charset="0"/>
              </a:rPr>
              <a:t>Constructor can't be virtual.</a:t>
            </a:r>
          </a:p>
          <a:p>
            <a:r>
              <a:rPr lang="en-US" sz="2400" dirty="0">
                <a:latin typeface="Times New Roman" panose="02020603050405020304" pitchFamily="18" charset="0"/>
                <a:cs typeface="Times New Roman" panose="02020603050405020304" pitchFamily="18" charset="0"/>
              </a:rPr>
              <a:t>An object with a constructor can't be used as a member of union. </a:t>
            </a:r>
          </a:p>
          <a:p>
            <a:r>
              <a:rPr lang="en-US" sz="2400" dirty="0">
                <a:latin typeface="Times New Roman" panose="02020603050405020304" pitchFamily="18" charset="0"/>
                <a:cs typeface="Times New Roman" panose="02020603050405020304" pitchFamily="18" charset="0"/>
              </a:rPr>
              <a:t>They make implicit calls to operators new and delete when memory allocation is required.</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99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Default Constructor</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 constructor that accept no parameter is called the default constructor. The default constructor for class A is A :: A( ). </a:t>
            </a:r>
          </a:p>
          <a:p>
            <a:pPr marL="0" indent="0">
              <a:buNone/>
            </a:pPr>
            <a:r>
              <a:rPr lang="en-US" dirty="0">
                <a:latin typeface="Times New Roman" panose="02020603050405020304" pitchFamily="18" charset="0"/>
                <a:cs typeface="Times New Roman" panose="02020603050405020304" pitchFamily="18" charset="0"/>
              </a:rPr>
              <a:t>If no such constructor is defined, then the compiler supplies a default constructor . </a:t>
            </a:r>
          </a:p>
          <a:p>
            <a:pPr marL="0" indent="0">
              <a:buNone/>
            </a:pPr>
            <a:r>
              <a:rPr lang="en-US" dirty="0">
                <a:latin typeface="Times New Roman" panose="02020603050405020304" pitchFamily="18" charset="0"/>
                <a:cs typeface="Times New Roman" panose="02020603050405020304" pitchFamily="18" charset="0"/>
              </a:rPr>
              <a:t>Therefore a statement such as :-</a:t>
            </a:r>
          </a:p>
          <a:p>
            <a:pPr marL="0" indent="0">
              <a:buNone/>
            </a:pP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;//invokes the default constructor of the compiler  to create the object "a"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06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92210"/>
            <a:ext cx="11510793" cy="6433878"/>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Example of default constructor:</a:t>
            </a:r>
          </a:p>
          <a:p>
            <a:pPr marL="0" indent="0">
              <a:buNone/>
            </a:pP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abc</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private:</a:t>
            </a:r>
          </a:p>
          <a:p>
            <a:pPr marL="0" indent="0">
              <a:buNone/>
            </a:pPr>
            <a:r>
              <a:rPr lang="en-IN" sz="1600" dirty="0">
                <a:latin typeface="Times New Roman" panose="02020603050405020304" pitchFamily="18" charset="0"/>
                <a:cs typeface="Times New Roman" panose="02020603050405020304" pitchFamily="18" charset="0"/>
              </a:rPr>
              <a:t>        char nm[]; </a:t>
            </a:r>
          </a:p>
          <a:p>
            <a:pPr marL="0" indent="0">
              <a:buNone/>
            </a:pPr>
            <a:r>
              <a:rPr lang="en-IN" sz="1600" dirty="0">
                <a:latin typeface="Times New Roman" panose="02020603050405020304" pitchFamily="18" charset="0"/>
                <a:cs typeface="Times New Roman" panose="02020603050405020304" pitchFamily="18" charset="0"/>
              </a:rPr>
              <a:t>public:</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 ( )</a:t>
            </a:r>
          </a:p>
          <a:p>
            <a:pPr marL="457200" lvl="1" indent="0">
              <a:buNone/>
            </a:pPr>
            <a:r>
              <a:rPr lang="en-IN" sz="1200" dirty="0">
                <a:latin typeface="Times New Roman" panose="02020603050405020304" pitchFamily="18" charset="0"/>
                <a:cs typeface="Times New Roman" panose="02020603050405020304" pitchFamily="18" charset="0"/>
              </a:rPr>
              <a:t>{</a:t>
            </a:r>
          </a:p>
          <a:p>
            <a:pPr marL="457200" lvl="1" indent="0">
              <a:buNone/>
            </a:pPr>
            <a:r>
              <a:rPr lang="en-IN" sz="1200" dirty="0" err="1">
                <a:latin typeface="Times New Roman" panose="02020603050405020304" pitchFamily="18" charset="0"/>
                <a:cs typeface="Times New Roman" panose="02020603050405020304" pitchFamily="18" charset="0"/>
              </a:rPr>
              <a:t>cout</a:t>
            </a:r>
            <a:r>
              <a:rPr lang="en-IN" sz="1200" dirty="0">
                <a:latin typeface="Times New Roman" panose="02020603050405020304" pitchFamily="18" charset="0"/>
                <a:cs typeface="Times New Roman" panose="02020603050405020304" pitchFamily="18" charset="0"/>
              </a:rPr>
              <a:t>&lt;&lt;”enter your name:”; </a:t>
            </a:r>
          </a:p>
          <a:p>
            <a:pPr marL="457200" lvl="1" indent="0">
              <a:buNone/>
            </a:pPr>
            <a:r>
              <a:rPr lang="en-IN" sz="1200" dirty="0" err="1">
                <a:latin typeface="Times New Roman" panose="02020603050405020304" pitchFamily="18" charset="0"/>
                <a:cs typeface="Times New Roman" panose="02020603050405020304" pitchFamily="18" charset="0"/>
              </a:rPr>
              <a:t>cin</a:t>
            </a:r>
            <a:r>
              <a:rPr lang="en-IN" sz="1200" dirty="0">
                <a:latin typeface="Times New Roman" panose="02020603050405020304" pitchFamily="18" charset="0"/>
                <a:cs typeface="Times New Roman" panose="02020603050405020304" pitchFamily="18" charset="0"/>
              </a:rPr>
              <a:t>&gt;&gt;nm;</a:t>
            </a:r>
          </a:p>
          <a:p>
            <a:pPr marL="457200" lvl="1" indent="0">
              <a:buNone/>
            </a:pPr>
            <a:r>
              <a:rPr lang="en-IN" sz="12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void display( )</a:t>
            </a:r>
          </a:p>
          <a:p>
            <a:pPr marL="457200" lvl="1"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cout</a:t>
            </a:r>
            <a:r>
              <a:rPr lang="en-IN" sz="1200" dirty="0">
                <a:latin typeface="Times New Roman" panose="02020603050405020304" pitchFamily="18" charset="0"/>
                <a:cs typeface="Times New Roman" panose="02020603050405020304" pitchFamily="18" charset="0"/>
              </a:rPr>
              <a:t>&lt;&lt;nm; }</a:t>
            </a:r>
          </a:p>
          <a:p>
            <a:pPr marL="457200" lvl="1" indent="0">
              <a:buNone/>
            </a:pPr>
            <a:r>
              <a:rPr lang="en-IN" sz="12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int main( )</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 d; </a:t>
            </a:r>
          </a:p>
          <a:p>
            <a:pPr marL="0" indent="0">
              <a:buNone/>
            </a:pPr>
            <a:r>
              <a:rPr lang="en-IN" sz="1600" dirty="0" err="1">
                <a:latin typeface="Times New Roman" panose="02020603050405020304" pitchFamily="18" charset="0"/>
                <a:cs typeface="Times New Roman" panose="02020603050405020304" pitchFamily="18" charset="0"/>
              </a:rPr>
              <a:t>d.display</a:t>
            </a:r>
            <a:r>
              <a:rPr lang="en-IN" sz="1600" dirty="0">
                <a:latin typeface="Times New Roman" panose="02020603050405020304" pitchFamily="18" charset="0"/>
                <a:cs typeface="Times New Roman" panose="02020603050405020304" pitchFamily="18" charset="0"/>
              </a:rPr>
              <a:t>( ); </a:t>
            </a:r>
          </a:p>
          <a:p>
            <a:pPr marL="0" indent="0">
              <a:buNone/>
            </a:pPr>
            <a:r>
              <a:rPr lang="en-IN" sz="1600" dirty="0" err="1">
                <a:latin typeface="Times New Roman" panose="02020603050405020304" pitchFamily="18" charset="0"/>
                <a:cs typeface="Times New Roman" panose="02020603050405020304" pitchFamily="18" charset="0"/>
              </a:rPr>
              <a:t>getch</a:t>
            </a:r>
            <a:r>
              <a:rPr lang="en-IN" sz="1600" dirty="0">
                <a:latin typeface="Times New Roman" panose="02020603050405020304" pitchFamily="18" charset="0"/>
                <a:cs typeface="Times New Roman" panose="02020603050405020304" pitchFamily="18" charset="0"/>
              </a:rPr>
              <a:t>( ); </a:t>
            </a:r>
          </a:p>
          <a:p>
            <a:pPr marL="0" indent="0">
              <a:buNone/>
            </a:pPr>
            <a:r>
              <a:rPr lang="en-IN" sz="1600" dirty="0">
                <a:latin typeface="Times New Roman" panose="02020603050405020304" pitchFamily="18" charset="0"/>
                <a:cs typeface="Times New Roman" panose="02020603050405020304" pitchFamily="18" charset="0"/>
              </a:rPr>
              <a:t>return(0);</a:t>
            </a:r>
          </a:p>
          <a:p>
            <a:pPr marL="0" indent="0">
              <a:buNone/>
            </a:pPr>
            <a:r>
              <a:rPr lang="en-IN" sz="16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37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r>
              <a:rPr lang="en-IN" sz="4000" b="1" u="sng" dirty="0">
                <a:latin typeface="Times New Roman" panose="02020603050405020304" pitchFamily="18" charset="0"/>
                <a:cs typeface="Times New Roman" panose="02020603050405020304" pitchFamily="18" charset="0"/>
              </a:rPr>
              <a:t>PARAMETERIZED CONSTRUCTOR</a:t>
            </a: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1555751"/>
            <a:ext cx="11510793" cy="50703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constructors that can take arguments are called parameterized constructors. </a:t>
            </a:r>
          </a:p>
          <a:p>
            <a:pPr marL="0" indent="0">
              <a:buNone/>
            </a:pPr>
            <a:r>
              <a:rPr lang="en-US" dirty="0">
                <a:latin typeface="Times New Roman" panose="02020603050405020304" pitchFamily="18" charset="0"/>
                <a:cs typeface="Times New Roman" panose="02020603050405020304" pitchFamily="18" charset="0"/>
              </a:rPr>
              <a:t>Using parameterized constructor we can initialize the various data elements of different objects with different values when they are created.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9B910B-E401-4EED-8583-22C7EF27A805}"/>
              </a:ext>
            </a:extLst>
          </p:cNvPr>
          <p:cNvPicPr>
            <a:picLocks noChangeAspect="1"/>
          </p:cNvPicPr>
          <p:nvPr/>
        </p:nvPicPr>
        <p:blipFill>
          <a:blip r:embed="rId3"/>
          <a:stretch>
            <a:fillRect/>
          </a:stretch>
        </p:blipFill>
        <p:spPr>
          <a:xfrm>
            <a:off x="1128932" y="3010486"/>
            <a:ext cx="4807634" cy="3095951"/>
          </a:xfrm>
          <a:prstGeom prst="rect">
            <a:avLst/>
          </a:prstGeom>
        </p:spPr>
      </p:pic>
    </p:spTree>
    <p:extLst>
      <p:ext uri="{BB962C8B-B14F-4D97-AF65-F5344CB8AC3E}">
        <p14:creationId xmlns:p14="http://schemas.microsoft.com/office/powerpoint/2010/main" val="77305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0A4-ADD9-4B7D-B590-860371A07079}"/>
              </a:ext>
            </a:extLst>
          </p:cNvPr>
          <p:cNvSpPr>
            <a:spLocks noGrp="1"/>
          </p:cNvSpPr>
          <p:nvPr>
            <p:ph type="title"/>
          </p:nvPr>
        </p:nvSpPr>
        <p:spPr>
          <a:xfrm>
            <a:off x="355258" y="192209"/>
            <a:ext cx="11510794" cy="1113630"/>
          </a:xfrm>
        </p:spPr>
        <p:txBody>
          <a:bodyPr>
            <a:normAutofit/>
          </a:bodyPr>
          <a:lstStyle/>
          <a:p>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63115-5467-4403-B167-11281EECD39A}"/>
              </a:ext>
            </a:extLst>
          </p:cNvPr>
          <p:cNvSpPr>
            <a:spLocks noGrp="1"/>
          </p:cNvSpPr>
          <p:nvPr>
            <p:ph idx="1"/>
          </p:nvPr>
        </p:nvSpPr>
        <p:spPr>
          <a:xfrm>
            <a:off x="355257" y="3221501"/>
            <a:ext cx="11510793" cy="340458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argument can be passed to the constructor by calling the constructor </a:t>
            </a:r>
          </a:p>
          <a:p>
            <a:pPr marL="0" indent="0">
              <a:buNone/>
            </a:pPr>
            <a:r>
              <a:rPr lang="en-US" dirty="0">
                <a:latin typeface="Times New Roman" panose="02020603050405020304" pitchFamily="18" charset="0"/>
                <a:cs typeface="Times New Roman" panose="02020603050405020304" pitchFamily="18" charset="0"/>
              </a:rPr>
              <a:t>implicitly.</a:t>
            </a:r>
          </a:p>
          <a:p>
            <a:pPr marL="0" indent="0">
              <a:buNone/>
            </a:pPr>
            <a:r>
              <a:rPr lang="en-US" dirty="0">
                <a:latin typeface="Times New Roman" panose="02020603050405020304" pitchFamily="18" charset="0"/>
                <a:cs typeface="Times New Roman" panose="02020603050405020304" pitchFamily="18" charset="0"/>
              </a:rPr>
              <a:t>                  integer int 1 = integer(0,100); // explicit call </a:t>
            </a:r>
          </a:p>
          <a:p>
            <a:pPr marL="0" indent="0">
              <a:buNone/>
            </a:pPr>
            <a:r>
              <a:rPr lang="en-US" dirty="0">
                <a:latin typeface="Times New Roman" panose="02020603050405020304" pitchFamily="18" charset="0"/>
                <a:cs typeface="Times New Roman" panose="02020603050405020304" pitchFamily="18" charset="0"/>
              </a:rPr>
              <a:t>                  integer int 1(0,100); //implicit call</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457788-4D4C-4C5A-A174-A72A9F4E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56" y="230188"/>
            <a:ext cx="965887" cy="1037672"/>
          </a:xfrm>
          <a:prstGeom prst="rect">
            <a:avLst/>
          </a:prstGeom>
        </p:spPr>
      </p:pic>
      <p:sp>
        <p:nvSpPr>
          <p:cNvPr id="6" name="Footer Placeholder 5">
            <a:extLst>
              <a:ext uri="{FF2B5EF4-FFF2-40B4-BE49-F238E27FC236}">
                <a16:creationId xmlns:a16="http://schemas.microsoft.com/office/drawing/2014/main" id="{EB053941-B969-45ED-8545-2EBDDA7046B1}"/>
              </a:ext>
            </a:extLst>
          </p:cNvPr>
          <p:cNvSpPr>
            <a:spLocks noGrp="1"/>
          </p:cNvSpPr>
          <p:nvPr>
            <p:ph type="ftr" sz="quarter" idx="11"/>
          </p:nvPr>
        </p:nvSpPr>
        <p:spPr/>
        <p:txBody>
          <a:bodyPr/>
          <a:lstStyle/>
          <a:p>
            <a:r>
              <a:rPr lang="nb-NO" sz="1600" dirty="0">
                <a:solidFill>
                  <a:schemeClr val="accent1"/>
                </a:solidFill>
                <a:latin typeface="Times New Roman" panose="02020603050405020304" pitchFamily="18" charset="0"/>
                <a:cs typeface="Times New Roman" panose="02020603050405020304" pitchFamily="18" charset="0"/>
              </a:rPr>
              <a:t>By:  Karuna Middha, Assistant professor(CSE)</a:t>
            </a:r>
            <a:endParaRPr lang="en-US" sz="1600" dirty="0">
              <a:solidFill>
                <a:schemeClr val="accent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E7B4146C-737D-4BEF-86A5-938FFEAA5123}"/>
              </a:ext>
            </a:extLst>
          </p:cNvPr>
          <p:cNvPicPr>
            <a:picLocks noChangeAspect="1"/>
          </p:cNvPicPr>
          <p:nvPr/>
        </p:nvPicPr>
        <p:blipFill>
          <a:blip r:embed="rId3"/>
          <a:stretch>
            <a:fillRect/>
          </a:stretch>
        </p:blipFill>
        <p:spPr>
          <a:xfrm>
            <a:off x="355256" y="1530244"/>
            <a:ext cx="4582503" cy="1466174"/>
          </a:xfrm>
          <a:prstGeom prst="rect">
            <a:avLst/>
          </a:prstGeom>
        </p:spPr>
      </p:pic>
    </p:spTree>
    <p:extLst>
      <p:ext uri="{BB962C8B-B14F-4D97-AF65-F5344CB8AC3E}">
        <p14:creationId xmlns:p14="http://schemas.microsoft.com/office/powerpoint/2010/main" val="257415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1248</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Why do we need constructors?</vt:lpstr>
      <vt:lpstr>Constructors</vt:lpstr>
      <vt:lpstr>PowerPoint Presentation</vt:lpstr>
      <vt:lpstr>PowerPoint Presentation</vt:lpstr>
      <vt:lpstr>PowerPoint Presentation</vt:lpstr>
      <vt:lpstr>Default Constructor</vt:lpstr>
      <vt:lpstr>PowerPoint Presentation</vt:lpstr>
      <vt:lpstr>PARAMETERIZED CONSTRUCTOR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 CONSTRUCTOR</vt:lpstr>
      <vt:lpstr>PowerPoint Presentation</vt:lpstr>
      <vt:lpstr>PowerPoint Presentation</vt:lpstr>
      <vt:lpstr>DYNAMIC CONSTRUCTOR</vt:lpstr>
      <vt:lpstr>PowerPoint Presentation</vt:lpstr>
      <vt:lpstr>PowerPoint Presentation</vt:lpstr>
      <vt:lpstr>DESTRUCTOR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Middha</dc:creator>
  <cp:lastModifiedBy>Karuna Middha</cp:lastModifiedBy>
  <cp:revision>27</cp:revision>
  <dcterms:created xsi:type="dcterms:W3CDTF">2021-03-25T08:32:26Z</dcterms:created>
  <dcterms:modified xsi:type="dcterms:W3CDTF">2021-04-20T05:31:15Z</dcterms:modified>
</cp:coreProperties>
</file>