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67" r:id="rId6"/>
  </p:sldMasterIdLst>
  <p:notesMasterIdLst>
    <p:notesMasterId r:id="rId32"/>
  </p:notesMasterIdLst>
  <p:sldIdLst>
    <p:sldId id="256" r:id="rId7"/>
    <p:sldId id="257" r:id="rId8"/>
    <p:sldId id="263" r:id="rId9"/>
    <p:sldId id="261" r:id="rId10"/>
    <p:sldId id="259" r:id="rId11"/>
    <p:sldId id="293" r:id="rId12"/>
    <p:sldId id="264" r:id="rId13"/>
    <p:sldId id="265" r:id="rId14"/>
    <p:sldId id="288" r:id="rId15"/>
    <p:sldId id="266" r:id="rId16"/>
    <p:sldId id="267" r:id="rId17"/>
    <p:sldId id="280" r:id="rId18"/>
    <p:sldId id="289" r:id="rId19"/>
    <p:sldId id="268" r:id="rId20"/>
    <p:sldId id="282" r:id="rId21"/>
    <p:sldId id="283" r:id="rId22"/>
    <p:sldId id="284" r:id="rId23"/>
    <p:sldId id="285" r:id="rId24"/>
    <p:sldId id="286" r:id="rId25"/>
    <p:sldId id="262" r:id="rId26"/>
    <p:sldId id="273" r:id="rId27"/>
    <p:sldId id="274" r:id="rId28"/>
    <p:sldId id="292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8DD0B-794F-4105-A733-49C42D0CBB83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09EFD-690E-4869-9770-D53F38177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2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C7BDD-C0CB-4D36-8EA7-02C8850228EC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6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Step 2 is </a:t>
            </a:r>
            <a:r>
              <a:rPr lang="en-IN" smtClean="0"/>
              <a:t>like projecting </a:t>
            </a:r>
            <a:r>
              <a:rPr lang="en-IN" dirty="0" smtClean="0"/>
              <a:t>onto |x&gt;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8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2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7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divide step we are basically converting it to an operator algebra equation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5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7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3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0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8131" name="Google Shape;91;g35f391192_029:note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9074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Running for only 200 epochs might be the reason behind the small difference</a:t>
            </a:r>
            <a:r>
              <a:rPr lang="en-IN" baseline="0" dirty="0"/>
              <a:t> </a:t>
            </a:r>
            <a:r>
              <a:rPr lang="en-IN" baseline="0" dirty="0" smtClean="0"/>
              <a:t>in values</a:t>
            </a:r>
          </a:p>
          <a:p>
            <a:r>
              <a:rPr lang="en-IN" baseline="0" dirty="0" smtClean="0"/>
              <a:t>Code runs for 2D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antiferromagnetic Heisenberg </a:t>
            </a:r>
            <a:r>
              <a:rPr lang="en-IN" baseline="0" dirty="0" smtClean="0"/>
              <a:t>too, but takes too long to run on COLAB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48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78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2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90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6083" name="Google Shape;91;g35f391192_029:note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871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0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8131" name="Google Shape;91;g35f391192_029:note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5476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Can also use Vivadi font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5C3A6E-BCE9-47CF-94A4-2ECAF22B5347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53D5EB-1614-4D55-A264-D01C33965CCC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6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Sp</a:t>
            </a:r>
            <a:r>
              <a:rPr lang="en-US" dirty="0" smtClean="0"/>
              <a:t> is</a:t>
            </a:r>
            <a:r>
              <a:rPr lang="en-US" baseline="0" dirty="0" smtClean="0"/>
              <a:t> a multi-subset i.e. the same configuration can possibly repeat multiple times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8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90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6083" name="Google Shape;91;g35f391192_029:note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830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Sp</a:t>
            </a:r>
            <a:r>
              <a:rPr lang="en-US" dirty="0" smtClean="0"/>
              <a:t> is</a:t>
            </a:r>
            <a:r>
              <a:rPr lang="en-US" baseline="0" dirty="0" smtClean="0"/>
              <a:t> a multi-subset i.e. the same configuration can possibly repeat multiple times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2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point we would only like to mention that the detailed balance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with the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ergodicity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sufficient condition for the Markov process’ property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have a unique limiting distribution to which it will converge independently from the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initialization. A proof of this theorem can be found in [Häg02, chapter 5]. A practical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consequence of this is that one should always discard a certain number of configurations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beginning of the Markov chain because in general the probability </a:t>
            </a:r>
            <a:r>
              <a:rPr lang="en-I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first had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converge to its limiting distribution (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This process is called the equilibration of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8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learning rule is independent of the architecture.</a:t>
            </a:r>
            <a:r>
              <a:rPr lang="en-IN" baseline="0" dirty="0" smtClean="0"/>
              <a:t> Rules are based on the SR method</a:t>
            </a:r>
            <a:endParaRPr lang="en-IN" dirty="0" smtClean="0"/>
          </a:p>
          <a:p>
            <a:r>
              <a:rPr lang="en-IN" dirty="0" smtClean="0"/>
              <a:t>SR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interpreted as an effective imaginary-time evolution in the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variational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subspace. 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𝜆(𝑝)=max(𝜆_0𝑏^𝑝,𝜆min) and typically take 𝜆0=100, 𝑏=0.9 and 𝜆min=10−4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9EFD-690E-4869-9770-D53F381775B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4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90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46083" name="Google Shape;91;g35f391192_029:note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384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0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3"/>
            <a:ext cx="11277600" cy="1470025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82063" y="6207125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B1CC-9F40-45B5-ADEC-965D55B873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28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E17A6-EEA4-4DF8-AE15-6648FC85056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4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C930E-7E2F-4414-8E42-30834559C29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51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2" y="1185863"/>
            <a:ext cx="5543551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3"/>
            <a:ext cx="5543549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11FB2-CF9B-4323-83AD-B9FF53F0212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47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58542-332A-4586-BF12-1C38B9B62D6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8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25C9E-3618-42BF-B2DC-AC10CE22064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14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D2646-ACEC-4EE0-95C9-4CE4F9C904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2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1291-4329-4FE9-B680-1B5C735BA28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3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C9B4F-2800-46FB-B67F-B34A8072C11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52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A360-5EE9-48A1-BDFD-61AD3C4E44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61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9" y="142875"/>
            <a:ext cx="2855383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5"/>
            <a:ext cx="8367184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AC73-B9D7-47A0-896B-F9433B5501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19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3"/>
            <a:ext cx="11277600" cy="1470025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82063" y="6207125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B1CC-9F40-45B5-ADEC-965D55B873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7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E17A6-EEA4-4DF8-AE15-6648FC85056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48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C930E-7E2F-4414-8E42-30834559C29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93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2" y="1185863"/>
            <a:ext cx="5543551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3"/>
            <a:ext cx="5543549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11FB2-CF9B-4323-83AD-B9FF53F0212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26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58542-332A-4586-BF12-1C38B9B62D6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15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25C9E-3618-42BF-B2DC-AC10CE22064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76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D2646-ACEC-4EE0-95C9-4CE4F9C904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56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1291-4329-4FE9-B680-1B5C735BA28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87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C9B4F-2800-46FB-B67F-B34A8072C11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51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A360-5EE9-48A1-BDFD-61AD3C4E44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95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9" y="142875"/>
            <a:ext cx="2855383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5"/>
            <a:ext cx="8367184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AC73-B9D7-47A0-896B-F9433B5501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36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3"/>
            <a:ext cx="11277600" cy="1470025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82063" y="6207125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B1CC-9F40-45B5-ADEC-965D55B873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4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E17A6-EEA4-4DF8-AE15-6648FC85056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99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C930E-7E2F-4414-8E42-30834559C29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27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2" y="1185863"/>
            <a:ext cx="5543551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3"/>
            <a:ext cx="5543549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11FB2-CF9B-4323-83AD-B9FF53F0212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30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58542-332A-4586-BF12-1C38B9B62D6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2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25C9E-3618-42BF-B2DC-AC10CE22064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958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D2646-ACEC-4EE0-95C9-4CE4F9C904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981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1291-4329-4FE9-B680-1B5C735BA28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5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C9B4F-2800-46FB-B67F-B34A8072C11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13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A360-5EE9-48A1-BDFD-61AD3C4E44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34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9" y="142875"/>
            <a:ext cx="2855383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5"/>
            <a:ext cx="8367184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AC73-B9D7-47A0-896B-F9433B5501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123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800" y="0"/>
            <a:ext cx="9216400" cy="4572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8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7267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;p3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187467" y="2720733"/>
            <a:ext cx="7817200" cy="15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187467" y="4497939"/>
            <a:ext cx="7817200" cy="1046400"/>
          </a:xfrm>
          <a:prstGeom prst="rect">
            <a:avLst/>
          </a:prstGeom>
        </p:spPr>
        <p:txBody>
          <a:bodyPr spcFirstLastPara="1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9pPr>
          </a:lstStyle>
          <a:p>
            <a:endParaRPr/>
          </a:p>
        </p:txBody>
      </p:sp>
      <p:sp>
        <p:nvSpPr>
          <p:cNvPr id="5" name="Google Shape;16;p3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3B668A06-B423-4394-88DA-99D673D45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478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;p4"/>
          <p:cNvSpPr/>
          <p:nvPr/>
        </p:nvSpPr>
        <p:spPr>
          <a:xfrm>
            <a:off x="0" y="1254125"/>
            <a:ext cx="12192000" cy="4357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Google Shape;20;p4"/>
          <p:cNvSpPr txBox="1">
            <a:spLocks noChangeArrowheads="1"/>
          </p:cNvSpPr>
          <p:nvPr/>
        </p:nvSpPr>
        <p:spPr bwMode="auto">
          <a:xfrm>
            <a:off x="4791075" y="0"/>
            <a:ext cx="26098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2800" smtClean="0">
                <a:solidFill>
                  <a:srgbClr val="FFFFFF"/>
                </a:solidFill>
                <a:latin typeface="Montserrat" panose="020B0604020202020204" charset="0"/>
                <a:ea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“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90967" y="2882400"/>
            <a:ext cx="8010000" cy="1093200"/>
          </a:xfrm>
          <a:prstGeom prst="rect">
            <a:avLst/>
          </a:prstGeom>
        </p:spPr>
        <p:txBody>
          <a:bodyPr spcFirstLastPara="1" anchor="ctr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000"/>
              <a:buChar char="▪"/>
              <a:defRPr sz="4000" i="1">
                <a:solidFill>
                  <a:srgbClr val="434343"/>
                </a:solidFill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4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" name="Google Shape;21;p4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98E200BC-018B-4766-B42E-A5BA4EC3F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163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;p5"/>
          <p:cNvSpPr/>
          <p:nvPr/>
        </p:nvSpPr>
        <p:spPr>
          <a:xfrm>
            <a:off x="0" y="949325"/>
            <a:ext cx="12192000" cy="877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51100" y="0"/>
            <a:ext cx="9489600" cy="949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351100" y="2011367"/>
            <a:ext cx="9489600" cy="4251600"/>
          </a:xfrm>
          <a:prstGeom prst="rect">
            <a:avLst/>
          </a:prstGeom>
        </p:spPr>
        <p:txBody>
          <a:bodyPr spcFirstLastPara="1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5" name="Google Shape;25;p5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0EA4BF5F-B44F-4277-B0A5-22905127F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4039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;p6"/>
          <p:cNvSpPr/>
          <p:nvPr/>
        </p:nvSpPr>
        <p:spPr>
          <a:xfrm>
            <a:off x="0" y="949325"/>
            <a:ext cx="12192000" cy="877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51100" y="0"/>
            <a:ext cx="9489600" cy="949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2051567"/>
            <a:ext cx="5326000" cy="4211200"/>
          </a:xfrm>
          <a:prstGeom prst="rect">
            <a:avLst/>
          </a:prstGeom>
        </p:spPr>
        <p:txBody>
          <a:bodyPr spcFirstLastPara="1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256367" y="2051567"/>
            <a:ext cx="5326000" cy="4211200"/>
          </a:xfrm>
          <a:prstGeom prst="rect">
            <a:avLst/>
          </a:prstGeom>
        </p:spPr>
        <p:txBody>
          <a:bodyPr spcFirstLastPara="1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endParaRPr/>
          </a:p>
        </p:txBody>
      </p:sp>
      <p:sp>
        <p:nvSpPr>
          <p:cNvPr id="6" name="Google Shape;31;p6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072D577D-3754-4A71-9AEF-CF4FB79FDD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04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740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;p7"/>
          <p:cNvSpPr/>
          <p:nvPr/>
        </p:nvSpPr>
        <p:spPr>
          <a:xfrm>
            <a:off x="0" y="949325"/>
            <a:ext cx="12192000" cy="877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351100" y="0"/>
            <a:ext cx="9489600" cy="9496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600" y="2059600"/>
            <a:ext cx="3509200" cy="4203200"/>
          </a:xfrm>
          <a:prstGeom prst="rect">
            <a:avLst/>
          </a:prstGeom>
        </p:spPr>
        <p:txBody>
          <a:bodyPr spcFirstLastPara="1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298617" y="2059600"/>
            <a:ext cx="3509200" cy="4203200"/>
          </a:xfrm>
          <a:prstGeom prst="rect">
            <a:avLst/>
          </a:prstGeom>
        </p:spPr>
        <p:txBody>
          <a:bodyPr spcFirstLastPara="1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7987633" y="2059600"/>
            <a:ext cx="3509200" cy="4203200"/>
          </a:xfrm>
          <a:prstGeom prst="rect">
            <a:avLst/>
          </a:prstGeom>
        </p:spPr>
        <p:txBody>
          <a:bodyPr spcFirstLastPara="1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9pPr>
          </a:lstStyle>
          <a:p>
            <a:endParaRPr/>
          </a:p>
        </p:txBody>
      </p:sp>
      <p:sp>
        <p:nvSpPr>
          <p:cNvPr id="7" name="Google Shape;38;p7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FF4CCB82-69D1-4C7B-A4AB-0A4F11D9C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975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8"/>
          <p:cNvSpPr/>
          <p:nvPr/>
        </p:nvSpPr>
        <p:spPr>
          <a:xfrm>
            <a:off x="0" y="949325"/>
            <a:ext cx="12192000" cy="877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51100" y="0"/>
            <a:ext cx="9489600" cy="949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Google Shape;42;p8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7717209B-1016-4D7B-BB72-EFD208758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5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/>
          <p:cNvSpPr/>
          <p:nvPr/>
        </p:nvSpPr>
        <p:spPr>
          <a:xfrm>
            <a:off x="0" y="5291138"/>
            <a:ext cx="12192000" cy="466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 i="1"/>
            </a:lvl1pPr>
          </a:lstStyle>
          <a:p>
            <a:endParaRPr/>
          </a:p>
        </p:txBody>
      </p:sp>
      <p:sp>
        <p:nvSpPr>
          <p:cNvPr id="4" name="Google Shape;46;p9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383928D4-CD9A-4FE2-98CA-9F216D95B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1768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everse">
  <p:cSld name="Caption Revers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;p10"/>
          <p:cNvSpPr/>
          <p:nvPr/>
        </p:nvSpPr>
        <p:spPr>
          <a:xfrm rot="10800000" flipH="1">
            <a:off x="0" y="5757863"/>
            <a:ext cx="12192000" cy="1100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Google Shape;50;p10"/>
          <p:cNvSpPr/>
          <p:nvPr/>
        </p:nvSpPr>
        <p:spPr>
          <a:xfrm rot="10800000" flipH="1">
            <a:off x="0" y="0"/>
            <a:ext cx="12192000" cy="5291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/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 i="1">
                <a:solidFill>
                  <a:srgbClr val="434343"/>
                </a:solidFill>
              </a:defRPr>
            </a:lvl1pPr>
          </a:lstStyle>
          <a:p>
            <a:endParaRPr/>
          </a:p>
        </p:txBody>
      </p:sp>
      <p:sp>
        <p:nvSpPr>
          <p:cNvPr id="5" name="Google Shape;52;p10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>
                <a:solidFill>
                  <a:srgbClr val="8A0A36"/>
                </a:solidFill>
              </a:defRPr>
            </a:lvl1pPr>
          </a:lstStyle>
          <a:p>
            <a:pPr>
              <a:defRPr/>
            </a:pPr>
            <a:fld id="{ACE7A861-E0E9-4C27-AE93-8CBAC8919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4822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1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/>
            </a:lvl1pPr>
          </a:lstStyle>
          <a:p>
            <a:pPr>
              <a:defRPr/>
            </a:pPr>
            <a:fld id="{39FD4F23-7193-4378-A3FC-DA14EBC10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947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d">
  <p:cSld name="Blank Reversed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2"/>
          <p:cNvSpPr txBox="1">
            <a:spLocks noGrp="1"/>
          </p:cNvSpPr>
          <p:nvPr>
            <p:ph type="sldNum" idx="10"/>
          </p:nvPr>
        </p:nvSpPr>
        <p:spPr/>
        <p:txBody>
          <a:bodyPr>
            <a:noAutofit/>
          </a:bodyPr>
          <a:lstStyle>
            <a:lvl1pPr eaLnBrk="0" hangingPunct="0">
              <a:buClrTx/>
              <a:defRPr>
                <a:solidFill>
                  <a:srgbClr val="8A0A36"/>
                </a:solidFill>
              </a:defRPr>
            </a:lvl1pPr>
          </a:lstStyle>
          <a:p>
            <a:pPr>
              <a:defRPr/>
            </a:pPr>
            <a:fld id="{C6147052-26F7-4390-8738-39E439A30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6867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03"/>
            <a:ext cx="11277600" cy="1470025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82063" y="6207125"/>
            <a:ext cx="28448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119C-4573-47FC-AA6A-268BB19DA8C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2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DAEC5-F666-4ED4-AA34-75C5CA3157F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202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3BFA-563C-4C17-888B-EBDB143C241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969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2" y="1185863"/>
            <a:ext cx="5543551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3"/>
            <a:ext cx="5543549" cy="46926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2DAD-84AC-4364-BD5C-A23E8BDE2B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75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28D0-2E70-4B2D-A62A-1BDFC16518E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02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E3F94-84B5-475D-9C4C-48E36D2040E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384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E6AEC-3BCF-465B-BD4E-127C8CB0B51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479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CCF4F-8861-4DA7-AE23-F79B218F12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758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1F85C-733F-482C-841F-C9806DB1334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414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7128-9F4E-4601-BDD8-0EB6E21D7CA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588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9" y="142875"/>
            <a:ext cx="2855383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5"/>
            <a:ext cx="8367184" cy="57356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D2BC8-8156-4259-B446-C32F7E77536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7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3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5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E444-D3C5-456A-9887-59C24DF9117B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260E-33DC-42AB-9325-CFE27B7B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42875"/>
            <a:ext cx="11277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185863"/>
            <a:ext cx="112903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663" y="6078538"/>
            <a:ext cx="28448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72506-C043-4CDF-A85C-12AAB38A23B3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panose="020B0604020202020204" pitchFamily="34" charset="0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Arial" panose="020B0604020202020204" pitchFamily="34" charset="0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42875"/>
            <a:ext cx="11277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185863"/>
            <a:ext cx="112903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663" y="6078538"/>
            <a:ext cx="28448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72506-C043-4CDF-A85C-12AAB38A23B3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panose="020B0604020202020204" pitchFamily="34" charset="0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Arial" panose="020B0604020202020204" pitchFamily="34" charset="0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42875"/>
            <a:ext cx="11277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185863"/>
            <a:ext cx="112903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663" y="6078538"/>
            <a:ext cx="28448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72506-C043-4CDF-A85C-12AAB38A23B3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panose="020B0604020202020204" pitchFamily="34" charset="0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Arial" panose="020B0604020202020204" pitchFamily="34" charset="0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1350963" y="0"/>
            <a:ext cx="94900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>
              <a:sym typeface="Arial" panose="020B0604020202020204" pitchFamily="34" charset="0"/>
            </a:endParaRPr>
          </a:p>
        </p:txBody>
      </p:sp>
      <p:sp>
        <p:nvSpPr>
          <p:cNvPr id="4099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1350963" y="2316163"/>
            <a:ext cx="949007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>
              <a:sym typeface="Arial" panose="020B0604020202020204" pitchFamily="34" charset="0"/>
            </a:endParaRPr>
          </a:p>
        </p:txBody>
      </p:sp>
      <p:sp>
        <p:nvSpPr>
          <p:cNvPr id="5124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50800" y="6332538"/>
            <a:ext cx="121412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defRPr sz="1600">
                <a:solidFill>
                  <a:srgbClr val="FFFFFF"/>
                </a:solidFill>
                <a:latin typeface="Montserrat" charset="0"/>
                <a:ea typeface="Montserrat" charset="0"/>
                <a:cs typeface="Montserrat" charset="0"/>
                <a:sym typeface="Montserrat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5A417B-B4CF-47F0-AC46-10863CBF3B5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394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42875"/>
            <a:ext cx="11277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185863"/>
            <a:ext cx="112903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663" y="6078538"/>
            <a:ext cx="28448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2CD56E-BF6C-401C-9423-E7B4D0DD3CF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5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panose="020B0604020202020204" pitchFamily="34" charset="0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Arial" panose="020B0604020202020204" pitchFamily="34" charset="0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477838" y="1943100"/>
            <a:ext cx="11223625" cy="1470025"/>
          </a:xfrm>
        </p:spPr>
        <p:txBody>
          <a:bodyPr/>
          <a:lstStyle/>
          <a:p>
            <a:pPr algn="ctr"/>
            <a:r>
              <a:rPr lang="en-US" altLang="en-US" sz="6000" b="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Solving the Quantum multi-body problem using ANNs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0A3E76-6839-4FD0-B8FD-77A3BBD64A59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00138" y="4456113"/>
            <a:ext cx="10058400" cy="19716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Font typeface="Calibri" panose="020F0502020204030204" pitchFamily="34" charset="0"/>
              <a:buNone/>
            </a:pPr>
            <a:r>
              <a:rPr lang="en-IN" sz="2400" dirty="0">
                <a:solidFill>
                  <a:srgbClr val="344068"/>
                </a:solidFill>
                <a:latin typeface="Calibri Light" panose="020F0302020204030204" pitchFamily="34" charset="0"/>
              </a:rPr>
              <a:t>-VINEET ASHOK KOTARIYA</a:t>
            </a:r>
          </a:p>
          <a:p>
            <a:pPr algn="r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Font typeface="Calibri" panose="020F0502020204030204" pitchFamily="34" charset="0"/>
              <a:buNone/>
            </a:pPr>
            <a:r>
              <a:rPr lang="en-IN" sz="2400" dirty="0" smtClean="0">
                <a:solidFill>
                  <a:srgbClr val="344068"/>
                </a:solidFill>
                <a:latin typeface="Calibri Light" panose="020F0302020204030204" pitchFamily="34" charset="0"/>
              </a:rPr>
              <a:t>EE,IIT-Bombay</a:t>
            </a:r>
            <a:endParaRPr lang="en-IN" sz="2400" dirty="0">
              <a:solidFill>
                <a:srgbClr val="344068"/>
              </a:solidFill>
              <a:latin typeface="Calibri Light" panose="020F0302020204030204" pitchFamily="34" charset="0"/>
            </a:endParaRPr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Metropolis Hastings’ Algorithm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500" y="926507"/>
                <a:ext cx="11290300" cy="4692650"/>
              </a:xfrm>
            </p:spPr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Metropolis-Hastings algorithm is a Markov Chain Monte Carlo sampling method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 Transition probability from x to x’ : T(x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x’) =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S(x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x’)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A(x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’)</a:t>
                </a:r>
              </a:p>
              <a:p>
                <a:pPr lvl="1"/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S: “Suggestion”, A: “Acceptance” </a:t>
                </a: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probability that spins are in configuration ‘x’ after applying Markov process ‘k’ times</a:t>
                </a: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Master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Eqn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the generated states to follow the probability distribution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131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∴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∀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choose symmetric suggestion probabilities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gives: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8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926507"/>
                <a:ext cx="11290300" cy="4692650"/>
              </a:xfrm>
              <a:blipFill rotWithShape="0">
                <a:blip r:embed="rId3"/>
                <a:stretch>
                  <a:fillRect l="-594" t="-909" b="-5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oogle Shape;697;p37"/>
          <p:cNvGrpSpPr/>
          <p:nvPr/>
        </p:nvGrpSpPr>
        <p:grpSpPr>
          <a:xfrm>
            <a:off x="10710805" y="391902"/>
            <a:ext cx="1023995" cy="736018"/>
            <a:chOff x="5247525" y="3007275"/>
            <a:chExt cx="517575" cy="384825"/>
          </a:xfrm>
          <a:solidFill>
            <a:srgbClr val="C00000"/>
          </a:solidFill>
        </p:grpSpPr>
        <p:sp>
          <p:nvSpPr>
            <p:cNvPr id="11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21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Metropolis Hastings’ Algorithm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44500" y="1185863"/>
                <a:ext cx="11290300" cy="4692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1312" lvl="1" indent="0">
                  <a:buNone/>
                </a:pPr>
                <a:r>
                  <a:rPr lang="en-I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</m:t>
                    </m:r>
                  </m:oMath>
                </a14:m>
                <a:r>
                  <a:rPr lang="en-I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; otherwise </a:t>
                </a: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the issue is how to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it is distributed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∝|&lt;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initialize the MC to a specific configuration x’’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sub>
                    </m:sSub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reject some configurations at the start (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thermalization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to wait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converges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 the procedure is:</a:t>
                </a:r>
              </a:p>
              <a:p>
                <a:pPr marL="798512" lvl="1" indent="-457200">
                  <a:buFont typeface="+mj-lt"/>
                  <a:buAutoNum type="arabicPeriod"/>
                </a:pP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Pick a random spin configuration and propose to flip a random spin position(s)</a:t>
                </a:r>
              </a:p>
              <a:p>
                <a:pPr marL="798512" lvl="1" indent="-457200">
                  <a:buFont typeface="+mj-lt"/>
                  <a:buAutoNum type="arabicPeriod"/>
                </a:pP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Accept the transition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min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⁡(1,  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</m:t>
                                </m:r>
                              </m:num>
                              <m:den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𝜓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reject based on constraints</a:t>
                </a:r>
              </a:p>
              <a:p>
                <a:pPr marL="798512" lvl="1" indent="-457200">
                  <a:buFont typeface="+mj-lt"/>
                  <a:buAutoNum type="arabicPeriod"/>
                </a:pP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Repeat steps 1 &amp; 2 to generate enough configurations. Discard initial few </a:t>
                </a:r>
                <a:endParaRPr lang="en-I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1185863"/>
                <a:ext cx="11290300" cy="4692650"/>
              </a:xfrm>
              <a:blipFill rotWithShape="0">
                <a:blip r:embed="rId3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9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Learning Algorithm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500" y="940199"/>
                <a:ext cx="11290300" cy="5083747"/>
              </a:xfrm>
            </p:spPr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network parameter: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endParaRPr lang="en-IN" sz="20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Local Energy as define earlier: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𝑙𝑜𝑐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Weight updates are done by Stochastic reconfiguration method. For epoch ‘p’ 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endParaRPr lang="en-IN" sz="20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𝑙𝑜𝑐</m:t>
                        </m:r>
                      </m:sub>
                    </m:sSub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− &lt;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𝑙𝑜𝑐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IN" sz="20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−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I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Since S can be non-invertible, we explicitly regularize it as follows: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𝑟𝑒𝑔</m:t>
                        </m:r>
                      </m:sup>
                    </m:sSubSup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8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940199"/>
                <a:ext cx="11290300" cy="5083747"/>
              </a:xfrm>
              <a:blipFill rotWithShape="0">
                <a:blip r:embed="rId3"/>
                <a:stretch>
                  <a:fillRect l="-594" t="-719" b="-1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93;p16"/>
          <p:cNvSpPr txBox="1">
            <a:spLocks noGrp="1"/>
          </p:cNvSpPr>
          <p:nvPr>
            <p:ph type="ctrTitle"/>
          </p:nvPr>
        </p:nvSpPr>
        <p:spPr>
          <a:xfrm>
            <a:off x="1687513" y="1622425"/>
            <a:ext cx="8810625" cy="1546225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Montserrat" charset="0"/>
              <a:buNone/>
            </a:pP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>Stochastic Reconfiguration</a:t>
            </a:r>
            <a:endParaRPr lang="en-US" altLang="en-US" dirty="0" smtClean="0">
              <a:solidFill>
                <a:srgbClr val="FFFFFF"/>
              </a:solidFill>
              <a:latin typeface="Montserrat" charset="0"/>
              <a:cs typeface="Arial" panose="020B0604020202020204" pitchFamily="34" charset="0"/>
              <a:sym typeface="Montserrat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5857875" y="661988"/>
            <a:ext cx="7553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0" b="1" dirty="0">
                <a:solidFill>
                  <a:srgbClr val="434343"/>
                </a:solidFill>
                <a:latin typeface="Libre Baskerville" charset="0"/>
                <a:sym typeface="Libre Baskerville" charset="0"/>
              </a:rPr>
              <a:t>3</a:t>
            </a:r>
            <a:endParaRPr lang="en-IN" altLang="en-US" sz="8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36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Stochastic Reconfiguration Derivation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trial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wavefunction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depends on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,….,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make the approximation/assumption (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ansatz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setting the new state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aylor expansion of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variational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parameters: </a:t>
                </a:r>
              </a:p>
              <a:p>
                <a:pPr lvl="1"/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4" t="-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2381250"/>
            <a:ext cx="6715125" cy="4019550"/>
          </a:xfrm>
          <a:prstGeom prst="rect">
            <a:avLst/>
          </a:prstGeom>
        </p:spPr>
      </p:pic>
      <p:grpSp>
        <p:nvGrpSpPr>
          <p:cNvPr id="11" name="Google Shape;477;p38"/>
          <p:cNvGrpSpPr/>
          <p:nvPr/>
        </p:nvGrpSpPr>
        <p:grpSpPr>
          <a:xfrm>
            <a:off x="11183604" y="336429"/>
            <a:ext cx="588784" cy="587985"/>
            <a:chOff x="1922075" y="1629000"/>
            <a:chExt cx="437200" cy="437200"/>
          </a:xfrm>
          <a:solidFill>
            <a:srgbClr val="7030A0"/>
          </a:solidFill>
        </p:grpSpPr>
        <p:sp>
          <p:nvSpPr>
            <p:cNvPr id="12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3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Stochastic Reconfiguration Derivation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define the logarithmic derivative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we can rewrite the 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new state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as: </a:t>
                </a: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to minimize the energy we use the power method (Von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Mises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iteration)	</a:t>
                </a:r>
              </a:p>
              <a:p>
                <a:pPr lvl="1"/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Repeatedly apply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</m:acc>
                      </m:e>
                    </m:d>
                  </m:oMath>
                </a14:m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operator to project out the ground state by expanding the trial </a:t>
                </a:r>
                <a:r>
                  <a:rPr lang="en-IN" sz="2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wavefunction</a:t>
                </a: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</a:t>
                </a:r>
                <a:r>
                  <a:rPr lang="en-IN" sz="2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eigenstates</a:t>
                </a: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4" t="-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075" y="1555845"/>
            <a:ext cx="5391150" cy="1209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075" y="3169444"/>
            <a:ext cx="3419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Stochastic Reconfiguration Derivation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rewrite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applying the operator N times: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we know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∀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lit/>
                      </m:rP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so the ground state projects out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So, now we set the new state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⟩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as: </a:t>
                </a:r>
              </a:p>
              <a:p>
                <a:pPr marL="0" indent="0">
                  <a:buNone/>
                </a:pPr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4" t="-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1640682"/>
            <a:ext cx="260985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0" y="3105944"/>
            <a:ext cx="5657850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150" y="5207001"/>
            <a:ext cx="26098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Stochastic Reconfiguration Derivation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project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IN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I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Divide both sides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4" t="-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1591470"/>
            <a:ext cx="53340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0" y="2613819"/>
            <a:ext cx="6686550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150" y="4064012"/>
            <a:ext cx="5762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Stochastic Reconfiguration Derivation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44500" y="862303"/>
                <a:ext cx="11290300" cy="4692650"/>
              </a:xfrm>
            </p:spPr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to solve the equation substitute k=0 (since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):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rewrite the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eqn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gives us our SR terms: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862303"/>
                <a:ext cx="11290300" cy="4692650"/>
              </a:xfrm>
              <a:blipFill rotWithShape="0">
                <a:blip r:embed="rId3"/>
                <a:stretch>
                  <a:fillRect l="-594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343016"/>
            <a:ext cx="4581525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3001309"/>
            <a:ext cx="1073467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806" y="3963334"/>
            <a:ext cx="8562975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14" y="4334808"/>
            <a:ext cx="207060" cy="299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4261" y="5335733"/>
            <a:ext cx="4648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9563" y="30331"/>
            <a:ext cx="11277600" cy="814388"/>
          </a:xfrm>
        </p:spPr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Stochastic Reconfiguration Derivation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44500" y="665351"/>
                <a:ext cx="11290300" cy="4692650"/>
              </a:xfrm>
            </p:spPr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to calculate the “local” terms, we use the properties: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x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Similarly for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Δ</m:t>
                            </m:r>
                          </m:e>
                        </m:acc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Δ</m:t>
                            </m:r>
                          </m:e>
                        </m:acc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n-IN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1312" lvl="1" indent="0">
                  <a:buNone/>
                </a:pPr>
                <a:endParaRPr lang="en-I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665351"/>
                <a:ext cx="11290300" cy="4692650"/>
              </a:xfrm>
              <a:blipFill rotWithShape="0">
                <a:blip r:embed="rId3"/>
                <a:stretch>
                  <a:fillRect l="-594" t="-10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36" y="1067337"/>
            <a:ext cx="9391650" cy="116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36" y="3011676"/>
            <a:ext cx="1876425" cy="447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626" y="2825499"/>
            <a:ext cx="2143125" cy="876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72" y="3817686"/>
            <a:ext cx="7543800" cy="1019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2740" y="4875280"/>
            <a:ext cx="6486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Agenda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11163" y="1152525"/>
            <a:ext cx="11290300" cy="46926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Proofs/Derivations</a:t>
            </a:r>
          </a:p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E9185A-2EF8-44AE-B077-B808376F1646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grpSp>
        <p:nvGrpSpPr>
          <p:cNvPr id="21" name="Google Shape;443;p38"/>
          <p:cNvGrpSpPr/>
          <p:nvPr/>
        </p:nvGrpSpPr>
        <p:grpSpPr>
          <a:xfrm>
            <a:off x="10863618" y="604105"/>
            <a:ext cx="723015" cy="951740"/>
            <a:chOff x="584925" y="922575"/>
            <a:chExt cx="415200" cy="502525"/>
          </a:xfrm>
          <a:solidFill>
            <a:srgbClr val="3399FF"/>
          </a:solidFill>
        </p:grpSpPr>
        <p:sp>
          <p:nvSpPr>
            <p:cNvPr id="22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0" fontAlgn="base" hangingPunct="0">
                <a:defRPr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0" fontAlgn="base" hangingPunct="0">
                <a:defRPr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0" fontAlgn="base" hangingPunct="0">
                <a:defRPr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93;p16"/>
          <p:cNvSpPr txBox="1">
            <a:spLocks noGrp="1"/>
          </p:cNvSpPr>
          <p:nvPr>
            <p:ph type="ctrTitle"/>
          </p:nvPr>
        </p:nvSpPr>
        <p:spPr>
          <a:xfrm>
            <a:off x="1687513" y="1622425"/>
            <a:ext cx="8810625" cy="1546225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Montserrat" charset="0"/>
              <a:buNone/>
            </a:pPr>
            <a:r>
              <a:rPr lang="en-IN" altLang="en-US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>Results</a:t>
            </a:r>
            <a:endParaRPr lang="en-US" altLang="en-US" smtClean="0">
              <a:solidFill>
                <a:srgbClr val="FFFFFF"/>
              </a:solidFill>
              <a:latin typeface="Montserrat" charset="0"/>
              <a:cs typeface="Arial" panose="020B0604020202020204" pitchFamily="34" charset="0"/>
              <a:sym typeface="Montserrat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5857875" y="661988"/>
            <a:ext cx="7553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0" b="1" dirty="0">
                <a:solidFill>
                  <a:srgbClr val="434343"/>
                </a:solidFill>
                <a:latin typeface="Libre Baskerville" charset="0"/>
                <a:sym typeface="Libre Baskerville" charset="0"/>
              </a:rPr>
              <a:t>4</a:t>
            </a:r>
            <a:endParaRPr lang="en-IN" altLang="en-US" sz="8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8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Setup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code finds the ground state of the transverse field </a:t>
                </a:r>
                <a:r>
                  <a:rPr lang="en-IN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Ising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1D spin model (support can be added for other models later)</a:t>
                </a: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Hamiltonian for </a:t>
                </a:r>
                <a:r>
                  <a:rPr lang="en-I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Ising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1D is:</a:t>
                </a:r>
              </a:p>
              <a:p>
                <a:pPr marL="341312" lvl="1" indent="0">
                  <a:buNone/>
                </a:pPr>
                <a:r>
                  <a:rPr lang="en-IN" sz="2000" dirty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𝑇𝐹𝐼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</m:t>
                    </m:r>
                    <m:r>
                      <a:rPr lang="en-I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I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I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define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h𝑖𝑑𝑑𝑒𝑛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𝑣𝑖𝑠𝑖𝑏𝑙𝑒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compare performance for different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Due to computational limitations, I could only have 200 training epochs (or less) for each case</a:t>
                </a:r>
              </a:p>
            </p:txBody>
          </p:sp>
        </mc:Choice>
        <mc:Fallback xmlns="">
          <p:sp>
            <p:nvSpPr>
              <p:cNvPr id="378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4" t="-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Energy Comparison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6" name="Google Shape;582;p38"/>
          <p:cNvGrpSpPr/>
          <p:nvPr/>
        </p:nvGrpSpPr>
        <p:grpSpPr>
          <a:xfrm>
            <a:off x="11050512" y="334343"/>
            <a:ext cx="684288" cy="529051"/>
            <a:chOff x="4610450" y="3703750"/>
            <a:chExt cx="453050" cy="332175"/>
          </a:xfrm>
          <a:solidFill>
            <a:srgbClr val="00B050"/>
          </a:solidFill>
        </p:grpSpPr>
        <p:sp>
          <p:nvSpPr>
            <p:cNvPr id="7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655520"/>
              </p:ext>
            </p:extLst>
          </p:nvPr>
        </p:nvGraphicFramePr>
        <p:xfrm>
          <a:off x="3195811" y="1199511"/>
          <a:ext cx="580037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06"/>
                <a:gridCol w="1726218"/>
                <a:gridCol w="1624827"/>
                <a:gridCol w="162482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energy per spin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Difference(%)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Carleo</a:t>
                      </a:r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-Troyer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 code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-1.063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-1.049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-1.272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-1.259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1.06</a:t>
                      </a:r>
                      <a:endParaRPr lang="en-IN"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-2.127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-2.124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3453172"/>
            <a:ext cx="3819525" cy="2619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38" y="3387563"/>
            <a:ext cx="3914775" cy="2638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088" y="3444713"/>
            <a:ext cx="3905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References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378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Giuseppe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Carleo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Matthias Troyer. Solving the quantum many-body problem with artificial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Science, 355(6325):602–606, 2017. ISSN 0036-8075. 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: 10.1126/science.aag2302.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Rüger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 2013 Implementation of the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variational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Monte Carlo method for the Hubbard model Master's Thesis Goethe University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Frankfurt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93;p16"/>
          <p:cNvSpPr txBox="1">
            <a:spLocks noGrp="1"/>
          </p:cNvSpPr>
          <p:nvPr>
            <p:ph type="ctrTitle"/>
          </p:nvPr>
        </p:nvSpPr>
        <p:spPr>
          <a:xfrm>
            <a:off x="1687513" y="1622425"/>
            <a:ext cx="8810625" cy="1546225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Montserrat" charset="0"/>
              <a:buNone/>
            </a:pP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>Thank You</a:t>
            </a:r>
            <a:endParaRPr lang="en-US" altLang="en-US" dirty="0" smtClean="0">
              <a:solidFill>
                <a:srgbClr val="FFFFFF"/>
              </a:solidFill>
              <a:latin typeface="Montserrat" charset="0"/>
              <a:cs typeface="Arial" panose="020B0604020202020204" pitchFamily="34" charset="0"/>
              <a:sym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26FB5C-AA23-4154-B676-D3EAF77CF38F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8548" name="Content Placeholder 2"/>
          <p:cNvSpPr>
            <a:spLocks noGrp="1"/>
          </p:cNvSpPr>
          <p:nvPr>
            <p:ph idx="1"/>
          </p:nvPr>
        </p:nvSpPr>
        <p:spPr>
          <a:xfrm>
            <a:off x="446088" y="782638"/>
            <a:ext cx="11518900" cy="43735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 sz="6600" dirty="0" smtClean="0">
                <a:latin typeface="Vivaldi" panose="03020602050506090804" pitchFamily="66" charset="0"/>
              </a:rPr>
              <a:t>    “  There is no real ending. </a:t>
            </a:r>
          </a:p>
          <a:p>
            <a:pPr marL="0" indent="0">
              <a:buFontTx/>
              <a:buNone/>
            </a:pPr>
            <a:r>
              <a:rPr lang="en-IN" altLang="en-US" sz="6600" dirty="0" smtClean="0">
                <a:latin typeface="Vivaldi" panose="03020602050506090804" pitchFamily="66" charset="0"/>
              </a:rPr>
              <a:t>             It’s  just the place where</a:t>
            </a:r>
          </a:p>
          <a:p>
            <a:pPr marL="0" indent="0">
              <a:buFontTx/>
              <a:buNone/>
            </a:pPr>
            <a:r>
              <a:rPr lang="en-IN" altLang="en-US" sz="6600" dirty="0" smtClean="0">
                <a:latin typeface="Vivaldi" panose="03020602050506090804" pitchFamily="66" charset="0"/>
              </a:rPr>
              <a:t>                           You stop the story.”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9378950" y="5529263"/>
            <a:ext cx="269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>
                <a:solidFill>
                  <a:srgbClr val="000000"/>
                </a:solidFill>
                <a:latin typeface="Algerian" panose="04020705040A02060702" pitchFamily="82" charset="0"/>
              </a:rPr>
              <a:t>-Frank Herbert</a:t>
            </a:r>
          </a:p>
        </p:txBody>
      </p:sp>
    </p:spTree>
    <p:extLst>
      <p:ext uri="{BB962C8B-B14F-4D97-AF65-F5344CB8AC3E}">
        <p14:creationId xmlns:p14="http://schemas.microsoft.com/office/powerpoint/2010/main" val="4997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Background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378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Quantum many-body systems consist of a large number of entities interacting together.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complexity of a large number of atomic systems involved increases exponentially with the number of systems and makes analytical calculations impractical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Recently there has been a push to use machine learning approaches to solve some multi-body problems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hich can possibly help us to find efficient representation of quantum states and their behaviour</a:t>
            </a:r>
          </a:p>
          <a:p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Carleo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Troyer [1] have used Restricted Boltzmann machine to represent the quantum states in some models to provide state of the art results</a:t>
            </a:r>
          </a:p>
        </p:txBody>
      </p:sp>
      <p:grpSp>
        <p:nvGrpSpPr>
          <p:cNvPr id="10" name="Google Shape;536;p37"/>
          <p:cNvGrpSpPr/>
          <p:nvPr/>
        </p:nvGrpSpPr>
        <p:grpSpPr>
          <a:xfrm>
            <a:off x="10927396" y="348889"/>
            <a:ext cx="659237" cy="945339"/>
            <a:chOff x="590250" y="244200"/>
            <a:chExt cx="407975" cy="532175"/>
          </a:xfrm>
        </p:grpSpPr>
        <p:sp>
          <p:nvSpPr>
            <p:cNvPr id="11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25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93;p16"/>
          <p:cNvSpPr txBox="1">
            <a:spLocks noGrp="1"/>
          </p:cNvSpPr>
          <p:nvPr>
            <p:ph type="ctrTitle"/>
          </p:nvPr>
        </p:nvSpPr>
        <p:spPr>
          <a:xfrm>
            <a:off x="1687513" y="1622425"/>
            <a:ext cx="8810625" cy="1546225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Montserrat" charset="0"/>
              <a:buNone/>
            </a:pP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>Concept</a:t>
            </a:r>
            <a:endParaRPr lang="en-US" altLang="en-US" dirty="0" smtClean="0">
              <a:solidFill>
                <a:srgbClr val="FFFFFF"/>
              </a:solidFill>
              <a:latin typeface="Montserrat" charset="0"/>
              <a:cs typeface="Arial" panose="020B0604020202020204" pitchFamily="34" charset="0"/>
              <a:sym typeface="Montserrat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5857875" y="661988"/>
            <a:ext cx="75565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0" b="1">
                <a:solidFill>
                  <a:srgbClr val="434343"/>
                </a:solidFill>
                <a:latin typeface="Libre Baskerville" charset="0"/>
                <a:ea typeface="Libre Baskerville" charset="0"/>
                <a:cs typeface="Libre Baskerville" charset="0"/>
                <a:sym typeface="Libre Baskerville" charset="0"/>
              </a:rPr>
              <a:t>1</a:t>
            </a:r>
            <a:endParaRPr lang="en-IN" altLang="en-US" sz="8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44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Architecture: Restricted Boltzmann Machine (RBM)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38915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50" y="962025"/>
            <a:ext cx="5670550" cy="3779838"/>
          </a:xfrm>
        </p:spPr>
      </p:pic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F41D3-99EB-48E6-B108-F8097701E14E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38919" name="Content Placeholder 2"/>
          <p:cNvSpPr txBox="1">
            <a:spLocks/>
          </p:cNvSpPr>
          <p:nvPr/>
        </p:nvSpPr>
        <p:spPr bwMode="auto">
          <a:xfrm>
            <a:off x="1225550" y="5961063"/>
            <a:ext cx="40306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2588" indent="-18256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66738" indent="-182563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49300" indent="-182563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1863" indent="-182563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Font typeface="Calibri" panose="020F0502020204030204" pitchFamily="34" charset="0"/>
              <a:buNone/>
            </a:pPr>
            <a:r>
              <a:rPr lang="en-IN" dirty="0">
                <a:solidFill>
                  <a:srgbClr val="404040"/>
                </a:solidFill>
                <a:latin typeface="Calibri" panose="020F0502020204030204" pitchFamily="34" charset="0"/>
              </a:rPr>
              <a:t>Restricted Boltzmann Machine</a:t>
            </a:r>
          </a:p>
        </p:txBody>
      </p:sp>
      <p:pic>
        <p:nvPicPr>
          <p:cNvPr id="3892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673600"/>
            <a:ext cx="5672137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67;p15"/>
              <p:cNvSpPr txBox="1">
                <a:spLocks/>
              </p:cNvSpPr>
              <p:nvPr/>
            </p:nvSpPr>
            <p:spPr>
              <a:xfrm>
                <a:off x="6032500" y="782219"/>
                <a:ext cx="5950234" cy="4577975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lr>
                    <a:srgbClr val="2683C6"/>
                  </a:buClr>
                  <a:buFont typeface="Calibri" panose="020F0502020204030204" pitchFamily="34" charset="0"/>
                  <a:buChar char="→"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n_visible = N &amp;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n_hidden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 = M</a:t>
                </a:r>
              </a:p>
              <a:p>
                <a:pPr marL="342900" indent="-342900">
                  <a:buClr>
                    <a:srgbClr val="2683C6"/>
                  </a:buClr>
                  <a:buFont typeface="Calibri" panose="020F0502020204030204" pitchFamily="34" charset="0"/>
                  <a:buChar char="→"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Input: Spin configuration</a:t>
                </a:r>
              </a:p>
              <a:p>
                <a:pPr marL="635508" lvl="1" indent="-342900">
                  <a:buClr>
                    <a:srgbClr val="2683C6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….,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endParaRPr>
              </a:p>
              <a:p>
                <a:pPr marL="342900" indent="-342900">
                  <a:buClr>
                    <a:srgbClr val="2683C6"/>
                  </a:buClr>
                  <a:buFont typeface="Calibri" panose="020F0502020204030204" pitchFamily="34" charset="0"/>
                  <a:buChar char="→"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Hidden spin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 ….,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endParaRPr>
              </a:p>
              <a:p>
                <a:pPr marL="635508" lvl="1" indent="-342900">
                  <a:buClr>
                    <a:srgbClr val="2683C6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 ±1</m:t>
                    </m:r>
                  </m:oMath>
                </a14:m>
                <a:endParaRPr lang="en-US" sz="2000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endParaRPr>
              </a:p>
              <a:p>
                <a:pPr marL="342900" indent="-342900">
                  <a:buClr>
                    <a:srgbClr val="2683C6"/>
                  </a:buClr>
                  <a:buFont typeface="Calibri" panose="020F0502020204030204" pitchFamily="34" charset="0"/>
                  <a:buChar char="→"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Network parameters: </a:t>
                </a:r>
              </a:p>
              <a:p>
                <a:pPr marL="635508" lvl="1" indent="-342900">
                  <a:buClr>
                    <a:srgbClr val="2683C6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endParaRPr>
              </a:p>
              <a:p>
                <a:pPr marL="635508" lvl="1" indent="-342900">
                  <a:buClr>
                    <a:srgbClr val="2683C6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Visible Biases: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endParaRPr>
              </a:p>
              <a:p>
                <a:pPr marL="635508" lvl="1" indent="-342900">
                  <a:buClr>
                    <a:srgbClr val="2683C6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Hidden Biases: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endParaRPr>
              </a:p>
              <a:p>
                <a:pPr marL="342900" indent="-342900">
                  <a:buClr>
                    <a:srgbClr val="2683C6"/>
                  </a:buClr>
                  <a:buFont typeface="Calibri" panose="020F0502020204030204" pitchFamily="34" charset="0"/>
                  <a:buChar char="→"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Neural quantum state (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wavefunction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):</a:t>
                </a:r>
              </a:p>
              <a:p>
                <a:pPr marL="635508" lvl="1" indent="-342900">
                  <a:buClr>
                    <a:srgbClr val="2683C6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bSup>
                      <m:sSubSup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cosh</m:t>
                    </m:r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rPr>
                  <a:t> </a:t>
                </a:r>
                <a:endParaRPr lang="en-I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Google Shape;67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782219"/>
                <a:ext cx="5950234" cy="4577975"/>
              </a:xfrm>
              <a:prstGeom prst="rect">
                <a:avLst/>
              </a:prstGeom>
              <a:blipFill rotWithShape="0">
                <a:blip r:embed="rId5"/>
                <a:stretch>
                  <a:fillRect l="-615" b="-16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Objective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find the ground state of the system (for a given Hamiltonian)</a:t>
                </a:r>
                <a:endPara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So, in mathematical terms, we want to minimize: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den>
                    </m:f>
                  </m:oMath>
                </a14:m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Expectation of an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defined as: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1312" lvl="1" indent="0">
                  <a:buNone/>
                </a:pP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	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den>
                    </m:f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1312" lvl="1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𝑂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&gt;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&gt;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</m:e>
                        </m:nary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𝑙𝑜𝑐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			       (2)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𝐿𝑜𝑐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IN" dirty="0" smtClea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							       (1)</a:t>
                </a:r>
              </a:p>
              <a:p>
                <a:pPr marL="341312" lvl="1" indent="0">
                  <a:buNone/>
                </a:pPr>
                <a:r>
                  <a:rPr lang="en-IN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(This is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𝐿𝑜𝑐</m:t>
                        </m:r>
                      </m:sub>
                    </m:sSub>
                  </m:oMath>
                </a14:m>
                <a:r>
                  <a:rPr lang="en-IN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(S) is defined, with x=S and operator is H  )</a:t>
                </a:r>
                <a:endParaRPr lang="en-IN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1312" lvl="1" indent="0">
                  <a:buNone/>
                </a:pPr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8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4" t="-910" b="-6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oogle Shape;497;p38"/>
          <p:cNvGrpSpPr/>
          <p:nvPr/>
        </p:nvGrpSpPr>
        <p:grpSpPr>
          <a:xfrm>
            <a:off x="10803397" y="273420"/>
            <a:ext cx="898066" cy="912443"/>
            <a:chOff x="5970800" y="1619250"/>
            <a:chExt cx="428650" cy="456725"/>
          </a:xfrm>
          <a:solidFill>
            <a:srgbClr val="00B0F0"/>
          </a:solidFill>
        </p:grpSpPr>
        <p:sp>
          <p:nvSpPr>
            <p:cNvPr id="11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solidFill>
                <a:srgbClr val="00B0F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8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Approach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the problem is that when the number of spins increases. The total number of possible spin configurations shoots up exponentially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 result, calculating such a summation becomes computationally infeasible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So, we make an approximation: take expectation over a random set S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 now,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𝑙𝑜𝑐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</m:t>
                            </m:r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But randomly selected samples might not have a good overlap with the prob. distribution i.e. |&lt;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78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4" t="-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1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b="0" kern="1200" dirty="0" smtClean="0">
                <a:solidFill>
                  <a:prstClr val="black"/>
                </a:solidFill>
                <a:latin typeface="Calibri Light" panose="020F0302020204030204"/>
              </a:rPr>
              <a:t>Approach</a:t>
            </a:r>
            <a:endParaRPr lang="en-IN" sz="3600" b="0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5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928F-58EE-4F06-B9E7-A608E646D1B1}" type="slidenum">
              <a:rPr lang="en-US" altLang="en-US" sz="8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800" smtClean="0">
              <a:solidFill>
                <a:srgbClr val="000000"/>
              </a:solidFill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deal with this problem </a:t>
                </a:r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 would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want to 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some sort of “Importance sampling”</a:t>
                </a:r>
              </a:p>
              <a:p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So, we define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which consists of ‘N’ configurations distributed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∝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|&lt;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𝑙𝑜𝑐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					      (3)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choose such a subset we use the Metropolis-Hastings algorithm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I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den>
                    </m:f>
                  </m:oMath>
                </a14:m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den>
                    </m:f>
                  </m:oMath>
                </a14:m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So, optimize the parameters to minimize the expectation of H to find the ground state</a:t>
                </a:r>
                <a:endParaRPr lang="en-I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8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4" t="-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93;p16"/>
          <p:cNvSpPr txBox="1">
            <a:spLocks noGrp="1"/>
          </p:cNvSpPr>
          <p:nvPr>
            <p:ph type="ctrTitle"/>
          </p:nvPr>
        </p:nvSpPr>
        <p:spPr>
          <a:xfrm>
            <a:off x="1687513" y="1622425"/>
            <a:ext cx="8810625" cy="1546225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Montserrat" charset="0"/>
              <a:buNone/>
            </a:pP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/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>Metropolis Hastings</a:t>
            </a:r>
            <a:b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</a:br>
            <a:r>
              <a:rPr lang="en-IN" altLang="en-US" dirty="0" smtClean="0">
                <a:solidFill>
                  <a:srgbClr val="FFFFFF"/>
                </a:solidFill>
                <a:latin typeface="Montserrat" charset="0"/>
                <a:cs typeface="Arial" panose="020B0604020202020204" pitchFamily="34" charset="0"/>
                <a:sym typeface="Montserrat" charset="0"/>
              </a:rPr>
              <a:t>Algorithm</a:t>
            </a:r>
            <a:endParaRPr lang="en-US" altLang="en-US" dirty="0" smtClean="0">
              <a:solidFill>
                <a:srgbClr val="FFFFFF"/>
              </a:solidFill>
              <a:latin typeface="Montserrat" charset="0"/>
              <a:cs typeface="Arial" panose="020B0604020202020204" pitchFamily="34" charset="0"/>
              <a:sym typeface="Montserrat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5857875" y="661988"/>
            <a:ext cx="7553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0" b="1" dirty="0" smtClean="0">
                <a:solidFill>
                  <a:srgbClr val="434343"/>
                </a:solidFill>
                <a:latin typeface="Libre Baskerville" charset="0"/>
                <a:sym typeface="Libre Baskerville" charset="0"/>
              </a:rPr>
              <a:t>2</a:t>
            </a:r>
            <a:endParaRPr lang="en-IN" altLang="en-US" sz="8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50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2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3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4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818</Words>
  <Application>Microsoft Office PowerPoint</Application>
  <PresentationFormat>Widescreen</PresentationFormat>
  <Paragraphs>242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Cambria Math</vt:lpstr>
      <vt:lpstr>Libre Baskerville</vt:lpstr>
      <vt:lpstr>Montserrat</vt:lpstr>
      <vt:lpstr>Vivaldi</vt:lpstr>
      <vt:lpstr>Wingdings</vt:lpstr>
      <vt:lpstr>Office Theme</vt:lpstr>
      <vt:lpstr>FinalPowerpoint</vt:lpstr>
      <vt:lpstr>1_FinalPowerpoint</vt:lpstr>
      <vt:lpstr>2_FinalPowerpoint</vt:lpstr>
      <vt:lpstr>Nerissa template</vt:lpstr>
      <vt:lpstr>7_FinalPowerpoint</vt:lpstr>
      <vt:lpstr>Solving the Quantum multi-body problem using ANNs</vt:lpstr>
      <vt:lpstr>Agenda</vt:lpstr>
      <vt:lpstr>Background</vt:lpstr>
      <vt:lpstr>  Concept</vt:lpstr>
      <vt:lpstr>Architecture: Restricted Boltzmann Machine (RBM)</vt:lpstr>
      <vt:lpstr>Objective</vt:lpstr>
      <vt:lpstr>Approach</vt:lpstr>
      <vt:lpstr>Approach</vt:lpstr>
      <vt:lpstr>  Metropolis Hastings Algorithm</vt:lpstr>
      <vt:lpstr>Metropolis Hastings’ Algorithm</vt:lpstr>
      <vt:lpstr>Metropolis Hastings’ Algorithm</vt:lpstr>
      <vt:lpstr>Learning Algorithm</vt:lpstr>
      <vt:lpstr>  Stochastic Reconfiguration</vt:lpstr>
      <vt:lpstr>Stochastic Reconfiguration Derivation</vt:lpstr>
      <vt:lpstr>Stochastic Reconfiguration Derivation</vt:lpstr>
      <vt:lpstr>Stochastic Reconfiguration Derivation</vt:lpstr>
      <vt:lpstr>Stochastic Reconfiguration Derivation</vt:lpstr>
      <vt:lpstr>Stochastic Reconfiguration Derivation</vt:lpstr>
      <vt:lpstr>Stochastic Reconfiguration Derivation</vt:lpstr>
      <vt:lpstr>  Results</vt:lpstr>
      <vt:lpstr>Setup</vt:lpstr>
      <vt:lpstr>Energy Comparison</vt:lpstr>
      <vt:lpstr>References</vt:lpstr>
      <vt:lpstr>  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Quantum multi-body problem using ANNs</dc:title>
  <dc:creator>Vineet</dc:creator>
  <cp:lastModifiedBy>Vineet</cp:lastModifiedBy>
  <cp:revision>90</cp:revision>
  <dcterms:created xsi:type="dcterms:W3CDTF">2020-06-19T11:09:28Z</dcterms:created>
  <dcterms:modified xsi:type="dcterms:W3CDTF">2020-06-21T14:28:54Z</dcterms:modified>
</cp:coreProperties>
</file>