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4.xml.rels" ContentType="application/vnd.openxmlformats-package.relationships+xml"/>
  <Override PartName="/ppt/notesSlides/_rels/notesSlide3.xml.rels" ContentType="application/vnd.openxmlformats-package.relationships+xml"/>
  <Override PartName="/ppt/notesSlides/notesSlide3.xml" ContentType="application/vnd.openxmlformats-officedocument.presentationml.notesSlide+xml"/>
  <Override PartName="/ppt/notesSlides/notesSlide4.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4.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en-IN" sz="4400" spc="-1" strike="noStrike">
                <a:latin typeface="Arial"/>
              </a:rPr>
              <a:t>Click to move the slide</a:t>
            </a:r>
            <a:endParaRPr b="0" lang="en-IN" sz="4400" spc="-1" strike="noStrike">
              <a:latin typeface="Arial"/>
            </a:endParaRPr>
          </a:p>
        </p:txBody>
      </p:sp>
      <p:sp>
        <p:nvSpPr>
          <p:cNvPr id="4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IN" sz="2000" spc="-1" strike="noStrike">
                <a:latin typeface="Arial"/>
              </a:rPr>
              <a:t>Click to edit the notes format</a:t>
            </a:r>
            <a:endParaRPr b="0" lang="en-IN" sz="2000" spc="-1" strike="noStrike">
              <a:latin typeface="Arial"/>
            </a:endParaRPr>
          </a:p>
        </p:txBody>
      </p:sp>
      <p:sp>
        <p:nvSpPr>
          <p:cNvPr id="41"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IN" sz="1400" spc="-1" strike="noStrike">
                <a:latin typeface="Times New Roman"/>
              </a:rPr>
              <a:t>&lt;header&gt;</a:t>
            </a:r>
            <a:endParaRPr b="0" lang="en-IN" sz="1400" spc="-1" strike="noStrike">
              <a:latin typeface="Times New Roman"/>
            </a:endParaRPr>
          </a:p>
        </p:txBody>
      </p:sp>
      <p:sp>
        <p:nvSpPr>
          <p:cNvPr id="42"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buNone/>
            </a:pPr>
            <a:r>
              <a:rPr b="0" lang="en-IN" sz="1400" spc="-1" strike="noStrike">
                <a:latin typeface="Times New Roman"/>
              </a:rPr>
              <a:t>&lt;date/time&gt;</a:t>
            </a:r>
            <a:endParaRPr b="0" lang="en-IN" sz="1400" spc="-1" strike="noStrike">
              <a:latin typeface="Times New Roman"/>
            </a:endParaRPr>
          </a:p>
        </p:txBody>
      </p:sp>
      <p:sp>
        <p:nvSpPr>
          <p:cNvPr id="43"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44"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buNone/>
            </a:pPr>
            <a:fld id="{9E7F1604-92CA-439E-A27E-52C6F4695102}"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sldImg"/>
          </p:nvPr>
        </p:nvSpPr>
        <p:spPr>
          <a:xfrm>
            <a:off x="381240" y="685800"/>
            <a:ext cx="6094080" cy="3427200"/>
          </a:xfrm>
          <a:prstGeom prst="rect">
            <a:avLst/>
          </a:prstGeom>
          <a:ln w="0">
            <a:noFill/>
          </a:ln>
        </p:spPr>
      </p:sp>
      <p:sp>
        <p:nvSpPr>
          <p:cNvPr id="54" name="PlaceHolder 2"/>
          <p:cNvSpPr>
            <a:spLocks noGrp="1"/>
          </p:cNvSpPr>
          <p:nvPr>
            <p:ph type="body"/>
          </p:nvPr>
        </p:nvSpPr>
        <p:spPr>
          <a:xfrm>
            <a:off x="685800" y="4343400"/>
            <a:ext cx="5484600" cy="4113000"/>
          </a:xfrm>
          <a:prstGeom prst="rect">
            <a:avLst/>
          </a:prstGeom>
          <a:noFill/>
          <a:ln w="0">
            <a:noFill/>
          </a:ln>
        </p:spPr>
        <p:txBody>
          <a:bodyPr lIns="0" rIns="0" tIns="91440" bIns="91440" anchor="t">
            <a:noAutofit/>
          </a:bodyPr>
          <a:p>
            <a:pPr marL="457200" indent="-343080">
              <a:lnSpc>
                <a:spcPct val="115000"/>
              </a:lnSpc>
              <a:buClr>
                <a:srgbClr val="000000"/>
              </a:buClr>
              <a:buFont typeface="Open Sans"/>
              <a:buChar char="●"/>
            </a:pPr>
            <a:r>
              <a:rPr b="0" lang="en" sz="1800" spc="-1" strike="noStrike">
                <a:solidFill>
                  <a:srgbClr val="000000"/>
                </a:solidFill>
                <a:latin typeface="Open Sans"/>
                <a:ea typeface="Open Sans"/>
              </a:rPr>
              <a:t>Bad code can bring the company down</a:t>
            </a:r>
            <a:endParaRPr b="0" lang="en-IN" sz="1800" spc="-1" strike="noStrike">
              <a:latin typeface="Arial"/>
            </a:endParaRPr>
          </a:p>
          <a:p>
            <a:pPr marL="457200" indent="-343080">
              <a:lnSpc>
                <a:spcPct val="115000"/>
              </a:lnSpc>
              <a:buClr>
                <a:srgbClr val="000000"/>
              </a:buClr>
              <a:buFont typeface="Open Sans"/>
              <a:buChar char="●"/>
            </a:pPr>
            <a:r>
              <a:rPr b="0" lang="en" sz="1800" spc="-1" strike="noStrike">
                <a:solidFill>
                  <a:srgbClr val="000000"/>
                </a:solidFill>
                <a:latin typeface="Open Sans"/>
                <a:ea typeface="Open Sans"/>
              </a:rPr>
              <a:t>Grand redesign - things to think about internal competition, who, when?</a:t>
            </a:r>
            <a:endParaRPr b="0" lang="en-IN" sz="1800" spc="-1" strike="noStrike">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sldImg"/>
          </p:nvPr>
        </p:nvSpPr>
        <p:spPr>
          <a:xfrm>
            <a:off x="381240" y="685800"/>
            <a:ext cx="6094080" cy="3427200"/>
          </a:xfrm>
          <a:prstGeom prst="rect">
            <a:avLst/>
          </a:prstGeom>
          <a:ln w="0">
            <a:noFill/>
          </a:ln>
        </p:spPr>
      </p:sp>
      <p:sp>
        <p:nvSpPr>
          <p:cNvPr id="56" name="PlaceHolder 2"/>
          <p:cNvSpPr>
            <a:spLocks noGrp="1"/>
          </p:cNvSpPr>
          <p:nvPr>
            <p:ph type="body"/>
          </p:nvPr>
        </p:nvSpPr>
        <p:spPr>
          <a:xfrm>
            <a:off x="685800" y="4343400"/>
            <a:ext cx="5484600" cy="4113000"/>
          </a:xfrm>
          <a:prstGeom prst="rect">
            <a:avLst/>
          </a:prstGeom>
          <a:noFill/>
          <a:ln w="0">
            <a:noFill/>
          </a:ln>
        </p:spPr>
        <p:txBody>
          <a:bodyPr lIns="0" rIns="0" tIns="91440" bIns="91440" anchor="t">
            <a:noAutofit/>
          </a:bodyPr>
          <a:p>
            <a:pPr marL="457200" indent="-343080">
              <a:lnSpc>
                <a:spcPct val="115000"/>
              </a:lnSpc>
              <a:buClr>
                <a:srgbClr val="000000"/>
              </a:buClr>
              <a:buFont typeface="Open Sans"/>
              <a:buChar char="●"/>
            </a:pPr>
            <a:r>
              <a:rPr b="0" lang="en" sz="1800" spc="-1" strike="noStrike">
                <a:solidFill>
                  <a:srgbClr val="000000"/>
                </a:solidFill>
                <a:latin typeface="Open Sans"/>
                <a:ea typeface="Open Sans"/>
              </a:rPr>
              <a:t>Code rots - bad code is rotten, good code also rots quickly</a:t>
            </a:r>
            <a:endParaRPr b="0" lang="en-IN"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26;p4"/>
          <p:cNvSpPr/>
          <p:nvPr/>
        </p:nvSpPr>
        <p:spPr>
          <a:xfrm>
            <a:off x="0" y="5045760"/>
            <a:ext cx="9142200" cy="96120"/>
          </a:xfrm>
          <a:prstGeom prst="rect">
            <a:avLst/>
          </a:prstGeom>
          <a:solidFill>
            <a:schemeClr val="accent3"/>
          </a:solidFill>
          <a:ln w="0">
            <a:noFill/>
          </a:ln>
        </p:spPr>
        <p:style>
          <a:lnRef idx="0"/>
          <a:fillRef idx="0"/>
          <a:effectRef idx="0"/>
          <a:fontRef idx="minor"/>
        </p:style>
      </p:sp>
      <p:sp>
        <p:nvSpPr>
          <p:cNvPr id="1"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3"/>
          <p:cNvSpPr/>
          <p:nvPr/>
        </p:nvSpPr>
        <p:spPr>
          <a:xfrm>
            <a:off x="1004040" y="1753560"/>
            <a:ext cx="7135200" cy="1020960"/>
          </a:xfrm>
          <a:prstGeom prst="rect">
            <a:avLst/>
          </a:prstGeom>
          <a:noFill/>
          <a:ln w="0">
            <a:noFill/>
          </a:ln>
        </p:spPr>
        <p:style>
          <a:lnRef idx="0"/>
          <a:fillRef idx="0"/>
          <a:effectRef idx="0"/>
          <a:fontRef idx="minor"/>
        </p:style>
        <p:txBody>
          <a:bodyPr lIns="0" rIns="0" tIns="91440" bIns="91440" anchor="b">
            <a:noAutofit/>
          </a:bodyPr>
          <a:p>
            <a:pPr algn="ctr">
              <a:lnSpc>
                <a:spcPct val="100000"/>
              </a:lnSpc>
              <a:buNone/>
              <a:tabLst>
                <a:tab algn="l" pos="0"/>
              </a:tabLst>
            </a:pPr>
            <a:r>
              <a:rPr b="1" lang="en" sz="5400" spc="-1" strike="noStrike">
                <a:solidFill>
                  <a:srgbClr val="ef6c00"/>
                </a:solidFill>
                <a:latin typeface="PT Sans Narrow"/>
                <a:ea typeface="PT Sans Narrow"/>
              </a:rPr>
              <a:t>Clean Code</a:t>
            </a:r>
            <a:endParaRPr b="0" lang="en-IN" sz="5400" spc="-1" strike="noStrike">
              <a:latin typeface="Arial"/>
            </a:endParaRPr>
          </a:p>
        </p:txBody>
      </p:sp>
      <p:sp>
        <p:nvSpPr>
          <p:cNvPr id="46" name="PlaceHolder 4"/>
          <p:cNvSpPr/>
          <p:nvPr/>
        </p:nvSpPr>
        <p:spPr>
          <a:xfrm>
            <a:off x="2137320" y="3004200"/>
            <a:ext cx="4869000" cy="486720"/>
          </a:xfrm>
          <a:prstGeom prst="rect">
            <a:avLst/>
          </a:prstGeom>
          <a:noFill/>
          <a:ln w="0">
            <a:noFill/>
          </a:ln>
        </p:spPr>
        <p:style>
          <a:lnRef idx="0"/>
          <a:fillRef idx="0"/>
          <a:effectRef idx="0"/>
          <a:fontRef idx="minor"/>
        </p:style>
        <p:txBody>
          <a:bodyPr lIns="0" rIns="0" tIns="0" bIns="0" anchor="ctr">
            <a:noAutofit/>
          </a:bodyPr>
          <a:p>
            <a:pPr algn="ctr">
              <a:lnSpc>
                <a:spcPct val="100000"/>
              </a:lnSpc>
              <a:buNone/>
            </a:pPr>
            <a:r>
              <a:rPr b="0" lang="en-IN" sz="3200" spc="-1" strike="noStrike">
                <a:solidFill>
                  <a:srgbClr val="000000"/>
                </a:solidFill>
                <a:latin typeface="Arial"/>
                <a:ea typeface="DejaVu Sans"/>
              </a:rPr>
              <a:t>Introduction</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18680" cy="705600"/>
          </a:xfrm>
          <a:prstGeom prst="rect">
            <a:avLst/>
          </a:prstGeom>
          <a:noFill/>
          <a:ln w="0">
            <a:noFill/>
          </a:ln>
        </p:spPr>
        <p:txBody>
          <a:bodyPr lIns="0" rIns="0" tIns="91440" bIns="91440" anchor="t">
            <a:noAutofit/>
          </a:bodyPr>
          <a:p>
            <a:pPr>
              <a:lnSpc>
                <a:spcPct val="100000"/>
              </a:lnSpc>
              <a:buNone/>
              <a:tabLst>
                <a:tab algn="l" pos="0"/>
              </a:tabLst>
            </a:pPr>
            <a:r>
              <a:rPr b="1" lang="en" sz="3600" spc="-1" strike="noStrike">
                <a:solidFill>
                  <a:srgbClr val="ef6c00"/>
                </a:solidFill>
                <a:latin typeface="PT Sans Narrow"/>
                <a:ea typeface="PT Sans Narrow"/>
              </a:rPr>
              <a:t>Introduction</a:t>
            </a:r>
            <a:endParaRPr b="0" lang="en-IN" sz="3600" spc="-1" strike="noStrike">
              <a:latin typeface="Arial"/>
            </a:endParaRPr>
          </a:p>
        </p:txBody>
      </p:sp>
      <p:sp>
        <p:nvSpPr>
          <p:cNvPr id="48" name="PlaceHolder 2"/>
          <p:cNvSpPr>
            <a:spLocks noGrp="1"/>
          </p:cNvSpPr>
          <p:nvPr>
            <p:ph/>
          </p:nvPr>
        </p:nvSpPr>
        <p:spPr>
          <a:xfrm>
            <a:off x="311760" y="1266480"/>
            <a:ext cx="8518680" cy="3300840"/>
          </a:xfrm>
          <a:prstGeom prst="rect">
            <a:avLst/>
          </a:prstGeom>
          <a:noFill/>
          <a:ln w="0">
            <a:noFill/>
          </a:ln>
        </p:spPr>
        <p:txBody>
          <a:bodyPr lIns="0" rIns="0" tIns="0" bIns="0" anchor="t">
            <a:normAutofit/>
          </a:bodyPr>
          <a:p>
            <a:pPr marL="216000" indent="-216000">
              <a:lnSpc>
                <a:spcPct val="100000"/>
              </a:lnSpc>
              <a:spcBef>
                <a:spcPts val="1613"/>
              </a:spcBef>
              <a:buClr>
                <a:srgbClr val="50200c"/>
              </a:buClr>
              <a:buSzPct val="75000"/>
              <a:buFont typeface="Wingdings" charset="2"/>
              <a:buChar char=""/>
            </a:pPr>
            <a:r>
              <a:rPr b="0" lang="en-IN" sz="1600" spc="-1" strike="noStrike">
                <a:solidFill>
                  <a:srgbClr val="000000"/>
                </a:solidFill>
                <a:latin typeface="arial"/>
              </a:rPr>
              <a:t>Writing clean code == Software engineering Craftsmapship</a:t>
            </a:r>
            <a:endParaRPr b="0" lang="en-IN" sz="1600" spc="-1" strike="noStrike">
              <a:latin typeface="Arial"/>
            </a:endParaRPr>
          </a:p>
          <a:p>
            <a:pPr marL="216000" indent="-216000">
              <a:lnSpc>
                <a:spcPct val="100000"/>
              </a:lnSpc>
              <a:spcBef>
                <a:spcPts val="1613"/>
              </a:spcBef>
              <a:buClr>
                <a:srgbClr val="50200c"/>
              </a:buClr>
              <a:buSzPct val="75000"/>
              <a:buFont typeface="Wingdings" charset="2"/>
              <a:buChar char=""/>
            </a:pPr>
            <a:r>
              <a:rPr b="0" lang="en-IN" sz="1600" spc="-1" strike="noStrike">
                <a:solidFill>
                  <a:srgbClr val="000000"/>
                </a:solidFill>
                <a:latin typeface="arial"/>
              </a:rPr>
              <a:t>Two aspects of Craftsmanship - knowledge and its application (work)</a:t>
            </a:r>
            <a:endParaRPr b="0" lang="en-IN" sz="1600" spc="-1" strike="noStrike">
              <a:latin typeface="Arial"/>
            </a:endParaRPr>
          </a:p>
          <a:p>
            <a:pPr marL="216000" indent="-216000">
              <a:lnSpc>
                <a:spcPct val="100000"/>
              </a:lnSpc>
              <a:spcBef>
                <a:spcPts val="1613"/>
              </a:spcBef>
              <a:buClr>
                <a:srgbClr val="50200c"/>
              </a:buClr>
              <a:buSzPct val="75000"/>
              <a:buFont typeface="Wingdings" charset="2"/>
              <a:buChar char=""/>
            </a:pPr>
            <a:r>
              <a:rPr b="0" lang="en-IN" sz="1600" spc="-1" strike="noStrike">
                <a:solidFill>
                  <a:srgbClr val="000000"/>
                </a:solidFill>
                <a:latin typeface="arial"/>
              </a:rPr>
              <a:t>Knowledge - principles, patterns and practices</a:t>
            </a:r>
            <a:endParaRPr b="0" lang="en-IN" sz="1600" spc="-1" strike="noStrike">
              <a:latin typeface="Arial"/>
            </a:endParaRPr>
          </a:p>
          <a:p>
            <a:pPr marL="216000" indent="-216000">
              <a:lnSpc>
                <a:spcPct val="100000"/>
              </a:lnSpc>
              <a:spcBef>
                <a:spcPts val="1613"/>
              </a:spcBef>
              <a:buClr>
                <a:srgbClr val="50200c"/>
              </a:buClr>
              <a:buSzPct val="75000"/>
              <a:buFont typeface="Wingdings" charset="2"/>
              <a:buChar char=""/>
            </a:pPr>
            <a:r>
              <a:rPr b="0" lang="en-IN" sz="1600" spc="-1" strike="noStrike">
                <a:solidFill>
                  <a:srgbClr val="000000"/>
                </a:solidFill>
                <a:latin typeface="arial"/>
              </a:rPr>
              <a:t>Work - using the knowledge every day when reading lots of code, making mistakes, arguing over it, seeing the price you pay for wrong decisions</a:t>
            </a:r>
            <a:endParaRPr b="0" lang="en-IN" sz="1600" spc="-1" strike="noStrike">
              <a:latin typeface="Arial"/>
            </a:endParaRPr>
          </a:p>
          <a:p>
            <a:pPr>
              <a:lnSpc>
                <a:spcPct val="100000"/>
              </a:lnSpc>
              <a:spcBef>
                <a:spcPts val="1613"/>
              </a:spcBef>
              <a:buNone/>
            </a:pPr>
            <a:endParaRPr b="0" lang="en-IN" sz="1600" spc="-1" strike="noStrike">
              <a:latin typeface="Arial"/>
            </a:endParaRPr>
          </a:p>
          <a:p>
            <a:pPr marL="216000" indent="-216000">
              <a:lnSpc>
                <a:spcPct val="100000"/>
              </a:lnSpc>
              <a:spcBef>
                <a:spcPts val="1613"/>
              </a:spcBef>
              <a:buClr>
                <a:srgbClr val="50200c"/>
              </a:buClr>
              <a:buSzPct val="75000"/>
              <a:buFont typeface="Wingdings" charset="2"/>
              <a:buChar char=""/>
            </a:pPr>
            <a:r>
              <a:rPr b="1" lang="en-IN" sz="1600" spc="-1" strike="noStrike">
                <a:solidFill>
                  <a:srgbClr val="000000"/>
                </a:solidFill>
                <a:latin typeface="arial"/>
              </a:rPr>
              <a:t>Note</a:t>
            </a:r>
            <a:r>
              <a:rPr b="0" lang="en-IN" sz="1600" spc="-1" strike="noStrike">
                <a:solidFill>
                  <a:srgbClr val="000000"/>
                </a:solidFill>
                <a:latin typeface="arial"/>
              </a:rPr>
              <a:t> - Just knowing principles is not enough, you will have to use them daily, as an engineer you will have to write and review lots of code and get your code reviewed by senior people and learn from your mistakes.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532080"/>
            <a:ext cx="8518680" cy="531000"/>
          </a:xfrm>
          <a:prstGeom prst="rect">
            <a:avLst/>
          </a:prstGeom>
          <a:noFill/>
          <a:ln w="0">
            <a:noFill/>
          </a:ln>
        </p:spPr>
        <p:txBody>
          <a:bodyPr lIns="0" rIns="0" tIns="0" bIns="0" anchor="ctr">
            <a:noAutofit/>
          </a:bodyPr>
          <a:p>
            <a:pPr>
              <a:lnSpc>
                <a:spcPct val="100000"/>
              </a:lnSpc>
              <a:buNone/>
              <a:tabLst>
                <a:tab algn="l" pos="0"/>
              </a:tabLst>
            </a:pPr>
            <a:r>
              <a:rPr b="1" lang="en" sz="3600" spc="-1" strike="noStrike">
                <a:solidFill>
                  <a:srgbClr val="ef6c00"/>
                </a:solidFill>
                <a:latin typeface="PT Sans Narrow"/>
                <a:ea typeface="PT Sans Narrow"/>
              </a:rPr>
              <a:t>What is clean code? </a:t>
            </a:r>
            <a:endParaRPr b="0" lang="en-IN" sz="3600" spc="-1" strike="noStrike">
              <a:latin typeface="Arial"/>
            </a:endParaRPr>
          </a:p>
        </p:txBody>
      </p:sp>
      <p:sp>
        <p:nvSpPr>
          <p:cNvPr id="50" name="PlaceHolder 2"/>
          <p:cNvSpPr>
            <a:spLocks noGrp="1"/>
          </p:cNvSpPr>
          <p:nvPr>
            <p:ph/>
          </p:nvPr>
        </p:nvSpPr>
        <p:spPr>
          <a:xfrm>
            <a:off x="311760" y="1266480"/>
            <a:ext cx="8518680" cy="3300840"/>
          </a:xfrm>
          <a:prstGeom prst="rect">
            <a:avLst/>
          </a:prstGeom>
          <a:noFill/>
          <a:ln w="0">
            <a:noFill/>
          </a:ln>
        </p:spPr>
        <p:txBody>
          <a:bodyPr lIns="0" rIns="0" tIns="0" bIns="0" anchor="t">
            <a:normAutofit fontScale="91000"/>
          </a:bodyPr>
          <a:p>
            <a:pPr marL="216000" indent="-216000">
              <a:lnSpc>
                <a:spcPct val="100000"/>
              </a:lnSpc>
              <a:spcBef>
                <a:spcPts val="1613"/>
              </a:spcBef>
              <a:buClr>
                <a:srgbClr val="4b2204"/>
              </a:buClr>
              <a:buSzPct val="75000"/>
              <a:buFont typeface="Wingdings" charset="2"/>
              <a:buChar char=""/>
            </a:pPr>
            <a:r>
              <a:rPr b="0" lang="en-IN" sz="1600" spc="-1" strike="noStrike">
                <a:solidFill>
                  <a:srgbClr val="000000"/>
                </a:solidFill>
                <a:latin typeface="arial"/>
              </a:rPr>
              <a:t>The only way to go fast is to keep your code clean</a:t>
            </a:r>
            <a:endParaRPr b="0" lang="en-IN" sz="1600" spc="-1" strike="noStrike">
              <a:latin typeface="Arial"/>
            </a:endParaRPr>
          </a:p>
          <a:p>
            <a:pPr marL="216000" indent="-216000">
              <a:lnSpc>
                <a:spcPct val="100000"/>
              </a:lnSpc>
              <a:spcBef>
                <a:spcPts val="1613"/>
              </a:spcBef>
              <a:buClr>
                <a:srgbClr val="4b2204"/>
              </a:buClr>
              <a:buSzPct val="75000"/>
              <a:buFont typeface="Wingdings" charset="2"/>
              <a:buChar char=""/>
            </a:pPr>
            <a:r>
              <a:rPr b="1" lang="en-IN" sz="1600" spc="-1" strike="noStrike">
                <a:solidFill>
                  <a:srgbClr val="000000"/>
                </a:solidFill>
                <a:latin typeface="arial"/>
              </a:rPr>
              <a:t>Attitude</a:t>
            </a:r>
            <a:r>
              <a:rPr b="0" lang="en-IN" sz="1600" spc="-1" strike="noStrike">
                <a:solidFill>
                  <a:srgbClr val="000000"/>
                </a:solidFill>
                <a:latin typeface="arial"/>
              </a:rPr>
              <a:t> - of that of professional (Pro), e.g. Doctor, patient - stop washing hands, Startup vs established company - attitude difference?</a:t>
            </a:r>
            <a:endParaRPr b="0" lang="en-IN" sz="1600" spc="-1" strike="noStrike">
              <a:latin typeface="Arial"/>
            </a:endParaRPr>
          </a:p>
          <a:p>
            <a:pPr marL="216000" indent="-216000">
              <a:lnSpc>
                <a:spcPct val="100000"/>
              </a:lnSpc>
              <a:spcBef>
                <a:spcPts val="1613"/>
              </a:spcBef>
              <a:buClr>
                <a:srgbClr val="4b2204"/>
              </a:buClr>
              <a:buSzPct val="75000"/>
              <a:buFont typeface="Wingdings" charset="2"/>
              <a:buChar char=""/>
            </a:pPr>
            <a:r>
              <a:rPr b="1" lang="en-IN" sz="1600" spc="-1" strike="noStrike">
                <a:solidFill>
                  <a:srgbClr val="000000"/>
                </a:solidFill>
                <a:latin typeface="arial"/>
              </a:rPr>
              <a:t>Proxy of clean code</a:t>
            </a:r>
            <a:r>
              <a:rPr b="0" lang="en-IN" sz="1600" spc="-1" strike="noStrike">
                <a:solidFill>
                  <a:srgbClr val="000000"/>
                </a:solidFill>
                <a:latin typeface="arial"/>
              </a:rPr>
              <a:t> - </a:t>
            </a:r>
            <a:endParaRPr b="0" lang="en-IN" sz="1600" spc="-1" strike="noStrike">
              <a:latin typeface="Arial"/>
            </a:endParaRPr>
          </a:p>
          <a:p>
            <a:pPr lvl="1" marL="432000" indent="-216000">
              <a:lnSpc>
                <a:spcPct val="100000"/>
              </a:lnSpc>
              <a:spcBef>
                <a:spcPts val="1134"/>
              </a:spcBef>
              <a:buClr>
                <a:srgbClr val="000000"/>
              </a:buClr>
              <a:buSzPct val="45000"/>
              <a:buFont typeface="Wingdings" charset="2"/>
              <a:buChar char=""/>
            </a:pPr>
            <a:r>
              <a:rPr b="1" lang="en-IN" sz="1400" spc="-1" strike="noStrike">
                <a:solidFill>
                  <a:srgbClr val="000000"/>
                </a:solidFill>
                <a:latin typeface="Arial"/>
              </a:rPr>
              <a:t>Maintainable/Testable</a:t>
            </a:r>
            <a:r>
              <a:rPr b="0" lang="en-IN" sz="1400" spc="-1" strike="noStrike">
                <a:solidFill>
                  <a:srgbClr val="000000"/>
                </a:solidFill>
                <a:latin typeface="Arial"/>
              </a:rPr>
              <a:t> - easy to change, has good tests, easy to validate new changes</a:t>
            </a:r>
            <a:endParaRPr b="0" lang="en-IN" sz="1400" spc="-1" strike="noStrike">
              <a:latin typeface="Arial"/>
            </a:endParaRPr>
          </a:p>
          <a:p>
            <a:pPr lvl="1" marL="432000" indent="-216000">
              <a:lnSpc>
                <a:spcPct val="100000"/>
              </a:lnSpc>
              <a:spcBef>
                <a:spcPts val="1134"/>
              </a:spcBef>
              <a:buClr>
                <a:srgbClr val="000000"/>
              </a:buClr>
              <a:buSzPct val="45000"/>
              <a:buFont typeface="Wingdings" charset="2"/>
              <a:buChar char=""/>
            </a:pPr>
            <a:r>
              <a:rPr b="1" lang="en-IN" sz="1400" spc="-1" strike="noStrike">
                <a:solidFill>
                  <a:srgbClr val="000000"/>
                </a:solidFill>
                <a:latin typeface="Arial"/>
              </a:rPr>
              <a:t>Productivity of engineers</a:t>
            </a:r>
            <a:r>
              <a:rPr b="0" lang="en-IN" sz="1400" spc="-1" strike="noStrike">
                <a:solidFill>
                  <a:srgbClr val="000000"/>
                </a:solidFill>
                <a:latin typeface="Arial"/>
              </a:rPr>
              <a:t> - new feature development, developer happiness </a:t>
            </a:r>
            <a:endParaRPr b="0" lang="en-IN" sz="1400" spc="-1" strike="noStrike">
              <a:latin typeface="Arial"/>
            </a:endParaRPr>
          </a:p>
          <a:p>
            <a:pPr lvl="1" marL="432000" indent="-216000">
              <a:lnSpc>
                <a:spcPct val="100000"/>
              </a:lnSpc>
              <a:spcBef>
                <a:spcPts val="1134"/>
              </a:spcBef>
              <a:buClr>
                <a:srgbClr val="000000"/>
              </a:buClr>
              <a:buSzPct val="45000"/>
              <a:buFont typeface="Wingdings" charset="2"/>
              <a:buChar char=""/>
            </a:pPr>
            <a:r>
              <a:rPr b="1" lang="en-IN" sz="1400" spc="-1" strike="noStrike">
                <a:solidFill>
                  <a:srgbClr val="000000"/>
                </a:solidFill>
                <a:latin typeface="Arial"/>
              </a:rPr>
              <a:t>Readable</a:t>
            </a:r>
            <a:r>
              <a:rPr b="0" lang="en-IN" sz="1400" spc="-1" strike="noStrike">
                <a:solidFill>
                  <a:srgbClr val="000000"/>
                </a:solidFill>
                <a:latin typeface="Arial"/>
              </a:rPr>
              <a:t> - easy to read</a:t>
            </a:r>
            <a:endParaRPr b="0" lang="en-IN" sz="1400" spc="-1" strike="noStrike">
              <a:latin typeface="Arial"/>
            </a:endParaRPr>
          </a:p>
          <a:p>
            <a:pPr lvl="1" marL="432000" indent="-216000">
              <a:lnSpc>
                <a:spcPct val="100000"/>
              </a:lnSpc>
              <a:spcBef>
                <a:spcPts val="1134"/>
              </a:spcBef>
              <a:buClr>
                <a:srgbClr val="000000"/>
              </a:buClr>
              <a:buSzPct val="45000"/>
              <a:buFont typeface="Wingdings" charset="2"/>
              <a:buChar char=""/>
            </a:pPr>
            <a:r>
              <a:rPr b="1" lang="en-IN" sz="1400" spc="-1" strike="noStrike">
                <a:solidFill>
                  <a:srgbClr val="000000"/>
                </a:solidFill>
                <a:latin typeface="Arial"/>
              </a:rPr>
              <a:t>Crips and clear</a:t>
            </a:r>
            <a:r>
              <a:rPr b="0" lang="en-IN" sz="1400" spc="-1" strike="noStrike">
                <a:solidFill>
                  <a:srgbClr val="000000"/>
                </a:solidFill>
                <a:latin typeface="Arial"/>
              </a:rPr>
              <a:t> - no surprises on what it does, does one thing very well.</a:t>
            </a:r>
            <a:endParaRPr b="0" lang="en-IN" sz="1400" spc="-1" strike="noStrike">
              <a:latin typeface="Arial"/>
            </a:endParaRPr>
          </a:p>
          <a:p>
            <a:pPr lvl="1" marL="432000" indent="-216000">
              <a:lnSpc>
                <a:spcPct val="100000"/>
              </a:lnSpc>
              <a:spcBef>
                <a:spcPts val="1134"/>
              </a:spcBef>
              <a:buClr>
                <a:srgbClr val="000000"/>
              </a:buClr>
              <a:buSzPct val="45000"/>
              <a:buFont typeface="Wingdings" charset="2"/>
              <a:buChar char=""/>
            </a:pPr>
            <a:r>
              <a:rPr b="0" lang="en-IN" sz="1400" spc="-1" strike="noStrike">
                <a:solidFill>
                  <a:srgbClr val="000000"/>
                </a:solidFill>
                <a:latin typeface="Arial"/>
              </a:rPr>
              <a:t>Performant and scalable to many users</a:t>
            </a:r>
            <a:endParaRPr b="0" lang="en-IN" sz="1400" spc="-1" strike="noStrike">
              <a:latin typeface="Arial"/>
            </a:endParaRPr>
          </a:p>
          <a:p>
            <a:pPr marL="216000" indent="-216000">
              <a:lnSpc>
                <a:spcPct val="100000"/>
              </a:lnSpc>
              <a:spcBef>
                <a:spcPts val="1613"/>
              </a:spcBef>
              <a:buClr>
                <a:srgbClr val="4b2204"/>
              </a:buClr>
              <a:buSzPct val="75000"/>
              <a:buFont typeface="Wingdings" charset="2"/>
              <a:buChar char=""/>
            </a:pPr>
            <a:r>
              <a:rPr b="1" lang="en-IN" sz="1600" spc="-1" strike="noStrike">
                <a:solidFill>
                  <a:srgbClr val="000000"/>
                </a:solidFill>
                <a:latin typeface="arial"/>
              </a:rPr>
              <a:t>Going fast</a:t>
            </a:r>
            <a:r>
              <a:rPr b="0" lang="en-IN" sz="1600" spc="-1" strike="noStrike">
                <a:solidFill>
                  <a:srgbClr val="000000"/>
                </a:solidFill>
                <a:latin typeface="arial"/>
              </a:rPr>
              <a:t> - time pressure, tired of working, want to be done, big backlog</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p:nvPr>
        </p:nvSpPr>
        <p:spPr>
          <a:xfrm>
            <a:off x="311760" y="1266480"/>
            <a:ext cx="8518680" cy="3300840"/>
          </a:xfrm>
          <a:prstGeom prst="rect">
            <a:avLst/>
          </a:prstGeom>
          <a:noFill/>
          <a:ln w="0">
            <a:noFill/>
          </a:ln>
        </p:spPr>
        <p:txBody>
          <a:bodyPr lIns="0" rIns="0" tIns="0" bIns="0" anchor="t">
            <a:normAutofit/>
          </a:bodyPr>
          <a:p>
            <a:pPr marL="216000" indent="-216000">
              <a:lnSpc>
                <a:spcPct val="100000"/>
              </a:lnSpc>
              <a:spcBef>
                <a:spcPts val="1613"/>
              </a:spcBef>
              <a:buClr>
                <a:srgbClr val="4b2204"/>
              </a:buClr>
              <a:buSzPct val="75000"/>
              <a:buFont typeface="Wingdings" charset="2"/>
              <a:buChar char=""/>
            </a:pPr>
            <a:r>
              <a:rPr b="1" lang="en-IN" sz="1600" spc="-1" strike="noStrike">
                <a:solidFill>
                  <a:srgbClr val="000000"/>
                </a:solidFill>
                <a:latin typeface="arial"/>
              </a:rPr>
              <a:t>Manager tip</a:t>
            </a:r>
            <a:r>
              <a:rPr b="0" lang="en-IN" sz="1600" spc="-1" strike="noStrike">
                <a:solidFill>
                  <a:srgbClr val="000000"/>
                </a:solidFill>
                <a:latin typeface="arial"/>
              </a:rPr>
              <a:t> - </a:t>
            </a:r>
            <a:endParaRPr b="0" lang="en-IN" sz="1600" spc="-1" strike="noStrike">
              <a:latin typeface="Arial"/>
            </a:endParaRPr>
          </a:p>
          <a:p>
            <a:pPr lvl="1" marL="432000" indent="-216000">
              <a:lnSpc>
                <a:spcPct val="100000"/>
              </a:lnSpc>
              <a:spcBef>
                <a:spcPts val="1134"/>
              </a:spcBef>
              <a:buClr>
                <a:srgbClr val="000000"/>
              </a:buClr>
              <a:buSzPct val="45000"/>
              <a:buFont typeface="Wingdings" charset="2"/>
              <a:buChar char=""/>
            </a:pPr>
            <a:r>
              <a:rPr b="0" lang="en-IN" sz="1400" spc="-1" strike="noStrike">
                <a:solidFill>
                  <a:srgbClr val="000000"/>
                </a:solidFill>
                <a:latin typeface="Arial"/>
              </a:rPr>
              <a:t>Add more staff for tech debt - no!</a:t>
            </a:r>
            <a:endParaRPr b="0" lang="en-IN" sz="1400" spc="-1" strike="noStrike">
              <a:latin typeface="Arial"/>
            </a:endParaRPr>
          </a:p>
          <a:p>
            <a:pPr lvl="1" marL="432000" indent="-216000">
              <a:lnSpc>
                <a:spcPct val="100000"/>
              </a:lnSpc>
              <a:spcBef>
                <a:spcPts val="1134"/>
              </a:spcBef>
              <a:buClr>
                <a:srgbClr val="000000"/>
              </a:buClr>
              <a:buSzPct val="45000"/>
              <a:buFont typeface="Wingdings" charset="2"/>
              <a:buChar char=""/>
            </a:pPr>
            <a:r>
              <a:rPr b="1" lang="en-IN" sz="1400" spc="-1" strike="noStrike">
                <a:solidFill>
                  <a:srgbClr val="000000"/>
                </a:solidFill>
                <a:latin typeface="Arial"/>
              </a:rPr>
              <a:t>Remember</a:t>
            </a:r>
            <a:r>
              <a:rPr b="0" lang="en-IN" sz="1400" spc="-1" strike="noStrike">
                <a:solidFill>
                  <a:srgbClr val="000000"/>
                </a:solidFill>
                <a:latin typeface="Arial"/>
              </a:rPr>
              <a:t> - Productivity vs time</a:t>
            </a:r>
            <a:endParaRPr b="0" lang="en-IN" sz="1400" spc="-1" strike="noStrike">
              <a:latin typeface="Arial"/>
            </a:endParaRPr>
          </a:p>
          <a:p>
            <a:pPr lvl="1" marL="432000" indent="-216000">
              <a:lnSpc>
                <a:spcPct val="100000"/>
              </a:lnSpc>
              <a:spcBef>
                <a:spcPts val="1134"/>
              </a:spcBef>
              <a:buClr>
                <a:srgbClr val="000000"/>
              </a:buClr>
              <a:buSzPct val="45000"/>
              <a:buFont typeface="Wingdings" charset="2"/>
              <a:buChar char=""/>
            </a:pPr>
            <a:r>
              <a:rPr b="1" lang="en-IN" sz="1400" spc="-1" strike="noStrike">
                <a:solidFill>
                  <a:srgbClr val="000000"/>
                </a:solidFill>
                <a:latin typeface="Arial"/>
              </a:rPr>
              <a:t>What to do</a:t>
            </a:r>
            <a:r>
              <a:rPr b="0" lang="en-IN" sz="1400" spc="-1" strike="noStrike">
                <a:solidFill>
                  <a:srgbClr val="000000"/>
                </a:solidFill>
                <a:latin typeface="Arial"/>
              </a:rPr>
              <a:t> - Review code more to practice the craft! Managers and marketers need devs help to make correct promises and commitments - Stupid manager.</a:t>
            </a:r>
            <a:endParaRPr b="0" lang="en-IN" sz="1400" spc="-1" strike="noStrike">
              <a:latin typeface="Arial"/>
            </a:endParaRPr>
          </a:p>
          <a:p>
            <a:pPr lvl="1" marL="432000" indent="-216000">
              <a:lnSpc>
                <a:spcPct val="100000"/>
              </a:lnSpc>
              <a:spcBef>
                <a:spcPts val="1134"/>
              </a:spcBef>
              <a:buClr>
                <a:srgbClr val="000000"/>
              </a:buClr>
              <a:buSzPct val="45000"/>
              <a:buFont typeface="Wingdings" charset="2"/>
              <a:buChar char=""/>
            </a:pPr>
            <a:r>
              <a:rPr b="1" lang="en-IN" sz="1400" spc="-1" strike="noStrike">
                <a:solidFill>
                  <a:srgbClr val="000000"/>
                </a:solidFill>
                <a:latin typeface="Arial"/>
              </a:rPr>
              <a:t>When should we clean</a:t>
            </a:r>
            <a:r>
              <a:rPr b="0" lang="en-IN" sz="1400" spc="-1" strike="noStrike">
                <a:solidFill>
                  <a:srgbClr val="000000"/>
                </a:solidFill>
                <a:latin typeface="Arial"/>
              </a:rPr>
              <a:t> - all the time! E.g. Broken window of a house.</a:t>
            </a:r>
            <a:endParaRPr b="0" lang="en-IN" sz="1400" spc="-1" strike="noStrike">
              <a:latin typeface="Arial"/>
            </a:endParaRPr>
          </a:p>
          <a:p>
            <a:pPr marL="216000" indent="-216000">
              <a:lnSpc>
                <a:spcPct val="100000"/>
              </a:lnSpc>
              <a:spcBef>
                <a:spcPts val="1613"/>
              </a:spcBef>
              <a:buClr>
                <a:srgbClr val="4b2204"/>
              </a:buClr>
              <a:buSzPct val="75000"/>
              <a:buFont typeface="Wingdings" charset="2"/>
              <a:buChar char=""/>
            </a:pPr>
            <a:r>
              <a:rPr b="1" lang="en-IN" sz="1600" spc="-1" strike="noStrike">
                <a:solidFill>
                  <a:srgbClr val="000000"/>
                </a:solidFill>
                <a:latin typeface="arial"/>
              </a:rPr>
              <a:t>Note</a:t>
            </a:r>
            <a:r>
              <a:rPr b="0" lang="en-IN" sz="1600" spc="-1" strike="noStrike">
                <a:solidFill>
                  <a:srgbClr val="000000"/>
                </a:solidFill>
                <a:latin typeface="arial"/>
              </a:rPr>
              <a:t> - going fast on the long term is possible with writing clean code all the time, practice the craft and learn from it and have the attitude of a PRO always for the work you do!</a:t>
            </a:r>
            <a:endParaRPr b="0" lang="en-IN" sz="1600" spc="-1" strike="noStrike">
              <a:latin typeface="Arial"/>
            </a:endParaRPr>
          </a:p>
        </p:txBody>
      </p:sp>
      <p:sp>
        <p:nvSpPr>
          <p:cNvPr id="52" name=""/>
          <p:cNvSpPr/>
          <p:nvPr/>
        </p:nvSpPr>
        <p:spPr>
          <a:xfrm>
            <a:off x="480240" y="457200"/>
            <a:ext cx="5458320" cy="621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 sz="3600" spc="-1" strike="noStrike">
                <a:solidFill>
                  <a:srgbClr val="ef6c00"/>
                </a:solidFill>
                <a:latin typeface="PT Sans Narrow"/>
                <a:ea typeface="PT Sans Narrow"/>
              </a:rPr>
              <a:t>Tips </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TotalTime>
  <Application>LibreOffice/7.2.6.2$Linux_X86_64 LibreOffice_project/20$Build-2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2022-04-08T10:16:41Z</dcterms:modified>
  <cp:revision>26</cp:revision>
  <dc:subject/>
  <dc:title/>
</cp:coreProperties>
</file>

<file path=docProps/custom.xml><?xml version="1.0" encoding="utf-8"?>
<Properties xmlns="http://schemas.openxmlformats.org/officeDocument/2006/custom-properties" xmlns:vt="http://schemas.openxmlformats.org/officeDocument/2006/docPropsVTypes"/>
</file>