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7007760" y="3177000"/>
            <a:ext cx="5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b3a7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>
            <a:off x="1575000" y="3158280"/>
            <a:ext cx="5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b3a7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oogle Shape;12;p2"/>
          <p:cNvGrpSpPr/>
          <p:nvPr/>
        </p:nvGrpSpPr>
        <p:grpSpPr>
          <a:xfrm>
            <a:off x="1004400" y="1021680"/>
            <a:ext cx="7136280" cy="152640"/>
            <a:chOff x="1004400" y="1021680"/>
            <a:chExt cx="7136280" cy="152640"/>
          </a:xfrm>
        </p:grpSpPr>
        <p:sp>
          <p:nvSpPr>
            <p:cNvPr id="3" name="Google Shape;13;p2"/>
            <p:cNvSpPr/>
            <p:nvPr/>
          </p:nvSpPr>
          <p:spPr>
            <a:xfrm rot="10800000">
              <a:off x="1004400" y="102132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0800000">
              <a:off x="1004400" y="117360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" name="Google Shape;15;p2"/>
          <p:cNvGrpSpPr/>
          <p:nvPr/>
        </p:nvGrpSpPr>
        <p:grpSpPr>
          <a:xfrm>
            <a:off x="1004040" y="3969000"/>
            <a:ext cx="7136280" cy="153000"/>
            <a:chOff x="1004040" y="3969000"/>
            <a:chExt cx="7136280" cy="153000"/>
          </a:xfrm>
        </p:grpSpPr>
        <p:sp>
          <p:nvSpPr>
            <p:cNvPr id="6" name="Google Shape;16;p2"/>
            <p:cNvSpPr/>
            <p:nvPr/>
          </p:nvSpPr>
          <p:spPr>
            <a:xfrm>
              <a:off x="1004040" y="412164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7;p2"/>
            <p:cNvSpPr/>
            <p:nvPr/>
          </p:nvSpPr>
          <p:spPr>
            <a:xfrm>
              <a:off x="1004040" y="396900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04040" y="1751760"/>
            <a:ext cx="7136280" cy="102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A7116FE-2665-444D-9154-AEC611CBF4B0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6;p4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1" lang="en-IN" sz="3600" spc="-1" strike="noStrike">
                <a:solidFill>
                  <a:srgbClr val="ff8000"/>
                </a:solidFill>
                <a:latin typeface="Lato"/>
              </a:rPr>
              <a:t>Click to edit the title text format</a:t>
            </a:r>
            <a:endParaRPr b="1" lang="en-IN" sz="36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Lato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Lat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2D9E98A-B5B0-4477-B731-0AEA540EB076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26;p4"/>
          <p:cNvSpPr/>
          <p:nvPr/>
        </p:nvSpPr>
        <p:spPr>
          <a:xfrm>
            <a:off x="0" y="5045760"/>
            <a:ext cx="9141840" cy="957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3"/>
          <p:cNvSpPr/>
          <p:nvPr/>
        </p:nvSpPr>
        <p:spPr>
          <a:xfrm>
            <a:off x="1004040" y="1753560"/>
            <a:ext cx="7134840" cy="10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Clean Code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127" name="PlaceHolder 2"/>
          <p:cNvSpPr/>
          <p:nvPr/>
        </p:nvSpPr>
        <p:spPr>
          <a:xfrm>
            <a:off x="2137320" y="3004200"/>
            <a:ext cx="486864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Formatting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555120"/>
            <a:ext cx="8520120" cy="48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IN" sz="3200" spc="-1" strike="noStrike">
                <a:solidFill>
                  <a:srgbClr val="ff8000"/>
                </a:solidFill>
                <a:latin typeface="Lato"/>
              </a:rPr>
              <a:t>Formatting == Communication =&gt; Readability</a:t>
            </a:r>
            <a:endParaRPr b="1" lang="en-IN" sz="3200" spc="-1" strike="noStrike">
              <a:solidFill>
                <a:srgbClr val="ff8000"/>
              </a:solidFill>
              <a:latin typeface="Lato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</a:rPr>
              <a:t>Formatting is all about communication with your fellow developers. </a:t>
            </a:r>
            <a:endParaRPr b="0" lang="en-IN" sz="1400" spc="-1" strike="noStrike">
              <a:solidFill>
                <a:srgbClr val="000000"/>
              </a:solidFill>
              <a:latin typeface="Lato"/>
            </a:endParaRPr>
          </a:p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</a:rPr>
              <a:t>Readability == Maintainability == Extensibility</a:t>
            </a:r>
            <a:endParaRPr b="0" lang="en-IN" sz="1400" spc="-1" strike="noStrike">
              <a:solidFill>
                <a:srgbClr val="000000"/>
              </a:solidFill>
              <a:latin typeface="Lato"/>
            </a:endParaRPr>
          </a:p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</a:rPr>
              <a:t>Without indentation the code is not readable. </a:t>
            </a:r>
            <a:endParaRPr b="0" lang="en-IN" sz="1400" spc="-1" strike="noStrike">
              <a:solidFill>
                <a:srgbClr val="000000"/>
              </a:solidFill>
              <a:latin typeface="Lato"/>
            </a:endParaRPr>
          </a:p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</a:rPr>
              <a:t>Vertical Alignment of Code</a:t>
            </a:r>
            <a:endParaRPr b="0" lang="en-IN" sz="1400" spc="-1" strike="noStrike">
              <a:solidFill>
                <a:srgbClr val="000000"/>
              </a:solidFill>
              <a:latin typeface="Lat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Similar functions/concepts grouped together, avoid unnessary comments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Most important functions come first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</a:rPr>
              <a:t>Horizontal Alignment of Code</a:t>
            </a:r>
            <a:endParaRPr b="0" lang="en-IN" sz="1400" spc="-1" strike="noStrike">
              <a:solidFill>
                <a:srgbClr val="000000"/>
              </a:solidFill>
              <a:latin typeface="Lat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Developers should not have to scroll to the right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Spaces to be used to accentuate ease of reading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400" spc="-1" strike="noStrike">
                <a:solidFill>
                  <a:srgbClr val="000000"/>
                </a:solidFill>
                <a:latin typeface="Lato"/>
              </a:rPr>
              <a:t>TEAM formatting rules = braces, indent size, space/tabs, IDE rules</a:t>
            </a:r>
            <a:endParaRPr b="0" lang="en-IN" sz="1400" spc="-1" strike="noStrike">
              <a:solidFill>
                <a:srgbClr val="000000"/>
              </a:solidFill>
              <a:latin typeface="La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2022-04-08T10:19:53Z</dcterms:modified>
  <cp:revision>2</cp:revision>
  <dc:subject/>
  <dc:title/>
</cp:coreProperties>
</file>