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4" r:id="rId9"/>
    <p:sldId id="260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ill Sans MT" panose="020B0502020104020203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9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167f258d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167f258d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167f258d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167f258d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167f258d8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167f258d8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167f258d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167f258d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4938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96516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44176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692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13127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0996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1230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386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34922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771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58356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65813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007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53616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Fraud Detection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753506"/>
            <a:ext cx="5101209" cy="929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Vineet Alexander Kujur</a:t>
            </a:r>
            <a:endParaRPr sz="1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056750" y="736799"/>
            <a:ext cx="70305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detect fraudulent transactions at Finex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losses incurred due to unauthorised transactions by the fraudsters.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2299-36AC-48AF-A033-A51C53F5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750" y="611850"/>
            <a:ext cx="7030500" cy="539109"/>
          </a:xfrm>
        </p:spPr>
        <p:txBody>
          <a:bodyPr/>
          <a:lstStyle/>
          <a:p>
            <a:r>
              <a:rPr lang="en-IN" dirty="0"/>
              <a:t>Business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22E94-B1C9-4433-A885-C57EBA3E4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750" y="4370645"/>
            <a:ext cx="7030500" cy="431574"/>
          </a:xfrm>
        </p:spPr>
        <p:txBody>
          <a:bodyPr>
            <a:normAutofit fontScale="25000" lnSpcReduction="20000"/>
          </a:bodyPr>
          <a:lstStyle/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7200" dirty="0">
                <a:latin typeface="Calibri" panose="020F0502020204030204" pitchFamily="34" charset="0"/>
                <a:cs typeface="Calibri" panose="020F0502020204030204" pitchFamily="34" charset="0"/>
              </a:rPr>
              <a:t>Most of the fraudulent transactions are from the state of New York followed by Texas.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728A9-862B-49CF-9807-CB15719E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664" y="1202793"/>
            <a:ext cx="5938671" cy="31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0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657CA-8DB9-4664-9CD0-373356ADB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3859618"/>
            <a:ext cx="7030500" cy="6720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Most of the fraudulent transactions are done on Sundays and Saturdays.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FB685-2180-4E23-9E48-AC051649F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76" y="407028"/>
            <a:ext cx="5759847" cy="313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1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09CDE-709D-4E27-AFAC-F7E365E1E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5059" y="3761406"/>
            <a:ext cx="7030500" cy="48098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Fraudulent transactions have high $ values but most of the transactions are between $200-$400.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Highest density of transactions are between $200 to $ 400.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F687D-38AC-4CB2-AC6C-854EFBD66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87" y="197608"/>
            <a:ext cx="3433559" cy="2896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A39325-A495-42EC-AC8A-38D6DFDF4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760" y="197608"/>
            <a:ext cx="4451853" cy="289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5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05675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Ø"/>
            </a:pPr>
            <a:r>
              <a:rPr lang="en" sz="1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Average Transactions per month —&gt; 154,366.16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Ø"/>
            </a:pPr>
            <a:endParaRPr sz="14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Ø"/>
            </a:pPr>
            <a:r>
              <a:rPr lang="en" sz="1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Average number of fraudulent transaction per month —&gt; 804.25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Ø"/>
            </a:pPr>
            <a:endParaRPr sz="14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Ø"/>
            </a:pPr>
            <a:r>
              <a:rPr lang="en" sz="1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Average amount per fraud transaction —&gt; </a:t>
            </a:r>
            <a:r>
              <a:rPr lang="en" sz="1400" b="1" dirty="0">
                <a:solidFill>
                  <a:srgbClr val="000000"/>
                </a:solidFill>
                <a:highlight>
                  <a:srgbClr val="FF00FF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$ 530.66</a:t>
            </a:r>
          </a:p>
          <a:p>
            <a:pPr marL="393700" lvl="0" indent="-285750" algn="l" rtl="0">
              <a:spcBef>
                <a:spcPts val="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Ø"/>
            </a:pPr>
            <a:endParaRPr lang="en" sz="14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49250">
              <a:buSzPts val="19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Cost incurred per month before the model deployment - </a:t>
            </a:r>
            <a:r>
              <a:rPr lang="en-US" sz="1400" b="1" dirty="0">
                <a:solidFill>
                  <a:srgbClr val="000000"/>
                </a:solidFill>
                <a:highlight>
                  <a:srgbClr val="FF00FF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$ 426,783.31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" name="Google Shape;283;p14">
            <a:extLst>
              <a:ext uri="{FF2B5EF4-FFF2-40B4-BE49-F238E27FC236}">
                <a16:creationId xmlns:a16="http://schemas.microsoft.com/office/drawing/2014/main" id="{9E681F0B-2049-46C5-9F64-405C1B69D6E2}"/>
              </a:ext>
            </a:extLst>
          </p:cNvPr>
          <p:cNvSpPr txBox="1">
            <a:spLocks/>
          </p:cNvSpPr>
          <p:nvPr/>
        </p:nvSpPr>
        <p:spPr bwMode="black">
          <a:xfrm>
            <a:off x="1056750" y="611850"/>
            <a:ext cx="7030500" cy="78101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spcFirstLastPara="1" vert="horz" wrap="square" lIns="91425" tIns="91425" rIns="91425" bIns="91425" rtlCol="0" anchor="t" anchorCtr="0">
            <a:normAutofit fontScale="82500" lnSpcReduction="20000"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 kern="1200" cap="all" spc="15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" b="1" dirty="0"/>
              <a:t>Cost benefit analysis</a:t>
            </a:r>
          </a:p>
          <a:p>
            <a:endParaRPr lang="en" b="1" dirty="0"/>
          </a:p>
          <a:p>
            <a:r>
              <a:rPr lang="en" dirty="0"/>
              <a:t>Cost incured before model deployment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056750" y="611850"/>
            <a:ext cx="7030500" cy="781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incurred after model deployment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819520" y="1766765"/>
            <a:ext cx="7504960" cy="2911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29920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130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number of transactions per month detected as fraudulent by the model (TF) – </a:t>
            </a:r>
            <a:r>
              <a:rPr lang="en" sz="1308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164</a:t>
            </a:r>
          </a:p>
          <a:p>
            <a:pPr marL="457200" lvl="0" indent="-29920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endParaRPr sz="130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20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130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of providing customer executive support per fraudulent transaction detected by the model - </a:t>
            </a:r>
            <a:r>
              <a:rPr lang="en" sz="1308" dirty="0">
                <a:solidFill>
                  <a:srgbClr val="000000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  <a:sym typeface="Arial"/>
              </a:rPr>
              <a:t>$ 1.50</a:t>
            </a:r>
          </a:p>
          <a:p>
            <a:pPr marL="457200" lvl="0" indent="-29920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endParaRPr sz="130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20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130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cost of providing customer support per month for fraudulent transactions detected by the model - </a:t>
            </a:r>
            <a:r>
              <a:rPr lang="en" sz="1308" dirty="0">
                <a:solidFill>
                  <a:srgbClr val="000000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  <a:sym typeface="Arial"/>
              </a:rPr>
              <a:t>$ 246.13</a:t>
            </a:r>
          </a:p>
          <a:p>
            <a:pPr marL="457200" lvl="0" indent="-29920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endParaRPr sz="130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20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130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number of transactions per month that are fraudulent but not detected by the model – </a:t>
            </a:r>
            <a:r>
              <a:rPr lang="en" sz="1308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77.17</a:t>
            </a:r>
            <a:r>
              <a:rPr lang="en" sz="130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 lvl="0" indent="-29920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endParaRPr sz="130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20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130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incurred due to fraudulent transactions left undetected by the model - </a:t>
            </a:r>
            <a:r>
              <a:rPr lang="en" sz="1308" dirty="0">
                <a:solidFill>
                  <a:srgbClr val="000000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  <a:sym typeface="Arial"/>
              </a:rPr>
              <a:t>$ 40,949.26</a:t>
            </a:r>
          </a:p>
          <a:p>
            <a:pPr marL="457200" lvl="0" indent="-29920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endParaRPr sz="130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20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130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incurred per month after the model is built and deployed - </a:t>
            </a:r>
            <a:r>
              <a:rPr lang="en" sz="1308" b="1" dirty="0">
                <a:solidFill>
                  <a:srgbClr val="000000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IN" sz="1308" b="1" dirty="0">
                <a:solidFill>
                  <a:srgbClr val="000000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  <a:sym typeface="Arial"/>
              </a:rPr>
              <a:t>41,195.39</a:t>
            </a:r>
            <a:endParaRPr sz="1308" b="1" dirty="0">
              <a:solidFill>
                <a:srgbClr val="000000"/>
              </a:solidFill>
              <a:highlight>
                <a:srgbClr val="FF00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D968-AABF-45BB-BE06-CE7ECDA1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750" y="534779"/>
            <a:ext cx="7030500" cy="539109"/>
          </a:xfrm>
        </p:spPr>
        <p:txBody>
          <a:bodyPr/>
          <a:lstStyle/>
          <a:p>
            <a:r>
              <a:rPr lang="en-IN" dirty="0"/>
              <a:t>Final savings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A5AE0-111C-45C4-A805-83F54D046696}"/>
              </a:ext>
            </a:extLst>
          </p:cNvPr>
          <p:cNvSpPr txBox="1"/>
          <p:nvPr/>
        </p:nvSpPr>
        <p:spPr>
          <a:xfrm>
            <a:off x="972879" y="1849304"/>
            <a:ext cx="71982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9920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-I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savings </a:t>
            </a:r>
            <a:r>
              <a:rPr lang="en-I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Cost incurred/month (before model deployment) –Cost incurred/month (after model deployment)</a:t>
            </a:r>
          </a:p>
          <a:p>
            <a:pPr marL="457200" lvl="0" indent="-29920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endParaRPr lang="en-IN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20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-I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 dirty="0">
                <a:solidFill>
                  <a:srgbClr val="000000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  <a:sym typeface="Arial"/>
              </a:rPr>
              <a:t>$ 385,587.92</a:t>
            </a:r>
          </a:p>
          <a:p>
            <a:pPr marL="457200" lvl="0" indent="-29920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endParaRPr lang="en-IN" dirty="0">
              <a:solidFill>
                <a:srgbClr val="000000"/>
              </a:solidFill>
              <a:highlight>
                <a:srgbClr val="FF00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920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endParaRPr lang="en-IN" sz="1800" dirty="0">
              <a:solidFill>
                <a:srgbClr val="000000"/>
              </a:solidFill>
              <a:highlight>
                <a:srgbClr val="FF00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920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-I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Annual Savings = </a:t>
            </a:r>
            <a:r>
              <a:rPr lang="en-IN" dirty="0">
                <a:solidFill>
                  <a:srgbClr val="000000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  <a:sym typeface="Arial"/>
              </a:rPr>
              <a:t>$ 4,627,055</a:t>
            </a:r>
            <a:endParaRPr lang="en-IN" sz="1800" dirty="0">
              <a:solidFill>
                <a:srgbClr val="000000"/>
              </a:solidFill>
              <a:highlight>
                <a:srgbClr val="FF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7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475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Insights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424763"/>
            <a:ext cx="7030500" cy="3402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800" dirty="0"/>
              <a:t>Model Used → </a:t>
            </a: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 Forest on Smote data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➢"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Aimed at detecting most of the fraud cases (recall), whilst keeping the cost at which this is achieved under control (precision).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➢"/>
            </a:pP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➢"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Accuracy:  0.9943730554470874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➢"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ROC AUC :  0.838078396814827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➢"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Precision :  0.47218225419664267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➢"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Recall :  0.6801381692573403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➢"/>
            </a:pP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➢"/>
            </a:pPr>
            <a:r>
              <a:rPr lang="en" sz="155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 3 features are Amount, age and trans_January(highest no of transaction month ) able to explain the variation and can be used to detect fraud.</a:t>
            </a:r>
            <a:endParaRPr sz="1550" b="1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150</TotalTime>
  <Words>341</Words>
  <Application>Microsoft Office PowerPoint</Application>
  <PresentationFormat>On-screen Show (16:9)</PresentationFormat>
  <Paragraphs>53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Gill Sans MT</vt:lpstr>
      <vt:lpstr>Arial</vt:lpstr>
      <vt:lpstr>Wingdings</vt:lpstr>
      <vt:lpstr>Calibri</vt:lpstr>
      <vt:lpstr>Parcel</vt:lpstr>
      <vt:lpstr>Credit Card Fraud Detection</vt:lpstr>
      <vt:lpstr>Problem Statement</vt:lpstr>
      <vt:lpstr>Business insights</vt:lpstr>
      <vt:lpstr>PowerPoint Presentation</vt:lpstr>
      <vt:lpstr>PowerPoint Presentation</vt:lpstr>
      <vt:lpstr>PowerPoint Presentation</vt:lpstr>
      <vt:lpstr>COST incurred after model deployment</vt:lpstr>
      <vt:lpstr>Final savings</vt:lpstr>
      <vt:lpstr>Additional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HP</dc:creator>
  <cp:lastModifiedBy>Vineet Kujur</cp:lastModifiedBy>
  <cp:revision>3</cp:revision>
  <dcterms:modified xsi:type="dcterms:W3CDTF">2021-11-15T08:57:03Z</dcterms:modified>
</cp:coreProperties>
</file>