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70" r:id="rId11"/>
    <p:sldId id="264" r:id="rId12"/>
    <p:sldId id="271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914" y="2590934"/>
            <a:ext cx="11728174" cy="1100358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Paper ID: 1880, </a:t>
            </a:r>
            <a:br>
              <a:rPr lang="en-US" sz="3200" dirty="0">
                <a:solidFill>
                  <a:srgbClr val="C00000"/>
                </a:solidFill>
              </a:rPr>
            </a:br>
            <a:r>
              <a:rPr lang="en-US" sz="3200" dirty="0">
                <a:solidFill>
                  <a:srgbClr val="C00000"/>
                </a:solidFill>
              </a:rPr>
              <a:t>Paper Title: A Stock Market Trends Analysis of Reliance using </a:t>
            </a:r>
            <a:br>
              <a:rPr lang="en-US" sz="3200" dirty="0">
                <a:solidFill>
                  <a:srgbClr val="C00000"/>
                </a:solidFill>
              </a:rPr>
            </a:br>
            <a:r>
              <a:rPr lang="en-US" sz="3200" dirty="0">
                <a:solidFill>
                  <a:srgbClr val="C00000"/>
                </a:solidFill>
              </a:rPr>
              <a:t>				  Machine Learning Techniques</a:t>
            </a:r>
            <a:br>
              <a:rPr lang="en-US" sz="3200" dirty="0">
                <a:solidFill>
                  <a:srgbClr val="C00000"/>
                </a:solidFill>
              </a:rPr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0" y="3716887"/>
            <a:ext cx="457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Presented by: Vineet Kukreti</a:t>
            </a:r>
          </a:p>
          <a:p>
            <a:endParaRPr lang="en-US" b="1" dirty="0"/>
          </a:p>
          <a:p>
            <a:r>
              <a:rPr lang="en-US" b="1" dirty="0"/>
              <a:t>Full Affiliation: Graphic Era Hill University</a:t>
            </a:r>
          </a:p>
          <a:p>
            <a:endParaRPr lang="en-US" b="1" dirty="0"/>
          </a:p>
          <a:p>
            <a:r>
              <a:rPr lang="en-US" b="1" dirty="0"/>
              <a:t>Presentation Date: 04 March 2023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14" y="1"/>
            <a:ext cx="2995022" cy="170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300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D9A9D-99DF-ACC0-0393-A471B0235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616" y="388583"/>
            <a:ext cx="8911687" cy="1280890"/>
          </a:xfrm>
        </p:spPr>
        <p:txBody>
          <a:bodyPr/>
          <a:lstStyle/>
          <a:p>
            <a:r>
              <a:rPr lang="en-US" dirty="0"/>
              <a:t>Methodology</a:t>
            </a:r>
            <a:endParaRPr lang="en-IN" dirty="0"/>
          </a:p>
        </p:txBody>
      </p:sp>
      <p:pic>
        <p:nvPicPr>
          <p:cNvPr id="4" name="image4.png">
            <a:extLst>
              <a:ext uri="{FF2B5EF4-FFF2-40B4-BE49-F238E27FC236}">
                <a16:creationId xmlns:a16="http://schemas.microsoft.com/office/drawing/2014/main" id="{0A84D908-37B2-C80C-5BC4-465A107D49F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24684" y="1905000"/>
            <a:ext cx="9742631" cy="365023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154837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4532-CC5C-8679-2EC7-DCA06C6B6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6D077-65C0-AA4E-90CA-514BEE53D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research paper evaluated the accuracy of a model developed for predicting stock prices.</a:t>
            </a:r>
          </a:p>
          <a:p>
            <a:r>
              <a:rPr lang="en-US" dirty="0"/>
              <a:t>The evaluation metrics used were RMSE, MSE, and MAE, which quantify the difference between the predicted and actual stock prices.</a:t>
            </a:r>
          </a:p>
          <a:p>
            <a:r>
              <a:rPr lang="en-US" dirty="0"/>
              <a:t>The model showed an overall accuracy of 49%, which is considered useful for predicting stock prices.</a:t>
            </a:r>
          </a:p>
          <a:p>
            <a:r>
              <a:rPr lang="en-US" dirty="0"/>
              <a:t>The model performed well on the training data with an RMSE of 32.88, MSE of 1081.12, and MAE of 26.08.</a:t>
            </a:r>
          </a:p>
          <a:p>
            <a:r>
              <a:rPr lang="en-US" dirty="0"/>
              <a:t>However, its performance decreased when applied to the test data with an RMSE of 150.38, MSE of 22613.77, and MAE of 126.73, indicating possible overfitting.</a:t>
            </a:r>
          </a:p>
          <a:p>
            <a:r>
              <a:rPr lang="en-US" dirty="0"/>
              <a:t>The research paper used visual representations, such as plots, to compare predicted and actual stock prices for a clear visualization of the model's performance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8842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C9A60-5491-7024-23A2-CB53C044A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180" y="845783"/>
            <a:ext cx="8911687" cy="1280890"/>
          </a:xfrm>
        </p:spPr>
        <p:txBody>
          <a:bodyPr/>
          <a:lstStyle/>
          <a:p>
            <a:r>
              <a:rPr lang="en-US" dirty="0"/>
              <a:t>Comparison between Original close price vs Predictive Price</a:t>
            </a:r>
            <a:endParaRPr lang="en-IN" dirty="0"/>
          </a:p>
        </p:txBody>
      </p:sp>
      <p:pic>
        <p:nvPicPr>
          <p:cNvPr id="7" name="image3.png">
            <a:extLst>
              <a:ext uri="{FF2B5EF4-FFF2-40B4-BE49-F238E27FC236}">
                <a16:creationId xmlns:a16="http://schemas.microsoft.com/office/drawing/2014/main" id="{2B97174E-A205-05BC-1EBA-269EBB68D74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993467" y="2457450"/>
            <a:ext cx="8915400" cy="366625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170295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3381-A46B-E314-B231-44E69323B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D9CE2-F2C7-37AE-407D-9D886248F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Investigated stock price forecasting using machine learning methods</a:t>
            </a:r>
          </a:p>
          <a:p>
            <a:r>
              <a:rPr lang="en-US" dirty="0"/>
              <a:t>Data from Reliance Industries Limited (RELIANCE.NS) obtained from Yahoo Finance</a:t>
            </a:r>
          </a:p>
          <a:p>
            <a:r>
              <a:rPr lang="en-US" dirty="0"/>
              <a:t>Data preprocessed and model trained with LSTM</a:t>
            </a:r>
          </a:p>
          <a:p>
            <a:r>
              <a:rPr lang="en-US" dirty="0"/>
              <a:t>Model accuracy measured using RMSE, MSE, and MAE, achieving 48% accuracy</a:t>
            </a:r>
          </a:p>
          <a:p>
            <a:r>
              <a:rPr lang="en-US" dirty="0"/>
              <a:t>Visualizations showed model identified overall trends, but not individual stock prices</a:t>
            </a:r>
          </a:p>
          <a:p>
            <a:r>
              <a:rPr lang="en-US" dirty="0"/>
              <a:t>Further improvements can be made by incorporating additional data, using deep learning, and including economic indicators and news articles.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5924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5FB47-6AA1-63D1-B256-C19681D26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844" y="2788555"/>
            <a:ext cx="3004311" cy="1280890"/>
          </a:xfrm>
        </p:spPr>
        <p:txBody>
          <a:bodyPr>
            <a:normAutofit fontScale="90000"/>
          </a:bodyPr>
          <a:lstStyle/>
          <a:p>
            <a:r>
              <a:rPr lang="en-IN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93940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*Table of Content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Related Work</a:t>
            </a:r>
          </a:p>
          <a:p>
            <a:r>
              <a:rPr lang="en-US" dirty="0"/>
              <a:t>Study Area</a:t>
            </a:r>
          </a:p>
          <a:p>
            <a:r>
              <a:rPr lang="en-US" dirty="0"/>
              <a:t>Dataset and Methodology</a:t>
            </a:r>
          </a:p>
          <a:p>
            <a:r>
              <a:rPr lang="en-US" dirty="0"/>
              <a:t>Proposed Model/Work</a:t>
            </a:r>
          </a:p>
          <a:p>
            <a:r>
              <a:rPr lang="en-US" dirty="0"/>
              <a:t>Result Analysis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References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39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80E86-C90D-E95B-6459-8AFFD87EC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682" y="2016492"/>
            <a:ext cx="3931773" cy="770329"/>
          </a:xfrm>
        </p:spPr>
        <p:txBody>
          <a:bodyPr/>
          <a:lstStyle/>
          <a:p>
            <a:r>
              <a:rPr lang="en-IN" dirty="0"/>
              <a:t>Introduction: </a:t>
            </a:r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D732C478-E858-B63A-DCCB-38FC0C097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510" y="1316182"/>
            <a:ext cx="5568980" cy="32717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8168B97-0DBB-1155-0265-6D89096064EE}"/>
              </a:ext>
            </a:extLst>
          </p:cNvPr>
          <p:cNvSpPr txBox="1">
            <a:spLocks/>
          </p:cNvSpPr>
          <p:nvPr/>
        </p:nvSpPr>
        <p:spPr>
          <a:xfrm>
            <a:off x="6867865" y="2786821"/>
            <a:ext cx="4185661" cy="2646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Stock Market</a:t>
            </a:r>
          </a:p>
          <a:p>
            <a:r>
              <a:rPr lang="en-US" dirty="0"/>
              <a:t>Approaches for predicting stock trends.</a:t>
            </a:r>
          </a:p>
          <a:p>
            <a:r>
              <a:rPr lang="en-US" dirty="0"/>
              <a:t>Technical analysis and fundamental analysis</a:t>
            </a:r>
          </a:p>
          <a:p>
            <a:r>
              <a:rPr lang="en-US" dirty="0"/>
              <a:t>Research Goals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415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C3787-0784-2828-CBCA-0EDD501C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35A75-3393-746C-71CA-B37B99F28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just"/>
            <a:r>
              <a:rPr lang="en-IN" sz="3500" dirty="0"/>
              <a:t>Commonly used methods : SVM,ANN and DEEP LEARNING(LSTM,GRU,SAE-LSTM)</a:t>
            </a:r>
          </a:p>
          <a:p>
            <a:pPr algn="just"/>
            <a:r>
              <a:rPr lang="en-US" sz="3500" dirty="0"/>
              <a:t> X. Li, Y. Zhang, and J. Liu -  GRU – </a:t>
            </a:r>
            <a:r>
              <a:rPr lang="en-US" sz="3500" dirty="0" err="1"/>
              <a:t>outformed</a:t>
            </a:r>
            <a:r>
              <a:rPr lang="en-US" sz="3500" dirty="0"/>
              <a:t> - complex temporal dependencies</a:t>
            </a:r>
          </a:p>
          <a:p>
            <a:pPr algn="just"/>
            <a:r>
              <a:rPr lang="en-IN" sz="3500" dirty="0"/>
              <a:t>B. Li - </a:t>
            </a:r>
            <a:r>
              <a:rPr lang="en-US" sz="3500" dirty="0"/>
              <a:t> compared the efficacy of three different deep learning models -  LSTM,GRU,SAE-LSTM | highest prediction accuracy - SAE-LSTM </a:t>
            </a:r>
          </a:p>
          <a:p>
            <a:pPr algn="just"/>
            <a:r>
              <a:rPr lang="en-US" sz="3500" dirty="0"/>
              <a:t>A hybrid Model combination of LSTM and SVM</a:t>
            </a:r>
          </a:p>
          <a:p>
            <a:pPr algn="just"/>
            <a:r>
              <a:rPr lang="en-US" sz="3500" dirty="0"/>
              <a:t>Ds Sentiment Analysis tools  like </a:t>
            </a:r>
            <a:r>
              <a:rPr lang="en-US" sz="3500" dirty="0" err="1"/>
              <a:t>TextBlob</a:t>
            </a:r>
            <a:r>
              <a:rPr lang="en-US" sz="3500" dirty="0"/>
              <a:t> and Vader – use data from twitter and </a:t>
            </a:r>
          </a:p>
          <a:p>
            <a:pPr marL="0" indent="0" algn="just">
              <a:buNone/>
            </a:pPr>
            <a:r>
              <a:rPr lang="en-US" sz="3500" dirty="0"/>
              <a:t>      </a:t>
            </a:r>
            <a:r>
              <a:rPr lang="en-US" sz="3500" dirty="0" err="1"/>
              <a:t>stocktwits</a:t>
            </a:r>
            <a:endParaRPr lang="en-US" sz="3500" dirty="0"/>
          </a:p>
          <a:p>
            <a:pPr algn="just"/>
            <a:r>
              <a:rPr lang="en-US" sz="3500" dirty="0"/>
              <a:t>can enhance stock market prediction, but challenges from non-stationarity and model evaluation require more research.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8564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BEC55-D9A1-FEF6-943C-D1AED0D6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and Methodology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2B48E-D419-2CE5-0932-5FF1D1C8E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A. Dataset and Dataset Preparation:</a:t>
            </a:r>
          </a:p>
          <a:p>
            <a:r>
              <a:rPr lang="en-US" dirty="0"/>
              <a:t>Dataset obtained from "Yahoo Finance"</a:t>
            </a:r>
          </a:p>
          <a:p>
            <a:r>
              <a:rPr lang="en-US" dirty="0"/>
              <a:t>Focus on shares of company RELIANCE</a:t>
            </a:r>
          </a:p>
          <a:p>
            <a:r>
              <a:rPr lang="en-US" dirty="0"/>
              <a:t>Dataset covers period from January 8, 2020 to December 8, 2022 with one week gap between each year</a:t>
            </a:r>
          </a:p>
          <a:p>
            <a:r>
              <a:rPr lang="en-US" dirty="0"/>
              <a:t>Includes highest and lowest prices, trading volume, and other financial data</a:t>
            </a:r>
          </a:p>
          <a:p>
            <a:r>
              <a:rPr lang="en-US" dirty="0"/>
              <a:t>Preprocessing processes may be needed to clean and organize data</a:t>
            </a:r>
          </a:p>
          <a:p>
            <a:r>
              <a:rPr lang="en-US" dirty="0"/>
              <a:t>Missing values should be deleted, outliers dealt with, data normalized or standardized, and new features introduced if necessary</a:t>
            </a:r>
          </a:p>
          <a:p>
            <a:r>
              <a:rPr lang="en-US" dirty="0"/>
              <a:t>Time period of dataset can influence model results, so caution must be exercised in selecting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9903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87F8-45F8-BBB5-D260-2322E5D60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39A07-457B-3E54-7662-E471838D3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B. Support Vector Regression:</a:t>
            </a:r>
          </a:p>
          <a:p>
            <a:r>
              <a:rPr lang="en-IN" dirty="0"/>
              <a:t>SVR follows same basic outline as SVM for classification</a:t>
            </a:r>
          </a:p>
          <a:p>
            <a:r>
              <a:rPr lang="en-IN" dirty="0"/>
              <a:t>Setting tolerance margin (epsilon) helps approximate the problem for regression</a:t>
            </a:r>
          </a:p>
          <a:p>
            <a:r>
              <a:rPr lang="en-IN" dirty="0"/>
              <a:t>Objective is to find unique hyperplane that maximizes margin while minimizing error</a:t>
            </a:r>
          </a:p>
          <a:p>
            <a:r>
              <a:rPr lang="en-IN" dirty="0"/>
              <a:t>Complexity of algorithm must be considered</a:t>
            </a:r>
          </a:p>
        </p:txBody>
      </p:sp>
    </p:spTree>
    <p:extLst>
      <p:ext uri="{BB962C8B-B14F-4D97-AF65-F5344CB8AC3E}">
        <p14:creationId xmlns:p14="http://schemas.microsoft.com/office/powerpoint/2010/main" val="3799886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76243-63C5-694C-EBA9-970D4FE5B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</a:t>
            </a:r>
            <a:r>
              <a:rPr lang="en-US" dirty="0" err="1"/>
              <a:t>Algorith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463E2-13F5-A0DF-5F4A-70D96FCD6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C. Random Forest Algorithm:</a:t>
            </a:r>
          </a:p>
          <a:p>
            <a:r>
              <a:rPr lang="en-US" dirty="0"/>
              <a:t>Uses ensemble learning to combine multiple classifiers</a:t>
            </a:r>
          </a:p>
          <a:p>
            <a:r>
              <a:rPr lang="en-US" dirty="0"/>
              <a:t>Generates multiple decision trees to form "forest"</a:t>
            </a:r>
          </a:p>
          <a:p>
            <a:r>
              <a:rPr lang="en-US" dirty="0"/>
              <a:t>Can be trained using bagging or bootstrap aggregation approach</a:t>
            </a:r>
          </a:p>
          <a:p>
            <a:r>
              <a:rPr lang="en-US" dirty="0"/>
              <a:t>Outcome is chosen by determining median value of results from each tree</a:t>
            </a:r>
          </a:p>
          <a:p>
            <a:r>
              <a:rPr lang="en-US" dirty="0"/>
              <a:t>Accuracy of prediction increases with more trees</a:t>
            </a:r>
          </a:p>
          <a:p>
            <a:r>
              <a:rPr lang="en-US" dirty="0"/>
              <a:t>Randomly planting trees improves results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3503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39BBB-E4B1-2AFE-3B4F-F47C53F60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04746-B459-772F-9E16-7E51A8165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D. Long Short-Term Memory (LSTM) is a type of Recurrent Neural Network (RNN).</a:t>
            </a:r>
          </a:p>
          <a:p>
            <a:r>
              <a:rPr lang="en-US" dirty="0"/>
              <a:t>RNNs utilize the preceding step's output, but when the gaps between observations are significant, their performance suffers.</a:t>
            </a:r>
          </a:p>
          <a:p>
            <a:r>
              <a:rPr lang="en-US" dirty="0"/>
              <a:t>LSTM was developed by Hochester and Smithburg to address RNN long-term dependencies.</a:t>
            </a:r>
          </a:p>
          <a:p>
            <a:r>
              <a:rPr lang="en-US" dirty="0"/>
              <a:t>LSTM can maintain information indefinitely without any intervention.</a:t>
            </a:r>
          </a:p>
          <a:p>
            <a:r>
              <a:rPr lang="en-US" dirty="0"/>
              <a:t>It can provide more precise forecasts using the most recent information and is suitable for time series data processing, prediction, and classification.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1584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0E8D1-0531-09B7-DBC3-5C359D7C4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34CC9-33F0-B67C-48F9-2FDDAD88D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9830" y="2092037"/>
            <a:ext cx="8915400" cy="37776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Proposed work aims to use machine learning to forecast stock trends of a specific company.</a:t>
            </a:r>
          </a:p>
          <a:p>
            <a:r>
              <a:rPr lang="en-US" dirty="0"/>
              <a:t>Historical stock prices data is collected from a CSV file and pre-processed to remove missing values and convert categorical data to numerical data using encoders.</a:t>
            </a:r>
          </a:p>
          <a:p>
            <a:r>
              <a:rPr lang="en-US" dirty="0"/>
              <a:t>Three different models, SVM, RFR, and LSTM are used for training the data.</a:t>
            </a:r>
          </a:p>
          <a:p>
            <a:r>
              <a:rPr lang="en-US" dirty="0"/>
              <a:t>The trained models are evaluated using RMSE, MSE, and MAE metrics to determine the model's efficacy.</a:t>
            </a:r>
          </a:p>
          <a:p>
            <a:r>
              <a:rPr lang="en-US" dirty="0"/>
              <a:t>The model with the least error amount is selected for making predictions on the test data and is also tested using the entire dataset to check its performance.</a:t>
            </a:r>
          </a:p>
          <a:p>
            <a:r>
              <a:rPr lang="en-US" dirty="0"/>
              <a:t>The final step involves using the selected model to predict stock prices for the next 10 days, and the outcomes are plotted for visualization.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8237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484</TotalTime>
  <Words>851</Words>
  <Application>Microsoft Office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Paper ID: 1880,  Paper Title: A Stock Market Trends Analysis of Reliance using        Machine Learning Techniques </vt:lpstr>
      <vt:lpstr>*Table of Content </vt:lpstr>
      <vt:lpstr>Introduction: </vt:lpstr>
      <vt:lpstr>Related Work</vt:lpstr>
      <vt:lpstr>Dataset and Methodology </vt:lpstr>
      <vt:lpstr>Machine Learning Algorithm </vt:lpstr>
      <vt:lpstr>Machine Learning Algorith</vt:lpstr>
      <vt:lpstr>Machine Learning Algorithm</vt:lpstr>
      <vt:lpstr>Proposed Model</vt:lpstr>
      <vt:lpstr>Methodology</vt:lpstr>
      <vt:lpstr>Result</vt:lpstr>
      <vt:lpstr>Comparison between Original close price vs Predictive Price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Aamir</dc:creator>
  <cp:lastModifiedBy>VINEET  KUKRETI</cp:lastModifiedBy>
  <cp:revision>18</cp:revision>
  <dcterms:created xsi:type="dcterms:W3CDTF">2017-10-10T09:51:10Z</dcterms:created>
  <dcterms:modified xsi:type="dcterms:W3CDTF">2023-03-15T15:43:22Z</dcterms:modified>
</cp:coreProperties>
</file>