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7"/>
    <p:restoredTop sz="96489"/>
  </p:normalViewPr>
  <p:slideViewPr>
    <p:cSldViewPr snapToGrid="0">
      <p:cViewPr>
        <p:scale>
          <a:sx n="93" d="100"/>
          <a:sy n="93" d="100"/>
        </p:scale>
        <p:origin x="24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Performance Comparison</a:t>
            </a:r>
          </a:p>
        </c:rich>
      </c:tx>
      <c:layout>
        <c:manualLayout>
          <c:xMode val="edge"/>
          <c:yMode val="edge"/>
          <c:x val="0.14709994099864226"/>
          <c:y val="9.27162277490179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529057497601566E-2"/>
          <c:y val="0.18666477827315661"/>
          <c:w val="0.88572621905287785"/>
          <c:h val="0.621105907045718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Thread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Fire Data</c:v>
                </c:pt>
                <c:pt idx="1">
                  <c:v>Population Data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20.399999999999999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1-4D46-966D-C90735D94C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 Thread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Fire Data</c:v>
                </c:pt>
                <c:pt idx="1">
                  <c:v>Population Data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7.35</c:v>
                </c:pt>
                <c:pt idx="1">
                  <c:v>9.75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11-4D46-966D-C90735D94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axId val="698476528"/>
        <c:axId val="2012053200"/>
      </c:barChart>
      <c:catAx>
        <c:axId val="69847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053200"/>
        <c:crosses val="autoZero"/>
        <c:auto val="1"/>
        <c:lblAlgn val="ctr"/>
        <c:lblOffset val="100"/>
        <c:noMultiLvlLbl val="0"/>
      </c:catAx>
      <c:valAx>
        <c:axId val="2012053200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47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19005523794082"/>
          <c:y val="0.90513341281133852"/>
          <c:w val="0.654619527140893"/>
          <c:h val="9.4866587188661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/>
              <a:t>Parallelization Benefit</a:t>
            </a:r>
          </a:p>
          <a:p>
            <a:pPr>
              <a:defRPr/>
            </a:pPr>
            <a:r>
              <a:rPr lang="en-US" sz="1400" dirty="0"/>
              <a:t>Data Size vs Speedup</a:t>
            </a:r>
            <a:r>
              <a:rPr lang="en-US" sz="1400" baseline="0" dirty="0"/>
              <a:t> Factor (x)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Speedup Factor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-50</c:v>
                </c:pt>
                <c:pt idx="1">
                  <c:v>-40</c:v>
                </c:pt>
                <c:pt idx="2">
                  <c:v>-20</c:v>
                </c:pt>
                <c:pt idx="3">
                  <c:v>0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38-004B-BB1C-824083513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936911"/>
        <c:axId val="683086672"/>
      </c:lineChart>
      <c:catAx>
        <c:axId val="7469369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3086672"/>
        <c:crosses val="autoZero"/>
        <c:auto val="1"/>
        <c:lblAlgn val="ctr"/>
        <c:lblOffset val="100"/>
        <c:noMultiLvlLbl val="0"/>
      </c:catAx>
      <c:valAx>
        <c:axId val="683086672"/>
        <c:scaling>
          <c:orientation val="minMax"/>
          <c:max val="10"/>
          <c:min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936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077023188406528"/>
          <c:y val="0.61547356039523804"/>
          <c:w val="0.4030668778581864"/>
          <c:h val="9.1007904550097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0.34559</cdr:x>
      <cdr:y>0.09233</cdr:y>
    </cdr:from>
    <cdr:to>
      <cdr:x>0.64981</cdr:x>
      <cdr:y>0.18131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F1438C8-B32A-B375-71AD-6E13AD762655}"/>
            </a:ext>
          </a:extLst>
        </cdr:cNvPr>
        <cdr:cNvSpPr txBox="1"/>
      </cdr:nvSpPr>
      <cdr:spPr>
        <a:xfrm xmlns:a="http://schemas.openxmlformats.org/drawingml/2006/main">
          <a:off x="1287425" y="252935"/>
          <a:ext cx="1133341" cy="2437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kern="1200" dirty="0"/>
            <a:t>Execution Time (Normalized ms)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E6BEE-CD33-EA48-A2F0-75EBA300B7C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A233A-DF17-D14B-8BAE-FB3269DF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A233A-DF17-D14B-8BAE-FB3269DFF1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6C13-EB36-F7F3-6460-C151CA6C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F1DD7-5F8B-746E-E986-8901C89AF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CB65-1434-5C9D-9C63-38ABF1E9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2FFF-BBDA-3D70-5D82-A276C3F6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2E9A-DF63-62F7-4B01-931B71E1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6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CCB6-9F6E-917F-D226-DDD68CDC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B9022-B539-20AF-3D7F-0557FF4B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ACDC1-A31C-6258-3C8A-D6B1F590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42B4-C9CB-A4D5-BD35-5121AD27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F122-1E8A-7160-60A6-28D504BE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3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64CAF-329C-FB86-112A-730BFD044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D5AC0-60F0-938A-FB99-A4B67118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3D5B-5A7B-56D9-4DC6-6738BDB7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24C0-0C67-982B-5D8D-C29E8F49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8EA0-331A-0559-C7C3-E5C07858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862B-3E20-D3C6-0514-268FB759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0E54-E330-9497-2EE7-0C4510DD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DC72-FF46-E55D-CDDB-FF423797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42E7-E072-54D5-DBB3-5E202645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AE5B-A013-49FB-4A09-4594A9F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764-CC62-55B3-DFEF-876E224A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D6D9A-D072-3080-644B-7207C2DF3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630F9-08E3-6680-7ADA-B25D6EBF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906D-4C8C-C3F9-8872-8A1CE80A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C17E-1D89-572A-2D83-A7E78D98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2670-ACB0-ED0C-FC9C-9543F768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6318-5E51-F590-9294-AA7336952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95C6-7106-5C5A-A7EB-57638345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FAAE6-F147-9F60-9223-37A5BCB0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597FF-756D-35DF-2B0C-EC2797B6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4C189-DF1A-B509-E723-23F539BC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8F1A-BBF6-9EE0-1199-7BD81E92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95CDE-0538-C560-F84A-9972E0C1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0522C-3AF1-FA5C-4090-EA4D7A9B2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56F45-B396-64CF-0335-D38A2DFDD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C5327-BF51-0C37-F151-49E664B90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B74BF-D0D5-2E83-2056-A1A2BB23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ECC0B-F162-CAC8-7870-121394D5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73EA5-D37E-0D11-FEA8-D1950202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790B-A127-A8D2-A89B-66F5418A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F4D9D-9299-0A6E-2C61-2986F1B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29EDB-A50C-1971-D7A4-CB231397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990B4-7F66-90DA-960F-4560FA74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4EAF6-1153-F750-9EE0-8E5077EF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3E15B-FD7B-9425-715E-6B76C4AB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0E4EB-7F55-6966-FA06-BEA78376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9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54CC-6D65-E147-2B8E-AA12DD4E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6AF2-71F3-EA58-B37E-33B9B61C6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41B5E-1537-1B7B-5CAB-8EBCBBD3D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2EC14-9732-0335-93C6-61ACD530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D0850-E6F9-28DC-B2E2-713EB379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7075B-A9E7-54C6-8733-C81F7CF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C51B-F2DB-0E20-A3CD-BDDB50F3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14575-408F-B041-C7C1-BF5A24F93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28660-5CBC-0236-1595-5B3FBA88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7C778-D45C-ACAB-FDC6-90E0E655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60F82-DCA1-68F9-D57D-F244EEAE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CE9E-1D29-0B64-FEBE-9DB9EC8B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15C1C-4D22-BBF3-E0C5-4E6B0C29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33F1-2170-D750-9087-063180F2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9CE2-E95C-5F1F-9248-5A2200C65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E4AB3-8F56-1E47-9454-BA637D4CE0D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05DB-356A-E12D-7966-933CF30E2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76CB-3756-6EF8-33D8-A49EA0566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BB33E-0F9B-8945-AC67-CCFF4F4F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428F06-2476-1540-F30E-F21FF4AA566A}"/>
              </a:ext>
            </a:extLst>
          </p:cNvPr>
          <p:cNvSpPr/>
          <p:nvPr/>
        </p:nvSpPr>
        <p:spPr>
          <a:xfrm>
            <a:off x="0" y="6875"/>
            <a:ext cx="1223715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B5932-08F1-2C3E-5F14-6D0846918FE2}"/>
              </a:ext>
            </a:extLst>
          </p:cNvPr>
          <p:cNvSpPr txBox="1"/>
          <p:nvPr/>
        </p:nvSpPr>
        <p:spPr>
          <a:xfrm>
            <a:off x="2906887" y="91912"/>
            <a:ext cx="63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Overhead vs. Dataset Size Matters More Than You Think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DB2593-7962-CDE8-C903-67311D4D12BE}"/>
              </a:ext>
            </a:extLst>
          </p:cNvPr>
          <p:cNvSpPr/>
          <p:nvPr/>
        </p:nvSpPr>
        <p:spPr>
          <a:xfrm>
            <a:off x="90309" y="553156"/>
            <a:ext cx="12011377" cy="34318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90898E-A9D6-926A-C49B-ADC6DA7C2A2A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6095998" y="553156"/>
            <a:ext cx="0" cy="3431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99CDA8-A4E3-113B-6DEA-CD7A8B0075F3}"/>
              </a:ext>
            </a:extLst>
          </p:cNvPr>
          <p:cNvSpPr txBox="1"/>
          <p:nvPr/>
        </p:nvSpPr>
        <p:spPr>
          <a:xfrm>
            <a:off x="597748" y="2334909"/>
            <a:ext cx="5182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﻿﻿Linear search through large dataset (high workload)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﻿﻿OpenMP's efficient thread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﻿﻿Thread local result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﻿﻿Computation heavy task benefits from distribution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FE034-332B-9BD6-4195-A3891FE6FA1C}"/>
              </a:ext>
            </a:extLst>
          </p:cNvPr>
          <p:cNvSpPr txBox="1"/>
          <p:nvPr/>
        </p:nvSpPr>
        <p:spPr>
          <a:xfrm>
            <a:off x="6186307" y="2334909"/>
            <a:ext cx="5182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﻿﻿Manual thread creation overhead exceeded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﻿﻿Mutex synchronization costs for small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﻿﻿Hash map lookups (O(1)) already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﻿﻿Poor load balancing with tiny dataset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E448A6-0EED-52FF-E780-5695F0B1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6" y="630607"/>
            <a:ext cx="5434855" cy="17961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D41DF6-8945-FF4D-ADBE-908ED17AE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792" y="630607"/>
            <a:ext cx="5435460" cy="1796167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0A373BD-8C0E-1D3D-BB02-27BB6E306BED}"/>
              </a:ext>
            </a:extLst>
          </p:cNvPr>
          <p:cNvSpPr/>
          <p:nvPr/>
        </p:nvSpPr>
        <p:spPr>
          <a:xfrm>
            <a:off x="480506" y="3500416"/>
            <a:ext cx="5525177" cy="3490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BF8D512-84C8-D029-2820-A62D4DF2CD10}"/>
              </a:ext>
            </a:extLst>
          </p:cNvPr>
          <p:cNvSpPr/>
          <p:nvPr/>
        </p:nvSpPr>
        <p:spPr>
          <a:xfrm>
            <a:off x="6186307" y="3500416"/>
            <a:ext cx="5525188" cy="3490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099FC-C6BB-5547-334F-04DF96C14672}"/>
              </a:ext>
            </a:extLst>
          </p:cNvPr>
          <p:cNvSpPr txBox="1"/>
          <p:nvPr/>
        </p:nvSpPr>
        <p:spPr>
          <a:xfrm>
            <a:off x="435353" y="3518210"/>
            <a:ext cx="570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Implementation: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OpenMP #pragma omp parallel for &amp; critical sections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7E2D6D-6FB8-F326-05C3-6CBCB35E9231}"/>
              </a:ext>
            </a:extLst>
          </p:cNvPr>
          <p:cNvSpPr txBox="1"/>
          <p:nvPr/>
        </p:nvSpPr>
        <p:spPr>
          <a:xfrm>
            <a:off x="6155627" y="3518210"/>
            <a:ext cx="570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Implementation: </a:t>
            </a:r>
            <a:r>
              <a:rPr lang="en-US" sz="1400" dirty="0">
                <a:solidFill>
                  <a:srgbClr val="C00000"/>
                </a:solidFill>
              </a:rPr>
              <a:t>Creation of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pthread with mutex locks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3BD3689-15FB-2444-150B-112942F8E35D}"/>
              </a:ext>
            </a:extLst>
          </p:cNvPr>
          <p:cNvSpPr/>
          <p:nvPr/>
        </p:nvSpPr>
        <p:spPr>
          <a:xfrm>
            <a:off x="90309" y="4041430"/>
            <a:ext cx="4176891" cy="27395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B71CFDC-73E3-4BE4-7453-C123BE3BCB20}"/>
              </a:ext>
            </a:extLst>
          </p:cNvPr>
          <p:cNvSpPr/>
          <p:nvPr/>
        </p:nvSpPr>
        <p:spPr>
          <a:xfrm>
            <a:off x="4326829" y="4041429"/>
            <a:ext cx="3925350" cy="27395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99206E-3716-50E6-EAD0-095898ACCB52}"/>
              </a:ext>
            </a:extLst>
          </p:cNvPr>
          <p:cNvSpPr/>
          <p:nvPr/>
        </p:nvSpPr>
        <p:spPr>
          <a:xfrm>
            <a:off x="8311807" y="4041428"/>
            <a:ext cx="3789880" cy="27395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970FC947-F05F-6823-369C-F4D8DA6D2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699782"/>
              </p:ext>
            </p:extLst>
          </p:nvPr>
        </p:nvGraphicFramePr>
        <p:xfrm>
          <a:off x="270918" y="4041427"/>
          <a:ext cx="3725338" cy="273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5EB60A17-8603-21D7-297B-8D4775BBB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799939"/>
              </p:ext>
            </p:extLst>
          </p:nvPr>
        </p:nvGraphicFramePr>
        <p:xfrm>
          <a:off x="4312383" y="4041427"/>
          <a:ext cx="3883363" cy="2855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5056256-7A60-3429-87C8-1233F579B58C}"/>
              </a:ext>
            </a:extLst>
          </p:cNvPr>
          <p:cNvSpPr txBox="1"/>
          <p:nvPr/>
        </p:nvSpPr>
        <p:spPr>
          <a:xfrm>
            <a:off x="4793644" y="6341655"/>
            <a:ext cx="331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0.3           3           30         100        700     1000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Data Size (MB)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CF0F9B-F8D1-0732-DB80-6566C595A71F}"/>
              </a:ext>
            </a:extLst>
          </p:cNvPr>
          <p:cNvSpPr txBox="1"/>
          <p:nvPr/>
        </p:nvSpPr>
        <p:spPr>
          <a:xfrm>
            <a:off x="8742751" y="4149523"/>
            <a:ext cx="293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Architecture Comparison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49EC39-5399-CE59-FC68-F69DECA9E322}"/>
              </a:ext>
            </a:extLst>
          </p:cNvPr>
          <p:cNvSpPr/>
          <p:nvPr/>
        </p:nvSpPr>
        <p:spPr>
          <a:xfrm>
            <a:off x="8441069" y="4793607"/>
            <a:ext cx="1343025" cy="50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D62F01-A94E-3C4B-68C8-0A5381F49E2E}"/>
              </a:ext>
            </a:extLst>
          </p:cNvPr>
          <p:cNvSpPr/>
          <p:nvPr/>
        </p:nvSpPr>
        <p:spPr>
          <a:xfrm>
            <a:off x="8441069" y="5401763"/>
            <a:ext cx="1343025" cy="50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7188BF-3450-1F1F-1249-A40B173EA517}"/>
              </a:ext>
            </a:extLst>
          </p:cNvPr>
          <p:cNvSpPr/>
          <p:nvPr/>
        </p:nvSpPr>
        <p:spPr>
          <a:xfrm>
            <a:off x="8444494" y="6009919"/>
            <a:ext cx="1343025" cy="50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FE9009-75E6-3703-7E58-43C63F629C37}"/>
              </a:ext>
            </a:extLst>
          </p:cNvPr>
          <p:cNvSpPr/>
          <p:nvPr/>
        </p:nvSpPr>
        <p:spPr>
          <a:xfrm>
            <a:off x="10697079" y="4793607"/>
            <a:ext cx="1343025" cy="5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20C3A5-8D10-B051-406D-AAFB20800C52}"/>
              </a:ext>
            </a:extLst>
          </p:cNvPr>
          <p:cNvSpPr/>
          <p:nvPr/>
        </p:nvSpPr>
        <p:spPr>
          <a:xfrm>
            <a:off x="10697079" y="5401763"/>
            <a:ext cx="1343025" cy="5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61A69E-B2E6-F074-5442-7E75497F52B0}"/>
              </a:ext>
            </a:extLst>
          </p:cNvPr>
          <p:cNvSpPr/>
          <p:nvPr/>
        </p:nvSpPr>
        <p:spPr>
          <a:xfrm>
            <a:off x="10700504" y="6009919"/>
            <a:ext cx="1343025" cy="5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D0722F-7356-43CC-9F66-EF6A93B7642F}"/>
              </a:ext>
            </a:extLst>
          </p:cNvPr>
          <p:cNvSpPr txBox="1"/>
          <p:nvPr/>
        </p:nvSpPr>
        <p:spPr>
          <a:xfrm>
            <a:off x="8580363" y="4467866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OpenMP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15913A-15E0-EB0E-8AB7-62A174272B3A}"/>
              </a:ext>
            </a:extLst>
          </p:cNvPr>
          <p:cNvSpPr txBox="1"/>
          <p:nvPr/>
        </p:nvSpPr>
        <p:spPr>
          <a:xfrm>
            <a:off x="10958350" y="4478955"/>
            <a:ext cx="805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pThread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166055-C77A-0998-00A5-9E680BF996B4}"/>
              </a:ext>
            </a:extLst>
          </p:cNvPr>
          <p:cNvSpPr txBox="1"/>
          <p:nvPr/>
        </p:nvSpPr>
        <p:spPr>
          <a:xfrm>
            <a:off x="8441069" y="4793607"/>
            <a:ext cx="134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Pool Management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30A5D0-3129-AEB6-9DA5-4D3CEEB2B59E}"/>
              </a:ext>
            </a:extLst>
          </p:cNvPr>
          <p:cNvSpPr txBox="1"/>
          <p:nvPr/>
        </p:nvSpPr>
        <p:spPr>
          <a:xfrm>
            <a:off x="8471860" y="5401763"/>
            <a:ext cx="134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 Distribution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6A5CEF-4912-4EB8-5A4D-30BADF0B1606}"/>
              </a:ext>
            </a:extLst>
          </p:cNvPr>
          <p:cNvSpPr txBox="1"/>
          <p:nvPr/>
        </p:nvSpPr>
        <p:spPr>
          <a:xfrm>
            <a:off x="8468559" y="6015701"/>
            <a:ext cx="134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Aggregation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342BF9-70A9-A040-9A4F-D05424F0EF95}"/>
              </a:ext>
            </a:extLst>
          </p:cNvPr>
          <p:cNvSpPr txBox="1"/>
          <p:nvPr/>
        </p:nvSpPr>
        <p:spPr>
          <a:xfrm>
            <a:off x="10679106" y="4793607"/>
            <a:ext cx="134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Manual Thread Creation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EE7B41-BC6C-6255-5967-FB26A5E10626}"/>
              </a:ext>
            </a:extLst>
          </p:cNvPr>
          <p:cNvSpPr txBox="1"/>
          <p:nvPr/>
        </p:nvSpPr>
        <p:spPr>
          <a:xfrm>
            <a:off x="10697079" y="5494207"/>
            <a:ext cx="134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Mutex Locks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B38E5B-DA3D-FC56-29C0-058DCE3162A7}"/>
              </a:ext>
            </a:extLst>
          </p:cNvPr>
          <p:cNvSpPr txBox="1"/>
          <p:nvPr/>
        </p:nvSpPr>
        <p:spPr>
          <a:xfrm>
            <a:off x="10679106" y="6106061"/>
            <a:ext cx="134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Joining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7A3267-4550-A86E-F0AD-64DDCDFA1E6A}"/>
              </a:ext>
            </a:extLst>
          </p:cNvPr>
          <p:cNvCxnSpPr/>
          <p:nvPr/>
        </p:nvCxnSpPr>
        <p:spPr>
          <a:xfrm>
            <a:off x="9784094" y="4955458"/>
            <a:ext cx="8950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4C51E7-9E66-0FD6-428D-A8D3162727A8}"/>
              </a:ext>
            </a:extLst>
          </p:cNvPr>
          <p:cNvCxnSpPr/>
          <p:nvPr/>
        </p:nvCxnSpPr>
        <p:spPr>
          <a:xfrm>
            <a:off x="9802067" y="5513871"/>
            <a:ext cx="8950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3F0305-D39E-8DC5-BA04-8A4E61851552}"/>
              </a:ext>
            </a:extLst>
          </p:cNvPr>
          <p:cNvCxnSpPr/>
          <p:nvPr/>
        </p:nvCxnSpPr>
        <p:spPr>
          <a:xfrm>
            <a:off x="9811584" y="6106061"/>
            <a:ext cx="8950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D9E3044-0847-B80B-AC86-67FA06D2EF6F}"/>
              </a:ext>
            </a:extLst>
          </p:cNvPr>
          <p:cNvSpPr txBox="1"/>
          <p:nvPr/>
        </p:nvSpPr>
        <p:spPr>
          <a:xfrm>
            <a:off x="9486543" y="4943908"/>
            <a:ext cx="1403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5x Less</a:t>
            </a:r>
          </a:p>
          <a:p>
            <a:pPr algn="ctr"/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Overhead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F4A650-EADA-07BA-2CC8-7DBF7B6A6271}"/>
              </a:ext>
            </a:extLst>
          </p:cNvPr>
          <p:cNvSpPr txBox="1"/>
          <p:nvPr/>
        </p:nvSpPr>
        <p:spPr>
          <a:xfrm>
            <a:off x="9682316" y="5549342"/>
            <a:ext cx="109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Automatic 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  </a:t>
            </a:r>
            <a:r>
              <a:rPr lang="en-US" sz="800" dirty="0">
                <a:solidFill>
                  <a:srgbClr val="C00000"/>
                </a:solidFill>
              </a:rPr>
              <a:t>Manual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3FD395-07D1-A2B2-AD4D-76C81279ECB0}"/>
              </a:ext>
            </a:extLst>
          </p:cNvPr>
          <p:cNvSpPr txBox="1"/>
          <p:nvPr/>
        </p:nvSpPr>
        <p:spPr>
          <a:xfrm>
            <a:off x="9710391" y="6096895"/>
            <a:ext cx="1097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Local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 </a:t>
            </a:r>
            <a:r>
              <a:rPr lang="en-US" sz="800" dirty="0">
                <a:solidFill>
                  <a:srgbClr val="C00000"/>
                </a:solidFill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194801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152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Vineet Kumar</dc:creator>
  <cp:lastModifiedBy>Vineet Kumar</cp:lastModifiedBy>
  <cp:revision>6</cp:revision>
  <dcterms:created xsi:type="dcterms:W3CDTF">2025-09-29T07:41:20Z</dcterms:created>
  <dcterms:modified xsi:type="dcterms:W3CDTF">2025-09-29T21:29:54Z</dcterms:modified>
</cp:coreProperties>
</file>