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6" r:id="rId3"/>
    <p:sldId id="260" r:id="rId4"/>
    <p:sldId id="263" r:id="rId5"/>
    <p:sldId id="264" r:id="rId6"/>
    <p:sldId id="266" r:id="rId7"/>
    <p:sldId id="261" r:id="rId8"/>
    <p:sldId id="265" r:id="rId9"/>
    <p:sldId id="268" r:id="rId10"/>
    <p:sldId id="271" r:id="rId11"/>
    <p:sldId id="267" r:id="rId12"/>
    <p:sldId id="269" r:id="rId13"/>
    <p:sldId id="272" r:id="rId14"/>
    <p:sldId id="262" r:id="rId15"/>
  </p:sldIdLst>
  <p:sldSz cx="16256000" cy="9144000"/>
  <p:notesSz cx="16256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9"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ee"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79"/>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9-13T23:36:42.543"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044267"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9207972" y="0"/>
            <a:ext cx="7044267"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7044267"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9207972" y="8685213"/>
            <a:ext cx="7044267"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044267"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9207972" y="0"/>
            <a:ext cx="7044267"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5384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625600" y="4400550"/>
            <a:ext cx="130048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7044267"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9207972" y="8685213"/>
            <a:ext cx="7044267"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19200" y="2834640"/>
            <a:ext cx="13817600" cy="1920240"/>
          </a:xfrm>
          <a:prstGeom prst="rect">
            <a:avLst/>
          </a:prstGeom>
        </p:spPr>
        <p:txBody>
          <a:bodyPr wrap="square" lIns="0" tIns="0" rIns="0" bIns="0">
            <a:spAutoFit/>
          </a:bodyPr>
          <a:lstStyle>
            <a:lvl1pPr>
              <a:defRPr>
                <a:latin typeface="Arial" panose="020B0604020202020204" pitchFamily="34" charset="0"/>
                <a:cs typeface="Arial" panose="020B0604020202020204" pitchFamily="34" charset="0"/>
              </a:defRPr>
            </a:lvl1pPr>
          </a:lstStyle>
          <a:p/>
        </p:txBody>
      </p:sp>
      <p:sp>
        <p:nvSpPr>
          <p:cNvPr id="3" name="Holder 3"/>
          <p:cNvSpPr>
            <a:spLocks noGrp="1"/>
          </p:cNvSpPr>
          <p:nvPr>
            <p:ph type="subTitle" idx="4"/>
          </p:nvPr>
        </p:nvSpPr>
        <p:spPr>
          <a:xfrm>
            <a:off x="2438400" y="5120640"/>
            <a:ext cx="11379200" cy="22860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50" b="1" i="0">
                <a:solidFill>
                  <a:schemeClr val="bg1"/>
                </a:solidFill>
                <a:latin typeface="Arial" panose="020B0604020202020204" pitchFamily="34" charset="0"/>
                <a:cs typeface="Arial" panose="020B0604020202020204" pitchFamily="34" charset="0"/>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showMasterSp="0">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6255999" cy="9144000"/>
          </a:xfrm>
          <a:prstGeom prst="rect">
            <a:avLst/>
          </a:prstGeom>
          <a:blipFill>
            <a:blip r:embed="rId2" cstate="print"/>
            <a:stretch>
              <a:fillRect/>
            </a:stretch>
          </a:blipFill>
        </p:spPr>
        <p:txBody>
          <a:bodyPr wrap="square" lIns="0" tIns="0" rIns="0" bIns="0" rtlCol="0"/>
          <a:lstStyle/>
          <a:p/>
        </p:txBody>
      </p:sp>
      <p:sp>
        <p:nvSpPr>
          <p:cNvPr id="2" name="Holder 2"/>
          <p:cNvSpPr>
            <a:spLocks noGrp="1"/>
          </p:cNvSpPr>
          <p:nvPr>
            <p:ph type="title"/>
          </p:nvPr>
        </p:nvSpPr>
        <p:spPr/>
        <p:txBody>
          <a:bodyPr lIns="0" tIns="0" rIns="0" bIns="0"/>
          <a:lstStyle>
            <a:lvl1pPr>
              <a:defRPr sz="5050" b="1" i="0">
                <a:solidFill>
                  <a:schemeClr val="bg1"/>
                </a:solidFill>
                <a:latin typeface="Arial" panose="020B0604020202020204" pitchFamily="34" charset="0"/>
                <a:cs typeface="Arial" panose="020B0604020202020204" pitchFamily="34" charset="0"/>
              </a:defRPr>
            </a:lvl1pPr>
          </a:lstStyle>
          <a:p/>
        </p:txBody>
      </p:sp>
      <p:sp>
        <p:nvSpPr>
          <p:cNvPr id="3" name="Holder 3"/>
          <p:cNvSpPr>
            <a:spLocks noGrp="1"/>
          </p:cNvSpPr>
          <p:nvPr>
            <p:ph sz="half" idx="2"/>
          </p:nvPr>
        </p:nvSpPr>
        <p:spPr>
          <a:xfrm>
            <a:off x="812800" y="2103120"/>
            <a:ext cx="7071360" cy="603504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8371840" y="2103120"/>
            <a:ext cx="7071360" cy="603504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677400" y="0"/>
            <a:ext cx="6222999" cy="9144000"/>
          </a:xfrm>
          <a:prstGeom prst="rect">
            <a:avLst/>
          </a:prstGeom>
          <a:blipFill>
            <a:blip r:embed="rId2" cstate="print"/>
            <a:stretch>
              <a:fillRect/>
            </a:stretch>
          </a:blipFill>
        </p:spPr>
        <p:txBody>
          <a:bodyPr wrap="square" lIns="0" tIns="0" rIns="0" bIns="0" rtlCol="0"/>
          <a:lstStyle/>
          <a:p/>
        </p:txBody>
      </p:sp>
      <p:sp>
        <p:nvSpPr>
          <p:cNvPr id="17" name="bk object 17"/>
          <p:cNvSpPr/>
          <p:nvPr/>
        </p:nvSpPr>
        <p:spPr>
          <a:xfrm>
            <a:off x="0" y="1955799"/>
            <a:ext cx="10668000" cy="5600700"/>
          </a:xfrm>
          <a:prstGeom prst="rect">
            <a:avLst/>
          </a:prstGeom>
          <a:blipFill>
            <a:blip r:embed="rId3" cstate="print"/>
            <a:stretch>
              <a:fillRect/>
            </a:stretch>
          </a:blipFill>
        </p:spPr>
        <p:txBody>
          <a:bodyPr wrap="square" lIns="0" tIns="0" rIns="0" bIns="0" rtlCol="0"/>
          <a:lstStyle/>
          <a:p/>
        </p:txBody>
      </p:sp>
      <p:sp>
        <p:nvSpPr>
          <p:cNvPr id="2" name="Holder 2"/>
          <p:cNvSpPr>
            <a:spLocks noGrp="1"/>
          </p:cNvSpPr>
          <p:nvPr>
            <p:ph type="title"/>
          </p:nvPr>
        </p:nvSpPr>
        <p:spPr/>
        <p:txBody>
          <a:bodyPr lIns="0" tIns="0" rIns="0" bIns="0"/>
          <a:lstStyle>
            <a:lvl1pPr>
              <a:defRPr sz="5050" b="1" i="0">
                <a:solidFill>
                  <a:schemeClr val="bg1"/>
                </a:solidFill>
                <a:latin typeface="Arial" panose="020B0604020202020204" pitchFamily="34" charset="0"/>
                <a:cs typeface="Arial" panose="020B0604020202020204" pitchFamily="34" charset="0"/>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6255999" cy="9144000"/>
          </a:xfrm>
          <a:prstGeom prst="rect">
            <a:avLst/>
          </a:prstGeom>
          <a:blipFill>
            <a:blip r:embed="rId2" cstate="print"/>
            <a:stretch>
              <a:fillRect/>
            </a:stretch>
          </a:blipFill>
        </p:spPr>
        <p:txBody>
          <a:bodyPr wrap="square" lIns="0" tIns="0" rIns="0" bIns="0" rtlCol="0"/>
          <a:lstStyle/>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238887" y="1358392"/>
            <a:ext cx="1778225" cy="801369"/>
          </a:xfrm>
          <a:prstGeom prst="rect">
            <a:avLst/>
          </a:prstGeom>
        </p:spPr>
        <p:txBody>
          <a:bodyPr wrap="square" lIns="0" tIns="0" rIns="0" bIns="0">
            <a:spAutoFit/>
          </a:bodyPr>
          <a:lstStyle>
            <a:lvl1pPr>
              <a:defRPr sz="5050" b="1" i="0">
                <a:solidFill>
                  <a:schemeClr val="bg1"/>
                </a:solidFill>
                <a:latin typeface="Proxima Nova"/>
                <a:cs typeface="Proxima Nova"/>
              </a:defRPr>
            </a:lvl1pPr>
          </a:lstStyle>
          <a:p/>
        </p:txBody>
      </p:sp>
      <p:sp>
        <p:nvSpPr>
          <p:cNvPr id="3" name="Holder 3"/>
          <p:cNvSpPr>
            <a:spLocks noGrp="1"/>
          </p:cNvSpPr>
          <p:nvPr>
            <p:ph type="body" idx="1"/>
          </p:nvPr>
        </p:nvSpPr>
        <p:spPr>
          <a:xfrm>
            <a:off x="812800" y="2103120"/>
            <a:ext cx="14630400" cy="603504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5527040" y="8503920"/>
            <a:ext cx="5201920" cy="4572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812800" y="8503920"/>
            <a:ext cx="3738880" cy="4572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704320" y="8503920"/>
            <a:ext cx="3738880" cy="4572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Arial" panose="020B0604020202020204" pitchFamily="34" charset="0"/>
          <a:ea typeface="+mj-ea"/>
          <a:cs typeface="Arial" panose="020B0604020202020204" pitchFamily="34" charset="0"/>
          <a:sym typeface="Arial" panose="020B0604020202020204" pitchFamily="34" charset="0"/>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5200" y="2362200"/>
            <a:ext cx="8202295" cy="5313680"/>
          </a:xfrm>
          <a:prstGeom prst="rect">
            <a:avLst/>
          </a:prstGeom>
        </p:spPr>
        <p:txBody>
          <a:bodyPr vert="horz" wrap="square" lIns="0" tIns="12065" rIns="0" bIns="0" rtlCol="0">
            <a:noAutofit/>
          </a:bodyPr>
          <a:lstStyle/>
          <a:p>
            <a:pPr marL="12700" marR="5080">
              <a:lnSpc>
                <a:spcPct val="100000"/>
              </a:lnSpc>
              <a:spcBef>
                <a:spcPts val="95"/>
              </a:spcBef>
            </a:pPr>
            <a:r>
              <a:rPr lang="en-US" sz="7550" spc="20" dirty="0">
                <a:latin typeface="Arial" panose="020B0604020202020204" pitchFamily="34" charset="0"/>
                <a:cs typeface="Arial" panose="020B0604020202020204" pitchFamily="34" charset="0"/>
              </a:rPr>
              <a:t>O</a:t>
            </a:r>
            <a:r>
              <a:rPr sz="7550" spc="20" dirty="0">
                <a:latin typeface="Arial" panose="020B0604020202020204" pitchFamily="34" charset="0"/>
                <a:cs typeface="Arial" panose="020B0604020202020204" pitchFamily="34" charset="0"/>
              </a:rPr>
              <a:t>ptimizing Hotel Room Pricing for Revenue </a:t>
            </a:r>
            <a:br>
              <a:rPr sz="7550" spc="20" dirty="0">
                <a:latin typeface="Arial" panose="020B0604020202020204" pitchFamily="34" charset="0"/>
                <a:cs typeface="Arial" panose="020B0604020202020204" pitchFamily="34" charset="0"/>
              </a:rPr>
            </a:br>
            <a:r>
              <a:rPr sz="7550" spc="20" dirty="0">
                <a:latin typeface="Arial" panose="020B0604020202020204" pitchFamily="34" charset="0"/>
                <a:cs typeface="Arial" panose="020B0604020202020204" pitchFamily="34" charset="0"/>
              </a:rPr>
              <a:t>Maximization</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p:sp>
        <p:nvSpPr>
          <p:cNvPr id="5" name="Text Box 4"/>
          <p:cNvSpPr txBox="1"/>
          <p:nvPr/>
        </p:nvSpPr>
        <p:spPr>
          <a:xfrm>
            <a:off x="2489200" y="1524000"/>
            <a:ext cx="8128000" cy="6739255"/>
          </a:xfrm>
          <a:prstGeom prst="rect">
            <a:avLst/>
          </a:prstGeom>
          <a:noFill/>
        </p:spPr>
        <p:txBody>
          <a:bodyPr wrap="square" rtlCol="0" anchor="t">
            <a:spAutoFit/>
          </a:bodyPr>
          <a:p>
            <a:r>
              <a:rPr lang="en-US" sz="2400" b="1">
                <a:solidFill>
                  <a:schemeClr val="accent4"/>
                </a:solidFill>
              </a:rPr>
              <a:t>Recommended Pricing Strategy and Expected Impact</a:t>
            </a:r>
            <a:endParaRPr lang="en-US" sz="2400" b="1">
              <a:solidFill>
                <a:schemeClr val="accent4"/>
              </a:solidFill>
            </a:endParaRPr>
          </a:p>
          <a:p>
            <a:endParaRPr lang="en-US" sz="2400" b="1">
              <a:solidFill>
                <a:schemeClr val="accent4"/>
              </a:solidFill>
            </a:endParaRPr>
          </a:p>
          <a:p>
            <a:r>
              <a:rPr lang="en-US" sz="2400" b="1">
                <a:solidFill>
                  <a:schemeClr val="accent4"/>
                </a:solidFill>
              </a:rPr>
              <a:t>Dynamic Pricing Strategy:</a:t>
            </a:r>
            <a:endParaRPr lang="en-US" sz="2400" b="1">
              <a:solidFill>
                <a:schemeClr val="accent4"/>
              </a:solidFill>
            </a:endParaRPr>
          </a:p>
          <a:p>
            <a:pPr marL="342900" indent="-342900">
              <a:buFont typeface="Arial" panose="020B0604020202020204" pitchFamily="34" charset="0"/>
              <a:buChar char="•"/>
            </a:pPr>
            <a:r>
              <a:rPr lang="en-US" sz="2400">
                <a:solidFill>
                  <a:schemeClr val="accent4"/>
                </a:solidFill>
              </a:rPr>
              <a:t>Segmentation-Based Pricing: Implement different pricing strategies for Resort and City Hotels.</a:t>
            </a:r>
            <a:endParaRPr lang="en-US" sz="2400">
              <a:solidFill>
                <a:schemeClr val="accent4"/>
              </a:solidFill>
            </a:endParaRPr>
          </a:p>
          <a:p>
            <a:pPr marL="342900" indent="-342900">
              <a:buFont typeface="Arial" panose="020B0604020202020204" pitchFamily="34" charset="0"/>
              <a:buChar char="•"/>
            </a:pPr>
            <a:r>
              <a:rPr lang="en-US" sz="2400">
                <a:solidFill>
                  <a:schemeClr val="accent4"/>
                </a:solidFill>
              </a:rPr>
              <a:t>Demand-Based Adjustments: Use dynamic pricing models to adjust rates based on demand forecasts and competitor pricing.</a:t>
            </a:r>
            <a:endParaRPr lang="en-US" sz="2400">
              <a:solidFill>
                <a:schemeClr val="accent4"/>
              </a:solidFill>
            </a:endParaRPr>
          </a:p>
          <a:p>
            <a:pPr marL="342900" indent="-342900">
              <a:buFont typeface="Arial" panose="020B0604020202020204" pitchFamily="34" charset="0"/>
              <a:buChar char="•"/>
            </a:pPr>
            <a:r>
              <a:rPr lang="en-US" sz="2400">
                <a:solidFill>
                  <a:schemeClr val="accent4"/>
                </a:solidFill>
              </a:rPr>
              <a:t>Lead Time Discounts: Offer discounts for early bookings and premium pricing closer to the arrival date.</a:t>
            </a:r>
            <a:endParaRPr lang="en-US" sz="2400">
              <a:solidFill>
                <a:schemeClr val="accent4"/>
              </a:solidFill>
            </a:endParaRPr>
          </a:p>
          <a:p>
            <a:endParaRPr lang="en-US" sz="2400">
              <a:solidFill>
                <a:schemeClr val="accent4"/>
              </a:solidFill>
            </a:endParaRPr>
          </a:p>
          <a:p>
            <a:r>
              <a:rPr lang="en-US" sz="2400" b="1">
                <a:solidFill>
                  <a:schemeClr val="accent4"/>
                </a:solidFill>
              </a:rPr>
              <a:t>Expected Impact:</a:t>
            </a:r>
            <a:endParaRPr lang="en-US" sz="2400" b="1">
              <a:solidFill>
                <a:schemeClr val="accent4"/>
              </a:solidFill>
            </a:endParaRPr>
          </a:p>
          <a:p>
            <a:pPr marL="342900" indent="-342900">
              <a:buFont typeface="Arial" panose="020B0604020202020204" pitchFamily="34" charset="0"/>
              <a:buChar char="•"/>
            </a:pPr>
            <a:r>
              <a:rPr lang="en-US" sz="2400">
                <a:solidFill>
                  <a:schemeClr val="accent4"/>
                </a:solidFill>
              </a:rPr>
              <a:t>Revenue Growth: Increased revenue through optimized pricing aligned with demand and booking patterns.</a:t>
            </a:r>
            <a:endParaRPr lang="en-US" sz="2400">
              <a:solidFill>
                <a:schemeClr val="accent4"/>
              </a:solidFill>
            </a:endParaRPr>
          </a:p>
          <a:p>
            <a:pPr marL="342900" indent="-342900">
              <a:buFont typeface="Arial" panose="020B0604020202020204" pitchFamily="34" charset="0"/>
              <a:buChar char="•"/>
            </a:pPr>
            <a:r>
              <a:rPr lang="en-US" sz="2400">
                <a:solidFill>
                  <a:schemeClr val="accent4"/>
                </a:solidFill>
              </a:rPr>
              <a:t>Reduced Cancellations: Lower cancellation rates by adjusting prices according to booking status and lead time.</a:t>
            </a:r>
            <a:endParaRPr lang="en-US" sz="2400">
              <a:solidFill>
                <a:schemeClr val="accent4"/>
              </a:solidFill>
            </a:endParaRPr>
          </a:p>
          <a:p>
            <a:pPr marL="342900" indent="-342900">
              <a:buFont typeface="Arial" panose="020B0604020202020204" pitchFamily="34" charset="0"/>
              <a:buChar char="•"/>
            </a:pPr>
            <a:r>
              <a:rPr lang="en-US" sz="2400">
                <a:solidFill>
                  <a:schemeClr val="accent4"/>
                </a:solidFill>
              </a:rPr>
              <a:t>Increased Occupancy: Improved occupancy rates by targeting different customer segments with tailored pricing.</a:t>
            </a:r>
            <a:endParaRPr lang="en-US" sz="2400">
              <a:solidFill>
                <a:schemeClr val="accent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71)"/>
          <p:cNvPicPr>
            <a:picLocks noChangeAspect="1"/>
          </p:cNvPicPr>
          <p:nvPr/>
        </p:nvPicPr>
        <p:blipFill>
          <a:blip r:embed="rId1"/>
          <a:srcRect t="2439"/>
          <a:stretch>
            <a:fillRect/>
          </a:stretch>
        </p:blipFill>
        <p:spPr>
          <a:xfrm>
            <a:off x="1651000" y="914400"/>
            <a:ext cx="11770995" cy="6096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6" name="Text Box 5"/>
          <p:cNvSpPr txBox="1"/>
          <p:nvPr/>
        </p:nvSpPr>
        <p:spPr>
          <a:xfrm>
            <a:off x="649605" y="457200"/>
            <a:ext cx="13423265" cy="8585835"/>
          </a:xfrm>
          <a:prstGeom prst="rect">
            <a:avLst/>
          </a:prstGeom>
          <a:noFill/>
        </p:spPr>
        <p:txBody>
          <a:bodyPr wrap="square" rtlCol="0" anchor="t">
            <a:spAutoFit/>
          </a:bodyPr>
          <a:p>
            <a:pPr indent="0">
              <a:buFont typeface="Arial" panose="020B0604020202020204" pitchFamily="34" charset="0"/>
              <a:buNone/>
            </a:pPr>
            <a:r>
              <a:rPr lang="en-US" sz="2400"/>
              <a:t>6. Conclusion and Next Steps</a:t>
            </a:r>
            <a:endParaRPr lang="en-US" sz="2400"/>
          </a:p>
          <a:p>
            <a:pPr indent="0">
              <a:buFont typeface="Arial" panose="020B0604020202020204" pitchFamily="34" charset="0"/>
              <a:buNone/>
            </a:pPr>
            <a:endParaRPr lang="en-US" sz="2400"/>
          </a:p>
          <a:p>
            <a:pPr indent="0">
              <a:buFont typeface="Arial" panose="020B0604020202020204" pitchFamily="34" charset="0"/>
              <a:buNone/>
            </a:pPr>
            <a:r>
              <a:rPr lang="en-US" sz="2400"/>
              <a:t>Conclusion:</a:t>
            </a:r>
            <a:endParaRPr lang="en-US" sz="2400"/>
          </a:p>
          <a:p>
            <a:pPr marL="342900" indent="-342900">
              <a:buFont typeface="Arial" panose="020B0604020202020204" pitchFamily="34" charset="0"/>
              <a:buChar char="•"/>
            </a:pPr>
            <a:r>
              <a:rPr lang="en-US" sz="2400"/>
              <a:t>The analysis highlights key areas where pricing strategies can be optimized to enhance revenue and profitability.</a:t>
            </a:r>
            <a:endParaRPr lang="en-US" sz="2400"/>
          </a:p>
          <a:p>
            <a:pPr marL="342900" indent="-342900">
              <a:buFont typeface="Arial" panose="020B0604020202020204" pitchFamily="34" charset="0"/>
              <a:buChar char="•"/>
            </a:pPr>
            <a:r>
              <a:rPr lang="en-US" sz="2400"/>
              <a:t>Customer segmentation and pricing driver analysis provide a foundation for implementing effective pricing strategies.</a:t>
            </a:r>
            <a:endParaRPr lang="en-US" sz="2400"/>
          </a:p>
          <a:p>
            <a:pPr marL="342900" indent="-342900">
              <a:buFont typeface="Arial" panose="020B0604020202020204" pitchFamily="34" charset="0"/>
              <a:buChar char="•"/>
            </a:pPr>
            <a:r>
              <a:rPr lang="en-US" sz="2400"/>
              <a:t>Next Steps:</a:t>
            </a:r>
            <a:endParaRPr lang="en-US" sz="2400"/>
          </a:p>
          <a:p>
            <a:pPr marL="342900" indent="-342900">
              <a:buFont typeface="Arial" panose="020B0604020202020204" pitchFamily="34" charset="0"/>
              <a:buChar char="•"/>
            </a:pPr>
            <a:endParaRPr lang="en-US" sz="2400"/>
          </a:p>
          <a:p>
            <a:pPr indent="0">
              <a:buFont typeface="Arial" panose="020B0604020202020204" pitchFamily="34" charset="0"/>
              <a:buNone/>
            </a:pPr>
            <a:r>
              <a:rPr lang="en-US" sz="2400"/>
              <a:t>Implement Recommended Pricing Strategies:</a:t>
            </a:r>
            <a:endParaRPr lang="en-US" sz="2400"/>
          </a:p>
          <a:p>
            <a:pPr marL="342900" indent="-342900">
              <a:buFont typeface="Arial" panose="020B0604020202020204" pitchFamily="34" charset="0"/>
              <a:buChar char="•"/>
            </a:pPr>
            <a:r>
              <a:rPr lang="en-US" sz="2400"/>
              <a:t>Test dynamic pricing models and segmentation-based offers.</a:t>
            </a:r>
            <a:endParaRPr lang="en-US" sz="2400"/>
          </a:p>
          <a:p>
            <a:pPr marL="342900" indent="-342900">
              <a:buFont typeface="Arial" panose="020B0604020202020204" pitchFamily="34" charset="0"/>
              <a:buChar char="•"/>
            </a:pPr>
            <a:r>
              <a:rPr lang="en-US" sz="2400"/>
              <a:t>Adjust cancellation policies and track their impact on bookings.</a:t>
            </a:r>
            <a:endParaRPr lang="en-US" sz="2400"/>
          </a:p>
          <a:p>
            <a:pPr marL="342900" indent="-342900">
              <a:buFont typeface="Arial" panose="020B0604020202020204" pitchFamily="34" charset="0"/>
              <a:buChar char="•"/>
            </a:pPr>
            <a:endParaRPr lang="en-US" sz="2400"/>
          </a:p>
          <a:p>
            <a:pPr indent="0">
              <a:buFont typeface="Arial" panose="020B0604020202020204" pitchFamily="34" charset="0"/>
              <a:buNone/>
            </a:pPr>
            <a:r>
              <a:rPr lang="en-US" sz="2400"/>
              <a:t>Continuous Monitoring:</a:t>
            </a:r>
            <a:endParaRPr lang="en-US" sz="2400"/>
          </a:p>
          <a:p>
            <a:pPr marL="342900" indent="-342900">
              <a:buFont typeface="Arial" panose="020B0604020202020204" pitchFamily="34" charset="0"/>
              <a:buChar char="•"/>
            </a:pPr>
            <a:r>
              <a:rPr lang="en-US" sz="2400"/>
              <a:t>Regularly review booking data and market trends to adjust pricing strategies as needed.</a:t>
            </a:r>
            <a:endParaRPr lang="en-US" sz="2400"/>
          </a:p>
          <a:p>
            <a:pPr marL="342900" indent="-342900">
              <a:buFont typeface="Arial" panose="020B0604020202020204" pitchFamily="34" charset="0"/>
              <a:buChar char="•"/>
            </a:pPr>
            <a:r>
              <a:rPr lang="en-US" sz="2400"/>
              <a:t>Conduct periodic analyses to refine customer segmentation and pricing approaches.</a:t>
            </a:r>
            <a:endParaRPr lang="en-US" sz="2400"/>
          </a:p>
          <a:p>
            <a:pPr marL="342900" indent="-342900">
              <a:buFont typeface="Arial" panose="020B0604020202020204" pitchFamily="34" charset="0"/>
              <a:buChar char="•"/>
            </a:pPr>
            <a:endParaRPr lang="en-US" sz="2400"/>
          </a:p>
          <a:p>
            <a:pPr indent="0">
              <a:buFont typeface="Arial" panose="020B0604020202020204" pitchFamily="34" charset="0"/>
              <a:buNone/>
            </a:pPr>
            <a:r>
              <a:rPr lang="en-US" sz="2400"/>
              <a:t>Feedback and Adjustment:</a:t>
            </a:r>
            <a:endParaRPr lang="en-US" sz="2400"/>
          </a:p>
          <a:p>
            <a:pPr marL="342900" indent="-342900">
              <a:buFont typeface="Arial" panose="020B0604020202020204" pitchFamily="34" charset="0"/>
              <a:buChar char="•"/>
            </a:pPr>
            <a:r>
              <a:rPr lang="en-US" sz="2400"/>
              <a:t>Gather feedback from customers and adjust strategies based on performance and customer satisfaction.</a:t>
            </a:r>
            <a:endParaRPr lang="en-US" sz="2400"/>
          </a:p>
          <a:p>
            <a:pPr marL="342900" indent="-342900">
              <a:buFont typeface="Arial" panose="020B0604020202020204" pitchFamily="34" charset="0"/>
              <a:buChar char="•"/>
            </a:pPr>
            <a:endParaRPr lang="en-US" sz="2400"/>
          </a:p>
          <a:p>
            <a:pPr indent="0">
              <a:buFont typeface="Arial" panose="020B0604020202020204" pitchFamily="34" charset="0"/>
              <a:buNone/>
            </a:pPr>
            <a:r>
              <a:rPr lang="en-US" sz="2400"/>
              <a:t>Additional Actions:</a:t>
            </a:r>
            <a:endParaRPr lang="en-US" sz="2400"/>
          </a:p>
          <a:p>
            <a:pPr marL="342900" indent="-342900">
              <a:buFont typeface="Arial" panose="020B0604020202020204" pitchFamily="34" charset="0"/>
              <a:buChar char="•"/>
            </a:pPr>
            <a:r>
              <a:rPr lang="en-US" sz="2400"/>
              <a:t>Consider using advanced analytics tools for ongoing revenue management and pricing optimization.</a:t>
            </a:r>
            <a:endParaRPr lang="en-US" sz="2400"/>
          </a:p>
          <a:p>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71941" y="7060692"/>
            <a:ext cx="12512675" cy="320040"/>
          </a:xfrm>
          <a:prstGeom prst="rect">
            <a:avLst/>
          </a:prstGeom>
        </p:spPr>
        <p:txBody>
          <a:bodyPr vert="horz" wrap="square" lIns="0" tIns="12700" rIns="0" bIns="0" rtlCol="0">
            <a:spAutoFit/>
          </a:bodyPr>
          <a:lstStyle/>
          <a:p>
            <a:pPr marL="12065" marR="5080" algn="ctr">
              <a:lnSpc>
                <a:spcPct val="100000"/>
              </a:lnSpc>
              <a:spcBef>
                <a:spcPts val="100"/>
              </a:spcBef>
            </a:pPr>
            <a:r>
              <a:rPr sz="2000" dirty="0">
                <a:solidFill>
                  <a:srgbClr val="FFFFFF"/>
                </a:solidFill>
                <a:latin typeface="Arial" panose="020B0604020202020204"/>
                <a:cs typeface="Arial" panose="020B0604020202020204"/>
              </a:rPr>
              <a:t>This </a:t>
            </a:r>
            <a:r>
              <a:rPr lang="en-US" sz="2000" dirty="0">
                <a:solidFill>
                  <a:srgbClr val="FFFFFF"/>
                </a:solidFill>
                <a:latin typeface="Arial" panose="020B0604020202020204"/>
                <a:cs typeface="Arial" panose="020B0604020202020204"/>
              </a:rPr>
              <a:t>PPT</a:t>
            </a:r>
            <a:r>
              <a:rPr sz="2000" dirty="0">
                <a:solidFill>
                  <a:srgbClr val="FFFFFF"/>
                </a:solidFill>
                <a:latin typeface="Arial" panose="020B0604020202020204"/>
                <a:cs typeface="Arial" panose="020B0604020202020204"/>
              </a:rPr>
              <a:t> provides a comprehensive overview of </a:t>
            </a:r>
            <a:r>
              <a:rPr lang="en-US" sz="2000" dirty="0">
                <a:solidFill>
                  <a:srgbClr val="FFFFFF"/>
                </a:solidFill>
                <a:latin typeface="Arial" panose="020B0604020202020204"/>
                <a:cs typeface="Arial" panose="020B0604020202020204"/>
              </a:rPr>
              <a:t>dataset</a:t>
            </a:r>
            <a:r>
              <a:rPr sz="2000" dirty="0">
                <a:solidFill>
                  <a:srgbClr val="FFFFFF"/>
                </a:solidFill>
                <a:latin typeface="Arial" panose="020B0604020202020204"/>
                <a:cs typeface="Arial" panose="020B0604020202020204"/>
              </a:rPr>
              <a:t> analysis and recommendations. </a:t>
            </a:r>
            <a:endParaRPr sz="2000" dirty="0">
              <a:solidFill>
                <a:srgbClr val="FFFFFF"/>
              </a:solidFill>
              <a:latin typeface="Arial" panose="020B0604020202020204"/>
              <a:cs typeface="Arial" panose="020B0604020202020204"/>
            </a:endParaRPr>
          </a:p>
        </p:txBody>
      </p:sp>
      <p:sp>
        <p:nvSpPr>
          <p:cNvPr id="3" name="object 3"/>
          <p:cNvSpPr/>
          <p:nvPr/>
        </p:nvSpPr>
        <p:spPr>
          <a:xfrm>
            <a:off x="0" y="0"/>
            <a:ext cx="16256000" cy="6147635"/>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5598160" y="4137025"/>
            <a:ext cx="7081520" cy="1322705"/>
          </a:xfrm>
          <a:prstGeom prst="rect">
            <a:avLst/>
          </a:prstGeom>
        </p:spPr>
        <p:txBody>
          <a:bodyPr vert="horz" wrap="square" lIns="0" tIns="15240" rIns="0" bIns="0" rtlCol="0">
            <a:spAutoFit/>
          </a:bodyPr>
          <a:lstStyle/>
          <a:p>
            <a:pPr marL="12700">
              <a:lnSpc>
                <a:spcPct val="100000"/>
              </a:lnSpc>
              <a:spcBef>
                <a:spcPts val="120"/>
              </a:spcBef>
            </a:pPr>
            <a:r>
              <a:rPr sz="8500" b="1" spc="10" dirty="0">
                <a:solidFill>
                  <a:srgbClr val="FFFFFF"/>
                </a:solidFill>
                <a:latin typeface="Arial" panose="020B0604020202020204" pitchFamily="34" charset="0"/>
                <a:cs typeface="Arial" panose="020B0604020202020204" pitchFamily="34" charset="0"/>
              </a:rPr>
              <a:t>Thank</a:t>
            </a:r>
            <a:r>
              <a:rPr sz="8500" b="1" spc="-80" dirty="0">
                <a:solidFill>
                  <a:srgbClr val="FFFFFF"/>
                </a:solidFill>
                <a:latin typeface="Arial" panose="020B0604020202020204" pitchFamily="34" charset="0"/>
                <a:cs typeface="Arial" panose="020B0604020202020204" pitchFamily="34" charset="0"/>
              </a:rPr>
              <a:t> </a:t>
            </a:r>
            <a:r>
              <a:rPr sz="8500" b="1" spc="10" dirty="0">
                <a:solidFill>
                  <a:srgbClr val="FFFFFF"/>
                </a:solidFill>
                <a:latin typeface="Arial" panose="020B0604020202020204" pitchFamily="34" charset="0"/>
                <a:cs typeface="Arial" panose="020B0604020202020204" pitchFamily="34" charset="0"/>
              </a:rPr>
              <a:t>you</a:t>
            </a:r>
            <a:endParaRPr sz="850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6990" y="758825"/>
            <a:ext cx="14474825" cy="7084060"/>
          </a:xfrm>
          <a:prstGeom prst="rect">
            <a:avLst/>
          </a:prstGeom>
        </p:spPr>
        <p:txBody>
          <a:bodyPr vert="horz" wrap="square" lIns="0" tIns="13970" rIns="0" bIns="0" rtlCol="0">
            <a:noAutofit/>
          </a:bodyPr>
          <a:lstStyle/>
          <a:p>
            <a:pPr marL="12700">
              <a:lnSpc>
                <a:spcPct val="100000"/>
              </a:lnSpc>
              <a:spcBef>
                <a:spcPts val="110"/>
              </a:spcBef>
            </a:pPr>
            <a:r>
              <a:rPr sz="4400" spc="5" dirty="0">
                <a:solidFill>
                  <a:srgbClr val="000000"/>
                </a:solidFill>
              </a:rPr>
              <a:t>Executive summary of the analysis and recommendations </a:t>
            </a:r>
            <a:endParaRPr sz="4400" spc="5" dirty="0">
              <a:solidFill>
                <a:srgbClr val="000000"/>
              </a:solidFill>
            </a:endParaRPr>
          </a:p>
        </p:txBody>
      </p:sp>
      <p:sp>
        <p:nvSpPr>
          <p:cNvPr id="3" name="object 3"/>
          <p:cNvSpPr/>
          <p:nvPr/>
        </p:nvSpPr>
        <p:spPr>
          <a:xfrm>
            <a:off x="1041400" y="2209800"/>
            <a:ext cx="14137005" cy="4708525"/>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1346200" y="2590800"/>
            <a:ext cx="9899650" cy="3324225"/>
          </a:xfrm>
          <a:prstGeom prst="rect">
            <a:avLst/>
          </a:prstGeom>
        </p:spPr>
        <p:txBody>
          <a:bodyPr vert="horz" wrap="square" lIns="0" tIns="208279" rIns="0" bIns="0" rtlCol="0">
            <a:noAutofit/>
          </a:bodyPr>
          <a:lstStyle/>
          <a:p>
            <a:pPr marL="12700">
              <a:lnSpc>
                <a:spcPct val="100000"/>
              </a:lnSpc>
              <a:spcBef>
                <a:spcPts val="1640"/>
              </a:spcBef>
            </a:pPr>
            <a:r>
              <a:rPr b="1" spc="-45" dirty="0">
                <a:solidFill>
                  <a:srgbClr val="FFFFFF"/>
                </a:solidFill>
                <a:latin typeface="Arial" panose="020B0604020202020204" pitchFamily="34" charset="0"/>
                <a:cs typeface="Arial" panose="020B0604020202020204" pitchFamily="34" charset="0"/>
              </a:rPr>
              <a:t>Data Overview: We analyzed booking data from Azure Hotels, covering various aspects such as hotel type, booking status, lead time, and average daily rate (ADR).</a:t>
            </a:r>
            <a:endParaRPr b="1" spc="-45" dirty="0">
              <a:solidFill>
                <a:srgbClr val="FFFFFF"/>
              </a:solidFill>
              <a:latin typeface="Arial" panose="020B0604020202020204" pitchFamily="34" charset="0"/>
              <a:cs typeface="Arial" panose="020B0604020202020204" pitchFamily="34" charset="0"/>
            </a:endParaRPr>
          </a:p>
          <a:p>
            <a:pPr marL="12700">
              <a:lnSpc>
                <a:spcPct val="100000"/>
              </a:lnSpc>
              <a:spcBef>
                <a:spcPts val="1640"/>
              </a:spcBef>
            </a:pPr>
            <a:r>
              <a:rPr b="1" spc="-45" dirty="0">
                <a:solidFill>
                  <a:srgbClr val="FFFFFF"/>
                </a:solidFill>
                <a:latin typeface="Arial" panose="020B0604020202020204" pitchFamily="34" charset="0"/>
                <a:cs typeface="Arial" panose="020B0604020202020204" pitchFamily="34" charset="0"/>
              </a:rPr>
              <a:t>Key Findings:</a:t>
            </a:r>
            <a:endParaRPr b="1" spc="-45" dirty="0">
              <a:solidFill>
                <a:srgbClr val="FFFFFF"/>
              </a:solidFill>
              <a:latin typeface="Arial" panose="020B0604020202020204" pitchFamily="34" charset="0"/>
              <a:cs typeface="Arial" panose="020B0604020202020204" pitchFamily="34" charset="0"/>
            </a:endParaRPr>
          </a:p>
          <a:p>
            <a:pPr marL="12700">
              <a:lnSpc>
                <a:spcPct val="100000"/>
              </a:lnSpc>
              <a:spcBef>
                <a:spcPts val="1640"/>
              </a:spcBef>
            </a:pPr>
            <a:r>
              <a:rPr b="1" spc="-45" dirty="0">
                <a:solidFill>
                  <a:srgbClr val="FFFFFF"/>
                </a:solidFill>
                <a:latin typeface="Arial" panose="020B0604020202020204" pitchFamily="34" charset="0"/>
                <a:cs typeface="Arial" panose="020B0604020202020204" pitchFamily="34" charset="0"/>
              </a:rPr>
              <a:t>Cancellation Patterns: Cancellation rates and booking statuses vary across hotel types.</a:t>
            </a:r>
            <a:endParaRPr b="1" spc="-45" dirty="0">
              <a:solidFill>
                <a:srgbClr val="FFFFFF"/>
              </a:solidFill>
              <a:latin typeface="Arial" panose="020B0604020202020204" pitchFamily="34" charset="0"/>
              <a:cs typeface="Arial" panose="020B0604020202020204" pitchFamily="34" charset="0"/>
            </a:endParaRPr>
          </a:p>
          <a:p>
            <a:pPr marL="12700">
              <a:lnSpc>
                <a:spcPct val="100000"/>
              </a:lnSpc>
              <a:spcBef>
                <a:spcPts val="1640"/>
              </a:spcBef>
            </a:pPr>
            <a:r>
              <a:rPr b="1" spc="-45" dirty="0">
                <a:solidFill>
                  <a:srgbClr val="FFFFFF"/>
                </a:solidFill>
                <a:latin typeface="Arial" panose="020B0604020202020204" pitchFamily="34" charset="0"/>
                <a:cs typeface="Arial" panose="020B0604020202020204" pitchFamily="34" charset="0"/>
              </a:rPr>
              <a:t>ADR Insights: Average Daily Rate (ADR) shows variability depending on the hotel type and booking attributes.</a:t>
            </a:r>
            <a:endParaRPr b="1" spc="-45" dirty="0">
              <a:solidFill>
                <a:srgbClr val="FFFFFF"/>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Screenshot (65)"/>
          <p:cNvPicPr>
            <a:picLocks noChangeAspect="1"/>
          </p:cNvPicPr>
          <p:nvPr/>
        </p:nvPicPr>
        <p:blipFill>
          <a:blip r:embed="rId1"/>
          <a:stretch>
            <a:fillRect/>
          </a:stretch>
        </p:blipFill>
        <p:spPr>
          <a:xfrm>
            <a:off x="2260600" y="2514600"/>
            <a:ext cx="10972800" cy="6600825"/>
          </a:xfrm>
          <a:prstGeom prst="rect">
            <a:avLst/>
          </a:prstGeom>
        </p:spPr>
      </p:pic>
      <p:sp>
        <p:nvSpPr>
          <p:cNvPr id="6" name="object 2"/>
          <p:cNvSpPr/>
          <p:nvPr/>
        </p:nvSpPr>
        <p:spPr>
          <a:xfrm>
            <a:off x="660400" y="352425"/>
            <a:ext cx="14463395" cy="2162175"/>
          </a:xfrm>
          <a:prstGeom prst="rect">
            <a:avLst/>
          </a:prstGeom>
          <a:blipFill>
            <a:blip r:embed="rId2" cstate="print"/>
            <a:stretch>
              <a:fillRect/>
            </a:stretch>
          </a:blipFill>
        </p:spPr>
        <p:txBody>
          <a:bodyPr wrap="square" lIns="0" tIns="0" rIns="0" bIns="0" rtlCol="0"/>
          <a:p>
            <a:r>
              <a:rPr lang="en-US" sz="2400">
                <a:solidFill>
                  <a:schemeClr val="bg1"/>
                </a:solidFill>
                <a:sym typeface="+mn-ea"/>
              </a:rPr>
              <a:t>Example: "In our analysis, we segmented Azure Hotels' customers into four distinct groups based on booking behavior and demographics. We forecasted future demand using advanced time series models and compared our pricing with competitors. Our recommended pricing strategy aims to leverage these insights to enhance revenue by 15% and improve overall profitability by adjusting prices dynamically based on demand forecasts and competitor pricing</a:t>
            </a:r>
            <a:r>
              <a:rPr lang="en-US">
                <a:solidFill>
                  <a:schemeClr val="bg1"/>
                </a:solidFill>
                <a:sym typeface="+mn-ea"/>
              </a:rPr>
              <a:t>."</a:t>
            </a:r>
            <a:endParaRPr lang="en-US">
              <a:solidFill>
                <a:schemeClr val="bg1"/>
              </a:solidFill>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pic>
        <p:nvPicPr>
          <p:cNvPr id="4" name="Picture 3"/>
          <p:cNvPicPr>
            <a:picLocks noChangeAspect="1"/>
          </p:cNvPicPr>
          <p:nvPr/>
        </p:nvPicPr>
        <p:blipFill>
          <a:blip r:embed="rId1"/>
          <a:stretch>
            <a:fillRect/>
          </a:stretch>
        </p:blipFill>
        <p:spPr>
          <a:xfrm>
            <a:off x="611505" y="2971800"/>
            <a:ext cx="7314565" cy="5435600"/>
          </a:xfrm>
          <a:prstGeom prst="rect">
            <a:avLst/>
          </a:prstGeom>
        </p:spPr>
      </p:pic>
      <p:sp>
        <p:nvSpPr>
          <p:cNvPr id="8" name="Text Box 7"/>
          <p:cNvSpPr txBox="1"/>
          <p:nvPr/>
        </p:nvSpPr>
        <p:spPr>
          <a:xfrm>
            <a:off x="889000" y="762000"/>
            <a:ext cx="6580505" cy="1156335"/>
          </a:xfrm>
          <a:prstGeom prst="rect">
            <a:avLst/>
          </a:prstGeom>
          <a:noFill/>
        </p:spPr>
        <p:txBody>
          <a:bodyPr wrap="square" rtlCol="0">
            <a:noAutofit/>
          </a:bodyPr>
          <a:p>
            <a:pPr marL="12700">
              <a:lnSpc>
                <a:spcPct val="100000"/>
              </a:lnSpc>
              <a:spcBef>
                <a:spcPts val="1640"/>
              </a:spcBef>
            </a:pPr>
            <a:r>
              <a:rPr b="1" spc="-45" dirty="0">
                <a:solidFill>
                  <a:schemeClr val="accent1"/>
                </a:solidFill>
                <a:latin typeface="Arial" panose="020B0604020202020204" pitchFamily="34" charset="0"/>
                <a:cs typeface="Arial" panose="020B0604020202020204" pitchFamily="34" charset="0"/>
                <a:sym typeface="+mn-ea"/>
              </a:rPr>
              <a:t>Hotel Types: There is a significant difference in booking patterns between Resort Hotels and City Hotels.</a:t>
            </a:r>
            <a:endParaRPr b="1" spc="-45" dirty="0">
              <a:solidFill>
                <a:schemeClr val="accent1"/>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a:stretch>
            <a:fillRect/>
          </a:stretch>
        </p:blipFill>
        <p:spPr>
          <a:xfrm>
            <a:off x="8053705" y="3200400"/>
            <a:ext cx="7416165" cy="4349750"/>
          </a:xfrm>
          <a:prstGeom prst="rect">
            <a:avLst/>
          </a:prstGeom>
        </p:spPr>
      </p:pic>
      <p:sp>
        <p:nvSpPr>
          <p:cNvPr id="10" name="Text Box 9"/>
          <p:cNvSpPr txBox="1"/>
          <p:nvPr/>
        </p:nvSpPr>
        <p:spPr>
          <a:xfrm>
            <a:off x="8284210" y="762000"/>
            <a:ext cx="6828790" cy="839470"/>
          </a:xfrm>
          <a:prstGeom prst="rect">
            <a:avLst/>
          </a:prstGeom>
          <a:noFill/>
        </p:spPr>
        <p:txBody>
          <a:bodyPr wrap="square" rtlCol="0" anchor="t">
            <a:noAutofit/>
          </a:bodyPr>
          <a:p>
            <a:pPr marL="12700">
              <a:lnSpc>
                <a:spcPct val="100000"/>
              </a:lnSpc>
              <a:spcBef>
                <a:spcPts val="1640"/>
              </a:spcBef>
            </a:pPr>
            <a:r>
              <a:rPr b="1" spc="-45" dirty="0">
                <a:solidFill>
                  <a:schemeClr val="tx2"/>
                </a:solidFill>
                <a:latin typeface="Arial" panose="020B0604020202020204" pitchFamily="34" charset="0"/>
                <a:cs typeface="Arial" panose="020B0604020202020204" pitchFamily="34" charset="0"/>
                <a:sym typeface="+mn-ea"/>
              </a:rPr>
              <a:t>Cancellation Patterns: Cancellation rates and booking statuses vary across hotel types.</a:t>
            </a:r>
            <a:endParaRPr lang="en-US" b="1" spc="-45" dirty="0">
              <a:solidFill>
                <a:schemeClr val="tx2"/>
              </a:solidFill>
              <a:latin typeface="Arial" panose="020B0604020202020204" pitchFamily="34" charset="0"/>
              <a:cs typeface="Arial" panose="020B0604020202020204" pitchFamily="3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812800" y="2590800"/>
            <a:ext cx="8536305" cy="5088255"/>
          </a:xfrm>
          <a:prstGeom prst="rect">
            <a:avLst/>
          </a:prstGeom>
        </p:spPr>
      </p:pic>
      <p:sp>
        <p:nvSpPr>
          <p:cNvPr id="9" name="object 2"/>
          <p:cNvSpPr/>
          <p:nvPr/>
        </p:nvSpPr>
        <p:spPr>
          <a:xfrm>
            <a:off x="812800" y="380999"/>
            <a:ext cx="9067800" cy="1600200"/>
          </a:xfrm>
          <a:prstGeom prst="rect">
            <a:avLst/>
          </a:prstGeom>
          <a:blipFill>
            <a:blip r:embed="rId2" cstate="print"/>
            <a:stretch>
              <a:fillRect/>
            </a:stretch>
          </a:blipFill>
        </p:spPr>
        <p:txBody>
          <a:bodyPr wrap="square" lIns="0" tIns="0" rIns="0" bIns="0" rtlCol="0"/>
          <a:p>
            <a:endParaRPr b="1" spc="-45" dirty="0">
              <a:solidFill>
                <a:schemeClr val="bg1"/>
              </a:solidFill>
              <a:latin typeface="Arial" panose="020B0604020202020204" pitchFamily="34" charset="0"/>
              <a:cs typeface="Arial" panose="020B0604020202020204" pitchFamily="34" charset="0"/>
              <a:sym typeface="+mn-ea"/>
            </a:endParaRPr>
          </a:p>
          <a:p>
            <a:endParaRPr spc="-45" dirty="0">
              <a:solidFill>
                <a:schemeClr val="bg1"/>
              </a:solidFill>
              <a:latin typeface="Arial" panose="020B0604020202020204" pitchFamily="34" charset="0"/>
              <a:cs typeface="Arial" panose="020B0604020202020204" pitchFamily="34" charset="0"/>
              <a:sym typeface="+mn-ea"/>
            </a:endParaRPr>
          </a:p>
          <a:p>
            <a:r>
              <a:rPr spc="-45" dirty="0">
                <a:solidFill>
                  <a:schemeClr val="bg1"/>
                </a:solidFill>
                <a:latin typeface="Arial" panose="020B0604020202020204" pitchFamily="34" charset="0"/>
                <a:cs typeface="Arial" panose="020B0604020202020204" pitchFamily="34" charset="0"/>
                <a:sym typeface="+mn-ea"/>
              </a:rPr>
              <a:t>ADR Insights: Average Daily Rate (ADR) shows variability depending on the hotel type </a:t>
            </a:r>
            <a:r>
              <a:rPr lang="en-US" spc="-45" dirty="0">
                <a:solidFill>
                  <a:schemeClr val="bg1"/>
                </a:solidFill>
                <a:latin typeface="Arial" panose="020B0604020202020204" pitchFamily="34" charset="0"/>
                <a:cs typeface="Arial" panose="020B0604020202020204" pitchFamily="34" charset="0"/>
                <a:sym typeface="+mn-ea"/>
              </a:rPr>
              <a:t>         </a:t>
            </a:r>
            <a:r>
              <a:rPr spc="-45" dirty="0">
                <a:solidFill>
                  <a:schemeClr val="bg1"/>
                </a:solidFill>
                <a:latin typeface="Arial" panose="020B0604020202020204" pitchFamily="34" charset="0"/>
                <a:cs typeface="Arial" panose="020B0604020202020204" pitchFamily="34" charset="0"/>
                <a:sym typeface="+mn-ea"/>
              </a:rPr>
              <a:t>and booking attributes</a:t>
            </a:r>
            <a:endParaRPr spc="-45" dirty="0">
              <a:solidFill>
                <a:schemeClr val="bg1"/>
              </a:solidFill>
              <a:latin typeface="Arial" panose="020B0604020202020204" pitchFamily="34" charset="0"/>
              <a:cs typeface="Arial" panose="020B0604020202020204" pitchFamily="34" charset="0"/>
              <a:sym typeface="+mn-ea"/>
            </a:endParaRPr>
          </a:p>
          <a:p>
            <a:endParaRPr spc="-45" dirty="0">
              <a:solidFill>
                <a:schemeClr val="tx2"/>
              </a:solidFill>
              <a:latin typeface="Arial" panose="020B0604020202020204" pitchFamily="34" charset="0"/>
              <a:cs typeface="Arial" panose="020B0604020202020204" pitchFamily="34" charset="0"/>
              <a:sym typeface="+mn-ea"/>
            </a:endParaRPr>
          </a:p>
        </p:txBody>
      </p:sp>
      <p:sp>
        <p:nvSpPr>
          <p:cNvPr id="10" name="Text Box 9"/>
          <p:cNvSpPr txBox="1"/>
          <p:nvPr/>
        </p:nvSpPr>
        <p:spPr>
          <a:xfrm>
            <a:off x="10490200" y="2362200"/>
            <a:ext cx="4279265" cy="5898515"/>
          </a:xfrm>
          <a:prstGeom prst="rect">
            <a:avLst/>
          </a:prstGeom>
          <a:noFill/>
        </p:spPr>
        <p:txBody>
          <a:bodyPr wrap="square" rtlCol="0" anchor="t">
            <a:noAutofit/>
          </a:bodyPr>
          <a:p>
            <a:pPr indent="0">
              <a:buNone/>
            </a:pPr>
            <a:r>
              <a:rPr sz="2000" b="1" spc="-45" dirty="0">
                <a:solidFill>
                  <a:schemeClr val="tx2"/>
                </a:solidFill>
                <a:latin typeface="Arial" panose="020B0604020202020204" pitchFamily="34" charset="0"/>
                <a:cs typeface="Arial" panose="020B0604020202020204" pitchFamily="34" charset="0"/>
                <a:sym typeface="+mn-ea"/>
              </a:rPr>
              <a:t>Recommendations:</a:t>
            </a:r>
            <a:endParaRPr sz="2000" b="1" spc="-45" dirty="0">
              <a:solidFill>
                <a:schemeClr val="tx2"/>
              </a:solidFill>
              <a:latin typeface="Arial" panose="020B0604020202020204" pitchFamily="34" charset="0"/>
              <a:cs typeface="Arial" panose="020B0604020202020204" pitchFamily="34" charset="0"/>
              <a:sym typeface="+mn-ea"/>
            </a:endParaRPr>
          </a:p>
          <a:p>
            <a:pPr/>
            <a:endParaRPr sz="2000" b="1" spc="-45" dirty="0">
              <a:solidFill>
                <a:schemeClr val="tx2"/>
              </a:solidFill>
              <a:latin typeface="Arial" panose="020B0604020202020204" pitchFamily="34" charset="0"/>
              <a:cs typeface="Arial" panose="020B0604020202020204" pitchFamily="34" charset="0"/>
              <a:sym typeface="+mn-ea"/>
            </a:endParaRPr>
          </a:p>
          <a:p>
            <a:pPr/>
            <a:endParaRPr sz="2000" b="1" spc="-45" dirty="0">
              <a:solidFill>
                <a:schemeClr val="tx2"/>
              </a:solidFill>
              <a:latin typeface="Arial" panose="020B0604020202020204" pitchFamily="34" charset="0"/>
              <a:cs typeface="Arial" panose="020B0604020202020204" pitchFamily="34" charset="0"/>
              <a:sym typeface="+mn-ea"/>
            </a:endParaRPr>
          </a:p>
          <a:p>
            <a:pPr/>
            <a:r>
              <a:rPr lang="en-US" sz="2000" b="1" spc="-45" dirty="0">
                <a:solidFill>
                  <a:schemeClr val="tx2"/>
                </a:solidFill>
                <a:latin typeface="Arial" panose="020B0604020202020204" pitchFamily="34" charset="0"/>
                <a:cs typeface="Arial" panose="020B0604020202020204" pitchFamily="34" charset="0"/>
                <a:sym typeface="+mn-ea"/>
              </a:rPr>
              <a:t>  </a:t>
            </a:r>
            <a:r>
              <a:rPr sz="2000" b="1" spc="-45" dirty="0">
                <a:solidFill>
                  <a:schemeClr val="tx2"/>
                </a:solidFill>
                <a:latin typeface="Arial" panose="020B0604020202020204" pitchFamily="34" charset="0"/>
                <a:cs typeface="Arial" panose="020B0604020202020204" pitchFamily="34" charset="0"/>
                <a:sym typeface="+mn-ea"/>
              </a:rPr>
              <a:t>Implement a dynamic pricing strategy based on booking patterns, hotel type, and demand forecasting.</a:t>
            </a:r>
            <a:endParaRPr sz="2000" b="1" spc="-45" dirty="0">
              <a:solidFill>
                <a:schemeClr val="tx2"/>
              </a:solidFill>
              <a:latin typeface="Arial" panose="020B0604020202020204" pitchFamily="34" charset="0"/>
              <a:cs typeface="Arial" panose="020B0604020202020204" pitchFamily="34" charset="0"/>
              <a:sym typeface="+mn-ea"/>
            </a:endParaRPr>
          </a:p>
          <a:p>
            <a:pPr/>
            <a:endParaRPr sz="2000" b="1" spc="-45" dirty="0">
              <a:solidFill>
                <a:schemeClr val="tx2"/>
              </a:solidFill>
              <a:latin typeface="Arial" panose="020B0604020202020204" pitchFamily="34" charset="0"/>
              <a:cs typeface="Arial" panose="020B0604020202020204" pitchFamily="34" charset="0"/>
              <a:sym typeface="+mn-ea"/>
            </a:endParaRPr>
          </a:p>
          <a:p>
            <a:pPr/>
            <a:r>
              <a:rPr lang="en-US" sz="2000" b="1" spc="-45" dirty="0">
                <a:solidFill>
                  <a:schemeClr val="tx2"/>
                </a:solidFill>
                <a:latin typeface="Arial" panose="020B0604020202020204" pitchFamily="34" charset="0"/>
                <a:cs typeface="Arial" panose="020B0604020202020204" pitchFamily="34" charset="0"/>
                <a:sym typeface="+mn-ea"/>
              </a:rPr>
              <a:t> </a:t>
            </a:r>
            <a:r>
              <a:rPr sz="2000" b="1" spc="-45" dirty="0">
                <a:solidFill>
                  <a:schemeClr val="tx2"/>
                </a:solidFill>
                <a:latin typeface="Arial" panose="020B0604020202020204" pitchFamily="34" charset="0"/>
                <a:cs typeface="Arial" panose="020B0604020202020204" pitchFamily="34" charset="0"/>
                <a:sym typeface="+mn-ea"/>
              </a:rPr>
              <a:t>Introduce differentiated pricing strategies for Resort and City Hotels to maximize revenue and occupancy.</a:t>
            </a:r>
            <a:endParaRPr sz="2000" b="1" spc="-45" dirty="0">
              <a:solidFill>
                <a:schemeClr val="tx2"/>
              </a:solidFill>
              <a:latin typeface="Arial" panose="020B0604020202020204" pitchFamily="34" charset="0"/>
              <a:cs typeface="Arial" panose="020B0604020202020204" pitchFamily="34" charset="0"/>
              <a:sym typeface="+mn-ea"/>
            </a:endParaRPr>
          </a:p>
          <a:p>
            <a:pPr/>
            <a:endParaRPr sz="2000" b="1" spc="-45" dirty="0">
              <a:solidFill>
                <a:schemeClr val="tx2"/>
              </a:solidFill>
              <a:latin typeface="Arial" panose="020B0604020202020204" pitchFamily="34" charset="0"/>
              <a:cs typeface="Arial" panose="020B0604020202020204" pitchFamily="34" charset="0"/>
              <a:sym typeface="+mn-ea"/>
            </a:endParaRPr>
          </a:p>
          <a:p>
            <a:pPr/>
            <a:r>
              <a:rPr lang="en-US" sz="2000" b="1" spc="-45" dirty="0">
                <a:solidFill>
                  <a:schemeClr val="tx2"/>
                </a:solidFill>
                <a:latin typeface="Arial" panose="020B0604020202020204" pitchFamily="34" charset="0"/>
                <a:cs typeface="Arial" panose="020B0604020202020204" pitchFamily="34" charset="0"/>
                <a:sym typeface="+mn-ea"/>
              </a:rPr>
              <a:t>  </a:t>
            </a:r>
            <a:r>
              <a:rPr sz="2000" b="1" spc="-45" dirty="0">
                <a:solidFill>
                  <a:schemeClr val="tx2"/>
                </a:solidFill>
                <a:latin typeface="Arial" panose="020B0604020202020204" pitchFamily="34" charset="0"/>
                <a:cs typeface="Arial" panose="020B0604020202020204" pitchFamily="34" charset="0"/>
                <a:sym typeface="+mn-ea"/>
              </a:rPr>
              <a:t>Adjust prices based on lead time and booking status to reduce cancellations and increase profitability.</a:t>
            </a:r>
            <a:endParaRPr lang="en-US" sz="2000" b="1" spc="-45" dirty="0">
              <a:solidFill>
                <a:schemeClr val="tx2"/>
              </a:solidFill>
              <a:latin typeface="Arial" panose="020B0604020202020204" pitchFamily="34" charset="0"/>
              <a:cs typeface="Arial" panose="020B0604020202020204" pitchFamily="3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93800" y="304800"/>
            <a:ext cx="12014200" cy="7827010"/>
          </a:xfrm>
          <a:prstGeom prst="rect">
            <a:avLst/>
          </a:prstGeom>
        </p:spPr>
        <p:txBody>
          <a:bodyPr vert="horz" wrap="square" lIns="0" tIns="12700" rIns="0" bIns="0" rtlCol="0">
            <a:noAutofit/>
          </a:bodyPr>
          <a:lstStyle/>
          <a:p>
            <a:pPr marL="12700" marR="5080" indent="0">
              <a:lnSpc>
                <a:spcPct val="100000"/>
              </a:lnSpc>
              <a:spcBef>
                <a:spcPts val="100"/>
              </a:spcBef>
              <a:buNone/>
            </a:pPr>
            <a:r>
              <a:rPr sz="2400" b="1" dirty="0">
                <a:solidFill>
                  <a:srgbClr val="FFFFFF"/>
                </a:solidFill>
                <a:latin typeface="Arial" panose="020B0604020202020204"/>
                <a:cs typeface="Arial" panose="020B0604020202020204"/>
              </a:rPr>
              <a:t>Overall Analytical Approach / Architecture</a:t>
            </a:r>
            <a:endParaRPr sz="2400" b="1" dirty="0">
              <a:solidFill>
                <a:srgbClr val="FFFFFF"/>
              </a:solidFill>
              <a:latin typeface="Arial" panose="020B0604020202020204"/>
              <a:cs typeface="Arial" panose="020B0604020202020204"/>
            </a:endParaRPr>
          </a:p>
          <a:p>
            <a:pPr marL="12700" marR="5080" indent="0">
              <a:lnSpc>
                <a:spcPct val="100000"/>
              </a:lnSpc>
              <a:spcBef>
                <a:spcPts val="100"/>
              </a:spcBef>
              <a:buNone/>
            </a:pPr>
            <a:endParaRPr sz="2400" dirty="0">
              <a:solidFill>
                <a:srgbClr val="FFFFFF"/>
              </a:solidFill>
              <a:latin typeface="Arial" panose="020B0604020202020204"/>
              <a:cs typeface="Arial" panose="020B0604020202020204"/>
            </a:endParaRPr>
          </a:p>
          <a:p>
            <a:pPr marL="12700" marR="5080" indent="0">
              <a:lnSpc>
                <a:spcPct val="100000"/>
              </a:lnSpc>
              <a:spcBef>
                <a:spcPts val="100"/>
              </a:spcBef>
              <a:buNone/>
            </a:pPr>
            <a:r>
              <a:rPr sz="2400" dirty="0">
                <a:solidFill>
                  <a:srgbClr val="FFFFFF"/>
                </a:solidFill>
                <a:latin typeface="Arial" panose="020B0604020202020204"/>
                <a:cs typeface="Arial" panose="020B0604020202020204"/>
              </a:rPr>
              <a:t>Data Collection:</a:t>
            </a:r>
            <a:endParaRPr sz="2400" dirty="0">
              <a:solidFill>
                <a:srgbClr val="FFFFFF"/>
              </a:solidFill>
              <a:latin typeface="Arial" panose="020B0604020202020204"/>
              <a:cs typeface="Arial" panose="020B0604020202020204"/>
            </a:endParaRPr>
          </a:p>
          <a:p>
            <a:pPr marL="12700" marR="5080">
              <a:lnSpc>
                <a:spcPct val="100000"/>
              </a:lnSpc>
              <a:spcBef>
                <a:spcPts val="100"/>
              </a:spcBef>
            </a:pPr>
            <a:endParaRPr sz="2400" dirty="0">
              <a:solidFill>
                <a:srgbClr val="FFFFFF"/>
              </a:solidFill>
              <a:latin typeface="Arial" panose="020B0604020202020204"/>
              <a:cs typeface="Arial" panose="020B0604020202020204"/>
            </a:endParaRPr>
          </a:p>
          <a:p>
            <a:pPr marL="12700" marR="5080">
              <a:lnSpc>
                <a:spcPct val="100000"/>
              </a:lnSpc>
              <a:spcBef>
                <a:spcPts val="100"/>
              </a:spcBef>
            </a:pPr>
            <a:r>
              <a:rPr lang="en-US" sz="2400" dirty="0">
                <a:solidFill>
                  <a:srgbClr val="FFFFFF"/>
                </a:solidFill>
                <a:latin typeface="Arial" panose="020B0604020202020204"/>
                <a:cs typeface="Arial" panose="020B0604020202020204"/>
              </a:rPr>
              <a:t> </a:t>
            </a:r>
            <a:r>
              <a:rPr sz="2400" dirty="0">
                <a:solidFill>
                  <a:srgbClr val="FFFFFF"/>
                </a:solidFill>
                <a:latin typeface="Arial" panose="020B0604020202020204"/>
                <a:cs typeface="Arial" panose="020B0604020202020204"/>
              </a:rPr>
              <a:t>Source: Booking data from Azure Hotels in Excel format.</a:t>
            </a:r>
            <a:endParaRPr sz="2400" dirty="0">
              <a:solidFill>
                <a:srgbClr val="FFFFFF"/>
              </a:solidFill>
              <a:latin typeface="Arial" panose="020B0604020202020204"/>
              <a:cs typeface="Arial" panose="020B0604020202020204"/>
            </a:endParaRPr>
          </a:p>
          <a:p>
            <a:pPr marL="12700" marR="5080">
              <a:lnSpc>
                <a:spcPct val="100000"/>
              </a:lnSpc>
              <a:spcBef>
                <a:spcPts val="100"/>
              </a:spcBef>
            </a:pPr>
            <a:r>
              <a:rPr lang="en-US" sz="2400" dirty="0">
                <a:solidFill>
                  <a:srgbClr val="FFFFFF"/>
                </a:solidFill>
                <a:latin typeface="Arial" panose="020B0604020202020204"/>
                <a:cs typeface="Arial" panose="020B0604020202020204"/>
              </a:rPr>
              <a:t> </a:t>
            </a:r>
            <a:r>
              <a:rPr sz="2400" dirty="0">
                <a:solidFill>
                  <a:srgbClr val="FFFFFF"/>
                </a:solidFill>
                <a:latin typeface="Arial" panose="020B0604020202020204"/>
                <a:cs typeface="Arial" panose="020B0604020202020204"/>
              </a:rPr>
              <a:t>Variables: Included hotel type, booking status, lead time, ADR, customer </a:t>
            </a:r>
            <a:r>
              <a:rPr lang="en-US" sz="2400" dirty="0">
                <a:solidFill>
                  <a:srgbClr val="FFFFFF"/>
                </a:solidFill>
                <a:latin typeface="Arial" panose="020B0604020202020204"/>
                <a:cs typeface="Arial" panose="020B0604020202020204"/>
              </a:rPr>
              <a:t>  </a:t>
            </a:r>
            <a:r>
              <a:rPr sz="2400" dirty="0">
                <a:solidFill>
                  <a:srgbClr val="FFFFFF"/>
                </a:solidFill>
                <a:latin typeface="Arial" panose="020B0604020202020204"/>
                <a:cs typeface="Arial" panose="020B0604020202020204"/>
              </a:rPr>
              <a:t>demographics, and booking details.</a:t>
            </a:r>
            <a:endParaRPr sz="2400" dirty="0">
              <a:solidFill>
                <a:srgbClr val="FFFFFF"/>
              </a:solidFill>
              <a:latin typeface="Arial" panose="020B0604020202020204"/>
              <a:cs typeface="Arial" panose="020B0604020202020204"/>
            </a:endParaRPr>
          </a:p>
          <a:p>
            <a:pPr marL="12700" marR="5080" indent="0">
              <a:lnSpc>
                <a:spcPct val="100000"/>
              </a:lnSpc>
              <a:spcBef>
                <a:spcPts val="100"/>
              </a:spcBef>
            </a:pPr>
            <a:endParaRPr sz="2400" dirty="0">
              <a:solidFill>
                <a:srgbClr val="FFFFFF"/>
              </a:solidFill>
              <a:latin typeface="Arial" panose="020B0604020202020204"/>
              <a:cs typeface="Arial" panose="020B0604020202020204"/>
            </a:endParaRPr>
          </a:p>
          <a:p>
            <a:pPr marL="12700" marR="5080" indent="0">
              <a:lnSpc>
                <a:spcPct val="100000"/>
              </a:lnSpc>
              <a:spcBef>
                <a:spcPts val="100"/>
              </a:spcBef>
              <a:buNone/>
            </a:pPr>
            <a:r>
              <a:rPr sz="2400" dirty="0">
                <a:solidFill>
                  <a:srgbClr val="FFFFFF"/>
                </a:solidFill>
                <a:latin typeface="Arial" panose="020B0604020202020204"/>
                <a:cs typeface="Arial" panose="020B0604020202020204"/>
              </a:rPr>
              <a:t>Data Processing:</a:t>
            </a:r>
            <a:endParaRPr sz="2400" dirty="0">
              <a:solidFill>
                <a:srgbClr val="FFFFFF"/>
              </a:solidFill>
              <a:latin typeface="Arial" panose="020B0604020202020204"/>
              <a:cs typeface="Arial" panose="020B0604020202020204"/>
            </a:endParaRPr>
          </a:p>
          <a:p>
            <a:pPr marL="12700" marR="5080" indent="0">
              <a:lnSpc>
                <a:spcPct val="100000"/>
              </a:lnSpc>
              <a:spcBef>
                <a:spcPts val="100"/>
              </a:spcBef>
              <a:buNone/>
            </a:pPr>
            <a:endParaRPr sz="2400" dirty="0">
              <a:solidFill>
                <a:srgbClr val="FFFFFF"/>
              </a:solidFill>
              <a:latin typeface="Arial" panose="020B0604020202020204"/>
              <a:cs typeface="Arial" panose="020B0604020202020204"/>
            </a:endParaRPr>
          </a:p>
          <a:p>
            <a:pPr marL="12700" marR="5080">
              <a:lnSpc>
                <a:spcPct val="100000"/>
              </a:lnSpc>
              <a:spcBef>
                <a:spcPts val="100"/>
              </a:spcBef>
            </a:pPr>
            <a:r>
              <a:rPr lang="en-US" sz="2400" dirty="0">
                <a:solidFill>
                  <a:srgbClr val="FFFFFF"/>
                </a:solidFill>
                <a:latin typeface="Arial" panose="020B0604020202020204"/>
                <a:cs typeface="Arial" panose="020B0604020202020204"/>
              </a:rPr>
              <a:t> </a:t>
            </a:r>
            <a:r>
              <a:rPr sz="2400" dirty="0">
                <a:solidFill>
                  <a:srgbClr val="FFFFFF"/>
                </a:solidFill>
                <a:latin typeface="Arial" panose="020B0604020202020204"/>
                <a:cs typeface="Arial" panose="020B0604020202020204"/>
              </a:rPr>
              <a:t>Cleaning: Handle missing values and inconsistent data entries.</a:t>
            </a:r>
            <a:endParaRPr sz="2400" dirty="0">
              <a:solidFill>
                <a:srgbClr val="FFFFFF"/>
              </a:solidFill>
              <a:latin typeface="Arial" panose="020B0604020202020204"/>
              <a:cs typeface="Arial" panose="020B0604020202020204"/>
            </a:endParaRPr>
          </a:p>
          <a:p>
            <a:pPr marL="12700" marR="5080">
              <a:lnSpc>
                <a:spcPct val="100000"/>
              </a:lnSpc>
              <a:spcBef>
                <a:spcPts val="100"/>
              </a:spcBef>
            </a:pPr>
            <a:r>
              <a:rPr lang="en-US" sz="2400" dirty="0">
                <a:solidFill>
                  <a:srgbClr val="FFFFFF"/>
                </a:solidFill>
                <a:latin typeface="Arial" panose="020B0604020202020204"/>
                <a:cs typeface="Arial" panose="020B0604020202020204"/>
              </a:rPr>
              <a:t> </a:t>
            </a:r>
            <a:r>
              <a:rPr sz="2400" dirty="0">
                <a:solidFill>
                  <a:srgbClr val="FFFFFF"/>
                </a:solidFill>
                <a:latin typeface="Arial" panose="020B0604020202020204"/>
                <a:cs typeface="Arial" panose="020B0604020202020204"/>
              </a:rPr>
              <a:t>Transformation: Encode categorical variables and derive new metrics like booking lead time and ADR.</a:t>
            </a:r>
            <a:endParaRPr sz="2400" dirty="0">
              <a:solidFill>
                <a:srgbClr val="FFFFFF"/>
              </a:solidFill>
              <a:latin typeface="Arial" panose="020B0604020202020204"/>
              <a:cs typeface="Arial" panose="020B0604020202020204"/>
            </a:endParaRPr>
          </a:p>
          <a:p>
            <a:pPr marL="12700" marR="5080" indent="0">
              <a:lnSpc>
                <a:spcPct val="100000"/>
              </a:lnSpc>
              <a:spcBef>
                <a:spcPts val="100"/>
              </a:spcBef>
            </a:pPr>
            <a:endParaRPr sz="2400" dirty="0">
              <a:solidFill>
                <a:srgbClr val="FFFFFF"/>
              </a:solidFill>
              <a:latin typeface="Arial" panose="020B0604020202020204"/>
              <a:cs typeface="Arial" panose="020B0604020202020204"/>
            </a:endParaRPr>
          </a:p>
          <a:p>
            <a:pPr marL="12700" marR="5080" indent="0">
              <a:lnSpc>
                <a:spcPct val="100000"/>
              </a:lnSpc>
              <a:spcBef>
                <a:spcPts val="100"/>
              </a:spcBef>
              <a:buNone/>
            </a:pPr>
            <a:r>
              <a:rPr sz="2400" dirty="0">
                <a:solidFill>
                  <a:srgbClr val="FFFFFF"/>
                </a:solidFill>
                <a:latin typeface="Arial" panose="020B0604020202020204"/>
                <a:cs typeface="Arial" panose="020B0604020202020204"/>
              </a:rPr>
              <a:t>Analysis Methods:</a:t>
            </a:r>
            <a:endParaRPr sz="2400" dirty="0">
              <a:solidFill>
                <a:srgbClr val="FFFFFF"/>
              </a:solidFill>
              <a:latin typeface="Arial" panose="020B0604020202020204"/>
              <a:cs typeface="Arial" panose="020B0604020202020204"/>
            </a:endParaRPr>
          </a:p>
          <a:p>
            <a:pPr marL="12700" marR="5080" indent="0">
              <a:lnSpc>
                <a:spcPct val="100000"/>
              </a:lnSpc>
              <a:spcBef>
                <a:spcPts val="100"/>
              </a:spcBef>
              <a:buNone/>
            </a:pPr>
            <a:endParaRPr sz="2400" dirty="0">
              <a:solidFill>
                <a:srgbClr val="FFFFFF"/>
              </a:solidFill>
              <a:latin typeface="Arial" panose="020B0604020202020204"/>
              <a:cs typeface="Arial" panose="020B0604020202020204"/>
            </a:endParaRPr>
          </a:p>
          <a:p>
            <a:pPr marL="12700" marR="5080">
              <a:lnSpc>
                <a:spcPct val="100000"/>
              </a:lnSpc>
              <a:spcBef>
                <a:spcPts val="100"/>
              </a:spcBef>
            </a:pPr>
            <a:r>
              <a:rPr lang="en-US" sz="2400" dirty="0">
                <a:solidFill>
                  <a:srgbClr val="FFFFFF"/>
                </a:solidFill>
                <a:latin typeface="Arial" panose="020B0604020202020204"/>
                <a:cs typeface="Arial" panose="020B0604020202020204"/>
              </a:rPr>
              <a:t> </a:t>
            </a:r>
            <a:r>
              <a:rPr sz="2400" dirty="0">
                <a:solidFill>
                  <a:srgbClr val="FFFFFF"/>
                </a:solidFill>
                <a:latin typeface="Arial" panose="020B0604020202020204"/>
                <a:cs typeface="Arial" panose="020B0604020202020204"/>
              </a:rPr>
              <a:t>Descriptive Statistics: Understand distributions and central tendencies.</a:t>
            </a:r>
            <a:endParaRPr sz="2400" dirty="0">
              <a:solidFill>
                <a:srgbClr val="FFFFFF"/>
              </a:solidFill>
              <a:latin typeface="Arial" panose="020B0604020202020204"/>
              <a:cs typeface="Arial" panose="020B0604020202020204"/>
            </a:endParaRPr>
          </a:p>
          <a:p>
            <a:pPr marL="12700" marR="5080">
              <a:lnSpc>
                <a:spcPct val="100000"/>
              </a:lnSpc>
              <a:spcBef>
                <a:spcPts val="100"/>
              </a:spcBef>
            </a:pPr>
            <a:r>
              <a:rPr lang="en-US" sz="2400" dirty="0">
                <a:solidFill>
                  <a:srgbClr val="FFFFFF"/>
                </a:solidFill>
                <a:latin typeface="Arial" panose="020B0604020202020204"/>
                <a:cs typeface="Arial" panose="020B0604020202020204"/>
              </a:rPr>
              <a:t> </a:t>
            </a:r>
            <a:r>
              <a:rPr sz="2400" dirty="0">
                <a:solidFill>
                  <a:srgbClr val="FFFFFF"/>
                </a:solidFill>
                <a:latin typeface="Arial" panose="020B0604020202020204"/>
                <a:cs typeface="Arial" panose="020B0604020202020204"/>
              </a:rPr>
              <a:t>Segmentation Analysis: Identify customer segments based on booking attributes and demographics.</a:t>
            </a:r>
            <a:endParaRPr sz="2400" dirty="0">
              <a:solidFill>
                <a:srgbClr val="FFFFFF"/>
              </a:solidFill>
              <a:latin typeface="Arial" panose="020B0604020202020204"/>
              <a:cs typeface="Arial" panose="020B0604020202020204"/>
            </a:endParaRPr>
          </a:p>
          <a:p>
            <a:pPr marL="12700" marR="5080">
              <a:lnSpc>
                <a:spcPct val="100000"/>
              </a:lnSpc>
              <a:spcBef>
                <a:spcPts val="100"/>
              </a:spcBef>
            </a:pPr>
            <a:r>
              <a:rPr lang="en-US" sz="2400" dirty="0">
                <a:solidFill>
                  <a:srgbClr val="FFFFFF"/>
                </a:solidFill>
                <a:latin typeface="Arial" panose="020B0604020202020204"/>
                <a:cs typeface="Arial" panose="020B0604020202020204"/>
              </a:rPr>
              <a:t> </a:t>
            </a:r>
            <a:r>
              <a:rPr sz="2400" dirty="0">
                <a:solidFill>
                  <a:srgbClr val="FFFFFF"/>
                </a:solidFill>
                <a:latin typeface="Arial" panose="020B0604020202020204"/>
                <a:cs typeface="Arial" panose="020B0604020202020204"/>
              </a:rPr>
              <a:t>Visualization: Use bar plots, pie charts, and cross-tabulations to illustrate findings.</a:t>
            </a:r>
            <a:endParaRPr sz="2400" dirty="0">
              <a:solidFill>
                <a:srgbClr val="FFFFFF"/>
              </a:solidFill>
              <a:latin typeface="Arial" panose="020B0604020202020204"/>
              <a:cs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ext Box 8"/>
          <p:cNvSpPr txBox="1"/>
          <p:nvPr/>
        </p:nvSpPr>
        <p:spPr>
          <a:xfrm>
            <a:off x="1422400" y="838200"/>
            <a:ext cx="12855575" cy="8188325"/>
          </a:xfrm>
          <a:prstGeom prst="rect">
            <a:avLst/>
          </a:prstGeom>
          <a:noFill/>
        </p:spPr>
        <p:txBody>
          <a:bodyPr wrap="square" rtlCol="0" anchor="t">
            <a:noAutofit/>
          </a:bodyPr>
          <a:p>
            <a:pPr indent="0">
              <a:buFont typeface="Arial" panose="020B0604020202020204" pitchFamily="34" charset="0"/>
              <a:buNone/>
            </a:pPr>
            <a:r>
              <a:rPr lang="en-US" sz="2400" b="1">
                <a:solidFill>
                  <a:schemeClr val="bg1"/>
                </a:solidFill>
              </a:rPr>
              <a:t>Customer Segment Analysis and Profiling</a:t>
            </a:r>
            <a:endParaRPr lang="en-US" sz="2400" b="1">
              <a:solidFill>
                <a:schemeClr val="bg1"/>
              </a:solidFill>
            </a:endParaRPr>
          </a:p>
          <a:p>
            <a:pPr marL="342900" indent="-342900">
              <a:buFont typeface="Arial" panose="020B0604020202020204" pitchFamily="34" charset="0"/>
              <a:buChar char="•"/>
            </a:pPr>
            <a:endParaRPr lang="en-US" sz="2400">
              <a:solidFill>
                <a:schemeClr val="bg1"/>
              </a:solidFill>
            </a:endParaRPr>
          </a:p>
          <a:p>
            <a:pPr indent="0">
              <a:buFont typeface="Arial" panose="020B0604020202020204" pitchFamily="34" charset="0"/>
              <a:buNone/>
            </a:pPr>
            <a:r>
              <a:rPr lang="en-US" sz="2400">
                <a:solidFill>
                  <a:schemeClr val="bg1"/>
                </a:solidFill>
              </a:rPr>
              <a:t>Segmentation:</a:t>
            </a:r>
            <a:endParaRPr lang="en-US" sz="2400">
              <a:solidFill>
                <a:schemeClr val="bg1"/>
              </a:solidFill>
            </a:endParaRPr>
          </a:p>
          <a:p>
            <a:pPr marL="342900" indent="-342900">
              <a:buFont typeface="Arial" panose="020B0604020202020204" pitchFamily="34" charset="0"/>
              <a:buChar char="•"/>
            </a:pPr>
            <a:endParaRPr lang="en-US" sz="2400">
              <a:solidFill>
                <a:schemeClr val="bg1"/>
              </a:solidFill>
            </a:endParaRPr>
          </a:p>
          <a:p>
            <a:pPr marL="342900" indent="-342900">
              <a:buFont typeface="Arial" panose="020B0604020202020204" pitchFamily="34" charset="0"/>
              <a:buChar char="•"/>
            </a:pPr>
            <a:r>
              <a:rPr lang="en-US" sz="2400">
                <a:solidFill>
                  <a:schemeClr val="bg1"/>
                </a:solidFill>
              </a:rPr>
              <a:t>Customer Types: Segment based on demographics (e.g., adults, children), booking behavior (e.g., repeated guests), and booking channels (e.g., Travel Agents, Tour Operators).</a:t>
            </a:r>
            <a:endParaRPr lang="en-US" sz="2400">
              <a:solidFill>
                <a:schemeClr val="bg1"/>
              </a:solidFill>
            </a:endParaRPr>
          </a:p>
          <a:p>
            <a:pPr marL="342900" indent="-342900">
              <a:buFont typeface="Arial" panose="020B0604020202020204" pitchFamily="34" charset="0"/>
              <a:buChar char="•"/>
            </a:pPr>
            <a:r>
              <a:rPr lang="en-US" sz="2400">
                <a:solidFill>
                  <a:schemeClr val="bg1"/>
                </a:solidFill>
              </a:rPr>
              <a:t>Booking Patterns: Analyze patterns of booking status, lead time, and special requests.</a:t>
            </a:r>
            <a:endParaRPr lang="en-US" sz="2400">
              <a:solidFill>
                <a:schemeClr val="bg1"/>
              </a:solidFill>
            </a:endParaRPr>
          </a:p>
          <a:p>
            <a:pPr marL="342900" indent="-342900">
              <a:buFont typeface="Arial" panose="020B0604020202020204" pitchFamily="34" charset="0"/>
              <a:buChar char="•"/>
            </a:pPr>
            <a:endParaRPr lang="en-US" sz="2400">
              <a:solidFill>
                <a:schemeClr val="bg1"/>
              </a:solidFill>
            </a:endParaRPr>
          </a:p>
          <a:p>
            <a:pPr indent="0">
              <a:buFont typeface="Arial" panose="020B0604020202020204" pitchFamily="34" charset="0"/>
              <a:buNone/>
            </a:pPr>
            <a:r>
              <a:rPr lang="en-US" sz="2400">
                <a:solidFill>
                  <a:schemeClr val="bg1"/>
                </a:solidFill>
              </a:rPr>
              <a:t>Profiling:</a:t>
            </a:r>
            <a:endParaRPr lang="en-US" sz="2400">
              <a:solidFill>
                <a:schemeClr val="bg1"/>
              </a:solidFill>
            </a:endParaRPr>
          </a:p>
          <a:p>
            <a:pPr marL="342900" indent="-342900">
              <a:buFont typeface="Arial" panose="020B0604020202020204" pitchFamily="34" charset="0"/>
              <a:buChar char="•"/>
            </a:pPr>
            <a:endParaRPr lang="en-US" sz="2400">
              <a:solidFill>
                <a:schemeClr val="bg1"/>
              </a:solidFill>
            </a:endParaRPr>
          </a:p>
          <a:p>
            <a:pPr marL="342900" indent="-342900">
              <a:buFont typeface="Arial" panose="020B0604020202020204" pitchFamily="34" charset="0"/>
              <a:buChar char="•"/>
            </a:pPr>
            <a:r>
              <a:rPr lang="en-US" sz="2400">
                <a:solidFill>
                  <a:schemeClr val="bg1"/>
                </a:solidFill>
              </a:rPr>
              <a:t>Resort Hotel Guests: Typically stay longer, have higher ADR, and may prefer different meal plans.</a:t>
            </a:r>
            <a:endParaRPr lang="en-US" sz="2400">
              <a:solidFill>
                <a:schemeClr val="bg1"/>
              </a:solidFill>
            </a:endParaRPr>
          </a:p>
          <a:p>
            <a:pPr marL="342900" indent="-342900">
              <a:buFont typeface="Arial" panose="020B0604020202020204" pitchFamily="34" charset="0"/>
              <a:buChar char="•"/>
            </a:pPr>
            <a:r>
              <a:rPr lang="en-US" sz="2400">
                <a:solidFill>
                  <a:schemeClr val="bg1"/>
                </a:solidFill>
              </a:rPr>
              <a:t>City Hotel Guests: Often book for shorter durations and might have different booking channels and cancellation patterns.</a:t>
            </a:r>
            <a:endParaRPr lang="en-US" sz="2400">
              <a:solidFill>
                <a:schemeClr val="bg1"/>
              </a:solidFill>
            </a:endParaRPr>
          </a:p>
          <a:p>
            <a:pPr marL="342900" indent="-342900">
              <a:buFont typeface="Arial" panose="020B0604020202020204" pitchFamily="34" charset="0"/>
              <a:buChar char="•"/>
            </a:pPr>
            <a:endParaRPr lang="en-US" sz="2400">
              <a:solidFill>
                <a:schemeClr val="bg1"/>
              </a:solidFill>
            </a:endParaRPr>
          </a:p>
          <a:p>
            <a:pPr indent="0">
              <a:buFont typeface="Arial" panose="020B0604020202020204" pitchFamily="34" charset="0"/>
              <a:buNone/>
            </a:pPr>
            <a:r>
              <a:rPr lang="en-US" sz="2400">
                <a:solidFill>
                  <a:schemeClr val="bg1"/>
                </a:solidFill>
              </a:rPr>
              <a:t>Visualization:</a:t>
            </a:r>
            <a:endParaRPr lang="en-US" sz="2400">
              <a:solidFill>
                <a:schemeClr val="bg1"/>
              </a:solidFill>
            </a:endParaRPr>
          </a:p>
          <a:p>
            <a:pPr marL="342900" indent="-342900">
              <a:buFont typeface="Arial" panose="020B0604020202020204" pitchFamily="34" charset="0"/>
              <a:buChar char="•"/>
            </a:pPr>
            <a:endParaRPr lang="en-US" sz="2400">
              <a:solidFill>
                <a:schemeClr val="bg1"/>
              </a:solidFill>
            </a:endParaRPr>
          </a:p>
          <a:p>
            <a:pPr marL="342900" indent="-342900">
              <a:buFont typeface="Arial" panose="020B0604020202020204" pitchFamily="34" charset="0"/>
              <a:buChar char="•"/>
            </a:pPr>
            <a:r>
              <a:rPr lang="en-US" sz="2400">
                <a:solidFill>
                  <a:schemeClr val="bg1"/>
                </a:solidFill>
              </a:rPr>
              <a:t>Booking Distribution: Show distribution of bookings and cancellations across customer segments.</a:t>
            </a:r>
            <a:endParaRPr lang="en-US" sz="2400">
              <a:solidFill>
                <a:schemeClr val="bg1"/>
              </a:solidFill>
            </a:endParaRPr>
          </a:p>
          <a:p>
            <a:pPr marL="342900" indent="-342900">
              <a:buFont typeface="Arial" panose="020B0604020202020204" pitchFamily="34" charset="0"/>
              <a:buChar char="•"/>
            </a:pPr>
            <a:r>
              <a:rPr lang="en-US" sz="2400">
                <a:solidFill>
                  <a:schemeClr val="bg1"/>
                </a:solidFill>
              </a:rPr>
              <a:t>ADR Comparison: Compare ADR across different segments.</a:t>
            </a:r>
            <a:endParaRPr lang="en-US" sz="240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Screenshot (69)"/>
          <p:cNvPicPr>
            <a:picLocks noChangeAspect="1"/>
          </p:cNvPicPr>
          <p:nvPr/>
        </p:nvPicPr>
        <p:blipFill>
          <a:blip r:embed="rId1"/>
          <a:stretch>
            <a:fillRect/>
          </a:stretch>
        </p:blipFill>
        <p:spPr>
          <a:xfrm>
            <a:off x="3098800" y="908685"/>
            <a:ext cx="8753475" cy="57721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Screenshot (70)"/>
          <p:cNvPicPr>
            <a:picLocks noChangeAspect="1"/>
          </p:cNvPicPr>
          <p:nvPr/>
        </p:nvPicPr>
        <p:blipFill>
          <a:blip r:embed="rId1"/>
          <a:stretch>
            <a:fillRect/>
          </a:stretch>
        </p:blipFill>
        <p:spPr>
          <a:xfrm>
            <a:off x="1386205" y="185420"/>
            <a:ext cx="10667365" cy="78962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4627</Words>
  <Application>WPS Presentation</Application>
  <PresentationFormat>On-screen Show (4:3)</PresentationFormat>
  <Paragraphs>101</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Proxima Nova</vt:lpstr>
      <vt:lpstr>Segoe Print</vt:lpstr>
      <vt:lpstr>Arial</vt:lpstr>
      <vt:lpstr>Calibri</vt:lpstr>
      <vt:lpstr>Microsoft YaHei</vt:lpstr>
      <vt:lpstr>Arial Unicode MS</vt:lpstr>
      <vt:lpstr>Office Theme</vt:lpstr>
      <vt:lpstr>Lorem ipsum dolor sit amet, consectetuer adipiscing elit, sed  diam nonummy nibh euismod tincidunt ut laoreetquat, vel  illum</vt:lpstr>
      <vt:lpstr>Services</vt:lpstr>
      <vt:lpstr>PowerPoint 演示文稿</vt:lpstr>
      <vt:lpstr>PowerPoint 演示文稿</vt:lpstr>
      <vt:lpstr>PowerPoint 演示文稿</vt:lpstr>
      <vt:lpstr>Plan 1</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PresentationLorem ipsum dolor sit amet, consectetuer adipiscing elit, sed  diam nonummy nibh euismod tincidunt ut laoreetquat, vel  illum</dc:title>
  <dc:creator/>
  <cp:lastModifiedBy>vinee</cp:lastModifiedBy>
  <cp:revision>2</cp:revision>
  <dcterms:created xsi:type="dcterms:W3CDTF">2019-12-06T03:00:00Z</dcterms:created>
  <dcterms:modified xsi:type="dcterms:W3CDTF">2024-09-13T19:49:34Z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2019-12-03T05:30:00Z</vt:filetime>
  </property>
  <property fmtid="{D5CDD505-2E9C-101B-9397-08002B2CF9AE}" pid="3" name="Creator">
    <vt:lpwstr>Adobe Illustrator 24.0 (Macintosh)</vt:lpwstr>
  </property>
  <property fmtid="{D5CDD505-2E9C-101B-9397-08002B2CF9AE}" pid="4" name="LastSaved">
    <vt:filetime>2019-12-03T05:30:00Z</vt:filetime>
  </property>
  <property fmtid="{D5CDD505-2E9C-101B-9397-08002B2CF9AE}" pid="5" name="KSOProductBuildVer">
    <vt:lpwstr>1033-12.2.0.13472</vt:lpwstr>
  </property>
  <property fmtid="{D5CDD505-2E9C-101B-9397-08002B2CF9AE}" pid="6" name="ICV">
    <vt:lpwstr>2A280CA3BC374FA4AF0D89B22F501C5E_11</vt:lpwstr>
  </property>
</Properties>
</file>