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70" r:id="rId2"/>
    <p:sldId id="285" r:id="rId3"/>
    <p:sldId id="282" r:id="rId4"/>
    <p:sldId id="283" r:id="rId5"/>
    <p:sldId id="258" r:id="rId6"/>
    <p:sldId id="259" r:id="rId7"/>
    <p:sldId id="261" r:id="rId8"/>
    <p:sldId id="281" r:id="rId9"/>
    <p:sldId id="27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36"/>
    <p:restoredTop sz="58980"/>
  </p:normalViewPr>
  <p:slideViewPr>
    <p:cSldViewPr snapToGrid="0">
      <p:cViewPr varScale="1">
        <p:scale>
          <a:sx n="72" d="100"/>
          <a:sy n="72" d="100"/>
        </p:scale>
        <p:origin x="162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64E27-9444-1748-8A9C-BA1F28B66A33}" type="datetimeFigureOut">
              <a:rPr lang="en-US" smtClean="0"/>
              <a:t>4/11/25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96ECD3-6574-BA4A-9FFD-CC2D553FA21F}" type="slidenum">
              <a:rPr lang="en-US" smtClean="0"/>
              <a:t>‹#›</a:t>
            </a:fld>
            <a:endParaRPr lang="en-US"/>
          </a:p>
        </p:txBody>
      </p:sp>
    </p:spTree>
    <p:extLst>
      <p:ext uri="{BB962C8B-B14F-4D97-AF65-F5344CB8AC3E}">
        <p14:creationId xmlns:p14="http://schemas.microsoft.com/office/powerpoint/2010/main" val="301542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77285A0-1685-EC41-8140-4F865E77ED69}" type="slidenum">
              <a:rPr lang="en-US" smtClean="0"/>
              <a:t>3</a:t>
            </a:fld>
            <a:endParaRPr lang="en-US"/>
          </a:p>
        </p:txBody>
      </p:sp>
    </p:spTree>
    <p:extLst>
      <p:ext uri="{BB962C8B-B14F-4D97-AF65-F5344CB8AC3E}">
        <p14:creationId xmlns:p14="http://schemas.microsoft.com/office/powerpoint/2010/main" val="80853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Initially, CVA Plus sales were not at the desired level, which prompted </a:t>
            </a:r>
            <a:r>
              <a:rPr lang="en-US" sz="1200" kern="1200" dirty="0" err="1">
                <a:solidFill>
                  <a:schemeClr val="tx1"/>
                </a:solidFill>
                <a:effectLst/>
                <a:latin typeface="+mn-lt"/>
                <a:ea typeface="+mn-ea"/>
                <a:cs typeface="+mn-cs"/>
              </a:rPr>
              <a:t>Durgun</a:t>
            </a:r>
            <a:r>
              <a:rPr lang="en-US" sz="1200" kern="1200" dirty="0">
                <a:solidFill>
                  <a:schemeClr val="tx1"/>
                </a:solidFill>
                <a:effectLst/>
                <a:latin typeface="+mn-lt"/>
                <a:ea typeface="+mn-ea"/>
                <a:cs typeface="+mn-cs"/>
              </a:rPr>
              <a:t> and </a:t>
            </a:r>
            <a:r>
              <a:rPr lang="en-US" sz="1200" kern="1200" dirty="0" err="1">
                <a:solidFill>
                  <a:schemeClr val="tx1"/>
                </a:solidFill>
                <a:effectLst/>
                <a:latin typeface="+mn-lt"/>
                <a:ea typeface="+mn-ea"/>
                <a:cs typeface="+mn-cs"/>
              </a:rPr>
              <a:t>Gunaydin</a:t>
            </a:r>
            <a:r>
              <a:rPr lang="en-US" sz="1200" kern="1200" dirty="0">
                <a:solidFill>
                  <a:schemeClr val="tx1"/>
                </a:solidFill>
                <a:effectLst/>
                <a:latin typeface="+mn-lt"/>
                <a:ea typeface="+mn-ea"/>
                <a:cs typeface="+mn-cs"/>
              </a:rPr>
              <a:t> to design a more focused sales approach for key accounts; they devised what they called an “interaction management center” (IMC). The IMC was composed of seven people, each of whom was responsible to mimic a different component of </a:t>
            </a:r>
            <a:r>
              <a:rPr lang="en-US" sz="1200" kern="1200" dirty="0" err="1">
                <a:solidFill>
                  <a:schemeClr val="tx1"/>
                </a:solidFill>
                <a:effectLst/>
                <a:latin typeface="+mn-lt"/>
                <a:ea typeface="+mn-ea"/>
                <a:cs typeface="+mn-cs"/>
              </a:rPr>
              <a:t>Borusan</a:t>
            </a:r>
            <a:r>
              <a:rPr lang="en-US" sz="1200" kern="1200" dirty="0">
                <a:solidFill>
                  <a:schemeClr val="tx1"/>
                </a:solidFill>
                <a:effectLst/>
                <a:latin typeface="+mn-lt"/>
                <a:ea typeface="+mn-ea"/>
                <a:cs typeface="+mn-cs"/>
              </a:rPr>
              <a:t> Cat’s larger sales organization. The flow worked like this: Using </a:t>
            </a:r>
            <a:r>
              <a:rPr lang="en-US" sz="1200" kern="1200" dirty="0" err="1">
                <a:solidFill>
                  <a:schemeClr val="tx1"/>
                </a:solidFill>
                <a:effectLst/>
                <a:latin typeface="+mn-lt"/>
                <a:ea typeface="+mn-ea"/>
                <a:cs typeface="+mn-cs"/>
              </a:rPr>
              <a:t>Muneccim’s</a:t>
            </a:r>
            <a:r>
              <a:rPr lang="en-US" sz="1200" kern="1200" dirty="0">
                <a:solidFill>
                  <a:schemeClr val="tx1"/>
                </a:solidFill>
                <a:effectLst/>
                <a:latin typeface="+mn-lt"/>
                <a:ea typeface="+mn-ea"/>
                <a:cs typeface="+mn-cs"/>
              </a:rPr>
              <a:t> insights, an “opportunity guru” evaluated </a:t>
            </a:r>
            <a:r>
              <a:rPr lang="en-US" sz="1200" kern="1200" dirty="0" err="1">
                <a:solidFill>
                  <a:schemeClr val="tx1"/>
                </a:solidFill>
                <a:effectLst/>
                <a:latin typeface="+mn-lt"/>
                <a:ea typeface="+mn-ea"/>
                <a:cs typeface="+mn-cs"/>
              </a:rPr>
              <a:t>Muneccim’s</a:t>
            </a:r>
            <a:r>
              <a:rPr lang="en-US" sz="1200" kern="1200" dirty="0">
                <a:solidFill>
                  <a:schemeClr val="tx1"/>
                </a:solidFill>
                <a:effectLst/>
                <a:latin typeface="+mn-lt"/>
                <a:ea typeface="+mn-ea"/>
                <a:cs typeface="+mn-cs"/>
              </a:rPr>
              <a:t> leads to help the sales reps with prioritization; a “sales guru” worked on scenarios to help the sales rep pitch the right package; another person carried out the billing, and yet another tried to upsell long-term service agreements. Two others reviewed the customer’s machinery portfolio and suggested products for cross-selling. All the while, the service team was already on the ground helping with replacements. To help convince the customer on the advantages of proactive maintenance, the IMC team also shared with them how much money they would save using this solution. A while after IMC team’s initial launch, </a:t>
            </a:r>
            <a:r>
              <a:rPr lang="en-US" sz="1200" kern="1200" dirty="0" err="1">
                <a:solidFill>
                  <a:schemeClr val="tx1"/>
                </a:solidFill>
                <a:effectLst/>
                <a:latin typeface="+mn-lt"/>
                <a:ea typeface="+mn-ea"/>
                <a:cs typeface="+mn-cs"/>
              </a:rPr>
              <a:t>Borusan</a:t>
            </a:r>
            <a:r>
              <a:rPr lang="en-US" sz="1200" kern="1200" dirty="0">
                <a:solidFill>
                  <a:schemeClr val="tx1"/>
                </a:solidFill>
                <a:effectLst/>
                <a:latin typeface="+mn-lt"/>
                <a:ea typeface="+mn-ea"/>
                <a:cs typeface="+mn-cs"/>
              </a:rPr>
              <a:t> Cat revised this team formation to create a more compact organization with focused job descriptions (shown in the slide).</a:t>
            </a:r>
          </a:p>
        </p:txBody>
      </p:sp>
      <p:sp>
        <p:nvSpPr>
          <p:cNvPr id="4" name="Slide Number Placeholder 3"/>
          <p:cNvSpPr>
            <a:spLocks noGrp="1"/>
          </p:cNvSpPr>
          <p:nvPr>
            <p:ph type="sldNum" sz="quarter" idx="5"/>
          </p:nvPr>
        </p:nvSpPr>
        <p:spPr/>
        <p:txBody>
          <a:bodyPr/>
          <a:lstStyle/>
          <a:p>
            <a:fld id="{1E96ECD3-6574-BA4A-9FFD-CC2D553FA21F}" type="slidenum">
              <a:rPr lang="en-US" smtClean="0"/>
              <a:t>5</a:t>
            </a:fld>
            <a:endParaRPr lang="en-US"/>
          </a:p>
        </p:txBody>
      </p:sp>
    </p:spTree>
    <p:extLst>
      <p:ext uri="{BB962C8B-B14F-4D97-AF65-F5344CB8AC3E}">
        <p14:creationId xmlns:p14="http://schemas.microsoft.com/office/powerpoint/2010/main" val="3041059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With </a:t>
            </a:r>
            <a:r>
              <a:rPr lang="en-US" sz="1200" kern="1200" dirty="0" err="1">
                <a:solidFill>
                  <a:schemeClr val="tx1"/>
                </a:solidFill>
                <a:effectLst/>
                <a:latin typeface="+mn-lt"/>
                <a:ea typeface="+mn-ea"/>
                <a:cs typeface="+mn-cs"/>
              </a:rPr>
              <a:t>Muneccim</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Borusan</a:t>
            </a:r>
            <a:r>
              <a:rPr lang="en-US" sz="1200" kern="1200" dirty="0">
                <a:solidFill>
                  <a:schemeClr val="tx1"/>
                </a:solidFill>
                <a:effectLst/>
                <a:latin typeface="+mn-lt"/>
                <a:ea typeface="+mn-ea"/>
                <a:cs typeface="+mn-cs"/>
              </a:rPr>
              <a:t> Cat was able to identify impending breakdowns before they occurred. It would then offer to “exchange” the faulty part in question with a new one so that work at the customer’s project site did not have to stop while repairs were being made. Because the pre-emptively removed parts were still in relatively good condition, </a:t>
            </a:r>
            <a:r>
              <a:rPr lang="en-US" sz="1200" kern="1200" dirty="0" err="1">
                <a:solidFill>
                  <a:schemeClr val="tx1"/>
                </a:solidFill>
                <a:effectLst/>
                <a:latin typeface="+mn-lt"/>
                <a:ea typeface="+mn-ea"/>
                <a:cs typeface="+mn-cs"/>
              </a:rPr>
              <a:t>Borusan</a:t>
            </a:r>
            <a:r>
              <a:rPr lang="en-US" sz="1200" kern="1200" dirty="0">
                <a:solidFill>
                  <a:schemeClr val="tx1"/>
                </a:solidFill>
                <a:effectLst/>
                <a:latin typeface="+mn-lt"/>
                <a:ea typeface="+mn-ea"/>
                <a:cs typeface="+mn-cs"/>
              </a:rPr>
              <a:t> Cat could refurbish them for resale to other customers at a considerable savings over the price of a new part. Seeing an opportunity here, </a:t>
            </a:r>
            <a:r>
              <a:rPr lang="en-US" sz="1200" kern="1200" dirty="0" err="1">
                <a:solidFill>
                  <a:schemeClr val="tx1"/>
                </a:solidFill>
                <a:effectLst/>
                <a:latin typeface="+mn-lt"/>
                <a:ea typeface="+mn-ea"/>
                <a:cs typeface="+mn-cs"/>
              </a:rPr>
              <a:t>Durgun</a:t>
            </a:r>
            <a:r>
              <a:rPr lang="en-US" sz="1200" kern="1200" dirty="0">
                <a:solidFill>
                  <a:schemeClr val="tx1"/>
                </a:solidFill>
                <a:effectLst/>
                <a:latin typeface="+mn-lt"/>
                <a:ea typeface="+mn-ea"/>
                <a:cs typeface="+mn-cs"/>
              </a:rPr>
              <a:t> championed the B’ </a:t>
            </a:r>
            <a:r>
              <a:rPr lang="en-US" sz="1200" kern="1200" dirty="0" err="1">
                <a:solidFill>
                  <a:schemeClr val="tx1"/>
                </a:solidFill>
                <a:effectLst/>
                <a:latin typeface="+mn-lt"/>
                <a:ea typeface="+mn-ea"/>
                <a:cs typeface="+mn-cs"/>
              </a:rPr>
              <a:t>Daha</a:t>
            </a:r>
            <a:r>
              <a:rPr lang="en-US" sz="1200" kern="1200" dirty="0">
                <a:solidFill>
                  <a:schemeClr val="tx1"/>
                </a:solidFill>
                <a:effectLst/>
                <a:latin typeface="+mn-lt"/>
                <a:ea typeface="+mn-ea"/>
                <a:cs typeface="+mn-cs"/>
              </a:rPr>
              <a:t> (one more time) program. She said, “We take out an engine before it breaks down and provide the customer with a new one. We then repair that engine and sell it to a different customer at a lower cost. It’s a win-win for all parties.” Over time, the program covered parts beyond just the engine (including various pumps and valves) and the exchange program offered short-term rentals (to keep worksites operational when parts were out for service). </a:t>
            </a:r>
            <a:r>
              <a:rPr lang="en-US" sz="1200" kern="1200" dirty="0" err="1">
                <a:solidFill>
                  <a:schemeClr val="tx1"/>
                </a:solidFill>
                <a:effectLst/>
                <a:latin typeface="+mn-lt"/>
                <a:ea typeface="+mn-ea"/>
                <a:cs typeface="+mn-cs"/>
              </a:rPr>
              <a:t>Borusan</a:t>
            </a:r>
            <a:r>
              <a:rPr lang="en-US" sz="1200" kern="1200" dirty="0">
                <a:solidFill>
                  <a:schemeClr val="tx1"/>
                </a:solidFill>
                <a:effectLst/>
                <a:latin typeface="+mn-lt"/>
                <a:ea typeface="+mn-ea"/>
                <a:cs typeface="+mn-cs"/>
              </a:rPr>
              <a:t> Cat had two component-rebuild centers in Turkey—one in Istanbul and another in Ankara—where the refurbishing would take place. The company also invested in a new center in Adana dedicated to refurbishing to grow </a:t>
            </a:r>
            <a:r>
              <a:rPr lang="en-US" sz="1200" kern="1200" dirty="0" err="1">
                <a:solidFill>
                  <a:schemeClr val="tx1"/>
                </a:solidFill>
                <a:effectLst/>
                <a:latin typeface="+mn-lt"/>
                <a:ea typeface="+mn-ea"/>
                <a:cs typeface="+mn-cs"/>
              </a:rPr>
              <a:t>B’Daha</a:t>
            </a:r>
            <a:r>
              <a:rPr lang="en-US" sz="1200" kern="1200" dirty="0">
                <a:solidFill>
                  <a:schemeClr val="tx1"/>
                </a:solidFill>
                <a:effectLst/>
                <a:latin typeface="+mn-lt"/>
                <a:ea typeface="+mn-ea"/>
                <a:cs typeface="+mn-cs"/>
              </a:rPr>
              <a:t> program. These specialized facilities allowed the company to respond faster to customer needs. “The most expensive core parts are engines. Customers prefer to buy replacement parts from the original manufacturer, and for repairs and overhauls, they want us to do that work. For less critical parts, however, they are more comfortable going to third-party service providers. When we launched B’ </a:t>
            </a:r>
            <a:r>
              <a:rPr lang="en-US" sz="1200" kern="1200" dirty="0" err="1">
                <a:solidFill>
                  <a:schemeClr val="tx1"/>
                </a:solidFill>
                <a:effectLst/>
                <a:latin typeface="+mn-lt"/>
                <a:ea typeface="+mn-ea"/>
                <a:cs typeface="+mn-cs"/>
              </a:rPr>
              <a:t>Daha</a:t>
            </a:r>
            <a:r>
              <a:rPr lang="en-US" sz="1200" kern="1200" dirty="0">
                <a:solidFill>
                  <a:schemeClr val="tx1"/>
                </a:solidFill>
                <a:effectLst/>
                <a:latin typeface="+mn-lt"/>
                <a:ea typeface="+mn-ea"/>
                <a:cs typeface="+mn-cs"/>
              </a:rPr>
              <a:t>, we first focused on engine exchanges so that we could start offering exchanges for other parts to not lose our customers to third party service providers.” Ergun added, “CVA Plus, combined with the exchange program, creates a win-win proposition for us and the customers as well. It’s very difficult for the competition to imitate this kind of service without a predictive tool like </a:t>
            </a:r>
            <a:r>
              <a:rPr lang="en-US" sz="1200" kern="1200" dirty="0" err="1">
                <a:solidFill>
                  <a:schemeClr val="tx1"/>
                </a:solidFill>
                <a:effectLst/>
                <a:latin typeface="+mn-lt"/>
                <a:ea typeface="+mn-ea"/>
                <a:cs typeface="+mn-cs"/>
              </a:rPr>
              <a:t>Muneccim</a:t>
            </a:r>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The company already had component-rebuild centers in Kazakhstan and Russia.</a:t>
            </a:r>
          </a:p>
          <a:p>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96ECD3-6574-BA4A-9FFD-CC2D553FA21F}" type="slidenum">
              <a:rPr lang="en-US" smtClean="0"/>
              <a:t>6</a:t>
            </a:fld>
            <a:endParaRPr lang="en-US"/>
          </a:p>
        </p:txBody>
      </p:sp>
    </p:spTree>
    <p:extLst>
      <p:ext uri="{BB962C8B-B14F-4D97-AF65-F5344CB8AC3E}">
        <p14:creationId xmlns:p14="http://schemas.microsoft.com/office/powerpoint/2010/main" val="3518854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Financial results are BCAT folks’ estimates…</a:t>
            </a:r>
          </a:p>
        </p:txBody>
      </p:sp>
      <p:sp>
        <p:nvSpPr>
          <p:cNvPr id="4" name="Slide Number Placeholder 3"/>
          <p:cNvSpPr>
            <a:spLocks noGrp="1"/>
          </p:cNvSpPr>
          <p:nvPr>
            <p:ph type="sldNum" sz="quarter" idx="5"/>
          </p:nvPr>
        </p:nvSpPr>
        <p:spPr/>
        <p:txBody>
          <a:bodyPr/>
          <a:lstStyle/>
          <a:p>
            <a:fld id="{1E96ECD3-6574-BA4A-9FFD-CC2D553FA21F}" type="slidenum">
              <a:rPr lang="en-US" smtClean="0"/>
              <a:t>7</a:t>
            </a:fld>
            <a:endParaRPr lang="en-US"/>
          </a:p>
        </p:txBody>
      </p:sp>
    </p:spTree>
    <p:extLst>
      <p:ext uri="{BB962C8B-B14F-4D97-AF65-F5344CB8AC3E}">
        <p14:creationId xmlns:p14="http://schemas.microsoft.com/office/powerpoint/2010/main" val="344523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C510C57-E289-49FB-8D4C-42EB59417FAE}" type="datetimeFigureOut">
              <a:rPr lang="en-US" smtClean="0"/>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2739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510C57-E289-49FB-8D4C-42EB59417FAE}" type="datetimeFigureOut">
              <a:rPr lang="en-US" smtClean="0"/>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207311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510C57-E289-49FB-8D4C-42EB59417FAE}" type="datetimeFigureOut">
              <a:rPr lang="en-US" smtClean="0"/>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358134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510C57-E289-49FB-8D4C-42EB59417FAE}" type="datetimeFigureOut">
              <a:rPr lang="en-US" smtClean="0"/>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165987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C510C57-E289-49FB-8D4C-42EB59417FAE}" type="datetimeFigureOut">
              <a:rPr lang="en-US" smtClean="0"/>
              <a:t>4/11/25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2661668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C510C57-E289-49FB-8D4C-42EB59417FAE}" type="datetimeFigureOut">
              <a:rPr lang="en-US" smtClean="0"/>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3861015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510C57-E289-49FB-8D4C-42EB59417FAE}" type="datetimeFigureOut">
              <a:rPr lang="en-US" smtClean="0"/>
              <a:t>4/11/25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1970347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C510C57-E289-49FB-8D4C-42EB59417FAE}" type="datetimeFigureOut">
              <a:rPr lang="en-US" smtClean="0"/>
              <a:t>4/11/25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3387783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10C57-E289-49FB-8D4C-42EB59417FAE}" type="datetimeFigureOut">
              <a:rPr lang="en-US" smtClean="0"/>
              <a:t>4/11/25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3116402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510C57-E289-49FB-8D4C-42EB59417FAE}" type="datetimeFigureOut">
              <a:rPr lang="en-US" smtClean="0"/>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569716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C510C57-E289-49FB-8D4C-42EB59417FAE}" type="datetimeFigureOut">
              <a:rPr lang="en-US" smtClean="0"/>
              <a:t>4/11/25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2785A-D80E-4238-B3CB-98523BDD195B}" type="slidenum">
              <a:rPr lang="en-US" smtClean="0"/>
              <a:t>‹#›</a:t>
            </a:fld>
            <a:endParaRPr lang="en-US"/>
          </a:p>
        </p:txBody>
      </p:sp>
    </p:spTree>
    <p:extLst>
      <p:ext uri="{BB962C8B-B14F-4D97-AF65-F5344CB8AC3E}">
        <p14:creationId xmlns:p14="http://schemas.microsoft.com/office/powerpoint/2010/main" val="788873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10C57-E289-49FB-8D4C-42EB59417FAE}" type="datetimeFigureOut">
              <a:rPr lang="en-US" smtClean="0"/>
              <a:t>4/11/25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E2785A-D80E-4238-B3CB-98523BDD195B}" type="slidenum">
              <a:rPr lang="en-US" smtClean="0"/>
              <a:t>‹#›</a:t>
            </a:fld>
            <a:endParaRPr lang="en-US"/>
          </a:p>
        </p:txBody>
      </p:sp>
    </p:spTree>
    <p:extLst>
      <p:ext uri="{BB962C8B-B14F-4D97-AF65-F5344CB8AC3E}">
        <p14:creationId xmlns:p14="http://schemas.microsoft.com/office/powerpoint/2010/main" val="2907608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2.xml"/><Relationship Id="rId5" Type="http://schemas.openxmlformats.org/officeDocument/2006/relationships/image" Target="../media/image5.tiff"/><Relationship Id="rId4" Type="http://schemas.openxmlformats.org/officeDocument/2006/relationships/image" Target="../media/image4.tiff"/></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Borusan Cat - YouTube">
            <a:extLst>
              <a:ext uri="{FF2B5EF4-FFF2-40B4-BE49-F238E27FC236}">
                <a16:creationId xmlns:a16="http://schemas.microsoft.com/office/drawing/2014/main" id="{BC3E22F9-B894-4B83-97E9-E698197FE81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730" y="2048546"/>
            <a:ext cx="3634537" cy="363453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F922CA-2AE2-68DD-DF3C-672624C88C08}"/>
              </a:ext>
            </a:extLst>
          </p:cNvPr>
          <p:cNvSpPr txBox="1">
            <a:spLocks/>
          </p:cNvSpPr>
          <p:nvPr/>
        </p:nvSpPr>
        <p:spPr>
          <a:xfrm>
            <a:off x="838199" y="480152"/>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6600" dirty="0"/>
              <a:t>What Happened…</a:t>
            </a:r>
          </a:p>
        </p:txBody>
      </p:sp>
    </p:spTree>
    <p:extLst>
      <p:ext uri="{BB962C8B-B14F-4D97-AF65-F5344CB8AC3E}">
        <p14:creationId xmlns:p14="http://schemas.microsoft.com/office/powerpoint/2010/main" val="2682023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CVA Plus</a:t>
            </a:r>
          </a:p>
        </p:txBody>
      </p:sp>
      <p:sp>
        <p:nvSpPr>
          <p:cNvPr id="3" name="Content Placeholder 2"/>
          <p:cNvSpPr>
            <a:spLocks noGrp="1"/>
          </p:cNvSpPr>
          <p:nvPr>
            <p:ph idx="1"/>
          </p:nvPr>
        </p:nvSpPr>
        <p:spPr/>
        <p:txBody>
          <a:bodyPr>
            <a:normAutofit lnSpcReduction="10000"/>
          </a:bodyPr>
          <a:lstStyle/>
          <a:p>
            <a:r>
              <a:rPr lang="en-US" dirty="0"/>
              <a:t>CVA included only scheduled maintenance and oil sample</a:t>
            </a:r>
          </a:p>
          <a:p>
            <a:r>
              <a:rPr lang="en-US" dirty="0"/>
              <a:t>CVA plus: Bundling </a:t>
            </a:r>
            <a:r>
              <a:rPr lang="en-US" dirty="0" err="1"/>
              <a:t>Muneccim</a:t>
            </a:r>
            <a:r>
              <a:rPr lang="en-US" dirty="0"/>
              <a:t> into the company’s CVA (customer value agreements), customize them, and then sell the new and improved CVAs as a CVA Plus concept.</a:t>
            </a:r>
          </a:p>
          <a:p>
            <a:r>
              <a:rPr lang="en-US" dirty="0"/>
              <a:t>CVA+ included a wide range of contract offerings</a:t>
            </a:r>
          </a:p>
          <a:p>
            <a:r>
              <a:rPr lang="en-US" dirty="0"/>
              <a:t>At the lowest level it included preventative maintenance and labor as a bundle</a:t>
            </a:r>
          </a:p>
          <a:p>
            <a:r>
              <a:rPr lang="en-US" dirty="0"/>
              <a:t>The most comprehensive offering had a no downtime guarantee</a:t>
            </a:r>
          </a:p>
          <a:p>
            <a:r>
              <a:rPr lang="en-US" dirty="0"/>
              <a:t>Using CVA+, </a:t>
            </a:r>
            <a:r>
              <a:rPr lang="en-US" dirty="0" err="1"/>
              <a:t>Borusan</a:t>
            </a:r>
            <a:r>
              <a:rPr lang="en-US" dirty="0"/>
              <a:t> Cat practically minimized behavior change in required by their clients</a:t>
            </a:r>
          </a:p>
        </p:txBody>
      </p:sp>
    </p:spTree>
    <p:extLst>
      <p:ext uri="{BB962C8B-B14F-4D97-AF65-F5344CB8AC3E}">
        <p14:creationId xmlns:p14="http://schemas.microsoft.com/office/powerpoint/2010/main" val="420319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4547037" y="1933257"/>
            <a:ext cx="3097926" cy="3097925"/>
            <a:chOff x="2900852" y="725212"/>
            <a:chExt cx="4130568" cy="4130566"/>
          </a:xfrm>
          <a:noFill/>
        </p:grpSpPr>
        <p:sp>
          <p:nvSpPr>
            <p:cNvPr id="5" name="Rectangle 4"/>
            <p:cNvSpPr/>
            <p:nvPr/>
          </p:nvSpPr>
          <p:spPr>
            <a:xfrm>
              <a:off x="2900854" y="725213"/>
              <a:ext cx="2065283" cy="2065283"/>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6" name="Rectangle 5"/>
            <p:cNvSpPr/>
            <p:nvPr/>
          </p:nvSpPr>
          <p:spPr>
            <a:xfrm>
              <a:off x="4966137" y="725212"/>
              <a:ext cx="2065283" cy="2065283"/>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7" name="Rectangle 6"/>
            <p:cNvSpPr/>
            <p:nvPr/>
          </p:nvSpPr>
          <p:spPr>
            <a:xfrm>
              <a:off x="4966136" y="2790495"/>
              <a:ext cx="2065283" cy="2065283"/>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8" name="Rectangle 7"/>
            <p:cNvSpPr/>
            <p:nvPr/>
          </p:nvSpPr>
          <p:spPr>
            <a:xfrm>
              <a:off x="2900852" y="2790495"/>
              <a:ext cx="2065283" cy="2065283"/>
            </a:xfrm>
            <a:prstGeom prst="rect">
              <a:avLst/>
            </a:pr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grpSp>
      <p:sp>
        <p:nvSpPr>
          <p:cNvPr id="11" name="TextBox 10"/>
          <p:cNvSpPr txBox="1"/>
          <p:nvPr/>
        </p:nvSpPr>
        <p:spPr>
          <a:xfrm rot="16200000">
            <a:off x="2117066" y="3128275"/>
            <a:ext cx="3438833" cy="707886"/>
          </a:xfrm>
          <a:prstGeom prst="rect">
            <a:avLst/>
          </a:prstGeom>
          <a:noFill/>
        </p:spPr>
        <p:txBody>
          <a:bodyPr wrap="square" rtlCol="0">
            <a:spAutoFit/>
          </a:bodyPr>
          <a:lstStyle/>
          <a:p>
            <a:pPr algn="ctr"/>
            <a:r>
              <a:rPr lang="en-US" sz="2000" b="1" dirty="0">
                <a:latin typeface="Calibri Light" panose="020F0302020204030204" pitchFamily="34" charset="0"/>
                <a:cs typeface="Calibri Light" panose="020F0302020204030204" pitchFamily="34" charset="0"/>
              </a:rPr>
              <a:t>Behavior Change Required</a:t>
            </a:r>
          </a:p>
          <a:p>
            <a:pPr algn="ctr"/>
            <a:r>
              <a:rPr lang="en-US" sz="2000" dirty="0">
                <a:latin typeface="Calibri Light" panose="020F0302020204030204" pitchFamily="34" charset="0"/>
                <a:cs typeface="Calibri Light" panose="020F0302020204030204" pitchFamily="34" charset="0"/>
              </a:rPr>
              <a:t>(Compatibility &amp; Complexity)</a:t>
            </a:r>
          </a:p>
        </p:txBody>
      </p:sp>
      <p:sp>
        <p:nvSpPr>
          <p:cNvPr id="12" name="TextBox 11"/>
          <p:cNvSpPr txBox="1"/>
          <p:nvPr/>
        </p:nvSpPr>
        <p:spPr>
          <a:xfrm>
            <a:off x="4383494" y="5501704"/>
            <a:ext cx="3438833" cy="400110"/>
          </a:xfrm>
          <a:prstGeom prst="rect">
            <a:avLst/>
          </a:prstGeom>
          <a:noFill/>
        </p:spPr>
        <p:txBody>
          <a:bodyPr wrap="square" rtlCol="0">
            <a:spAutoFit/>
          </a:bodyPr>
          <a:lstStyle/>
          <a:p>
            <a:pPr algn="ctr"/>
            <a:r>
              <a:rPr lang="en-US" sz="2000" b="1" dirty="0">
                <a:latin typeface="Calibri Light" panose="020F0302020204030204" pitchFamily="34" charset="0"/>
                <a:cs typeface="Calibri Light" panose="020F0302020204030204" pitchFamily="34" charset="0"/>
              </a:rPr>
              <a:t>Improvement Offered</a:t>
            </a:r>
          </a:p>
        </p:txBody>
      </p:sp>
      <p:sp>
        <p:nvSpPr>
          <p:cNvPr id="13" name="TextBox 12"/>
          <p:cNvSpPr txBox="1"/>
          <p:nvPr/>
        </p:nvSpPr>
        <p:spPr>
          <a:xfrm rot="16200000">
            <a:off x="3759054" y="2507682"/>
            <a:ext cx="1146941" cy="400110"/>
          </a:xfrm>
          <a:prstGeom prst="rect">
            <a:avLst/>
          </a:prstGeom>
          <a:noFill/>
        </p:spPr>
        <p:txBody>
          <a:bodyPr wrap="square" rtlCol="0">
            <a:spAutoFit/>
          </a:bodyPr>
          <a:lstStyle/>
          <a:p>
            <a:pPr algn="ctr"/>
            <a:r>
              <a:rPr lang="en-US" sz="2000" dirty="0">
                <a:latin typeface="Calibri Light" panose="020F0302020204030204" pitchFamily="34" charset="0"/>
                <a:cs typeface="Calibri Light" panose="020F0302020204030204" pitchFamily="34" charset="0"/>
              </a:rPr>
              <a:t>High</a:t>
            </a:r>
          </a:p>
        </p:txBody>
      </p:sp>
      <p:sp>
        <p:nvSpPr>
          <p:cNvPr id="14" name="TextBox 13"/>
          <p:cNvSpPr txBox="1"/>
          <p:nvPr/>
        </p:nvSpPr>
        <p:spPr>
          <a:xfrm rot="16200000">
            <a:off x="3759054" y="4056644"/>
            <a:ext cx="1146941" cy="400110"/>
          </a:xfrm>
          <a:prstGeom prst="rect">
            <a:avLst/>
          </a:prstGeom>
          <a:noFill/>
        </p:spPr>
        <p:txBody>
          <a:bodyPr wrap="square" rtlCol="0">
            <a:spAutoFit/>
          </a:bodyPr>
          <a:lstStyle/>
          <a:p>
            <a:pPr algn="ctr"/>
            <a:r>
              <a:rPr lang="en-US" sz="2000" dirty="0">
                <a:latin typeface="Calibri Light" panose="020F0302020204030204" pitchFamily="34" charset="0"/>
                <a:cs typeface="Calibri Light" panose="020F0302020204030204" pitchFamily="34" charset="0"/>
              </a:rPr>
              <a:t>Low</a:t>
            </a:r>
          </a:p>
        </p:txBody>
      </p:sp>
      <p:sp>
        <p:nvSpPr>
          <p:cNvPr id="15" name="TextBox 14"/>
          <p:cNvSpPr txBox="1"/>
          <p:nvPr/>
        </p:nvSpPr>
        <p:spPr>
          <a:xfrm>
            <a:off x="6297010" y="5102206"/>
            <a:ext cx="1146941" cy="400110"/>
          </a:xfrm>
          <a:prstGeom prst="rect">
            <a:avLst/>
          </a:prstGeom>
          <a:noFill/>
        </p:spPr>
        <p:txBody>
          <a:bodyPr wrap="square" rtlCol="0">
            <a:spAutoFit/>
          </a:bodyPr>
          <a:lstStyle/>
          <a:p>
            <a:pPr algn="ctr"/>
            <a:r>
              <a:rPr lang="en-US" sz="2000" dirty="0">
                <a:latin typeface="Calibri Light" panose="020F0302020204030204" pitchFamily="34" charset="0"/>
                <a:cs typeface="Calibri Light" panose="020F0302020204030204" pitchFamily="34" charset="0"/>
              </a:rPr>
              <a:t>High</a:t>
            </a:r>
          </a:p>
        </p:txBody>
      </p:sp>
      <p:sp>
        <p:nvSpPr>
          <p:cNvPr id="16" name="TextBox 15"/>
          <p:cNvSpPr txBox="1"/>
          <p:nvPr/>
        </p:nvSpPr>
        <p:spPr>
          <a:xfrm>
            <a:off x="4748048" y="5084430"/>
            <a:ext cx="1146941" cy="400110"/>
          </a:xfrm>
          <a:prstGeom prst="rect">
            <a:avLst/>
          </a:prstGeom>
          <a:noFill/>
        </p:spPr>
        <p:txBody>
          <a:bodyPr wrap="square" rtlCol="0">
            <a:spAutoFit/>
          </a:bodyPr>
          <a:lstStyle/>
          <a:p>
            <a:pPr algn="ctr"/>
            <a:r>
              <a:rPr lang="en-US" sz="2000">
                <a:latin typeface="Calibri Light" panose="020F0302020204030204" pitchFamily="34" charset="0"/>
                <a:cs typeface="Calibri Light" panose="020F0302020204030204" pitchFamily="34" charset="0"/>
              </a:rPr>
              <a:t>Low</a:t>
            </a:r>
            <a:endParaRPr lang="en-US" sz="2000" dirty="0">
              <a:latin typeface="Calibri Light" panose="020F0302020204030204" pitchFamily="34" charset="0"/>
              <a:cs typeface="Calibri Light" panose="020F0302020204030204" pitchFamily="34" charset="0"/>
            </a:endParaRPr>
          </a:p>
        </p:txBody>
      </p:sp>
      <p:sp>
        <p:nvSpPr>
          <p:cNvPr id="27" name="Rounded Rectangular Callout 26"/>
          <p:cNvSpPr/>
          <p:nvPr/>
        </p:nvSpPr>
        <p:spPr>
          <a:xfrm>
            <a:off x="1653071" y="3950296"/>
            <a:ext cx="1628649" cy="879874"/>
          </a:xfrm>
          <a:prstGeom prst="wedgeRoundRectCallout">
            <a:avLst>
              <a:gd name="adj1" fmla="val 55993"/>
              <a:gd name="adj2" fmla="val -100507"/>
              <a:gd name="adj3" fmla="val 16667"/>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(Perceived)</a:t>
            </a:r>
            <a:br>
              <a:rPr lang="en-US" sz="2000" dirty="0">
                <a:latin typeface="Calibri Light" panose="020F0302020204030204" pitchFamily="34" charset="0"/>
                <a:cs typeface="Calibri Light" panose="020F0302020204030204" pitchFamily="34" charset="0"/>
              </a:rPr>
            </a:br>
            <a:r>
              <a:rPr lang="en-US" sz="2000" dirty="0">
                <a:latin typeface="Calibri Light" panose="020F0302020204030204" pitchFamily="34" charset="0"/>
                <a:cs typeface="Calibri Light" panose="020F0302020204030204" pitchFamily="34" charset="0"/>
              </a:rPr>
              <a:t>Cost</a:t>
            </a:r>
          </a:p>
        </p:txBody>
      </p:sp>
      <p:sp>
        <p:nvSpPr>
          <p:cNvPr id="28" name="Rounded Rectangular Callout 27"/>
          <p:cNvSpPr/>
          <p:nvPr/>
        </p:nvSpPr>
        <p:spPr>
          <a:xfrm>
            <a:off x="8096251" y="3950297"/>
            <a:ext cx="1619906" cy="952847"/>
          </a:xfrm>
          <a:prstGeom prst="wedgeRoundRectCallout">
            <a:avLst>
              <a:gd name="adj1" fmla="val -85280"/>
              <a:gd name="adj2" fmla="val 119392"/>
              <a:gd name="adj3" fmla="val 16667"/>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latin typeface="Calibri Light" panose="020F0302020204030204" pitchFamily="34" charset="0"/>
                <a:cs typeface="Calibri Light" panose="020F0302020204030204" pitchFamily="34" charset="0"/>
              </a:rPr>
              <a:t>(Perceived)</a:t>
            </a:r>
            <a:br>
              <a:rPr lang="en-US" sz="2000" dirty="0">
                <a:latin typeface="Calibri Light" panose="020F0302020204030204" pitchFamily="34" charset="0"/>
                <a:cs typeface="Calibri Light" panose="020F0302020204030204" pitchFamily="34" charset="0"/>
              </a:rPr>
            </a:br>
            <a:r>
              <a:rPr lang="en-US" sz="2000" dirty="0">
                <a:latin typeface="Calibri Light" panose="020F0302020204030204" pitchFamily="34" charset="0"/>
                <a:cs typeface="Calibri Light" panose="020F0302020204030204" pitchFamily="34" charset="0"/>
              </a:rPr>
              <a:t>Benefit</a:t>
            </a:r>
          </a:p>
        </p:txBody>
      </p:sp>
      <p:sp>
        <p:nvSpPr>
          <p:cNvPr id="20" name="Title 1">
            <a:extLst>
              <a:ext uri="{FF2B5EF4-FFF2-40B4-BE49-F238E27FC236}">
                <a16:creationId xmlns:a16="http://schemas.microsoft.com/office/drawing/2014/main" id="{98135180-C64B-8B45-BEF6-2526ACB3E9BF}"/>
              </a:ext>
            </a:extLst>
          </p:cNvPr>
          <p:cNvSpPr txBox="1">
            <a:spLocks/>
          </p:cNvSpPr>
          <p:nvPr/>
        </p:nvSpPr>
        <p:spPr>
          <a:xfrm>
            <a:off x="1829457" y="537439"/>
            <a:ext cx="8152743" cy="9941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bg1"/>
                </a:solidFill>
                <a:latin typeface="Calibri Light" panose="020F0302020204030204" pitchFamily="34" charset="0"/>
                <a:cs typeface="Calibri Light" panose="020F0302020204030204" pitchFamily="34" charset="0"/>
              </a:rPr>
              <a:t>The Cost-Benefit of Adoption</a:t>
            </a:r>
          </a:p>
        </p:txBody>
      </p:sp>
      <p:sp>
        <p:nvSpPr>
          <p:cNvPr id="18" name="Title 1">
            <a:extLst>
              <a:ext uri="{FF2B5EF4-FFF2-40B4-BE49-F238E27FC236}">
                <a16:creationId xmlns:a16="http://schemas.microsoft.com/office/drawing/2014/main" id="{9C8A31B3-2F4D-46F3-9B3B-CF3D322E5585}"/>
              </a:ext>
            </a:extLst>
          </p:cNvPr>
          <p:cNvSpPr>
            <a:spLocks noGrp="1"/>
          </p:cNvSpPr>
          <p:nvPr>
            <p:ph type="title"/>
          </p:nvPr>
        </p:nvSpPr>
        <p:spPr>
          <a:xfrm>
            <a:off x="838200" y="365125"/>
            <a:ext cx="10515600" cy="1325563"/>
          </a:xfrm>
        </p:spPr>
        <p:txBody>
          <a:bodyPr/>
          <a:lstStyle/>
          <a:p>
            <a:pPr algn="ctr"/>
            <a:r>
              <a:rPr lang="en-US" dirty="0"/>
              <a:t>The Cost-Benefit of Change</a:t>
            </a:r>
          </a:p>
        </p:txBody>
      </p:sp>
    </p:spTree>
    <p:extLst>
      <p:ext uri="{BB962C8B-B14F-4D97-AF65-F5344CB8AC3E}">
        <p14:creationId xmlns:p14="http://schemas.microsoft.com/office/powerpoint/2010/main" val="268703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P spid="27"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9960E308-0B76-DB4F-9EDC-D6C92D623BC4}"/>
              </a:ext>
            </a:extLst>
          </p:cNvPr>
          <p:cNvSpPr txBox="1">
            <a:spLocks/>
          </p:cNvSpPr>
          <p:nvPr/>
        </p:nvSpPr>
        <p:spPr>
          <a:xfrm>
            <a:off x="1829457" y="537439"/>
            <a:ext cx="8152743" cy="99417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rgbClr val="FFFCFF"/>
                </a:solidFill>
                <a:latin typeface="Calibri Light" panose="020F0302020204030204" pitchFamily="34" charset="0"/>
                <a:ea typeface="Tahoma" panose="020B0604030504040204" pitchFamily="34" charset="0"/>
                <a:cs typeface="Calibri Light" panose="020F0302020204030204" pitchFamily="34" charset="0"/>
              </a:rPr>
              <a:t>The Cost-Benefit of Adoption</a:t>
            </a:r>
          </a:p>
        </p:txBody>
      </p:sp>
      <p:sp>
        <p:nvSpPr>
          <p:cNvPr id="25" name="TextBox 24">
            <a:extLst>
              <a:ext uri="{FF2B5EF4-FFF2-40B4-BE49-F238E27FC236}">
                <a16:creationId xmlns:a16="http://schemas.microsoft.com/office/drawing/2014/main" id="{88D3B49C-840E-814F-A153-DF496D0A2468}"/>
              </a:ext>
            </a:extLst>
          </p:cNvPr>
          <p:cNvSpPr txBox="1"/>
          <p:nvPr/>
        </p:nvSpPr>
        <p:spPr>
          <a:xfrm rot="16200000">
            <a:off x="2117066" y="3541945"/>
            <a:ext cx="3438833" cy="707886"/>
          </a:xfrm>
          <a:prstGeom prst="rect">
            <a:avLst/>
          </a:prstGeom>
          <a:noFill/>
        </p:spPr>
        <p:txBody>
          <a:bodyPr wrap="square" rtlCol="0">
            <a:spAutoFit/>
          </a:bodyPr>
          <a:lstStyle/>
          <a:p>
            <a:pPr algn="ctr"/>
            <a:r>
              <a:rPr lang="en-US" sz="2000" b="1" dirty="0">
                <a:latin typeface="Calibri Light" panose="020F0302020204030204" pitchFamily="34" charset="0"/>
                <a:cs typeface="Calibri Light" panose="020F0302020204030204" pitchFamily="34" charset="0"/>
              </a:rPr>
              <a:t>Behavior Change Required</a:t>
            </a:r>
          </a:p>
          <a:p>
            <a:pPr algn="ctr"/>
            <a:r>
              <a:rPr lang="en-US" sz="2000" dirty="0">
                <a:latin typeface="Calibri Light" panose="020F0302020204030204" pitchFamily="34" charset="0"/>
                <a:cs typeface="Calibri Light" panose="020F0302020204030204" pitchFamily="34" charset="0"/>
              </a:rPr>
              <a:t>(Compatibility &amp; Complexity)</a:t>
            </a:r>
          </a:p>
        </p:txBody>
      </p:sp>
      <p:sp>
        <p:nvSpPr>
          <p:cNvPr id="13" name="TextBox 12"/>
          <p:cNvSpPr txBox="1"/>
          <p:nvPr/>
        </p:nvSpPr>
        <p:spPr>
          <a:xfrm rot="16200000">
            <a:off x="3759054" y="2921352"/>
            <a:ext cx="1146941" cy="400110"/>
          </a:xfrm>
          <a:prstGeom prst="rect">
            <a:avLst/>
          </a:prstGeom>
          <a:noFill/>
        </p:spPr>
        <p:txBody>
          <a:bodyPr wrap="square" rtlCol="0">
            <a:spAutoFit/>
          </a:bodyPr>
          <a:lstStyle/>
          <a:p>
            <a:pPr algn="ctr"/>
            <a:r>
              <a:rPr lang="en-US" sz="2000" dirty="0">
                <a:latin typeface="Calibri Light" panose="020F0302020204030204" pitchFamily="34" charset="0"/>
                <a:cs typeface="Calibri Light" panose="020F0302020204030204" pitchFamily="34" charset="0"/>
              </a:rPr>
              <a:t>High</a:t>
            </a:r>
          </a:p>
        </p:txBody>
      </p:sp>
      <p:sp>
        <p:nvSpPr>
          <p:cNvPr id="14" name="TextBox 13"/>
          <p:cNvSpPr txBox="1"/>
          <p:nvPr/>
        </p:nvSpPr>
        <p:spPr>
          <a:xfrm rot="16200000">
            <a:off x="3759054" y="4470314"/>
            <a:ext cx="1146941" cy="400110"/>
          </a:xfrm>
          <a:prstGeom prst="rect">
            <a:avLst/>
          </a:prstGeom>
          <a:noFill/>
        </p:spPr>
        <p:txBody>
          <a:bodyPr wrap="square" rtlCol="0">
            <a:spAutoFit/>
          </a:bodyPr>
          <a:lstStyle/>
          <a:p>
            <a:pPr algn="ctr"/>
            <a:r>
              <a:rPr lang="en-US" sz="2000" dirty="0">
                <a:latin typeface="Calibri Light" panose="020F0302020204030204" pitchFamily="34" charset="0"/>
                <a:cs typeface="Calibri Light" panose="020F0302020204030204" pitchFamily="34" charset="0"/>
              </a:rPr>
              <a:t>Low</a:t>
            </a:r>
          </a:p>
        </p:txBody>
      </p:sp>
      <p:sp>
        <p:nvSpPr>
          <p:cNvPr id="29" name="TextBox 28">
            <a:extLst>
              <a:ext uri="{FF2B5EF4-FFF2-40B4-BE49-F238E27FC236}">
                <a16:creationId xmlns:a16="http://schemas.microsoft.com/office/drawing/2014/main" id="{053C27E6-4519-CC49-AB6D-125C8ADDB1F9}"/>
              </a:ext>
            </a:extLst>
          </p:cNvPr>
          <p:cNvSpPr txBox="1"/>
          <p:nvPr/>
        </p:nvSpPr>
        <p:spPr>
          <a:xfrm>
            <a:off x="4383494" y="5915374"/>
            <a:ext cx="3438833" cy="738664"/>
          </a:xfrm>
          <a:prstGeom prst="rect">
            <a:avLst/>
          </a:prstGeom>
          <a:noFill/>
        </p:spPr>
        <p:txBody>
          <a:bodyPr wrap="square" rtlCol="0">
            <a:spAutoFit/>
          </a:bodyPr>
          <a:lstStyle/>
          <a:p>
            <a:pPr algn="ctr"/>
            <a:r>
              <a:rPr lang="en-US" sz="2100" b="1" dirty="0">
                <a:latin typeface="Calibri Light" panose="020F0302020204030204" pitchFamily="34" charset="0"/>
                <a:cs typeface="Calibri Light" panose="020F0302020204030204" pitchFamily="34" charset="0"/>
              </a:rPr>
              <a:t>Product Improvement Offered</a:t>
            </a:r>
          </a:p>
          <a:p>
            <a:pPr algn="ctr"/>
            <a:r>
              <a:rPr lang="en-US" sz="2100" dirty="0">
                <a:latin typeface="Calibri Light" panose="020F0302020204030204" pitchFamily="34" charset="0"/>
                <a:cs typeface="Calibri Light" panose="020F0302020204030204" pitchFamily="34" charset="0"/>
              </a:rPr>
              <a:t>(Relative Advantage)</a:t>
            </a:r>
          </a:p>
        </p:txBody>
      </p:sp>
      <p:grpSp>
        <p:nvGrpSpPr>
          <p:cNvPr id="9" name="Group 8"/>
          <p:cNvGrpSpPr/>
          <p:nvPr/>
        </p:nvGrpSpPr>
        <p:grpSpPr>
          <a:xfrm>
            <a:off x="4547037" y="2346927"/>
            <a:ext cx="3097926" cy="3097925"/>
            <a:chOff x="2900852" y="725212"/>
            <a:chExt cx="4130568" cy="4130566"/>
          </a:xfrm>
          <a:solidFill>
            <a:schemeClr val="bg1"/>
          </a:solidFill>
        </p:grpSpPr>
        <p:sp>
          <p:nvSpPr>
            <p:cNvPr id="5" name="Rectangle 4"/>
            <p:cNvSpPr/>
            <p:nvPr/>
          </p:nvSpPr>
          <p:spPr>
            <a:xfrm>
              <a:off x="2900854" y="725213"/>
              <a:ext cx="2065283" cy="2065283"/>
            </a:xfrm>
            <a:prstGeom prst="rect">
              <a:avLst/>
            </a:prstGeom>
            <a:solidFill>
              <a:srgbClr val="FF7E79"/>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6" name="Rectangle 5"/>
            <p:cNvSpPr/>
            <p:nvPr/>
          </p:nvSpPr>
          <p:spPr>
            <a:xfrm>
              <a:off x="4966137" y="725212"/>
              <a:ext cx="2065283" cy="2065283"/>
            </a:xfrm>
            <a:prstGeom prst="rect">
              <a:avLst/>
            </a:prstGeom>
            <a:solidFill>
              <a:srgbClr val="95EFD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7" name="Rectangle 6"/>
            <p:cNvSpPr/>
            <p:nvPr/>
          </p:nvSpPr>
          <p:spPr>
            <a:xfrm>
              <a:off x="4966136" y="2790495"/>
              <a:ext cx="2065283" cy="2065283"/>
            </a:xfrm>
            <a:prstGeom prst="rect">
              <a:avLst/>
            </a:prstGeom>
            <a:solidFill>
              <a:srgbClr val="92D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sp>
          <p:nvSpPr>
            <p:cNvPr id="8" name="Rectangle 7"/>
            <p:cNvSpPr/>
            <p:nvPr/>
          </p:nvSpPr>
          <p:spPr>
            <a:xfrm>
              <a:off x="2900852" y="2790495"/>
              <a:ext cx="2065283" cy="2065283"/>
            </a:xfrm>
            <a:prstGeom prst="rect">
              <a:avLst/>
            </a:prstGeom>
            <a:solidFill>
              <a:srgbClr val="95EFDA"/>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Calibri Light" panose="020F0302020204030204" pitchFamily="34" charset="0"/>
                <a:cs typeface="Calibri Light" panose="020F0302020204030204" pitchFamily="34" charset="0"/>
              </a:endParaRPr>
            </a:p>
          </p:txBody>
        </p:sp>
      </p:grpSp>
      <p:sp>
        <p:nvSpPr>
          <p:cNvPr id="15" name="TextBox 14"/>
          <p:cNvSpPr txBox="1"/>
          <p:nvPr/>
        </p:nvSpPr>
        <p:spPr>
          <a:xfrm>
            <a:off x="6297010" y="5515876"/>
            <a:ext cx="1146941" cy="400110"/>
          </a:xfrm>
          <a:prstGeom prst="rect">
            <a:avLst/>
          </a:prstGeom>
          <a:noFill/>
        </p:spPr>
        <p:txBody>
          <a:bodyPr wrap="square" rtlCol="0">
            <a:spAutoFit/>
          </a:bodyPr>
          <a:lstStyle/>
          <a:p>
            <a:pPr algn="ctr"/>
            <a:r>
              <a:rPr lang="en-US" sz="2000">
                <a:latin typeface="Calibri Light" panose="020F0302020204030204" pitchFamily="34" charset="0"/>
                <a:cs typeface="Calibri Light" panose="020F0302020204030204" pitchFamily="34" charset="0"/>
              </a:rPr>
              <a:t>High</a:t>
            </a:r>
          </a:p>
        </p:txBody>
      </p:sp>
      <p:sp>
        <p:nvSpPr>
          <p:cNvPr id="16" name="TextBox 15"/>
          <p:cNvSpPr txBox="1"/>
          <p:nvPr/>
        </p:nvSpPr>
        <p:spPr>
          <a:xfrm>
            <a:off x="4748048" y="5498100"/>
            <a:ext cx="1146941" cy="400110"/>
          </a:xfrm>
          <a:prstGeom prst="rect">
            <a:avLst/>
          </a:prstGeom>
          <a:noFill/>
        </p:spPr>
        <p:txBody>
          <a:bodyPr wrap="square" rtlCol="0">
            <a:spAutoFit/>
          </a:bodyPr>
          <a:lstStyle/>
          <a:p>
            <a:pPr algn="ctr"/>
            <a:r>
              <a:rPr lang="en-US" sz="2000">
                <a:latin typeface="Calibri Light" panose="020F0302020204030204" pitchFamily="34" charset="0"/>
                <a:cs typeface="Calibri Light" panose="020F0302020204030204" pitchFamily="34" charset="0"/>
              </a:rPr>
              <a:t>Low</a:t>
            </a:r>
            <a:endParaRPr lang="en-US" sz="2000" dirty="0">
              <a:latin typeface="Calibri Light" panose="020F0302020204030204" pitchFamily="34" charset="0"/>
              <a:cs typeface="Calibri Light" panose="020F0302020204030204" pitchFamily="34" charset="0"/>
            </a:endParaRPr>
          </a:p>
        </p:txBody>
      </p:sp>
      <p:sp>
        <p:nvSpPr>
          <p:cNvPr id="17" name="TextBox 16"/>
          <p:cNvSpPr txBox="1"/>
          <p:nvPr/>
        </p:nvSpPr>
        <p:spPr>
          <a:xfrm>
            <a:off x="4647542" y="2971366"/>
            <a:ext cx="1347953" cy="307777"/>
          </a:xfrm>
          <a:prstGeom prst="rect">
            <a:avLst/>
          </a:prstGeom>
          <a:noFill/>
        </p:spPr>
        <p:txBody>
          <a:bodyPr wrap="square" rtlCol="0">
            <a:spAutoFit/>
          </a:bodyPr>
          <a:lstStyle/>
          <a:p>
            <a:pPr algn="ctr"/>
            <a:r>
              <a:rPr lang="en-US" sz="1400" b="1" dirty="0">
                <a:latin typeface="Calibri Light" panose="020F0302020204030204" pitchFamily="34" charset="0"/>
                <a:cs typeface="Calibri Light" panose="020F0302020204030204" pitchFamily="34" charset="0"/>
              </a:rPr>
              <a:t>Strike Out</a:t>
            </a:r>
          </a:p>
        </p:txBody>
      </p:sp>
      <p:sp>
        <p:nvSpPr>
          <p:cNvPr id="18" name="TextBox 17"/>
          <p:cNvSpPr txBox="1"/>
          <p:nvPr/>
        </p:nvSpPr>
        <p:spPr>
          <a:xfrm>
            <a:off x="6196504" y="2968279"/>
            <a:ext cx="1347953" cy="307777"/>
          </a:xfrm>
          <a:prstGeom prst="rect">
            <a:avLst/>
          </a:prstGeom>
          <a:noFill/>
        </p:spPr>
        <p:txBody>
          <a:bodyPr wrap="square" rtlCol="0">
            <a:spAutoFit/>
          </a:bodyPr>
          <a:lstStyle/>
          <a:p>
            <a:pPr algn="ctr"/>
            <a:r>
              <a:rPr lang="en-US" sz="1400" b="1" dirty="0">
                <a:latin typeface="Calibri Light" panose="020F0302020204030204" pitchFamily="34" charset="0"/>
                <a:cs typeface="Calibri Light" panose="020F0302020204030204" pitchFamily="34" charset="0"/>
              </a:rPr>
              <a:t>Long Haul</a:t>
            </a:r>
          </a:p>
        </p:txBody>
      </p:sp>
      <p:sp>
        <p:nvSpPr>
          <p:cNvPr id="19" name="TextBox 18"/>
          <p:cNvSpPr txBox="1"/>
          <p:nvPr/>
        </p:nvSpPr>
        <p:spPr>
          <a:xfrm>
            <a:off x="4647542" y="4520329"/>
            <a:ext cx="1347953" cy="307777"/>
          </a:xfrm>
          <a:prstGeom prst="rect">
            <a:avLst/>
          </a:prstGeom>
          <a:noFill/>
        </p:spPr>
        <p:txBody>
          <a:bodyPr wrap="square" rtlCol="0">
            <a:spAutoFit/>
          </a:bodyPr>
          <a:lstStyle/>
          <a:p>
            <a:pPr algn="ctr"/>
            <a:r>
              <a:rPr lang="en-US" sz="1400" b="1" dirty="0">
                <a:latin typeface="Calibri Light" panose="020F0302020204030204" pitchFamily="34" charset="0"/>
                <a:cs typeface="Calibri Light" panose="020F0302020204030204" pitchFamily="34" charset="0"/>
              </a:rPr>
              <a:t>Tinkering</a:t>
            </a:r>
          </a:p>
        </p:txBody>
      </p:sp>
      <p:sp>
        <p:nvSpPr>
          <p:cNvPr id="20" name="TextBox 19"/>
          <p:cNvSpPr txBox="1"/>
          <p:nvPr/>
        </p:nvSpPr>
        <p:spPr>
          <a:xfrm>
            <a:off x="6196503" y="4520329"/>
            <a:ext cx="1347953" cy="307777"/>
          </a:xfrm>
          <a:prstGeom prst="rect">
            <a:avLst/>
          </a:prstGeom>
          <a:noFill/>
        </p:spPr>
        <p:txBody>
          <a:bodyPr wrap="square" rtlCol="0">
            <a:spAutoFit/>
          </a:bodyPr>
          <a:lstStyle/>
          <a:p>
            <a:pPr algn="ctr"/>
            <a:r>
              <a:rPr lang="en-US" sz="1400" b="1" dirty="0">
                <a:latin typeface="Calibri Light" panose="020F0302020204030204" pitchFamily="34" charset="0"/>
                <a:cs typeface="Calibri Light" panose="020F0302020204030204" pitchFamily="34" charset="0"/>
              </a:rPr>
              <a:t>Home Run</a:t>
            </a:r>
          </a:p>
        </p:txBody>
      </p:sp>
      <p:pic>
        <p:nvPicPr>
          <p:cNvPr id="21" name="Picture 20"/>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752601" y="1676400"/>
            <a:ext cx="1735987" cy="1960108"/>
          </a:xfrm>
          <a:prstGeom prst="rect">
            <a:avLst/>
          </a:prstGeom>
        </p:spPr>
      </p:pic>
      <p:pic>
        <p:nvPicPr>
          <p:cNvPr id="23" name="Picture 22"/>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676401" y="4267200"/>
            <a:ext cx="1857375" cy="1219200"/>
          </a:xfrm>
          <a:prstGeom prst="rect">
            <a:avLst/>
          </a:prstGeom>
        </p:spPr>
      </p:pic>
      <p:pic>
        <p:nvPicPr>
          <p:cNvPr id="24" name="Picture 23"/>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8077201" y="2209801"/>
            <a:ext cx="2143007" cy="1428323"/>
          </a:xfrm>
          <a:prstGeom prst="rect">
            <a:avLst/>
          </a:prstGeom>
        </p:spPr>
      </p:pic>
      <p:pic>
        <p:nvPicPr>
          <p:cNvPr id="2" name="Picture 1">
            <a:extLst>
              <a:ext uri="{FF2B5EF4-FFF2-40B4-BE49-F238E27FC236}">
                <a16:creationId xmlns:a16="http://schemas.microsoft.com/office/drawing/2014/main" id="{993D02CF-F0FE-5F48-925A-FAB6DB137E8C}"/>
              </a:ext>
            </a:extLst>
          </p:cNvPr>
          <p:cNvPicPr>
            <a:picLocks noChangeAspect="1"/>
          </p:cNvPicPr>
          <p:nvPr/>
        </p:nvPicPr>
        <p:blipFill>
          <a:blip r:embed="rId5"/>
          <a:stretch>
            <a:fillRect/>
          </a:stretch>
        </p:blipFill>
        <p:spPr>
          <a:xfrm>
            <a:off x="7924801" y="4114800"/>
            <a:ext cx="2654709" cy="1371600"/>
          </a:xfrm>
          <a:prstGeom prst="rect">
            <a:avLst/>
          </a:prstGeom>
        </p:spPr>
      </p:pic>
      <p:sp>
        <p:nvSpPr>
          <p:cNvPr id="3" name="Freeform 2"/>
          <p:cNvSpPr/>
          <p:nvPr/>
        </p:nvSpPr>
        <p:spPr bwMode="auto">
          <a:xfrm>
            <a:off x="3050458" y="5279924"/>
            <a:ext cx="1836174" cy="608919"/>
          </a:xfrm>
          <a:custGeom>
            <a:avLst/>
            <a:gdLst>
              <a:gd name="connsiteX0" fmla="*/ 0 w 1836174"/>
              <a:gd name="connsiteY0" fmla="*/ 221225 h 608919"/>
              <a:gd name="connsiteX1" fmla="*/ 641555 w 1836174"/>
              <a:gd name="connsiteY1" fmla="*/ 604683 h 608919"/>
              <a:gd name="connsiteX2" fmla="*/ 1836174 w 1836174"/>
              <a:gd name="connsiteY2" fmla="*/ 0 h 608919"/>
            </a:gdLst>
            <a:ahLst/>
            <a:cxnLst>
              <a:cxn ang="0">
                <a:pos x="connsiteX0" y="connsiteY0"/>
              </a:cxn>
              <a:cxn ang="0">
                <a:pos x="connsiteX1" y="connsiteY1"/>
              </a:cxn>
              <a:cxn ang="0">
                <a:pos x="connsiteX2" y="connsiteY2"/>
              </a:cxn>
            </a:cxnLst>
            <a:rect l="l" t="t" r="r" b="b"/>
            <a:pathLst>
              <a:path w="1836174" h="608919">
                <a:moveTo>
                  <a:pt x="0" y="221225"/>
                </a:moveTo>
                <a:cubicBezTo>
                  <a:pt x="167763" y="431389"/>
                  <a:pt x="335526" y="641554"/>
                  <a:pt x="641555" y="604683"/>
                </a:cubicBezTo>
                <a:cubicBezTo>
                  <a:pt x="947584" y="567812"/>
                  <a:pt x="1686232" y="56535"/>
                  <a:pt x="1836174" y="0"/>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endParaRPr>
          </a:p>
        </p:txBody>
      </p:sp>
      <p:sp>
        <p:nvSpPr>
          <p:cNvPr id="4" name="Freeform 3"/>
          <p:cNvSpPr/>
          <p:nvPr/>
        </p:nvSpPr>
        <p:spPr bwMode="auto">
          <a:xfrm>
            <a:off x="3505200" y="1840478"/>
            <a:ext cx="1764890" cy="755239"/>
          </a:xfrm>
          <a:custGeom>
            <a:avLst/>
            <a:gdLst>
              <a:gd name="connsiteX0" fmla="*/ 0 w 1895167"/>
              <a:gd name="connsiteY0" fmla="*/ 239046 h 755239"/>
              <a:gd name="connsiteX1" fmla="*/ 980767 w 1895167"/>
              <a:gd name="connsiteY1" fmla="*/ 25194 h 755239"/>
              <a:gd name="connsiteX2" fmla="*/ 1895167 w 1895167"/>
              <a:gd name="connsiteY2" fmla="*/ 755239 h 755239"/>
            </a:gdLst>
            <a:ahLst/>
            <a:cxnLst>
              <a:cxn ang="0">
                <a:pos x="connsiteX0" y="connsiteY0"/>
              </a:cxn>
              <a:cxn ang="0">
                <a:pos x="connsiteX1" y="connsiteY1"/>
              </a:cxn>
              <a:cxn ang="0">
                <a:pos x="connsiteX2" y="connsiteY2"/>
              </a:cxn>
            </a:cxnLst>
            <a:rect l="l" t="t" r="r" b="b"/>
            <a:pathLst>
              <a:path w="1895167" h="755239">
                <a:moveTo>
                  <a:pt x="0" y="239046"/>
                </a:moveTo>
                <a:cubicBezTo>
                  <a:pt x="332453" y="89104"/>
                  <a:pt x="664906" y="-60838"/>
                  <a:pt x="980767" y="25194"/>
                </a:cubicBezTo>
                <a:cubicBezTo>
                  <a:pt x="1296628" y="111226"/>
                  <a:pt x="1747683" y="644626"/>
                  <a:pt x="1895167" y="755239"/>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endParaRPr>
          </a:p>
        </p:txBody>
      </p:sp>
      <p:sp>
        <p:nvSpPr>
          <p:cNvPr id="26" name="Freeform 25"/>
          <p:cNvSpPr/>
          <p:nvPr/>
        </p:nvSpPr>
        <p:spPr bwMode="auto">
          <a:xfrm flipH="1">
            <a:off x="6629400" y="1911762"/>
            <a:ext cx="1524000" cy="755239"/>
          </a:xfrm>
          <a:custGeom>
            <a:avLst/>
            <a:gdLst>
              <a:gd name="connsiteX0" fmla="*/ 0 w 1895167"/>
              <a:gd name="connsiteY0" fmla="*/ 239046 h 755239"/>
              <a:gd name="connsiteX1" fmla="*/ 980767 w 1895167"/>
              <a:gd name="connsiteY1" fmla="*/ 25194 h 755239"/>
              <a:gd name="connsiteX2" fmla="*/ 1895167 w 1895167"/>
              <a:gd name="connsiteY2" fmla="*/ 755239 h 755239"/>
            </a:gdLst>
            <a:ahLst/>
            <a:cxnLst>
              <a:cxn ang="0">
                <a:pos x="connsiteX0" y="connsiteY0"/>
              </a:cxn>
              <a:cxn ang="0">
                <a:pos x="connsiteX1" y="connsiteY1"/>
              </a:cxn>
              <a:cxn ang="0">
                <a:pos x="connsiteX2" y="connsiteY2"/>
              </a:cxn>
            </a:cxnLst>
            <a:rect l="l" t="t" r="r" b="b"/>
            <a:pathLst>
              <a:path w="1895167" h="755239">
                <a:moveTo>
                  <a:pt x="0" y="239046"/>
                </a:moveTo>
                <a:cubicBezTo>
                  <a:pt x="332453" y="89104"/>
                  <a:pt x="664906" y="-60838"/>
                  <a:pt x="980767" y="25194"/>
                </a:cubicBezTo>
                <a:cubicBezTo>
                  <a:pt x="1296628" y="111226"/>
                  <a:pt x="1747683" y="644626"/>
                  <a:pt x="1895167" y="755239"/>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endParaRPr>
          </a:p>
        </p:txBody>
      </p:sp>
      <p:sp>
        <p:nvSpPr>
          <p:cNvPr id="27" name="Freeform 26"/>
          <p:cNvSpPr/>
          <p:nvPr/>
        </p:nvSpPr>
        <p:spPr bwMode="auto">
          <a:xfrm flipH="1">
            <a:off x="7315200" y="5334001"/>
            <a:ext cx="1600200" cy="608919"/>
          </a:xfrm>
          <a:custGeom>
            <a:avLst/>
            <a:gdLst>
              <a:gd name="connsiteX0" fmla="*/ 0 w 1836174"/>
              <a:gd name="connsiteY0" fmla="*/ 221225 h 608919"/>
              <a:gd name="connsiteX1" fmla="*/ 641555 w 1836174"/>
              <a:gd name="connsiteY1" fmla="*/ 604683 h 608919"/>
              <a:gd name="connsiteX2" fmla="*/ 1836174 w 1836174"/>
              <a:gd name="connsiteY2" fmla="*/ 0 h 608919"/>
            </a:gdLst>
            <a:ahLst/>
            <a:cxnLst>
              <a:cxn ang="0">
                <a:pos x="connsiteX0" y="connsiteY0"/>
              </a:cxn>
              <a:cxn ang="0">
                <a:pos x="connsiteX1" y="connsiteY1"/>
              </a:cxn>
              <a:cxn ang="0">
                <a:pos x="connsiteX2" y="connsiteY2"/>
              </a:cxn>
            </a:cxnLst>
            <a:rect l="l" t="t" r="r" b="b"/>
            <a:pathLst>
              <a:path w="1836174" h="608919">
                <a:moveTo>
                  <a:pt x="0" y="221225"/>
                </a:moveTo>
                <a:cubicBezTo>
                  <a:pt x="167763" y="431389"/>
                  <a:pt x="335526" y="641554"/>
                  <a:pt x="641555" y="604683"/>
                </a:cubicBezTo>
                <a:cubicBezTo>
                  <a:pt x="947584" y="567812"/>
                  <a:pt x="1686232" y="56535"/>
                  <a:pt x="1836174" y="0"/>
                </a:cubicBezTo>
              </a:path>
            </a:pathLst>
          </a:custGeom>
          <a:noFill/>
          <a:ln w="9525" cap="flat" cmpd="sng" algn="ctr">
            <a:solidFill>
              <a:schemeClr val="tx1"/>
            </a:solidFill>
            <a:prstDash val="solid"/>
            <a:round/>
            <a:headEnd type="arrow"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2400">
              <a:latin typeface="Arial" charset="0"/>
              <a:ea typeface="ＭＳ Ｐゴシック" charset="-128"/>
            </a:endParaRPr>
          </a:p>
        </p:txBody>
      </p:sp>
      <p:sp>
        <p:nvSpPr>
          <p:cNvPr id="28" name="Title 1">
            <a:extLst>
              <a:ext uri="{FF2B5EF4-FFF2-40B4-BE49-F238E27FC236}">
                <a16:creationId xmlns:a16="http://schemas.microsoft.com/office/drawing/2014/main" id="{9C8A31B3-2F4D-46F3-9B3B-CF3D322E5585}"/>
              </a:ext>
            </a:extLst>
          </p:cNvPr>
          <p:cNvSpPr>
            <a:spLocks noGrp="1"/>
          </p:cNvSpPr>
          <p:nvPr>
            <p:ph type="title"/>
          </p:nvPr>
        </p:nvSpPr>
        <p:spPr>
          <a:xfrm>
            <a:off x="838200" y="365125"/>
            <a:ext cx="10515600" cy="1325563"/>
          </a:xfrm>
        </p:spPr>
        <p:txBody>
          <a:bodyPr/>
          <a:lstStyle/>
          <a:p>
            <a:pPr algn="ctr"/>
            <a:r>
              <a:rPr lang="en-US" dirty="0"/>
              <a:t>The Cost-Benefit of Change</a:t>
            </a:r>
          </a:p>
        </p:txBody>
      </p:sp>
    </p:spTree>
    <p:extLst>
      <p:ext uri="{BB962C8B-B14F-4D97-AF65-F5344CB8AC3E}">
        <p14:creationId xmlns:p14="http://schemas.microsoft.com/office/powerpoint/2010/main" val="303695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3" grpId="0" animBg="1"/>
      <p:bldP spid="4" grpId="0" animBg="1"/>
      <p:bldP spid="26" grpId="0" animBg="1"/>
      <p:bldP spid="2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4550" y="0"/>
            <a:ext cx="10515600" cy="1325563"/>
          </a:xfrm>
        </p:spPr>
        <p:txBody>
          <a:bodyPr/>
          <a:lstStyle/>
          <a:p>
            <a:r>
              <a:rPr lang="en-US" dirty="0"/>
              <a:t>Interaction Management Center (IMC)</a:t>
            </a:r>
          </a:p>
        </p:txBody>
      </p:sp>
      <p:sp>
        <p:nvSpPr>
          <p:cNvPr id="4" name="Content Placeholder 3"/>
          <p:cNvSpPr>
            <a:spLocks noGrp="1"/>
          </p:cNvSpPr>
          <p:nvPr>
            <p:ph idx="1"/>
          </p:nvPr>
        </p:nvSpPr>
        <p:spPr>
          <a:xfrm>
            <a:off x="838200" y="1825625"/>
            <a:ext cx="5161156" cy="4351338"/>
          </a:xfrm>
        </p:spPr>
        <p:txBody>
          <a:bodyPr>
            <a:normAutofit fontScale="92500"/>
          </a:bodyPr>
          <a:lstStyle/>
          <a:p>
            <a:r>
              <a:rPr lang="en-US" dirty="0"/>
              <a:t>Initially, CVA plus sales were not at the desired level.</a:t>
            </a:r>
          </a:p>
          <a:p>
            <a:r>
              <a:rPr lang="en-US" dirty="0" err="1"/>
              <a:t>Durgun</a:t>
            </a:r>
            <a:r>
              <a:rPr lang="en-US" dirty="0"/>
              <a:t> and </a:t>
            </a:r>
            <a:r>
              <a:rPr lang="en-US" dirty="0" err="1"/>
              <a:t>Gunaydin</a:t>
            </a:r>
            <a:r>
              <a:rPr lang="en-US" dirty="0"/>
              <a:t> designed a more focused sales approach for key accounts (IMC).</a:t>
            </a:r>
          </a:p>
          <a:p>
            <a:r>
              <a:rPr lang="en-US" dirty="0"/>
              <a:t>The IMC was initially composed of seven people each of whom was responsible to mimic a different component of </a:t>
            </a:r>
            <a:r>
              <a:rPr lang="en-US" dirty="0" err="1"/>
              <a:t>Borusan</a:t>
            </a:r>
            <a:r>
              <a:rPr lang="en-US" dirty="0"/>
              <a:t> Cat’s larger sales organization. Later they simplified the IMC organization.</a:t>
            </a:r>
          </a:p>
        </p:txBody>
      </p:sp>
      <p:pic>
        <p:nvPicPr>
          <p:cNvPr id="6" name="Picture 5" descr="A picture containing timeline&#10;&#10;Description automatically generated"/>
          <p:cNvPicPr/>
          <p:nvPr/>
        </p:nvPicPr>
        <p:blipFill rotWithShape="1">
          <a:blip r:embed="rId3"/>
          <a:srcRect l="-1" r="1215" b="8539"/>
          <a:stretch/>
        </p:blipFill>
        <p:spPr bwMode="auto">
          <a:xfrm>
            <a:off x="6097410" y="2070201"/>
            <a:ext cx="6094590" cy="32154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8428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 </a:t>
            </a:r>
            <a:r>
              <a:rPr lang="en-US" dirty="0" err="1"/>
              <a:t>Daha</a:t>
            </a:r>
            <a:r>
              <a:rPr lang="en-US" dirty="0"/>
              <a:t> Exchange Program</a:t>
            </a:r>
          </a:p>
        </p:txBody>
      </p:sp>
      <p:sp>
        <p:nvSpPr>
          <p:cNvPr id="4" name="Content Placeholder 3"/>
          <p:cNvSpPr>
            <a:spLocks noGrp="1"/>
          </p:cNvSpPr>
          <p:nvPr>
            <p:ph idx="1"/>
          </p:nvPr>
        </p:nvSpPr>
        <p:spPr/>
        <p:txBody>
          <a:bodyPr>
            <a:normAutofit lnSpcReduction="10000"/>
          </a:bodyPr>
          <a:lstStyle/>
          <a:p>
            <a:r>
              <a:rPr lang="en-US" dirty="0"/>
              <a:t>B’ </a:t>
            </a:r>
            <a:r>
              <a:rPr lang="en-US" dirty="0" err="1"/>
              <a:t>Daha</a:t>
            </a:r>
            <a:r>
              <a:rPr lang="en-US" dirty="0"/>
              <a:t> means “one more time”</a:t>
            </a:r>
          </a:p>
          <a:p>
            <a:r>
              <a:rPr lang="en-US" dirty="0"/>
              <a:t>Because the pre-emptively removed parts were still in relatively good condition, </a:t>
            </a:r>
            <a:r>
              <a:rPr lang="en-US" dirty="0" err="1"/>
              <a:t>Borusan</a:t>
            </a:r>
            <a:r>
              <a:rPr lang="en-US" dirty="0"/>
              <a:t> Cat could refurbish them for resale to other customers at considerable savings over the price of a new part</a:t>
            </a:r>
          </a:p>
          <a:p>
            <a:pPr marL="0" indent="0" algn="ctr">
              <a:buNone/>
            </a:pPr>
            <a:endParaRPr lang="en-US" i="1" dirty="0"/>
          </a:p>
          <a:p>
            <a:pPr marL="0" indent="0" algn="ctr">
              <a:buNone/>
            </a:pPr>
            <a:r>
              <a:rPr lang="en-US" i="1" dirty="0"/>
              <a:t>“CVA Plus, combined with the exchange program, creates a win-win proposition for us and the customers as well. It’s very difficult for the competition to imitate this kind of service without a predictive tool like </a:t>
            </a:r>
            <a:r>
              <a:rPr lang="en-US" i="1" dirty="0" err="1"/>
              <a:t>Muneccim</a:t>
            </a:r>
            <a:r>
              <a:rPr lang="en-US" i="1" dirty="0"/>
              <a:t>.”             </a:t>
            </a:r>
          </a:p>
          <a:p>
            <a:pPr marL="0" indent="0" algn="r">
              <a:buNone/>
            </a:pPr>
            <a:r>
              <a:rPr lang="en-US" i="1" dirty="0" err="1"/>
              <a:t>Nazim</a:t>
            </a:r>
            <a:r>
              <a:rPr lang="en-US" i="1" dirty="0"/>
              <a:t> Ergun</a:t>
            </a:r>
          </a:p>
        </p:txBody>
      </p:sp>
    </p:spTree>
    <p:extLst>
      <p:ext uri="{BB962C8B-B14F-4D97-AF65-F5344CB8AC3E}">
        <p14:creationId xmlns:p14="http://schemas.microsoft.com/office/powerpoint/2010/main" val="187498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Financial Results</a:t>
            </a:r>
          </a:p>
        </p:txBody>
      </p:sp>
      <p:sp>
        <p:nvSpPr>
          <p:cNvPr id="3" name="Content Placeholder 2"/>
          <p:cNvSpPr>
            <a:spLocks noGrp="1"/>
          </p:cNvSpPr>
          <p:nvPr>
            <p:ph idx="1"/>
          </p:nvPr>
        </p:nvSpPr>
        <p:spPr>
          <a:xfrm>
            <a:off x="646770" y="1592765"/>
            <a:ext cx="10980235" cy="4912113"/>
          </a:xfrm>
        </p:spPr>
        <p:txBody>
          <a:bodyPr>
            <a:normAutofit/>
          </a:bodyPr>
          <a:lstStyle/>
          <a:p>
            <a:pPr>
              <a:lnSpc>
                <a:spcPct val="100000"/>
              </a:lnSpc>
              <a:spcBef>
                <a:spcPts val="0"/>
              </a:spcBef>
              <a:defRPr/>
            </a:pPr>
            <a:r>
              <a:rPr lang="en-US" dirty="0"/>
              <a:t>The construction sector in Turkey was exhibiting a negative growth of about 10% due to pandemic and other macro factors. </a:t>
            </a:r>
          </a:p>
          <a:p>
            <a:pPr>
              <a:lnSpc>
                <a:spcPct val="100000"/>
              </a:lnSpc>
              <a:spcBef>
                <a:spcPts val="0"/>
              </a:spcBef>
              <a:defRPr/>
            </a:pPr>
            <a:r>
              <a:rPr lang="en-US" dirty="0" err="1"/>
              <a:t>Borusan</a:t>
            </a:r>
            <a:r>
              <a:rPr lang="en-US" dirty="0"/>
              <a:t> Cat saw its primary sales continue to decline to less than 3,000 units in 2021 from 7,074 in 2018. </a:t>
            </a:r>
          </a:p>
          <a:p>
            <a:pPr>
              <a:lnSpc>
                <a:spcPct val="100000"/>
              </a:lnSpc>
              <a:spcBef>
                <a:spcPts val="0"/>
              </a:spcBef>
              <a:defRPr/>
            </a:pPr>
            <a:r>
              <a:rPr lang="en-US" dirty="0"/>
              <a:t>The company nevertheless closed the year with </a:t>
            </a:r>
            <a:r>
              <a:rPr lang="en-US" u="sng" dirty="0"/>
              <a:t>revenues of over $750 million and record profitability</a:t>
            </a:r>
            <a:r>
              <a:rPr lang="en-US" dirty="0"/>
              <a:t>. </a:t>
            </a:r>
          </a:p>
          <a:p>
            <a:pPr>
              <a:lnSpc>
                <a:spcPct val="100000"/>
              </a:lnSpc>
              <a:spcBef>
                <a:spcPts val="0"/>
              </a:spcBef>
              <a:defRPr/>
            </a:pPr>
            <a:r>
              <a:rPr lang="en-US" dirty="0"/>
              <a:t>With </a:t>
            </a:r>
            <a:r>
              <a:rPr lang="en-US" b="1" dirty="0"/>
              <a:t>CVA Plus</a:t>
            </a:r>
            <a:r>
              <a:rPr lang="en-US" dirty="0"/>
              <a:t>, the number of active agreements had reached to about </a:t>
            </a:r>
            <a:r>
              <a:rPr lang="en-US" u="sng" dirty="0"/>
              <a:t>6,000</a:t>
            </a:r>
            <a:r>
              <a:rPr lang="en-US" dirty="0"/>
              <a:t>. </a:t>
            </a:r>
          </a:p>
          <a:p>
            <a:pPr>
              <a:lnSpc>
                <a:spcPct val="100000"/>
              </a:lnSpc>
              <a:spcBef>
                <a:spcPts val="0"/>
              </a:spcBef>
              <a:defRPr/>
            </a:pPr>
            <a:r>
              <a:rPr lang="en-US" dirty="0"/>
              <a:t>The newly launched </a:t>
            </a:r>
            <a:r>
              <a:rPr lang="en-US" b="1" dirty="0"/>
              <a:t>B’ </a:t>
            </a:r>
            <a:r>
              <a:rPr lang="en-US" b="1" dirty="0" err="1"/>
              <a:t>Daha</a:t>
            </a:r>
            <a:r>
              <a:rPr lang="en-US" b="1" dirty="0"/>
              <a:t> program</a:t>
            </a:r>
            <a:r>
              <a:rPr lang="en-US" dirty="0"/>
              <a:t> had reached </a:t>
            </a:r>
            <a:r>
              <a:rPr lang="en-US" u="sng" dirty="0"/>
              <a:t>$1.1 million in sales in just six months </a:t>
            </a:r>
            <a:r>
              <a:rPr lang="en-US" dirty="0"/>
              <a:t>and was returning decent margins. </a:t>
            </a:r>
          </a:p>
        </p:txBody>
      </p:sp>
    </p:spTree>
    <p:extLst>
      <p:ext uri="{BB962C8B-B14F-4D97-AF65-F5344CB8AC3E}">
        <p14:creationId xmlns:p14="http://schemas.microsoft.com/office/powerpoint/2010/main" val="343675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txBox="1">
            <a:spLocks/>
          </p:cNvSpPr>
          <p:nvPr/>
        </p:nvSpPr>
        <p:spPr bwMode="auto">
          <a:xfrm>
            <a:off x="2209800" y="457200"/>
            <a:ext cx="7772400" cy="990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ctr" rtl="0" eaLnBrk="0" fontAlgn="base" hangingPunct="0">
              <a:spcBef>
                <a:spcPct val="0"/>
              </a:spcBef>
              <a:spcAft>
                <a:spcPct val="0"/>
              </a:spcAft>
              <a:defRPr sz="3200">
                <a:solidFill>
                  <a:srgbClr val="FFFCFF"/>
                </a:solidFill>
                <a:latin typeface="Book Antiqua" panose="02040602050305030304" pitchFamily="18" charset="0"/>
                <a:ea typeface="+mj-ea"/>
                <a:cs typeface="Book Antiqua" panose="02040602050305030304" pitchFamily="18" charset="0"/>
              </a:defRPr>
            </a:lvl1pPr>
            <a:lvl2pPr algn="ctr" rtl="0" eaLnBrk="0" fontAlgn="base" hangingPunct="0">
              <a:spcBef>
                <a:spcPct val="0"/>
              </a:spcBef>
              <a:spcAft>
                <a:spcPct val="0"/>
              </a:spcAft>
              <a:defRPr sz="3200">
                <a:solidFill>
                  <a:srgbClr val="FFFCFF"/>
                </a:solidFill>
                <a:latin typeface="Calibri" pitchFamily="34" charset="0"/>
                <a:ea typeface="ＭＳ Ｐゴシック" charset="-128"/>
                <a:cs typeface="Calibri" pitchFamily="34" charset="0"/>
              </a:defRPr>
            </a:lvl2pPr>
            <a:lvl3pPr algn="ctr" rtl="0" eaLnBrk="0" fontAlgn="base" hangingPunct="0">
              <a:spcBef>
                <a:spcPct val="0"/>
              </a:spcBef>
              <a:spcAft>
                <a:spcPct val="0"/>
              </a:spcAft>
              <a:defRPr sz="3200">
                <a:solidFill>
                  <a:srgbClr val="FFFCFF"/>
                </a:solidFill>
                <a:latin typeface="Calibri" pitchFamily="34" charset="0"/>
                <a:ea typeface="ＭＳ Ｐゴシック" charset="-128"/>
                <a:cs typeface="Calibri" pitchFamily="34" charset="0"/>
              </a:defRPr>
            </a:lvl3pPr>
            <a:lvl4pPr algn="ctr" rtl="0" eaLnBrk="0" fontAlgn="base" hangingPunct="0">
              <a:spcBef>
                <a:spcPct val="0"/>
              </a:spcBef>
              <a:spcAft>
                <a:spcPct val="0"/>
              </a:spcAft>
              <a:defRPr sz="3200">
                <a:solidFill>
                  <a:srgbClr val="FFFCFF"/>
                </a:solidFill>
                <a:latin typeface="Calibri" pitchFamily="34" charset="0"/>
                <a:ea typeface="ＭＳ Ｐゴシック" charset="-128"/>
                <a:cs typeface="Calibri" pitchFamily="34" charset="0"/>
              </a:defRPr>
            </a:lvl4pPr>
            <a:lvl5pPr algn="ctr" rtl="0" eaLnBrk="0" fontAlgn="base" hangingPunct="0">
              <a:spcBef>
                <a:spcPct val="0"/>
              </a:spcBef>
              <a:spcAft>
                <a:spcPct val="0"/>
              </a:spcAft>
              <a:defRPr sz="3200">
                <a:solidFill>
                  <a:srgbClr val="FFFCFF"/>
                </a:solidFill>
                <a:latin typeface="Calibri" pitchFamily="34" charset="0"/>
                <a:ea typeface="ＭＳ Ｐゴシック" charset="-128"/>
                <a:cs typeface="Calibri" pitchFamily="34" charset="0"/>
              </a:defRPr>
            </a:lvl5pPr>
            <a:lvl6pPr marL="457200" algn="l" rtl="0" fontAlgn="base">
              <a:spcBef>
                <a:spcPct val="0"/>
              </a:spcBef>
              <a:spcAft>
                <a:spcPct val="0"/>
              </a:spcAft>
              <a:defRPr sz="2800" b="1">
                <a:solidFill>
                  <a:srgbClr val="FFFCFF"/>
                </a:solidFill>
                <a:latin typeface="Arial" charset="0"/>
                <a:ea typeface="ＭＳ Ｐゴシック" charset="-128"/>
              </a:defRPr>
            </a:lvl6pPr>
            <a:lvl7pPr marL="914400" algn="l" rtl="0" fontAlgn="base">
              <a:spcBef>
                <a:spcPct val="0"/>
              </a:spcBef>
              <a:spcAft>
                <a:spcPct val="0"/>
              </a:spcAft>
              <a:defRPr sz="2800" b="1">
                <a:solidFill>
                  <a:srgbClr val="FFFCFF"/>
                </a:solidFill>
                <a:latin typeface="Arial" charset="0"/>
                <a:ea typeface="ＭＳ Ｐゴシック" charset="-128"/>
              </a:defRPr>
            </a:lvl7pPr>
            <a:lvl8pPr marL="1371600" algn="l" rtl="0" fontAlgn="base">
              <a:spcBef>
                <a:spcPct val="0"/>
              </a:spcBef>
              <a:spcAft>
                <a:spcPct val="0"/>
              </a:spcAft>
              <a:defRPr sz="2800" b="1">
                <a:solidFill>
                  <a:srgbClr val="FFFCFF"/>
                </a:solidFill>
                <a:latin typeface="Arial" charset="0"/>
                <a:ea typeface="ＭＳ Ｐゴシック" charset="-128"/>
              </a:defRPr>
            </a:lvl8pPr>
            <a:lvl9pPr marL="1828800" algn="l" rtl="0" fontAlgn="base">
              <a:spcBef>
                <a:spcPct val="0"/>
              </a:spcBef>
              <a:spcAft>
                <a:spcPct val="0"/>
              </a:spcAft>
              <a:defRPr sz="2800" b="1">
                <a:solidFill>
                  <a:srgbClr val="FFFCFF"/>
                </a:solidFill>
                <a:latin typeface="Arial" charset="0"/>
                <a:ea typeface="ＭＳ Ｐゴシック" charset="-128"/>
              </a:defRPr>
            </a:lvl9pPr>
          </a:lstStyle>
          <a:p>
            <a:r>
              <a:rPr lang="en-US" sz="4000" kern="0" dirty="0">
                <a:latin typeface="Calibri Light" panose="020F0302020204030204" pitchFamily="34" charset="0"/>
                <a:cs typeface="Calibri Light" panose="020F0302020204030204" pitchFamily="34" charset="0"/>
              </a:rPr>
              <a:t>What Makes for a Good Product?</a:t>
            </a:r>
          </a:p>
        </p:txBody>
      </p:sp>
      <p:sp>
        <p:nvSpPr>
          <p:cNvPr id="25" name="TextBox 24"/>
          <p:cNvSpPr txBox="1"/>
          <p:nvPr/>
        </p:nvSpPr>
        <p:spPr>
          <a:xfrm>
            <a:off x="5457171" y="1712629"/>
            <a:ext cx="1516856" cy="369332"/>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dirty="0">
                <a:latin typeface="Calibri" charset="0"/>
                <a:ea typeface="Calibri" charset="0"/>
                <a:cs typeface="Calibri" charset="0"/>
              </a:rPr>
              <a:t>Customer</a:t>
            </a:r>
          </a:p>
        </p:txBody>
      </p:sp>
      <p:sp>
        <p:nvSpPr>
          <p:cNvPr id="26" name="TextBox 25"/>
          <p:cNvSpPr txBox="1"/>
          <p:nvPr/>
        </p:nvSpPr>
        <p:spPr>
          <a:xfrm>
            <a:off x="2584668" y="3447049"/>
            <a:ext cx="1869407" cy="400110"/>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2000" dirty="0">
                <a:latin typeface="Calibri" charset="0"/>
                <a:ea typeface="Calibri" charset="0"/>
                <a:cs typeface="Calibri" charset="0"/>
              </a:rPr>
              <a:t>Competition</a:t>
            </a:r>
          </a:p>
        </p:txBody>
      </p:sp>
      <p:sp>
        <p:nvSpPr>
          <p:cNvPr id="28" name="TextBox 27"/>
          <p:cNvSpPr txBox="1"/>
          <p:nvPr/>
        </p:nvSpPr>
        <p:spPr>
          <a:xfrm>
            <a:off x="8305800" y="3447049"/>
            <a:ext cx="1516856" cy="400110"/>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2000" dirty="0">
                <a:latin typeface="Calibri" charset="0"/>
                <a:ea typeface="Calibri" charset="0"/>
                <a:cs typeface="Calibri" charset="0"/>
              </a:rPr>
              <a:t>Company</a:t>
            </a:r>
          </a:p>
        </p:txBody>
      </p:sp>
      <p:sp>
        <p:nvSpPr>
          <p:cNvPr id="29" name="TextBox 28"/>
          <p:cNvSpPr txBox="1"/>
          <p:nvPr/>
        </p:nvSpPr>
        <p:spPr>
          <a:xfrm>
            <a:off x="3280173" y="3159774"/>
            <a:ext cx="2085677" cy="3385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latin typeface="Calibri" charset="0"/>
                <a:ea typeface="Calibri" charset="0"/>
                <a:cs typeface="Calibri" charset="0"/>
              </a:rPr>
              <a:t>Differentiation</a:t>
            </a:r>
          </a:p>
        </p:txBody>
      </p:sp>
      <p:sp>
        <p:nvSpPr>
          <p:cNvPr id="30" name="TextBox 29"/>
          <p:cNvSpPr txBox="1"/>
          <p:nvPr/>
        </p:nvSpPr>
        <p:spPr>
          <a:xfrm>
            <a:off x="7394972" y="3160419"/>
            <a:ext cx="1516856" cy="3385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latin typeface="Calibri" charset="0"/>
                <a:ea typeface="Calibri" charset="0"/>
                <a:cs typeface="Calibri" charset="0"/>
              </a:rPr>
              <a:t>Value/returns</a:t>
            </a:r>
          </a:p>
        </p:txBody>
      </p:sp>
      <p:sp>
        <p:nvSpPr>
          <p:cNvPr id="31" name="TextBox 30"/>
          <p:cNvSpPr txBox="1"/>
          <p:nvPr/>
        </p:nvSpPr>
        <p:spPr>
          <a:xfrm>
            <a:off x="4974266" y="2647891"/>
            <a:ext cx="2482669" cy="1947565"/>
          </a:xfrm>
          <a:prstGeom prst="ellipse">
            <a:avLst/>
          </a:prstGeom>
          <a:noFill/>
          <a:ln w="38100">
            <a:solidFill>
              <a:srgbClr val="0073AE"/>
            </a:solidFill>
          </a:ln>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2800" dirty="0">
                <a:latin typeface="Calibri" charset="0"/>
                <a:ea typeface="Calibri" charset="0"/>
                <a:cs typeface="Calibri" charset="0"/>
              </a:rPr>
              <a:t>Product Feature </a:t>
            </a:r>
          </a:p>
          <a:p>
            <a:pPr algn="ctr"/>
            <a:r>
              <a:rPr lang="en-US" sz="2800" dirty="0">
                <a:latin typeface="Calibri" charset="0"/>
                <a:ea typeface="Calibri" charset="0"/>
                <a:cs typeface="Calibri" charset="0"/>
              </a:rPr>
              <a:t>Set</a:t>
            </a:r>
          </a:p>
        </p:txBody>
      </p:sp>
      <p:cxnSp>
        <p:nvCxnSpPr>
          <p:cNvPr id="32" name="Straight Arrow Connector 31"/>
          <p:cNvCxnSpPr/>
          <p:nvPr/>
        </p:nvCxnSpPr>
        <p:spPr>
          <a:xfrm flipV="1">
            <a:off x="6215599" y="2077074"/>
            <a:ext cx="0" cy="570816"/>
          </a:xfrm>
          <a:prstGeom prst="straightConnector1">
            <a:avLst/>
          </a:prstGeom>
          <a:ln w="28575">
            <a:solidFill>
              <a:srgbClr val="0073AE"/>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cxnSpLocks/>
          </p:cNvCxnSpPr>
          <p:nvPr/>
        </p:nvCxnSpPr>
        <p:spPr>
          <a:xfrm flipH="1" flipV="1">
            <a:off x="4343400" y="3650609"/>
            <a:ext cx="630866" cy="6312"/>
          </a:xfrm>
          <a:prstGeom prst="straightConnector1">
            <a:avLst/>
          </a:prstGeom>
          <a:ln w="28575">
            <a:solidFill>
              <a:srgbClr val="0073AE"/>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cxnSpLocks/>
          </p:cNvCxnSpPr>
          <p:nvPr/>
        </p:nvCxnSpPr>
        <p:spPr>
          <a:xfrm>
            <a:off x="7456934" y="3650609"/>
            <a:ext cx="696466" cy="0"/>
          </a:xfrm>
          <a:prstGeom prst="straightConnector1">
            <a:avLst/>
          </a:prstGeom>
          <a:ln w="28575">
            <a:solidFill>
              <a:srgbClr val="0073AE"/>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084312" y="2198160"/>
            <a:ext cx="1516856" cy="3385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latin typeface="Calibri" charset="0"/>
                <a:ea typeface="Calibri" charset="0"/>
                <a:cs typeface="Calibri" charset="0"/>
              </a:rPr>
              <a:t>Value</a:t>
            </a:r>
          </a:p>
        </p:txBody>
      </p:sp>
      <p:cxnSp>
        <p:nvCxnSpPr>
          <p:cNvPr id="13" name="Straight Arrow Connector 12">
            <a:extLst>
              <a:ext uri="{FF2B5EF4-FFF2-40B4-BE49-F238E27FC236}">
                <a16:creationId xmlns:a16="http://schemas.microsoft.com/office/drawing/2014/main" id="{C7C3DBC8-80CF-4100-B12F-B868E50CB19A}"/>
              </a:ext>
            </a:extLst>
          </p:cNvPr>
          <p:cNvCxnSpPr>
            <a:cxnSpLocks/>
          </p:cNvCxnSpPr>
          <p:nvPr/>
        </p:nvCxnSpPr>
        <p:spPr>
          <a:xfrm>
            <a:off x="6240408" y="4595456"/>
            <a:ext cx="0" cy="490835"/>
          </a:xfrm>
          <a:prstGeom prst="straightConnector1">
            <a:avLst/>
          </a:prstGeom>
          <a:ln w="28575">
            <a:solidFill>
              <a:srgbClr val="0073AE"/>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9898014-FDEC-4CA2-A3E4-80D0B02B9D11}"/>
              </a:ext>
            </a:extLst>
          </p:cNvPr>
          <p:cNvSpPr txBox="1"/>
          <p:nvPr/>
        </p:nvSpPr>
        <p:spPr>
          <a:xfrm>
            <a:off x="4505221" y="5109150"/>
            <a:ext cx="3465299" cy="707886"/>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2000" dirty="0">
                <a:latin typeface="Calibri" charset="0"/>
                <a:ea typeface="Calibri" charset="0"/>
                <a:cs typeface="Calibri" charset="0"/>
              </a:rPr>
              <a:t>Collaborators</a:t>
            </a:r>
          </a:p>
          <a:p>
            <a:pPr algn="ctr"/>
            <a:r>
              <a:rPr lang="en-US" sz="2000" dirty="0">
                <a:latin typeface="Calibri" charset="0"/>
                <a:ea typeface="Calibri" charset="0"/>
                <a:cs typeface="Calibri" charset="0"/>
              </a:rPr>
              <a:t>(Salesforce / Channel partners )</a:t>
            </a:r>
          </a:p>
        </p:txBody>
      </p:sp>
      <p:sp>
        <p:nvSpPr>
          <p:cNvPr id="16" name="TextBox 15">
            <a:extLst>
              <a:ext uri="{FF2B5EF4-FFF2-40B4-BE49-F238E27FC236}">
                <a16:creationId xmlns:a16="http://schemas.microsoft.com/office/drawing/2014/main" id="{79C68B9A-CE86-4CFF-92E3-10959A30D902}"/>
              </a:ext>
            </a:extLst>
          </p:cNvPr>
          <p:cNvSpPr txBox="1"/>
          <p:nvPr/>
        </p:nvSpPr>
        <p:spPr>
          <a:xfrm>
            <a:off x="5193165" y="4630735"/>
            <a:ext cx="1516856" cy="338554"/>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latin typeface="Calibri" charset="0"/>
                <a:ea typeface="Calibri" charset="0"/>
                <a:cs typeface="Calibri" charset="0"/>
              </a:rPr>
              <a:t>Value</a:t>
            </a:r>
          </a:p>
        </p:txBody>
      </p:sp>
      <p:sp>
        <p:nvSpPr>
          <p:cNvPr id="19" name="TextBox 18">
            <a:extLst>
              <a:ext uri="{FF2B5EF4-FFF2-40B4-BE49-F238E27FC236}">
                <a16:creationId xmlns:a16="http://schemas.microsoft.com/office/drawing/2014/main" id="{639BD27A-EF9B-4131-B8A2-B71F0E8B2A27}"/>
              </a:ext>
            </a:extLst>
          </p:cNvPr>
          <p:cNvSpPr txBox="1"/>
          <p:nvPr/>
        </p:nvSpPr>
        <p:spPr>
          <a:xfrm>
            <a:off x="3200400" y="5791201"/>
            <a:ext cx="6000064" cy="584775"/>
          </a:xfrm>
          <a:prstGeom prst="rect">
            <a:avLst/>
          </a:prstGeom>
          <a:noFill/>
        </p:spPr>
        <p:style>
          <a:lnRef idx="0">
            <a:scrgbClr r="0" g="0" b="0"/>
          </a:lnRef>
          <a:fillRef idx="0">
            <a:scrgbClr r="0" g="0" b="0"/>
          </a:fillRef>
          <a:effectRef idx="0">
            <a:scrgbClr r="0" g="0" b="0"/>
          </a:effectRef>
          <a:fontRef idx="major"/>
        </p:style>
        <p:txBody>
          <a:bodyPr wrap="square" rtlCol="0">
            <a:spAutoFit/>
          </a:bodyPr>
          <a:lstStyle>
            <a:lvl1pPr>
              <a:defRPr>
                <a:latin typeface="+mj-lt"/>
                <a:ea typeface="+mj-ea"/>
                <a:cs typeface="+mj-cs"/>
              </a:defRPr>
            </a:lvl1pPr>
            <a:lvl2pPr>
              <a:defRPr>
                <a:latin typeface="+mj-lt"/>
                <a:ea typeface="+mj-ea"/>
                <a:cs typeface="+mj-cs"/>
              </a:defRPr>
            </a:lvl2pPr>
            <a:lvl3pPr>
              <a:defRPr>
                <a:latin typeface="+mj-lt"/>
                <a:ea typeface="+mj-ea"/>
                <a:cs typeface="+mj-cs"/>
              </a:defRPr>
            </a:lvl3pPr>
            <a:lvl4pPr>
              <a:defRPr>
                <a:latin typeface="+mj-lt"/>
                <a:ea typeface="+mj-ea"/>
                <a:cs typeface="+mj-cs"/>
              </a:defRPr>
            </a:lvl4pPr>
            <a:lvl5pPr>
              <a:defRPr>
                <a:latin typeface="+mj-lt"/>
                <a:ea typeface="+mj-ea"/>
                <a:cs typeface="+mj-cs"/>
              </a:defRPr>
            </a:lvl5pPr>
            <a:lvl6pPr>
              <a:defRPr>
                <a:latin typeface="+mj-lt"/>
                <a:ea typeface="+mj-ea"/>
                <a:cs typeface="+mj-cs"/>
              </a:defRPr>
            </a:lvl6pPr>
            <a:lvl7pPr>
              <a:defRPr>
                <a:latin typeface="+mj-lt"/>
                <a:ea typeface="+mj-ea"/>
                <a:cs typeface="+mj-cs"/>
              </a:defRPr>
            </a:lvl7pPr>
            <a:lvl8pPr>
              <a:defRPr>
                <a:latin typeface="+mj-lt"/>
                <a:ea typeface="+mj-ea"/>
                <a:cs typeface="+mj-cs"/>
              </a:defRPr>
            </a:lvl8pPr>
            <a:lvl9pPr>
              <a:defRPr>
                <a:latin typeface="+mj-lt"/>
                <a:ea typeface="+mj-ea"/>
                <a:cs typeface="+mj-cs"/>
              </a:defRPr>
            </a:lvl9pPr>
          </a:lstStyle>
          <a:p>
            <a:pPr algn="ctr"/>
            <a:r>
              <a:rPr lang="en-US" sz="1600" dirty="0">
                <a:latin typeface="Calibri" charset="0"/>
                <a:ea typeface="Calibri" charset="0"/>
                <a:cs typeface="Calibri" charset="0"/>
              </a:rPr>
              <a:t>And it also considers the context </a:t>
            </a:r>
          </a:p>
          <a:p>
            <a:pPr algn="ctr"/>
            <a:r>
              <a:rPr lang="en-US" sz="1600" dirty="0">
                <a:latin typeface="Calibri" charset="0"/>
                <a:ea typeface="Calibri" charset="0"/>
                <a:cs typeface="Calibri" charset="0"/>
              </a:rPr>
              <a:t>(e.g. higher price sensitivity due to macro market trends)  </a:t>
            </a:r>
          </a:p>
        </p:txBody>
      </p:sp>
      <p:sp>
        <p:nvSpPr>
          <p:cNvPr id="27" name="TextBox 26">
            <a:extLst>
              <a:ext uri="{FF2B5EF4-FFF2-40B4-BE49-F238E27FC236}">
                <a16:creationId xmlns:a16="http://schemas.microsoft.com/office/drawing/2014/main" id="{6CAD1F40-CF81-4DA9-AAEB-85E7F7971488}"/>
              </a:ext>
            </a:extLst>
          </p:cNvPr>
          <p:cNvSpPr txBox="1"/>
          <p:nvPr/>
        </p:nvSpPr>
        <p:spPr>
          <a:xfrm>
            <a:off x="3592925" y="1765488"/>
            <a:ext cx="1989006" cy="954107"/>
          </a:xfrm>
          <a:prstGeom prst="rect">
            <a:avLst/>
          </a:prstGeom>
          <a:noFill/>
        </p:spPr>
        <p:txBody>
          <a:bodyPr wrap="square" rtlCol="0">
            <a:spAutoFit/>
          </a:bodyPr>
          <a:lstStyle/>
          <a:p>
            <a:r>
              <a:rPr lang="en-US" sz="1400" dirty="0"/>
              <a:t>What kind of value? Tangible/intangible? </a:t>
            </a:r>
          </a:p>
          <a:p>
            <a:r>
              <a:rPr lang="en-US" sz="1400" dirty="0"/>
              <a:t>How easy is it to communicate? </a:t>
            </a:r>
          </a:p>
        </p:txBody>
      </p:sp>
      <p:sp>
        <p:nvSpPr>
          <p:cNvPr id="23" name="Title 1">
            <a:extLst>
              <a:ext uri="{FF2B5EF4-FFF2-40B4-BE49-F238E27FC236}">
                <a16:creationId xmlns:a16="http://schemas.microsoft.com/office/drawing/2014/main" id="{9C8A31B3-2F4D-46F3-9B3B-CF3D322E5585}"/>
              </a:ext>
            </a:extLst>
          </p:cNvPr>
          <p:cNvSpPr>
            <a:spLocks noGrp="1"/>
          </p:cNvSpPr>
          <p:nvPr>
            <p:ph type="title"/>
          </p:nvPr>
        </p:nvSpPr>
        <p:spPr>
          <a:xfrm>
            <a:off x="838200" y="365125"/>
            <a:ext cx="10515600" cy="1325563"/>
          </a:xfrm>
        </p:spPr>
        <p:txBody>
          <a:bodyPr/>
          <a:lstStyle/>
          <a:p>
            <a:pPr algn="ctr"/>
            <a:r>
              <a:rPr lang="en-US" dirty="0"/>
              <a:t>What Makes It Work…</a:t>
            </a:r>
          </a:p>
        </p:txBody>
      </p:sp>
    </p:spTree>
    <p:extLst>
      <p:ext uri="{BB962C8B-B14F-4D97-AF65-F5344CB8AC3E}">
        <p14:creationId xmlns:p14="http://schemas.microsoft.com/office/powerpoint/2010/main" val="190763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8" grpId="0"/>
      <p:bldP spid="29" grpId="0"/>
      <p:bldP spid="30" grpId="0"/>
      <p:bldP spid="35" grpId="0"/>
      <p:bldP spid="15" grpId="0"/>
      <p:bldP spid="16" grpId="0"/>
      <p:bldP spid="19"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A31B3-2F4D-46F3-9B3B-CF3D322E5585}"/>
              </a:ext>
            </a:extLst>
          </p:cNvPr>
          <p:cNvSpPr>
            <a:spLocks noGrp="1"/>
          </p:cNvSpPr>
          <p:nvPr>
            <p:ph type="title"/>
          </p:nvPr>
        </p:nvSpPr>
        <p:spPr/>
        <p:txBody>
          <a:bodyPr/>
          <a:lstStyle/>
          <a:p>
            <a:r>
              <a:rPr lang="en-US" dirty="0"/>
              <a:t>Some Takeaways…</a:t>
            </a:r>
          </a:p>
        </p:txBody>
      </p:sp>
      <p:sp>
        <p:nvSpPr>
          <p:cNvPr id="3" name="Content Placeholder 2">
            <a:extLst>
              <a:ext uri="{FF2B5EF4-FFF2-40B4-BE49-F238E27FC236}">
                <a16:creationId xmlns:a16="http://schemas.microsoft.com/office/drawing/2014/main" id="{D03FF010-B1F0-47AF-B332-D01B67B45452}"/>
              </a:ext>
            </a:extLst>
          </p:cNvPr>
          <p:cNvSpPr>
            <a:spLocks noGrp="1"/>
          </p:cNvSpPr>
          <p:nvPr>
            <p:ph idx="1"/>
          </p:nvPr>
        </p:nvSpPr>
        <p:spPr>
          <a:xfrm>
            <a:off x="838200" y="1825625"/>
            <a:ext cx="10515600" cy="4485528"/>
          </a:xfrm>
        </p:spPr>
        <p:txBody>
          <a:bodyPr>
            <a:normAutofit/>
          </a:bodyPr>
          <a:lstStyle/>
          <a:p>
            <a:r>
              <a:rPr lang="en-US" dirty="0"/>
              <a:t>Don’t start from the technology! Do your research, as trivial as it might be!</a:t>
            </a:r>
          </a:p>
          <a:p>
            <a:r>
              <a:rPr lang="en-US" dirty="0"/>
              <a:t>Sometimes (particularly in B2B cases) you might be able to estimate (at least) part of the value in dollars</a:t>
            </a:r>
          </a:p>
          <a:p>
            <a:r>
              <a:rPr lang="en-US" dirty="0"/>
              <a:t>Think about the value PERCIEVED by the customer</a:t>
            </a:r>
          </a:p>
          <a:p>
            <a:r>
              <a:rPr lang="en-US" dirty="0"/>
              <a:t>Define the customer correctly! Consider ALL the stakeholders.</a:t>
            </a:r>
          </a:p>
          <a:p>
            <a:pPr lvl="1"/>
            <a:r>
              <a:rPr lang="en-US" dirty="0"/>
              <a:t>To be successful, you need to manage the whole chain of value</a:t>
            </a:r>
          </a:p>
          <a:p>
            <a:r>
              <a:rPr lang="en-US" dirty="0"/>
              <a:t>Sometimes mapping “customer” journey can help understand stakeholders and their involvement much better.</a:t>
            </a:r>
          </a:p>
        </p:txBody>
      </p:sp>
    </p:spTree>
    <p:extLst>
      <p:ext uri="{BB962C8B-B14F-4D97-AF65-F5344CB8AC3E}">
        <p14:creationId xmlns:p14="http://schemas.microsoft.com/office/powerpoint/2010/main" val="464191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379</TotalTime>
  <Words>1176</Words>
  <Application>Microsoft Macintosh PowerPoint</Application>
  <PresentationFormat>Widescreen</PresentationFormat>
  <Paragraphs>81</Paragraphs>
  <Slides>9</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CVA Plus</vt:lpstr>
      <vt:lpstr>The Cost-Benefit of Change</vt:lpstr>
      <vt:lpstr>The Cost-Benefit of Change</vt:lpstr>
      <vt:lpstr>Interaction Management Center (IMC)</vt:lpstr>
      <vt:lpstr>B’ Daha Exchange Program</vt:lpstr>
      <vt:lpstr>Financial Results</vt:lpstr>
      <vt:lpstr>What Makes It Work…</vt:lpstr>
      <vt:lpstr>Some Takeaways…</vt:lpstr>
    </vt:vector>
  </TitlesOfParts>
  <Company>Harvard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Mojir, Navid</dc:creator>
  <cp:lastModifiedBy>Mojir, Navid</cp:lastModifiedBy>
  <cp:revision>27</cp:revision>
  <dcterms:created xsi:type="dcterms:W3CDTF">2022-05-24T16:31:40Z</dcterms:created>
  <dcterms:modified xsi:type="dcterms:W3CDTF">2025-04-11T21:35:33Z</dcterms:modified>
</cp:coreProperties>
</file>