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7315200" cx="9753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D8D495-3D53-402E-9AD3-FB4C3F31F3BF}">
  <a:tblStyle styleId="{ABD8D495-3D53-402E-9AD3-FB4C3F31F3B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5619835d2_0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5619835d2_0_0: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85619835d2_0_0: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0: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1: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2: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3: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4: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5: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16: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7: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1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8" name="Google Shape;10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9" name="Google Shape;109;p2: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2" name="Google Shape;11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1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47" name="Google Shape;347;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48" name="Google Shape;348;p20: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51" name="Google Shape;351;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60" name="Google Shape;360;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61" name="Google Shape;361;p21: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64" name="Google Shape;364;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73" name="Google Shape;373;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74" name="Google Shape;374;p22: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2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77" name="Google Shape;377;p2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86" name="Google Shape;386;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87" name="Google Shape;387;p23: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90" name="Google Shape;390;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1" name="Google Shape;12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2" name="Google Shape;122;p3: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5" name="Google Shape;12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4: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5: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6: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7: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9:notes"/>
          <p:cNvSpPr/>
          <p:nvPr>
            <p:ph idx="2"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s://docs.google.com/spreadsheets/d/1ubh-u0IIXINq2Bfi7sU3-lDFRNfLin7w/edit?usp=sharing&amp;ouid=103122759744111543381&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drive.google.com/file/d/1FSFj1Lp-LDWfPnWkYCEaChVytpHPaQ3E/view?usp=sharing" TargetMode="External"/><Relationship Id="rId5" Type="http://schemas.openxmlformats.org/officeDocument/2006/relationships/image" Target="../media/image5.png"/><Relationship Id="rId6" Type="http://schemas.openxmlformats.org/officeDocument/2006/relationships/hyperlink" Target="https://drive.google.com/file/d/1YqGnCljFd_y1CdTWunqdsqxo50h9v4dB/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a:off x="0" y="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93" name="Google Shape;93;p13"/>
          <p:cNvSpPr txBox="1"/>
          <p:nvPr/>
        </p:nvSpPr>
        <p:spPr>
          <a:xfrm>
            <a:off x="1314925" y="5877451"/>
            <a:ext cx="7123800" cy="3282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33"/>
              <a:buFont typeface="Arial"/>
              <a:buNone/>
            </a:pPr>
            <a:r>
              <a:rPr b="1" i="0" lang="en-US" sz="2133" u="none" cap="none" strike="noStrike">
                <a:solidFill>
                  <a:srgbClr val="002060"/>
                </a:solidFill>
                <a:latin typeface="Times"/>
                <a:ea typeface="Times"/>
                <a:cs typeface="Times"/>
                <a:sym typeface="Times"/>
              </a:rPr>
              <a:t>Department of Electronics &amp; Communication Engineering</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446119" y="516172"/>
            <a:ext cx="9030176" cy="1327030"/>
          </a:xfrm>
          <a:prstGeom prst="rect">
            <a:avLst/>
          </a:prstGeom>
          <a:noFill/>
          <a:ln>
            <a:noFill/>
          </a:ln>
        </p:spPr>
        <p:txBody>
          <a:bodyPr anchorCtr="0" anchor="t" bIns="0" lIns="0" spcFirstLastPara="1" rIns="0" wrap="square" tIns="0">
            <a:spAutoFit/>
          </a:bodyPr>
          <a:lstStyle/>
          <a:p>
            <a:pPr indent="0" lvl="0" marL="0" marR="0" rtl="0" algn="ctr">
              <a:lnSpc>
                <a:spcPct val="120011"/>
              </a:lnSpc>
              <a:spcBef>
                <a:spcPts val="0"/>
              </a:spcBef>
              <a:spcAft>
                <a:spcPts val="0"/>
              </a:spcAft>
              <a:buClr>
                <a:srgbClr val="000000"/>
              </a:buClr>
              <a:buSzPts val="3593"/>
              <a:buFont typeface="Arial"/>
              <a:buNone/>
            </a:pPr>
            <a:r>
              <a:rPr b="1" i="0" lang="en-US" sz="3593" u="none" cap="none" strike="noStrike">
                <a:solidFill>
                  <a:srgbClr val="0F243E"/>
                </a:solidFill>
                <a:latin typeface="Times"/>
                <a:ea typeface="Times"/>
                <a:cs typeface="Times"/>
                <a:sym typeface="Times"/>
              </a:rPr>
              <a:t>Homomorphic Encryption and Authentication for Healthcare Applications</a:t>
            </a:r>
            <a:endParaRPr b="0" i="0" sz="1400" u="none" cap="none" strike="noStrike">
              <a:solidFill>
                <a:srgbClr val="0F243E"/>
              </a:solidFill>
              <a:latin typeface="Arial"/>
              <a:ea typeface="Arial"/>
              <a:cs typeface="Arial"/>
              <a:sym typeface="Arial"/>
            </a:endParaRPr>
          </a:p>
        </p:txBody>
      </p:sp>
      <p:sp>
        <p:nvSpPr>
          <p:cNvPr id="95" name="Google Shape;95;p13"/>
          <p:cNvSpPr txBox="1"/>
          <p:nvPr/>
        </p:nvSpPr>
        <p:spPr>
          <a:xfrm>
            <a:off x="266700" y="2241675"/>
            <a:ext cx="9209700" cy="3458767"/>
          </a:xfrm>
          <a:prstGeom prst="rect">
            <a:avLst/>
          </a:prstGeom>
          <a:noFill/>
          <a:ln>
            <a:noFill/>
          </a:ln>
        </p:spPr>
        <p:txBody>
          <a:bodyPr anchorCtr="0" anchor="t" bIns="0" lIns="0" spcFirstLastPara="1" rIns="0" wrap="square" tIns="0">
            <a:spAutoFit/>
          </a:bodyPr>
          <a:lstStyle/>
          <a:p>
            <a:pPr indent="0" lvl="0" marL="0" marR="0" rtl="0" algn="l">
              <a:lnSpc>
                <a:spcPct val="14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13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96002"/>
              </a:lnSpc>
              <a:spcBef>
                <a:spcPts val="0"/>
              </a:spcBef>
              <a:spcAft>
                <a:spcPts val="0"/>
              </a:spcAft>
              <a:buClr>
                <a:srgbClr val="000000"/>
              </a:buClr>
              <a:buSzPts val="1601"/>
              <a:buFont typeface="Arial"/>
              <a:buNone/>
            </a:pPr>
            <a:r>
              <a:t/>
            </a:r>
            <a:endParaRPr b="1" i="0" sz="1601" u="none" cap="none" strike="noStrike">
              <a:solidFill>
                <a:srgbClr val="1F497D"/>
              </a:solidFill>
              <a:latin typeface="Times"/>
              <a:ea typeface="Times"/>
              <a:cs typeface="Times"/>
              <a:sym typeface="Times"/>
            </a:endParaRPr>
          </a:p>
          <a:p>
            <a:pPr indent="0" lvl="0" marL="0" marR="0" rtl="0" algn="ctr">
              <a:lnSpc>
                <a:spcPct val="96002"/>
              </a:lnSpc>
              <a:spcBef>
                <a:spcPts val="0"/>
              </a:spcBef>
              <a:spcAft>
                <a:spcPts val="0"/>
              </a:spcAft>
              <a:buClr>
                <a:srgbClr val="000000"/>
              </a:buClr>
              <a:buSzPts val="1601"/>
              <a:buFont typeface="Arial"/>
              <a:buNone/>
            </a:pPr>
            <a:r>
              <a:rPr b="1" i="0" lang="en-US" sz="1601" u="none" cap="none" strike="noStrike">
                <a:solidFill>
                  <a:srgbClr val="1F497D"/>
                </a:solidFill>
                <a:latin typeface="Times"/>
                <a:ea typeface="Times"/>
                <a:cs typeface="Times"/>
                <a:sym typeface="Times"/>
              </a:rPr>
              <a:t>Under the Guidance of</a:t>
            </a:r>
            <a:endParaRPr b="0" i="0" sz="1400" u="none" cap="none" strike="noStrike">
              <a:solidFill>
                <a:srgbClr val="000000"/>
              </a:solidFill>
              <a:latin typeface="Arial"/>
              <a:ea typeface="Arial"/>
              <a:cs typeface="Arial"/>
              <a:sym typeface="Arial"/>
            </a:endParaRPr>
          </a:p>
          <a:p>
            <a:pPr indent="0" lvl="0" marL="0" marR="0" rtl="0" algn="ctr">
              <a:lnSpc>
                <a:spcPct val="113991"/>
              </a:lnSpc>
              <a:spcBef>
                <a:spcPts val="0"/>
              </a:spcBef>
              <a:spcAft>
                <a:spcPts val="0"/>
              </a:spcAft>
              <a:buClr>
                <a:srgbClr val="000000"/>
              </a:buClr>
              <a:buSzPts val="1601"/>
              <a:buFont typeface="Arial"/>
              <a:buNone/>
            </a:pPr>
            <a:r>
              <a:t/>
            </a:r>
            <a:endParaRPr b="1" i="0" sz="1601" u="none" cap="none" strike="noStrike">
              <a:solidFill>
                <a:srgbClr val="1F497D"/>
              </a:solidFill>
              <a:latin typeface="Times"/>
              <a:ea typeface="Times"/>
              <a:cs typeface="Times"/>
              <a:sym typeface="Times"/>
            </a:endParaRPr>
          </a:p>
          <a:p>
            <a:pPr indent="0" lvl="0" marL="0" marR="0" rtl="0" algn="ctr">
              <a:lnSpc>
                <a:spcPct val="95997"/>
              </a:lnSpc>
              <a:spcBef>
                <a:spcPts val="0"/>
              </a:spcBef>
              <a:spcAft>
                <a:spcPts val="0"/>
              </a:spcAft>
              <a:buClr>
                <a:srgbClr val="000000"/>
              </a:buClr>
              <a:buSzPts val="1599"/>
              <a:buFont typeface="Arial"/>
              <a:buNone/>
            </a:pPr>
            <a:r>
              <a:rPr b="1" i="0" lang="en-US" sz="1599" u="none" cap="none" strike="noStrike">
                <a:solidFill>
                  <a:srgbClr val="0F243E"/>
                </a:solidFill>
                <a:latin typeface="Times"/>
                <a:ea typeface="Times"/>
                <a:cs typeface="Times"/>
                <a:sym typeface="Times"/>
              </a:rPr>
              <a:t>Dr. K. S. SHIVAPRAKASHA</a:t>
            </a:r>
            <a:endParaRPr b="0" i="0" sz="1400" u="none" cap="none" strike="noStrike">
              <a:solidFill>
                <a:srgbClr val="0F243E"/>
              </a:solidFill>
              <a:latin typeface="Arial"/>
              <a:ea typeface="Arial"/>
              <a:cs typeface="Arial"/>
              <a:sym typeface="Arial"/>
            </a:endParaRPr>
          </a:p>
          <a:p>
            <a:pPr indent="0" lvl="0" marL="0" marR="0" rtl="0" algn="ctr">
              <a:lnSpc>
                <a:spcPct val="95997"/>
              </a:lnSpc>
              <a:spcBef>
                <a:spcPts val="0"/>
              </a:spcBef>
              <a:spcAft>
                <a:spcPts val="0"/>
              </a:spcAft>
              <a:buClr>
                <a:srgbClr val="000000"/>
              </a:buClr>
              <a:buSzPts val="1599"/>
              <a:buFont typeface="Arial"/>
              <a:buNone/>
            </a:pPr>
            <a:r>
              <a:rPr b="1" i="0" lang="en-US" sz="1599" u="none" cap="none" strike="noStrike">
                <a:solidFill>
                  <a:srgbClr val="0F243E"/>
                </a:solidFill>
                <a:latin typeface="Times"/>
                <a:ea typeface="Times"/>
                <a:cs typeface="Times"/>
                <a:sym typeface="Times"/>
              </a:rPr>
              <a:t>Professor</a:t>
            </a:r>
            <a:endParaRPr b="0" i="0" sz="1400" u="none" cap="none" strike="noStrike">
              <a:solidFill>
                <a:srgbClr val="0F243E"/>
              </a:solidFill>
              <a:latin typeface="Arial"/>
              <a:ea typeface="Arial"/>
              <a:cs typeface="Arial"/>
              <a:sym typeface="Arial"/>
            </a:endParaRPr>
          </a:p>
        </p:txBody>
      </p:sp>
      <p:cxnSp>
        <p:nvCxnSpPr>
          <p:cNvPr id="96" name="Google Shape;96;p13"/>
          <p:cNvCxnSpPr/>
          <p:nvPr/>
        </p:nvCxnSpPr>
        <p:spPr>
          <a:xfrm>
            <a:off x="814018" y="1992048"/>
            <a:ext cx="8294400" cy="12000"/>
          </a:xfrm>
          <a:prstGeom prst="straightConnector1">
            <a:avLst/>
          </a:prstGeom>
          <a:noFill/>
          <a:ln cap="rnd" cmpd="sng" w="9525">
            <a:solidFill>
              <a:srgbClr val="4F81BD"/>
            </a:solidFill>
            <a:prstDash val="solid"/>
            <a:round/>
            <a:headEnd len="sm" w="sm" type="none"/>
            <a:tailEnd len="sm" w="sm" type="none"/>
          </a:ln>
        </p:spPr>
      </p:cxnSp>
      <p:grpSp>
        <p:nvGrpSpPr>
          <p:cNvPr id="97" name="Google Shape;97;p13"/>
          <p:cNvGrpSpPr/>
          <p:nvPr/>
        </p:nvGrpSpPr>
        <p:grpSpPr>
          <a:xfrm>
            <a:off x="814028" y="2476500"/>
            <a:ext cx="8294106" cy="1983933"/>
            <a:chOff x="-101600" y="80992"/>
            <a:chExt cx="9070545" cy="1633808"/>
          </a:xfrm>
        </p:grpSpPr>
        <p:sp>
          <p:nvSpPr>
            <p:cNvPr id="98" name="Google Shape;98;p13"/>
            <p:cNvSpPr txBox="1"/>
            <p:nvPr/>
          </p:nvSpPr>
          <p:spPr>
            <a:xfrm>
              <a:off x="-97733" y="80992"/>
              <a:ext cx="3903900" cy="2661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600"/>
                <a:buFont typeface="Arial"/>
                <a:buNone/>
              </a:pPr>
              <a:r>
                <a:rPr b="1" i="0" lang="en-US" sz="2100" u="none" cap="none" strike="noStrike">
                  <a:solidFill>
                    <a:srgbClr val="000000"/>
                  </a:solidFill>
                  <a:latin typeface="Times"/>
                  <a:ea typeface="Times"/>
                  <a:cs typeface="Times"/>
                  <a:sym typeface="Times"/>
                </a:rPr>
                <a:t>Swapnil </a:t>
              </a:r>
              <a:r>
                <a:rPr b="1" i="0" lang="en-US" sz="2000" u="none" cap="none" strike="noStrike">
                  <a:solidFill>
                    <a:srgbClr val="000000"/>
                  </a:solidFill>
                  <a:latin typeface="Times"/>
                  <a:ea typeface="Times"/>
                  <a:cs typeface="Times"/>
                  <a:sym typeface="Times"/>
                </a:rPr>
                <a:t>Sharma</a:t>
              </a:r>
              <a:endParaRPr b="0" i="0" sz="2000" u="none" cap="none" strike="noStrike">
                <a:solidFill>
                  <a:srgbClr val="000000"/>
                </a:solidFill>
                <a:latin typeface="Arial"/>
                <a:ea typeface="Arial"/>
                <a:cs typeface="Arial"/>
                <a:sym typeface="Arial"/>
              </a:endParaRPr>
            </a:p>
          </p:txBody>
        </p:sp>
        <p:sp>
          <p:nvSpPr>
            <p:cNvPr id="99" name="Google Shape;99;p13"/>
            <p:cNvSpPr txBox="1"/>
            <p:nvPr/>
          </p:nvSpPr>
          <p:spPr>
            <a:xfrm>
              <a:off x="-97733" y="551412"/>
              <a:ext cx="3500700" cy="2661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600"/>
                <a:buFont typeface="Arial"/>
                <a:buNone/>
              </a:pPr>
              <a:r>
                <a:rPr b="1" i="0" lang="en-US" sz="2100" u="none" cap="none" strike="noStrike">
                  <a:solidFill>
                    <a:srgbClr val="000000"/>
                  </a:solidFill>
                  <a:latin typeface="Times"/>
                  <a:ea typeface="Times"/>
                  <a:cs typeface="Times"/>
                  <a:sym typeface="Times"/>
                </a:rPr>
                <a:t>Uditaparna Sarmah</a:t>
              </a:r>
              <a:endParaRPr b="0" i="0" sz="2100" u="none" cap="none" strike="noStrike">
                <a:solidFill>
                  <a:srgbClr val="000000"/>
                </a:solidFill>
                <a:latin typeface="Arial"/>
                <a:ea typeface="Arial"/>
                <a:cs typeface="Arial"/>
                <a:sym typeface="Arial"/>
              </a:endParaRPr>
            </a:p>
          </p:txBody>
        </p:sp>
        <p:sp>
          <p:nvSpPr>
            <p:cNvPr id="100" name="Google Shape;100;p13"/>
            <p:cNvSpPr txBox="1"/>
            <p:nvPr/>
          </p:nvSpPr>
          <p:spPr>
            <a:xfrm>
              <a:off x="-101600" y="1017743"/>
              <a:ext cx="2699400" cy="5859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chemeClr val="dk1"/>
                </a:buClr>
                <a:buSzPts val="1100"/>
                <a:buFont typeface="Arial"/>
                <a:buNone/>
              </a:pPr>
              <a:r>
                <a:rPr b="1" i="0" lang="en-US" sz="2100" u="none" cap="none" strike="noStrike">
                  <a:solidFill>
                    <a:srgbClr val="000000"/>
                  </a:solidFill>
                  <a:latin typeface="Times New Roman"/>
                  <a:ea typeface="Times New Roman"/>
                  <a:cs typeface="Times New Roman"/>
                  <a:sym typeface="Times New Roman"/>
                </a:rPr>
                <a:t>Vineet M Dodamani</a:t>
              </a:r>
              <a:endParaRPr b="1" i="0" sz="2100" u="none" cap="none" strike="noStrike">
                <a:solidFill>
                  <a:srgbClr val="000000"/>
                </a:solidFill>
                <a:latin typeface="Times New Roman"/>
                <a:ea typeface="Times New Roman"/>
                <a:cs typeface="Times New Roman"/>
                <a:sym typeface="Times New Roman"/>
              </a:endParaRPr>
            </a:p>
            <a:p>
              <a:pPr indent="0" lvl="0" marL="0" marR="0" rtl="0" algn="l">
                <a:lnSpc>
                  <a:spcPct val="120046"/>
                </a:lnSpc>
                <a:spcBef>
                  <a:spcPts val="0"/>
                </a:spcBef>
                <a:spcAft>
                  <a:spcPts val="0"/>
                </a:spcAft>
                <a:buClr>
                  <a:schemeClr val="dk1"/>
                </a:buClr>
                <a:buSzPts val="1100"/>
                <a:buFont typeface="Arial"/>
                <a:buNone/>
              </a:pPr>
              <a:r>
                <a:t/>
              </a:r>
              <a:endParaRPr b="1" i="0" sz="2100" u="none" cap="none" strike="noStrike">
                <a:solidFill>
                  <a:srgbClr val="000000"/>
                </a:solidFill>
                <a:latin typeface="Times New Roman"/>
                <a:ea typeface="Times New Roman"/>
                <a:cs typeface="Times New Roman"/>
                <a:sym typeface="Times New Roman"/>
              </a:endParaRPr>
            </a:p>
          </p:txBody>
        </p:sp>
        <p:sp>
          <p:nvSpPr>
            <p:cNvPr id="101" name="Google Shape;101;p13"/>
            <p:cNvSpPr txBox="1"/>
            <p:nvPr/>
          </p:nvSpPr>
          <p:spPr>
            <a:xfrm>
              <a:off x="-101600" y="1447794"/>
              <a:ext cx="2992200" cy="2661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100"/>
                <a:buFont typeface="Arial"/>
                <a:buNone/>
              </a:pPr>
              <a:r>
                <a:rPr b="1" i="0" lang="en-US" sz="2100" u="none" cap="none" strike="noStrike">
                  <a:solidFill>
                    <a:srgbClr val="000000"/>
                  </a:solidFill>
                  <a:latin typeface="Times"/>
                  <a:ea typeface="Times"/>
                  <a:cs typeface="Times"/>
                  <a:sym typeface="Times"/>
                </a:rPr>
                <a:t>Vikas Rai K</a:t>
              </a:r>
              <a:endParaRPr b="1" i="0" sz="2100" u="none" cap="none" strike="noStrike">
                <a:solidFill>
                  <a:srgbClr val="000000"/>
                </a:solidFill>
                <a:latin typeface="Times"/>
                <a:ea typeface="Times"/>
                <a:cs typeface="Times"/>
                <a:sym typeface="Times"/>
              </a:endParaRPr>
            </a:p>
          </p:txBody>
        </p:sp>
        <p:sp>
          <p:nvSpPr>
            <p:cNvPr id="102" name="Google Shape;102;p13"/>
            <p:cNvSpPr txBox="1"/>
            <p:nvPr/>
          </p:nvSpPr>
          <p:spPr>
            <a:xfrm>
              <a:off x="7192945" y="121339"/>
              <a:ext cx="1776000" cy="2670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706"/>
                <a:buFont typeface="Arial"/>
                <a:buNone/>
              </a:pPr>
              <a:r>
                <a:rPr b="1" i="0" lang="en-US" sz="2106" u="none" cap="none" strike="noStrike">
                  <a:solidFill>
                    <a:srgbClr val="000000"/>
                  </a:solidFill>
                  <a:latin typeface="Times"/>
                  <a:ea typeface="Times"/>
                  <a:cs typeface="Times"/>
                  <a:sym typeface="Times"/>
                </a:rPr>
                <a:t>4NM21EC161</a:t>
              </a:r>
              <a:endParaRPr b="0" i="0" sz="1800" u="none" cap="none" strike="noStrike">
                <a:solidFill>
                  <a:srgbClr val="000000"/>
                </a:solidFill>
                <a:latin typeface="Arial"/>
                <a:ea typeface="Arial"/>
                <a:cs typeface="Arial"/>
                <a:sym typeface="Arial"/>
              </a:endParaRPr>
            </a:p>
          </p:txBody>
        </p:sp>
        <p:sp>
          <p:nvSpPr>
            <p:cNvPr id="103" name="Google Shape;103;p13"/>
            <p:cNvSpPr txBox="1"/>
            <p:nvPr/>
          </p:nvSpPr>
          <p:spPr>
            <a:xfrm>
              <a:off x="7192945" y="587679"/>
              <a:ext cx="1776000" cy="2661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706"/>
                <a:buFont typeface="Arial"/>
                <a:buNone/>
              </a:pPr>
              <a:r>
                <a:rPr b="1" i="0" lang="en-US" sz="2100" u="none" cap="none" strike="noStrike">
                  <a:solidFill>
                    <a:srgbClr val="000000"/>
                  </a:solidFill>
                  <a:latin typeface="Times"/>
                  <a:ea typeface="Times"/>
                  <a:cs typeface="Times"/>
                  <a:sym typeface="Times"/>
                </a:rPr>
                <a:t>4NM21EC173</a:t>
              </a:r>
              <a:endParaRPr b="0" i="0" sz="2100" u="none" cap="none" strike="noStrike">
                <a:solidFill>
                  <a:srgbClr val="000000"/>
                </a:solidFill>
                <a:latin typeface="Arial"/>
                <a:ea typeface="Arial"/>
                <a:cs typeface="Arial"/>
                <a:sym typeface="Arial"/>
              </a:endParaRPr>
            </a:p>
          </p:txBody>
        </p:sp>
        <p:sp>
          <p:nvSpPr>
            <p:cNvPr id="104" name="Google Shape;104;p13"/>
            <p:cNvSpPr txBox="1"/>
            <p:nvPr/>
          </p:nvSpPr>
          <p:spPr>
            <a:xfrm>
              <a:off x="7192945" y="1017740"/>
              <a:ext cx="1776000" cy="2661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600"/>
                <a:buFont typeface="Arial"/>
                <a:buNone/>
              </a:pPr>
              <a:r>
                <a:rPr b="1" i="0" lang="en-US" sz="2100" u="none" cap="none" strike="noStrike">
                  <a:solidFill>
                    <a:srgbClr val="000000"/>
                  </a:solidFill>
                  <a:latin typeface="Times New Roman"/>
                  <a:ea typeface="Times New Roman"/>
                  <a:cs typeface="Times New Roman"/>
                  <a:sym typeface="Times New Roman"/>
                </a:rPr>
                <a:t>4NM21EC183</a:t>
              </a:r>
              <a:endParaRPr b="1" i="0" sz="2100" u="none" cap="none" strike="noStrike">
                <a:solidFill>
                  <a:srgbClr val="000000"/>
                </a:solidFill>
                <a:latin typeface="Times New Roman"/>
                <a:ea typeface="Times New Roman"/>
                <a:cs typeface="Times New Roman"/>
                <a:sym typeface="Times New Roman"/>
              </a:endParaRPr>
            </a:p>
          </p:txBody>
        </p:sp>
        <p:sp>
          <p:nvSpPr>
            <p:cNvPr id="105" name="Google Shape;105;p13"/>
            <p:cNvSpPr txBox="1"/>
            <p:nvPr/>
          </p:nvSpPr>
          <p:spPr>
            <a:xfrm>
              <a:off x="7192945" y="1447800"/>
              <a:ext cx="1776000" cy="267000"/>
            </a:xfrm>
            <a:prstGeom prst="rect">
              <a:avLst/>
            </a:prstGeom>
            <a:noFill/>
            <a:ln>
              <a:noFill/>
            </a:ln>
          </p:spPr>
          <p:txBody>
            <a:bodyPr anchorCtr="0" anchor="t" bIns="0" lIns="0" spcFirstLastPara="1" rIns="0" wrap="square" tIns="0">
              <a:spAutoFit/>
            </a:bodyPr>
            <a:lstStyle/>
            <a:p>
              <a:pPr indent="0" lvl="0" marL="0" marR="0" rtl="0" algn="l">
                <a:lnSpc>
                  <a:spcPct val="120046"/>
                </a:lnSpc>
                <a:spcBef>
                  <a:spcPts val="0"/>
                </a:spcBef>
                <a:spcAft>
                  <a:spcPts val="0"/>
                </a:spcAft>
                <a:buClr>
                  <a:srgbClr val="000000"/>
                </a:buClr>
                <a:buSzPts val="1706"/>
                <a:buFont typeface="Arial"/>
                <a:buNone/>
              </a:pPr>
              <a:r>
                <a:rPr b="1" i="0" lang="en-US" sz="2106" u="none" cap="none" strike="noStrike">
                  <a:solidFill>
                    <a:schemeClr val="dk1"/>
                  </a:solidFill>
                  <a:latin typeface="Times"/>
                  <a:ea typeface="Times"/>
                  <a:cs typeface="Times"/>
                  <a:sym typeface="Times"/>
                </a:rPr>
                <a:t>4NM22EC421</a:t>
              </a:r>
              <a:endParaRPr b="1" i="0" sz="2106" u="none" cap="none" strike="noStrike">
                <a:solidFill>
                  <a:srgbClr val="000000"/>
                </a:solidFill>
                <a:latin typeface="Times"/>
                <a:ea typeface="Times"/>
                <a:cs typeface="Times"/>
                <a:sym typeface="Time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nvSpPr>
        <p:spPr>
          <a:xfrm>
            <a:off x="-56450" y="3833250"/>
            <a:ext cx="3936300" cy="1508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 Paillier Cryptosystem:</a:t>
            </a:r>
            <a:endParaRPr b="1" sz="20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The Paillier cryptosystem is a </a:t>
            </a:r>
            <a:r>
              <a:rPr b="1" lang="en-US">
                <a:latin typeface="Times New Roman"/>
                <a:ea typeface="Times New Roman"/>
                <a:cs typeface="Times New Roman"/>
                <a:sym typeface="Times New Roman"/>
              </a:rPr>
              <a:t>probabilistic</a:t>
            </a:r>
            <a:r>
              <a:rPr b="1" lang="en-US">
                <a:latin typeface="Times New Roman"/>
                <a:ea typeface="Times New Roman"/>
                <a:cs typeface="Times New Roman"/>
                <a:sym typeface="Times New Roman"/>
              </a:rPr>
              <a:t> asymmetric algorithm</a:t>
            </a:r>
            <a:r>
              <a:rPr lang="en-US">
                <a:latin typeface="Times New Roman"/>
                <a:ea typeface="Times New Roman"/>
                <a:cs typeface="Times New Roman"/>
                <a:sym typeface="Times New Roman"/>
              </a:rPr>
              <a:t>. It is known for its</a:t>
            </a:r>
            <a:r>
              <a:rPr b="1" lang="en-US">
                <a:latin typeface="Times New Roman"/>
                <a:ea typeface="Times New Roman"/>
                <a:cs typeface="Times New Roman"/>
                <a:sym typeface="Times New Roman"/>
              </a:rPr>
              <a:t> additive homomorphic properties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244" name="Google Shape;244;p22"/>
          <p:cNvSpPr txBox="1"/>
          <p:nvPr/>
        </p:nvSpPr>
        <p:spPr>
          <a:xfrm>
            <a:off x="20875" y="921100"/>
            <a:ext cx="25956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 RSA Cryptosystem:</a:t>
            </a:r>
            <a:endParaRPr sz="2000">
              <a:latin typeface="Times New Roman"/>
              <a:ea typeface="Times New Roman"/>
              <a:cs typeface="Times New Roman"/>
              <a:sym typeface="Times New Roman"/>
            </a:endParaRPr>
          </a:p>
        </p:txBody>
      </p:sp>
      <p:sp>
        <p:nvSpPr>
          <p:cNvPr id="245" name="Google Shape;245;p22"/>
          <p:cNvSpPr txBox="1"/>
          <p:nvPr/>
        </p:nvSpPr>
        <p:spPr>
          <a:xfrm>
            <a:off x="41875" y="157000"/>
            <a:ext cx="9711600" cy="607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2900">
                <a:solidFill>
                  <a:srgbClr val="1F497D"/>
                </a:solidFill>
                <a:latin typeface="Times New Roman"/>
                <a:ea typeface="Times New Roman"/>
                <a:cs typeface="Times New Roman"/>
                <a:sym typeface="Times New Roman"/>
              </a:rPr>
              <a:t>Homomorphic Property of RSA and Paillier Cryptosystem</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246" name="Google Shape;246;p22"/>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lang="en-US" sz="1706">
                <a:solidFill>
                  <a:srgbClr val="002060"/>
                </a:solidFill>
                <a:latin typeface="Times"/>
                <a:ea typeface="Times"/>
                <a:cs typeface="Times"/>
                <a:sym typeface="Times"/>
              </a:rPr>
              <a:t>1</a:t>
            </a:r>
            <a:r>
              <a:rPr b="1" i="0" lang="en-US" sz="1706" u="none" cap="none" strike="noStrike">
                <a:solidFill>
                  <a:srgbClr val="002060"/>
                </a:solidFill>
                <a:latin typeface="Times"/>
                <a:ea typeface="Times"/>
                <a:cs typeface="Times"/>
                <a:sym typeface="Times"/>
              </a:rPr>
              <a:t>0</a:t>
            </a:r>
            <a:endParaRPr b="0" i="0" sz="1400" u="none" cap="none" strike="noStrike">
              <a:solidFill>
                <a:srgbClr val="000000"/>
              </a:solidFill>
              <a:latin typeface="Arial"/>
              <a:ea typeface="Arial"/>
              <a:cs typeface="Arial"/>
              <a:sym typeface="Arial"/>
            </a:endParaRPr>
          </a:p>
        </p:txBody>
      </p:sp>
      <p:sp>
        <p:nvSpPr>
          <p:cNvPr id="247" name="Google Shape;247;p22"/>
          <p:cNvSpPr txBox="1"/>
          <p:nvPr/>
        </p:nvSpPr>
        <p:spPr>
          <a:xfrm>
            <a:off x="3867375" y="4401900"/>
            <a:ext cx="5790600" cy="251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Encryption:</a:t>
            </a:r>
            <a:endParaRPr sz="1700">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rPr lang="en-US" sz="1700">
                <a:solidFill>
                  <a:schemeClr val="dk1"/>
                </a:solidFill>
                <a:latin typeface="Times New Roman"/>
                <a:ea typeface="Times New Roman"/>
                <a:cs typeface="Times New Roman"/>
                <a:sym typeface="Times New Roman"/>
              </a:rPr>
              <a:t>c</a:t>
            </a:r>
            <a:r>
              <a:rPr baseline="-25000" lang="en-US" sz="1700">
                <a:solidFill>
                  <a:schemeClr val="dk1"/>
                </a:solidFill>
                <a:latin typeface="Times New Roman"/>
                <a:ea typeface="Times New Roman"/>
                <a:cs typeface="Times New Roman"/>
                <a:sym typeface="Times New Roman"/>
              </a:rPr>
              <a:t>1</a:t>
            </a:r>
            <a:r>
              <a:rPr lang="en-US" sz="1700">
                <a:solidFill>
                  <a:schemeClr val="dk1"/>
                </a:solidFill>
                <a:latin typeface="Times New Roman"/>
                <a:ea typeface="Times New Roman"/>
                <a:cs typeface="Times New Roman"/>
                <a:sym typeface="Times New Roman"/>
              </a:rPr>
              <a:t> = g</a:t>
            </a:r>
            <a:r>
              <a:rPr baseline="30000" lang="en-US" sz="1700">
                <a:solidFill>
                  <a:schemeClr val="dk1"/>
                </a:solidFill>
                <a:latin typeface="Times New Roman"/>
                <a:ea typeface="Times New Roman"/>
                <a:cs typeface="Times New Roman"/>
                <a:sym typeface="Times New Roman"/>
              </a:rPr>
              <a:t>m1</a:t>
            </a:r>
            <a:r>
              <a:rPr lang="en-US" sz="1700">
                <a:solidFill>
                  <a:schemeClr val="dk1"/>
                </a:solidFill>
                <a:latin typeface="Times New Roman"/>
                <a:ea typeface="Times New Roman"/>
                <a:cs typeface="Times New Roman"/>
                <a:sym typeface="Times New Roman"/>
              </a:rPr>
              <a:t> r</a:t>
            </a:r>
            <a:r>
              <a:rPr baseline="30000" lang="en-US" sz="1700">
                <a:solidFill>
                  <a:schemeClr val="dk1"/>
                </a:solidFill>
                <a:latin typeface="Times New Roman"/>
                <a:ea typeface="Times New Roman"/>
                <a:cs typeface="Times New Roman"/>
                <a:sym typeface="Times New Roman"/>
              </a:rPr>
              <a:t>n</a:t>
            </a:r>
            <a:r>
              <a:rPr baseline="-25000" lang="en-US" sz="1700">
                <a:solidFill>
                  <a:schemeClr val="dk1"/>
                </a:solidFill>
                <a:latin typeface="Times New Roman"/>
                <a:ea typeface="Times New Roman"/>
                <a:cs typeface="Times New Roman"/>
                <a:sym typeface="Times New Roman"/>
              </a:rPr>
              <a:t>1</a:t>
            </a:r>
            <a:r>
              <a:rPr lang="en-US" sz="1700">
                <a:solidFill>
                  <a:schemeClr val="dk1"/>
                </a:solidFill>
                <a:latin typeface="Times New Roman"/>
                <a:ea typeface="Times New Roman"/>
                <a:cs typeface="Times New Roman"/>
                <a:sym typeface="Times New Roman"/>
              </a:rPr>
              <a:t> mod n² &amp; c</a:t>
            </a:r>
            <a:r>
              <a:rPr baseline="-25000" lang="en-US" sz="1700">
                <a:solidFill>
                  <a:schemeClr val="dk1"/>
                </a:solidFill>
                <a:latin typeface="Times New Roman"/>
                <a:ea typeface="Times New Roman"/>
                <a:cs typeface="Times New Roman"/>
                <a:sym typeface="Times New Roman"/>
              </a:rPr>
              <a:t>2</a:t>
            </a:r>
            <a:r>
              <a:rPr lang="en-US" sz="1700">
                <a:solidFill>
                  <a:schemeClr val="dk1"/>
                </a:solidFill>
                <a:latin typeface="Times New Roman"/>
                <a:ea typeface="Times New Roman"/>
                <a:cs typeface="Times New Roman"/>
                <a:sym typeface="Times New Roman"/>
              </a:rPr>
              <a:t> = g</a:t>
            </a:r>
            <a:r>
              <a:rPr baseline="30000" lang="en-US" sz="1700">
                <a:solidFill>
                  <a:schemeClr val="dk1"/>
                </a:solidFill>
                <a:latin typeface="Times New Roman"/>
                <a:ea typeface="Times New Roman"/>
                <a:cs typeface="Times New Roman"/>
                <a:sym typeface="Times New Roman"/>
              </a:rPr>
              <a:t>m2</a:t>
            </a:r>
            <a:r>
              <a:rPr lang="en-US" sz="1700">
                <a:solidFill>
                  <a:schemeClr val="dk1"/>
                </a:solidFill>
                <a:latin typeface="Times New Roman"/>
                <a:ea typeface="Times New Roman"/>
                <a:cs typeface="Times New Roman"/>
                <a:sym typeface="Times New Roman"/>
              </a:rPr>
              <a:t> r</a:t>
            </a:r>
            <a:r>
              <a:rPr baseline="-25000" lang="en-US" sz="1700">
                <a:solidFill>
                  <a:schemeClr val="dk1"/>
                </a:solidFill>
                <a:latin typeface="Times New Roman"/>
                <a:ea typeface="Times New Roman"/>
                <a:cs typeface="Times New Roman"/>
                <a:sym typeface="Times New Roman"/>
              </a:rPr>
              <a:t>2</a:t>
            </a:r>
            <a:r>
              <a:rPr baseline="30000" lang="en-US" sz="1700">
                <a:solidFill>
                  <a:schemeClr val="dk1"/>
                </a:solidFill>
                <a:latin typeface="Times New Roman"/>
                <a:ea typeface="Times New Roman"/>
                <a:cs typeface="Times New Roman"/>
                <a:sym typeface="Times New Roman"/>
              </a:rPr>
              <a:t>n</a:t>
            </a:r>
            <a:r>
              <a:rPr lang="en-US" sz="1700">
                <a:solidFill>
                  <a:schemeClr val="dk1"/>
                </a:solidFill>
                <a:latin typeface="Times New Roman"/>
                <a:ea typeface="Times New Roman"/>
                <a:cs typeface="Times New Roman"/>
                <a:sym typeface="Times New Roman"/>
              </a:rPr>
              <a:t> mod n² </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Homomorphi</a:t>
            </a:r>
            <a:r>
              <a:rPr lang="en-US" sz="1700">
                <a:solidFill>
                  <a:schemeClr val="dk1"/>
                </a:solidFill>
                <a:latin typeface="Calibri"/>
                <a:ea typeface="Calibri"/>
                <a:cs typeface="Calibri"/>
                <a:sym typeface="Calibri"/>
              </a:rPr>
              <a:t>c Addition</a:t>
            </a:r>
            <a:r>
              <a:rPr lang="en-US"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indent="457200" lvl="0" marL="0" rtl="0" algn="l">
              <a:lnSpc>
                <a:spcPct val="150000"/>
              </a:lnSpc>
              <a:spcBef>
                <a:spcPts val="0"/>
              </a:spcBef>
              <a:spcAft>
                <a:spcPts val="0"/>
              </a:spcAft>
              <a:buNone/>
            </a:pPr>
            <a:r>
              <a:rPr b="1" lang="en-US" sz="1650">
                <a:solidFill>
                  <a:schemeClr val="dk1"/>
                </a:solidFill>
                <a:latin typeface="Times New Roman"/>
                <a:ea typeface="Times New Roman"/>
                <a:cs typeface="Times New Roman"/>
                <a:sym typeface="Times New Roman"/>
              </a:rPr>
              <a:t> c</a:t>
            </a:r>
            <a:r>
              <a:rPr b="1" baseline="-25000" lang="en-US" sz="1650">
                <a:solidFill>
                  <a:schemeClr val="dk1"/>
                </a:solidFill>
                <a:latin typeface="Times New Roman"/>
                <a:ea typeface="Times New Roman"/>
                <a:cs typeface="Times New Roman"/>
                <a:sym typeface="Times New Roman"/>
              </a:rPr>
              <a:t>1</a:t>
            </a:r>
            <a:r>
              <a:rPr b="1" lang="en-US" sz="1650">
                <a:solidFill>
                  <a:schemeClr val="dk1"/>
                </a:solidFill>
                <a:latin typeface="Times New Roman"/>
                <a:ea typeface="Times New Roman"/>
                <a:cs typeface="Times New Roman"/>
                <a:sym typeface="Times New Roman"/>
              </a:rPr>
              <a:t>c</a:t>
            </a:r>
            <a:r>
              <a:rPr b="1" baseline="-25000" lang="en-US" sz="1650">
                <a:solidFill>
                  <a:schemeClr val="dk1"/>
                </a:solidFill>
                <a:latin typeface="Times New Roman"/>
                <a:ea typeface="Times New Roman"/>
                <a:cs typeface="Times New Roman"/>
                <a:sym typeface="Times New Roman"/>
              </a:rPr>
              <a:t>2</a:t>
            </a:r>
            <a:r>
              <a:rPr b="1" lang="en-US" sz="1650">
                <a:solidFill>
                  <a:schemeClr val="dk1"/>
                </a:solidFill>
                <a:latin typeface="Times New Roman"/>
                <a:ea typeface="Times New Roman"/>
                <a:cs typeface="Times New Roman"/>
                <a:sym typeface="Times New Roman"/>
              </a:rPr>
              <a:t> = (g</a:t>
            </a:r>
            <a:r>
              <a:rPr b="1" baseline="30000" lang="en-US" sz="1650">
                <a:solidFill>
                  <a:schemeClr val="dk1"/>
                </a:solidFill>
                <a:latin typeface="Times New Roman"/>
                <a:ea typeface="Times New Roman"/>
                <a:cs typeface="Times New Roman"/>
                <a:sym typeface="Times New Roman"/>
              </a:rPr>
              <a:t>m1</a:t>
            </a:r>
            <a:r>
              <a:rPr b="1" lang="en-US" sz="1650">
                <a:solidFill>
                  <a:schemeClr val="dk1"/>
                </a:solidFill>
                <a:latin typeface="Times New Roman"/>
                <a:ea typeface="Times New Roman"/>
                <a:cs typeface="Times New Roman"/>
                <a:sym typeface="Times New Roman"/>
              </a:rPr>
              <a:t>.r</a:t>
            </a:r>
            <a:r>
              <a:rPr b="1" baseline="30000" lang="en-US" sz="1650">
                <a:solidFill>
                  <a:schemeClr val="dk1"/>
                </a:solidFill>
                <a:latin typeface="Times New Roman"/>
                <a:ea typeface="Times New Roman"/>
                <a:cs typeface="Times New Roman"/>
                <a:sym typeface="Times New Roman"/>
              </a:rPr>
              <a:t>n</a:t>
            </a:r>
            <a:r>
              <a:rPr b="1" baseline="-25000" lang="en-US" sz="1650">
                <a:solidFill>
                  <a:schemeClr val="dk1"/>
                </a:solidFill>
                <a:latin typeface="Times New Roman"/>
                <a:ea typeface="Times New Roman"/>
                <a:cs typeface="Times New Roman"/>
                <a:sym typeface="Times New Roman"/>
              </a:rPr>
              <a:t>1</a:t>
            </a:r>
            <a:r>
              <a:rPr b="1" lang="en-US" sz="1650">
                <a:solidFill>
                  <a:schemeClr val="dk1"/>
                </a:solidFill>
                <a:latin typeface="Times New Roman"/>
                <a:ea typeface="Times New Roman"/>
                <a:cs typeface="Times New Roman"/>
                <a:sym typeface="Times New Roman"/>
              </a:rPr>
              <a:t>).(g</a:t>
            </a:r>
            <a:r>
              <a:rPr b="1" baseline="30000" lang="en-US" sz="1650">
                <a:solidFill>
                  <a:schemeClr val="dk1"/>
                </a:solidFill>
                <a:latin typeface="Times New Roman"/>
                <a:ea typeface="Times New Roman"/>
                <a:cs typeface="Times New Roman"/>
                <a:sym typeface="Times New Roman"/>
              </a:rPr>
              <a:t>m2</a:t>
            </a:r>
            <a:r>
              <a:rPr b="1" lang="en-US" sz="1650">
                <a:solidFill>
                  <a:schemeClr val="dk1"/>
                </a:solidFill>
                <a:latin typeface="Times New Roman"/>
                <a:ea typeface="Times New Roman"/>
                <a:cs typeface="Times New Roman"/>
                <a:sym typeface="Times New Roman"/>
              </a:rPr>
              <a:t>.r</a:t>
            </a:r>
            <a:r>
              <a:rPr b="1" baseline="30000" lang="en-US" sz="1650">
                <a:solidFill>
                  <a:schemeClr val="dk1"/>
                </a:solidFill>
                <a:latin typeface="Times New Roman"/>
                <a:ea typeface="Times New Roman"/>
                <a:cs typeface="Times New Roman"/>
                <a:sym typeface="Times New Roman"/>
              </a:rPr>
              <a:t>n</a:t>
            </a:r>
            <a:r>
              <a:rPr b="1" baseline="-25000" lang="en-US" sz="1650">
                <a:solidFill>
                  <a:schemeClr val="dk1"/>
                </a:solidFill>
                <a:latin typeface="Times New Roman"/>
                <a:ea typeface="Times New Roman"/>
                <a:cs typeface="Times New Roman"/>
                <a:sym typeface="Times New Roman"/>
              </a:rPr>
              <a:t>2</a:t>
            </a:r>
            <a:r>
              <a:rPr b="1" lang="en-US" sz="1650">
                <a:solidFill>
                  <a:schemeClr val="dk1"/>
                </a:solidFill>
                <a:latin typeface="Times New Roman"/>
                <a:ea typeface="Times New Roman"/>
                <a:cs typeface="Times New Roman"/>
                <a:sym typeface="Times New Roman"/>
              </a:rPr>
              <a:t>) mod n² = g</a:t>
            </a:r>
            <a:r>
              <a:rPr b="1" baseline="30000" lang="en-US" sz="1650">
                <a:solidFill>
                  <a:schemeClr val="dk1"/>
                </a:solidFill>
                <a:latin typeface="Times New Roman"/>
                <a:ea typeface="Times New Roman"/>
                <a:cs typeface="Times New Roman"/>
                <a:sym typeface="Times New Roman"/>
              </a:rPr>
              <a:t>m1+m2</a:t>
            </a:r>
            <a:r>
              <a:rPr b="1" lang="en-US" sz="1650">
                <a:solidFill>
                  <a:schemeClr val="dk1"/>
                </a:solidFill>
                <a:latin typeface="Times New Roman"/>
                <a:ea typeface="Times New Roman"/>
                <a:cs typeface="Times New Roman"/>
                <a:sym typeface="Times New Roman"/>
              </a:rPr>
              <a:t>. (r1.r2)</a:t>
            </a:r>
            <a:r>
              <a:rPr b="1" baseline="30000" lang="en-US" sz="1650">
                <a:solidFill>
                  <a:schemeClr val="dk1"/>
                </a:solidFill>
                <a:latin typeface="Times New Roman"/>
                <a:ea typeface="Times New Roman"/>
                <a:cs typeface="Times New Roman"/>
                <a:sym typeface="Times New Roman"/>
              </a:rPr>
              <a:t>n</a:t>
            </a:r>
            <a:r>
              <a:rPr b="1" lang="en-US" sz="1650">
                <a:solidFill>
                  <a:schemeClr val="dk1"/>
                </a:solidFill>
                <a:latin typeface="Times New Roman"/>
                <a:ea typeface="Times New Roman"/>
                <a:cs typeface="Times New Roman"/>
                <a:sym typeface="Times New Roman"/>
              </a:rPr>
              <a:t> mod n²</a:t>
            </a:r>
            <a:endParaRPr sz="1650">
              <a:solidFill>
                <a:schemeClr val="dk1"/>
              </a:solidFill>
              <a:latin typeface="Calibri"/>
              <a:ea typeface="Calibri"/>
              <a:cs typeface="Calibri"/>
              <a:sym typeface="Calibri"/>
            </a:endParaRPr>
          </a:p>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Decryption:</a:t>
            </a:r>
            <a:endParaRPr sz="1700">
              <a:solidFill>
                <a:schemeClr val="dk1"/>
              </a:solidFill>
              <a:latin typeface="Calibri"/>
              <a:ea typeface="Calibri"/>
              <a:cs typeface="Calibri"/>
              <a:sym typeface="Calibri"/>
            </a:endParaRPr>
          </a:p>
          <a:p>
            <a:pPr indent="457200" lvl="0" marL="0" rtl="0" algn="l">
              <a:lnSpc>
                <a:spcPct val="150000"/>
              </a:lnSpc>
              <a:spcBef>
                <a:spcPts val="0"/>
              </a:spcBef>
              <a:spcAft>
                <a:spcPts val="0"/>
              </a:spcAft>
              <a:buNone/>
            </a:pPr>
            <a:r>
              <a:rPr b="1" lang="en-US" sz="1700">
                <a:solidFill>
                  <a:schemeClr val="dk1"/>
                </a:solidFill>
                <a:latin typeface="Times New Roman"/>
                <a:ea typeface="Times New Roman"/>
                <a:cs typeface="Times New Roman"/>
                <a:sym typeface="Times New Roman"/>
              </a:rPr>
              <a:t>D(</a:t>
            </a:r>
            <a:r>
              <a:rPr b="1" lang="en-US" sz="1650">
                <a:solidFill>
                  <a:schemeClr val="dk1"/>
                </a:solidFill>
                <a:latin typeface="Times New Roman"/>
                <a:ea typeface="Times New Roman"/>
                <a:cs typeface="Times New Roman"/>
                <a:sym typeface="Times New Roman"/>
              </a:rPr>
              <a:t>c</a:t>
            </a:r>
            <a:r>
              <a:rPr b="1" baseline="-25000" lang="en-US" sz="1650">
                <a:solidFill>
                  <a:schemeClr val="dk1"/>
                </a:solidFill>
                <a:latin typeface="Times New Roman"/>
                <a:ea typeface="Times New Roman"/>
                <a:cs typeface="Times New Roman"/>
                <a:sym typeface="Times New Roman"/>
              </a:rPr>
              <a:t>1</a:t>
            </a:r>
            <a:r>
              <a:rPr b="1" lang="en-US" sz="1650">
                <a:solidFill>
                  <a:schemeClr val="dk1"/>
                </a:solidFill>
                <a:latin typeface="Times New Roman"/>
                <a:ea typeface="Times New Roman"/>
                <a:cs typeface="Times New Roman"/>
                <a:sym typeface="Times New Roman"/>
              </a:rPr>
              <a:t>c</a:t>
            </a:r>
            <a:r>
              <a:rPr b="1" baseline="-25000" lang="en-US" sz="1650">
                <a:solidFill>
                  <a:schemeClr val="dk1"/>
                </a:solidFill>
                <a:latin typeface="Times New Roman"/>
                <a:ea typeface="Times New Roman"/>
                <a:cs typeface="Times New Roman"/>
                <a:sym typeface="Times New Roman"/>
              </a:rPr>
              <a:t>2</a:t>
            </a:r>
            <a:r>
              <a:rPr b="1" lang="en-US" sz="1700">
                <a:solidFill>
                  <a:schemeClr val="dk1"/>
                </a:solidFill>
                <a:latin typeface="Times New Roman"/>
                <a:ea typeface="Times New Roman"/>
                <a:cs typeface="Times New Roman"/>
                <a:sym typeface="Times New Roman"/>
              </a:rPr>
              <a:t>mod n²) = m</a:t>
            </a:r>
            <a:r>
              <a:rPr b="1" baseline="-25000" lang="en-US" sz="1700">
                <a:solidFill>
                  <a:schemeClr val="dk1"/>
                </a:solidFill>
                <a:latin typeface="Times New Roman"/>
                <a:ea typeface="Times New Roman"/>
                <a:cs typeface="Times New Roman"/>
                <a:sym typeface="Times New Roman"/>
              </a:rPr>
              <a:t>1</a:t>
            </a:r>
            <a:r>
              <a:rPr b="1" lang="en-US" sz="1700">
                <a:solidFill>
                  <a:schemeClr val="dk1"/>
                </a:solidFill>
                <a:latin typeface="Times New Roman"/>
                <a:ea typeface="Times New Roman"/>
                <a:cs typeface="Times New Roman"/>
                <a:sym typeface="Times New Roman"/>
              </a:rPr>
              <a:t> + m</a:t>
            </a:r>
            <a:r>
              <a:rPr b="1" baseline="-25000" lang="en-US" sz="1700">
                <a:solidFill>
                  <a:schemeClr val="dk1"/>
                </a:solidFill>
                <a:latin typeface="Times New Roman"/>
                <a:ea typeface="Times New Roman"/>
                <a:cs typeface="Times New Roman"/>
                <a:sym typeface="Times New Roman"/>
              </a:rPr>
              <a:t>2</a:t>
            </a:r>
            <a:r>
              <a:rPr b="1" lang="en-US" sz="1700">
                <a:solidFill>
                  <a:schemeClr val="dk1"/>
                </a:solidFill>
                <a:latin typeface="Times New Roman"/>
                <a:ea typeface="Times New Roman"/>
                <a:cs typeface="Times New Roman"/>
                <a:sym typeface="Times New Roman"/>
              </a:rPr>
              <a:t> mod n</a:t>
            </a:r>
            <a:endParaRPr b="1" sz="1700">
              <a:solidFill>
                <a:schemeClr val="dk1"/>
              </a:solidFill>
              <a:latin typeface="Times New Roman"/>
              <a:ea typeface="Times New Roman"/>
              <a:cs typeface="Times New Roman"/>
              <a:sym typeface="Times New Roman"/>
            </a:endParaRPr>
          </a:p>
          <a:p>
            <a:pPr indent="0" lvl="0" marL="1371600" rtl="0" algn="l">
              <a:lnSpc>
                <a:spcPct val="150000"/>
              </a:lnSpc>
              <a:spcBef>
                <a:spcPts val="0"/>
              </a:spcBef>
              <a:spcAft>
                <a:spcPts val="0"/>
              </a:spcAft>
              <a:buNone/>
            </a:pPr>
            <a:r>
              <a:t/>
            </a:r>
            <a:endParaRPr sz="17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700">
              <a:solidFill>
                <a:schemeClr val="dk1"/>
              </a:solidFill>
              <a:latin typeface="Calibri"/>
              <a:ea typeface="Calibri"/>
              <a:cs typeface="Calibri"/>
              <a:sym typeface="Calibri"/>
            </a:endParaRPr>
          </a:p>
        </p:txBody>
      </p:sp>
      <p:sp>
        <p:nvSpPr>
          <p:cNvPr id="248" name="Google Shape;248;p22"/>
          <p:cNvSpPr txBox="1"/>
          <p:nvPr/>
        </p:nvSpPr>
        <p:spPr>
          <a:xfrm>
            <a:off x="0" y="1468900"/>
            <a:ext cx="4819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US">
                <a:solidFill>
                  <a:schemeClr val="dk1"/>
                </a:solidFill>
              </a:rPr>
              <a:t>RSA supports a </a:t>
            </a:r>
            <a:r>
              <a:rPr b="1" lang="en-US">
                <a:solidFill>
                  <a:schemeClr val="dk1"/>
                </a:solidFill>
              </a:rPr>
              <a:t>multiplicative homomorphic property</a:t>
            </a:r>
            <a:r>
              <a:rPr lang="en-US">
                <a:solidFill>
                  <a:schemeClr val="dk1"/>
                </a:solidFill>
              </a:rPr>
              <a:t>.</a:t>
            </a:r>
            <a:endParaRPr/>
          </a:p>
        </p:txBody>
      </p:sp>
      <p:sp>
        <p:nvSpPr>
          <p:cNvPr id="249" name="Google Shape;249;p22"/>
          <p:cNvSpPr txBox="1"/>
          <p:nvPr/>
        </p:nvSpPr>
        <p:spPr>
          <a:xfrm>
            <a:off x="4838150" y="1157425"/>
            <a:ext cx="4819800" cy="251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Encryption:</a:t>
            </a:r>
            <a:endParaRPr sz="1700">
              <a:solidFill>
                <a:schemeClr val="dk1"/>
              </a:solidFill>
              <a:latin typeface="Calibri"/>
              <a:ea typeface="Calibri"/>
              <a:cs typeface="Calibri"/>
              <a:sym typeface="Calibri"/>
            </a:endParaRPr>
          </a:p>
          <a:p>
            <a:pPr indent="0" lvl="0" marL="457200" rtl="0" algn="l">
              <a:lnSpc>
                <a:spcPct val="150000"/>
              </a:lnSpc>
              <a:spcBef>
                <a:spcPts val="0"/>
              </a:spcBef>
              <a:spcAft>
                <a:spcPts val="0"/>
              </a:spcAft>
              <a:buNone/>
            </a:pPr>
            <a:r>
              <a:rPr lang="en-US" sz="1700">
                <a:solidFill>
                  <a:schemeClr val="dk1"/>
                </a:solidFill>
                <a:latin typeface="Calibri"/>
                <a:ea typeface="Calibri"/>
                <a:cs typeface="Calibri"/>
                <a:sym typeface="Calibri"/>
              </a:rPr>
              <a:t>c₁ = m</a:t>
            </a:r>
            <a:r>
              <a:rPr baseline="-25000" lang="en-US" sz="1700">
                <a:solidFill>
                  <a:schemeClr val="dk1"/>
                </a:solidFill>
                <a:latin typeface="Calibri"/>
                <a:ea typeface="Calibri"/>
                <a:cs typeface="Calibri"/>
                <a:sym typeface="Calibri"/>
              </a:rPr>
              <a:t>1</a:t>
            </a:r>
            <a:r>
              <a:rPr baseline="30000" lang="en-US" sz="1700">
                <a:solidFill>
                  <a:schemeClr val="dk1"/>
                </a:solidFill>
                <a:latin typeface="Calibri"/>
                <a:ea typeface="Calibri"/>
                <a:cs typeface="Calibri"/>
                <a:sym typeface="Calibri"/>
              </a:rPr>
              <a:t>e</a:t>
            </a:r>
            <a:r>
              <a:rPr lang="en-US" sz="1700">
                <a:solidFill>
                  <a:schemeClr val="dk1"/>
                </a:solidFill>
                <a:latin typeface="Calibri"/>
                <a:ea typeface="Calibri"/>
                <a:cs typeface="Calibri"/>
                <a:sym typeface="Calibri"/>
              </a:rPr>
              <a:t> mod n &amp;  c</a:t>
            </a:r>
            <a:r>
              <a:rPr baseline="-25000" lang="en-US" sz="1700">
                <a:solidFill>
                  <a:schemeClr val="dk1"/>
                </a:solidFill>
                <a:latin typeface="Calibri"/>
                <a:ea typeface="Calibri"/>
                <a:cs typeface="Calibri"/>
                <a:sym typeface="Calibri"/>
              </a:rPr>
              <a:t>2 = </a:t>
            </a:r>
            <a:r>
              <a:rPr lang="en-US" sz="1700">
                <a:solidFill>
                  <a:schemeClr val="dk1"/>
                </a:solidFill>
                <a:latin typeface="Calibri"/>
                <a:ea typeface="Calibri"/>
                <a:cs typeface="Calibri"/>
                <a:sym typeface="Calibri"/>
              </a:rPr>
              <a:t>m</a:t>
            </a:r>
            <a:r>
              <a:rPr baseline="-25000" lang="en-US" sz="1700">
                <a:solidFill>
                  <a:schemeClr val="dk1"/>
                </a:solidFill>
                <a:latin typeface="Calibri"/>
                <a:ea typeface="Calibri"/>
                <a:cs typeface="Calibri"/>
                <a:sym typeface="Calibri"/>
              </a:rPr>
              <a:t>2</a:t>
            </a:r>
            <a:r>
              <a:rPr baseline="30000" lang="en-US" sz="1700">
                <a:solidFill>
                  <a:schemeClr val="dk1"/>
                </a:solidFill>
                <a:latin typeface="Calibri"/>
                <a:ea typeface="Calibri"/>
                <a:cs typeface="Calibri"/>
                <a:sym typeface="Calibri"/>
              </a:rPr>
              <a:t>e</a:t>
            </a:r>
            <a:r>
              <a:rPr lang="en-US" sz="1700">
                <a:solidFill>
                  <a:schemeClr val="dk1"/>
                </a:solidFill>
                <a:latin typeface="Calibri"/>
                <a:ea typeface="Calibri"/>
                <a:cs typeface="Calibri"/>
                <a:sym typeface="Calibri"/>
              </a:rPr>
              <a:t> mod n </a:t>
            </a:r>
            <a:endParaRPr sz="1700">
              <a:solidFill>
                <a:schemeClr val="dk1"/>
              </a:solidFill>
              <a:latin typeface="Calibri"/>
              <a:ea typeface="Calibri"/>
              <a:cs typeface="Calibri"/>
              <a:sym typeface="Calibri"/>
            </a:endParaRPr>
          </a:p>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Homomorphic Multiplication:</a:t>
            </a:r>
            <a:endParaRPr sz="1700">
              <a:solidFill>
                <a:schemeClr val="dk1"/>
              </a:solidFill>
              <a:latin typeface="Calibri"/>
              <a:ea typeface="Calibri"/>
              <a:cs typeface="Calibri"/>
              <a:sym typeface="Calibri"/>
            </a:endParaRPr>
          </a:p>
          <a:p>
            <a:pPr indent="457200" lvl="0" marL="0" rtl="0" algn="l">
              <a:lnSpc>
                <a:spcPct val="150000"/>
              </a:lnSpc>
              <a:spcBef>
                <a:spcPts val="0"/>
              </a:spcBef>
              <a:spcAft>
                <a:spcPts val="0"/>
              </a:spcAft>
              <a:buNone/>
            </a:pPr>
            <a:r>
              <a:rPr b="1" lang="en-US" sz="1700">
                <a:solidFill>
                  <a:schemeClr val="dk1"/>
                </a:solidFill>
                <a:latin typeface="Calibri"/>
                <a:ea typeface="Calibri"/>
                <a:cs typeface="Calibri"/>
                <a:sym typeface="Calibri"/>
              </a:rPr>
              <a:t>c</a:t>
            </a:r>
            <a:r>
              <a:rPr b="1" baseline="-25000" lang="en-US" sz="1700">
                <a:solidFill>
                  <a:schemeClr val="dk1"/>
                </a:solidFill>
                <a:latin typeface="Calibri"/>
                <a:ea typeface="Calibri"/>
                <a:cs typeface="Calibri"/>
                <a:sym typeface="Calibri"/>
              </a:rPr>
              <a:t>1</a:t>
            </a:r>
            <a:r>
              <a:rPr b="1" lang="en-US" sz="1700">
                <a:solidFill>
                  <a:schemeClr val="dk1"/>
                </a:solidFill>
                <a:latin typeface="Calibri"/>
                <a:ea typeface="Calibri"/>
                <a:cs typeface="Calibri"/>
                <a:sym typeface="Calibri"/>
              </a:rPr>
              <a:t> × c</a:t>
            </a:r>
            <a:r>
              <a:rPr b="1" baseline="-25000" lang="en-US" sz="1700">
                <a:solidFill>
                  <a:schemeClr val="dk1"/>
                </a:solidFill>
                <a:latin typeface="Calibri"/>
                <a:ea typeface="Calibri"/>
                <a:cs typeface="Calibri"/>
                <a:sym typeface="Calibri"/>
              </a:rPr>
              <a:t>2</a:t>
            </a:r>
            <a:r>
              <a:rPr b="1" lang="en-US" sz="1700">
                <a:solidFill>
                  <a:schemeClr val="dk1"/>
                </a:solidFill>
                <a:latin typeface="Calibri"/>
                <a:ea typeface="Calibri"/>
                <a:cs typeface="Calibri"/>
                <a:sym typeface="Calibri"/>
              </a:rPr>
              <a:t> = (m₁x m₂)</a:t>
            </a:r>
            <a:r>
              <a:rPr b="1" baseline="30000" lang="en-US" sz="1700">
                <a:solidFill>
                  <a:schemeClr val="dk1"/>
                </a:solidFill>
                <a:latin typeface="Calibri"/>
                <a:ea typeface="Calibri"/>
                <a:cs typeface="Calibri"/>
                <a:sym typeface="Calibri"/>
              </a:rPr>
              <a:t>e</a:t>
            </a:r>
            <a:r>
              <a:rPr b="1" lang="en-US" sz="1700">
                <a:solidFill>
                  <a:schemeClr val="dk1"/>
                </a:solidFill>
                <a:latin typeface="Calibri"/>
                <a:ea typeface="Calibri"/>
                <a:cs typeface="Calibri"/>
                <a:sym typeface="Calibri"/>
              </a:rPr>
              <a:t> mod n </a:t>
            </a:r>
            <a:endParaRPr b="1" sz="1700">
              <a:solidFill>
                <a:schemeClr val="dk1"/>
              </a:solidFill>
              <a:latin typeface="Calibri"/>
              <a:ea typeface="Calibri"/>
              <a:cs typeface="Calibri"/>
              <a:sym typeface="Calibri"/>
            </a:endParaRPr>
          </a:p>
          <a:p>
            <a:pPr indent="-336550" lvl="0" marL="457200" rtl="0" algn="l">
              <a:lnSpc>
                <a:spcPct val="15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Decryption:</a:t>
            </a:r>
            <a:endParaRPr sz="1700">
              <a:solidFill>
                <a:schemeClr val="dk1"/>
              </a:solidFill>
              <a:latin typeface="Calibri"/>
              <a:ea typeface="Calibri"/>
              <a:cs typeface="Calibri"/>
              <a:sym typeface="Calibri"/>
            </a:endParaRPr>
          </a:p>
          <a:p>
            <a:pPr indent="457200" lvl="0" marL="0" rtl="0" algn="l">
              <a:lnSpc>
                <a:spcPct val="150000"/>
              </a:lnSpc>
              <a:spcBef>
                <a:spcPts val="0"/>
              </a:spcBef>
              <a:spcAft>
                <a:spcPts val="0"/>
              </a:spcAft>
              <a:buNone/>
            </a:pPr>
            <a:r>
              <a:rPr b="1" lang="en-US" sz="1700">
                <a:solidFill>
                  <a:schemeClr val="dk1"/>
                </a:solidFill>
                <a:latin typeface="Calibri"/>
                <a:ea typeface="Calibri"/>
                <a:cs typeface="Calibri"/>
                <a:sym typeface="Calibri"/>
              </a:rPr>
              <a:t>m' = (c</a:t>
            </a:r>
            <a:r>
              <a:rPr b="1" baseline="-25000" lang="en-US" sz="1700">
                <a:solidFill>
                  <a:schemeClr val="dk1"/>
                </a:solidFill>
                <a:latin typeface="Calibri"/>
                <a:ea typeface="Calibri"/>
                <a:cs typeface="Calibri"/>
                <a:sym typeface="Calibri"/>
              </a:rPr>
              <a:t>1</a:t>
            </a:r>
            <a:r>
              <a:rPr b="1" lang="en-US" sz="1700">
                <a:solidFill>
                  <a:schemeClr val="dk1"/>
                </a:solidFill>
                <a:latin typeface="Calibri"/>
                <a:ea typeface="Calibri"/>
                <a:cs typeface="Calibri"/>
                <a:sym typeface="Calibri"/>
              </a:rPr>
              <a:t> × c</a:t>
            </a:r>
            <a:r>
              <a:rPr b="1" baseline="-25000" lang="en-US" sz="1700">
                <a:solidFill>
                  <a:schemeClr val="dk1"/>
                </a:solidFill>
                <a:latin typeface="Calibri"/>
                <a:ea typeface="Calibri"/>
                <a:cs typeface="Calibri"/>
                <a:sym typeface="Calibri"/>
              </a:rPr>
              <a:t>2</a:t>
            </a:r>
            <a:r>
              <a:rPr b="1" lang="en-US" sz="1700">
                <a:solidFill>
                  <a:schemeClr val="dk1"/>
                </a:solidFill>
                <a:latin typeface="Calibri"/>
                <a:ea typeface="Calibri"/>
                <a:cs typeface="Calibri"/>
                <a:sym typeface="Calibri"/>
              </a:rPr>
              <a:t>)</a:t>
            </a:r>
            <a:r>
              <a:rPr b="1" baseline="30000" lang="en-US" sz="1700">
                <a:solidFill>
                  <a:schemeClr val="dk1"/>
                </a:solidFill>
                <a:latin typeface="Calibri"/>
                <a:ea typeface="Calibri"/>
                <a:cs typeface="Calibri"/>
                <a:sym typeface="Calibri"/>
              </a:rPr>
              <a:t>d</a:t>
            </a:r>
            <a:r>
              <a:rPr b="1" lang="en-US" sz="1700">
                <a:solidFill>
                  <a:schemeClr val="dk1"/>
                </a:solidFill>
                <a:latin typeface="Calibri"/>
                <a:ea typeface="Calibri"/>
                <a:cs typeface="Calibri"/>
                <a:sym typeface="Calibri"/>
              </a:rPr>
              <a:t> mod n = (m₁ x m₂) mod n</a:t>
            </a:r>
            <a:endParaRPr b="1" sz="17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nvSpPr>
        <p:spPr>
          <a:xfrm>
            <a:off x="91440" y="17145"/>
            <a:ext cx="9570720" cy="7334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Block Diagram</a:t>
            </a:r>
            <a:endParaRPr b="0" i="0" sz="1400" u="none" cap="none" strike="noStrike">
              <a:solidFill>
                <a:srgbClr val="000000"/>
              </a:solidFill>
              <a:latin typeface="Arial"/>
              <a:ea typeface="Arial"/>
              <a:cs typeface="Arial"/>
              <a:sym typeface="Arial"/>
            </a:endParaRPr>
          </a:p>
        </p:txBody>
      </p:sp>
      <p:sp>
        <p:nvSpPr>
          <p:cNvPr id="255" name="Google Shape;255;p23"/>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56" name="Google Shape;256;p23"/>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257" name="Google Shape;257;p23"/>
          <p:cNvSpPr txBox="1"/>
          <p:nvPr/>
        </p:nvSpPr>
        <p:spPr>
          <a:xfrm>
            <a:off x="0" y="5217525"/>
            <a:ext cx="9744900" cy="276999"/>
          </a:xfrm>
          <a:prstGeom prst="rect">
            <a:avLst/>
          </a:prstGeom>
          <a:noFill/>
          <a:ln>
            <a:noFill/>
          </a:ln>
        </p:spPr>
        <p:txBody>
          <a:bodyPr anchorCtr="0" anchor="t" bIns="0" lIns="0" spcFirstLastPara="1" rIns="0" wrap="square" tIns="0">
            <a:spAutoFit/>
          </a:bodyPr>
          <a:lstStyle/>
          <a:p>
            <a:pPr indent="0" lvl="0" marL="0" marR="0" rtl="0" algn="ctr">
              <a:lnSpc>
                <a:spcPct val="120046"/>
              </a:lnSpc>
              <a:spcBef>
                <a:spcPts val="0"/>
              </a:spcBef>
              <a:spcAft>
                <a:spcPts val="0"/>
              </a:spcAft>
              <a:buClr>
                <a:srgbClr val="000000"/>
              </a:buClr>
              <a:buSzPts val="1706"/>
              <a:buFont typeface="Arial"/>
              <a:buNone/>
            </a:pPr>
            <a:r>
              <a:rPr b="0" i="0" lang="en-US" sz="1500" u="none" cap="none" strike="noStrike">
                <a:solidFill>
                  <a:srgbClr val="000000"/>
                </a:solidFill>
                <a:latin typeface="Times New Roman"/>
                <a:ea typeface="Times New Roman"/>
                <a:cs typeface="Times New Roman"/>
                <a:sym typeface="Times New Roman"/>
              </a:rPr>
              <a:t>Fig. 4 Process of Homomorphic Encryption for Providing Security in Cloud</a:t>
            </a:r>
            <a:endParaRPr b="0" i="0" sz="1500" u="none" cap="none" strike="noStrike">
              <a:solidFill>
                <a:srgbClr val="000000"/>
              </a:solidFill>
              <a:latin typeface="Arial"/>
              <a:ea typeface="Arial"/>
              <a:cs typeface="Arial"/>
              <a:sym typeface="Arial"/>
            </a:endParaRPr>
          </a:p>
        </p:txBody>
      </p:sp>
      <p:pic>
        <p:nvPicPr>
          <p:cNvPr id="258" name="Google Shape;258;p23"/>
          <p:cNvPicPr preferRelativeResize="0"/>
          <p:nvPr/>
        </p:nvPicPr>
        <p:blipFill rotWithShape="1">
          <a:blip r:embed="rId3">
            <a:alphaModFix/>
          </a:blip>
          <a:srcRect b="0" l="0" r="0" t="0"/>
          <a:stretch/>
        </p:blipFill>
        <p:spPr>
          <a:xfrm>
            <a:off x="0" y="1919010"/>
            <a:ext cx="9753600" cy="32985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Requirement Analysis</a:t>
            </a:r>
            <a:endParaRPr b="0" i="0" sz="1400" u="none" cap="none" strike="noStrike">
              <a:solidFill>
                <a:srgbClr val="000000"/>
              </a:solidFill>
              <a:latin typeface="Arial"/>
              <a:ea typeface="Arial"/>
              <a:cs typeface="Arial"/>
              <a:sym typeface="Arial"/>
            </a:endParaRPr>
          </a:p>
        </p:txBody>
      </p:sp>
      <p:sp>
        <p:nvSpPr>
          <p:cNvPr id="264" name="Google Shape;264;p24"/>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2</a:t>
            </a:r>
            <a:endParaRPr b="0" i="0" sz="1400" u="none" cap="none" strike="noStrike">
              <a:solidFill>
                <a:srgbClr val="000000"/>
              </a:solidFill>
              <a:latin typeface="Arial"/>
              <a:ea typeface="Arial"/>
              <a:cs typeface="Arial"/>
              <a:sym typeface="Arial"/>
            </a:endParaRPr>
          </a:p>
        </p:txBody>
      </p:sp>
      <p:sp>
        <p:nvSpPr>
          <p:cNvPr id="265" name="Google Shape;265;p24"/>
          <p:cNvSpPr txBox="1"/>
          <p:nvPr/>
        </p:nvSpPr>
        <p:spPr>
          <a:xfrm>
            <a:off x="266160" y="6999449"/>
            <a:ext cx="4429800" cy="2952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graphicFrame>
        <p:nvGraphicFramePr>
          <p:cNvPr id="266" name="Google Shape;266;p24"/>
          <p:cNvGraphicFramePr/>
          <p:nvPr/>
        </p:nvGraphicFramePr>
        <p:xfrm>
          <a:off x="467343" y="1624760"/>
          <a:ext cx="3000000" cy="3000000"/>
        </p:xfrm>
        <a:graphic>
          <a:graphicData uri="http://schemas.openxmlformats.org/drawingml/2006/table">
            <a:tbl>
              <a:tblPr>
                <a:noFill/>
                <a:tableStyleId>{ABD8D495-3D53-402E-9AD3-FB4C3F31F3BF}</a:tableStyleId>
              </a:tblPr>
              <a:tblGrid>
                <a:gridCol w="522575"/>
                <a:gridCol w="2059025"/>
                <a:gridCol w="6437025"/>
              </a:tblGrid>
              <a:tr h="665400">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Sl. No</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Requirement</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Justification</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1901300">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01</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Python</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Programming</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just">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The  latest version of python language  i.e. Python 3.11 series is used in this system. This language is employed in developing the backend logic facilitating the collection and processing of encrypted feedback. It is also utilized for its versatility  and  ease  of  integration  with  homomorphic encryption libraries.</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1901300">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02</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Spyder</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Spyder IDE is an open-source Python IDE designed for data science and scientific computing. It features a powerful editor, an integrated IPython console for interactive coding, and a variable explorer to easily manage and inspect data. Spyder's environment is particularly suited for developing and testing complex algorithms, such as those used in homomorphic encryption, due to its robust debugging and visualization tools.</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
        <p:nvSpPr>
          <p:cNvPr id="267" name="Google Shape;267;p24"/>
          <p:cNvSpPr txBox="1"/>
          <p:nvPr/>
        </p:nvSpPr>
        <p:spPr>
          <a:xfrm>
            <a:off x="868000" y="1050400"/>
            <a:ext cx="8017500" cy="517034"/>
          </a:xfrm>
          <a:prstGeom prst="rect">
            <a:avLst/>
          </a:prstGeom>
          <a:noFill/>
          <a:ln>
            <a:noFill/>
          </a:ln>
        </p:spPr>
        <p:txBody>
          <a:bodyPr anchorCtr="0" anchor="t" bIns="91425" lIns="91425" spcFirstLastPara="1" rIns="91425" wrap="square" tIns="91425">
            <a:spAutoFit/>
          </a:bodyPr>
          <a:lstStyle/>
          <a:p>
            <a:pPr indent="0" lvl="0" marL="0" marR="0" rtl="0" algn="ctr">
              <a:lnSpc>
                <a:spcPct val="120018"/>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Table I: Software Requirement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Requirement Analysis</a:t>
            </a:r>
            <a:endParaRPr b="0" i="0" sz="1400" u="none" cap="none" strike="noStrike">
              <a:solidFill>
                <a:srgbClr val="000000"/>
              </a:solidFill>
              <a:latin typeface="Arial"/>
              <a:ea typeface="Arial"/>
              <a:cs typeface="Arial"/>
              <a:sym typeface="Arial"/>
            </a:endParaRPr>
          </a:p>
        </p:txBody>
      </p:sp>
      <p:sp>
        <p:nvSpPr>
          <p:cNvPr id="273" name="Google Shape;273;p25"/>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3</a:t>
            </a:r>
            <a:endParaRPr b="0" i="0" sz="1400" u="none" cap="none" strike="noStrike">
              <a:solidFill>
                <a:srgbClr val="000000"/>
              </a:solidFill>
              <a:latin typeface="Arial"/>
              <a:ea typeface="Arial"/>
              <a:cs typeface="Arial"/>
              <a:sym typeface="Arial"/>
            </a:endParaRPr>
          </a:p>
        </p:txBody>
      </p:sp>
      <p:sp>
        <p:nvSpPr>
          <p:cNvPr id="274" name="Google Shape;274;p25"/>
          <p:cNvSpPr txBox="1"/>
          <p:nvPr/>
        </p:nvSpPr>
        <p:spPr>
          <a:xfrm>
            <a:off x="233875" y="6999450"/>
            <a:ext cx="4462200" cy="2625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275" name="Google Shape;275;p25"/>
          <p:cNvSpPr txBox="1"/>
          <p:nvPr/>
        </p:nvSpPr>
        <p:spPr>
          <a:xfrm>
            <a:off x="913525" y="876250"/>
            <a:ext cx="3438000" cy="2154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Clr>
                <a:srgbClr val="000000"/>
              </a:buClr>
              <a:buSzPts val="2133"/>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76" name="Google Shape;276;p25"/>
          <p:cNvGraphicFramePr/>
          <p:nvPr/>
        </p:nvGraphicFramePr>
        <p:xfrm>
          <a:off x="455825" y="1491850"/>
          <a:ext cx="3000000" cy="3000000"/>
        </p:xfrm>
        <a:graphic>
          <a:graphicData uri="http://schemas.openxmlformats.org/drawingml/2006/table">
            <a:tbl>
              <a:tblPr>
                <a:noFill/>
                <a:tableStyleId>{ABD8D495-3D53-402E-9AD3-FB4C3F31F3BF}</a:tableStyleId>
              </a:tblPr>
              <a:tblGrid>
                <a:gridCol w="645150"/>
                <a:gridCol w="1922475"/>
                <a:gridCol w="6388150"/>
              </a:tblGrid>
              <a:tr h="861700">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Sl. No</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Requirement</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Justification</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2980125">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03</a:t>
                      </a:r>
                      <a:endParaRPr sz="1800" u="none" cap="none" strike="noStrike">
                        <a:solidFill>
                          <a:schemeClr val="dk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Anaconda</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just">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One  of  the  top  cloud  computing  platforms  is  Amazon  Web Services (AWS), which provides a wide range of services on a pay- per-use basis. Without having to invest in physical infrastructure, consumers  may  access  databases,  machine  learning,  storage, processing capacity, and more with AWS. Because of its scalable, dependable, and secure services, businesses, governments, and startups all favour it.</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1213550">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04</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Tkinter</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c>
                  <a:txBody>
                    <a:bodyPr/>
                    <a:lstStyle/>
                    <a:p>
                      <a:pPr indent="0" lvl="0" marL="0" marR="0" rtl="0" algn="just">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Tkinter is the standard GUI toolkit that comes bundled with python.</a:t>
                      </a:r>
                      <a:endParaRPr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nchor="ctr"/>
                </a:tc>
              </a:tr>
            </a:tbl>
          </a:graphicData>
        </a:graphic>
      </p:graphicFrame>
      <p:sp>
        <p:nvSpPr>
          <p:cNvPr id="277" name="Google Shape;277;p25"/>
          <p:cNvSpPr txBox="1"/>
          <p:nvPr/>
        </p:nvSpPr>
        <p:spPr>
          <a:xfrm>
            <a:off x="455815" y="762770"/>
            <a:ext cx="65700" cy="204600"/>
          </a:xfrm>
          <a:prstGeom prst="rect">
            <a:avLst/>
          </a:prstGeom>
          <a:noFill/>
          <a:ln>
            <a:noFill/>
          </a:ln>
        </p:spPr>
        <p:txBody>
          <a:bodyPr anchorCtr="0" anchor="t" bIns="0" lIns="0" spcFirstLastPara="1" rIns="0" wrap="square" tIns="0">
            <a:spAutoFit/>
          </a:bodyPr>
          <a:lstStyle/>
          <a:p>
            <a:pPr indent="0" lvl="0" marL="0" marR="0" rtl="0" algn="l">
              <a:lnSpc>
                <a:spcPct val="94947"/>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txBox="1"/>
          <p:nvPr/>
        </p:nvSpPr>
        <p:spPr>
          <a:xfrm>
            <a:off x="913525" y="1091650"/>
            <a:ext cx="800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20018"/>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79" name="Google Shape;279;p25"/>
          <p:cNvSpPr txBox="1"/>
          <p:nvPr/>
        </p:nvSpPr>
        <p:spPr>
          <a:xfrm>
            <a:off x="913525" y="967375"/>
            <a:ext cx="80046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0018"/>
              </a:lnSpc>
              <a:spcBef>
                <a:spcPts val="0"/>
              </a:spcBef>
              <a:spcAft>
                <a:spcPts val="0"/>
              </a:spcAft>
              <a:buClr>
                <a:srgbClr val="000000"/>
              </a:buClr>
              <a:buSzPts val="1500"/>
              <a:buFont typeface="Arial"/>
              <a:buNone/>
            </a:pPr>
            <a:r>
              <a:rPr b="0" i="0" lang="en-US" sz="1500" u="none" cap="none" strike="noStrike">
                <a:solidFill>
                  <a:schemeClr val="dk1"/>
                </a:solidFill>
                <a:latin typeface="Times New Roman"/>
                <a:ea typeface="Times New Roman"/>
                <a:cs typeface="Times New Roman"/>
                <a:sym typeface="Times New Roman"/>
              </a:rPr>
              <a:t> </a:t>
            </a:r>
            <a:endParaRPr b="0" i="0" sz="1500" u="none" cap="none" strike="noStrike">
              <a:solidFill>
                <a:schemeClr val="dk1"/>
              </a:solidFill>
              <a:latin typeface="Times New Roman"/>
              <a:ea typeface="Times New Roman"/>
              <a:cs typeface="Times New Roman"/>
              <a:sym typeface="Times New Roman"/>
            </a:endParaRPr>
          </a:p>
        </p:txBody>
      </p:sp>
      <p:sp>
        <p:nvSpPr>
          <p:cNvPr id="280" name="Google Shape;280;p25"/>
          <p:cNvSpPr txBox="1"/>
          <p:nvPr/>
        </p:nvSpPr>
        <p:spPr>
          <a:xfrm>
            <a:off x="868000" y="974200"/>
            <a:ext cx="8017500" cy="517034"/>
          </a:xfrm>
          <a:prstGeom prst="rect">
            <a:avLst/>
          </a:prstGeom>
          <a:noFill/>
          <a:ln>
            <a:noFill/>
          </a:ln>
        </p:spPr>
        <p:txBody>
          <a:bodyPr anchorCtr="0" anchor="t" bIns="91425" lIns="91425" spcFirstLastPara="1" rIns="91425" wrap="square" tIns="91425">
            <a:spAutoFit/>
          </a:bodyPr>
          <a:lstStyle/>
          <a:p>
            <a:pPr indent="0" lvl="0" marL="0" marR="0" rtl="0" algn="ctr">
              <a:lnSpc>
                <a:spcPct val="120018"/>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Table I: Software Requirement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nvSpPr>
        <p:spPr>
          <a:xfrm>
            <a:off x="233875" y="6988600"/>
            <a:ext cx="1973400" cy="2625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286" name="Google Shape;286;p26"/>
          <p:cNvSpPr txBox="1"/>
          <p:nvPr/>
        </p:nvSpPr>
        <p:spPr>
          <a:xfrm>
            <a:off x="9264200" y="6988600"/>
            <a:ext cx="268500" cy="2625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4</a:t>
            </a:r>
            <a:endParaRPr b="0" i="0" sz="1400" u="none" cap="none" strike="noStrike">
              <a:solidFill>
                <a:srgbClr val="000000"/>
              </a:solidFill>
              <a:latin typeface="Arial"/>
              <a:ea typeface="Arial"/>
              <a:cs typeface="Arial"/>
              <a:sym typeface="Arial"/>
            </a:endParaRPr>
          </a:p>
        </p:txBody>
      </p:sp>
      <p:sp>
        <p:nvSpPr>
          <p:cNvPr id="287" name="Google Shape;287;p26"/>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New Roman"/>
                <a:ea typeface="Times New Roman"/>
                <a:cs typeface="Times New Roman"/>
                <a:sym typeface="Times New Roman"/>
              </a:rPr>
              <a:t>Work Split</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88" name="Google Shape;288;p26"/>
          <p:cNvGraphicFramePr/>
          <p:nvPr/>
        </p:nvGraphicFramePr>
        <p:xfrm>
          <a:off x="389226" y="1446193"/>
          <a:ext cx="3000000" cy="3000000"/>
        </p:xfrm>
        <a:graphic>
          <a:graphicData uri="http://schemas.openxmlformats.org/drawingml/2006/table">
            <a:tbl>
              <a:tblPr>
                <a:noFill/>
                <a:tableStyleId>{ABD8D495-3D53-402E-9AD3-FB4C3F31F3BF}</a:tableStyleId>
              </a:tblPr>
              <a:tblGrid>
                <a:gridCol w="570100"/>
                <a:gridCol w="2017275"/>
                <a:gridCol w="6287575"/>
              </a:tblGrid>
              <a:tr h="635775">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Sl.</a:t>
                      </a:r>
                      <a:endParaRPr b="1"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0" marB="0" marR="91425" marL="91425" anchor="ctr">
                    <a:lnB cap="flat" cmpd="sng" w="9525">
                      <a:solidFill>
                        <a:srgbClr val="9A9A9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Phase</a:t>
                      </a:r>
                      <a:endParaRPr b="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tc>
                <a:tc>
                  <a:txBody>
                    <a:bodyPr/>
                    <a:lstStyle/>
                    <a:p>
                      <a:pPr indent="0" lvl="0" marL="0" marR="0" rtl="0" algn="ctr">
                        <a:lnSpc>
                          <a:spcPct val="115000"/>
                        </a:lnSpc>
                        <a:spcBef>
                          <a:spcPts val="0"/>
                        </a:spcBef>
                        <a:spcAft>
                          <a:spcPts val="0"/>
                        </a:spcAft>
                        <a:buClr>
                          <a:schemeClr val="dk1"/>
                        </a:buClr>
                        <a:buSzPts val="1100"/>
                        <a:buFont typeface="Arial"/>
                        <a:buNone/>
                      </a:pPr>
                      <a:r>
                        <a:rPr b="1" lang="en-US" sz="1800" u="none" cap="none" strike="noStrike">
                          <a:solidFill>
                            <a:schemeClr val="dk1"/>
                          </a:solidFill>
                          <a:latin typeface="Times New Roman"/>
                          <a:ea typeface="Times New Roman"/>
                          <a:cs typeface="Times New Roman"/>
                          <a:sym typeface="Times New Roman"/>
                        </a:rPr>
                        <a:t>Description</a:t>
                      </a:r>
                      <a:endParaRPr b="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tc>
              </a:tr>
              <a:tr h="1014250">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01</a:t>
                      </a:r>
                      <a:endParaRPr sz="1800" u="none" cap="none" strike="noStrike">
                        <a:latin typeface="Times New Roman"/>
                        <a:ea typeface="Times New Roman"/>
                        <a:cs typeface="Times New Roman"/>
                        <a:sym typeface="Times New Roman"/>
                      </a:endParaRPr>
                    </a:p>
                  </a:txBody>
                  <a:tcPr marT="0" marB="0" marR="47625" marL="91425" anchor="ctr">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Literature Survey</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lnL cap="flat" cmpd="sng" w="9525">
                      <a:solidFill>
                        <a:srgbClr val="9A9A9A"/>
                      </a:solidFill>
                      <a:prstDash val="solid"/>
                      <a:round/>
                      <a:headEnd len="sm" w="sm" type="none"/>
                      <a:tailEnd len="sm" w="sm" type="none"/>
                    </a:lnL>
                  </a:tcPr>
                </a:tc>
                <a:tc>
                  <a:txBody>
                    <a:bodyPr/>
                    <a:lstStyle/>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A survey on basics of HE methods</a:t>
                      </a:r>
                      <a:endParaRPr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Types of </a:t>
                      </a:r>
                      <a:r>
                        <a:rPr lang="en-US" sz="1800">
                          <a:solidFill>
                            <a:schemeClr val="dk1"/>
                          </a:solidFill>
                          <a:latin typeface="Times New Roman"/>
                          <a:ea typeface="Times New Roman"/>
                          <a:cs typeface="Times New Roman"/>
                          <a:sym typeface="Times New Roman"/>
                        </a:rPr>
                        <a:t>HE</a:t>
                      </a:r>
                      <a:endParaRPr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Paillier Cryptosystem and RSA Cryptosystem</a:t>
                      </a:r>
                      <a:endParaRPr sz="1800" u="none" cap="none" strike="noStrike">
                        <a:solidFill>
                          <a:schemeClr val="dk1"/>
                        </a:solidFill>
                        <a:latin typeface="Times New Roman"/>
                        <a:ea typeface="Times New Roman"/>
                        <a:cs typeface="Times New Roman"/>
                        <a:sym typeface="Times New Roman"/>
                      </a:endParaRPr>
                    </a:p>
                  </a:txBody>
                  <a:tcPr marT="0" marB="0" marR="91425" marL="91425" anchor="ctr"/>
                </a:tc>
              </a:tr>
              <a:tr h="127637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02</a:t>
                      </a:r>
                      <a:endParaRPr sz="1800" u="none" cap="none" strike="noStrike">
                        <a:latin typeface="Times New Roman"/>
                        <a:ea typeface="Times New Roman"/>
                        <a:cs typeface="Times New Roman"/>
                        <a:sym typeface="Times New Roman"/>
                      </a:endParaRPr>
                    </a:p>
                  </a:txBody>
                  <a:tcPr marT="0" marB="0" marR="47625" marL="91425" anchor="ctr">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System Architecture and</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Design</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lnL cap="flat" cmpd="sng" w="9525">
                      <a:solidFill>
                        <a:srgbClr val="9A9A9A"/>
                      </a:solidFill>
                      <a:prstDash val="solid"/>
                      <a:round/>
                      <a:headEnd len="sm" w="sm" type="none"/>
                      <a:tailEnd len="sm" w="sm" type="none"/>
                    </a:lnL>
                  </a:tcPr>
                </a:tc>
                <a:tc>
                  <a:txBody>
                    <a:bodyPr/>
                    <a:lstStyle/>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Defining the overall structure, components, and interactions within the student feedback system.</a:t>
                      </a:r>
                      <a:endParaRPr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Outlining the data flow, user interfaces, and backend data processing.</a:t>
                      </a:r>
                      <a:endParaRPr sz="1800" u="none" cap="none" strike="noStrike">
                        <a:solidFill>
                          <a:schemeClr val="dk1"/>
                        </a:solidFill>
                        <a:latin typeface="Times New Roman"/>
                        <a:ea typeface="Times New Roman"/>
                        <a:cs typeface="Times New Roman"/>
                        <a:sym typeface="Times New Roman"/>
                      </a:endParaRPr>
                    </a:p>
                  </a:txBody>
                  <a:tcPr marT="0" marB="0" marR="91425" marL="91425" anchor="ctr"/>
                </a:tc>
              </a:tr>
              <a:tr h="127637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03</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Homomorphic</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Encryption Implementation</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tc>
                <a:tc>
                  <a:txBody>
                    <a:bodyPr/>
                    <a:lstStyle/>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Implementing Pascal Pailliers and RSA algorithm for</a:t>
                      </a:r>
                      <a:r>
                        <a:rPr lang="en-US" sz="1800">
                          <a:solidFill>
                            <a:schemeClr val="dk1"/>
                          </a:solidFill>
                          <a:latin typeface="Times New Roman"/>
                          <a:ea typeface="Times New Roman"/>
                          <a:cs typeface="Times New Roman"/>
                          <a:sym typeface="Times New Roman"/>
                        </a:rPr>
                        <a:t> </a:t>
                      </a:r>
                      <a:r>
                        <a:rPr lang="en-US" sz="1800" u="none" cap="none" strike="noStrike">
                          <a:solidFill>
                            <a:schemeClr val="dk1"/>
                          </a:solidFill>
                          <a:latin typeface="Times New Roman"/>
                          <a:ea typeface="Times New Roman"/>
                          <a:cs typeface="Times New Roman"/>
                          <a:sym typeface="Times New Roman"/>
                        </a:rPr>
                        <a:t>preserving privacy of student feedback system. using PySEAL library to generate encryption and decryption keys</a:t>
                      </a:r>
                      <a:endParaRPr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Using Spyder platform</a:t>
                      </a:r>
                      <a:endParaRPr sz="1800" u="none" cap="none" strike="noStrike">
                        <a:solidFill>
                          <a:schemeClr val="dk1"/>
                        </a:solidFill>
                        <a:latin typeface="Times New Roman"/>
                        <a:ea typeface="Times New Roman"/>
                        <a:cs typeface="Times New Roman"/>
                        <a:sym typeface="Times New Roman"/>
                      </a:endParaRPr>
                    </a:p>
                  </a:txBody>
                  <a:tcPr marT="0" marB="0" marR="91425" marL="91425" anchor="ctr"/>
                </a:tc>
              </a:tr>
              <a:tr h="1276375">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04</a:t>
                      </a:r>
                      <a:endParaRPr sz="1800" u="none" cap="none" strike="noStrike">
                        <a:latin typeface="Times New Roman"/>
                        <a:ea typeface="Times New Roman"/>
                        <a:cs typeface="Times New Roman"/>
                        <a:sym typeface="Times New Roman"/>
                      </a:endParaRPr>
                    </a:p>
                  </a:txBody>
                  <a:tcPr marT="0" marB="0" marR="47625" marL="91425" anchor="ctr">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800" u="none" cap="none" strike="noStrike">
                          <a:solidFill>
                            <a:schemeClr val="dk1"/>
                          </a:solidFill>
                          <a:latin typeface="Times New Roman"/>
                          <a:ea typeface="Times New Roman"/>
                          <a:cs typeface="Times New Roman"/>
                          <a:sym typeface="Times New Roman"/>
                        </a:rPr>
                        <a:t>Documentation</a:t>
                      </a:r>
                      <a:endParaRPr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0" marB="0" marR="91425" marL="91425" anchor="ctr">
                    <a:lnL cap="flat" cmpd="sng" w="9525">
                      <a:solidFill>
                        <a:srgbClr val="9A9A9A"/>
                      </a:solidFill>
                      <a:prstDash val="solid"/>
                      <a:round/>
                      <a:headEnd len="sm" w="sm" type="none"/>
                      <a:tailEnd len="sm" w="sm" type="none"/>
                    </a:lnL>
                  </a:tcPr>
                </a:tc>
                <a:tc>
                  <a:txBody>
                    <a:bodyPr/>
                    <a:lstStyle/>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Code documentation for developers.</a:t>
                      </a:r>
                      <a:endParaRPr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Documenting user guides for end-users.</a:t>
                      </a:r>
                      <a:endParaRPr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15000"/>
                        </a:lnSpc>
                        <a:spcBef>
                          <a:spcPts val="0"/>
                        </a:spcBef>
                        <a:spcAft>
                          <a:spcPts val="0"/>
                        </a:spcAft>
                        <a:buClr>
                          <a:schemeClr val="dk1"/>
                        </a:buClr>
                        <a:buSzPts val="1100"/>
                        <a:buFont typeface="Arial"/>
                        <a:buChar char="•"/>
                      </a:pPr>
                      <a:r>
                        <a:rPr lang="en-US" sz="1800" u="none" cap="none" strike="noStrike">
                          <a:solidFill>
                            <a:schemeClr val="dk1"/>
                          </a:solidFill>
                          <a:latin typeface="Times New Roman"/>
                          <a:ea typeface="Times New Roman"/>
                          <a:cs typeface="Times New Roman"/>
                          <a:sym typeface="Times New Roman"/>
                        </a:rPr>
                        <a:t>System documentation outlining the architecture and deployment processes.</a:t>
                      </a:r>
                      <a:endParaRPr sz="1800" u="none" cap="none" strike="noStrike">
                        <a:solidFill>
                          <a:schemeClr val="dk1"/>
                        </a:solidFill>
                        <a:latin typeface="Times New Roman"/>
                        <a:ea typeface="Times New Roman"/>
                        <a:cs typeface="Times New Roman"/>
                        <a:sym typeface="Times New Roman"/>
                      </a:endParaRPr>
                    </a:p>
                  </a:txBody>
                  <a:tcPr marT="0" marB="0" marR="91425" marL="91425" anchor="ctr"/>
                </a:tc>
              </a:tr>
            </a:tbl>
          </a:graphicData>
        </a:graphic>
      </p:graphicFrame>
      <p:sp>
        <p:nvSpPr>
          <p:cNvPr id="289" name="Google Shape;289;p26"/>
          <p:cNvSpPr txBox="1"/>
          <p:nvPr/>
        </p:nvSpPr>
        <p:spPr>
          <a:xfrm>
            <a:off x="900525" y="799375"/>
            <a:ext cx="8670000" cy="2154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Clr>
                <a:srgbClr val="000000"/>
              </a:buClr>
              <a:buSzPts val="4266"/>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0" name="Google Shape;290;p26"/>
          <p:cNvSpPr txBox="1"/>
          <p:nvPr/>
        </p:nvSpPr>
        <p:spPr>
          <a:xfrm>
            <a:off x="969875" y="904475"/>
            <a:ext cx="7982700" cy="517034"/>
          </a:xfrm>
          <a:prstGeom prst="rect">
            <a:avLst/>
          </a:prstGeom>
          <a:noFill/>
          <a:ln>
            <a:noFill/>
          </a:ln>
        </p:spPr>
        <p:txBody>
          <a:bodyPr anchorCtr="0" anchor="t" bIns="91425" lIns="91425" spcFirstLastPara="1" rIns="91425" wrap="square" tIns="91425">
            <a:spAutoFit/>
          </a:bodyPr>
          <a:lstStyle/>
          <a:p>
            <a:pPr indent="0" lvl="0" marL="0" marR="0" rtl="0" algn="ctr">
              <a:lnSpc>
                <a:spcPct val="120018"/>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Table II:  Work split</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p:nvPr/>
        </p:nvSpPr>
        <p:spPr>
          <a:xfrm>
            <a:off x="467750" y="1438725"/>
            <a:ext cx="8683865" cy="4699224"/>
          </a:xfrm>
          <a:custGeom>
            <a:rect b="b" l="l" r="r" t="t"/>
            <a:pathLst>
              <a:path extrusionOk="0" h="4664242" w="8211693">
                <a:moveTo>
                  <a:pt x="0" y="0"/>
                </a:moveTo>
                <a:lnTo>
                  <a:pt x="8211694" y="0"/>
                </a:lnTo>
                <a:lnTo>
                  <a:pt x="8211694" y="4664242"/>
                </a:lnTo>
                <a:lnTo>
                  <a:pt x="0" y="4664242"/>
                </a:lnTo>
                <a:lnTo>
                  <a:pt x="0" y="0"/>
                </a:lnTo>
                <a:close/>
              </a:path>
            </a:pathLst>
          </a:custGeom>
          <a:blipFill rotWithShape="1">
            <a:blip r:embed="rId3">
              <a:alphaModFix/>
            </a:blip>
            <a:stretch>
              <a:fillRect b="0" l="0" r="0" t="0"/>
            </a:stretch>
          </a:blipFill>
          <a:ln>
            <a:noFill/>
          </a:ln>
        </p:spPr>
      </p:sp>
      <p:sp>
        <p:nvSpPr>
          <p:cNvPr id="296" name="Google Shape;296;p27"/>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Result and Analysis</a:t>
            </a:r>
            <a:endParaRPr b="0" i="0" sz="1400" u="none" cap="none" strike="noStrike">
              <a:solidFill>
                <a:srgbClr val="000000"/>
              </a:solidFill>
              <a:latin typeface="Arial"/>
              <a:ea typeface="Arial"/>
              <a:cs typeface="Arial"/>
              <a:sym typeface="Arial"/>
            </a:endParaRPr>
          </a:p>
        </p:txBody>
      </p:sp>
      <p:sp>
        <p:nvSpPr>
          <p:cNvPr id="297" name="Google Shape;297;p27"/>
          <p:cNvSpPr txBox="1"/>
          <p:nvPr/>
        </p:nvSpPr>
        <p:spPr>
          <a:xfrm>
            <a:off x="467750" y="6345550"/>
            <a:ext cx="8683800" cy="27699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400"/>
              <a:buFont typeface="Arial"/>
              <a:buNone/>
            </a:pPr>
            <a:r>
              <a:rPr b="0" i="0" lang="en-US" sz="1500" u="none" cap="none" strike="noStrike">
                <a:solidFill>
                  <a:schemeClr val="dk1"/>
                </a:solidFill>
                <a:latin typeface="Times New Roman"/>
                <a:ea typeface="Times New Roman"/>
                <a:cs typeface="Times New Roman"/>
                <a:sym typeface="Times New Roman"/>
              </a:rPr>
              <a:t>Fig. 5 Key Generation Time Analysis for  RSA and Paillier Algorithm</a:t>
            </a:r>
            <a:endParaRPr b="0" i="0" sz="1500" u="none" cap="none" strike="noStrike">
              <a:solidFill>
                <a:schemeClr val="dk1"/>
              </a:solidFill>
              <a:latin typeface="Times New Roman"/>
              <a:ea typeface="Times New Roman"/>
              <a:cs typeface="Times New Roman"/>
              <a:sym typeface="Times New Roman"/>
            </a:endParaRPr>
          </a:p>
        </p:txBody>
      </p:sp>
      <p:sp>
        <p:nvSpPr>
          <p:cNvPr id="298" name="Google Shape;298;p27"/>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5</a:t>
            </a:r>
            <a:endParaRPr b="0" i="0" sz="1400" u="none" cap="none" strike="noStrike">
              <a:solidFill>
                <a:srgbClr val="000000"/>
              </a:solidFill>
              <a:latin typeface="Arial"/>
              <a:ea typeface="Arial"/>
              <a:cs typeface="Arial"/>
              <a:sym typeface="Arial"/>
            </a:endParaRPr>
          </a:p>
        </p:txBody>
      </p:sp>
      <p:sp>
        <p:nvSpPr>
          <p:cNvPr id="299" name="Google Shape;299;p27"/>
          <p:cNvSpPr txBox="1"/>
          <p:nvPr/>
        </p:nvSpPr>
        <p:spPr>
          <a:xfrm>
            <a:off x="207900" y="6910125"/>
            <a:ext cx="2987100" cy="447300"/>
          </a:xfrm>
          <a:prstGeom prst="rect">
            <a:avLst/>
          </a:prstGeom>
          <a:noFill/>
          <a:ln>
            <a:noFill/>
          </a:ln>
        </p:spPr>
        <p:txBody>
          <a:bodyPr anchorCtr="0" anchor="t" bIns="91425" lIns="91425" spcFirstLastPara="1" rIns="91425" wrap="square" tIns="91425">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New Roman"/>
                <a:ea typeface="Times New Roman"/>
                <a:cs typeface="Times New Roman"/>
                <a:sym typeface="Times New Roman"/>
              </a:rPr>
              <a:t>Department of ECE</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p:nvPr/>
        </p:nvSpPr>
        <p:spPr>
          <a:xfrm>
            <a:off x="454775" y="1293000"/>
            <a:ext cx="8694834" cy="4614059"/>
          </a:xfrm>
          <a:custGeom>
            <a:rect b="b" l="l" r="r" t="t"/>
            <a:pathLst>
              <a:path extrusionOk="0" h="4637245" w="8164163">
                <a:moveTo>
                  <a:pt x="0" y="0"/>
                </a:moveTo>
                <a:lnTo>
                  <a:pt x="8164163" y="0"/>
                </a:lnTo>
                <a:lnTo>
                  <a:pt x="8164163" y="4637245"/>
                </a:lnTo>
                <a:lnTo>
                  <a:pt x="0" y="4637245"/>
                </a:lnTo>
                <a:lnTo>
                  <a:pt x="0" y="0"/>
                </a:lnTo>
                <a:close/>
              </a:path>
            </a:pathLst>
          </a:custGeom>
          <a:blipFill rotWithShape="1">
            <a:blip r:embed="rId3">
              <a:alphaModFix/>
            </a:blip>
            <a:stretch>
              <a:fillRect b="0" l="0" r="0" t="0"/>
            </a:stretch>
          </a:blipFill>
          <a:ln>
            <a:noFill/>
          </a:ln>
        </p:spPr>
      </p:sp>
      <p:sp>
        <p:nvSpPr>
          <p:cNvPr id="305" name="Google Shape;305;p28"/>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Result and Analysis</a:t>
            </a:r>
            <a:endParaRPr b="0" i="0" sz="1400" u="none" cap="none" strike="noStrike">
              <a:solidFill>
                <a:srgbClr val="000000"/>
              </a:solidFill>
              <a:latin typeface="Arial"/>
              <a:ea typeface="Arial"/>
              <a:cs typeface="Arial"/>
              <a:sym typeface="Arial"/>
            </a:endParaRPr>
          </a:p>
        </p:txBody>
      </p:sp>
      <p:sp>
        <p:nvSpPr>
          <p:cNvPr id="306" name="Google Shape;306;p28"/>
          <p:cNvSpPr txBox="1"/>
          <p:nvPr/>
        </p:nvSpPr>
        <p:spPr>
          <a:xfrm>
            <a:off x="454775" y="6345550"/>
            <a:ext cx="8694900" cy="27699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400"/>
              <a:buFont typeface="Arial"/>
              <a:buNone/>
            </a:pPr>
            <a:r>
              <a:rPr b="0" i="0" lang="en-US" sz="1500" u="none" cap="none" strike="noStrike">
                <a:solidFill>
                  <a:schemeClr val="dk1"/>
                </a:solidFill>
                <a:latin typeface="Times"/>
                <a:ea typeface="Times"/>
                <a:cs typeface="Times"/>
                <a:sym typeface="Times"/>
              </a:rPr>
              <a:t>Fig. 6 Encryption Time Analysis for  RSA and Paillier Algorithm</a:t>
            </a:r>
            <a:endParaRPr b="0" i="0" sz="1500" u="none" cap="none" strike="noStrike">
              <a:solidFill>
                <a:schemeClr val="dk1"/>
              </a:solidFill>
              <a:latin typeface="Arial"/>
              <a:ea typeface="Arial"/>
              <a:cs typeface="Arial"/>
              <a:sym typeface="Arial"/>
            </a:endParaRPr>
          </a:p>
        </p:txBody>
      </p:sp>
      <p:sp>
        <p:nvSpPr>
          <p:cNvPr id="307" name="Google Shape;307;p28"/>
          <p:cNvSpPr txBox="1"/>
          <p:nvPr/>
        </p:nvSpPr>
        <p:spPr>
          <a:xfrm>
            <a:off x="8029787" y="6999449"/>
            <a:ext cx="1456200" cy="577800"/>
          </a:xfrm>
          <a:prstGeom prst="rect">
            <a:avLst/>
          </a:prstGeom>
          <a:noFill/>
          <a:ln>
            <a:noFill/>
          </a:ln>
        </p:spPr>
        <p:txBody>
          <a:bodyPr anchorCtr="0" anchor="t" bIns="0" lIns="0" spcFirstLastPara="1" rIns="0" wrap="square" tIns="0">
            <a:spAutoFit/>
          </a:bodyPr>
          <a:lstStyle/>
          <a:p>
            <a:pPr indent="0" lvl="0" marL="0" marR="0" rtl="0" algn="r">
              <a:lnSpc>
                <a:spcPct val="120046"/>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6</a:t>
            </a:r>
            <a:endParaRPr b="0" i="0" sz="1400" u="none" cap="none" strike="noStrike">
              <a:solidFill>
                <a:srgbClr val="000000"/>
              </a:solidFill>
              <a:latin typeface="Arial"/>
              <a:ea typeface="Arial"/>
              <a:cs typeface="Arial"/>
              <a:sym typeface="Arial"/>
            </a:endParaRPr>
          </a:p>
          <a:p>
            <a:pPr indent="0" lvl="0" marL="0" marR="0" rtl="0" algn="r">
              <a:lnSpc>
                <a:spcPct val="119988"/>
              </a:lnSpc>
              <a:spcBef>
                <a:spcPts val="0"/>
              </a:spcBef>
              <a:spcAft>
                <a:spcPts val="0"/>
              </a:spcAft>
              <a:buClr>
                <a:srgbClr val="000000"/>
              </a:buClr>
              <a:buSzPts val="1706"/>
              <a:buFont typeface="Arial"/>
              <a:buNone/>
            </a:pPr>
            <a:r>
              <a:t/>
            </a:r>
            <a:endParaRPr b="1" i="0" sz="1706" u="none" cap="none" strike="noStrike">
              <a:solidFill>
                <a:srgbClr val="002060"/>
              </a:solidFill>
              <a:latin typeface="Times"/>
              <a:ea typeface="Times"/>
              <a:cs typeface="Times"/>
              <a:sym typeface="Times"/>
            </a:endParaRPr>
          </a:p>
        </p:txBody>
      </p:sp>
      <p:sp>
        <p:nvSpPr>
          <p:cNvPr id="308" name="Google Shape;308;p28"/>
          <p:cNvSpPr txBox="1"/>
          <p:nvPr/>
        </p:nvSpPr>
        <p:spPr>
          <a:xfrm>
            <a:off x="233875" y="6867900"/>
            <a:ext cx="3000000" cy="447300"/>
          </a:xfrm>
          <a:prstGeom prst="rect">
            <a:avLst/>
          </a:prstGeom>
          <a:noFill/>
          <a:ln>
            <a:noFill/>
          </a:ln>
        </p:spPr>
        <p:txBody>
          <a:bodyPr anchorCtr="0" anchor="t" bIns="91425" lIns="91425" spcFirstLastPara="1" rIns="91425" wrap="square" tIns="91425">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p:nvPr/>
        </p:nvSpPr>
        <p:spPr>
          <a:xfrm>
            <a:off x="467750" y="1297900"/>
            <a:ext cx="8681515" cy="4655876"/>
          </a:xfrm>
          <a:custGeom>
            <a:rect b="b" l="l" r="r" t="t"/>
            <a:pathLst>
              <a:path extrusionOk="0" h="4587070" w="8075828">
                <a:moveTo>
                  <a:pt x="0" y="0"/>
                </a:moveTo>
                <a:lnTo>
                  <a:pt x="8075828" y="0"/>
                </a:lnTo>
                <a:lnTo>
                  <a:pt x="8075828" y="4587070"/>
                </a:lnTo>
                <a:lnTo>
                  <a:pt x="0" y="4587070"/>
                </a:lnTo>
                <a:lnTo>
                  <a:pt x="0" y="0"/>
                </a:lnTo>
                <a:close/>
              </a:path>
            </a:pathLst>
          </a:custGeom>
          <a:blipFill rotWithShape="1">
            <a:blip r:embed="rId3">
              <a:alphaModFix/>
            </a:blip>
            <a:stretch>
              <a:fillRect b="0" l="0" r="0" t="0"/>
            </a:stretch>
          </a:blipFill>
          <a:ln>
            <a:noFill/>
          </a:ln>
        </p:spPr>
      </p:sp>
      <p:sp>
        <p:nvSpPr>
          <p:cNvPr id="314" name="Google Shape;314;p29"/>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Result and Analysis</a:t>
            </a:r>
            <a:endParaRPr b="0" i="0" sz="1400" u="none" cap="none" strike="noStrike">
              <a:solidFill>
                <a:srgbClr val="000000"/>
              </a:solidFill>
              <a:latin typeface="Arial"/>
              <a:ea typeface="Arial"/>
              <a:cs typeface="Arial"/>
              <a:sym typeface="Arial"/>
            </a:endParaRPr>
          </a:p>
        </p:txBody>
      </p:sp>
      <p:sp>
        <p:nvSpPr>
          <p:cNvPr id="315" name="Google Shape;315;p29"/>
          <p:cNvSpPr txBox="1"/>
          <p:nvPr/>
        </p:nvSpPr>
        <p:spPr>
          <a:xfrm>
            <a:off x="467750" y="6334225"/>
            <a:ext cx="8681400" cy="27699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400"/>
              <a:buFont typeface="Arial"/>
              <a:buNone/>
            </a:pPr>
            <a:r>
              <a:rPr b="0" i="0" lang="en-US" sz="1500" u="none" cap="none" strike="noStrike">
                <a:solidFill>
                  <a:schemeClr val="dk1"/>
                </a:solidFill>
                <a:latin typeface="Times"/>
                <a:ea typeface="Times"/>
                <a:cs typeface="Times"/>
                <a:sym typeface="Times"/>
              </a:rPr>
              <a:t>Fig. 7 Decryption Time Analysis for  RSA and Paillier Algorithm</a:t>
            </a:r>
            <a:endParaRPr b="0" i="0" sz="1500" u="none" cap="none" strike="noStrike">
              <a:solidFill>
                <a:schemeClr val="dk1"/>
              </a:solidFill>
              <a:latin typeface="Arial"/>
              <a:ea typeface="Arial"/>
              <a:cs typeface="Arial"/>
              <a:sym typeface="Arial"/>
            </a:endParaRPr>
          </a:p>
        </p:txBody>
      </p:sp>
      <p:sp>
        <p:nvSpPr>
          <p:cNvPr id="316" name="Google Shape;316;p29"/>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7</a:t>
            </a:r>
            <a:endParaRPr b="0" i="0" sz="1400" u="none" cap="none" strike="noStrike">
              <a:solidFill>
                <a:srgbClr val="000000"/>
              </a:solidFill>
              <a:latin typeface="Arial"/>
              <a:ea typeface="Arial"/>
              <a:cs typeface="Arial"/>
              <a:sym typeface="Arial"/>
            </a:endParaRPr>
          </a:p>
        </p:txBody>
      </p:sp>
      <p:sp>
        <p:nvSpPr>
          <p:cNvPr id="317" name="Google Shape;317;p29"/>
          <p:cNvSpPr txBox="1"/>
          <p:nvPr/>
        </p:nvSpPr>
        <p:spPr>
          <a:xfrm>
            <a:off x="91450" y="6930050"/>
            <a:ext cx="2908500" cy="447300"/>
          </a:xfrm>
          <a:prstGeom prst="rect">
            <a:avLst/>
          </a:prstGeom>
          <a:noFill/>
          <a:ln>
            <a:noFill/>
          </a:ln>
        </p:spPr>
        <p:txBody>
          <a:bodyPr anchorCtr="0" anchor="t" bIns="91425" lIns="91425" spcFirstLastPara="1" rIns="91425" wrap="square" tIns="91425">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  Department of ECE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p:nvPr/>
        </p:nvSpPr>
        <p:spPr>
          <a:xfrm>
            <a:off x="467750" y="1208175"/>
            <a:ext cx="8684362" cy="4908429"/>
          </a:xfrm>
          <a:custGeom>
            <a:rect b="b" l="l" r="r" t="t"/>
            <a:pathLst>
              <a:path extrusionOk="0" h="4896189" w="8290560">
                <a:moveTo>
                  <a:pt x="0" y="0"/>
                </a:moveTo>
                <a:lnTo>
                  <a:pt x="8290560" y="0"/>
                </a:lnTo>
                <a:lnTo>
                  <a:pt x="8290560" y="4896190"/>
                </a:lnTo>
                <a:lnTo>
                  <a:pt x="0" y="4896190"/>
                </a:lnTo>
                <a:lnTo>
                  <a:pt x="0" y="0"/>
                </a:lnTo>
                <a:close/>
              </a:path>
            </a:pathLst>
          </a:custGeom>
          <a:blipFill rotWithShape="1">
            <a:blip r:embed="rId3">
              <a:alphaModFix/>
            </a:blip>
            <a:stretch>
              <a:fillRect b="0" l="0" r="0" t="-830"/>
            </a:stretch>
          </a:blipFill>
          <a:ln>
            <a:noFill/>
          </a:ln>
        </p:spPr>
      </p:sp>
      <p:sp>
        <p:nvSpPr>
          <p:cNvPr id="323" name="Google Shape;323;p30"/>
          <p:cNvSpPr txBox="1"/>
          <p:nvPr/>
        </p:nvSpPr>
        <p:spPr>
          <a:xfrm>
            <a:off x="6250" y="0"/>
            <a:ext cx="9753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Result and Analysis</a:t>
            </a:r>
            <a:endParaRPr b="0" i="0" sz="1400" u="none" cap="none" strike="noStrike">
              <a:solidFill>
                <a:srgbClr val="000000"/>
              </a:solidFill>
              <a:latin typeface="Arial"/>
              <a:ea typeface="Arial"/>
              <a:cs typeface="Arial"/>
              <a:sym typeface="Arial"/>
            </a:endParaRPr>
          </a:p>
        </p:txBody>
      </p:sp>
      <p:sp>
        <p:nvSpPr>
          <p:cNvPr id="324" name="Google Shape;324;p30"/>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8</a:t>
            </a:r>
            <a:endParaRPr b="0" i="0" sz="1400" u="none" cap="none" strike="noStrike">
              <a:solidFill>
                <a:srgbClr val="000000"/>
              </a:solidFill>
              <a:latin typeface="Arial"/>
              <a:ea typeface="Arial"/>
              <a:cs typeface="Arial"/>
              <a:sym typeface="Arial"/>
            </a:endParaRPr>
          </a:p>
        </p:txBody>
      </p:sp>
      <p:sp>
        <p:nvSpPr>
          <p:cNvPr id="325" name="Google Shape;325;p30"/>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326" name="Google Shape;326;p30"/>
          <p:cNvSpPr txBox="1"/>
          <p:nvPr/>
        </p:nvSpPr>
        <p:spPr>
          <a:xfrm>
            <a:off x="467750" y="6450325"/>
            <a:ext cx="8684400" cy="27699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400"/>
              <a:buFont typeface="Arial"/>
              <a:buNone/>
            </a:pPr>
            <a:r>
              <a:rPr b="0" i="0" lang="en-US" sz="1500" u="none" cap="none" strike="noStrike">
                <a:solidFill>
                  <a:schemeClr val="dk1"/>
                </a:solidFill>
                <a:latin typeface="Times"/>
                <a:ea typeface="Times"/>
                <a:cs typeface="Times"/>
                <a:sym typeface="Times"/>
              </a:rPr>
              <a:t>Fig. 8 Time Analysis for  RSA and Paillier Algorithm with Multiple Messages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1"/>
          <p:cNvSpPr txBox="1"/>
          <p:nvPr/>
        </p:nvSpPr>
        <p:spPr>
          <a:xfrm>
            <a:off x="91450" y="0"/>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Gantt Chart</a:t>
            </a:r>
            <a:endParaRPr b="0" i="0" sz="1400" u="none" cap="none" strike="noStrike">
              <a:solidFill>
                <a:srgbClr val="000000"/>
              </a:solidFill>
              <a:latin typeface="Arial"/>
              <a:ea typeface="Arial"/>
              <a:cs typeface="Arial"/>
              <a:sym typeface="Arial"/>
            </a:endParaRPr>
          </a:p>
        </p:txBody>
      </p:sp>
      <p:sp>
        <p:nvSpPr>
          <p:cNvPr id="332" name="Google Shape;332;p31"/>
          <p:cNvSpPr/>
          <p:nvPr/>
        </p:nvSpPr>
        <p:spPr>
          <a:xfrm>
            <a:off x="4394108" y="3799876"/>
            <a:ext cx="965385" cy="1427316"/>
          </a:xfrm>
          <a:custGeom>
            <a:rect b="b" l="l" r="r" t="t"/>
            <a:pathLst>
              <a:path extrusionOk="0" h="1427316" w="965385">
                <a:moveTo>
                  <a:pt x="0" y="0"/>
                </a:moveTo>
                <a:lnTo>
                  <a:pt x="965384" y="0"/>
                </a:lnTo>
                <a:lnTo>
                  <a:pt x="965384" y="1427316"/>
                </a:lnTo>
                <a:lnTo>
                  <a:pt x="0" y="1427316"/>
                </a:lnTo>
                <a:lnTo>
                  <a:pt x="0" y="0"/>
                </a:lnTo>
                <a:close/>
              </a:path>
            </a:pathLst>
          </a:custGeom>
          <a:blipFill rotWithShape="1">
            <a:blip r:embed="rId3">
              <a:alphaModFix/>
            </a:blip>
            <a:stretch>
              <a:fillRect b="0" l="0" r="0" t="0"/>
            </a:stretch>
          </a:blipFill>
          <a:ln>
            <a:noFill/>
          </a:ln>
        </p:spPr>
      </p:sp>
      <p:sp>
        <p:nvSpPr>
          <p:cNvPr id="333" name="Google Shape;333;p31"/>
          <p:cNvSpPr/>
          <p:nvPr/>
        </p:nvSpPr>
        <p:spPr>
          <a:xfrm>
            <a:off x="3466333" y="2946003"/>
            <a:ext cx="2820933" cy="641762"/>
          </a:xfrm>
          <a:custGeom>
            <a:rect b="b" l="l" r="r" t="t"/>
            <a:pathLst>
              <a:path extrusionOk="0" h="641762" w="2820933">
                <a:moveTo>
                  <a:pt x="0" y="0"/>
                </a:moveTo>
                <a:lnTo>
                  <a:pt x="2820934" y="0"/>
                </a:lnTo>
                <a:lnTo>
                  <a:pt x="2820934" y="641762"/>
                </a:lnTo>
                <a:lnTo>
                  <a:pt x="0" y="641762"/>
                </a:lnTo>
                <a:lnTo>
                  <a:pt x="0" y="0"/>
                </a:lnTo>
                <a:close/>
              </a:path>
            </a:pathLst>
          </a:custGeom>
          <a:blipFill rotWithShape="1">
            <a:blip r:embed="rId4">
              <a:alphaModFix/>
            </a:blip>
            <a:stretch>
              <a:fillRect b="0" l="0" r="0" t="0"/>
            </a:stretch>
          </a:blipFill>
          <a:ln>
            <a:noFill/>
          </a:ln>
        </p:spPr>
      </p:sp>
      <p:sp>
        <p:nvSpPr>
          <p:cNvPr id="334" name="Google Shape;334;p31"/>
          <p:cNvSpPr txBox="1"/>
          <p:nvPr/>
        </p:nvSpPr>
        <p:spPr>
          <a:xfrm>
            <a:off x="3466333" y="3062097"/>
            <a:ext cx="2820900" cy="416400"/>
          </a:xfrm>
          <a:prstGeom prst="rect">
            <a:avLst/>
          </a:prstGeom>
          <a:noFill/>
          <a:ln>
            <a:noFill/>
          </a:ln>
        </p:spPr>
        <p:txBody>
          <a:bodyPr anchorCtr="0" anchor="t" bIns="0" lIns="0" spcFirstLastPara="1" rIns="0" wrap="square" tIns="0">
            <a:spAutoFit/>
          </a:bodyPr>
          <a:lstStyle/>
          <a:p>
            <a:pPr indent="0" lvl="0" marL="0" marR="0" rtl="0" algn="ctr">
              <a:lnSpc>
                <a:spcPct val="119992"/>
              </a:lnSpc>
              <a:spcBef>
                <a:spcPts val="0"/>
              </a:spcBef>
              <a:spcAft>
                <a:spcPts val="0"/>
              </a:spcAft>
              <a:buClr>
                <a:srgbClr val="000000"/>
              </a:buClr>
              <a:buSzPts val="2706"/>
              <a:buFont typeface="Arial"/>
              <a:buNone/>
            </a:pPr>
            <a:r>
              <a:rPr b="1" i="0" lang="en-US" sz="2706" u="sng" cap="none" strike="noStrike">
                <a:solidFill>
                  <a:schemeClr val="hlink"/>
                </a:solidFill>
                <a:latin typeface="Times"/>
                <a:ea typeface="Times"/>
                <a:cs typeface="Times"/>
                <a:sym typeface="Times"/>
                <a:hlinkClick r:id="rId5"/>
              </a:rPr>
              <a:t>Click Here</a:t>
            </a:r>
            <a:endParaRPr b="0" i="0" sz="1400" u="none" cap="none" strike="noStrike">
              <a:solidFill>
                <a:schemeClr val="dk1"/>
              </a:solidFill>
              <a:latin typeface="Arial"/>
              <a:ea typeface="Arial"/>
              <a:cs typeface="Arial"/>
              <a:sym typeface="Arial"/>
            </a:endParaRPr>
          </a:p>
        </p:txBody>
      </p:sp>
      <p:sp>
        <p:nvSpPr>
          <p:cNvPr id="335" name="Google Shape;335;p31"/>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1</a:t>
            </a:r>
            <a:r>
              <a:rPr b="1" lang="en-US" sz="1706">
                <a:solidFill>
                  <a:srgbClr val="002060"/>
                </a:solidFill>
                <a:latin typeface="Times"/>
                <a:ea typeface="Times"/>
                <a:cs typeface="Times"/>
                <a:sym typeface="Times"/>
              </a:rPr>
              <a:t>9</a:t>
            </a:r>
            <a:endParaRPr b="0" i="0" sz="1400" u="none" cap="none" strike="noStrike">
              <a:solidFill>
                <a:srgbClr val="000000"/>
              </a:solidFill>
              <a:latin typeface="Arial"/>
              <a:ea typeface="Arial"/>
              <a:cs typeface="Arial"/>
              <a:sym typeface="Arial"/>
            </a:endParaRPr>
          </a:p>
        </p:txBody>
      </p:sp>
      <p:sp>
        <p:nvSpPr>
          <p:cNvPr id="336" name="Google Shape;336;p31"/>
          <p:cNvSpPr txBox="1"/>
          <p:nvPr/>
        </p:nvSpPr>
        <p:spPr>
          <a:xfrm>
            <a:off x="91450" y="6878325"/>
            <a:ext cx="3000000" cy="447300"/>
          </a:xfrm>
          <a:prstGeom prst="rect">
            <a:avLst/>
          </a:prstGeom>
          <a:noFill/>
          <a:ln>
            <a:noFill/>
          </a:ln>
        </p:spPr>
        <p:txBody>
          <a:bodyPr anchorCtr="0" anchor="t" bIns="91425" lIns="91425" spcFirstLastPara="1" rIns="91425" wrap="square" tIns="91425">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 Department of ECE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0" y="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115" name="Google Shape;115;p14"/>
          <p:cNvSpPr txBox="1"/>
          <p:nvPr/>
        </p:nvSpPr>
        <p:spPr>
          <a:xfrm>
            <a:off x="91440" y="32784"/>
            <a:ext cx="9570720" cy="563228"/>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Contents</a:t>
            </a:r>
            <a:endParaRPr b="0" i="0" sz="1400" u="none" cap="none" strike="noStrike">
              <a:solidFill>
                <a:srgbClr val="000000"/>
              </a:solidFill>
              <a:latin typeface="Arial"/>
              <a:ea typeface="Arial"/>
              <a:cs typeface="Arial"/>
              <a:sym typeface="Arial"/>
            </a:endParaRPr>
          </a:p>
        </p:txBody>
      </p:sp>
      <p:sp>
        <p:nvSpPr>
          <p:cNvPr id="116" name="Google Shape;116;p14"/>
          <p:cNvSpPr txBox="1"/>
          <p:nvPr/>
        </p:nvSpPr>
        <p:spPr>
          <a:xfrm>
            <a:off x="8029787" y="6999449"/>
            <a:ext cx="1456267" cy="295275"/>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02</a:t>
            </a:r>
            <a:endParaRPr b="0" i="0" sz="1400" u="none" cap="none" strike="noStrike">
              <a:solidFill>
                <a:srgbClr val="000000"/>
              </a:solidFill>
              <a:latin typeface="Arial"/>
              <a:ea typeface="Arial"/>
              <a:cs typeface="Arial"/>
              <a:sym typeface="Arial"/>
            </a:endParaRPr>
          </a:p>
        </p:txBody>
      </p:sp>
      <p:sp>
        <p:nvSpPr>
          <p:cNvPr id="117" name="Google Shape;117;p14"/>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118" name="Google Shape;118;p14"/>
          <p:cNvSpPr txBox="1"/>
          <p:nvPr/>
        </p:nvSpPr>
        <p:spPr>
          <a:xfrm>
            <a:off x="818575" y="1467325"/>
            <a:ext cx="8358000" cy="4248300"/>
          </a:xfrm>
          <a:prstGeom prst="rect">
            <a:avLst/>
          </a:prstGeom>
          <a:noFill/>
          <a:ln>
            <a:noFill/>
          </a:ln>
        </p:spPr>
        <p:txBody>
          <a:bodyPr anchorCtr="0" anchor="t" bIns="0" lIns="0" spcFirstLastPara="1" rIns="0" wrap="square" tIns="0">
            <a:spAutoFit/>
          </a:bodyPr>
          <a:lstStyle/>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Introduction</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Literature Survey</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Block Diagram</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Requirement Analysis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Work Progress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Gantt Chart</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References</a:t>
            </a:r>
            <a:endParaRPr b="0" i="0" sz="2400" u="none" cap="none" strike="noStrike">
              <a:solidFill>
                <a:srgbClr val="000000"/>
              </a:solidFill>
              <a:latin typeface="Times New Roman"/>
              <a:ea typeface="Times New Roman"/>
              <a:cs typeface="Times New Roman"/>
              <a:sym typeface="Times New Roman"/>
            </a:endParaRPr>
          </a:p>
          <a:p>
            <a:pPr indent="-219637" lvl="1" marL="439273" marR="0" rtl="0" algn="l">
              <a:lnSpc>
                <a:spcPct val="150000"/>
              </a:lnSpc>
              <a:spcBef>
                <a:spcPts val="0"/>
              </a:spcBef>
              <a:spcAft>
                <a:spcPts val="0"/>
              </a:spcAft>
              <a:buClr>
                <a:srgbClr val="000000"/>
              </a:buClr>
              <a:buSzPts val="3413"/>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nvSpPr>
        <p:spPr>
          <a:xfrm>
            <a:off x="6250" y="0"/>
            <a:ext cx="9753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Paper Publication</a:t>
            </a:r>
            <a:endParaRPr b="0" i="0" sz="1400" u="none" cap="none" strike="noStrike">
              <a:solidFill>
                <a:srgbClr val="000000"/>
              </a:solidFill>
              <a:latin typeface="Arial"/>
              <a:ea typeface="Arial"/>
              <a:cs typeface="Arial"/>
              <a:sym typeface="Arial"/>
            </a:endParaRPr>
          </a:p>
        </p:txBody>
      </p:sp>
      <p:sp>
        <p:nvSpPr>
          <p:cNvPr id="343" name="Google Shape;343;p32"/>
          <p:cNvSpPr txBox="1"/>
          <p:nvPr/>
        </p:nvSpPr>
        <p:spPr>
          <a:xfrm>
            <a:off x="6753600" y="6915000"/>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                                        </a:t>
            </a:r>
            <a:r>
              <a:rPr b="1" lang="en-US" sz="1700"/>
              <a:t>20</a:t>
            </a:r>
            <a:endParaRPr b="1" i="0" sz="1700" u="none" cap="none" strike="noStrike">
              <a:solidFill>
                <a:srgbClr val="000000"/>
              </a:solidFill>
              <a:latin typeface="Arial"/>
              <a:ea typeface="Arial"/>
              <a:cs typeface="Arial"/>
              <a:sym typeface="Arial"/>
            </a:endParaRPr>
          </a:p>
        </p:txBody>
      </p:sp>
      <p:sp>
        <p:nvSpPr>
          <p:cNvPr id="344" name="Google Shape;344;p32"/>
          <p:cNvSpPr txBox="1"/>
          <p:nvPr/>
        </p:nvSpPr>
        <p:spPr>
          <a:xfrm>
            <a:off x="633000" y="1715100"/>
            <a:ext cx="8487600" cy="3379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40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Upcoming Milestones:</a:t>
            </a: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40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A paper based on the project is being communicated to International Conference on Recent Advances in Science and Engineering Technology, an IEEE Conference from IEEE Bangalore Section.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p:nvPr/>
        </p:nvSpPr>
        <p:spPr>
          <a:xfrm>
            <a:off x="0" y="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354" name="Google Shape;354;p33"/>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2</a:t>
            </a:r>
            <a:r>
              <a:rPr b="1" lang="en-US" sz="1706">
                <a:solidFill>
                  <a:srgbClr val="002060"/>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355" name="Google Shape;355;p33"/>
          <p:cNvSpPr txBox="1"/>
          <p:nvPr/>
        </p:nvSpPr>
        <p:spPr>
          <a:xfrm>
            <a:off x="445875" y="984125"/>
            <a:ext cx="8666400" cy="5943600"/>
          </a:xfrm>
          <a:prstGeom prst="rect">
            <a:avLst/>
          </a:prstGeom>
          <a:noFill/>
          <a:ln>
            <a:noFill/>
          </a:ln>
        </p:spPr>
        <p:txBody>
          <a:bodyPr anchorCtr="0" anchor="t" bIns="0" lIns="0" spcFirstLastPara="1" rIns="0" wrap="square" tIns="0">
            <a:noAutofit/>
          </a:bodyPr>
          <a:lstStyle/>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rgbClr val="FFFFFF"/>
                </a:highlight>
                <a:latin typeface="Times New Roman"/>
                <a:ea typeface="Times New Roman"/>
                <a:cs typeface="Times New Roman"/>
                <a:sym typeface="Times New Roman"/>
              </a:rPr>
              <a:t>Milanov, Evgeny. "The RSA algorithm." RSA laboratories (2009): 1-11.</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rgbClr val="FFFFFF"/>
                </a:highlight>
                <a:latin typeface="Times New Roman"/>
                <a:ea typeface="Times New Roman"/>
                <a:cs typeface="Times New Roman"/>
                <a:sym typeface="Times New Roman"/>
              </a:rPr>
              <a:t>Mahajan, Prerna, and Abhishek Sachdeva. "A study of encryption algorithms AES,DES and RSA for security." Global     journal of computer science and technology 13, no. 15 (2013): 15-22.</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rgbClr val="FFFFFF"/>
                </a:highlight>
                <a:latin typeface="Times New Roman"/>
                <a:ea typeface="Times New Roman"/>
                <a:cs typeface="Times New Roman"/>
                <a:sym typeface="Times New Roman"/>
              </a:rPr>
              <a:t>Ma, Changshe, Jian Weng, Yingjiu Li, and Robert Deng. "Efficient discrete logarithm based multi-signature scheme in the plain public key model." Designs, Codes and Cryptography 54 (2010): 121-133.</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rgbClr val="FFFFFF"/>
                </a:highlight>
                <a:latin typeface="Times New Roman"/>
                <a:ea typeface="Times New Roman"/>
                <a:cs typeface="Times New Roman"/>
                <a:sym typeface="Times New Roman"/>
              </a:rPr>
              <a:t>Hellman, Martin E. "An overview of public key cryptography." IEEE Communications Magazine 40, no. 5 (2002): 42-49.</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rgbClr val="FFFFFF"/>
                </a:highlight>
                <a:latin typeface="Times New Roman"/>
                <a:ea typeface="Times New Roman"/>
                <a:cs typeface="Times New Roman"/>
                <a:sym typeface="Times New Roman"/>
              </a:rPr>
              <a:t>Munjal, Kundan, and Rekha Bhatia. "A systematic review of homomorphic encryption and its contributions in healthcare industry." Complex &amp; Intelligent Systems 9, no. 4 (2023): 3759-3786</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0"/>
              </a:buClr>
              <a:buSzPts val="1400"/>
              <a:buFont typeface="Times New Roman"/>
              <a:buAutoNum type="arabicPeriod"/>
            </a:pPr>
            <a:r>
              <a:rPr b="0" i="0" lang="en-US" sz="1400" u="none" cap="none" strike="noStrike">
                <a:solidFill>
                  <a:schemeClr val="dk1"/>
                </a:solidFill>
                <a:highlight>
                  <a:schemeClr val="lt1"/>
                </a:highlight>
                <a:latin typeface="Times New Roman"/>
                <a:ea typeface="Times New Roman"/>
                <a:cs typeface="Times New Roman"/>
                <a:sym typeface="Times New Roman"/>
              </a:rPr>
              <a:t>Transforms, Information Preserving. "Complex Adaptive Systems, Publication 3 Cihan H. Dagli, Editor in Chief Conference Organized by Missouri University of Science and Technology 2013Y Baltimore, MD” Procedia Computer Science 20 (2013).</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chemeClr val="lt1"/>
                </a:highlight>
                <a:latin typeface="Times New Roman"/>
                <a:ea typeface="Times New Roman"/>
                <a:cs typeface="Times New Roman"/>
                <a:sym typeface="Times New Roman"/>
              </a:rPr>
              <a:t>Zhang, Chuan, Lei Huang Zhu, Chang Xu, and Rongxing Lu. "PPDP: An efficient and privacy-preserving disease prediction scheme in cloud-based e-Healthcare system." Future Generation Computer Systems 79 (2018): 16-25.</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highlight>
                  <a:schemeClr val="lt1"/>
                </a:highlight>
                <a:latin typeface="Times New Roman"/>
                <a:ea typeface="Times New Roman"/>
                <a:cs typeface="Times New Roman"/>
                <a:sym typeface="Times New Roman"/>
              </a:rPr>
              <a:t>Sendhil, R., and A. Amuthan. "Contextual fully homomorphic encryption schemes based privacy preserving framework for securing fog-assisted healthcare data exchanging applications." International Journal of Information Technology 13, no. 4 (2021): 1545-1553.</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p:txBody>
      </p:sp>
      <p:sp>
        <p:nvSpPr>
          <p:cNvPr id="356" name="Google Shape;356;p33"/>
          <p:cNvSpPr txBox="1"/>
          <p:nvPr/>
        </p:nvSpPr>
        <p:spPr>
          <a:xfrm>
            <a:off x="266160" y="6999449"/>
            <a:ext cx="4429800" cy="2952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357" name="Google Shape;357;p33"/>
          <p:cNvSpPr txBox="1"/>
          <p:nvPr/>
        </p:nvSpPr>
        <p:spPr>
          <a:xfrm>
            <a:off x="6250" y="0"/>
            <a:ext cx="9753600" cy="78778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p:nvPr/>
        </p:nvSpPr>
        <p:spPr>
          <a:xfrm>
            <a:off x="0" y="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367" name="Google Shape;367;p34"/>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2</a:t>
            </a:r>
            <a:r>
              <a:rPr b="1" lang="en-US" sz="1706">
                <a:solidFill>
                  <a:srgbClr val="002060"/>
                </a:solidFill>
                <a:latin typeface="Times"/>
                <a:ea typeface="Times"/>
                <a:cs typeface="Times"/>
                <a:sym typeface="Times"/>
              </a:rPr>
              <a:t>2</a:t>
            </a:r>
            <a:endParaRPr b="0" i="0" sz="1400" u="none" cap="none" strike="noStrike">
              <a:solidFill>
                <a:srgbClr val="000000"/>
              </a:solidFill>
              <a:latin typeface="Arial"/>
              <a:ea typeface="Arial"/>
              <a:cs typeface="Arial"/>
              <a:sym typeface="Arial"/>
            </a:endParaRPr>
          </a:p>
        </p:txBody>
      </p:sp>
      <p:sp>
        <p:nvSpPr>
          <p:cNvPr id="368" name="Google Shape;368;p34"/>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369" name="Google Shape;369;p34"/>
          <p:cNvSpPr txBox="1"/>
          <p:nvPr/>
        </p:nvSpPr>
        <p:spPr>
          <a:xfrm>
            <a:off x="441750" y="665800"/>
            <a:ext cx="8665800" cy="5718600"/>
          </a:xfrm>
          <a:prstGeom prst="rect">
            <a:avLst/>
          </a:prstGeom>
          <a:noFill/>
          <a:ln>
            <a:noFill/>
          </a:ln>
        </p:spPr>
        <p:txBody>
          <a:bodyPr anchorCtr="0" anchor="t" bIns="0" lIns="0" spcFirstLastPara="1" rIns="0" wrap="square" tIns="0">
            <a:noAutofit/>
          </a:bodyPr>
          <a:lstStyle/>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9"/>
            </a:pPr>
            <a:r>
              <a:rPr b="0" i="0" lang="en-US" sz="1400" u="none" cap="none" strike="noStrike">
                <a:solidFill>
                  <a:schemeClr val="dk1"/>
                </a:solidFill>
                <a:highlight>
                  <a:srgbClr val="FFFFFF"/>
                </a:highlight>
                <a:latin typeface="Times New Roman"/>
                <a:ea typeface="Times New Roman"/>
                <a:cs typeface="Times New Roman"/>
                <a:sym typeface="Times New Roman"/>
              </a:rPr>
              <a:t>Das, Debasis. "Secure cloud computing algorithm using homomorphic encryption and multi-party computation." In 2018 International Conference on Information Networking (ICOIN), pp. 391-396. IEEE, 2018.</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9"/>
            </a:pPr>
            <a:r>
              <a:rPr b="0" i="0" lang="en-US" sz="1400" u="none" cap="none" strike="noStrike">
                <a:solidFill>
                  <a:schemeClr val="dk1"/>
                </a:solidFill>
                <a:highlight>
                  <a:srgbClr val="FFFFFF"/>
                </a:highlight>
                <a:latin typeface="Times New Roman"/>
                <a:ea typeface="Times New Roman"/>
                <a:cs typeface="Times New Roman"/>
                <a:sym typeface="Times New Roman"/>
              </a:rPr>
              <a:t>Das, Debasis. "Secure cloud computing algorithm using homomorphic encryption and multi-party computation." In 2018          International Conference on Information Networking (ICOIN), pp. 391-396. IEEE, 2018.</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rgbClr val="000000"/>
              </a:buClr>
              <a:buSzPts val="1400"/>
              <a:buFont typeface="Times New Roman"/>
              <a:buAutoNum type="arabicPeriod" startAt="9"/>
            </a:pPr>
            <a:r>
              <a:rPr b="0" i="0" lang="en-US" sz="1400" u="none" cap="none" strike="noStrike">
                <a:solidFill>
                  <a:schemeClr val="dk1"/>
                </a:solidFill>
                <a:latin typeface="Times New Roman"/>
                <a:ea typeface="Times New Roman"/>
                <a:cs typeface="Times New Roman"/>
                <a:sym typeface="Times New Roman"/>
              </a:rPr>
              <a:t>Scheibner, James, Marcello Ienca, and Effy Vayena. "Health data privacy through homomorphic encryption and distributed ledger computing: an ethical-legal qualitative expert assessment study." BMC Medical Ethics 23, no. 1 (2022): 121.</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9"/>
            </a:pPr>
            <a:r>
              <a:rPr b="0" i="0" lang="en-US" sz="1400" u="none" cap="none" strike="noStrike">
                <a:solidFill>
                  <a:schemeClr val="dk1"/>
                </a:solidFill>
                <a:latin typeface="Times New Roman"/>
                <a:ea typeface="Times New Roman"/>
                <a:cs typeface="Times New Roman"/>
                <a:sym typeface="Times New Roman"/>
              </a:rPr>
              <a:t>Aiswarya, R., R. Divya, D. Sangeetha, and V. Vaidehi. "Harnessing healthcare data security in cloud." In 2013 International Conference on Recent Trends in Information Technology (ICRTIT), pp. 482-488. IEEE, 2013.</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9"/>
            </a:pPr>
            <a:r>
              <a:rPr b="0" i="0" lang="en-US" sz="1400" u="none" cap="none" strike="noStrike">
                <a:solidFill>
                  <a:schemeClr val="dk1"/>
                </a:solidFill>
                <a:latin typeface="Times New Roman"/>
                <a:ea typeface="Times New Roman"/>
                <a:cs typeface="Times New Roman"/>
                <a:sym typeface="Times New Roman"/>
              </a:rPr>
              <a:t>Bensitel, Yasmina, and Rahal Romadi. "Secure data storage in the cloud with homomorphic encryption." In 2016 2nd International Conference on Cloud Computing Technologies and Applications (CloudTech), pp. 1-6. IEEE,2016.</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70000"/>
              </a:lnSpc>
              <a:spcBef>
                <a:spcPts val="0"/>
              </a:spcBef>
              <a:spcAft>
                <a:spcPts val="0"/>
              </a:spcAft>
              <a:buClr>
                <a:schemeClr val="dk1"/>
              </a:buClr>
              <a:buSzPts val="1400"/>
              <a:buFont typeface="Times New Roman"/>
              <a:buAutoNum type="arabicPeriod" startAt="9"/>
            </a:pPr>
            <a:r>
              <a:rPr b="0" i="0" lang="en-US" sz="1400" u="none" cap="none" strike="noStrike">
                <a:solidFill>
                  <a:schemeClr val="dk1"/>
                </a:solidFill>
                <a:latin typeface="Times New Roman"/>
                <a:ea typeface="Times New Roman"/>
                <a:cs typeface="Times New Roman"/>
                <a:sym typeface="Times New Roman"/>
              </a:rPr>
              <a:t>Ding, Wenxiu, Zheng Yan, and Robert H. Deng. "Encrypted data processing with homomorphic re-encryption." Information Sciences 409 (2017): 35-55.</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70000"/>
              </a:lnSpc>
              <a:spcBef>
                <a:spcPts val="0"/>
              </a:spcBef>
              <a:spcAft>
                <a:spcPts val="0"/>
              </a:spcAft>
              <a:buClr>
                <a:schemeClr val="dk1"/>
              </a:buClr>
              <a:buSzPts val="1400"/>
              <a:buFont typeface="Times New Roman"/>
              <a:buAutoNum type="arabicPeriod" startAt="9"/>
            </a:pPr>
            <a:r>
              <a:rPr b="0" i="0" lang="en-US" sz="1400" u="none" cap="none" strike="noStrike">
                <a:solidFill>
                  <a:schemeClr val="dk1"/>
                </a:solidFill>
                <a:latin typeface="Times New Roman"/>
                <a:ea typeface="Times New Roman"/>
                <a:cs typeface="Times New Roman"/>
                <a:sym typeface="Times New Roman"/>
              </a:rPr>
              <a:t>Song, Chen, and Xinghua Shi. "ReActHE: A homomorphic encryption friendly deep neural network for privacy-preserving biomedical prediction." Smart Health 32 (2024): 100469.</a:t>
            </a:r>
            <a:endParaRPr b="0" i="0" sz="1400" u="none" cap="none" strike="noStrike">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0" name="Google Shape;370;p34"/>
          <p:cNvSpPr txBox="1"/>
          <p:nvPr/>
        </p:nvSpPr>
        <p:spPr>
          <a:xfrm>
            <a:off x="6250" y="0"/>
            <a:ext cx="9753600" cy="78778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p:nvPr/>
        </p:nvSpPr>
        <p:spPr>
          <a:xfrm>
            <a:off x="0" y="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380" name="Google Shape;380;p35"/>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2</a:t>
            </a:r>
            <a:r>
              <a:rPr b="1" lang="en-US" sz="1706">
                <a:solidFill>
                  <a:srgbClr val="002060"/>
                </a:solidFill>
                <a:latin typeface="Times"/>
                <a:ea typeface="Times"/>
                <a:cs typeface="Times"/>
                <a:sym typeface="Times"/>
              </a:rPr>
              <a:t>3</a:t>
            </a:r>
            <a:endParaRPr b="0" i="0" sz="1400" u="none" cap="none" strike="noStrike">
              <a:solidFill>
                <a:srgbClr val="000000"/>
              </a:solidFill>
              <a:latin typeface="Arial"/>
              <a:ea typeface="Arial"/>
              <a:cs typeface="Arial"/>
              <a:sym typeface="Arial"/>
            </a:endParaRPr>
          </a:p>
        </p:txBody>
      </p:sp>
      <p:sp>
        <p:nvSpPr>
          <p:cNvPr id="381" name="Google Shape;381;p35"/>
          <p:cNvSpPr txBox="1"/>
          <p:nvPr/>
        </p:nvSpPr>
        <p:spPr>
          <a:xfrm>
            <a:off x="266160" y="6999449"/>
            <a:ext cx="4429800" cy="262500"/>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382" name="Google Shape;382;p35"/>
          <p:cNvSpPr txBox="1"/>
          <p:nvPr/>
        </p:nvSpPr>
        <p:spPr>
          <a:xfrm>
            <a:off x="501575" y="670950"/>
            <a:ext cx="8778600" cy="5363700"/>
          </a:xfrm>
          <a:prstGeom prst="rect">
            <a:avLst/>
          </a:prstGeom>
          <a:noFill/>
          <a:ln>
            <a:noFill/>
          </a:ln>
        </p:spPr>
        <p:txBody>
          <a:bodyPr anchorCtr="0" anchor="t" bIns="0" lIns="0" spcFirstLastPara="1" rIns="0" wrap="square" tIns="0">
            <a:noAutofit/>
          </a:bodyPr>
          <a:lstStyle/>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16"/>
            </a:pPr>
            <a:r>
              <a:rPr b="0" i="0" lang="en-US" sz="1400" u="none" cap="none" strike="noStrike">
                <a:solidFill>
                  <a:schemeClr val="dk1"/>
                </a:solidFill>
                <a:latin typeface="Times New Roman"/>
                <a:ea typeface="Times New Roman"/>
                <a:cs typeface="Times New Roman"/>
                <a:sym typeface="Times New Roman"/>
              </a:rPr>
              <a:t>Zhou, Yousheng, Liyuan Song, Yuanni Liu, Pandi Vijayakumar, Brij B. Gupta, Wadee Alhalabi, and Hind Alsharif. "A privacy-preserving logistic regression-based diagnosis scheme for digital healthcare." Future Generation Computer Systems 144 (2023): 63-73.</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16"/>
            </a:pPr>
            <a:r>
              <a:rPr b="0" i="0" lang="en-US" sz="1400" u="none" cap="none" strike="noStrike">
                <a:solidFill>
                  <a:schemeClr val="dk1"/>
                </a:solidFill>
                <a:latin typeface="Times New Roman"/>
                <a:ea typeface="Times New Roman"/>
                <a:cs typeface="Times New Roman"/>
                <a:sym typeface="Times New Roman"/>
              </a:rPr>
              <a:t>Nayak, Nachiketha, Prajwal G. Anchan, H. N. Ramachandra, and K. S. Shivaprakasha. "Secure Communication for Healthcare Using Homomorphic Encryption: A Comparative Study." In 2023 2nd International Conference on Futuristic Technologies (INCOFT), pp. 1-4. IEEE, 2023.</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16"/>
            </a:pPr>
            <a:r>
              <a:rPr b="0" i="0" lang="en-US" sz="1400" u="none" cap="none" strike="noStrike">
                <a:solidFill>
                  <a:schemeClr val="dk1"/>
                </a:solidFill>
                <a:latin typeface="Times New Roman"/>
                <a:ea typeface="Times New Roman"/>
                <a:cs typeface="Times New Roman"/>
                <a:sym typeface="Times New Roman"/>
              </a:rPr>
              <a:t>Hao, Meng, Hongwei Li, Guowen Xu, Zhe Liu, and Zongqi Chen. "Privacy-aware and resource-saving collaborative  learning for healthcare in cloud computing." In ICC 2020-2020 IEEE International Conference on Communications (ICC), pp. 1-6. IEEE, 2020.</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16"/>
            </a:pPr>
            <a:r>
              <a:rPr b="0" i="0" lang="en-US" sz="1400" u="none" cap="none" strike="noStrike">
                <a:solidFill>
                  <a:schemeClr val="dk1"/>
                </a:solidFill>
                <a:latin typeface="Times New Roman"/>
                <a:ea typeface="Times New Roman"/>
                <a:cs typeface="Times New Roman"/>
                <a:sym typeface="Times New Roman"/>
              </a:rPr>
              <a:t>Kim, Miran, and Kristin Lauter. "Private genome analysis through homomorphic encryption." In BMC medical informatics and decision making, vol. 15, pp. 1-12. BioMed Central, 2015.</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50000"/>
              </a:lnSpc>
              <a:spcBef>
                <a:spcPts val="0"/>
              </a:spcBef>
              <a:spcAft>
                <a:spcPts val="0"/>
              </a:spcAft>
              <a:buClr>
                <a:schemeClr val="dk1"/>
              </a:buClr>
              <a:buSzPts val="1400"/>
              <a:buFont typeface="Times New Roman"/>
              <a:buAutoNum type="arabicPeriod" startAt="16"/>
            </a:pPr>
            <a:r>
              <a:rPr b="0" i="0" lang="en-US" sz="1400" u="none" cap="none" strike="noStrike">
                <a:solidFill>
                  <a:schemeClr val="dk1"/>
                </a:solidFill>
                <a:latin typeface="Times New Roman"/>
                <a:ea typeface="Times New Roman"/>
                <a:cs typeface="Times New Roman"/>
                <a:sym typeface="Times New Roman"/>
              </a:rPr>
              <a:t>Alloghani, Mohamed, Mohammed M. Alani, Dhiya Al-Jumeily, Thar Baker, Jamila Mustafina, Abir Hussain, and Ahmed J. Aljaaf. "A systematic review on the status and progress of homomorphic encryption technologies." Journal of Information Security and Applications 48 (2019): 10236.</a:t>
            </a:r>
            <a:endParaRPr b="0" i="0" sz="1400" u="none" cap="none" strike="noStrike">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383" name="Google Shape;383;p35"/>
          <p:cNvSpPr txBox="1"/>
          <p:nvPr/>
        </p:nvSpPr>
        <p:spPr>
          <a:xfrm>
            <a:off x="6250" y="0"/>
            <a:ext cx="9753600" cy="78778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p:nvPr/>
        </p:nvSpPr>
        <p:spPr>
          <a:xfrm>
            <a:off x="0" y="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393" name="Google Shape;393;p36"/>
          <p:cNvSpPr txBox="1"/>
          <p:nvPr/>
        </p:nvSpPr>
        <p:spPr>
          <a:xfrm>
            <a:off x="8029787" y="6999449"/>
            <a:ext cx="1456200" cy="2625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2</a:t>
            </a:r>
            <a:r>
              <a:rPr b="1" lang="en-US" sz="1706">
                <a:solidFill>
                  <a:srgbClr val="002060"/>
                </a:solidFill>
                <a:latin typeface="Times"/>
                <a:ea typeface="Times"/>
                <a:cs typeface="Times"/>
                <a:sym typeface="Times"/>
              </a:rPr>
              <a:t>4</a:t>
            </a:r>
            <a:endParaRPr b="0" i="0" sz="1400" u="none" cap="none" strike="noStrike">
              <a:solidFill>
                <a:srgbClr val="000000"/>
              </a:solidFill>
              <a:latin typeface="Arial"/>
              <a:ea typeface="Arial"/>
              <a:cs typeface="Arial"/>
              <a:sym typeface="Arial"/>
            </a:endParaRPr>
          </a:p>
        </p:txBody>
      </p:sp>
      <p:sp>
        <p:nvSpPr>
          <p:cNvPr id="394" name="Google Shape;394;p36"/>
          <p:cNvSpPr txBox="1"/>
          <p:nvPr/>
        </p:nvSpPr>
        <p:spPr>
          <a:xfrm>
            <a:off x="266160" y="6999449"/>
            <a:ext cx="4429949" cy="307784"/>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395" name="Google Shape;395;p36"/>
          <p:cNvSpPr txBox="1"/>
          <p:nvPr/>
        </p:nvSpPr>
        <p:spPr>
          <a:xfrm>
            <a:off x="693069" y="1958121"/>
            <a:ext cx="8188960" cy="1181862"/>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6400"/>
              <a:buFont typeface="Arial"/>
              <a:buNone/>
            </a:pPr>
            <a:r>
              <a:rPr b="1" i="0" lang="en-US" sz="6400" u="none" cap="none" strike="noStrike">
                <a:solidFill>
                  <a:srgbClr val="0F243E"/>
                </a:solidFill>
                <a:latin typeface="Times New Roman"/>
                <a:ea typeface="Times New Roman"/>
                <a:cs typeface="Times New Roman"/>
                <a:sym typeface="Times New Roman"/>
              </a:rPr>
              <a:t>Thank You</a:t>
            </a:r>
            <a:endParaRPr b="0" i="0" sz="1400" u="none" cap="none" strike="noStrike">
              <a:solidFill>
                <a:srgbClr val="0F243E"/>
              </a:solidFill>
              <a:latin typeface="Times New Roman"/>
              <a:ea typeface="Times New Roman"/>
              <a:cs typeface="Times New Roman"/>
              <a:sym typeface="Times New Roman"/>
            </a:endParaRPr>
          </a:p>
        </p:txBody>
      </p:sp>
      <p:cxnSp>
        <p:nvCxnSpPr>
          <p:cNvPr id="396" name="Google Shape;396;p36"/>
          <p:cNvCxnSpPr/>
          <p:nvPr/>
        </p:nvCxnSpPr>
        <p:spPr>
          <a:xfrm rot="4913">
            <a:off x="767606" y="3637753"/>
            <a:ext cx="8294396" cy="0"/>
          </a:xfrm>
          <a:prstGeom prst="straightConnector1">
            <a:avLst/>
          </a:prstGeom>
          <a:noFill/>
          <a:ln cap="rnd" cmpd="sng" w="9525">
            <a:solidFill>
              <a:srgbClr val="4F81BD"/>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p:nvPr/>
        </p:nvSpPr>
        <p:spPr>
          <a:xfrm>
            <a:off x="0" y="-153150"/>
            <a:ext cx="9753600" cy="7315200"/>
          </a:xfrm>
          <a:custGeom>
            <a:rect b="b" l="l" r="r" t="t"/>
            <a:pathLst>
              <a:path extrusionOk="0" h="7315200" w="9753600">
                <a:moveTo>
                  <a:pt x="0" y="0"/>
                </a:moveTo>
                <a:lnTo>
                  <a:pt x="9753600" y="0"/>
                </a:lnTo>
                <a:lnTo>
                  <a:pt x="9753600" y="7315200"/>
                </a:lnTo>
                <a:lnTo>
                  <a:pt x="0" y="7315200"/>
                </a:lnTo>
                <a:lnTo>
                  <a:pt x="0" y="0"/>
                </a:lnTo>
                <a:close/>
              </a:path>
            </a:pathLst>
          </a:custGeom>
          <a:blipFill rotWithShape="1">
            <a:blip r:embed="rId3">
              <a:alphaModFix/>
            </a:blip>
            <a:stretch>
              <a:fillRect b="0" l="-997" r="-996" t="0"/>
            </a:stretch>
          </a:blipFill>
          <a:ln>
            <a:noFill/>
          </a:ln>
        </p:spPr>
      </p:sp>
      <p:sp>
        <p:nvSpPr>
          <p:cNvPr id="128" name="Google Shape;128;p15"/>
          <p:cNvSpPr txBox="1"/>
          <p:nvPr/>
        </p:nvSpPr>
        <p:spPr>
          <a:xfrm>
            <a:off x="8029787" y="6999449"/>
            <a:ext cx="1456267" cy="295275"/>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03</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130" name="Google Shape;130;p15"/>
          <p:cNvSpPr txBox="1"/>
          <p:nvPr/>
        </p:nvSpPr>
        <p:spPr>
          <a:xfrm>
            <a:off x="266160" y="1063741"/>
            <a:ext cx="8595300" cy="31863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Clr>
                <a:srgbClr val="000000"/>
              </a:buClr>
              <a:buSzPts val="2500"/>
              <a:buFont typeface="Arial"/>
              <a:buNone/>
            </a:pPr>
            <a:r>
              <a:rPr b="1" i="0" lang="en-US" sz="1800" u="none" cap="none" strike="noStrike">
                <a:solidFill>
                  <a:srgbClr val="000000"/>
                </a:solidFill>
                <a:latin typeface="Times New Roman"/>
                <a:ea typeface="Times New Roman"/>
                <a:cs typeface="Times New Roman"/>
                <a:sym typeface="Times New Roman"/>
              </a:rPr>
              <a:t>What is Homomorphic Encryption?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Encryption method that allows computations to be performed on encrypted data without decryption.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result of the computation is also encrypted, preserving data privacy throughout the process.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Three main types: Fully Homomorphic Encryption (FHE), Partially Homomorphic Encryption (PHE) and Somewhat Homomorphic Encryption (SHE).</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7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31" name="Google Shape;131;p15"/>
          <p:cNvSpPr txBox="1"/>
          <p:nvPr/>
        </p:nvSpPr>
        <p:spPr>
          <a:xfrm>
            <a:off x="266160" y="4458399"/>
            <a:ext cx="8595300" cy="1939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499"/>
              <a:buFont typeface="Arial"/>
              <a:buNone/>
            </a:pPr>
            <a:r>
              <a:rPr b="1" i="0" lang="en-US" sz="1800" u="none" cap="none" strike="noStrike">
                <a:solidFill>
                  <a:srgbClr val="000000"/>
                </a:solidFill>
                <a:latin typeface="Times New Roman"/>
                <a:ea typeface="Times New Roman"/>
                <a:cs typeface="Times New Roman"/>
                <a:sym typeface="Times New Roman"/>
              </a:rPr>
              <a:t>  Why Homomorphic Encryption and Authentication?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Data Privacy: Enables computations on encrypted data.</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Security: Limits access to authorized users.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Efficiency: Allows secure, efficient data processing.</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7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32" name="Google Shape;132;p15"/>
          <p:cNvSpPr txBox="1"/>
          <p:nvPr/>
        </p:nvSpPr>
        <p:spPr>
          <a:xfrm>
            <a:off x="91440" y="32784"/>
            <a:ext cx="9570720" cy="78778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p:nvPr/>
        </p:nvSpPr>
        <p:spPr>
          <a:xfrm>
            <a:off x="1324699" y="2483612"/>
            <a:ext cx="7104202" cy="4418087"/>
          </a:xfrm>
          <a:custGeom>
            <a:rect b="b" l="l" r="r" t="t"/>
            <a:pathLst>
              <a:path extrusionOk="0" h="4418087" w="7104202">
                <a:moveTo>
                  <a:pt x="0" y="0"/>
                </a:moveTo>
                <a:lnTo>
                  <a:pt x="7104202" y="0"/>
                </a:lnTo>
                <a:lnTo>
                  <a:pt x="7104202" y="4418087"/>
                </a:lnTo>
                <a:lnTo>
                  <a:pt x="0" y="4418087"/>
                </a:lnTo>
                <a:lnTo>
                  <a:pt x="0" y="0"/>
                </a:lnTo>
                <a:close/>
              </a:path>
            </a:pathLst>
          </a:custGeom>
          <a:blipFill rotWithShape="1">
            <a:blip r:embed="rId3">
              <a:alphaModFix/>
            </a:blip>
            <a:stretch>
              <a:fillRect b="0" l="0" r="0" t="0"/>
            </a:stretch>
          </a:blipFill>
          <a:ln>
            <a:noFill/>
          </a:ln>
        </p:spPr>
      </p:sp>
      <p:sp>
        <p:nvSpPr>
          <p:cNvPr id="138" name="Google Shape;138;p16"/>
          <p:cNvSpPr txBox="1"/>
          <p:nvPr/>
        </p:nvSpPr>
        <p:spPr>
          <a:xfrm>
            <a:off x="8029787" y="6999449"/>
            <a:ext cx="1456267" cy="295275"/>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04</a:t>
            </a:r>
            <a:endParaRPr b="0" i="0" sz="1400" u="none" cap="none" strike="noStrike">
              <a:solidFill>
                <a:srgbClr val="000000"/>
              </a:solidFill>
              <a:latin typeface="Arial"/>
              <a:ea typeface="Arial"/>
              <a:cs typeface="Arial"/>
              <a:sym typeface="Arial"/>
            </a:endParaRPr>
          </a:p>
        </p:txBody>
      </p:sp>
      <p:sp>
        <p:nvSpPr>
          <p:cNvPr id="139" name="Google Shape;139;p16"/>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140" name="Google Shape;140;p16"/>
          <p:cNvSpPr txBox="1"/>
          <p:nvPr/>
        </p:nvSpPr>
        <p:spPr>
          <a:xfrm>
            <a:off x="579120" y="787004"/>
            <a:ext cx="8595300" cy="207749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499"/>
              <a:buFont typeface="Arial"/>
              <a:buNone/>
            </a:pPr>
            <a:r>
              <a:rPr b="1" i="0" lang="en-US" sz="1800" u="none" cap="none" strike="noStrike">
                <a:solidFill>
                  <a:srgbClr val="000000"/>
                </a:solidFill>
                <a:latin typeface="Times New Roman"/>
                <a:ea typeface="Times New Roman"/>
                <a:cs typeface="Times New Roman"/>
                <a:sym typeface="Times New Roman"/>
              </a:rPr>
              <a:t>Why Use Homomorphic Encryption in Healthcare?</a:t>
            </a:r>
            <a:endParaRPr b="0" i="0" sz="1800" u="none" cap="none" strike="noStrike">
              <a:solidFill>
                <a:srgbClr val="000000"/>
              </a:solidFill>
              <a:latin typeface="Times New Roman"/>
              <a:ea typeface="Times New Roman"/>
              <a:cs typeface="Times New Roman"/>
              <a:sym typeface="Times New Roman"/>
            </a:endParaRPr>
          </a:p>
          <a:p>
            <a:pPr indent="-164462" lvl="1" marL="367031" marR="0" rtl="0" algn="l">
              <a:lnSpc>
                <a:spcPct val="150000"/>
              </a:lnSpc>
              <a:spcBef>
                <a:spcPts val="0"/>
              </a:spcBef>
              <a:spcAft>
                <a:spcPts val="0"/>
              </a:spcAft>
              <a:buClr>
                <a:srgbClr val="000000"/>
              </a:buClr>
              <a:buSzPts val="1400"/>
              <a:buFont typeface="Times New Roman"/>
              <a:buChar char="•"/>
            </a:pPr>
            <a:r>
              <a:rPr b="0" i="0" lang="en-US" sz="1800" u="none" cap="none" strike="noStrike">
                <a:solidFill>
                  <a:srgbClr val="000000"/>
                </a:solidFill>
                <a:latin typeface="Times New Roman"/>
                <a:ea typeface="Times New Roman"/>
                <a:cs typeface="Times New Roman"/>
                <a:sym typeface="Times New Roman"/>
              </a:rPr>
              <a:t>Secure Data Sharing</a:t>
            </a:r>
            <a:endParaRPr b="0" i="0" sz="1800" u="none" cap="none" strike="noStrike">
              <a:solidFill>
                <a:srgbClr val="000000"/>
              </a:solidFill>
              <a:latin typeface="Times New Roman"/>
              <a:ea typeface="Times New Roman"/>
              <a:cs typeface="Times New Roman"/>
              <a:sym typeface="Times New Roman"/>
            </a:endParaRPr>
          </a:p>
          <a:p>
            <a:pPr indent="-164462" lvl="1" marL="367031" marR="0" rtl="0" algn="l">
              <a:lnSpc>
                <a:spcPct val="150000"/>
              </a:lnSpc>
              <a:spcBef>
                <a:spcPts val="0"/>
              </a:spcBef>
              <a:spcAft>
                <a:spcPts val="0"/>
              </a:spcAft>
              <a:buClr>
                <a:srgbClr val="000000"/>
              </a:buClr>
              <a:buSzPts val="1400"/>
              <a:buFont typeface="Times New Roman"/>
              <a:buChar char="•"/>
            </a:pPr>
            <a:r>
              <a:rPr b="0" i="0" lang="en-US" sz="1800" u="none" cap="none" strike="noStrike">
                <a:solidFill>
                  <a:srgbClr val="000000"/>
                </a:solidFill>
                <a:latin typeface="Times New Roman"/>
                <a:ea typeface="Times New Roman"/>
                <a:cs typeface="Times New Roman"/>
                <a:sym typeface="Times New Roman"/>
              </a:rPr>
              <a:t>Remote Data Analysis</a:t>
            </a:r>
            <a:endParaRPr b="0" i="0" sz="1800" u="none" cap="none" strike="noStrike">
              <a:solidFill>
                <a:srgbClr val="000000"/>
              </a:solidFill>
              <a:latin typeface="Times New Roman"/>
              <a:ea typeface="Times New Roman"/>
              <a:cs typeface="Times New Roman"/>
              <a:sym typeface="Times New Roman"/>
            </a:endParaRPr>
          </a:p>
          <a:p>
            <a:pPr indent="-164464" lvl="1" marL="367031" marR="0" rtl="0" algn="l">
              <a:lnSpc>
                <a:spcPct val="150000"/>
              </a:lnSpc>
              <a:spcBef>
                <a:spcPts val="0"/>
              </a:spcBef>
              <a:spcAft>
                <a:spcPts val="0"/>
              </a:spcAft>
              <a:buClr>
                <a:srgbClr val="000000"/>
              </a:buClr>
              <a:buSzPts val="1400"/>
              <a:buFont typeface="Times New Roman"/>
              <a:buChar char="•"/>
            </a:pPr>
            <a:r>
              <a:rPr b="0" i="0" lang="en-US" sz="1800" u="none" cap="none" strike="noStrike">
                <a:solidFill>
                  <a:srgbClr val="000000"/>
                </a:solidFill>
                <a:latin typeface="Times New Roman"/>
                <a:ea typeface="Times New Roman"/>
                <a:cs typeface="Times New Roman"/>
                <a:sym typeface="Times New Roman"/>
              </a:rPr>
              <a:t>Cloud-Based Healthcare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7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41" name="Google Shape;141;p16"/>
          <p:cNvSpPr txBox="1"/>
          <p:nvPr/>
        </p:nvSpPr>
        <p:spPr>
          <a:xfrm>
            <a:off x="0" y="6926775"/>
            <a:ext cx="9753600" cy="231000"/>
          </a:xfrm>
          <a:prstGeom prst="rect">
            <a:avLst/>
          </a:prstGeom>
          <a:noFill/>
          <a:ln>
            <a:noFill/>
          </a:ln>
        </p:spPr>
        <p:txBody>
          <a:bodyPr anchorCtr="0" anchor="t" bIns="0" lIns="0" spcFirstLastPara="1" rIns="0" wrap="square" tIns="0">
            <a:spAutoFit/>
          </a:bodyPr>
          <a:lstStyle/>
          <a:p>
            <a:pPr indent="0" lvl="0" marL="0" marR="0" rtl="0" algn="ctr">
              <a:lnSpc>
                <a:spcPct val="120033"/>
              </a:lnSpc>
              <a:spcBef>
                <a:spcPts val="0"/>
              </a:spcBef>
              <a:spcAft>
                <a:spcPts val="0"/>
              </a:spcAft>
              <a:buClr>
                <a:srgbClr val="000000"/>
              </a:buClr>
              <a:buSzPts val="1193"/>
              <a:buFont typeface="Arial"/>
              <a:buNone/>
            </a:pPr>
            <a:r>
              <a:rPr b="0" i="0" lang="en-US" sz="1500" u="none" cap="none" strike="noStrike">
                <a:solidFill>
                  <a:srgbClr val="000000"/>
                </a:solidFill>
                <a:latin typeface="Times New Roman"/>
                <a:ea typeface="Times New Roman"/>
                <a:cs typeface="Times New Roman"/>
                <a:sym typeface="Times New Roman"/>
              </a:rPr>
              <a:t>Fig. 1   Homomorphic Encryption</a:t>
            </a:r>
            <a:endParaRPr b="0" i="0" sz="1500" u="none" cap="none" strike="noStrike">
              <a:solidFill>
                <a:srgbClr val="000000"/>
              </a:solidFill>
              <a:latin typeface="Times New Roman"/>
              <a:ea typeface="Times New Roman"/>
              <a:cs typeface="Times New Roman"/>
              <a:sym typeface="Times New Roman"/>
            </a:endParaRPr>
          </a:p>
        </p:txBody>
      </p:sp>
      <p:sp>
        <p:nvSpPr>
          <p:cNvPr id="142" name="Google Shape;142;p16"/>
          <p:cNvSpPr txBox="1"/>
          <p:nvPr/>
        </p:nvSpPr>
        <p:spPr>
          <a:xfrm>
            <a:off x="91440" y="32784"/>
            <a:ext cx="9570720" cy="78778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p:nvPr/>
        </p:nvSpPr>
        <p:spPr>
          <a:xfrm>
            <a:off x="4394108" y="3799876"/>
            <a:ext cx="965385" cy="1427316"/>
          </a:xfrm>
          <a:custGeom>
            <a:rect b="b" l="l" r="r" t="t"/>
            <a:pathLst>
              <a:path extrusionOk="0" h="1427316" w="965385">
                <a:moveTo>
                  <a:pt x="0" y="0"/>
                </a:moveTo>
                <a:lnTo>
                  <a:pt x="965384" y="0"/>
                </a:lnTo>
                <a:lnTo>
                  <a:pt x="965384" y="1427316"/>
                </a:lnTo>
                <a:lnTo>
                  <a:pt x="0" y="1427316"/>
                </a:lnTo>
                <a:lnTo>
                  <a:pt x="0" y="0"/>
                </a:lnTo>
                <a:close/>
              </a:path>
            </a:pathLst>
          </a:custGeom>
          <a:blipFill rotWithShape="1">
            <a:blip r:embed="rId3">
              <a:alphaModFix/>
            </a:blip>
            <a:stretch>
              <a:fillRect b="0" l="0" r="0" t="0"/>
            </a:stretch>
          </a:blipFill>
          <a:ln>
            <a:noFill/>
          </a:ln>
        </p:spPr>
      </p:sp>
      <p:sp>
        <p:nvSpPr>
          <p:cNvPr id="148" name="Google Shape;148;p17"/>
          <p:cNvSpPr txBox="1"/>
          <p:nvPr/>
        </p:nvSpPr>
        <p:spPr>
          <a:xfrm>
            <a:off x="8029787" y="6999449"/>
            <a:ext cx="1456267" cy="295275"/>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05</a:t>
            </a:r>
            <a:endParaRPr b="0" i="0" sz="1400" u="none" cap="none" strike="noStrike">
              <a:solidFill>
                <a:srgbClr val="000000"/>
              </a:solidFill>
              <a:latin typeface="Arial"/>
              <a:ea typeface="Arial"/>
              <a:cs typeface="Arial"/>
              <a:sym typeface="Arial"/>
            </a:endParaRPr>
          </a:p>
        </p:txBody>
      </p:sp>
      <p:sp>
        <p:nvSpPr>
          <p:cNvPr id="149" name="Google Shape;149;p17"/>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150" name="Google Shape;150;p17">
            <a:hlinkClick r:id="rId4"/>
          </p:cNvPr>
          <p:cNvSpPr/>
          <p:nvPr/>
        </p:nvSpPr>
        <p:spPr>
          <a:xfrm>
            <a:off x="3466333" y="2946003"/>
            <a:ext cx="2820933" cy="641762"/>
          </a:xfrm>
          <a:custGeom>
            <a:rect b="b" l="l" r="r" t="t"/>
            <a:pathLst>
              <a:path extrusionOk="0" h="641762" w="2820933">
                <a:moveTo>
                  <a:pt x="0" y="0"/>
                </a:moveTo>
                <a:lnTo>
                  <a:pt x="2820934" y="0"/>
                </a:lnTo>
                <a:lnTo>
                  <a:pt x="2820934" y="641762"/>
                </a:lnTo>
                <a:lnTo>
                  <a:pt x="0" y="641762"/>
                </a:lnTo>
                <a:lnTo>
                  <a:pt x="0" y="0"/>
                </a:lnTo>
                <a:close/>
              </a:path>
            </a:pathLst>
          </a:custGeom>
          <a:blipFill rotWithShape="1">
            <a:blip r:embed="rId5">
              <a:alphaModFix/>
            </a:blip>
            <a:stretch>
              <a:fillRect b="0" l="0" r="0" t="0"/>
            </a:stretch>
          </a:blipFill>
          <a:ln>
            <a:noFill/>
          </a:ln>
        </p:spPr>
      </p:sp>
      <p:sp>
        <p:nvSpPr>
          <p:cNvPr id="151" name="Google Shape;151;p17"/>
          <p:cNvSpPr txBox="1"/>
          <p:nvPr/>
        </p:nvSpPr>
        <p:spPr>
          <a:xfrm>
            <a:off x="3466333" y="3062097"/>
            <a:ext cx="2820900" cy="416400"/>
          </a:xfrm>
          <a:prstGeom prst="rect">
            <a:avLst/>
          </a:prstGeom>
          <a:noFill/>
          <a:ln>
            <a:noFill/>
          </a:ln>
        </p:spPr>
        <p:txBody>
          <a:bodyPr anchorCtr="0" anchor="t" bIns="0" lIns="0" spcFirstLastPara="1" rIns="0" wrap="square" tIns="0">
            <a:spAutoFit/>
          </a:bodyPr>
          <a:lstStyle/>
          <a:p>
            <a:pPr indent="0" lvl="0" marL="0" marR="0" rtl="0" algn="ctr">
              <a:lnSpc>
                <a:spcPct val="119992"/>
              </a:lnSpc>
              <a:spcBef>
                <a:spcPts val="0"/>
              </a:spcBef>
              <a:spcAft>
                <a:spcPts val="0"/>
              </a:spcAft>
              <a:buClr>
                <a:srgbClr val="000000"/>
              </a:buClr>
              <a:buSzPts val="2706"/>
              <a:buFont typeface="Arial"/>
              <a:buNone/>
            </a:pPr>
            <a:r>
              <a:rPr b="1" i="0" lang="en-US" sz="2706" u="none" cap="none" strike="noStrike">
                <a:solidFill>
                  <a:schemeClr val="hlink"/>
                </a:solidFill>
                <a:uFill>
                  <a:noFill/>
                </a:uFill>
                <a:latin typeface="Times"/>
                <a:ea typeface="Times"/>
                <a:cs typeface="Times"/>
                <a:sym typeface="Times"/>
                <a:hlinkClick r:id="rId6"/>
              </a:rPr>
              <a:t>Click Here</a:t>
            </a:r>
            <a:endParaRPr b="0" i="0" sz="1400" u="none" cap="none" strike="noStrike">
              <a:solidFill>
                <a:schemeClr val="dk1"/>
              </a:solidFill>
              <a:latin typeface="Arial"/>
              <a:ea typeface="Arial"/>
              <a:cs typeface="Arial"/>
              <a:sym typeface="Arial"/>
            </a:endParaRPr>
          </a:p>
        </p:txBody>
      </p:sp>
      <p:sp>
        <p:nvSpPr>
          <p:cNvPr id="152" name="Google Shape;152;p17"/>
          <p:cNvSpPr txBox="1"/>
          <p:nvPr/>
        </p:nvSpPr>
        <p:spPr>
          <a:xfrm>
            <a:off x="91440" y="32784"/>
            <a:ext cx="9570720" cy="78778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Literature Survey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nvSpPr>
        <p:spPr>
          <a:xfrm>
            <a:off x="8689259" y="6999450"/>
            <a:ext cx="972600" cy="262500"/>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     06</a:t>
            </a:r>
            <a:endParaRPr b="0" i="0" sz="1400" u="none" cap="none" strike="noStrike">
              <a:solidFill>
                <a:srgbClr val="000000"/>
              </a:solidFill>
              <a:latin typeface="Arial"/>
              <a:ea typeface="Arial"/>
              <a:cs typeface="Arial"/>
              <a:sym typeface="Arial"/>
            </a:endParaRPr>
          </a:p>
        </p:txBody>
      </p:sp>
      <p:sp>
        <p:nvSpPr>
          <p:cNvPr id="158" name="Google Shape;158;p18"/>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159" name="Google Shape;159;p18"/>
          <p:cNvSpPr txBox="1"/>
          <p:nvPr/>
        </p:nvSpPr>
        <p:spPr>
          <a:xfrm>
            <a:off x="5730676" y="6558050"/>
            <a:ext cx="3751800" cy="276999"/>
          </a:xfrm>
          <a:prstGeom prst="rect">
            <a:avLst/>
          </a:prstGeom>
          <a:noFill/>
          <a:ln>
            <a:noFill/>
          </a:ln>
        </p:spPr>
        <p:txBody>
          <a:bodyPr anchorCtr="0" anchor="t" bIns="0" lIns="0" spcFirstLastPara="1" rIns="0" wrap="square" tIns="0">
            <a:spAutoFit/>
          </a:bodyPr>
          <a:lstStyle/>
          <a:p>
            <a:pPr indent="0" lvl="0" marL="0" marR="0" rtl="0" algn="l">
              <a:lnSpc>
                <a:spcPct val="120033"/>
              </a:lnSpc>
              <a:spcBef>
                <a:spcPts val="0"/>
              </a:spcBef>
              <a:spcAft>
                <a:spcPts val="0"/>
              </a:spcAft>
              <a:buClr>
                <a:srgbClr val="000000"/>
              </a:buClr>
              <a:buSzPts val="1193"/>
              <a:buFont typeface="Arial"/>
              <a:buNone/>
            </a:pPr>
            <a:r>
              <a:rPr b="0" i="0" lang="en-US" sz="1500" u="none" cap="none" strike="noStrike">
                <a:solidFill>
                  <a:srgbClr val="000000"/>
                </a:solidFill>
                <a:latin typeface="Times New Roman"/>
                <a:ea typeface="Times New Roman"/>
                <a:cs typeface="Times New Roman"/>
                <a:sym typeface="Times New Roman"/>
              </a:rPr>
              <a:t>      Fig. 2   Flowchart of RSA Cryptosystem </a:t>
            </a:r>
            <a:endParaRPr b="0" i="0" sz="1500" u="none" cap="none" strike="noStrike">
              <a:solidFill>
                <a:srgbClr val="000000"/>
              </a:solidFill>
              <a:latin typeface="Times New Roman"/>
              <a:ea typeface="Times New Roman"/>
              <a:cs typeface="Times New Roman"/>
              <a:sym typeface="Times New Roman"/>
            </a:endParaRPr>
          </a:p>
        </p:txBody>
      </p:sp>
      <p:sp>
        <p:nvSpPr>
          <p:cNvPr id="160" name="Google Shape;160;p18"/>
          <p:cNvSpPr txBox="1"/>
          <p:nvPr/>
        </p:nvSpPr>
        <p:spPr>
          <a:xfrm>
            <a:off x="387075" y="750400"/>
            <a:ext cx="49602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61" name="Google Shape;161;p18"/>
          <p:cNvSpPr txBox="1"/>
          <p:nvPr/>
        </p:nvSpPr>
        <p:spPr>
          <a:xfrm>
            <a:off x="170450" y="956300"/>
            <a:ext cx="5757600" cy="874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Key Generation:</a:t>
            </a:r>
            <a:endParaRPr b="1"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Select p and q, both are prime, p ≠ q</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Calculate n = p × q</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Calculate ϕ(n) = (p−1) × (q−1)</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Select integer e such that gcd (ϕ(n), e) = 1;1 &lt;  e &lt; ϕ(n)</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Calibri"/>
              <a:buChar char="●"/>
            </a:pPr>
            <a:r>
              <a:rPr b="0" i="0" lang="en-US" sz="1800" u="none" cap="none" strike="noStrike">
                <a:solidFill>
                  <a:schemeClr val="dk1"/>
                </a:solidFill>
                <a:latin typeface="Times New Roman"/>
                <a:ea typeface="Times New Roman"/>
                <a:cs typeface="Times New Roman"/>
                <a:sym typeface="Times New Roman"/>
              </a:rPr>
              <a:t>Calculate d: d ≡ e</a:t>
            </a:r>
            <a:r>
              <a:rPr b="0" baseline="30000" i="0" lang="en-US" sz="1800" u="none" cap="none" strike="noStrike">
                <a:solidFill>
                  <a:schemeClr val="dk1"/>
                </a:solidFill>
                <a:latin typeface="Times New Roman"/>
                <a:ea typeface="Times New Roman"/>
                <a:cs typeface="Times New Roman"/>
                <a:sym typeface="Times New Roman"/>
              </a:rPr>
              <a:t>−1</a:t>
            </a:r>
            <a:endParaRPr b="0" baseline="3000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Public key: PU = {e, n}</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Private key: PR = {d, 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Encryption:</a:t>
            </a:r>
            <a:endParaRPr b="1"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Plain Text    : M &lt; n</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Cipher Text : C = M</a:t>
            </a:r>
            <a:r>
              <a:rPr b="0" baseline="30000" i="0" lang="en-US" sz="1800" u="none" cap="none" strike="noStrike">
                <a:solidFill>
                  <a:schemeClr val="dk1"/>
                </a:solidFill>
                <a:latin typeface="Times New Roman"/>
                <a:ea typeface="Times New Roman"/>
                <a:cs typeface="Times New Roman"/>
                <a:sym typeface="Times New Roman"/>
              </a:rPr>
              <a:t>e</a:t>
            </a:r>
            <a:r>
              <a:rPr b="0" i="0" lang="en-US" sz="1800" u="none" cap="none" strike="noStrike">
                <a:solidFill>
                  <a:schemeClr val="dk1"/>
                </a:solidFill>
                <a:latin typeface="Times New Roman"/>
                <a:ea typeface="Times New Roman"/>
                <a:cs typeface="Times New Roman"/>
                <a:sym typeface="Times New Roman"/>
              </a:rPr>
              <a:t> mod n</a:t>
            </a:r>
            <a:endParaRPr b="0" baseline="3000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Decryption:</a:t>
            </a: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Plain Text : M = C</a:t>
            </a:r>
            <a:r>
              <a:rPr b="0" baseline="30000" i="0" lang="en-US" sz="1800" u="none" cap="none" strike="noStrike">
                <a:solidFill>
                  <a:schemeClr val="dk1"/>
                </a:solidFill>
                <a:latin typeface="Times New Roman"/>
                <a:ea typeface="Times New Roman"/>
                <a:cs typeface="Times New Roman"/>
                <a:sym typeface="Times New Roman"/>
              </a:rPr>
              <a:t>d</a:t>
            </a:r>
            <a:r>
              <a:rPr b="0" i="0" lang="en-US" sz="1800" u="none" cap="none" strike="noStrike">
                <a:solidFill>
                  <a:schemeClr val="dk1"/>
                </a:solidFill>
                <a:latin typeface="Times New Roman"/>
                <a:ea typeface="Times New Roman"/>
                <a:cs typeface="Times New Roman"/>
                <a:sym typeface="Times New Roman"/>
              </a:rPr>
              <a:t> mod 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62" name="Google Shape;162;p18"/>
          <p:cNvSpPr txBox="1"/>
          <p:nvPr/>
        </p:nvSpPr>
        <p:spPr>
          <a:xfrm>
            <a:off x="5130675" y="-534725"/>
            <a:ext cx="216600" cy="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63" name="Google Shape;163;p18"/>
          <p:cNvSpPr/>
          <p:nvPr/>
        </p:nvSpPr>
        <p:spPr>
          <a:xfrm>
            <a:off x="6916050" y="750388"/>
            <a:ext cx="1256256" cy="41877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Start</a:t>
            </a:r>
            <a:endParaRPr b="0" i="0" sz="1600" u="none" cap="none" strike="noStrike">
              <a:solidFill>
                <a:srgbClr val="000000"/>
              </a:solidFill>
              <a:latin typeface="Times New Roman"/>
              <a:ea typeface="Times New Roman"/>
              <a:cs typeface="Times New Roman"/>
              <a:sym typeface="Times New Roman"/>
            </a:endParaRPr>
          </a:p>
        </p:txBody>
      </p:sp>
      <p:sp>
        <p:nvSpPr>
          <p:cNvPr id="164" name="Google Shape;164;p18"/>
          <p:cNvSpPr/>
          <p:nvPr/>
        </p:nvSpPr>
        <p:spPr>
          <a:xfrm>
            <a:off x="6582375" y="1334800"/>
            <a:ext cx="1923600" cy="41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Generate p ,q</a:t>
            </a:r>
            <a:endParaRPr b="0" i="0" sz="1600" u="none" cap="none" strike="noStrike">
              <a:solidFill>
                <a:srgbClr val="000000"/>
              </a:solidFill>
              <a:latin typeface="Times New Roman"/>
              <a:ea typeface="Times New Roman"/>
              <a:cs typeface="Times New Roman"/>
              <a:sym typeface="Times New Roman"/>
            </a:endParaRPr>
          </a:p>
        </p:txBody>
      </p:sp>
      <p:sp>
        <p:nvSpPr>
          <p:cNvPr id="165" name="Google Shape;165;p18"/>
          <p:cNvSpPr/>
          <p:nvPr/>
        </p:nvSpPr>
        <p:spPr>
          <a:xfrm>
            <a:off x="6428492" y="1941022"/>
            <a:ext cx="2228100" cy="53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Compute n = p × q and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ϕ(n) = (p−1) × (q−1)</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166" name="Google Shape;166;p18"/>
          <p:cNvSpPr/>
          <p:nvPr/>
        </p:nvSpPr>
        <p:spPr>
          <a:xfrm>
            <a:off x="5927899" y="2634672"/>
            <a:ext cx="3271544" cy="73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BFBFB"/>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Compute e which is relatively prime to </a:t>
            </a:r>
            <a:r>
              <a:rPr b="0" i="0" lang="en-US" sz="1600" u="none" cap="none" strike="noStrike">
                <a:solidFill>
                  <a:schemeClr val="dk1"/>
                </a:solidFill>
                <a:latin typeface="Times New Roman"/>
                <a:ea typeface="Times New Roman"/>
                <a:cs typeface="Times New Roman"/>
                <a:sym typeface="Times New Roman"/>
              </a:rPr>
              <a:t>ϕ (n) such that gcd (e , ϕ (n)) = 1</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Public key = (e, n)</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167" name="Google Shape;167;p18"/>
          <p:cNvSpPr/>
          <p:nvPr/>
        </p:nvSpPr>
        <p:spPr>
          <a:xfrm>
            <a:off x="6287131" y="3524822"/>
            <a:ext cx="2551800" cy="656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1600" u="none" cap="none" strike="noStrike">
              <a:solidFill>
                <a:schemeClr val="dk1"/>
              </a:solidFill>
              <a:highlight>
                <a:srgbClr val="FBFBFB"/>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Compute d = e</a:t>
            </a:r>
            <a:r>
              <a:rPr b="0" baseline="30000" i="0" lang="en-US" sz="1600" u="none" cap="none" strike="noStrike">
                <a:solidFill>
                  <a:schemeClr val="dk1"/>
                </a:solidFill>
                <a:highlight>
                  <a:srgbClr val="FBFBFB"/>
                </a:highlight>
                <a:latin typeface="Times New Roman"/>
                <a:ea typeface="Times New Roman"/>
                <a:cs typeface="Times New Roman"/>
                <a:sym typeface="Times New Roman"/>
              </a:rPr>
              <a:t>-1 </a:t>
            </a:r>
            <a:r>
              <a:rPr b="0" i="0" lang="en-US" sz="1600" u="none" cap="none" strike="noStrike">
                <a:solidFill>
                  <a:schemeClr val="dk1"/>
                </a:solidFill>
                <a:highlight>
                  <a:srgbClr val="FBFBFB"/>
                </a:highlight>
                <a:latin typeface="Times New Roman"/>
                <a:ea typeface="Times New Roman"/>
                <a:cs typeface="Times New Roman"/>
                <a:sym typeface="Times New Roman"/>
              </a:rPr>
              <a:t>mod </a:t>
            </a:r>
            <a:r>
              <a:rPr b="0" i="0" lang="en-US" sz="1600" u="none" cap="none" strike="noStrike">
                <a:solidFill>
                  <a:schemeClr val="dk1"/>
                </a:solidFill>
                <a:latin typeface="Times New Roman"/>
                <a:ea typeface="Times New Roman"/>
                <a:cs typeface="Times New Roman"/>
                <a:sym typeface="Times New Roman"/>
              </a:rPr>
              <a:t>ϕ (n)</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Private key = (d, n)</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168" name="Google Shape;168;p18"/>
          <p:cNvSpPr/>
          <p:nvPr/>
        </p:nvSpPr>
        <p:spPr>
          <a:xfrm>
            <a:off x="6276245" y="4382316"/>
            <a:ext cx="2551800" cy="60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Encrypt tex</a:t>
            </a:r>
            <a:r>
              <a:rPr b="0" i="0" lang="en-US" sz="1600" u="none" cap="none" strike="noStrike">
                <a:solidFill>
                  <a:schemeClr val="dk1"/>
                </a:solidFill>
                <a:latin typeface="Times New Roman"/>
                <a:ea typeface="Times New Roman"/>
                <a:cs typeface="Times New Roman"/>
                <a:sym typeface="Times New Roman"/>
              </a:rPr>
              <a:t>t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C = M</a:t>
            </a:r>
            <a:r>
              <a:rPr b="0" baseline="30000" i="0" lang="en-US" sz="1600" u="none" cap="none" strike="noStrike">
                <a:solidFill>
                  <a:schemeClr val="dk1"/>
                </a:solidFill>
                <a:latin typeface="Times New Roman"/>
                <a:ea typeface="Times New Roman"/>
                <a:cs typeface="Times New Roman"/>
                <a:sym typeface="Times New Roman"/>
              </a:rPr>
              <a:t>e</a:t>
            </a:r>
            <a:r>
              <a:rPr b="0" i="0" lang="en-US" sz="1600" u="none" cap="none" strike="noStrike">
                <a:solidFill>
                  <a:schemeClr val="dk1"/>
                </a:solidFill>
                <a:latin typeface="Times New Roman"/>
                <a:ea typeface="Times New Roman"/>
                <a:cs typeface="Times New Roman"/>
                <a:sym typeface="Times New Roman"/>
              </a:rPr>
              <a:t> mod n</a:t>
            </a:r>
            <a:endParaRPr b="0" i="0" sz="1600" u="none" cap="none" strike="noStrike">
              <a:solidFill>
                <a:srgbClr val="000000"/>
              </a:solidFill>
              <a:latin typeface="Times New Roman"/>
              <a:ea typeface="Times New Roman"/>
              <a:cs typeface="Times New Roman"/>
              <a:sym typeface="Times New Roman"/>
            </a:endParaRPr>
          </a:p>
        </p:txBody>
      </p:sp>
      <p:sp>
        <p:nvSpPr>
          <p:cNvPr id="169" name="Google Shape;169;p18"/>
          <p:cNvSpPr/>
          <p:nvPr/>
        </p:nvSpPr>
        <p:spPr>
          <a:xfrm>
            <a:off x="6287131" y="5169738"/>
            <a:ext cx="2551800" cy="67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Decrypt text </a:t>
            </a:r>
            <a:endParaRPr b="0" i="0" sz="1600" u="none" cap="none" strike="noStrike">
              <a:solidFill>
                <a:schemeClr val="dk1"/>
              </a:solidFill>
              <a:highlight>
                <a:srgbClr val="FBFBFB"/>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M = C</a:t>
            </a:r>
            <a:r>
              <a:rPr b="0" baseline="30000" i="0" lang="en-US" sz="1600" u="none" cap="none" strike="noStrike">
                <a:solidFill>
                  <a:schemeClr val="dk1"/>
                </a:solidFill>
                <a:latin typeface="Times New Roman"/>
                <a:ea typeface="Times New Roman"/>
                <a:cs typeface="Times New Roman"/>
                <a:sym typeface="Times New Roman"/>
              </a:rPr>
              <a:t>d</a:t>
            </a:r>
            <a:r>
              <a:rPr b="0" i="0" lang="en-US" sz="1600" u="none" cap="none" strike="noStrike">
                <a:solidFill>
                  <a:schemeClr val="dk1"/>
                </a:solidFill>
                <a:latin typeface="Times New Roman"/>
                <a:ea typeface="Times New Roman"/>
                <a:cs typeface="Times New Roman"/>
                <a:sym typeface="Times New Roman"/>
              </a:rPr>
              <a:t> mod n</a:t>
            </a:r>
            <a:endParaRPr b="0" i="0" sz="1600" u="none" cap="none" strike="noStrike">
              <a:solidFill>
                <a:srgbClr val="000000"/>
              </a:solidFill>
              <a:latin typeface="Times New Roman"/>
              <a:ea typeface="Times New Roman"/>
              <a:cs typeface="Times New Roman"/>
              <a:sym typeface="Times New Roman"/>
            </a:endParaRPr>
          </a:p>
        </p:txBody>
      </p:sp>
      <p:sp>
        <p:nvSpPr>
          <p:cNvPr id="170" name="Google Shape;170;p18"/>
          <p:cNvSpPr/>
          <p:nvPr/>
        </p:nvSpPr>
        <p:spPr>
          <a:xfrm>
            <a:off x="6916050" y="6124836"/>
            <a:ext cx="1256256" cy="418770"/>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BFBFB"/>
                </a:highlight>
                <a:latin typeface="Times New Roman"/>
                <a:ea typeface="Times New Roman"/>
                <a:cs typeface="Times New Roman"/>
                <a:sym typeface="Times New Roman"/>
              </a:rPr>
              <a:t>End</a:t>
            </a:r>
            <a:endParaRPr b="0" i="0" sz="1600" u="none" cap="none" strike="noStrike">
              <a:solidFill>
                <a:srgbClr val="000000"/>
              </a:solidFill>
              <a:latin typeface="Times New Roman"/>
              <a:ea typeface="Times New Roman"/>
              <a:cs typeface="Times New Roman"/>
              <a:sym typeface="Times New Roman"/>
            </a:endParaRPr>
          </a:p>
        </p:txBody>
      </p:sp>
      <p:cxnSp>
        <p:nvCxnSpPr>
          <p:cNvPr id="171" name="Google Shape;171;p18"/>
          <p:cNvCxnSpPr/>
          <p:nvPr/>
        </p:nvCxnSpPr>
        <p:spPr>
          <a:xfrm>
            <a:off x="7542825" y="1175175"/>
            <a:ext cx="2700" cy="225600"/>
          </a:xfrm>
          <a:prstGeom prst="straightConnector1">
            <a:avLst/>
          </a:prstGeom>
          <a:noFill/>
          <a:ln cap="flat" cmpd="sng" w="9525">
            <a:solidFill>
              <a:schemeClr val="dk2"/>
            </a:solidFill>
            <a:prstDash val="solid"/>
            <a:round/>
            <a:headEnd len="sm" w="sm" type="none"/>
            <a:tailEnd len="med" w="med" type="triangle"/>
          </a:ln>
        </p:spPr>
      </p:cxnSp>
      <p:cxnSp>
        <p:nvCxnSpPr>
          <p:cNvPr id="172" name="Google Shape;172;p18"/>
          <p:cNvCxnSpPr/>
          <p:nvPr/>
        </p:nvCxnSpPr>
        <p:spPr>
          <a:xfrm>
            <a:off x="7542825" y="1737182"/>
            <a:ext cx="2700" cy="225600"/>
          </a:xfrm>
          <a:prstGeom prst="straightConnector1">
            <a:avLst/>
          </a:prstGeom>
          <a:noFill/>
          <a:ln cap="flat" cmpd="sng" w="9525">
            <a:solidFill>
              <a:schemeClr val="dk2"/>
            </a:solidFill>
            <a:prstDash val="solid"/>
            <a:round/>
            <a:headEnd len="sm" w="sm" type="none"/>
            <a:tailEnd len="med" w="med" type="triangle"/>
          </a:ln>
        </p:spPr>
      </p:cxnSp>
      <p:cxnSp>
        <p:nvCxnSpPr>
          <p:cNvPr id="173" name="Google Shape;173;p18"/>
          <p:cNvCxnSpPr/>
          <p:nvPr/>
        </p:nvCxnSpPr>
        <p:spPr>
          <a:xfrm>
            <a:off x="7542825" y="2461138"/>
            <a:ext cx="2700" cy="225600"/>
          </a:xfrm>
          <a:prstGeom prst="straightConnector1">
            <a:avLst/>
          </a:prstGeom>
          <a:noFill/>
          <a:ln cap="flat" cmpd="sng" w="9525">
            <a:solidFill>
              <a:schemeClr val="dk2"/>
            </a:solidFill>
            <a:prstDash val="solid"/>
            <a:round/>
            <a:headEnd len="sm" w="sm" type="none"/>
            <a:tailEnd len="med" w="med" type="triangle"/>
          </a:ln>
        </p:spPr>
      </p:cxnSp>
      <p:cxnSp>
        <p:nvCxnSpPr>
          <p:cNvPr id="174" name="Google Shape;174;p18"/>
          <p:cNvCxnSpPr/>
          <p:nvPr/>
        </p:nvCxnSpPr>
        <p:spPr>
          <a:xfrm>
            <a:off x="7542825" y="3338841"/>
            <a:ext cx="2700" cy="225600"/>
          </a:xfrm>
          <a:prstGeom prst="straightConnector1">
            <a:avLst/>
          </a:prstGeom>
          <a:noFill/>
          <a:ln cap="flat" cmpd="sng" w="9525">
            <a:solidFill>
              <a:schemeClr val="dk2"/>
            </a:solidFill>
            <a:prstDash val="solid"/>
            <a:round/>
            <a:headEnd len="sm" w="sm" type="none"/>
            <a:tailEnd len="med" w="med" type="triangle"/>
          </a:ln>
        </p:spPr>
      </p:cxnSp>
      <p:cxnSp>
        <p:nvCxnSpPr>
          <p:cNvPr id="175" name="Google Shape;175;p18"/>
          <p:cNvCxnSpPr/>
          <p:nvPr/>
        </p:nvCxnSpPr>
        <p:spPr>
          <a:xfrm>
            <a:off x="7542825" y="4188513"/>
            <a:ext cx="2700" cy="225600"/>
          </a:xfrm>
          <a:prstGeom prst="straightConnector1">
            <a:avLst/>
          </a:prstGeom>
          <a:noFill/>
          <a:ln cap="flat" cmpd="sng" w="9525">
            <a:solidFill>
              <a:schemeClr val="dk2"/>
            </a:solidFill>
            <a:prstDash val="solid"/>
            <a:round/>
            <a:headEnd len="sm" w="sm" type="none"/>
            <a:tailEnd len="med" w="med" type="triangle"/>
          </a:ln>
        </p:spPr>
      </p:cxnSp>
      <p:cxnSp>
        <p:nvCxnSpPr>
          <p:cNvPr id="176" name="Google Shape;176;p18"/>
          <p:cNvCxnSpPr/>
          <p:nvPr/>
        </p:nvCxnSpPr>
        <p:spPr>
          <a:xfrm>
            <a:off x="7542825" y="4987682"/>
            <a:ext cx="2700" cy="225600"/>
          </a:xfrm>
          <a:prstGeom prst="straightConnector1">
            <a:avLst/>
          </a:prstGeom>
          <a:noFill/>
          <a:ln cap="flat" cmpd="sng" w="9525">
            <a:solidFill>
              <a:schemeClr val="dk2"/>
            </a:solidFill>
            <a:prstDash val="solid"/>
            <a:round/>
            <a:headEnd len="sm" w="sm" type="none"/>
            <a:tailEnd len="med" w="med" type="triangle"/>
          </a:ln>
        </p:spPr>
      </p:cxnSp>
      <p:cxnSp>
        <p:nvCxnSpPr>
          <p:cNvPr id="177" name="Google Shape;177;p18"/>
          <p:cNvCxnSpPr/>
          <p:nvPr/>
        </p:nvCxnSpPr>
        <p:spPr>
          <a:xfrm>
            <a:off x="7542825" y="5866590"/>
            <a:ext cx="2700" cy="225600"/>
          </a:xfrm>
          <a:prstGeom prst="straightConnector1">
            <a:avLst/>
          </a:prstGeom>
          <a:noFill/>
          <a:ln cap="flat" cmpd="sng" w="9525">
            <a:solidFill>
              <a:schemeClr val="dk2"/>
            </a:solidFill>
            <a:prstDash val="solid"/>
            <a:round/>
            <a:headEnd len="sm" w="sm" type="none"/>
            <a:tailEnd len="med" w="med" type="triangle"/>
          </a:ln>
        </p:spPr>
      </p:cxnSp>
      <p:sp>
        <p:nvSpPr>
          <p:cNvPr id="178" name="Google Shape;178;p18"/>
          <p:cNvSpPr txBox="1"/>
          <p:nvPr/>
        </p:nvSpPr>
        <p:spPr>
          <a:xfrm>
            <a:off x="-165235" y="18134"/>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RSA Algorithm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nvSpPr>
        <p:spPr>
          <a:xfrm>
            <a:off x="0" y="0"/>
            <a:ext cx="9753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Paillier Cryptosystem</a:t>
            </a:r>
            <a:endParaRPr b="0" i="0" sz="1400" u="none" cap="none" strike="noStrike">
              <a:solidFill>
                <a:srgbClr val="000000"/>
              </a:solidFill>
              <a:latin typeface="Arial"/>
              <a:ea typeface="Arial"/>
              <a:cs typeface="Arial"/>
              <a:sym typeface="Arial"/>
            </a:endParaRPr>
          </a:p>
        </p:txBody>
      </p:sp>
      <p:sp>
        <p:nvSpPr>
          <p:cNvPr id="184" name="Google Shape;184;p19"/>
          <p:cNvSpPr txBox="1"/>
          <p:nvPr/>
        </p:nvSpPr>
        <p:spPr>
          <a:xfrm>
            <a:off x="8029787" y="6999449"/>
            <a:ext cx="1456267" cy="295275"/>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07</a:t>
            </a:r>
            <a:endParaRPr b="0" i="0" sz="1400" u="none" cap="none" strike="noStrike">
              <a:solidFill>
                <a:srgbClr val="000000"/>
              </a:solidFill>
              <a:latin typeface="Arial"/>
              <a:ea typeface="Arial"/>
              <a:cs typeface="Arial"/>
              <a:sym typeface="Arial"/>
            </a:endParaRPr>
          </a:p>
        </p:txBody>
      </p:sp>
      <p:sp>
        <p:nvSpPr>
          <p:cNvPr id="185" name="Google Shape;185;p19"/>
          <p:cNvSpPr txBox="1"/>
          <p:nvPr/>
        </p:nvSpPr>
        <p:spPr>
          <a:xfrm>
            <a:off x="606900" y="711275"/>
            <a:ext cx="8474400" cy="6135900"/>
          </a:xfrm>
          <a:prstGeom prst="rect">
            <a:avLst/>
          </a:prstGeom>
          <a:blipFill rotWithShape="1">
            <a:blip r:embed="rId3">
              <a:alphaModFix/>
            </a:blip>
            <a:stretch>
              <a:fillRect b="-1589" l="-646" r="-214"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86" name="Google Shape;186;p19"/>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nvSpPr>
        <p:spPr>
          <a:xfrm>
            <a:off x="707600" y="956600"/>
            <a:ext cx="7484100" cy="396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Encryption</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Select r as a random integer where r </a:t>
            </a:r>
            <a:r>
              <a:rPr b="0" i="0" lang="en-US" sz="1800" u="none" cap="none" strike="noStrike">
                <a:solidFill>
                  <a:schemeClr val="dk1"/>
                </a:solidFill>
                <a:highlight>
                  <a:schemeClr val="lt1"/>
                </a:highlight>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Z*</a:t>
            </a:r>
            <a:r>
              <a:rPr b="0" baseline="-25000" i="0" lang="en-US" sz="1800" u="none" cap="none" strike="noStrike">
                <a:solidFill>
                  <a:schemeClr val="dk1"/>
                </a:solidFill>
                <a:latin typeface="Times New Roman"/>
                <a:ea typeface="Times New Roman"/>
                <a:cs typeface="Times New Roman"/>
                <a:sym typeface="Times New Roman"/>
              </a:rPr>
              <a:t>n</a:t>
            </a:r>
            <a:endParaRPr b="0" baseline="30000" i="0" sz="18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Cipher text c = g</a:t>
            </a:r>
            <a:r>
              <a:rPr b="0" baseline="30000" i="0" lang="en-US" sz="1800" u="none" cap="none" strike="noStrike">
                <a:solidFill>
                  <a:schemeClr val="dk1"/>
                </a:solidFill>
                <a:latin typeface="Times New Roman"/>
                <a:ea typeface="Times New Roman"/>
                <a:cs typeface="Times New Roman"/>
                <a:sym typeface="Times New Roman"/>
              </a:rPr>
              <a:t>m</a:t>
            </a:r>
            <a:r>
              <a:rPr b="0" i="0" lang="en-US" sz="1800" u="none" cap="none" strike="noStrike">
                <a:solidFill>
                  <a:schemeClr val="dk1"/>
                </a:solidFill>
                <a:latin typeface="Times New Roman"/>
                <a:ea typeface="Times New Roman"/>
                <a:cs typeface="Times New Roman"/>
                <a:sym typeface="Times New Roman"/>
              </a:rPr>
              <a:t> × r</a:t>
            </a:r>
            <a:r>
              <a:rPr b="0" baseline="30000" i="0"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mod n</a:t>
            </a:r>
            <a:r>
              <a:rPr b="0" baseline="30000" i="0" lang="en-US" sz="1800" u="none" cap="none" strike="noStrike">
                <a:solidFill>
                  <a:schemeClr val="dk1"/>
                </a:solidFill>
                <a:latin typeface="Times New Roman"/>
                <a:ea typeface="Times New Roman"/>
                <a:cs typeface="Times New Roman"/>
                <a:sym typeface="Times New Roman"/>
              </a:rPr>
              <a:t>2</a:t>
            </a:r>
            <a:endParaRPr b="0" baseline="3000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Decryption:</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US" sz="1800" u="none" cap="none" strike="noStrike">
                <a:solidFill>
                  <a:schemeClr val="dk1"/>
                </a:solidFill>
                <a:latin typeface="Times New Roman"/>
                <a:ea typeface="Times New Roman"/>
                <a:cs typeface="Times New Roman"/>
                <a:sym typeface="Times New Roman"/>
              </a:rPr>
              <a:t>Plaintext m = L(c</a:t>
            </a:r>
            <a:r>
              <a:rPr b="0" baseline="30000" i="0" lang="en-US" sz="1800" u="none" cap="none" strike="noStrike">
                <a:solidFill>
                  <a:schemeClr val="dk1"/>
                </a:solidFill>
                <a:latin typeface="Times New Roman"/>
                <a:ea typeface="Times New Roman"/>
                <a:cs typeface="Times New Roman"/>
                <a:sym typeface="Times New Roman"/>
              </a:rPr>
              <a:t>λ </a:t>
            </a:r>
            <a:r>
              <a:rPr b="0" i="0" lang="en-US" sz="1800" u="none" cap="none" strike="noStrike">
                <a:solidFill>
                  <a:schemeClr val="dk1"/>
                </a:solidFill>
                <a:latin typeface="Times New Roman"/>
                <a:ea typeface="Times New Roman"/>
                <a:cs typeface="Times New Roman"/>
                <a:sym typeface="Times New Roman"/>
              </a:rPr>
              <a:t>mod n²) × u mod n</a:t>
            </a:r>
            <a:endParaRPr b="0" i="0" sz="1800" u="none" cap="none" strike="noStrike">
              <a:solidFill>
                <a:schemeClr val="dk1"/>
              </a:solidFill>
              <a:latin typeface="Times New Roman"/>
              <a:ea typeface="Times New Roman"/>
              <a:cs typeface="Times New Roman"/>
              <a:sym typeface="Times New Roman"/>
            </a:endParaRPr>
          </a:p>
        </p:txBody>
      </p:sp>
      <p:sp>
        <p:nvSpPr>
          <p:cNvPr id="192" name="Google Shape;192;p20"/>
          <p:cNvSpPr txBox="1"/>
          <p:nvPr/>
        </p:nvSpPr>
        <p:spPr>
          <a:xfrm>
            <a:off x="91440" y="-5"/>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Paillier Cryptosystem</a:t>
            </a:r>
            <a:endParaRPr b="0" i="0" sz="1400" u="none" cap="none" strike="noStrike">
              <a:solidFill>
                <a:srgbClr val="000000"/>
              </a:solidFill>
              <a:latin typeface="Arial"/>
              <a:ea typeface="Arial"/>
              <a:cs typeface="Arial"/>
              <a:sym typeface="Arial"/>
            </a:endParaRPr>
          </a:p>
        </p:txBody>
      </p:sp>
      <p:sp>
        <p:nvSpPr>
          <p:cNvPr id="193" name="Google Shape;193;p20"/>
          <p:cNvSpPr txBox="1"/>
          <p:nvPr/>
        </p:nvSpPr>
        <p:spPr>
          <a:xfrm>
            <a:off x="8029787" y="6999449"/>
            <a:ext cx="1456267" cy="295275"/>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08</a:t>
            </a:r>
            <a:endParaRPr b="0" i="0" sz="1400" u="none" cap="none" strike="noStrike">
              <a:solidFill>
                <a:srgbClr val="000000"/>
              </a:solidFill>
              <a:latin typeface="Arial"/>
              <a:ea typeface="Arial"/>
              <a:cs typeface="Arial"/>
              <a:sym typeface="Arial"/>
            </a:endParaRPr>
          </a:p>
        </p:txBody>
      </p:sp>
      <p:sp>
        <p:nvSpPr>
          <p:cNvPr id="194" name="Google Shape;194;p20"/>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195" name="Google Shape;195;p20"/>
          <p:cNvSpPr txBox="1"/>
          <p:nvPr/>
        </p:nvSpPr>
        <p:spPr>
          <a:xfrm>
            <a:off x="5786875" y="4834375"/>
            <a:ext cx="4007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nvSpPr>
        <p:spPr>
          <a:xfrm>
            <a:off x="91450" y="1"/>
            <a:ext cx="9570600" cy="6567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4266"/>
              <a:buFont typeface="Arial"/>
              <a:buNone/>
            </a:pPr>
            <a:r>
              <a:rPr b="1" i="0" lang="en-US" sz="4266" u="none" cap="none" strike="noStrike">
                <a:solidFill>
                  <a:srgbClr val="1F497D"/>
                </a:solidFill>
                <a:latin typeface="Times"/>
                <a:ea typeface="Times"/>
                <a:cs typeface="Times"/>
                <a:sym typeface="Times"/>
              </a:rPr>
              <a:t>Paillier Cryptosystem</a:t>
            </a:r>
            <a:endParaRPr b="0" i="0" sz="1400" u="none" cap="none" strike="noStrike">
              <a:solidFill>
                <a:srgbClr val="000000"/>
              </a:solidFill>
              <a:latin typeface="Arial"/>
              <a:ea typeface="Arial"/>
              <a:cs typeface="Arial"/>
              <a:sym typeface="Arial"/>
            </a:endParaRPr>
          </a:p>
        </p:txBody>
      </p:sp>
      <p:sp>
        <p:nvSpPr>
          <p:cNvPr id="201" name="Google Shape;201;p21"/>
          <p:cNvSpPr txBox="1"/>
          <p:nvPr/>
        </p:nvSpPr>
        <p:spPr>
          <a:xfrm>
            <a:off x="8029787" y="6999449"/>
            <a:ext cx="1456200" cy="295200"/>
          </a:xfrm>
          <a:prstGeom prst="rect">
            <a:avLst/>
          </a:prstGeom>
          <a:noFill/>
          <a:ln>
            <a:noFill/>
          </a:ln>
        </p:spPr>
        <p:txBody>
          <a:bodyPr anchorCtr="0" anchor="t" bIns="0" lIns="0" spcFirstLastPara="1" rIns="0" wrap="square" tIns="0">
            <a:spAutoFit/>
          </a:bodyPr>
          <a:lstStyle/>
          <a:p>
            <a:pPr indent="0" lvl="0" marL="0" marR="0" rtl="0" algn="r">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09</a:t>
            </a:r>
            <a:endParaRPr b="0" i="0" sz="1400" u="none" cap="none" strike="noStrike">
              <a:solidFill>
                <a:srgbClr val="000000"/>
              </a:solidFill>
              <a:latin typeface="Arial"/>
              <a:ea typeface="Arial"/>
              <a:cs typeface="Arial"/>
              <a:sym typeface="Arial"/>
            </a:endParaRPr>
          </a:p>
        </p:txBody>
      </p:sp>
      <p:sp>
        <p:nvSpPr>
          <p:cNvPr id="202" name="Google Shape;202;p21"/>
          <p:cNvSpPr txBox="1"/>
          <p:nvPr/>
        </p:nvSpPr>
        <p:spPr>
          <a:xfrm>
            <a:off x="266160" y="6999449"/>
            <a:ext cx="4429949" cy="295275"/>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Clr>
                <a:srgbClr val="000000"/>
              </a:buClr>
              <a:buSzPts val="1706"/>
              <a:buFont typeface="Arial"/>
              <a:buNone/>
            </a:pPr>
            <a:r>
              <a:rPr b="1" i="0" lang="en-US" sz="1706" u="none" cap="none" strike="noStrike">
                <a:solidFill>
                  <a:srgbClr val="002060"/>
                </a:solidFill>
                <a:latin typeface="Times"/>
                <a:ea typeface="Times"/>
                <a:cs typeface="Times"/>
                <a:sym typeface="Times"/>
              </a:rPr>
              <a:t>Department of ECE</a:t>
            </a:r>
            <a:endParaRPr b="0" i="0" sz="1400" u="none" cap="none" strike="noStrike">
              <a:solidFill>
                <a:srgbClr val="000000"/>
              </a:solidFill>
              <a:latin typeface="Arial"/>
              <a:ea typeface="Arial"/>
              <a:cs typeface="Arial"/>
              <a:sym typeface="Arial"/>
            </a:endParaRPr>
          </a:p>
        </p:txBody>
      </p:sp>
      <p:sp>
        <p:nvSpPr>
          <p:cNvPr id="203" name="Google Shape;203;p21"/>
          <p:cNvSpPr txBox="1"/>
          <p:nvPr/>
        </p:nvSpPr>
        <p:spPr>
          <a:xfrm>
            <a:off x="-50" y="6600600"/>
            <a:ext cx="9753600" cy="276999"/>
          </a:xfrm>
          <a:prstGeom prst="rect">
            <a:avLst/>
          </a:prstGeom>
          <a:noFill/>
          <a:ln>
            <a:noFill/>
          </a:ln>
        </p:spPr>
        <p:txBody>
          <a:bodyPr anchorCtr="0" anchor="t" bIns="0" lIns="0" spcFirstLastPara="1" rIns="0" wrap="square" tIns="0">
            <a:spAutoFit/>
          </a:bodyPr>
          <a:lstStyle/>
          <a:p>
            <a:pPr indent="0" lvl="0" marL="0" marR="0" rtl="0" algn="l">
              <a:lnSpc>
                <a:spcPct val="120033"/>
              </a:lnSpc>
              <a:spcBef>
                <a:spcPts val="0"/>
              </a:spcBef>
              <a:spcAft>
                <a:spcPts val="0"/>
              </a:spcAft>
              <a:buClr>
                <a:srgbClr val="000000"/>
              </a:buClr>
              <a:buSzPts val="1193"/>
              <a:buFont typeface="Arial"/>
              <a:buNone/>
            </a:pPr>
            <a:r>
              <a:rPr b="0" i="0" lang="en-US" sz="1500" u="none" cap="none" strike="noStrike">
                <a:solidFill>
                  <a:srgbClr val="000000"/>
                </a:solidFill>
                <a:latin typeface="Times New Roman"/>
                <a:ea typeface="Times New Roman"/>
                <a:cs typeface="Times New Roman"/>
                <a:sym typeface="Times New Roman"/>
              </a:rPr>
              <a:t>                                                                                     Fig. 3  Paillier Cryptosystem</a:t>
            </a:r>
            <a:endParaRPr b="0" i="0" sz="1500" u="none" cap="none" strike="noStrike">
              <a:solidFill>
                <a:srgbClr val="000000"/>
              </a:solidFill>
              <a:latin typeface="Times New Roman"/>
              <a:ea typeface="Times New Roman"/>
              <a:cs typeface="Times New Roman"/>
              <a:sym typeface="Times New Roman"/>
            </a:endParaRPr>
          </a:p>
        </p:txBody>
      </p:sp>
      <p:sp>
        <p:nvSpPr>
          <p:cNvPr id="204" name="Google Shape;204;p21"/>
          <p:cNvSpPr/>
          <p:nvPr/>
        </p:nvSpPr>
        <p:spPr>
          <a:xfrm>
            <a:off x="6997700" y="5664200"/>
            <a:ext cx="1638300" cy="406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5" name="Google Shape;205;p21"/>
          <p:cNvSpPr/>
          <p:nvPr/>
        </p:nvSpPr>
        <p:spPr>
          <a:xfrm>
            <a:off x="1226550" y="1078800"/>
            <a:ext cx="6949800" cy="139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p21"/>
          <p:cNvSpPr/>
          <p:nvPr/>
        </p:nvSpPr>
        <p:spPr>
          <a:xfrm>
            <a:off x="1233975" y="3203250"/>
            <a:ext cx="1862700" cy="286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eneadadasfsdfsdfd</a:t>
            </a:r>
            <a:endParaRPr b="0" i="0" sz="1400" u="none" cap="none" strike="noStrike">
              <a:solidFill>
                <a:srgbClr val="000000"/>
              </a:solidFill>
              <a:latin typeface="Calibri"/>
              <a:ea typeface="Calibri"/>
              <a:cs typeface="Calibri"/>
              <a:sym typeface="Calibri"/>
            </a:endParaRPr>
          </a:p>
        </p:txBody>
      </p:sp>
      <p:sp>
        <p:nvSpPr>
          <p:cNvPr id="207" name="Google Shape;207;p21"/>
          <p:cNvSpPr/>
          <p:nvPr/>
        </p:nvSpPr>
        <p:spPr>
          <a:xfrm>
            <a:off x="6488975" y="1302450"/>
            <a:ext cx="1403100" cy="89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Create public key (n, g) and private key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λ, μ)</a:t>
            </a:r>
            <a:endParaRPr b="0" i="0" sz="1400" u="none" cap="none" strike="noStrike">
              <a:solidFill>
                <a:srgbClr val="000000"/>
              </a:solidFill>
              <a:latin typeface="Times New Roman"/>
              <a:ea typeface="Times New Roman"/>
              <a:cs typeface="Times New Roman"/>
              <a:sym typeface="Times New Roman"/>
            </a:endParaRPr>
          </a:p>
        </p:txBody>
      </p:sp>
      <p:sp>
        <p:nvSpPr>
          <p:cNvPr id="208" name="Google Shape;208;p21"/>
          <p:cNvSpPr/>
          <p:nvPr/>
        </p:nvSpPr>
        <p:spPr>
          <a:xfrm>
            <a:off x="1539975" y="1378650"/>
            <a:ext cx="1403100" cy="79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Pick 2 prime numbers, p and q</a:t>
            </a:r>
            <a:endParaRPr b="0" i="0" sz="1400" u="none" cap="none" strike="noStrike">
              <a:solidFill>
                <a:srgbClr val="000000"/>
              </a:solidFill>
              <a:latin typeface="Times New Roman"/>
              <a:ea typeface="Times New Roman"/>
              <a:cs typeface="Times New Roman"/>
              <a:sym typeface="Times New Roman"/>
            </a:endParaRPr>
          </a:p>
        </p:txBody>
      </p:sp>
      <p:sp>
        <p:nvSpPr>
          <p:cNvPr id="209" name="Google Shape;209;p21"/>
          <p:cNvSpPr/>
          <p:nvPr/>
        </p:nvSpPr>
        <p:spPr>
          <a:xfrm>
            <a:off x="3204250" y="1378650"/>
            <a:ext cx="1403100" cy="79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Find n and lcm</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(p-1,q-1)</a:t>
            </a:r>
            <a:endParaRPr b="0" i="0" sz="1400" u="none" cap="none" strike="noStrike">
              <a:solidFill>
                <a:srgbClr val="000000"/>
              </a:solidFill>
              <a:latin typeface="Times New Roman"/>
              <a:ea typeface="Times New Roman"/>
              <a:cs typeface="Times New Roman"/>
              <a:sym typeface="Times New Roman"/>
            </a:endParaRPr>
          </a:p>
        </p:txBody>
      </p:sp>
      <p:sp>
        <p:nvSpPr>
          <p:cNvPr id="210" name="Google Shape;210;p21"/>
          <p:cNvSpPr/>
          <p:nvPr/>
        </p:nvSpPr>
        <p:spPr>
          <a:xfrm>
            <a:off x="4846613" y="1378650"/>
            <a:ext cx="1403100" cy="79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Choose a random integer g</a:t>
            </a:r>
            <a:endParaRPr b="0" i="0" sz="1400" u="none" cap="none" strike="noStrike">
              <a:solidFill>
                <a:srgbClr val="000000"/>
              </a:solidFill>
              <a:latin typeface="Times New Roman"/>
              <a:ea typeface="Times New Roman"/>
              <a:cs typeface="Times New Roman"/>
              <a:sym typeface="Times New Roman"/>
            </a:endParaRPr>
          </a:p>
        </p:txBody>
      </p:sp>
      <p:sp>
        <p:nvSpPr>
          <p:cNvPr id="211" name="Google Shape;211;p21"/>
          <p:cNvSpPr/>
          <p:nvPr/>
        </p:nvSpPr>
        <p:spPr>
          <a:xfrm>
            <a:off x="1463775" y="4507250"/>
            <a:ext cx="1403100" cy="89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Calculate ciphertext c = g</a:t>
            </a:r>
            <a:r>
              <a:rPr b="0" baseline="30000" i="0" lang="en-US" sz="1400" u="none" cap="none" strike="noStrike">
                <a:solidFill>
                  <a:schemeClr val="dk1"/>
                </a:solidFill>
                <a:latin typeface="Times New Roman"/>
                <a:ea typeface="Times New Roman"/>
                <a:cs typeface="Times New Roman"/>
                <a:sym typeface="Times New Roman"/>
              </a:rPr>
              <a:t>m</a:t>
            </a:r>
            <a:r>
              <a:rPr b="0" i="0" lang="en-US" sz="1400" u="none" cap="none" strike="noStrike">
                <a:solidFill>
                  <a:schemeClr val="dk1"/>
                </a:solidFill>
                <a:latin typeface="Times New Roman"/>
                <a:ea typeface="Times New Roman"/>
                <a:cs typeface="Times New Roman"/>
                <a:sym typeface="Times New Roman"/>
              </a:rPr>
              <a:t>. r</a:t>
            </a:r>
            <a:r>
              <a:rPr b="0" baseline="30000" i="0" lang="en-US" sz="1400" u="none" cap="none" strike="noStrike">
                <a:solidFill>
                  <a:schemeClr val="dk1"/>
                </a:solidFill>
                <a:latin typeface="Times New Roman"/>
                <a:ea typeface="Times New Roman"/>
                <a:cs typeface="Times New Roman"/>
                <a:sym typeface="Times New Roman"/>
              </a:rPr>
              <a:t>n </a:t>
            </a:r>
            <a:r>
              <a:rPr b="0" i="0" lang="en-US" sz="1400" u="none" cap="none" strike="noStrike">
                <a:solidFill>
                  <a:schemeClr val="dk1"/>
                </a:solidFill>
                <a:latin typeface="Times New Roman"/>
                <a:ea typeface="Times New Roman"/>
                <a:cs typeface="Times New Roman"/>
                <a:sym typeface="Times New Roman"/>
              </a:rPr>
              <a:t>mod n</a:t>
            </a:r>
            <a:r>
              <a:rPr b="0" baseline="30000" i="0" lang="en-US" sz="1400" u="none" cap="none" strike="noStrike">
                <a:solidFill>
                  <a:schemeClr val="dk1"/>
                </a:solidFill>
                <a:latin typeface="Times New Roman"/>
                <a:ea typeface="Times New Roman"/>
                <a:cs typeface="Times New Roman"/>
                <a:sym typeface="Times New Roman"/>
              </a:rPr>
              <a:t>2</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a:t>
            </a:r>
            <a:r>
              <a:rPr b="1" i="0" lang="en-US" sz="1400" u="none" cap="none" strike="noStrike">
                <a:solidFill>
                  <a:srgbClr val="000000"/>
                </a:solidFill>
                <a:latin typeface="Times New Roman"/>
                <a:ea typeface="Times New Roman"/>
                <a:cs typeface="Times New Roman"/>
                <a:sym typeface="Times New Roman"/>
              </a:rPr>
              <a:t>Encryption</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baseline="3000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baseline="30000" i="0" sz="1400" u="none" cap="none" strike="noStrike">
              <a:solidFill>
                <a:srgbClr val="000000"/>
              </a:solidFill>
              <a:latin typeface="Times New Roman"/>
              <a:ea typeface="Times New Roman"/>
              <a:cs typeface="Times New Roman"/>
              <a:sym typeface="Times New Roman"/>
            </a:endParaRPr>
          </a:p>
        </p:txBody>
      </p:sp>
      <p:sp>
        <p:nvSpPr>
          <p:cNvPr id="212" name="Google Shape;212;p21"/>
          <p:cNvSpPr/>
          <p:nvPr/>
        </p:nvSpPr>
        <p:spPr>
          <a:xfrm>
            <a:off x="1463775" y="3429000"/>
            <a:ext cx="1403100" cy="89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Pick a random number r           (0 &lt; r &lt; n) </a:t>
            </a:r>
            <a:endParaRPr b="0" i="0" sz="1400" u="none" cap="none" strike="noStrike">
              <a:solidFill>
                <a:srgbClr val="000000"/>
              </a:solidFill>
              <a:latin typeface="Times New Roman"/>
              <a:ea typeface="Times New Roman"/>
              <a:cs typeface="Times New Roman"/>
              <a:sym typeface="Times New Roman"/>
            </a:endParaRPr>
          </a:p>
        </p:txBody>
      </p:sp>
      <p:sp>
        <p:nvSpPr>
          <p:cNvPr id="213" name="Google Shape;213;p21"/>
          <p:cNvSpPr txBox="1"/>
          <p:nvPr/>
        </p:nvSpPr>
        <p:spPr>
          <a:xfrm>
            <a:off x="91450" y="6774288"/>
            <a:ext cx="9753600" cy="215400"/>
          </a:xfrm>
          <a:prstGeom prst="rect">
            <a:avLst/>
          </a:prstGeom>
          <a:noFill/>
          <a:ln>
            <a:noFill/>
          </a:ln>
        </p:spPr>
        <p:txBody>
          <a:bodyPr anchorCtr="0" anchor="t" bIns="0" lIns="0" spcFirstLastPara="1" rIns="0" wrap="square" tIns="0">
            <a:spAutoFit/>
          </a:bodyPr>
          <a:lstStyle/>
          <a:p>
            <a:pPr indent="0" lvl="0" marL="0" marR="0" rtl="0" algn="ctr">
              <a:lnSpc>
                <a:spcPct val="120033"/>
              </a:lnSpc>
              <a:spcBef>
                <a:spcPts val="0"/>
              </a:spcBef>
              <a:spcAft>
                <a:spcPts val="0"/>
              </a:spcAft>
              <a:buClr>
                <a:srgbClr val="000000"/>
              </a:buClr>
              <a:buSzPts val="1193"/>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14" name="Google Shape;214;p21"/>
          <p:cNvSpPr/>
          <p:nvPr/>
        </p:nvSpPr>
        <p:spPr>
          <a:xfrm>
            <a:off x="4234450" y="4191000"/>
            <a:ext cx="1181100" cy="89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Storage </a:t>
            </a:r>
            <a:endParaRPr b="0" i="0" sz="1400" u="none" cap="none" strike="noStrike">
              <a:solidFill>
                <a:srgbClr val="000000"/>
              </a:solidFill>
              <a:latin typeface="Times New Roman"/>
              <a:ea typeface="Times New Roman"/>
              <a:cs typeface="Times New Roman"/>
              <a:sym typeface="Times New Roman"/>
            </a:endParaRPr>
          </a:p>
        </p:txBody>
      </p:sp>
      <p:sp>
        <p:nvSpPr>
          <p:cNvPr id="215" name="Google Shape;215;p21"/>
          <p:cNvSpPr/>
          <p:nvPr/>
        </p:nvSpPr>
        <p:spPr>
          <a:xfrm>
            <a:off x="6323525" y="3203251"/>
            <a:ext cx="1862700" cy="270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6" name="Google Shape;216;p21"/>
          <p:cNvSpPr/>
          <p:nvPr/>
        </p:nvSpPr>
        <p:spPr>
          <a:xfrm>
            <a:off x="6553325" y="3534525"/>
            <a:ext cx="1403100" cy="129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Calculate plain text</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m= L(c</a:t>
            </a:r>
            <a:r>
              <a:rPr b="0" baseline="30000" i="0" lang="en-US" sz="1400" u="none" cap="none" strike="noStrike">
                <a:solidFill>
                  <a:srgbClr val="000000"/>
                </a:solidFill>
                <a:latin typeface="Times New Roman"/>
                <a:ea typeface="Times New Roman"/>
                <a:cs typeface="Times New Roman"/>
                <a:sym typeface="Times New Roman"/>
              </a:rPr>
              <a:t>λ</a:t>
            </a:r>
            <a:r>
              <a:rPr b="0" i="0" lang="en-US" sz="1400" u="none" cap="none" strike="noStrike">
                <a:solidFill>
                  <a:srgbClr val="000000"/>
                </a:solidFill>
                <a:latin typeface="Times New Roman"/>
                <a:ea typeface="Times New Roman"/>
                <a:cs typeface="Times New Roman"/>
                <a:sym typeface="Times New Roman"/>
              </a:rPr>
              <a:t> mod n</a:t>
            </a:r>
            <a:r>
              <a:rPr b="0" baseline="30000" i="0" lang="en-US" sz="1400" u="none" cap="none" strike="noStrike">
                <a:solidFill>
                  <a:srgbClr val="000000"/>
                </a:solidFill>
                <a:latin typeface="Times New Roman"/>
                <a:ea typeface="Times New Roman"/>
                <a:cs typeface="Times New Roman"/>
                <a:sym typeface="Times New Roman"/>
              </a:rPr>
              <a:t>2</a:t>
            </a:r>
            <a:r>
              <a:rPr b="0" i="0" lang="en-US" sz="1400" u="none" cap="none" strike="noStrike">
                <a:solidFill>
                  <a:srgbClr val="000000"/>
                </a:solidFill>
                <a:latin typeface="Times New Roman"/>
                <a:ea typeface="Times New Roman"/>
                <a:cs typeface="Times New Roman"/>
                <a:sym typeface="Times New Roman"/>
              </a:rPr>
              <a:t>). μ mod n</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       Decryption</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cxnSp>
        <p:nvCxnSpPr>
          <p:cNvPr id="217" name="Google Shape;217;p21"/>
          <p:cNvCxnSpPr/>
          <p:nvPr/>
        </p:nvCxnSpPr>
        <p:spPr>
          <a:xfrm>
            <a:off x="5418125" y="4599301"/>
            <a:ext cx="935700" cy="300"/>
          </a:xfrm>
          <a:prstGeom prst="straightConnector1">
            <a:avLst/>
          </a:prstGeom>
          <a:noFill/>
          <a:ln cap="flat" cmpd="sng" w="9525">
            <a:solidFill>
              <a:schemeClr val="dk2"/>
            </a:solidFill>
            <a:prstDash val="solid"/>
            <a:round/>
            <a:headEnd len="sm" w="sm" type="none"/>
            <a:tailEnd len="med" w="med" type="triangle"/>
          </a:ln>
        </p:spPr>
      </p:cxnSp>
      <p:cxnSp>
        <p:nvCxnSpPr>
          <p:cNvPr id="218" name="Google Shape;218;p21"/>
          <p:cNvCxnSpPr/>
          <p:nvPr/>
        </p:nvCxnSpPr>
        <p:spPr>
          <a:xfrm>
            <a:off x="6236750" y="1793075"/>
            <a:ext cx="246900" cy="0"/>
          </a:xfrm>
          <a:prstGeom prst="straightConnector1">
            <a:avLst/>
          </a:prstGeom>
          <a:noFill/>
          <a:ln cap="flat" cmpd="sng" w="9525">
            <a:solidFill>
              <a:schemeClr val="dk2"/>
            </a:solidFill>
            <a:prstDash val="solid"/>
            <a:round/>
            <a:headEnd len="sm" w="sm" type="none"/>
            <a:tailEnd len="med" w="med" type="triangle"/>
          </a:ln>
        </p:spPr>
      </p:cxnSp>
      <p:cxnSp>
        <p:nvCxnSpPr>
          <p:cNvPr id="219" name="Google Shape;219;p21"/>
          <p:cNvCxnSpPr>
            <a:stCxn id="209" idx="3"/>
            <a:endCxn id="210" idx="1"/>
          </p:cNvCxnSpPr>
          <p:nvPr/>
        </p:nvCxnSpPr>
        <p:spPr>
          <a:xfrm>
            <a:off x="4607350" y="1775550"/>
            <a:ext cx="239400" cy="0"/>
          </a:xfrm>
          <a:prstGeom prst="straightConnector1">
            <a:avLst/>
          </a:prstGeom>
          <a:noFill/>
          <a:ln cap="flat" cmpd="sng" w="9525">
            <a:solidFill>
              <a:schemeClr val="dk2"/>
            </a:solidFill>
            <a:prstDash val="solid"/>
            <a:round/>
            <a:headEnd len="sm" w="sm" type="none"/>
            <a:tailEnd len="med" w="med" type="triangle"/>
          </a:ln>
        </p:spPr>
      </p:cxnSp>
      <p:cxnSp>
        <p:nvCxnSpPr>
          <p:cNvPr id="220" name="Google Shape;220;p21"/>
          <p:cNvCxnSpPr>
            <a:stCxn id="208" idx="3"/>
            <a:endCxn id="209" idx="1"/>
          </p:cNvCxnSpPr>
          <p:nvPr/>
        </p:nvCxnSpPr>
        <p:spPr>
          <a:xfrm>
            <a:off x="2943075" y="1775550"/>
            <a:ext cx="261300" cy="0"/>
          </a:xfrm>
          <a:prstGeom prst="straightConnector1">
            <a:avLst/>
          </a:prstGeom>
          <a:noFill/>
          <a:ln cap="flat" cmpd="sng" w="9525">
            <a:solidFill>
              <a:schemeClr val="dk2"/>
            </a:solidFill>
            <a:prstDash val="solid"/>
            <a:round/>
            <a:headEnd len="sm" w="sm" type="none"/>
            <a:tailEnd len="med" w="med" type="triangle"/>
          </a:ln>
        </p:spPr>
      </p:cxnSp>
      <p:cxnSp>
        <p:nvCxnSpPr>
          <p:cNvPr id="221" name="Google Shape;221;p21"/>
          <p:cNvCxnSpPr>
            <a:endCxn id="206" idx="0"/>
          </p:cNvCxnSpPr>
          <p:nvPr/>
        </p:nvCxnSpPr>
        <p:spPr>
          <a:xfrm flipH="1">
            <a:off x="2165325" y="2507550"/>
            <a:ext cx="4500" cy="695700"/>
          </a:xfrm>
          <a:prstGeom prst="straightConnector1">
            <a:avLst/>
          </a:prstGeom>
          <a:solidFill>
            <a:schemeClr val="lt2"/>
          </a:solidFill>
          <a:ln>
            <a:noFill/>
          </a:ln>
        </p:spPr>
      </p:cxnSp>
      <p:cxnSp>
        <p:nvCxnSpPr>
          <p:cNvPr id="222" name="Google Shape;222;p21"/>
          <p:cNvCxnSpPr>
            <a:endCxn id="206" idx="0"/>
          </p:cNvCxnSpPr>
          <p:nvPr/>
        </p:nvCxnSpPr>
        <p:spPr>
          <a:xfrm>
            <a:off x="2156625" y="2481750"/>
            <a:ext cx="8700" cy="721500"/>
          </a:xfrm>
          <a:prstGeom prst="straightConnector1">
            <a:avLst/>
          </a:prstGeom>
          <a:noFill/>
          <a:ln cap="flat" cmpd="sng" w="9525">
            <a:solidFill>
              <a:schemeClr val="dk2"/>
            </a:solidFill>
            <a:prstDash val="solid"/>
            <a:round/>
            <a:headEnd len="sm" w="sm" type="none"/>
            <a:tailEnd len="med" w="med" type="triangle"/>
          </a:ln>
        </p:spPr>
      </p:cxnSp>
      <p:cxnSp>
        <p:nvCxnSpPr>
          <p:cNvPr id="223" name="Google Shape;223;p21"/>
          <p:cNvCxnSpPr>
            <a:stCxn id="212" idx="2"/>
            <a:endCxn id="211" idx="0"/>
          </p:cNvCxnSpPr>
          <p:nvPr/>
        </p:nvCxnSpPr>
        <p:spPr>
          <a:xfrm>
            <a:off x="2165325" y="4320900"/>
            <a:ext cx="0" cy="186300"/>
          </a:xfrm>
          <a:prstGeom prst="straightConnector1">
            <a:avLst/>
          </a:prstGeom>
          <a:noFill/>
          <a:ln cap="flat" cmpd="sng" w="9525">
            <a:solidFill>
              <a:schemeClr val="dk2"/>
            </a:solidFill>
            <a:prstDash val="solid"/>
            <a:round/>
            <a:headEnd len="sm" w="sm" type="none"/>
            <a:tailEnd len="med" w="med" type="triangle"/>
          </a:ln>
        </p:spPr>
      </p:cxnSp>
      <p:cxnSp>
        <p:nvCxnSpPr>
          <p:cNvPr id="224" name="Google Shape;224;p21"/>
          <p:cNvCxnSpPr>
            <a:stCxn id="206" idx="3"/>
            <a:endCxn id="214" idx="1"/>
          </p:cNvCxnSpPr>
          <p:nvPr/>
        </p:nvCxnSpPr>
        <p:spPr>
          <a:xfrm>
            <a:off x="3096675" y="4636950"/>
            <a:ext cx="1137900" cy="0"/>
          </a:xfrm>
          <a:prstGeom prst="straightConnector1">
            <a:avLst/>
          </a:prstGeom>
          <a:noFill/>
          <a:ln cap="flat" cmpd="sng" w="9525">
            <a:solidFill>
              <a:schemeClr val="dk2"/>
            </a:solidFill>
            <a:prstDash val="solid"/>
            <a:round/>
            <a:headEnd len="sm" w="sm" type="none"/>
            <a:tailEnd len="med" w="med" type="triangle"/>
          </a:ln>
        </p:spPr>
      </p:cxnSp>
      <p:cxnSp>
        <p:nvCxnSpPr>
          <p:cNvPr id="225" name="Google Shape;225;p21"/>
          <p:cNvCxnSpPr/>
          <p:nvPr/>
        </p:nvCxnSpPr>
        <p:spPr>
          <a:xfrm rot="10800000">
            <a:off x="5314400" y="5600100"/>
            <a:ext cx="1026300" cy="0"/>
          </a:xfrm>
          <a:prstGeom prst="straightConnector1">
            <a:avLst/>
          </a:prstGeom>
          <a:solidFill>
            <a:schemeClr val="lt2"/>
          </a:solidFill>
          <a:ln>
            <a:noFill/>
          </a:ln>
        </p:spPr>
      </p:cxnSp>
      <p:cxnSp>
        <p:nvCxnSpPr>
          <p:cNvPr id="226" name="Google Shape;226;p21"/>
          <p:cNvCxnSpPr/>
          <p:nvPr/>
        </p:nvCxnSpPr>
        <p:spPr>
          <a:xfrm rot="10800000">
            <a:off x="5238725" y="5598750"/>
            <a:ext cx="1084800" cy="2700"/>
          </a:xfrm>
          <a:prstGeom prst="straightConnector1">
            <a:avLst/>
          </a:prstGeom>
          <a:noFill/>
          <a:ln cap="flat" cmpd="sng" w="9525">
            <a:solidFill>
              <a:schemeClr val="dk2"/>
            </a:solidFill>
            <a:prstDash val="solid"/>
            <a:round/>
            <a:headEnd len="sm" w="sm" type="none"/>
            <a:tailEnd len="med" w="med" type="triangle"/>
          </a:ln>
        </p:spPr>
      </p:cxnSp>
      <p:cxnSp>
        <p:nvCxnSpPr>
          <p:cNvPr id="227" name="Google Shape;227;p21"/>
          <p:cNvCxnSpPr>
            <a:stCxn id="214" idx="2"/>
          </p:cNvCxnSpPr>
          <p:nvPr/>
        </p:nvCxnSpPr>
        <p:spPr>
          <a:xfrm>
            <a:off x="4825000" y="5082900"/>
            <a:ext cx="21600" cy="283200"/>
          </a:xfrm>
          <a:prstGeom prst="straightConnector1">
            <a:avLst/>
          </a:prstGeom>
          <a:solidFill>
            <a:schemeClr val="lt2"/>
          </a:solidFill>
          <a:ln>
            <a:noFill/>
          </a:ln>
        </p:spPr>
      </p:cxnSp>
      <p:cxnSp>
        <p:nvCxnSpPr>
          <p:cNvPr id="228" name="Google Shape;228;p21"/>
          <p:cNvCxnSpPr>
            <a:endCxn id="214" idx="2"/>
          </p:cNvCxnSpPr>
          <p:nvPr/>
        </p:nvCxnSpPr>
        <p:spPr>
          <a:xfrm rot="10800000">
            <a:off x="4825000" y="5082900"/>
            <a:ext cx="8400" cy="426300"/>
          </a:xfrm>
          <a:prstGeom prst="straightConnector1">
            <a:avLst/>
          </a:prstGeom>
          <a:noFill/>
          <a:ln cap="flat" cmpd="sng" w="9525">
            <a:solidFill>
              <a:schemeClr val="dk2"/>
            </a:solidFill>
            <a:prstDash val="solid"/>
            <a:round/>
            <a:headEnd len="sm" w="sm" type="none"/>
            <a:tailEnd len="med" w="med" type="triangle"/>
          </a:ln>
        </p:spPr>
      </p:cxnSp>
      <p:sp>
        <p:nvSpPr>
          <p:cNvPr id="229" name="Google Shape;229;p21"/>
          <p:cNvSpPr txBox="1"/>
          <p:nvPr/>
        </p:nvSpPr>
        <p:spPr>
          <a:xfrm>
            <a:off x="4467400" y="5397613"/>
            <a:ext cx="8187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Users</a:t>
            </a:r>
            <a:endParaRPr b="0" i="0" sz="1400" u="none" cap="none" strike="noStrike">
              <a:solidFill>
                <a:schemeClr val="dk1"/>
              </a:solidFill>
              <a:latin typeface="Times New Roman"/>
              <a:ea typeface="Times New Roman"/>
              <a:cs typeface="Times New Roman"/>
              <a:sym typeface="Times New Roman"/>
            </a:endParaRPr>
          </a:p>
        </p:txBody>
      </p:sp>
      <p:sp>
        <p:nvSpPr>
          <p:cNvPr id="230" name="Google Shape;230;p21"/>
          <p:cNvSpPr txBox="1"/>
          <p:nvPr/>
        </p:nvSpPr>
        <p:spPr>
          <a:xfrm>
            <a:off x="5317028" y="4083588"/>
            <a:ext cx="113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Cipher text</a:t>
            </a:r>
            <a:endParaRPr b="0" i="0" sz="1400" u="none" cap="none" strike="noStrike">
              <a:solidFill>
                <a:srgbClr val="000000"/>
              </a:solidFill>
              <a:latin typeface="Times New Roman"/>
              <a:ea typeface="Times New Roman"/>
              <a:cs typeface="Times New Roman"/>
              <a:sym typeface="Times New Roman"/>
            </a:endParaRPr>
          </a:p>
        </p:txBody>
      </p:sp>
      <p:sp>
        <p:nvSpPr>
          <p:cNvPr id="231" name="Google Shape;231;p21"/>
          <p:cNvSpPr txBox="1"/>
          <p:nvPr/>
        </p:nvSpPr>
        <p:spPr>
          <a:xfrm>
            <a:off x="5488900" y="5604350"/>
            <a:ext cx="93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Plain text </a:t>
            </a:r>
            <a:endParaRPr b="0" i="0" sz="1400" u="none" cap="none" strike="noStrike">
              <a:solidFill>
                <a:srgbClr val="000000"/>
              </a:solidFill>
              <a:latin typeface="Times New Roman"/>
              <a:ea typeface="Times New Roman"/>
              <a:cs typeface="Times New Roman"/>
              <a:sym typeface="Times New Roman"/>
            </a:endParaRPr>
          </a:p>
        </p:txBody>
      </p:sp>
      <p:sp>
        <p:nvSpPr>
          <p:cNvPr id="232" name="Google Shape;232;p21"/>
          <p:cNvSpPr txBox="1"/>
          <p:nvPr/>
        </p:nvSpPr>
        <p:spPr>
          <a:xfrm>
            <a:off x="3649700" y="5095950"/>
            <a:ext cx="131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Data request </a:t>
            </a:r>
            <a:endParaRPr b="0" i="0" sz="1400" u="none" cap="none" strike="noStrike">
              <a:solidFill>
                <a:srgbClr val="000000"/>
              </a:solidFill>
              <a:latin typeface="Times New Roman"/>
              <a:ea typeface="Times New Roman"/>
              <a:cs typeface="Times New Roman"/>
              <a:sym typeface="Times New Roman"/>
            </a:endParaRPr>
          </a:p>
        </p:txBody>
      </p:sp>
      <p:sp>
        <p:nvSpPr>
          <p:cNvPr id="233" name="Google Shape;233;p21"/>
          <p:cNvSpPr txBox="1"/>
          <p:nvPr/>
        </p:nvSpPr>
        <p:spPr>
          <a:xfrm>
            <a:off x="3589888" y="5618088"/>
            <a:ext cx="63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Data </a:t>
            </a:r>
            <a:endParaRPr b="0" i="0" sz="1400" u="none" cap="none" strike="noStrike">
              <a:solidFill>
                <a:srgbClr val="000000"/>
              </a:solidFill>
              <a:latin typeface="Times New Roman"/>
              <a:ea typeface="Times New Roman"/>
              <a:cs typeface="Times New Roman"/>
              <a:sym typeface="Times New Roman"/>
            </a:endParaRPr>
          </a:p>
        </p:txBody>
      </p:sp>
      <p:cxnSp>
        <p:nvCxnSpPr>
          <p:cNvPr id="234" name="Google Shape;234;p21"/>
          <p:cNvCxnSpPr>
            <a:stCxn id="233" idx="1"/>
          </p:cNvCxnSpPr>
          <p:nvPr/>
        </p:nvCxnSpPr>
        <p:spPr>
          <a:xfrm rot="10800000">
            <a:off x="3131488" y="5807988"/>
            <a:ext cx="458400" cy="10200"/>
          </a:xfrm>
          <a:prstGeom prst="straightConnector1">
            <a:avLst/>
          </a:prstGeom>
          <a:noFill/>
          <a:ln cap="flat" cmpd="sng" w="9525">
            <a:solidFill>
              <a:schemeClr val="dk2"/>
            </a:solidFill>
            <a:prstDash val="solid"/>
            <a:round/>
            <a:headEnd len="sm" w="sm" type="none"/>
            <a:tailEnd len="med" w="med" type="triangle"/>
          </a:ln>
        </p:spPr>
      </p:cxnSp>
      <p:sp>
        <p:nvSpPr>
          <p:cNvPr id="235" name="Google Shape;235;p21"/>
          <p:cNvSpPr txBox="1"/>
          <p:nvPr/>
        </p:nvSpPr>
        <p:spPr>
          <a:xfrm>
            <a:off x="3096675" y="4157025"/>
            <a:ext cx="113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Cipher text</a:t>
            </a:r>
            <a:endParaRPr b="0" i="0" sz="1400" u="none" cap="none" strike="noStrike">
              <a:solidFill>
                <a:srgbClr val="000000"/>
              </a:solidFill>
              <a:latin typeface="Times New Roman"/>
              <a:ea typeface="Times New Roman"/>
              <a:cs typeface="Times New Roman"/>
              <a:sym typeface="Times New Roman"/>
            </a:endParaRPr>
          </a:p>
        </p:txBody>
      </p:sp>
      <p:sp>
        <p:nvSpPr>
          <p:cNvPr id="236" name="Google Shape;236;p21"/>
          <p:cNvSpPr txBox="1"/>
          <p:nvPr/>
        </p:nvSpPr>
        <p:spPr>
          <a:xfrm>
            <a:off x="2223400" y="2637675"/>
            <a:ext cx="90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Keys</a:t>
            </a:r>
            <a:endParaRPr b="0" i="0" sz="1400" u="none" cap="none" strike="noStrike">
              <a:solidFill>
                <a:srgbClr val="000000"/>
              </a:solidFill>
              <a:latin typeface="Times New Roman"/>
              <a:ea typeface="Times New Roman"/>
              <a:cs typeface="Times New Roman"/>
              <a:sym typeface="Times New Roman"/>
            </a:endParaRPr>
          </a:p>
        </p:txBody>
      </p:sp>
      <p:sp>
        <p:nvSpPr>
          <p:cNvPr id="237" name="Google Shape;237;p21"/>
          <p:cNvSpPr txBox="1"/>
          <p:nvPr/>
        </p:nvSpPr>
        <p:spPr>
          <a:xfrm>
            <a:off x="3870450" y="978450"/>
            <a:ext cx="165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      Key Creation </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