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753600" cy="7315200"/>
  <p:notesSz cx="6858000" cy="9144000"/>
  <p:embeddedFontLst>
    <p:embeddedFont>
      <p:font typeface="Times New Roman Bold" charset="1" panose="02030802070405020303"/>
      <p:regular r:id="rId30"/>
    </p:embeddedFont>
    <p:embeddedFont>
      <p:font typeface="Times New Roman" charset="1" panose="02030502070405020303"/>
      <p:regular r:id="rId32"/>
    </p:embeddedFont>
    <p:embeddedFont>
      <p:font typeface="TT Rounds Condensed Bold" charset="1" panose="02000806030000020003"/>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notesMasters/notesMaster1.xml" Type="http://schemas.openxmlformats.org/officeDocument/2006/relationships/notesMaster"/><Relationship Id="rId28" Target="theme/theme2.xml" Type="http://schemas.openxmlformats.org/officeDocument/2006/relationships/theme"/><Relationship Id="rId29" Target="notesSlides/notesSlide1.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notesSlides/notesSlide2.xml" Type="http://schemas.openxmlformats.org/officeDocument/2006/relationships/notesSlide"/><Relationship Id="rId32" Target="fonts/font32.fntdata" Type="http://schemas.openxmlformats.org/officeDocument/2006/relationships/font"/><Relationship Id="rId33" Target="notesSlides/notesSlide3.xml" Type="http://schemas.openxmlformats.org/officeDocument/2006/relationships/notesSlide"/><Relationship Id="rId34" Target="fonts/font34.fntdata" Type="http://schemas.openxmlformats.org/officeDocument/2006/relationships/font"/><Relationship Id="rId35" Target="notesSlides/notesSlide4.xml" Type="http://schemas.openxmlformats.org/officeDocument/2006/relationships/notesSlide"/><Relationship Id="rId36" Target="notesSlides/notesSlide5.xml" Type="http://schemas.openxmlformats.org/officeDocument/2006/relationships/notesSlide"/><Relationship Id="rId37" Target="notesSlides/notesSlide6.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https://drive.google.com/file/d/1YqGnCljFd_y1CdTWunqdsqxo50h9v4dB/view?usp=sharing" TargetMode="External" Type="http://schemas.openxmlformats.org/officeDocument/2006/relationships/hyperlink"/></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https://drive.google.com/file/d/1YqGnCljFd_y1CdTWunqdsqxo50h9v4dB/view?usp=sharing"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1000" t="0" r="-1000" b="0"/>
            </a:stretch>
          </a:blipFill>
        </p:spPr>
      </p:sp>
      <p:sp>
        <p:nvSpPr>
          <p:cNvPr name="TextBox 3" id="3"/>
          <p:cNvSpPr txBox="true"/>
          <p:nvPr/>
        </p:nvSpPr>
        <p:spPr>
          <a:xfrm rot="0">
            <a:off x="1314932" y="5763352"/>
            <a:ext cx="7123736" cy="361950"/>
          </a:xfrm>
          <a:prstGeom prst="rect">
            <a:avLst/>
          </a:prstGeom>
        </p:spPr>
        <p:txBody>
          <a:bodyPr anchor="t" rtlCol="false" tIns="0" lIns="0" bIns="0" rIns="0">
            <a:spAutoFit/>
          </a:bodyPr>
          <a:lstStyle/>
          <a:p>
            <a:pPr algn="ctr">
              <a:lnSpc>
                <a:spcPts val="2560"/>
              </a:lnSpc>
            </a:pPr>
            <a:r>
              <a:rPr lang="en-US" sz="2133" spc="53">
                <a:solidFill>
                  <a:srgbClr val="002060"/>
                </a:solidFill>
                <a:latin typeface="Times New Roman Bold"/>
                <a:ea typeface="Times New Roman Bold"/>
                <a:cs typeface="Times New Roman Bold"/>
                <a:sym typeface="Times New Roman Bold"/>
              </a:rPr>
              <a:t>Department of Electronics &amp; Communication Engineering</a:t>
            </a:r>
          </a:p>
        </p:txBody>
      </p:sp>
      <p:sp>
        <p:nvSpPr>
          <p:cNvPr name="TextBox 4" id="4"/>
          <p:cNvSpPr txBox="true"/>
          <p:nvPr/>
        </p:nvSpPr>
        <p:spPr>
          <a:xfrm rot="0">
            <a:off x="446119" y="516172"/>
            <a:ext cx="9030176" cy="1162050"/>
          </a:xfrm>
          <a:prstGeom prst="rect">
            <a:avLst/>
          </a:prstGeom>
        </p:spPr>
        <p:txBody>
          <a:bodyPr anchor="t" rtlCol="false" tIns="0" lIns="0" bIns="0" rIns="0">
            <a:spAutoFit/>
          </a:bodyPr>
          <a:lstStyle/>
          <a:p>
            <a:pPr algn="ctr">
              <a:lnSpc>
                <a:spcPts val="4312"/>
              </a:lnSpc>
            </a:pPr>
            <a:r>
              <a:rPr lang="en-US" sz="3593">
                <a:solidFill>
                  <a:srgbClr val="604A7B"/>
                </a:solidFill>
                <a:latin typeface="Times New Roman Bold"/>
                <a:ea typeface="Times New Roman Bold"/>
                <a:cs typeface="Times New Roman Bold"/>
                <a:sym typeface="Times New Roman Bold"/>
              </a:rPr>
              <a:t>Homomorphic Encryption and Authentication for Healthcare Applications</a:t>
            </a:r>
          </a:p>
        </p:txBody>
      </p:sp>
      <p:sp>
        <p:nvSpPr>
          <p:cNvPr name="TextBox 5" id="5"/>
          <p:cNvSpPr txBox="true"/>
          <p:nvPr/>
        </p:nvSpPr>
        <p:spPr>
          <a:xfrm rot="0">
            <a:off x="1440142" y="2339447"/>
            <a:ext cx="6873316" cy="2979349"/>
          </a:xfrm>
          <a:prstGeom prst="rect">
            <a:avLst/>
          </a:prstGeom>
        </p:spPr>
        <p:txBody>
          <a:bodyPr anchor="t" rtlCol="false" tIns="0" lIns="0" bIns="0" rIns="0">
            <a:spAutoFit/>
          </a:bodyPr>
          <a:lstStyle/>
          <a:p>
            <a:pPr algn="l">
              <a:lnSpc>
                <a:spcPts val="2539"/>
              </a:lnSpc>
            </a:pPr>
          </a:p>
          <a:p>
            <a:pPr algn="l">
              <a:lnSpc>
                <a:spcPts val="2539"/>
              </a:lnSpc>
            </a:pPr>
          </a:p>
          <a:p>
            <a:pPr algn="l">
              <a:lnSpc>
                <a:spcPts val="2539"/>
              </a:lnSpc>
            </a:pPr>
          </a:p>
          <a:p>
            <a:pPr algn="l">
              <a:lnSpc>
                <a:spcPts val="2539"/>
              </a:lnSpc>
            </a:pPr>
          </a:p>
          <a:p>
            <a:pPr algn="l">
              <a:lnSpc>
                <a:spcPts val="2539"/>
              </a:lnSpc>
            </a:pPr>
          </a:p>
          <a:p>
            <a:pPr algn="ctr">
              <a:lnSpc>
                <a:spcPts val="1825"/>
              </a:lnSpc>
            </a:pPr>
          </a:p>
          <a:p>
            <a:pPr algn="ctr">
              <a:lnSpc>
                <a:spcPts val="1537"/>
              </a:lnSpc>
            </a:pPr>
            <a:r>
              <a:rPr lang="en-US" sz="1601">
                <a:solidFill>
                  <a:srgbClr val="1F497D"/>
                </a:solidFill>
                <a:latin typeface="Times New Roman Bold"/>
                <a:ea typeface="Times New Roman Bold"/>
                <a:cs typeface="Times New Roman Bold"/>
                <a:sym typeface="Times New Roman Bold"/>
              </a:rPr>
              <a:t>Under the Guidance of</a:t>
            </a:r>
          </a:p>
          <a:p>
            <a:pPr algn="ctr">
              <a:lnSpc>
                <a:spcPts val="1825"/>
              </a:lnSpc>
            </a:pPr>
          </a:p>
          <a:p>
            <a:pPr algn="ctr">
              <a:lnSpc>
                <a:spcPts val="1535"/>
              </a:lnSpc>
            </a:pPr>
            <a:r>
              <a:rPr lang="en-US" sz="1599">
                <a:solidFill>
                  <a:srgbClr val="1F497D"/>
                </a:solidFill>
                <a:latin typeface="Times New Roman Bold"/>
                <a:ea typeface="Times New Roman Bold"/>
                <a:cs typeface="Times New Roman Bold"/>
                <a:sym typeface="Times New Roman Bold"/>
              </a:rPr>
              <a:t>Dr. K S SHIVAPRAKASHA</a:t>
            </a:r>
          </a:p>
          <a:p>
            <a:pPr algn="ctr">
              <a:lnSpc>
                <a:spcPts val="2539"/>
              </a:lnSpc>
            </a:pPr>
          </a:p>
          <a:p>
            <a:pPr algn="ctr">
              <a:lnSpc>
                <a:spcPts val="1535"/>
              </a:lnSpc>
            </a:pPr>
            <a:r>
              <a:rPr lang="en-US" sz="1599">
                <a:solidFill>
                  <a:srgbClr val="1F497D"/>
                </a:solidFill>
                <a:latin typeface="Times New Roman Bold"/>
                <a:ea typeface="Times New Roman Bold"/>
                <a:cs typeface="Times New Roman Bold"/>
                <a:sym typeface="Times New Roman Bold"/>
              </a:rPr>
              <a:t>Professor</a:t>
            </a:r>
          </a:p>
        </p:txBody>
      </p:sp>
      <p:sp>
        <p:nvSpPr>
          <p:cNvPr name="AutoShape 6" id="6"/>
          <p:cNvSpPr/>
          <p:nvPr/>
        </p:nvSpPr>
        <p:spPr>
          <a:xfrm>
            <a:off x="1058193" y="1968735"/>
            <a:ext cx="8294387" cy="11854"/>
          </a:xfrm>
          <a:prstGeom prst="line">
            <a:avLst/>
          </a:prstGeom>
          <a:ln cap="rnd" w="9525">
            <a:solidFill>
              <a:srgbClr val="4F81BD"/>
            </a:solidFill>
            <a:prstDash val="solid"/>
            <a:headEnd type="none" len="sm" w="sm"/>
            <a:tailEnd type="none" len="sm" w="sm"/>
          </a:ln>
        </p:spPr>
      </p:sp>
      <p:grpSp>
        <p:nvGrpSpPr>
          <p:cNvPr name="Group 7" id="7"/>
          <p:cNvGrpSpPr/>
          <p:nvPr/>
        </p:nvGrpSpPr>
        <p:grpSpPr>
          <a:xfrm rot="0">
            <a:off x="1513440" y="2457522"/>
            <a:ext cx="6726721" cy="1371600"/>
            <a:chOff x="0" y="0"/>
            <a:chExt cx="8968961" cy="1828800"/>
          </a:xfrm>
        </p:grpSpPr>
        <p:sp>
          <p:nvSpPr>
            <p:cNvPr name="TextBox 8" id="8"/>
            <p:cNvSpPr txBox="true"/>
            <p:nvPr/>
          </p:nvSpPr>
          <p:spPr>
            <a:xfrm rot="0">
              <a:off x="0" y="-38100"/>
              <a:ext cx="1971477" cy="381000"/>
            </a:xfrm>
            <a:prstGeom prst="rect">
              <a:avLst/>
            </a:prstGeom>
          </p:spPr>
          <p:txBody>
            <a:bodyPr anchor="t" rtlCol="false" tIns="0" lIns="0" bIns="0" rIns="0">
              <a:spAutoFit/>
            </a:bodyPr>
            <a:lstStyle/>
            <a:p>
              <a:pPr algn="l">
                <a:lnSpc>
                  <a:spcPts val="2048"/>
                </a:lnSpc>
                <a:spcBef>
                  <a:spcPct val="0"/>
                </a:spcBef>
              </a:pPr>
              <a:r>
                <a:rPr lang="en-US" sz="1706">
                  <a:solidFill>
                    <a:srgbClr val="000000"/>
                  </a:solidFill>
                  <a:latin typeface="Times New Roman Bold"/>
                  <a:ea typeface="Times New Roman Bold"/>
                  <a:cs typeface="Times New Roman Bold"/>
                  <a:sym typeface="Times New Roman Bold"/>
                </a:rPr>
                <a:t>Swapnil Sharma</a:t>
              </a:r>
            </a:p>
          </p:txBody>
        </p:sp>
        <p:sp>
          <p:nvSpPr>
            <p:cNvPr name="TextBox 9" id="9"/>
            <p:cNvSpPr txBox="true"/>
            <p:nvPr/>
          </p:nvSpPr>
          <p:spPr>
            <a:xfrm rot="0">
              <a:off x="0" y="457200"/>
              <a:ext cx="2389584" cy="381000"/>
            </a:xfrm>
            <a:prstGeom prst="rect">
              <a:avLst/>
            </a:prstGeom>
          </p:spPr>
          <p:txBody>
            <a:bodyPr anchor="t" rtlCol="false" tIns="0" lIns="0" bIns="0" rIns="0">
              <a:spAutoFit/>
            </a:bodyPr>
            <a:lstStyle/>
            <a:p>
              <a:pPr algn="l">
                <a:lnSpc>
                  <a:spcPts val="2048"/>
                </a:lnSpc>
                <a:spcBef>
                  <a:spcPct val="0"/>
                </a:spcBef>
              </a:pPr>
              <a:r>
                <a:rPr lang="en-US" sz="1706">
                  <a:solidFill>
                    <a:srgbClr val="000000"/>
                  </a:solidFill>
                  <a:latin typeface="Times New Roman Bold"/>
                  <a:ea typeface="Times New Roman Bold"/>
                  <a:cs typeface="Times New Roman Bold"/>
                  <a:sym typeface="Times New Roman Bold"/>
                </a:rPr>
                <a:t>Uditaparna Sarmah</a:t>
              </a:r>
            </a:p>
          </p:txBody>
        </p:sp>
        <p:sp>
          <p:nvSpPr>
            <p:cNvPr name="TextBox 10" id="10"/>
            <p:cNvSpPr txBox="true"/>
            <p:nvPr/>
          </p:nvSpPr>
          <p:spPr>
            <a:xfrm rot="0">
              <a:off x="0" y="952500"/>
              <a:ext cx="1204119" cy="381000"/>
            </a:xfrm>
            <a:prstGeom prst="rect">
              <a:avLst/>
            </a:prstGeom>
          </p:spPr>
          <p:txBody>
            <a:bodyPr anchor="t" rtlCol="false" tIns="0" lIns="0" bIns="0" rIns="0">
              <a:spAutoFit/>
            </a:bodyPr>
            <a:lstStyle/>
            <a:p>
              <a:pPr algn="l">
                <a:lnSpc>
                  <a:spcPts val="2048"/>
                </a:lnSpc>
                <a:spcBef>
                  <a:spcPct val="0"/>
                </a:spcBef>
              </a:pPr>
              <a:r>
                <a:rPr lang="en-US" sz="1706">
                  <a:solidFill>
                    <a:srgbClr val="000000"/>
                  </a:solidFill>
                  <a:latin typeface="Times New Roman Bold"/>
                  <a:ea typeface="Times New Roman Bold"/>
                  <a:cs typeface="Times New Roman Bold"/>
                  <a:sym typeface="Times New Roman Bold"/>
                </a:rPr>
                <a:t>Vikas Rai</a:t>
              </a:r>
            </a:p>
          </p:txBody>
        </p:sp>
        <p:sp>
          <p:nvSpPr>
            <p:cNvPr name="TextBox 11" id="11"/>
            <p:cNvSpPr txBox="true"/>
            <p:nvPr/>
          </p:nvSpPr>
          <p:spPr>
            <a:xfrm rot="0">
              <a:off x="0" y="1447800"/>
              <a:ext cx="1138238" cy="381000"/>
            </a:xfrm>
            <a:prstGeom prst="rect">
              <a:avLst/>
            </a:prstGeom>
          </p:spPr>
          <p:txBody>
            <a:bodyPr anchor="t" rtlCol="false" tIns="0" lIns="0" bIns="0" rIns="0">
              <a:spAutoFit/>
            </a:bodyPr>
            <a:lstStyle/>
            <a:p>
              <a:pPr algn="l">
                <a:lnSpc>
                  <a:spcPts val="2048"/>
                </a:lnSpc>
                <a:spcBef>
                  <a:spcPct val="0"/>
                </a:spcBef>
              </a:pPr>
              <a:r>
                <a:rPr lang="en-US" sz="1706">
                  <a:solidFill>
                    <a:srgbClr val="000000"/>
                  </a:solidFill>
                  <a:latin typeface="Times New Roman Bold"/>
                  <a:ea typeface="Times New Roman Bold"/>
                  <a:cs typeface="Times New Roman Bold"/>
                  <a:sym typeface="Times New Roman Bold"/>
                </a:rPr>
                <a:t>Vineet M</a:t>
              </a:r>
            </a:p>
          </p:txBody>
        </p:sp>
        <p:sp>
          <p:nvSpPr>
            <p:cNvPr name="TextBox 12" id="12"/>
            <p:cNvSpPr txBox="true"/>
            <p:nvPr/>
          </p:nvSpPr>
          <p:spPr>
            <a:xfrm rot="0">
              <a:off x="7192945" y="-38100"/>
              <a:ext cx="1776016" cy="381000"/>
            </a:xfrm>
            <a:prstGeom prst="rect">
              <a:avLst/>
            </a:prstGeom>
          </p:spPr>
          <p:txBody>
            <a:bodyPr anchor="t" rtlCol="false" tIns="0" lIns="0" bIns="0" rIns="0">
              <a:spAutoFit/>
            </a:bodyPr>
            <a:lstStyle/>
            <a:p>
              <a:pPr algn="l">
                <a:lnSpc>
                  <a:spcPts val="2048"/>
                </a:lnSpc>
                <a:spcBef>
                  <a:spcPct val="0"/>
                </a:spcBef>
              </a:pPr>
              <a:r>
                <a:rPr lang="en-US" sz="1706">
                  <a:solidFill>
                    <a:srgbClr val="000000"/>
                  </a:solidFill>
                  <a:latin typeface="Times New Roman Bold"/>
                  <a:ea typeface="Times New Roman Bold"/>
                  <a:cs typeface="Times New Roman Bold"/>
                  <a:sym typeface="Times New Roman Bold"/>
                </a:rPr>
                <a:t>4NM21EC161</a:t>
              </a:r>
            </a:p>
          </p:txBody>
        </p:sp>
        <p:sp>
          <p:nvSpPr>
            <p:cNvPr name="TextBox 13" id="13"/>
            <p:cNvSpPr txBox="true"/>
            <p:nvPr/>
          </p:nvSpPr>
          <p:spPr>
            <a:xfrm rot="0">
              <a:off x="7192945" y="457200"/>
              <a:ext cx="1776016" cy="381000"/>
            </a:xfrm>
            <a:prstGeom prst="rect">
              <a:avLst/>
            </a:prstGeom>
          </p:spPr>
          <p:txBody>
            <a:bodyPr anchor="t" rtlCol="false" tIns="0" lIns="0" bIns="0" rIns="0">
              <a:spAutoFit/>
            </a:bodyPr>
            <a:lstStyle/>
            <a:p>
              <a:pPr algn="l">
                <a:lnSpc>
                  <a:spcPts val="2048"/>
                </a:lnSpc>
                <a:spcBef>
                  <a:spcPct val="0"/>
                </a:spcBef>
              </a:pPr>
              <a:r>
                <a:rPr lang="en-US" sz="1706">
                  <a:solidFill>
                    <a:srgbClr val="000000"/>
                  </a:solidFill>
                  <a:latin typeface="Times New Roman Bold"/>
                  <a:ea typeface="Times New Roman Bold"/>
                  <a:cs typeface="Times New Roman Bold"/>
                  <a:sym typeface="Times New Roman Bold"/>
                </a:rPr>
                <a:t>4NM21EC173</a:t>
              </a:r>
            </a:p>
          </p:txBody>
        </p:sp>
        <p:sp>
          <p:nvSpPr>
            <p:cNvPr name="TextBox 14" id="14"/>
            <p:cNvSpPr txBox="true"/>
            <p:nvPr/>
          </p:nvSpPr>
          <p:spPr>
            <a:xfrm rot="0">
              <a:off x="7192945" y="952500"/>
              <a:ext cx="1776016" cy="381000"/>
            </a:xfrm>
            <a:prstGeom prst="rect">
              <a:avLst/>
            </a:prstGeom>
          </p:spPr>
          <p:txBody>
            <a:bodyPr anchor="t" rtlCol="false" tIns="0" lIns="0" bIns="0" rIns="0">
              <a:spAutoFit/>
            </a:bodyPr>
            <a:lstStyle/>
            <a:p>
              <a:pPr algn="l">
                <a:lnSpc>
                  <a:spcPts val="2048"/>
                </a:lnSpc>
                <a:spcBef>
                  <a:spcPct val="0"/>
                </a:spcBef>
              </a:pPr>
              <a:r>
                <a:rPr lang="en-US" sz="1706">
                  <a:solidFill>
                    <a:srgbClr val="000000"/>
                  </a:solidFill>
                  <a:latin typeface="Times New Roman Bold"/>
                  <a:ea typeface="Times New Roman Bold"/>
                  <a:cs typeface="Times New Roman Bold"/>
                  <a:sym typeface="Times New Roman Bold"/>
                </a:rPr>
                <a:t>4NM22EC421</a:t>
              </a:r>
            </a:p>
          </p:txBody>
        </p:sp>
        <p:sp>
          <p:nvSpPr>
            <p:cNvPr name="TextBox 15" id="15"/>
            <p:cNvSpPr txBox="true"/>
            <p:nvPr/>
          </p:nvSpPr>
          <p:spPr>
            <a:xfrm rot="0">
              <a:off x="7192945" y="1447800"/>
              <a:ext cx="1776016" cy="381000"/>
            </a:xfrm>
            <a:prstGeom prst="rect">
              <a:avLst/>
            </a:prstGeom>
          </p:spPr>
          <p:txBody>
            <a:bodyPr anchor="t" rtlCol="false" tIns="0" lIns="0" bIns="0" rIns="0">
              <a:spAutoFit/>
            </a:bodyPr>
            <a:lstStyle/>
            <a:p>
              <a:pPr algn="l">
                <a:lnSpc>
                  <a:spcPts val="2048"/>
                </a:lnSpc>
                <a:spcBef>
                  <a:spcPct val="0"/>
                </a:spcBef>
              </a:pPr>
              <a:r>
                <a:rPr lang="en-US" sz="1706">
                  <a:solidFill>
                    <a:srgbClr val="000000"/>
                  </a:solidFill>
                  <a:latin typeface="Times New Roman Bold"/>
                  <a:ea typeface="Times New Roman Bold"/>
                  <a:cs typeface="Times New Roman Bold"/>
                  <a:sym typeface="Times New Roman Bold"/>
                </a:rPr>
                <a:t>4NM21EC183</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9571" y="1455609"/>
            <a:ext cx="11201072" cy="4403982"/>
          </a:xfrm>
          <a:custGeom>
            <a:avLst/>
            <a:gdLst/>
            <a:ahLst/>
            <a:cxnLst/>
            <a:rect r="r" b="b" t="t" l="l"/>
            <a:pathLst>
              <a:path h="4403982" w="11201072">
                <a:moveTo>
                  <a:pt x="0" y="0"/>
                </a:moveTo>
                <a:lnTo>
                  <a:pt x="11201072" y="0"/>
                </a:lnTo>
                <a:lnTo>
                  <a:pt x="11201072" y="4403982"/>
                </a:lnTo>
                <a:lnTo>
                  <a:pt x="0" y="4403982"/>
                </a:lnTo>
                <a:lnTo>
                  <a:pt x="0" y="0"/>
                </a:lnTo>
                <a:close/>
              </a:path>
            </a:pathLst>
          </a:custGeom>
          <a:blipFill>
            <a:blip r:embed="rId2"/>
            <a:stretch>
              <a:fillRect l="0" t="0" r="0" b="0"/>
            </a:stretch>
          </a:blipFill>
        </p:spPr>
      </p:sp>
      <p:sp>
        <p:nvSpPr>
          <p:cNvPr name="TextBox 3" id="3"/>
          <p:cNvSpPr txBox="true"/>
          <p:nvPr/>
        </p:nvSpPr>
        <p:spPr>
          <a:xfrm rot="0">
            <a:off x="91440" y="17145"/>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Block Diagram</a:t>
            </a:r>
          </a:p>
        </p:txBody>
      </p:sp>
      <p:sp>
        <p:nvSpPr>
          <p:cNvPr name="TextBox 4" id="4"/>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10</a:t>
            </a:r>
          </a:p>
        </p:txBody>
      </p:sp>
      <p:sp>
        <p:nvSpPr>
          <p:cNvPr name="TextBox 5" id="5"/>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TextBox 6" id="6"/>
          <p:cNvSpPr txBox="true"/>
          <p:nvPr/>
        </p:nvSpPr>
        <p:spPr>
          <a:xfrm rot="0">
            <a:off x="1397347" y="5217532"/>
            <a:ext cx="6958905" cy="295275"/>
          </a:xfrm>
          <a:prstGeom prst="rect">
            <a:avLst/>
          </a:prstGeom>
        </p:spPr>
        <p:txBody>
          <a:bodyPr anchor="t" rtlCol="false" tIns="0" lIns="0" bIns="0" rIns="0">
            <a:spAutoFit/>
          </a:bodyPr>
          <a:lstStyle/>
          <a:p>
            <a:pPr algn="ctr">
              <a:lnSpc>
                <a:spcPts val="2048"/>
              </a:lnSpc>
              <a:spcBef>
                <a:spcPct val="0"/>
              </a:spcBef>
            </a:pPr>
            <a:r>
              <a:rPr lang="en-US" sz="1706">
                <a:solidFill>
                  <a:srgbClr val="000000"/>
                </a:solidFill>
                <a:latin typeface="Times New Roman"/>
                <a:ea typeface="Times New Roman"/>
                <a:cs typeface="Times New Roman"/>
                <a:sym typeface="Times New Roman"/>
              </a:rPr>
              <a:t>Fig. 4. Process of Homomorphic encryption for providing security in cloud.</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1440" y="-66872"/>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Requirement Analysis</a:t>
            </a:r>
          </a:p>
        </p:txBody>
      </p:sp>
      <p:sp>
        <p:nvSpPr>
          <p:cNvPr name="TextBox 3" id="3"/>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11</a:t>
            </a:r>
          </a:p>
        </p:txBody>
      </p:sp>
      <p:sp>
        <p:nvSpPr>
          <p:cNvPr name="TextBox 4" id="4"/>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TextBox 5" id="5"/>
          <p:cNvSpPr txBox="true"/>
          <p:nvPr/>
        </p:nvSpPr>
        <p:spPr>
          <a:xfrm rot="0">
            <a:off x="442269" y="842642"/>
            <a:ext cx="2982299" cy="361950"/>
          </a:xfrm>
          <a:prstGeom prst="rect">
            <a:avLst/>
          </a:prstGeom>
        </p:spPr>
        <p:txBody>
          <a:bodyPr anchor="t" rtlCol="false" tIns="0" lIns="0" bIns="0" rIns="0">
            <a:spAutoFit/>
          </a:bodyPr>
          <a:lstStyle/>
          <a:p>
            <a:pPr algn="l">
              <a:lnSpc>
                <a:spcPts val="2560"/>
              </a:lnSpc>
            </a:pPr>
            <a:r>
              <a:rPr lang="en-US" sz="2133" spc="9">
                <a:solidFill>
                  <a:srgbClr val="000000"/>
                </a:solidFill>
                <a:latin typeface="Times New Roman Bold"/>
                <a:ea typeface="Times New Roman Bold"/>
                <a:cs typeface="Times New Roman Bold"/>
                <a:sym typeface="Times New Roman Bold"/>
              </a:rPr>
              <a:t>Software implementation</a:t>
            </a:r>
            <a:r>
              <a:rPr lang="en-US" sz="2133" spc="9">
                <a:solidFill>
                  <a:srgbClr val="000000"/>
                </a:solidFill>
                <a:latin typeface="Times New Roman"/>
                <a:ea typeface="Times New Roman"/>
                <a:cs typeface="Times New Roman"/>
                <a:sym typeface="Times New Roman"/>
              </a:rPr>
              <a:t>:</a:t>
            </a:r>
          </a:p>
        </p:txBody>
      </p:sp>
      <p:graphicFrame>
        <p:nvGraphicFramePr>
          <p:cNvPr name="Table 6" id="6"/>
          <p:cNvGraphicFramePr>
            <a:graphicFrameLocks noGrp="true"/>
          </p:cNvGraphicFramePr>
          <p:nvPr/>
        </p:nvGraphicFramePr>
        <p:xfrm>
          <a:off x="314563" y="1220255"/>
          <a:ext cx="9124474" cy="5645973"/>
        </p:xfrm>
        <a:graphic>
          <a:graphicData uri="http://schemas.openxmlformats.org/drawingml/2006/table">
            <a:tbl>
              <a:tblPr/>
              <a:tblGrid>
                <a:gridCol w="1108303"/>
                <a:gridCol w="1974854"/>
                <a:gridCol w="6041317"/>
              </a:tblGrid>
              <a:tr h="476776">
                <a:tc>
                  <a:txBody>
                    <a:bodyPr anchor="t" rtlCol="false"/>
                    <a:lstStyle/>
                    <a:p>
                      <a:pPr algn="l">
                        <a:lnSpc>
                          <a:spcPts val="2224"/>
                        </a:lnSpc>
                        <a:defRPr/>
                      </a:pPr>
                      <a:r>
                        <a:rPr lang="en-US" sz="1920" spc="17">
                          <a:solidFill>
                            <a:srgbClr val="FFFFFF"/>
                          </a:solidFill>
                          <a:latin typeface="Times New Roman Bold"/>
                          <a:ea typeface="Times New Roman Bold"/>
                          <a:cs typeface="Times New Roman Bold"/>
                          <a:sym typeface="Times New Roman Bold"/>
                        </a:rPr>
                        <a:t>Sl. No.</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4E81BD"/>
                    </a:solidFill>
                  </a:tcPr>
                </a:tc>
                <a:tc>
                  <a:txBody>
                    <a:bodyPr anchor="t" rtlCol="false"/>
                    <a:lstStyle/>
                    <a:p>
                      <a:pPr algn="l">
                        <a:lnSpc>
                          <a:spcPts val="2224"/>
                        </a:lnSpc>
                        <a:defRPr/>
                      </a:pPr>
                      <a:r>
                        <a:rPr lang="en-US" sz="1920" spc="7">
                          <a:solidFill>
                            <a:srgbClr val="FFFFFF"/>
                          </a:solidFill>
                          <a:latin typeface="Times New Roman Bold"/>
                          <a:ea typeface="Times New Roman Bold"/>
                          <a:cs typeface="Times New Roman Bold"/>
                          <a:sym typeface="Times New Roman Bold"/>
                        </a:rPr>
                        <a:t>Requirement</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4E81BD"/>
                    </a:solidFill>
                  </a:tcPr>
                </a:tc>
                <a:tc>
                  <a:txBody>
                    <a:bodyPr anchor="t" rtlCol="false"/>
                    <a:lstStyle/>
                    <a:p>
                      <a:pPr algn="ctr">
                        <a:lnSpc>
                          <a:spcPts val="2224"/>
                        </a:lnSpc>
                        <a:defRPr/>
                      </a:pPr>
                      <a:r>
                        <a:rPr lang="en-US" sz="1920" spc="7">
                          <a:solidFill>
                            <a:srgbClr val="FFFFFF"/>
                          </a:solidFill>
                          <a:latin typeface="Times New Roman Bold"/>
                          <a:ea typeface="Times New Roman Bold"/>
                          <a:cs typeface="Times New Roman Bold"/>
                          <a:sym typeface="Times New Roman Bold"/>
                        </a:rPr>
                        <a:t>Justification</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4E81BD"/>
                    </a:solidFill>
                  </a:tcPr>
                </a:tc>
              </a:tr>
              <a:tr h="2601195">
                <a:tc>
                  <a:txBody>
                    <a:bodyPr anchor="t" rtlCol="false"/>
                    <a:lstStyle/>
                    <a:p>
                      <a:pPr algn="l">
                        <a:lnSpc>
                          <a:spcPts val="2224"/>
                        </a:lnSpc>
                        <a:defRPr/>
                      </a:pPr>
                      <a:r>
                        <a:rPr lang="en-US" sz="1920" spc="-8">
                          <a:solidFill>
                            <a:srgbClr val="FFFFFF"/>
                          </a:solidFill>
                          <a:latin typeface="Times New Roman Bold"/>
                          <a:ea typeface="Times New Roman Bold"/>
                          <a:cs typeface="Times New Roman Bold"/>
                          <a:sym typeface="Times New Roman Bold"/>
                        </a:rPr>
                        <a:t>01</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4E81BD"/>
                    </a:solidFill>
                  </a:tcPr>
                </a:tc>
                <a:tc>
                  <a:txBody>
                    <a:bodyPr anchor="t" rtlCol="false"/>
                    <a:lstStyle/>
                    <a:p>
                      <a:pPr algn="l">
                        <a:lnSpc>
                          <a:spcPts val="2224"/>
                        </a:lnSpc>
                        <a:defRPr/>
                      </a:pPr>
                      <a:r>
                        <a:rPr lang="en-US" sz="1920" spc="7">
                          <a:solidFill>
                            <a:srgbClr val="000000"/>
                          </a:solidFill>
                          <a:latin typeface="Times New Roman"/>
                          <a:ea typeface="Times New Roman"/>
                          <a:cs typeface="Times New Roman"/>
                          <a:sym typeface="Times New Roman"/>
                        </a:rPr>
                        <a:t>Python</a:t>
                      </a:r>
                      <a:endParaRPr lang="en-US" sz="1100"/>
                    </a:p>
                    <a:p>
                      <a:pPr algn="l">
                        <a:lnSpc>
                          <a:spcPts val="2304"/>
                        </a:lnSpc>
                      </a:pPr>
                      <a:r>
                        <a:rPr lang="en-US" sz="1920" spc="7">
                          <a:solidFill>
                            <a:srgbClr val="000000"/>
                          </a:solidFill>
                          <a:latin typeface="Times New Roman"/>
                          <a:ea typeface="Times New Roman"/>
                          <a:cs typeface="Times New Roman"/>
                          <a:sym typeface="Times New Roman"/>
                        </a:rPr>
                        <a:t>Programming</a:t>
                      </a:r>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CFD6E7"/>
                    </a:solidFill>
                  </a:tcPr>
                </a:tc>
                <a:tc>
                  <a:txBody>
                    <a:bodyPr anchor="t" rtlCol="false"/>
                    <a:lstStyle/>
                    <a:p>
                      <a:pPr algn="just">
                        <a:lnSpc>
                          <a:spcPts val="2879"/>
                        </a:lnSpc>
                        <a:defRPr/>
                      </a:pPr>
                      <a:r>
                        <a:rPr lang="en-US" sz="1920" spc="17">
                          <a:solidFill>
                            <a:srgbClr val="000000"/>
                          </a:solidFill>
                          <a:latin typeface="Times New Roman"/>
                          <a:ea typeface="Times New Roman"/>
                          <a:cs typeface="Times New Roman"/>
                          <a:sym typeface="Times New Roman"/>
                        </a:rPr>
                        <a:t>The  latest version of python language  i.e. Python 3.11</a:t>
                      </a:r>
                      <a:endParaRPr lang="en-US" sz="1100"/>
                    </a:p>
                    <a:p>
                      <a:pPr algn="just">
                        <a:lnSpc>
                          <a:spcPts val="2879"/>
                        </a:lnSpc>
                      </a:pPr>
                      <a:r>
                        <a:rPr lang="en-US" sz="1920" spc="17">
                          <a:solidFill>
                            <a:srgbClr val="000000"/>
                          </a:solidFill>
                          <a:latin typeface="Times New Roman"/>
                          <a:ea typeface="Times New Roman"/>
                          <a:cs typeface="Times New Roman"/>
                          <a:sym typeface="Times New Roman"/>
                        </a:rPr>
                        <a:t>series is used in this system. This language is employed in developing the backend logic facilitating the collection and processing of encrypted feedback. It is also utilized for its versatility  and  ease  of  integration  with  homomorphic encryption libraries.</a:t>
                      </a:r>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CFD6E7"/>
                    </a:solidFill>
                  </a:tcPr>
                </a:tc>
              </a:tr>
              <a:tr h="2568001">
                <a:tc>
                  <a:txBody>
                    <a:bodyPr anchor="t" rtlCol="false"/>
                    <a:lstStyle/>
                    <a:p>
                      <a:pPr algn="l">
                        <a:lnSpc>
                          <a:spcPts val="2224"/>
                        </a:lnSpc>
                        <a:defRPr/>
                      </a:pPr>
                      <a:r>
                        <a:rPr lang="en-US" sz="1920" spc="-8">
                          <a:solidFill>
                            <a:srgbClr val="FFFFFF"/>
                          </a:solidFill>
                          <a:latin typeface="Times New Roman Bold"/>
                          <a:ea typeface="Times New Roman Bold"/>
                          <a:cs typeface="Times New Roman Bold"/>
                          <a:sym typeface="Times New Roman Bold"/>
                        </a:rPr>
                        <a:t>02</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4E81BD"/>
                    </a:solidFill>
                  </a:tcPr>
                </a:tc>
                <a:tc>
                  <a:txBody>
                    <a:bodyPr anchor="t" rtlCol="false"/>
                    <a:lstStyle/>
                    <a:p>
                      <a:pPr algn="l">
                        <a:lnSpc>
                          <a:spcPts val="2265"/>
                        </a:lnSpc>
                        <a:defRPr/>
                      </a:pPr>
                      <a:r>
                        <a:rPr lang="en-US" sz="2133" spc="-6">
                          <a:solidFill>
                            <a:srgbClr val="000000"/>
                          </a:solidFill>
                          <a:latin typeface="Times New Roman"/>
                          <a:ea typeface="Times New Roman"/>
                          <a:cs typeface="Times New Roman"/>
                          <a:sym typeface="Times New Roman"/>
                        </a:rPr>
                        <a:t>Spyder</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E7ECF4"/>
                    </a:solidFill>
                  </a:tcPr>
                </a:tc>
                <a:tc>
                  <a:txBody>
                    <a:bodyPr anchor="t" rtlCol="false"/>
                    <a:lstStyle/>
                    <a:p>
                      <a:pPr algn="just">
                        <a:lnSpc>
                          <a:spcPts val="2879"/>
                        </a:lnSpc>
                        <a:defRPr/>
                      </a:pPr>
                      <a:r>
                        <a:rPr lang="en-US" sz="1920" spc="17">
                          <a:solidFill>
                            <a:srgbClr val="000000"/>
                          </a:solidFill>
                          <a:latin typeface="Times New Roman"/>
                          <a:ea typeface="Times New Roman"/>
                          <a:cs typeface="Times New Roman"/>
                          <a:sym typeface="Times New Roman"/>
                        </a:rPr>
                        <a:t>Spyder is a useful IDE for implementing Python-based algorithms like RSA and Paillier. It provides a user-friendly interface, real-time code analysis, debugging, and support for Python libraries, which helps in developing and testing cryptographic algorithms effectively. Spyder's features make it a good choice for handling complex cryptographic computations.</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E7ECF4"/>
                    </a:solidFill>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1440" y="-66872"/>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Requirement Analysis</a:t>
            </a:r>
          </a:p>
        </p:txBody>
      </p:sp>
      <p:sp>
        <p:nvSpPr>
          <p:cNvPr name="TextBox 3" id="3"/>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12</a:t>
            </a:r>
          </a:p>
        </p:txBody>
      </p:sp>
      <p:sp>
        <p:nvSpPr>
          <p:cNvPr name="TextBox 4" id="4"/>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TextBox 5" id="5"/>
          <p:cNvSpPr txBox="true"/>
          <p:nvPr/>
        </p:nvSpPr>
        <p:spPr>
          <a:xfrm rot="0">
            <a:off x="442269" y="842642"/>
            <a:ext cx="2982299" cy="361950"/>
          </a:xfrm>
          <a:prstGeom prst="rect">
            <a:avLst/>
          </a:prstGeom>
        </p:spPr>
        <p:txBody>
          <a:bodyPr anchor="t" rtlCol="false" tIns="0" lIns="0" bIns="0" rIns="0">
            <a:spAutoFit/>
          </a:bodyPr>
          <a:lstStyle/>
          <a:p>
            <a:pPr algn="l">
              <a:lnSpc>
                <a:spcPts val="2560"/>
              </a:lnSpc>
            </a:pPr>
            <a:r>
              <a:rPr lang="en-US" sz="2133" spc="9">
                <a:solidFill>
                  <a:srgbClr val="000000"/>
                </a:solidFill>
                <a:latin typeface="Times New Roman Bold"/>
                <a:ea typeface="Times New Roman Bold"/>
                <a:cs typeface="Times New Roman Bold"/>
                <a:sym typeface="Times New Roman Bold"/>
              </a:rPr>
              <a:t>Software implementation</a:t>
            </a:r>
            <a:r>
              <a:rPr lang="en-US" sz="2133" spc="9">
                <a:solidFill>
                  <a:srgbClr val="000000"/>
                </a:solidFill>
                <a:latin typeface="Times New Roman"/>
                <a:ea typeface="Times New Roman"/>
                <a:cs typeface="Times New Roman"/>
                <a:sym typeface="Times New Roman"/>
              </a:rPr>
              <a:t>:</a:t>
            </a:r>
          </a:p>
        </p:txBody>
      </p:sp>
      <p:sp>
        <p:nvSpPr>
          <p:cNvPr name="TextBox 6" id="6"/>
          <p:cNvSpPr txBox="true"/>
          <p:nvPr/>
        </p:nvSpPr>
        <p:spPr>
          <a:xfrm rot="0">
            <a:off x="455815" y="762770"/>
            <a:ext cx="65700" cy="289560"/>
          </a:xfrm>
          <a:prstGeom prst="rect">
            <a:avLst/>
          </a:prstGeom>
        </p:spPr>
        <p:txBody>
          <a:bodyPr anchor="t" rtlCol="false" tIns="0" lIns="0" bIns="0" rIns="0">
            <a:spAutoFit/>
          </a:bodyPr>
          <a:lstStyle/>
          <a:p>
            <a:pPr algn="l">
              <a:lnSpc>
                <a:spcPts val="1823"/>
              </a:lnSpc>
            </a:pPr>
            <a:r>
              <a:rPr lang="en-US" sz="1920" spc="-46">
                <a:solidFill>
                  <a:srgbClr val="000000"/>
                </a:solidFill>
                <a:latin typeface="Times New Roman"/>
                <a:ea typeface="Times New Roman"/>
                <a:cs typeface="Times New Roman"/>
                <a:sym typeface="Times New Roman"/>
              </a:rPr>
              <a:t>:</a:t>
            </a:r>
          </a:p>
        </p:txBody>
      </p:sp>
      <p:graphicFrame>
        <p:nvGraphicFramePr>
          <p:cNvPr name="Table 7" id="7"/>
          <p:cNvGraphicFramePr>
            <a:graphicFrameLocks noGrp="true"/>
          </p:cNvGraphicFramePr>
          <p:nvPr/>
        </p:nvGraphicFramePr>
        <p:xfrm>
          <a:off x="301413" y="1414142"/>
          <a:ext cx="9184640" cy="5466080"/>
        </p:xfrm>
        <a:graphic>
          <a:graphicData uri="http://schemas.openxmlformats.org/drawingml/2006/table">
            <a:tbl>
              <a:tblPr/>
              <a:tblGrid>
                <a:gridCol w="760085"/>
                <a:gridCol w="1719065"/>
                <a:gridCol w="6705490"/>
              </a:tblGrid>
              <a:tr h="476321">
                <a:tc gridSpan="3">
                  <a:txBody>
                    <a:bodyPr anchor="t" rtlCol="false"/>
                    <a:lstStyle/>
                    <a:p>
                      <a:pPr algn="l">
                        <a:lnSpc>
                          <a:spcPts val="2224"/>
                        </a:lnSpc>
                        <a:defRPr/>
                      </a:pPr>
                      <a:r>
                        <a:rPr lang="en-US" sz="1920" spc="7">
                          <a:solidFill>
                            <a:srgbClr val="FFFFFF"/>
                          </a:solidFill>
                          <a:latin typeface="Times New Roman Bold"/>
                          <a:ea typeface="Times New Roman Bold"/>
                          <a:cs typeface="Times New Roman Bold"/>
                          <a:sym typeface="Times New Roman Bold"/>
                        </a:rPr>
                        <a:t>Software implementation</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4E81BD"/>
                    </a:solidFill>
                  </a:tcPr>
                </a:tc>
                <a:tc hMerge="true">
                  <a:txBody>
                    <a:bodyPr anchor="t" rtlCol="false"/>
                    <a:lstStyle/>
                    <a:p>
                      <a:pPr algn="l">
                        <a:lnSpc>
                          <a:spcPts val="2224"/>
                        </a:lnSpc>
                        <a:defRPr/>
                      </a:pPr>
                      <a:r>
                        <a:rPr lang="en-US" sz="1920" spc="7">
                          <a:solidFill>
                            <a:srgbClr val="FFFFFF"/>
                          </a:solidFill>
                          <a:latin typeface="Times New Roman Bold"/>
                          <a:ea typeface="Times New Roman Bold"/>
                          <a:cs typeface="Times New Roman Bold"/>
                          <a:sym typeface="Times New Roman Bold"/>
                        </a:rPr>
                        <a:t>Software implementation</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4E81BD"/>
                    </a:solidFill>
                  </a:tcPr>
                </a:tc>
                <a:tc hMerge="true">
                  <a:txBody>
                    <a:bodyPr anchor="t" rtlCol="false"/>
                    <a:lstStyle/>
                    <a:p>
                      <a:pPr algn="l">
                        <a:lnSpc>
                          <a:spcPts val="2224"/>
                        </a:lnSpc>
                        <a:defRPr/>
                      </a:pPr>
                      <a:r>
                        <a:rPr lang="en-US" sz="1920" spc="7">
                          <a:solidFill>
                            <a:srgbClr val="FFFFFF"/>
                          </a:solidFill>
                          <a:latin typeface="Times New Roman Bold"/>
                          <a:ea typeface="Times New Roman Bold"/>
                          <a:cs typeface="Times New Roman Bold"/>
                          <a:sym typeface="Times New Roman Bold"/>
                        </a:rPr>
                        <a:t>Software implementation</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4E81BD"/>
                    </a:solidFill>
                  </a:tcPr>
                </a:tc>
              </a:tr>
              <a:tr h="3179212">
                <a:tc>
                  <a:txBody>
                    <a:bodyPr anchor="t" rtlCol="false"/>
                    <a:lstStyle/>
                    <a:p>
                      <a:pPr algn="l">
                        <a:lnSpc>
                          <a:spcPts val="2224"/>
                        </a:lnSpc>
                        <a:defRPr/>
                      </a:pPr>
                      <a:r>
                        <a:rPr lang="en-US" sz="1920" spc="-8">
                          <a:solidFill>
                            <a:srgbClr val="FFFFFF"/>
                          </a:solidFill>
                          <a:latin typeface="TT Rounds Condensed Bold"/>
                          <a:ea typeface="TT Rounds Condensed Bold"/>
                          <a:cs typeface="TT Rounds Condensed Bold"/>
                          <a:sym typeface="TT Rounds Condensed Bold"/>
                        </a:rPr>
                        <a:t>03</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4E81BD"/>
                    </a:solidFill>
                  </a:tcPr>
                </a:tc>
                <a:tc>
                  <a:txBody>
                    <a:bodyPr anchor="t" rtlCol="false"/>
                    <a:lstStyle/>
                    <a:p>
                      <a:pPr algn="l">
                        <a:lnSpc>
                          <a:spcPts val="2224"/>
                        </a:lnSpc>
                        <a:defRPr/>
                      </a:pPr>
                      <a:r>
                        <a:rPr lang="en-US" sz="1920" spc="7">
                          <a:solidFill>
                            <a:srgbClr val="000000"/>
                          </a:solidFill>
                          <a:latin typeface="Times New Roman"/>
                          <a:ea typeface="Times New Roman"/>
                          <a:cs typeface="Times New Roman"/>
                          <a:sym typeface="Times New Roman"/>
                        </a:rPr>
                        <a:t>Anaconda</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CFD6E7"/>
                    </a:solidFill>
                  </a:tcPr>
                </a:tc>
                <a:tc>
                  <a:txBody>
                    <a:bodyPr anchor="t" rtlCol="false"/>
                    <a:lstStyle/>
                    <a:p>
                      <a:pPr algn="just">
                        <a:lnSpc>
                          <a:spcPts val="2224"/>
                        </a:lnSpc>
                        <a:defRPr/>
                      </a:pPr>
                      <a:r>
                        <a:rPr lang="en-US" sz="1920" spc="17">
                          <a:solidFill>
                            <a:srgbClr val="000000"/>
                          </a:solidFill>
                          <a:latin typeface="Times New Roman"/>
                          <a:ea typeface="Times New Roman"/>
                          <a:cs typeface="Times New Roman"/>
                          <a:sym typeface="Times New Roman"/>
                        </a:rPr>
                        <a:t>One  of  the  top  cloud  computing  platforms  is  Amazon  Web</a:t>
                      </a:r>
                      <a:endParaRPr lang="en-US" sz="1100"/>
                    </a:p>
                    <a:p>
                      <a:pPr algn="just">
                        <a:lnSpc>
                          <a:spcPts val="3439"/>
                        </a:lnSpc>
                      </a:pPr>
                      <a:r>
                        <a:rPr lang="en-US" sz="1920" spc="17">
                          <a:solidFill>
                            <a:srgbClr val="000000"/>
                          </a:solidFill>
                          <a:latin typeface="Times New Roman"/>
                          <a:ea typeface="Times New Roman"/>
                          <a:cs typeface="Times New Roman"/>
                          <a:sym typeface="Times New Roman"/>
                        </a:rPr>
                        <a:t>Services (AWS), which provides a wide range of services on a pay- per-use basis. Without having to invest in physical infrastructure, consumers  may  access  databases,  machine  learning,  storage, processing capacity, and more with AWS. Because of its scalable, dependable, and secure services, businesses, governments, and startups all favour it.</a:t>
                      </a:r>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CFD6E7"/>
                    </a:solidFill>
                  </a:tcPr>
                </a:tc>
              </a:tr>
              <a:tr h="1810547">
                <a:tc>
                  <a:txBody>
                    <a:bodyPr anchor="t" rtlCol="false"/>
                    <a:lstStyle/>
                    <a:p>
                      <a:pPr algn="l">
                        <a:lnSpc>
                          <a:spcPts val="2224"/>
                        </a:lnSpc>
                        <a:defRPr/>
                      </a:pPr>
                      <a:r>
                        <a:rPr lang="en-US" sz="1920" spc="-8">
                          <a:solidFill>
                            <a:srgbClr val="FFFFFF"/>
                          </a:solidFill>
                          <a:latin typeface="TT Rounds Condensed Bold"/>
                          <a:ea typeface="TT Rounds Condensed Bold"/>
                          <a:cs typeface="TT Rounds Condensed Bold"/>
                          <a:sym typeface="TT Rounds Condensed Bold"/>
                        </a:rPr>
                        <a:t>04</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4E81BD"/>
                    </a:solidFill>
                  </a:tcPr>
                </a:tc>
                <a:tc>
                  <a:txBody>
                    <a:bodyPr anchor="t" rtlCol="false"/>
                    <a:lstStyle/>
                    <a:p>
                      <a:pPr algn="l">
                        <a:lnSpc>
                          <a:spcPts val="2224"/>
                        </a:lnSpc>
                        <a:defRPr/>
                      </a:pPr>
                      <a:r>
                        <a:rPr lang="en-US" sz="1920" spc="7">
                          <a:solidFill>
                            <a:srgbClr val="000000"/>
                          </a:solidFill>
                          <a:latin typeface="Times New Roman"/>
                          <a:ea typeface="Times New Roman"/>
                          <a:cs typeface="Times New Roman"/>
                          <a:sym typeface="Times New Roman"/>
                        </a:rPr>
                        <a:t>Tkinter</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E7ECF4"/>
                    </a:solidFill>
                  </a:tcPr>
                </a:tc>
                <a:tc>
                  <a:txBody>
                    <a:bodyPr anchor="t" rtlCol="false"/>
                    <a:lstStyle/>
                    <a:p>
                      <a:pPr algn="l">
                        <a:lnSpc>
                          <a:spcPts val="2223"/>
                        </a:lnSpc>
                        <a:defRPr/>
                      </a:pPr>
                      <a:r>
                        <a:rPr lang="en-US" sz="1920" spc="5">
                          <a:solidFill>
                            <a:srgbClr val="0E0E0E"/>
                          </a:solidFill>
                          <a:latin typeface="Times New Roman"/>
                          <a:ea typeface="Times New Roman"/>
                          <a:cs typeface="Times New Roman"/>
                          <a:sym typeface="Times New Roman"/>
                        </a:rPr>
                        <a:t>Tkinter	is  the	standard	GUI  toolkit	that  comes	bundled	with p</a:t>
                      </a:r>
                      <a:r>
                        <a:rPr lang="en-US" sz="1920" spc="5">
                          <a:solidFill>
                            <a:srgbClr val="0E0E0E"/>
                          </a:solidFill>
                          <a:latin typeface="Times New Roman"/>
                          <a:ea typeface="Times New Roman"/>
                          <a:cs typeface="Times New Roman"/>
                          <a:sym typeface="Times New Roman"/>
                        </a:rPr>
                        <a:t>ython.</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E7ECF4"/>
                    </a:solidFill>
                  </a:tcPr>
                </a:tc>
              </a:tr>
            </a:tbl>
          </a:graphicData>
        </a:graphic>
      </p:graphicFrame>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99119" y="574424"/>
          <a:ext cx="9333653" cy="6345410"/>
        </p:xfrm>
        <a:graphic>
          <a:graphicData uri="http://schemas.openxmlformats.org/drawingml/2006/table">
            <a:tbl>
              <a:tblPr/>
              <a:tblGrid>
                <a:gridCol w="612065"/>
                <a:gridCol w="2631745"/>
                <a:gridCol w="6089844"/>
              </a:tblGrid>
              <a:tr h="677631">
                <a:tc>
                  <a:txBody>
                    <a:bodyPr anchor="t" rtlCol="false"/>
                    <a:lstStyle/>
                    <a:p>
                      <a:pPr algn="l">
                        <a:lnSpc>
                          <a:spcPts val="2224"/>
                        </a:lnSpc>
                        <a:defRPr/>
                      </a:pPr>
                      <a:r>
                        <a:rPr lang="en-US" sz="1920" spc="-8">
                          <a:solidFill>
                            <a:srgbClr val="FFFFFF"/>
                          </a:solidFill>
                          <a:latin typeface="Times New Roman Bold"/>
                          <a:ea typeface="Times New Roman Bold"/>
                          <a:cs typeface="Times New Roman Bold"/>
                          <a:sym typeface="Times New Roman Bold"/>
                        </a:rPr>
                        <a:t>SI.</a:t>
                      </a:r>
                      <a:endParaRPr lang="en-US" sz="1100"/>
                    </a:p>
                    <a:p>
                      <a:pPr algn="l">
                        <a:lnSpc>
                          <a:spcPts val="2293"/>
                        </a:lnSpc>
                      </a:pPr>
                      <a:r>
                        <a:rPr lang="en-US" sz="1920" spc="-8">
                          <a:solidFill>
                            <a:srgbClr val="FFFFFF"/>
                          </a:solidFill>
                          <a:latin typeface="Times New Roman Bold"/>
                          <a:ea typeface="Times New Roman Bold"/>
                          <a:cs typeface="Times New Roman Bold"/>
                          <a:sym typeface="Times New Roman Bold"/>
                        </a:rPr>
                        <a:t>No.</a:t>
                      </a:r>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4E81BD"/>
                    </a:solidFill>
                  </a:tcPr>
                </a:tc>
                <a:tc>
                  <a:txBody>
                    <a:bodyPr anchor="t" rtlCol="false"/>
                    <a:lstStyle/>
                    <a:p>
                      <a:pPr algn="ctr">
                        <a:lnSpc>
                          <a:spcPts val="2224"/>
                        </a:lnSpc>
                        <a:defRPr/>
                      </a:pPr>
                      <a:r>
                        <a:rPr lang="en-US" sz="1920" spc="7">
                          <a:solidFill>
                            <a:srgbClr val="FFFFFF"/>
                          </a:solidFill>
                          <a:latin typeface="Times New Roman Bold"/>
                          <a:ea typeface="Times New Roman Bold"/>
                          <a:cs typeface="Times New Roman Bold"/>
                          <a:sym typeface="Times New Roman Bold"/>
                        </a:rPr>
                        <a:t>Phase</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4E81BD"/>
                    </a:solidFill>
                  </a:tcPr>
                </a:tc>
                <a:tc>
                  <a:txBody>
                    <a:bodyPr anchor="t" rtlCol="false"/>
                    <a:lstStyle/>
                    <a:p>
                      <a:pPr algn="ctr">
                        <a:lnSpc>
                          <a:spcPts val="2224"/>
                        </a:lnSpc>
                        <a:defRPr/>
                      </a:pPr>
                      <a:r>
                        <a:rPr lang="en-US" sz="1920" spc="7">
                          <a:solidFill>
                            <a:srgbClr val="FFFFFF"/>
                          </a:solidFill>
                          <a:latin typeface="Times New Roman Bold"/>
                          <a:ea typeface="Times New Roman Bold"/>
                          <a:cs typeface="Times New Roman Bold"/>
                          <a:sym typeface="Times New Roman Bold"/>
                        </a:rPr>
                        <a:t>Description</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4E81BD"/>
                    </a:solidFill>
                  </a:tcPr>
                </a:tc>
              </a:tr>
              <a:tr h="1317559">
                <a:tc>
                  <a:txBody>
                    <a:bodyPr anchor="t" rtlCol="false"/>
                    <a:lstStyle/>
                    <a:p>
                      <a:pPr algn="just">
                        <a:lnSpc>
                          <a:spcPts val="1853"/>
                        </a:lnSpc>
                        <a:defRPr/>
                      </a:pPr>
                      <a:r>
                        <a:rPr lang="en-US" sz="1600" spc="-7">
                          <a:solidFill>
                            <a:srgbClr val="FFFFFF"/>
                          </a:solidFill>
                          <a:latin typeface="Times New Roman Bold"/>
                          <a:ea typeface="Times New Roman Bold"/>
                          <a:cs typeface="Times New Roman Bold"/>
                          <a:sym typeface="Times New Roman Bold"/>
                        </a:rPr>
                        <a:t>01</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4E81BD"/>
                    </a:solidFill>
                  </a:tcPr>
                </a:tc>
                <a:tc>
                  <a:txBody>
                    <a:bodyPr anchor="t" rtlCol="false"/>
                    <a:lstStyle/>
                    <a:p>
                      <a:pPr algn="just">
                        <a:lnSpc>
                          <a:spcPts val="1853"/>
                        </a:lnSpc>
                        <a:defRPr/>
                      </a:pPr>
                      <a:r>
                        <a:rPr lang="en-US" sz="1600" spc="6">
                          <a:solidFill>
                            <a:srgbClr val="000000"/>
                          </a:solidFill>
                          <a:latin typeface="Times New Roman"/>
                          <a:ea typeface="Times New Roman"/>
                          <a:cs typeface="Times New Roman"/>
                          <a:sym typeface="Times New Roman"/>
                        </a:rPr>
                        <a:t>Literature Survey</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CFD6E7"/>
                    </a:solidFill>
                  </a:tcPr>
                </a:tc>
                <a:tc>
                  <a:txBody>
                    <a:bodyPr anchor="t" rtlCol="false"/>
                    <a:lstStyle/>
                    <a:p>
                      <a:pPr algn="just" marL="293964" indent="-146982" lvl="1">
                        <a:lnSpc>
                          <a:spcPts val="1853"/>
                        </a:lnSpc>
                        <a:buFont typeface="Arial"/>
                        <a:buChar char="•"/>
                        <a:defRPr/>
                      </a:pPr>
                      <a:r>
                        <a:rPr lang="en-US" sz="1600" spc="14">
                          <a:solidFill>
                            <a:srgbClr val="000000"/>
                          </a:solidFill>
                          <a:latin typeface="Times New Roman"/>
                          <a:ea typeface="Times New Roman"/>
                          <a:cs typeface="Times New Roman"/>
                          <a:sym typeface="Times New Roman"/>
                        </a:rPr>
                        <a:t>A survey on basics of HE methods</a:t>
                      </a:r>
                      <a:endParaRPr lang="en-US" sz="1100"/>
                    </a:p>
                    <a:p>
                      <a:pPr algn="just" marL="293964" indent="-146982" lvl="1">
                        <a:lnSpc>
                          <a:spcPts val="1920"/>
                        </a:lnSpc>
                        <a:buFont typeface="Arial"/>
                        <a:buChar char="•"/>
                      </a:pPr>
                      <a:r>
                        <a:rPr lang="en-US" sz="1600" spc="6">
                          <a:solidFill>
                            <a:srgbClr val="000000"/>
                          </a:solidFill>
                          <a:latin typeface="Times New Roman"/>
                          <a:ea typeface="Times New Roman"/>
                          <a:cs typeface="Times New Roman"/>
                          <a:sym typeface="Times New Roman"/>
                        </a:rPr>
                        <a:t>Types of homomorphic encryption</a:t>
                      </a:r>
                    </a:p>
                    <a:p>
                      <a:pPr algn="just" marL="293964" indent="-146982" lvl="1">
                        <a:lnSpc>
                          <a:spcPts val="1920"/>
                        </a:lnSpc>
                        <a:buFont typeface="Arial"/>
                        <a:buChar char="•"/>
                      </a:pPr>
                      <a:r>
                        <a:rPr lang="en-US" sz="1600" spc="6">
                          <a:solidFill>
                            <a:srgbClr val="000000"/>
                          </a:solidFill>
                          <a:latin typeface="Times New Roman"/>
                          <a:ea typeface="Times New Roman"/>
                          <a:cs typeface="Times New Roman"/>
                          <a:sym typeface="Times New Roman"/>
                        </a:rPr>
                        <a:t>Pailliers Cryptosystem and RSA Cryptosystem</a:t>
                      </a:r>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CFD6E7"/>
                    </a:solidFill>
                  </a:tcPr>
                </a:tc>
              </a:tr>
              <a:tr h="1414141">
                <a:tc>
                  <a:txBody>
                    <a:bodyPr anchor="t" rtlCol="false"/>
                    <a:lstStyle/>
                    <a:p>
                      <a:pPr algn="just">
                        <a:lnSpc>
                          <a:spcPts val="1853"/>
                        </a:lnSpc>
                        <a:defRPr/>
                      </a:pPr>
                      <a:r>
                        <a:rPr lang="en-US" sz="1600" spc="-7">
                          <a:solidFill>
                            <a:srgbClr val="FFFFFF"/>
                          </a:solidFill>
                          <a:latin typeface="Times New Roman Bold"/>
                          <a:ea typeface="Times New Roman Bold"/>
                          <a:cs typeface="Times New Roman Bold"/>
                          <a:sym typeface="Times New Roman Bold"/>
                        </a:rPr>
                        <a:t>02</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4E81BD"/>
                    </a:solidFill>
                  </a:tcPr>
                </a:tc>
                <a:tc>
                  <a:txBody>
                    <a:bodyPr anchor="t" rtlCol="false"/>
                    <a:lstStyle/>
                    <a:p>
                      <a:pPr algn="just">
                        <a:lnSpc>
                          <a:spcPts val="1853"/>
                        </a:lnSpc>
                        <a:defRPr/>
                      </a:pPr>
                      <a:r>
                        <a:rPr lang="en-US" sz="1600" spc="6">
                          <a:solidFill>
                            <a:srgbClr val="000000"/>
                          </a:solidFill>
                          <a:latin typeface="Times New Roman"/>
                          <a:ea typeface="Times New Roman"/>
                          <a:cs typeface="Times New Roman"/>
                          <a:sym typeface="Times New Roman"/>
                        </a:rPr>
                        <a:t>System Architecture and</a:t>
                      </a:r>
                      <a:endParaRPr lang="en-US" sz="1100"/>
                    </a:p>
                    <a:p>
                      <a:pPr algn="just">
                        <a:lnSpc>
                          <a:spcPts val="1920"/>
                        </a:lnSpc>
                      </a:pPr>
                      <a:r>
                        <a:rPr lang="en-US" sz="1600" spc="6">
                          <a:solidFill>
                            <a:srgbClr val="000000"/>
                          </a:solidFill>
                          <a:latin typeface="Times New Roman"/>
                          <a:ea typeface="Times New Roman"/>
                          <a:cs typeface="Times New Roman"/>
                          <a:sym typeface="Times New Roman"/>
                        </a:rPr>
                        <a:t>Design</a:t>
                      </a:r>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E7ECF4"/>
                    </a:solidFill>
                  </a:tcPr>
                </a:tc>
                <a:tc>
                  <a:txBody>
                    <a:bodyPr anchor="t" rtlCol="false"/>
                    <a:lstStyle/>
                    <a:p>
                      <a:pPr algn="just" marL="293964" indent="-146982" lvl="1">
                        <a:lnSpc>
                          <a:spcPts val="1853"/>
                        </a:lnSpc>
                        <a:buFont typeface="Arial"/>
                        <a:buChar char="•"/>
                        <a:defRPr/>
                      </a:pPr>
                      <a:r>
                        <a:rPr lang="en-US" sz="1600" spc="6">
                          <a:solidFill>
                            <a:srgbClr val="000000"/>
                          </a:solidFill>
                          <a:latin typeface="Times New Roman"/>
                          <a:ea typeface="Times New Roman"/>
                          <a:cs typeface="Times New Roman"/>
                          <a:sym typeface="Times New Roman"/>
                        </a:rPr>
                        <a:t>Defining	the	overall	structure,	components,	and</a:t>
                      </a:r>
                      <a:endParaRPr lang="en-US" sz="1100"/>
                    </a:p>
                    <a:p>
                      <a:pPr algn="just" marL="293964" indent="-146982" lvl="1">
                        <a:lnSpc>
                          <a:spcPts val="1920"/>
                        </a:lnSpc>
                      </a:pPr>
                      <a:r>
                        <a:rPr lang="en-US" sz="1600" spc="6">
                          <a:solidFill>
                            <a:srgbClr val="000000"/>
                          </a:solidFill>
                          <a:latin typeface="Times New Roman"/>
                          <a:ea typeface="Times New Roman"/>
                          <a:cs typeface="Times New Roman"/>
                          <a:sym typeface="Times New Roman"/>
                        </a:rPr>
                        <a:t>interactions within the student feedback system.</a:t>
                      </a:r>
                    </a:p>
                    <a:p>
                      <a:pPr algn="just" marL="293964" indent="-146982" lvl="1">
                        <a:lnSpc>
                          <a:spcPts val="1933"/>
                        </a:lnSpc>
                        <a:buFont typeface="Arial"/>
                        <a:buChar char="•"/>
                      </a:pPr>
                      <a:r>
                        <a:rPr lang="en-US" sz="1600" spc="14">
                          <a:solidFill>
                            <a:srgbClr val="000000"/>
                          </a:solidFill>
                          <a:latin typeface="Times New Roman"/>
                          <a:ea typeface="Times New Roman"/>
                          <a:cs typeface="Times New Roman"/>
                          <a:sym typeface="Times New Roman"/>
                        </a:rPr>
                        <a:t>Outlining the data flow, user interfaces, and backend data processing.</a:t>
                      </a:r>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E7ECF4"/>
                    </a:solidFill>
                  </a:tcPr>
                </a:tc>
              </a:tr>
              <a:tr h="1699317">
                <a:tc>
                  <a:txBody>
                    <a:bodyPr anchor="t" rtlCol="false"/>
                    <a:lstStyle/>
                    <a:p>
                      <a:pPr algn="just">
                        <a:lnSpc>
                          <a:spcPts val="1853"/>
                        </a:lnSpc>
                        <a:defRPr/>
                      </a:pPr>
                      <a:r>
                        <a:rPr lang="en-US" sz="1600" spc="-7">
                          <a:solidFill>
                            <a:srgbClr val="FFFFFF"/>
                          </a:solidFill>
                          <a:latin typeface="Times New Roman Bold"/>
                          <a:ea typeface="Times New Roman Bold"/>
                          <a:cs typeface="Times New Roman Bold"/>
                          <a:sym typeface="Times New Roman Bold"/>
                        </a:rPr>
                        <a:t>03</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4E81BD"/>
                    </a:solidFill>
                  </a:tcPr>
                </a:tc>
                <a:tc>
                  <a:txBody>
                    <a:bodyPr anchor="t" rtlCol="false"/>
                    <a:lstStyle/>
                    <a:p>
                      <a:pPr algn="just">
                        <a:lnSpc>
                          <a:spcPts val="1853"/>
                        </a:lnSpc>
                        <a:defRPr/>
                      </a:pPr>
                      <a:r>
                        <a:rPr lang="en-US" sz="1600" spc="6">
                          <a:solidFill>
                            <a:srgbClr val="000000"/>
                          </a:solidFill>
                          <a:latin typeface="Times New Roman"/>
                          <a:ea typeface="Times New Roman"/>
                          <a:cs typeface="Times New Roman"/>
                          <a:sym typeface="Times New Roman"/>
                        </a:rPr>
                        <a:t>Homomorphic</a:t>
                      </a:r>
                      <a:endParaRPr lang="en-US" sz="1100"/>
                    </a:p>
                    <a:p>
                      <a:pPr algn="just">
                        <a:lnSpc>
                          <a:spcPts val="1933"/>
                        </a:lnSpc>
                      </a:pPr>
                      <a:r>
                        <a:rPr lang="en-US" sz="1600" spc="6">
                          <a:solidFill>
                            <a:srgbClr val="000000"/>
                          </a:solidFill>
                          <a:latin typeface="Times New Roman"/>
                          <a:ea typeface="Times New Roman"/>
                          <a:cs typeface="Times New Roman"/>
                          <a:sym typeface="Times New Roman"/>
                        </a:rPr>
                        <a:t>Encryption Implementation</a:t>
                      </a:r>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CFD6E7"/>
                    </a:solidFill>
                  </a:tcPr>
                </a:tc>
                <a:tc>
                  <a:txBody>
                    <a:bodyPr anchor="t" rtlCol="false"/>
                    <a:lstStyle/>
                    <a:p>
                      <a:pPr algn="just" marL="293964" indent="-146982" lvl="1">
                        <a:lnSpc>
                          <a:spcPts val="1853"/>
                        </a:lnSpc>
                        <a:buFont typeface="Arial"/>
                        <a:buChar char="•"/>
                        <a:defRPr/>
                      </a:pPr>
                      <a:r>
                        <a:rPr lang="en-US" sz="1600" spc="6">
                          <a:solidFill>
                            <a:srgbClr val="000000"/>
                          </a:solidFill>
                          <a:latin typeface="Times New Roman"/>
                          <a:ea typeface="Times New Roman"/>
                          <a:cs typeface="Times New Roman"/>
                          <a:sym typeface="Times New Roman"/>
                        </a:rPr>
                        <a:t>Implementing	Pascal Pailliers and RSA	algorithms	for</a:t>
                      </a:r>
                      <a:endParaRPr lang="en-US" sz="1100"/>
                    </a:p>
                    <a:p>
                      <a:pPr algn="just" marL="293964" indent="-146982" lvl="1">
                        <a:lnSpc>
                          <a:spcPts val="1920"/>
                        </a:lnSpc>
                      </a:pPr>
                      <a:r>
                        <a:rPr lang="en-US" sz="1600" spc="14">
                          <a:solidFill>
                            <a:srgbClr val="000000"/>
                          </a:solidFill>
                          <a:latin typeface="Times New Roman"/>
                          <a:ea typeface="Times New Roman"/>
                          <a:cs typeface="Times New Roman"/>
                          <a:sym typeface="Times New Roman"/>
                        </a:rPr>
                        <a:t>preserving privacy of student feedback system.</a:t>
                      </a:r>
                    </a:p>
                    <a:p>
                      <a:pPr algn="just" marL="293964" indent="-146982" lvl="1">
                        <a:lnSpc>
                          <a:spcPts val="1933"/>
                        </a:lnSpc>
                        <a:buFont typeface="Arial"/>
                        <a:buChar char="•"/>
                      </a:pPr>
                      <a:r>
                        <a:rPr lang="en-US" sz="1600" spc="6">
                          <a:solidFill>
                            <a:srgbClr val="000000"/>
                          </a:solidFill>
                          <a:latin typeface="Times New Roman"/>
                          <a:ea typeface="Times New Roman"/>
                          <a:cs typeface="Times New Roman"/>
                          <a:sym typeface="Times New Roman"/>
                        </a:rPr>
                        <a:t>using	PySEAL	library	to	generate	encryption	and decryption keys</a:t>
                      </a:r>
                    </a:p>
                    <a:p>
                      <a:pPr algn="just" marL="293964" indent="-146982" lvl="1">
                        <a:lnSpc>
                          <a:spcPts val="1920"/>
                        </a:lnSpc>
                        <a:buFont typeface="Arial"/>
                        <a:buChar char="•"/>
                      </a:pPr>
                      <a:r>
                        <a:rPr lang="en-US" sz="1600" spc="14">
                          <a:solidFill>
                            <a:srgbClr val="000000"/>
                          </a:solidFill>
                          <a:latin typeface="Times New Roman"/>
                          <a:ea typeface="Times New Roman"/>
                          <a:cs typeface="Times New Roman"/>
                          <a:sym typeface="Times New Roman"/>
                        </a:rPr>
                        <a:t>Using Spyder platform</a:t>
                      </a:r>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CFD6E7"/>
                    </a:solidFill>
                  </a:tcPr>
                </a:tc>
              </a:tr>
              <a:tr h="1236763">
                <a:tc>
                  <a:txBody>
                    <a:bodyPr anchor="t" rtlCol="false"/>
                    <a:lstStyle/>
                    <a:p>
                      <a:pPr algn="just">
                        <a:lnSpc>
                          <a:spcPts val="1853"/>
                        </a:lnSpc>
                        <a:defRPr/>
                      </a:pPr>
                      <a:r>
                        <a:rPr lang="en-US" sz="1600" spc="-7">
                          <a:solidFill>
                            <a:srgbClr val="FFFFFF"/>
                          </a:solidFill>
                          <a:latin typeface="Times New Roman Bold"/>
                          <a:ea typeface="Times New Roman Bold"/>
                          <a:cs typeface="Times New Roman Bold"/>
                          <a:sym typeface="Times New Roman Bold"/>
                        </a:rPr>
                        <a:t>04</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4E81BD"/>
                    </a:solidFill>
                  </a:tcPr>
                </a:tc>
                <a:tc>
                  <a:txBody>
                    <a:bodyPr anchor="t" rtlCol="false"/>
                    <a:lstStyle/>
                    <a:p>
                      <a:pPr algn="just">
                        <a:lnSpc>
                          <a:spcPts val="1853"/>
                        </a:lnSpc>
                        <a:defRPr/>
                      </a:pPr>
                      <a:r>
                        <a:rPr lang="en-US" sz="1600" spc="6">
                          <a:solidFill>
                            <a:srgbClr val="000000"/>
                          </a:solidFill>
                          <a:latin typeface="Times New Roman"/>
                          <a:ea typeface="Times New Roman"/>
                          <a:cs typeface="Times New Roman"/>
                          <a:sym typeface="Times New Roman"/>
                        </a:rPr>
                        <a:t>Documentation</a:t>
                      </a:r>
                      <a:endParaRPr lang="en-US" sz="1100"/>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CFD6E7"/>
                    </a:solidFill>
                  </a:tcPr>
                </a:tc>
                <a:tc>
                  <a:txBody>
                    <a:bodyPr anchor="t" rtlCol="false"/>
                    <a:lstStyle/>
                    <a:p>
                      <a:pPr algn="just" marL="291142" indent="-145571" lvl="1">
                        <a:lnSpc>
                          <a:spcPts val="1853"/>
                        </a:lnSpc>
                        <a:buFont typeface="Arial"/>
                        <a:buChar char="•"/>
                        <a:defRPr/>
                      </a:pPr>
                      <a:r>
                        <a:rPr lang="en-US" sz="1600" spc="6">
                          <a:solidFill>
                            <a:srgbClr val="000000"/>
                          </a:solidFill>
                          <a:latin typeface="Times New Roman"/>
                          <a:ea typeface="Times New Roman"/>
                          <a:cs typeface="Times New Roman"/>
                          <a:sym typeface="Times New Roman"/>
                        </a:rPr>
                        <a:t>Code documentation for developers.</a:t>
                      </a:r>
                      <a:endParaRPr lang="en-US" sz="1100"/>
                    </a:p>
                    <a:p>
                      <a:pPr algn="just" marL="291142" indent="-145571" lvl="1">
                        <a:lnSpc>
                          <a:spcPts val="1920"/>
                        </a:lnSpc>
                        <a:buFont typeface="Arial"/>
                        <a:buChar char="•"/>
                      </a:pPr>
                      <a:r>
                        <a:rPr lang="en-US" sz="1600" spc="6">
                          <a:solidFill>
                            <a:srgbClr val="000000"/>
                          </a:solidFill>
                          <a:latin typeface="Times New Roman"/>
                          <a:ea typeface="Times New Roman"/>
                          <a:cs typeface="Times New Roman"/>
                          <a:sym typeface="Times New Roman"/>
                        </a:rPr>
                        <a:t>Documenting user guides for end-users.</a:t>
                      </a:r>
                    </a:p>
                    <a:p>
                      <a:pPr algn="just" marL="291142" indent="-145571" lvl="1">
                        <a:lnSpc>
                          <a:spcPts val="1933"/>
                        </a:lnSpc>
                        <a:buFont typeface="Arial"/>
                        <a:buChar char="•"/>
                      </a:pPr>
                      <a:r>
                        <a:rPr lang="en-US" sz="1600" spc="14">
                          <a:solidFill>
                            <a:srgbClr val="000000"/>
                          </a:solidFill>
                          <a:latin typeface="Times New Roman"/>
                          <a:ea typeface="Times New Roman"/>
                          <a:cs typeface="Times New Roman"/>
                          <a:sym typeface="Times New Roman"/>
                        </a:rPr>
                        <a:t>System documentation outlining the architecture and deployment processes.</a:t>
                      </a:r>
                    </a:p>
                  </a:txBody>
                  <a:tcPr marL="0" marR="0" marT="0" marB="0" anchor="ctr">
                    <a:lnL cmpd="sng" algn="ctr" cap="flat" w="12700">
                      <a:solidFill>
                        <a:srgbClr val="FFFFFF"/>
                      </a:solidFill>
                      <a:prstDash val="solid"/>
                      <a:round/>
                      <a:headEnd type="none" w="med" len="med"/>
                      <a:tailEnd type="none" w="med" len="med"/>
                    </a:lnL>
                    <a:lnR cmpd="sng" algn="ctr" cap="flat" w="12700">
                      <a:solidFill>
                        <a:srgbClr val="FFFFFF"/>
                      </a:solidFill>
                      <a:prstDash val="solid"/>
                      <a:round/>
                      <a:headEnd type="none" w="med" len="med"/>
                      <a:tailEnd type="none" w="med" len="med"/>
                    </a:lnR>
                    <a:lnT cmpd="sng" algn="ctr" cap="flat" w="12700">
                      <a:solidFill>
                        <a:srgbClr val="FFFFFF"/>
                      </a:solidFill>
                      <a:prstDash val="solid"/>
                      <a:round/>
                      <a:headEnd type="none" w="med" len="med"/>
                      <a:tailEnd type="none" w="med" len="med"/>
                    </a:lnT>
                    <a:lnB cmpd="sng" algn="ctr" cap="flat" w="12700">
                      <a:solidFill>
                        <a:srgbClr val="FFFFFF"/>
                      </a:solidFill>
                      <a:prstDash val="solid"/>
                      <a:round/>
                      <a:headEnd type="none" w="med" len="med"/>
                      <a:tailEnd type="none" w="med" len="med"/>
                    </a:lnB>
                    <a:solidFill>
                      <a:srgbClr val="CFD6E7"/>
                    </a:solidFill>
                  </a:tcPr>
                </a:tc>
              </a:tr>
            </a:tbl>
          </a:graphicData>
        </a:graphic>
      </p:graphicFrame>
      <p:sp>
        <p:nvSpPr>
          <p:cNvPr name="TextBox 3" id="3"/>
          <p:cNvSpPr txBox="true"/>
          <p:nvPr/>
        </p:nvSpPr>
        <p:spPr>
          <a:xfrm rot="0">
            <a:off x="258692" y="6988611"/>
            <a:ext cx="1948688"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TextBox 4" id="4"/>
          <p:cNvSpPr txBox="true"/>
          <p:nvPr/>
        </p:nvSpPr>
        <p:spPr>
          <a:xfrm rot="0">
            <a:off x="9183946" y="6988611"/>
            <a:ext cx="348827" cy="295275"/>
          </a:xfrm>
          <a:prstGeom prst="rect">
            <a:avLst/>
          </a:prstGeom>
        </p:spPr>
        <p:txBody>
          <a:bodyPr anchor="t" rtlCol="false" tIns="0" lIns="0" bIns="0" rIns="0">
            <a:spAutoFit/>
          </a:bodyPr>
          <a:lstStyle/>
          <a:p>
            <a:pPr algn="l">
              <a:lnSpc>
                <a:spcPts val="2047"/>
              </a:lnSpc>
            </a:pPr>
            <a:r>
              <a:rPr lang="en-US" sz="1706" spc="-26">
                <a:solidFill>
                  <a:srgbClr val="002060"/>
                </a:solidFill>
                <a:latin typeface="Times New Roman Bold"/>
                <a:ea typeface="Times New Roman Bold"/>
                <a:cs typeface="Times New Roman Bold"/>
                <a:sym typeface="Times New Roman Bold"/>
              </a:rPr>
              <a:t>13</a:t>
            </a:r>
          </a:p>
        </p:txBody>
      </p:sp>
      <p:sp>
        <p:nvSpPr>
          <p:cNvPr name="TextBox 5" id="5"/>
          <p:cNvSpPr txBox="true"/>
          <p:nvPr/>
        </p:nvSpPr>
        <p:spPr>
          <a:xfrm rot="0">
            <a:off x="91440" y="-66872"/>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Work Split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0953" y="1325479"/>
            <a:ext cx="8211693" cy="4664242"/>
          </a:xfrm>
          <a:custGeom>
            <a:avLst/>
            <a:gdLst/>
            <a:ahLst/>
            <a:cxnLst/>
            <a:rect r="r" b="b" t="t" l="l"/>
            <a:pathLst>
              <a:path h="4664242" w="8211693">
                <a:moveTo>
                  <a:pt x="0" y="0"/>
                </a:moveTo>
                <a:lnTo>
                  <a:pt x="8211694" y="0"/>
                </a:lnTo>
                <a:lnTo>
                  <a:pt x="8211694" y="4664242"/>
                </a:lnTo>
                <a:lnTo>
                  <a:pt x="0" y="4664242"/>
                </a:lnTo>
                <a:lnTo>
                  <a:pt x="0" y="0"/>
                </a:lnTo>
                <a:close/>
              </a:path>
            </a:pathLst>
          </a:custGeom>
          <a:blipFill>
            <a:blip r:embed="rId2"/>
            <a:stretch>
              <a:fillRect l="0" t="0" r="0" b="0"/>
            </a:stretch>
          </a:blipFill>
        </p:spPr>
      </p:sp>
      <p:sp>
        <p:nvSpPr>
          <p:cNvPr name="TextBox 3" id="3"/>
          <p:cNvSpPr txBox="true"/>
          <p:nvPr/>
        </p:nvSpPr>
        <p:spPr>
          <a:xfrm rot="0">
            <a:off x="91440" y="-66872"/>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Result and Analysis</a:t>
            </a:r>
          </a:p>
        </p:txBody>
      </p:sp>
      <p:sp>
        <p:nvSpPr>
          <p:cNvPr name="TextBox 4" id="4"/>
          <p:cNvSpPr txBox="true"/>
          <p:nvPr/>
        </p:nvSpPr>
        <p:spPr>
          <a:xfrm rot="0">
            <a:off x="2608064" y="6345555"/>
            <a:ext cx="5007620" cy="238125"/>
          </a:xfrm>
          <a:prstGeom prst="rect">
            <a:avLst/>
          </a:prstGeom>
        </p:spPr>
        <p:txBody>
          <a:bodyPr anchor="t" rtlCol="false" tIns="0" lIns="0" bIns="0" rIns="0">
            <a:spAutoFit/>
          </a:bodyPr>
          <a:lstStyle/>
          <a:p>
            <a:pPr algn="l">
              <a:lnSpc>
                <a:spcPts val="1680"/>
              </a:lnSpc>
              <a:spcBef>
                <a:spcPct val="0"/>
              </a:spcBef>
            </a:pPr>
            <a:r>
              <a:rPr lang="en-US" sz="1400">
                <a:solidFill>
                  <a:srgbClr val="1F497D"/>
                </a:solidFill>
                <a:latin typeface="Times New Roman Bold"/>
                <a:ea typeface="Times New Roman Bold"/>
                <a:cs typeface="Times New Roman Bold"/>
                <a:sym typeface="Times New Roman Bold"/>
              </a:rPr>
              <a:t>Fig. 5 Key Generation time analysis for  RSA and Paillier algorithm</a:t>
            </a:r>
          </a:p>
        </p:txBody>
      </p:sp>
      <p:sp>
        <p:nvSpPr>
          <p:cNvPr name="TextBox 5" id="5"/>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1520" y="1303081"/>
            <a:ext cx="8164163" cy="4637245"/>
          </a:xfrm>
          <a:custGeom>
            <a:avLst/>
            <a:gdLst/>
            <a:ahLst/>
            <a:cxnLst/>
            <a:rect r="r" b="b" t="t" l="l"/>
            <a:pathLst>
              <a:path h="4637245" w="8164163">
                <a:moveTo>
                  <a:pt x="0" y="0"/>
                </a:moveTo>
                <a:lnTo>
                  <a:pt x="8164163" y="0"/>
                </a:lnTo>
                <a:lnTo>
                  <a:pt x="8164163" y="4637245"/>
                </a:lnTo>
                <a:lnTo>
                  <a:pt x="0" y="4637245"/>
                </a:lnTo>
                <a:lnTo>
                  <a:pt x="0" y="0"/>
                </a:lnTo>
                <a:close/>
              </a:path>
            </a:pathLst>
          </a:custGeom>
          <a:blipFill>
            <a:blip r:embed="rId2"/>
            <a:stretch>
              <a:fillRect l="0" t="0" r="0" b="0"/>
            </a:stretch>
          </a:blipFill>
        </p:spPr>
      </p:sp>
      <p:sp>
        <p:nvSpPr>
          <p:cNvPr name="TextBox 3" id="3"/>
          <p:cNvSpPr txBox="true"/>
          <p:nvPr/>
        </p:nvSpPr>
        <p:spPr>
          <a:xfrm rot="0">
            <a:off x="91440" y="-66872"/>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Result and Analysis</a:t>
            </a:r>
          </a:p>
        </p:txBody>
      </p:sp>
      <p:sp>
        <p:nvSpPr>
          <p:cNvPr name="TextBox 4" id="4"/>
          <p:cNvSpPr txBox="true"/>
          <p:nvPr/>
        </p:nvSpPr>
        <p:spPr>
          <a:xfrm rot="0">
            <a:off x="2781226" y="6345555"/>
            <a:ext cx="4661297" cy="238125"/>
          </a:xfrm>
          <a:prstGeom prst="rect">
            <a:avLst/>
          </a:prstGeom>
        </p:spPr>
        <p:txBody>
          <a:bodyPr anchor="t" rtlCol="false" tIns="0" lIns="0" bIns="0" rIns="0">
            <a:spAutoFit/>
          </a:bodyPr>
          <a:lstStyle/>
          <a:p>
            <a:pPr algn="l">
              <a:lnSpc>
                <a:spcPts val="1680"/>
              </a:lnSpc>
              <a:spcBef>
                <a:spcPct val="0"/>
              </a:spcBef>
            </a:pPr>
            <a:r>
              <a:rPr lang="en-US" sz="1400">
                <a:solidFill>
                  <a:srgbClr val="1F497D"/>
                </a:solidFill>
                <a:latin typeface="Times New Roman Bold"/>
                <a:ea typeface="Times New Roman Bold"/>
                <a:cs typeface="Times New Roman Bold"/>
                <a:sym typeface="Times New Roman Bold"/>
              </a:rPr>
              <a:t>Fig. 6 Encryption time analysis for  RSA and Paillier algorithm</a:t>
            </a:r>
          </a:p>
        </p:txBody>
      </p:sp>
      <p:sp>
        <p:nvSpPr>
          <p:cNvPr name="TextBox 5" id="5"/>
          <p:cNvSpPr txBox="true"/>
          <p:nvPr/>
        </p:nvSpPr>
        <p:spPr>
          <a:xfrm rot="0">
            <a:off x="8029787" y="6999449"/>
            <a:ext cx="1456267" cy="552450"/>
          </a:xfrm>
          <a:prstGeom prst="rect">
            <a:avLst/>
          </a:prstGeom>
        </p:spPr>
        <p:txBody>
          <a:bodyPr anchor="t" rtlCol="false" tIns="0" lIns="0" bIns="0" rIns="0">
            <a:spAutoFit/>
          </a:bodyPr>
          <a:lstStyle/>
          <a:p>
            <a:pPr algn="r">
              <a:lnSpc>
                <a:spcPts val="2048"/>
              </a:lnSpc>
            </a:pPr>
            <a:r>
              <a:rPr lang="en-US" sz="1706">
                <a:solidFill>
                  <a:srgbClr val="002060"/>
                </a:solidFill>
                <a:latin typeface="Times New Roman Bold"/>
                <a:ea typeface="Times New Roman Bold"/>
                <a:cs typeface="Times New Roman Bold"/>
                <a:sym typeface="Times New Roman Bold"/>
              </a:rPr>
              <a:t>1503</a:t>
            </a:r>
          </a:p>
          <a:p>
            <a:pPr algn="r">
              <a:lnSpc>
                <a:spcPts val="2047"/>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8886" y="1364065"/>
            <a:ext cx="8075828" cy="4587070"/>
          </a:xfrm>
          <a:custGeom>
            <a:avLst/>
            <a:gdLst/>
            <a:ahLst/>
            <a:cxnLst/>
            <a:rect r="r" b="b" t="t" l="l"/>
            <a:pathLst>
              <a:path h="4587070" w="8075828">
                <a:moveTo>
                  <a:pt x="0" y="0"/>
                </a:moveTo>
                <a:lnTo>
                  <a:pt x="8075828" y="0"/>
                </a:lnTo>
                <a:lnTo>
                  <a:pt x="8075828" y="4587070"/>
                </a:lnTo>
                <a:lnTo>
                  <a:pt x="0" y="4587070"/>
                </a:lnTo>
                <a:lnTo>
                  <a:pt x="0" y="0"/>
                </a:lnTo>
                <a:close/>
              </a:path>
            </a:pathLst>
          </a:custGeom>
          <a:blipFill>
            <a:blip r:embed="rId2"/>
            <a:stretch>
              <a:fillRect l="0" t="0" r="0" b="0"/>
            </a:stretch>
          </a:blipFill>
        </p:spPr>
      </p:sp>
      <p:sp>
        <p:nvSpPr>
          <p:cNvPr name="TextBox 3" id="3"/>
          <p:cNvSpPr txBox="true"/>
          <p:nvPr/>
        </p:nvSpPr>
        <p:spPr>
          <a:xfrm rot="0">
            <a:off x="91440" y="-66872"/>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Result and Analysis</a:t>
            </a:r>
          </a:p>
        </p:txBody>
      </p:sp>
      <p:sp>
        <p:nvSpPr>
          <p:cNvPr name="TextBox 4" id="4"/>
          <p:cNvSpPr txBox="true"/>
          <p:nvPr/>
        </p:nvSpPr>
        <p:spPr>
          <a:xfrm rot="0">
            <a:off x="2777505" y="6555105"/>
            <a:ext cx="4668738" cy="238125"/>
          </a:xfrm>
          <a:prstGeom prst="rect">
            <a:avLst/>
          </a:prstGeom>
        </p:spPr>
        <p:txBody>
          <a:bodyPr anchor="t" rtlCol="false" tIns="0" lIns="0" bIns="0" rIns="0">
            <a:spAutoFit/>
          </a:bodyPr>
          <a:lstStyle/>
          <a:p>
            <a:pPr algn="l">
              <a:lnSpc>
                <a:spcPts val="1680"/>
              </a:lnSpc>
              <a:spcBef>
                <a:spcPct val="0"/>
              </a:spcBef>
            </a:pPr>
            <a:r>
              <a:rPr lang="en-US" sz="1400">
                <a:solidFill>
                  <a:srgbClr val="1F497D"/>
                </a:solidFill>
                <a:latin typeface="Times New Roman Bold"/>
                <a:ea typeface="Times New Roman Bold"/>
                <a:cs typeface="Times New Roman Bold"/>
                <a:sym typeface="Times New Roman Bold"/>
              </a:rPr>
              <a:t>Fig. 7 Decryption time analysis for  RSA and Paillier algorithm</a:t>
            </a:r>
          </a:p>
        </p:txBody>
      </p:sp>
      <p:sp>
        <p:nvSpPr>
          <p:cNvPr name="TextBox 5" id="5"/>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1520" y="1296084"/>
            <a:ext cx="8290560" cy="4896189"/>
          </a:xfrm>
          <a:custGeom>
            <a:avLst/>
            <a:gdLst/>
            <a:ahLst/>
            <a:cxnLst/>
            <a:rect r="r" b="b" t="t" l="l"/>
            <a:pathLst>
              <a:path h="4896189" w="8290560">
                <a:moveTo>
                  <a:pt x="0" y="0"/>
                </a:moveTo>
                <a:lnTo>
                  <a:pt x="8290560" y="0"/>
                </a:lnTo>
                <a:lnTo>
                  <a:pt x="8290560" y="4896190"/>
                </a:lnTo>
                <a:lnTo>
                  <a:pt x="0" y="4896190"/>
                </a:lnTo>
                <a:lnTo>
                  <a:pt x="0" y="0"/>
                </a:lnTo>
                <a:close/>
              </a:path>
            </a:pathLst>
          </a:custGeom>
          <a:blipFill>
            <a:blip r:embed="rId2"/>
            <a:stretch>
              <a:fillRect l="0" t="-835" r="0" b="0"/>
            </a:stretch>
          </a:blipFill>
        </p:spPr>
      </p:sp>
      <p:sp>
        <p:nvSpPr>
          <p:cNvPr name="TextBox 3" id="3"/>
          <p:cNvSpPr txBox="true"/>
          <p:nvPr/>
        </p:nvSpPr>
        <p:spPr>
          <a:xfrm rot="0">
            <a:off x="91440" y="-66872"/>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Result and Analysis</a:t>
            </a:r>
          </a:p>
        </p:txBody>
      </p:sp>
      <p:sp>
        <p:nvSpPr>
          <p:cNvPr name="TextBox 4" id="4"/>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17</a:t>
            </a:r>
          </a:p>
        </p:txBody>
      </p:sp>
      <p:sp>
        <p:nvSpPr>
          <p:cNvPr name="TextBox 5" id="5"/>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TextBox 6" id="6"/>
          <p:cNvSpPr txBox="true"/>
          <p:nvPr/>
        </p:nvSpPr>
        <p:spPr>
          <a:xfrm rot="0">
            <a:off x="2322091" y="6450330"/>
            <a:ext cx="5579566" cy="238125"/>
          </a:xfrm>
          <a:prstGeom prst="rect">
            <a:avLst/>
          </a:prstGeom>
        </p:spPr>
        <p:txBody>
          <a:bodyPr anchor="t" rtlCol="false" tIns="0" lIns="0" bIns="0" rIns="0">
            <a:spAutoFit/>
          </a:bodyPr>
          <a:lstStyle/>
          <a:p>
            <a:pPr algn="l">
              <a:lnSpc>
                <a:spcPts val="1680"/>
              </a:lnSpc>
              <a:spcBef>
                <a:spcPct val="0"/>
              </a:spcBef>
            </a:pPr>
            <a:r>
              <a:rPr lang="en-US" sz="1400">
                <a:solidFill>
                  <a:srgbClr val="1F497D"/>
                </a:solidFill>
                <a:latin typeface="Times New Roman Bold"/>
                <a:ea typeface="Times New Roman Bold"/>
                <a:cs typeface="Times New Roman Bold"/>
                <a:sym typeface="Times New Roman Bold"/>
              </a:rPr>
              <a:t>Fig. 8 Time analysis for  RSA and Paillier algorithm with multiple messages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1440" y="-66872"/>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Gantt Chart</a:t>
            </a:r>
          </a:p>
        </p:txBody>
      </p:sp>
      <p:sp>
        <p:nvSpPr>
          <p:cNvPr name="Freeform 3" id="3"/>
          <p:cNvSpPr/>
          <p:nvPr/>
        </p:nvSpPr>
        <p:spPr>
          <a:xfrm flipH="false" flipV="false" rot="0">
            <a:off x="4394108" y="3799876"/>
            <a:ext cx="965385" cy="1427316"/>
          </a:xfrm>
          <a:custGeom>
            <a:avLst/>
            <a:gdLst/>
            <a:ahLst/>
            <a:cxnLst/>
            <a:rect r="r" b="b" t="t" l="l"/>
            <a:pathLst>
              <a:path h="1427316" w="965385">
                <a:moveTo>
                  <a:pt x="0" y="0"/>
                </a:moveTo>
                <a:lnTo>
                  <a:pt x="965384" y="0"/>
                </a:lnTo>
                <a:lnTo>
                  <a:pt x="965384" y="1427316"/>
                </a:lnTo>
                <a:lnTo>
                  <a:pt x="0" y="14273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466333" y="2946003"/>
            <a:ext cx="2820933" cy="641762"/>
          </a:xfrm>
          <a:custGeom>
            <a:avLst/>
            <a:gdLst/>
            <a:ahLst/>
            <a:cxnLst/>
            <a:rect r="r" b="b" t="t" l="l"/>
            <a:pathLst>
              <a:path h="641762" w="2820933">
                <a:moveTo>
                  <a:pt x="0" y="0"/>
                </a:moveTo>
                <a:lnTo>
                  <a:pt x="2820934" y="0"/>
                </a:lnTo>
                <a:lnTo>
                  <a:pt x="2820934" y="641762"/>
                </a:lnTo>
                <a:lnTo>
                  <a:pt x="0" y="641762"/>
                </a:lnTo>
                <a:lnTo>
                  <a:pt x="0" y="0"/>
                </a:lnTo>
                <a:close/>
              </a:path>
            </a:pathLst>
          </a:custGeom>
          <a:blipFill>
            <a:blip r:embed="rId4"/>
            <a:stretch>
              <a:fillRect l="0" t="0" r="0" b="0"/>
            </a:stretch>
          </a:blipFill>
        </p:spPr>
      </p:sp>
      <p:sp>
        <p:nvSpPr>
          <p:cNvPr name="TextBox 5" id="5"/>
          <p:cNvSpPr txBox="true"/>
          <p:nvPr/>
        </p:nvSpPr>
        <p:spPr>
          <a:xfrm rot="0">
            <a:off x="3466333" y="3062097"/>
            <a:ext cx="2820933" cy="466725"/>
          </a:xfrm>
          <a:prstGeom prst="rect">
            <a:avLst/>
          </a:prstGeom>
        </p:spPr>
        <p:txBody>
          <a:bodyPr anchor="t" rtlCol="false" tIns="0" lIns="0" bIns="0" rIns="0">
            <a:spAutoFit/>
          </a:bodyPr>
          <a:lstStyle/>
          <a:p>
            <a:pPr algn="ctr">
              <a:lnSpc>
                <a:spcPts val="3247"/>
              </a:lnSpc>
              <a:spcBef>
                <a:spcPct val="0"/>
              </a:spcBef>
            </a:pPr>
            <a:r>
              <a:rPr lang="en-US" sz="2706">
                <a:solidFill>
                  <a:srgbClr val="000000"/>
                </a:solidFill>
                <a:latin typeface="Times New Roman Bold"/>
                <a:ea typeface="Times New Roman Bold"/>
                <a:cs typeface="Times New Roman Bold"/>
                <a:sym typeface="Times New Roman Bold"/>
                <a:hlinkClick r:id="rId5" tooltip="https://drive.google.com/file/d/1YqGnCljFd_y1CdTWunqdsqxo50h9v4dB/view?usp=sharing"/>
              </a:rPr>
              <a:t>Click Here</a:t>
            </a:r>
          </a:p>
        </p:txBody>
      </p:sp>
      <p:sp>
        <p:nvSpPr>
          <p:cNvPr name="TextBox 6" id="6"/>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1000" t="0" r="-1000" b="0"/>
            </a:stretch>
          </a:blipFill>
        </p:spPr>
      </p:sp>
      <p:sp>
        <p:nvSpPr>
          <p:cNvPr name="TextBox 3" id="3"/>
          <p:cNvSpPr txBox="true"/>
          <p:nvPr/>
        </p:nvSpPr>
        <p:spPr>
          <a:xfrm rot="0">
            <a:off x="91440" y="18226"/>
            <a:ext cx="9570720" cy="563228"/>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References</a:t>
            </a:r>
          </a:p>
        </p:txBody>
      </p:sp>
      <p:sp>
        <p:nvSpPr>
          <p:cNvPr name="TextBox 4" id="4"/>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19</a:t>
            </a:r>
          </a:p>
        </p:txBody>
      </p:sp>
      <p:sp>
        <p:nvSpPr>
          <p:cNvPr name="TextBox 5" id="5"/>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TextBox 6" id="6"/>
          <p:cNvSpPr txBox="true"/>
          <p:nvPr/>
        </p:nvSpPr>
        <p:spPr>
          <a:xfrm rot="0">
            <a:off x="579120" y="808487"/>
            <a:ext cx="8595360" cy="6671310"/>
          </a:xfrm>
          <a:prstGeom prst="rect">
            <a:avLst/>
          </a:prstGeom>
        </p:spPr>
        <p:txBody>
          <a:bodyPr anchor="t" rtlCol="false" tIns="0" lIns="0" bIns="0" rIns="0">
            <a:spAutoFit/>
          </a:bodyPr>
          <a:lstStyle/>
          <a:p>
            <a:pPr algn="l">
              <a:lnSpc>
                <a:spcPts val="2160"/>
              </a:lnSpc>
            </a:pPr>
            <a:r>
              <a:rPr lang="en-US" sz="1200">
                <a:solidFill>
                  <a:srgbClr val="000000"/>
                </a:solidFill>
                <a:latin typeface="Times New Roman"/>
                <a:ea typeface="Times New Roman"/>
                <a:cs typeface="Times New Roman"/>
                <a:sym typeface="Times New Roman"/>
              </a:rPr>
              <a:t>[1]. Milanov, Evgeny. "The RSA algorithm." RSA laboratories (2009): 1-11.</a:t>
            </a:r>
          </a:p>
          <a:p>
            <a:pPr algn="l">
              <a:lnSpc>
                <a:spcPts val="2160"/>
              </a:lnSpc>
            </a:pPr>
            <a:r>
              <a:rPr lang="en-US" sz="1200">
                <a:solidFill>
                  <a:srgbClr val="000000"/>
                </a:solidFill>
                <a:latin typeface="Times New Roman"/>
                <a:ea typeface="Times New Roman"/>
                <a:cs typeface="Times New Roman"/>
                <a:sym typeface="Times New Roman"/>
              </a:rPr>
              <a:t>[2]. Mahajan, Prerna, and Abhishek Sachdeva. "A study of encryption algorithms AES, </a:t>
            </a:r>
          </a:p>
          <a:p>
            <a:pPr algn="l">
              <a:lnSpc>
                <a:spcPts val="2160"/>
              </a:lnSpc>
            </a:pPr>
            <a:r>
              <a:rPr lang="en-US" sz="1200">
                <a:solidFill>
                  <a:srgbClr val="000000"/>
                </a:solidFill>
                <a:latin typeface="Times New Roman"/>
                <a:ea typeface="Times New Roman"/>
                <a:cs typeface="Times New Roman"/>
                <a:sym typeface="Times New Roman"/>
              </a:rPr>
              <a:t>DES and RSA for security." Global journal of computer science and technology 13, no. 15 (2013): 15-22.</a:t>
            </a:r>
          </a:p>
          <a:p>
            <a:pPr algn="l">
              <a:lnSpc>
                <a:spcPts val="2160"/>
              </a:lnSpc>
            </a:pPr>
            <a:r>
              <a:rPr lang="en-US" sz="1200">
                <a:solidFill>
                  <a:srgbClr val="000000"/>
                </a:solidFill>
                <a:latin typeface="Times New Roman"/>
                <a:ea typeface="Times New Roman"/>
                <a:cs typeface="Times New Roman"/>
                <a:sym typeface="Times New Roman"/>
              </a:rPr>
              <a:t>[3]. Ma, Changshe, Jian Weng, Yingjiu Li, and Robert Deng. "Efficient discrete logarithm based multi-signature scheme in the plain public key model." Designs, Codes and Cryptography 54 (2010): 121-133.</a:t>
            </a:r>
          </a:p>
          <a:p>
            <a:pPr algn="l">
              <a:lnSpc>
                <a:spcPts val="2160"/>
              </a:lnSpc>
            </a:pPr>
            <a:r>
              <a:rPr lang="en-US" sz="1200">
                <a:solidFill>
                  <a:srgbClr val="000000"/>
                </a:solidFill>
                <a:latin typeface="Times New Roman"/>
                <a:ea typeface="Times New Roman"/>
                <a:cs typeface="Times New Roman"/>
                <a:sym typeface="Times New Roman"/>
              </a:rPr>
              <a:t>[4]. Hellman, Martin E. "An overview of public key cryptography." IEEE Communications Magazine 40, no. 5 (2002): 42-49.</a:t>
            </a:r>
          </a:p>
          <a:p>
            <a:pPr algn="l">
              <a:lnSpc>
                <a:spcPts val="2160"/>
              </a:lnSpc>
            </a:pPr>
            <a:r>
              <a:rPr lang="en-US" sz="1200">
                <a:solidFill>
                  <a:srgbClr val="000000"/>
                </a:solidFill>
                <a:latin typeface="Times New Roman"/>
                <a:ea typeface="Times New Roman"/>
                <a:cs typeface="Times New Roman"/>
                <a:sym typeface="Times New Roman"/>
              </a:rPr>
              <a:t>[5]. Munjal, Kundan, and Rekha Bhatia. "A systematic review of homomorphic encryption and its contributions in healthcare industry." Complex &amp; Intelligent Systems 9, no. 4 (2023): 3759-3786</a:t>
            </a:r>
          </a:p>
          <a:p>
            <a:pPr algn="l">
              <a:lnSpc>
                <a:spcPts val="2160"/>
              </a:lnSpc>
            </a:pPr>
            <a:r>
              <a:rPr lang="en-US" sz="1200">
                <a:solidFill>
                  <a:srgbClr val="000000"/>
                </a:solidFill>
                <a:latin typeface="Times New Roman"/>
                <a:ea typeface="Times New Roman"/>
                <a:cs typeface="Times New Roman"/>
                <a:sym typeface="Times New Roman"/>
              </a:rPr>
              <a:t>[6]. Transforms, InformationYPreserving. "Complex Adaptive Systems, Publication 3 Cihan H. Dagli, Editor in Chief Conference Organized by Missouri University of Science and Technology 2013Y Baltimore, MD." Procedia Computer Science 20 (2013).</a:t>
            </a:r>
          </a:p>
          <a:p>
            <a:pPr algn="l">
              <a:lnSpc>
                <a:spcPts val="2160"/>
              </a:lnSpc>
            </a:pPr>
            <a:r>
              <a:rPr lang="en-US" sz="1200">
                <a:solidFill>
                  <a:srgbClr val="000000"/>
                </a:solidFill>
                <a:latin typeface="Times New Roman"/>
                <a:ea typeface="Times New Roman"/>
                <a:cs typeface="Times New Roman"/>
                <a:sym typeface="Times New Roman"/>
              </a:rPr>
              <a:t>[7]. Zhang, Chuan, Liehuang Zhu, Chang Xu, and Rongxing Lu. "PPDP: An efficient and privacy-preserving disease prediction scheme in cloud-based e-Healthcare system." Future Generation Computer Systems 79 (2018): 16-25.</a:t>
            </a:r>
          </a:p>
          <a:p>
            <a:pPr algn="l">
              <a:lnSpc>
                <a:spcPts val="2160"/>
              </a:lnSpc>
            </a:pPr>
            <a:r>
              <a:rPr lang="en-US" sz="1200">
                <a:solidFill>
                  <a:srgbClr val="000000"/>
                </a:solidFill>
                <a:latin typeface="Times New Roman"/>
                <a:ea typeface="Times New Roman"/>
                <a:cs typeface="Times New Roman"/>
                <a:sym typeface="Times New Roman"/>
              </a:rPr>
              <a:t>[8]. Sendhil, R., and A. Amuthan. "Contextual fully homomorphic encryption schemesbased privacy preserving framework for securing fog-assisted healthcare data exchanging applications." International Journal of Information Technology 13, no. 4 (2021): 1545-1553.</a:t>
            </a:r>
          </a:p>
          <a:p>
            <a:pPr algn="l">
              <a:lnSpc>
                <a:spcPts val="2160"/>
              </a:lnSpc>
            </a:pPr>
            <a:r>
              <a:rPr lang="en-US" sz="1200">
                <a:solidFill>
                  <a:srgbClr val="000000"/>
                </a:solidFill>
                <a:latin typeface="Times New Roman"/>
                <a:ea typeface="Times New Roman"/>
                <a:cs typeface="Times New Roman"/>
                <a:sym typeface="Times New Roman"/>
              </a:rPr>
              <a:t>[9]. Das, Debasis. "Secure cloud computing algorithm using homomorphic encryption and multi-party computation." In 2018 International Conference on Information Networking (ICOIN), pp. 391-396. IEEE, 2018.</a:t>
            </a:r>
          </a:p>
          <a:p>
            <a:pPr algn="l">
              <a:lnSpc>
                <a:spcPts val="2160"/>
              </a:lnSpc>
            </a:pPr>
            <a:r>
              <a:rPr lang="en-US" sz="1200">
                <a:solidFill>
                  <a:srgbClr val="000000"/>
                </a:solidFill>
                <a:latin typeface="Times New Roman"/>
                <a:ea typeface="Times New Roman"/>
                <a:cs typeface="Times New Roman"/>
                <a:sym typeface="Times New Roman"/>
              </a:rPr>
              <a:t>[10]. Das, Debasis. "Secure cloud computing algorithm using homomorphic encryption and multi-party computation." In 2018 International Conference on Information Networking (ICOIN), pp. 391-396. IEEE, 2018.</a:t>
            </a:r>
          </a:p>
          <a:p>
            <a:pPr algn="l">
              <a:lnSpc>
                <a:spcPts val="2160"/>
              </a:lnSpc>
            </a:pPr>
            <a:r>
              <a:rPr lang="en-US" sz="1200">
                <a:solidFill>
                  <a:srgbClr val="000000"/>
                </a:solidFill>
                <a:latin typeface="Times New Roman"/>
                <a:ea typeface="Times New Roman"/>
                <a:cs typeface="Times New Roman"/>
                <a:sym typeface="Times New Roman"/>
              </a:rPr>
              <a:t>[11]. Scheibner, James, Marcello Ienca, and Effy Vayena. "Health data privacy through homomorphic encryption and distributed ledger computing: an ethical-legal qualitative expert assessment study." BMC Medical Ethics 23, no. 1 (2022): 121.</a:t>
            </a:r>
          </a:p>
          <a:p>
            <a:pPr algn="l">
              <a:lnSpc>
                <a:spcPts val="2160"/>
              </a:lnSpc>
            </a:pPr>
          </a:p>
          <a:p>
            <a:pPr algn="l">
              <a:lnSpc>
                <a:spcPts val="2160"/>
              </a:lnSpc>
            </a:pPr>
          </a:p>
          <a:p>
            <a:pPr algn="l">
              <a:lnSpc>
                <a:spcPts val="2160"/>
              </a:lnSpc>
            </a:pPr>
          </a:p>
          <a:p>
            <a:pPr algn="l" marL="154432" indent="-77216" lvl="1">
              <a:lnSpc>
                <a:spcPts val="216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1000" t="0" r="-1000" b="0"/>
            </a:stretch>
          </a:blipFill>
        </p:spPr>
      </p:sp>
      <p:sp>
        <p:nvSpPr>
          <p:cNvPr name="TextBox 3" id="3"/>
          <p:cNvSpPr txBox="true"/>
          <p:nvPr/>
        </p:nvSpPr>
        <p:spPr>
          <a:xfrm rot="0">
            <a:off x="91440" y="32784"/>
            <a:ext cx="9570720" cy="563228"/>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Contents</a:t>
            </a:r>
          </a:p>
        </p:txBody>
      </p:sp>
      <p:sp>
        <p:nvSpPr>
          <p:cNvPr name="TextBox 4" id="4"/>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02</a:t>
            </a:r>
          </a:p>
        </p:txBody>
      </p:sp>
      <p:sp>
        <p:nvSpPr>
          <p:cNvPr name="TextBox 5" id="5"/>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TextBox 6" id="6"/>
          <p:cNvSpPr txBox="true"/>
          <p:nvPr/>
        </p:nvSpPr>
        <p:spPr>
          <a:xfrm rot="0">
            <a:off x="579120" y="703712"/>
            <a:ext cx="8595360" cy="6178804"/>
          </a:xfrm>
          <a:prstGeom prst="rect">
            <a:avLst/>
          </a:prstGeom>
        </p:spPr>
        <p:txBody>
          <a:bodyPr anchor="t" rtlCol="false" tIns="0" lIns="0" bIns="0" rIns="0">
            <a:spAutoFit/>
          </a:bodyPr>
          <a:lstStyle/>
          <a:p>
            <a:pPr algn="l" marL="439273" indent="-219637" lvl="1">
              <a:lnSpc>
                <a:spcPts val="6143"/>
              </a:lnSpc>
              <a:buFont typeface="Arial"/>
              <a:buChar char="•"/>
            </a:pPr>
            <a:r>
              <a:rPr lang="en-US" sz="3413">
                <a:solidFill>
                  <a:srgbClr val="000000"/>
                </a:solidFill>
                <a:latin typeface="Times New Roman"/>
                <a:ea typeface="Times New Roman"/>
                <a:cs typeface="Times New Roman"/>
                <a:sym typeface="Times New Roman"/>
              </a:rPr>
              <a:t>Introduction</a:t>
            </a:r>
          </a:p>
          <a:p>
            <a:pPr algn="l" marL="439273" indent="-219637" lvl="1">
              <a:lnSpc>
                <a:spcPts val="6143"/>
              </a:lnSpc>
              <a:buFont typeface="Arial"/>
              <a:buChar char="•"/>
            </a:pPr>
            <a:r>
              <a:rPr lang="en-US" sz="3413">
                <a:solidFill>
                  <a:srgbClr val="000000"/>
                </a:solidFill>
                <a:latin typeface="Times New Roman"/>
                <a:ea typeface="Times New Roman"/>
                <a:cs typeface="Times New Roman"/>
                <a:sym typeface="Times New Roman"/>
              </a:rPr>
              <a:t>Literature Survey</a:t>
            </a:r>
          </a:p>
          <a:p>
            <a:pPr algn="l" marL="439273" indent="-219637" lvl="1">
              <a:lnSpc>
                <a:spcPts val="6143"/>
              </a:lnSpc>
              <a:buFont typeface="Arial"/>
              <a:buChar char="•"/>
            </a:pPr>
            <a:r>
              <a:rPr lang="en-US" sz="3413">
                <a:solidFill>
                  <a:srgbClr val="000000"/>
                </a:solidFill>
                <a:latin typeface="Times New Roman"/>
                <a:ea typeface="Times New Roman"/>
                <a:cs typeface="Times New Roman"/>
                <a:sym typeface="Times New Roman"/>
              </a:rPr>
              <a:t>Block Diagram / Flow Chart</a:t>
            </a:r>
          </a:p>
          <a:p>
            <a:pPr algn="l" marL="439273" indent="-219637" lvl="1">
              <a:lnSpc>
                <a:spcPts val="6143"/>
              </a:lnSpc>
              <a:buFont typeface="Arial"/>
              <a:buChar char="•"/>
            </a:pPr>
            <a:r>
              <a:rPr lang="en-US" sz="3413">
                <a:solidFill>
                  <a:srgbClr val="000000"/>
                </a:solidFill>
                <a:latin typeface="Times New Roman"/>
                <a:ea typeface="Times New Roman"/>
                <a:cs typeface="Times New Roman"/>
                <a:sym typeface="Times New Roman"/>
              </a:rPr>
              <a:t>Requirement Analysis</a:t>
            </a:r>
          </a:p>
          <a:p>
            <a:pPr algn="l" marL="439273" indent="-219637" lvl="1">
              <a:lnSpc>
                <a:spcPts val="6143"/>
              </a:lnSpc>
              <a:buFont typeface="Arial"/>
              <a:buChar char="•"/>
            </a:pPr>
            <a:r>
              <a:rPr lang="en-US" sz="3413">
                <a:solidFill>
                  <a:srgbClr val="000000"/>
                </a:solidFill>
                <a:latin typeface="Times New Roman"/>
                <a:ea typeface="Times New Roman"/>
                <a:cs typeface="Times New Roman"/>
                <a:sym typeface="Times New Roman"/>
              </a:rPr>
              <a:t>Work Progress</a:t>
            </a:r>
          </a:p>
          <a:p>
            <a:pPr algn="l" marL="439273" indent="-219637" lvl="1">
              <a:lnSpc>
                <a:spcPts val="6143"/>
              </a:lnSpc>
              <a:buFont typeface="Arial"/>
              <a:buChar char="•"/>
            </a:pPr>
            <a:r>
              <a:rPr lang="en-US" sz="3413">
                <a:solidFill>
                  <a:srgbClr val="000000"/>
                </a:solidFill>
                <a:latin typeface="Times New Roman"/>
                <a:ea typeface="Times New Roman"/>
                <a:cs typeface="Times New Roman"/>
                <a:sym typeface="Times New Roman"/>
              </a:rPr>
              <a:t>Gantt chart</a:t>
            </a:r>
          </a:p>
          <a:p>
            <a:pPr algn="l" marL="439273" indent="-219637" lvl="1">
              <a:lnSpc>
                <a:spcPts val="6143"/>
              </a:lnSpc>
              <a:buFont typeface="Arial"/>
              <a:buChar char="•"/>
            </a:pPr>
            <a:r>
              <a:rPr lang="en-US" sz="3413">
                <a:solidFill>
                  <a:srgbClr val="000000"/>
                </a:solidFill>
                <a:latin typeface="Times New Roman"/>
                <a:ea typeface="Times New Roman"/>
                <a:cs typeface="Times New Roman"/>
                <a:sym typeface="Times New Roman"/>
              </a:rPr>
              <a:t>References</a:t>
            </a:r>
          </a:p>
          <a:p>
            <a:pPr algn="l" marL="439273" indent="-219637" lvl="1">
              <a:lnSpc>
                <a:spcPts val="6143"/>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1000" t="0" r="-1000" b="0"/>
            </a:stretch>
          </a:blipFill>
        </p:spPr>
      </p:sp>
      <p:sp>
        <p:nvSpPr>
          <p:cNvPr name="TextBox 3" id="3"/>
          <p:cNvSpPr txBox="true"/>
          <p:nvPr/>
        </p:nvSpPr>
        <p:spPr>
          <a:xfrm rot="0">
            <a:off x="91440" y="18226"/>
            <a:ext cx="9570720" cy="563228"/>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References</a:t>
            </a:r>
          </a:p>
        </p:txBody>
      </p:sp>
      <p:sp>
        <p:nvSpPr>
          <p:cNvPr name="TextBox 4" id="4"/>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20</a:t>
            </a:r>
          </a:p>
        </p:txBody>
      </p:sp>
      <p:sp>
        <p:nvSpPr>
          <p:cNvPr name="TextBox 5" id="5"/>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TextBox 6" id="6"/>
          <p:cNvSpPr txBox="true"/>
          <p:nvPr/>
        </p:nvSpPr>
        <p:spPr>
          <a:xfrm rot="0">
            <a:off x="579120" y="457629"/>
            <a:ext cx="8595360" cy="6404610"/>
          </a:xfrm>
          <a:prstGeom prst="rect">
            <a:avLst/>
          </a:prstGeom>
        </p:spPr>
        <p:txBody>
          <a:bodyPr anchor="t" rtlCol="false" tIns="0" lIns="0" bIns="0" rIns="0">
            <a:spAutoFit/>
          </a:bodyPr>
          <a:lstStyle/>
          <a:p>
            <a:pPr algn="l">
              <a:lnSpc>
                <a:spcPts val="2160"/>
              </a:lnSpc>
            </a:pPr>
          </a:p>
          <a:p>
            <a:pPr algn="l">
              <a:lnSpc>
                <a:spcPts val="2160"/>
              </a:lnSpc>
            </a:pPr>
            <a:r>
              <a:rPr lang="en-US" sz="1200">
                <a:solidFill>
                  <a:srgbClr val="000000"/>
                </a:solidFill>
                <a:latin typeface="Times New Roman"/>
                <a:ea typeface="Times New Roman"/>
                <a:cs typeface="Times New Roman"/>
                <a:sym typeface="Times New Roman"/>
              </a:rPr>
              <a:t>[12]. Aiswarya, R., R. Divya, D. Sangeetha, and V. Vaidehi. "Harnessing healthcare data security in cloud." In 2013 International Conference on Recent Trends in Information Technology (ICRTIT), pp. 482-488. IEEE, 2013.</a:t>
            </a:r>
          </a:p>
          <a:p>
            <a:pPr algn="l">
              <a:lnSpc>
                <a:spcPts val="2160"/>
              </a:lnSpc>
            </a:pPr>
            <a:r>
              <a:rPr lang="en-US" sz="1200">
                <a:solidFill>
                  <a:srgbClr val="000000"/>
                </a:solidFill>
                <a:latin typeface="Times New Roman"/>
                <a:ea typeface="Times New Roman"/>
                <a:cs typeface="Times New Roman"/>
                <a:sym typeface="Times New Roman"/>
              </a:rPr>
              <a:t>[13]. Bensitel, Yasmina, and Rahal Romadi. "Secure data storage in the cloud with homomorphic encryption." In 2016 2nd International Conference on Cloud Computing Technologies and Applications (CloudTech), pp. 1-6. IEEE, 2016.</a:t>
            </a:r>
          </a:p>
          <a:p>
            <a:pPr algn="l">
              <a:lnSpc>
                <a:spcPts val="2160"/>
              </a:lnSpc>
            </a:pPr>
            <a:r>
              <a:rPr lang="en-US" sz="1200">
                <a:solidFill>
                  <a:srgbClr val="000000"/>
                </a:solidFill>
                <a:latin typeface="Times New Roman"/>
                <a:ea typeface="Times New Roman"/>
                <a:cs typeface="Times New Roman"/>
                <a:sym typeface="Times New Roman"/>
              </a:rPr>
              <a:t>[14]. Ding, Wenxiu, Zheng Yan, and Robert H. Deng. "Encrypted data processing with homomorphic re-encryption." Information Sciences 409 (2017): 35-55.</a:t>
            </a:r>
          </a:p>
          <a:p>
            <a:pPr algn="l">
              <a:lnSpc>
                <a:spcPts val="2160"/>
              </a:lnSpc>
            </a:pPr>
            <a:r>
              <a:rPr lang="en-US" sz="1200">
                <a:solidFill>
                  <a:srgbClr val="000000"/>
                </a:solidFill>
                <a:latin typeface="Times New Roman"/>
                <a:ea typeface="Times New Roman"/>
                <a:cs typeface="Times New Roman"/>
                <a:sym typeface="Times New Roman"/>
              </a:rPr>
              <a:t>[15]. Song, Chen, and Xinghua Shi. "ReActHE: A homomorphic encryption friendly deep neural network for privacy-preserving biomedical prediction." Smart Health 32 (2024): 100469.</a:t>
            </a:r>
          </a:p>
          <a:p>
            <a:pPr algn="l">
              <a:lnSpc>
                <a:spcPts val="2160"/>
              </a:lnSpc>
            </a:pPr>
            <a:r>
              <a:rPr lang="en-US" sz="1200">
                <a:solidFill>
                  <a:srgbClr val="000000"/>
                </a:solidFill>
                <a:latin typeface="Times New Roman"/>
                <a:ea typeface="Times New Roman"/>
                <a:cs typeface="Times New Roman"/>
                <a:sym typeface="Times New Roman"/>
              </a:rPr>
              <a:t>[16]. Zhou, Yousheng, Liyuan Song, Yuanni Liu, Pandi Vijayakumar, Brij B. Gupta, Wadee Alhalabi, and Hind Alsharif. "A privacy-preserving logistic regression-based diagnosis scheme for digital healthcare." Future Generation Computer Systems 144 (2023): 63-73.</a:t>
            </a:r>
          </a:p>
          <a:p>
            <a:pPr algn="l">
              <a:lnSpc>
                <a:spcPts val="2160"/>
              </a:lnSpc>
            </a:pPr>
            <a:r>
              <a:rPr lang="en-US" sz="1200">
                <a:solidFill>
                  <a:srgbClr val="000000"/>
                </a:solidFill>
                <a:latin typeface="Times New Roman"/>
                <a:ea typeface="Times New Roman"/>
                <a:cs typeface="Times New Roman"/>
                <a:sym typeface="Times New Roman"/>
              </a:rPr>
              <a:t>[17]. Nayak, Nachiketha, Prajwal G. Anchan, H. N. Ramachandra, and K. S. Shivaprakasha. "Secure Communication for Healthcare Using Homomorphic Encryption: A Comparative Study." In 2023 2nd International Conference on Futuristic Technologies (INCOFT), pp. 1-4. IEEE, 2023.</a:t>
            </a:r>
          </a:p>
          <a:p>
            <a:pPr algn="l">
              <a:lnSpc>
                <a:spcPts val="2160"/>
              </a:lnSpc>
            </a:pPr>
            <a:r>
              <a:rPr lang="en-US" sz="1200">
                <a:solidFill>
                  <a:srgbClr val="000000"/>
                </a:solidFill>
                <a:latin typeface="Times New Roman"/>
                <a:ea typeface="Times New Roman"/>
                <a:cs typeface="Times New Roman"/>
                <a:sym typeface="Times New Roman"/>
              </a:rPr>
              <a:t>[18]. Hao, Meng, Hongwei Li, Guowen Xu, Zhe Liu, and Zongqi Chen. "Privacy-aware and resource-saving collaborative learning for healthcare in cloud computing." In ICC 2020-2020 IEEE International Conference on Communications (ICC), pp. 1-6. IEEE, 2020.</a:t>
            </a:r>
          </a:p>
          <a:p>
            <a:pPr algn="l">
              <a:lnSpc>
                <a:spcPts val="2160"/>
              </a:lnSpc>
            </a:pPr>
            <a:r>
              <a:rPr lang="en-US" sz="1200">
                <a:solidFill>
                  <a:srgbClr val="000000"/>
                </a:solidFill>
                <a:latin typeface="Times New Roman"/>
                <a:ea typeface="Times New Roman"/>
                <a:cs typeface="Times New Roman"/>
                <a:sym typeface="Times New Roman"/>
              </a:rPr>
              <a:t>[19]. Kim, Miran, and Kristin Lauter. "Private genome analysis through homomorphic encryption." In BMC medical informatics and decision making, vol. 15, pp. 1-12. BioMed Central, 2015.</a:t>
            </a:r>
          </a:p>
          <a:p>
            <a:pPr algn="l">
              <a:lnSpc>
                <a:spcPts val="2160"/>
              </a:lnSpc>
            </a:pPr>
            <a:r>
              <a:rPr lang="en-US" sz="1200">
                <a:solidFill>
                  <a:srgbClr val="000000"/>
                </a:solidFill>
                <a:latin typeface="Times New Roman"/>
                <a:ea typeface="Times New Roman"/>
                <a:cs typeface="Times New Roman"/>
                <a:sym typeface="Times New Roman"/>
              </a:rPr>
              <a:t>[20]. Alloghani, Mohamed, Mohammed M. Alani, Dhiya Al-Jumeily, Thar Baker, Jamila Mustafina, Abir Hussain, and Ahmed J. Aljaaf. "A systematic review on the status and progress of homomorphic encryption technologies." Journal of Information Security and Applications 48 (2019): 10236</a:t>
            </a:r>
          </a:p>
          <a:p>
            <a:pPr algn="l" marL="154432" indent="-77216" lvl="1">
              <a:lnSpc>
                <a:spcPts val="216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1000" t="0" r="-1000" b="0"/>
            </a:stretch>
          </a:blipFill>
        </p:spPr>
      </p:sp>
      <p:sp>
        <p:nvSpPr>
          <p:cNvPr name="TextBox 3" id="3"/>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21</a:t>
            </a:r>
          </a:p>
        </p:txBody>
      </p:sp>
      <p:sp>
        <p:nvSpPr>
          <p:cNvPr name="TextBox 4" id="4"/>
          <p:cNvSpPr txBox="true"/>
          <p:nvPr/>
        </p:nvSpPr>
        <p:spPr>
          <a:xfrm rot="0">
            <a:off x="266160" y="6999449"/>
            <a:ext cx="4429949" cy="307784"/>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TextBox 5" id="5"/>
          <p:cNvSpPr txBox="true"/>
          <p:nvPr/>
        </p:nvSpPr>
        <p:spPr>
          <a:xfrm rot="0">
            <a:off x="693069" y="1958121"/>
            <a:ext cx="8188960" cy="1482758"/>
          </a:xfrm>
          <a:prstGeom prst="rect">
            <a:avLst/>
          </a:prstGeom>
        </p:spPr>
        <p:txBody>
          <a:bodyPr anchor="t" rtlCol="false" tIns="0" lIns="0" bIns="0" rIns="0">
            <a:spAutoFit/>
          </a:bodyPr>
          <a:lstStyle/>
          <a:p>
            <a:pPr algn="ctr">
              <a:lnSpc>
                <a:spcPts val="7680"/>
              </a:lnSpc>
            </a:pPr>
            <a:r>
              <a:rPr lang="en-US" sz="6400">
                <a:solidFill>
                  <a:srgbClr val="BED3F9"/>
                </a:solidFill>
                <a:latin typeface="Times New Roman Bold"/>
                <a:ea typeface="Times New Roman Bold"/>
                <a:cs typeface="Times New Roman Bold"/>
                <a:sym typeface="Times New Roman Bold"/>
              </a:rPr>
              <a:t>Thank You</a:t>
            </a:r>
          </a:p>
        </p:txBody>
      </p:sp>
      <p:sp>
        <p:nvSpPr>
          <p:cNvPr name="AutoShape 6" id="6"/>
          <p:cNvSpPr/>
          <p:nvPr/>
        </p:nvSpPr>
        <p:spPr>
          <a:xfrm rot="4913">
            <a:off x="767606" y="3637753"/>
            <a:ext cx="8294396" cy="0"/>
          </a:xfrm>
          <a:prstGeom prst="line">
            <a:avLst/>
          </a:prstGeom>
          <a:ln cap="rnd" w="9525">
            <a:solidFill>
              <a:srgbClr val="4F81BD"/>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1000" t="0" r="-1000" b="0"/>
            </a:stretch>
          </a:blipFill>
        </p:spPr>
      </p:sp>
      <p:sp>
        <p:nvSpPr>
          <p:cNvPr name="TextBox 3" id="3"/>
          <p:cNvSpPr txBox="true"/>
          <p:nvPr/>
        </p:nvSpPr>
        <p:spPr>
          <a:xfrm rot="0">
            <a:off x="91440" y="55245"/>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Introduction</a:t>
            </a:r>
          </a:p>
        </p:txBody>
      </p:sp>
      <p:sp>
        <p:nvSpPr>
          <p:cNvPr name="TextBox 4" id="4"/>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03</a:t>
            </a:r>
          </a:p>
        </p:txBody>
      </p:sp>
      <p:sp>
        <p:nvSpPr>
          <p:cNvPr name="TextBox 5" id="5"/>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TextBox 6" id="6"/>
          <p:cNvSpPr txBox="true"/>
          <p:nvPr/>
        </p:nvSpPr>
        <p:spPr>
          <a:xfrm rot="0">
            <a:off x="579120" y="936691"/>
            <a:ext cx="8595360" cy="3278505"/>
          </a:xfrm>
          <a:prstGeom prst="rect">
            <a:avLst/>
          </a:prstGeom>
        </p:spPr>
        <p:txBody>
          <a:bodyPr anchor="t" rtlCol="false" tIns="0" lIns="0" bIns="0" rIns="0">
            <a:spAutoFit/>
          </a:bodyPr>
          <a:lstStyle/>
          <a:p>
            <a:pPr algn="l">
              <a:lnSpc>
                <a:spcPts val="4500"/>
              </a:lnSpc>
            </a:pPr>
            <a:r>
              <a:rPr lang="en-US" sz="2500">
                <a:solidFill>
                  <a:srgbClr val="000000"/>
                </a:solidFill>
                <a:latin typeface="Times New Roman Bold"/>
                <a:ea typeface="Times New Roman Bold"/>
                <a:cs typeface="Times New Roman Bold"/>
                <a:sym typeface="Times New Roman Bold"/>
              </a:rPr>
              <a:t>What is Homomorphic Encryption?</a:t>
            </a:r>
          </a:p>
          <a:p>
            <a:pPr algn="l" marL="218707" indent="-109354" lvl="1">
              <a:lnSpc>
                <a:spcPts val="3060"/>
              </a:lnSpc>
              <a:buFont typeface="Arial"/>
              <a:buChar char="•"/>
            </a:pPr>
            <a:r>
              <a:rPr lang="en-US" sz="1700">
                <a:solidFill>
                  <a:srgbClr val="000000"/>
                </a:solidFill>
                <a:latin typeface="Times New Roman"/>
                <a:ea typeface="Times New Roman"/>
                <a:cs typeface="Times New Roman"/>
                <a:sym typeface="Times New Roman"/>
              </a:rPr>
              <a:t>E</a:t>
            </a:r>
            <a:r>
              <a:rPr lang="en-US" sz="1700">
                <a:solidFill>
                  <a:srgbClr val="000000"/>
                </a:solidFill>
                <a:latin typeface="Times New Roman"/>
                <a:ea typeface="Times New Roman"/>
                <a:cs typeface="Times New Roman"/>
                <a:sym typeface="Times New Roman"/>
              </a:rPr>
              <a:t>ncryption method that allows computations to be performed on encrypted data without decryption.</a:t>
            </a:r>
          </a:p>
          <a:p>
            <a:pPr algn="l" marL="218707" indent="-109354" lvl="1">
              <a:lnSpc>
                <a:spcPts val="3060"/>
              </a:lnSpc>
              <a:buFont typeface="Arial"/>
              <a:buChar char="•"/>
            </a:pPr>
            <a:r>
              <a:rPr lang="en-US" sz="1700">
                <a:solidFill>
                  <a:srgbClr val="000000"/>
                </a:solidFill>
                <a:latin typeface="Times New Roman"/>
                <a:ea typeface="Times New Roman"/>
                <a:cs typeface="Times New Roman"/>
                <a:sym typeface="Times New Roman"/>
              </a:rPr>
              <a:t>The result of the computation is also encrypted, preserving data privacy throughout the process. </a:t>
            </a:r>
          </a:p>
          <a:p>
            <a:pPr algn="l" marL="218707" indent="-109354" lvl="1">
              <a:lnSpc>
                <a:spcPts val="3060"/>
              </a:lnSpc>
              <a:buFont typeface="Arial"/>
              <a:buChar char="•"/>
            </a:pPr>
            <a:r>
              <a:rPr lang="en-US" sz="1700">
                <a:solidFill>
                  <a:srgbClr val="000000"/>
                </a:solidFill>
                <a:latin typeface="Times New Roman"/>
                <a:ea typeface="Times New Roman"/>
                <a:cs typeface="Times New Roman"/>
                <a:sym typeface="Times New Roman"/>
              </a:rPr>
              <a:t> Two main types: fully homomorphic encryption (FHE) and partially homomorphic encryption (PHE).</a:t>
            </a:r>
          </a:p>
          <a:p>
            <a:pPr algn="l">
              <a:lnSpc>
                <a:spcPts val="3060"/>
              </a:lnSpc>
            </a:pPr>
          </a:p>
        </p:txBody>
      </p:sp>
      <p:sp>
        <p:nvSpPr>
          <p:cNvPr name="TextBox 7" id="7"/>
          <p:cNvSpPr txBox="true"/>
          <p:nvPr/>
        </p:nvSpPr>
        <p:spPr>
          <a:xfrm rot="0">
            <a:off x="579120" y="4239392"/>
            <a:ext cx="8595360" cy="2164080"/>
          </a:xfrm>
          <a:prstGeom prst="rect">
            <a:avLst/>
          </a:prstGeom>
        </p:spPr>
        <p:txBody>
          <a:bodyPr anchor="t" rtlCol="false" tIns="0" lIns="0" bIns="0" rIns="0">
            <a:spAutoFit/>
          </a:bodyPr>
          <a:lstStyle/>
          <a:p>
            <a:pPr algn="l">
              <a:lnSpc>
                <a:spcPts val="4499"/>
              </a:lnSpc>
            </a:pPr>
            <a:r>
              <a:rPr lang="en-US" sz="2499">
                <a:solidFill>
                  <a:srgbClr val="000000"/>
                </a:solidFill>
                <a:latin typeface="Times New Roman Bold"/>
                <a:ea typeface="Times New Roman Bold"/>
                <a:cs typeface="Times New Roman Bold"/>
                <a:sym typeface="Times New Roman Bold"/>
              </a:rPr>
              <a:t>Why Homomorphic Encryption and Authentication?</a:t>
            </a:r>
          </a:p>
          <a:p>
            <a:pPr algn="l" marL="367032" indent="-183516" lvl="1">
              <a:lnSpc>
                <a:spcPts val="3400"/>
              </a:lnSpc>
              <a:buFont typeface="Arial"/>
              <a:buChar char="•"/>
            </a:pPr>
            <a:r>
              <a:rPr lang="en-US" sz="1700">
                <a:solidFill>
                  <a:srgbClr val="000000"/>
                </a:solidFill>
                <a:latin typeface="Times New Roman"/>
                <a:ea typeface="Times New Roman"/>
                <a:cs typeface="Times New Roman"/>
                <a:sym typeface="Times New Roman"/>
              </a:rPr>
              <a:t>Data Privacy: Enables computations on encrypted data.</a:t>
            </a:r>
          </a:p>
          <a:p>
            <a:pPr algn="l" marL="367032" indent="-183516" lvl="1">
              <a:lnSpc>
                <a:spcPts val="3060"/>
              </a:lnSpc>
              <a:buFont typeface="Arial"/>
              <a:buChar char="•"/>
            </a:pPr>
            <a:r>
              <a:rPr lang="en-US" sz="1700">
                <a:solidFill>
                  <a:srgbClr val="000000"/>
                </a:solidFill>
                <a:latin typeface="Times New Roman"/>
                <a:ea typeface="Times New Roman"/>
                <a:cs typeface="Times New Roman"/>
                <a:sym typeface="Times New Roman"/>
              </a:rPr>
              <a:t>Security: Limits access to authorized users.</a:t>
            </a:r>
          </a:p>
          <a:p>
            <a:pPr algn="l" marL="367032" indent="-183516" lvl="1">
              <a:lnSpc>
                <a:spcPts val="3060"/>
              </a:lnSpc>
              <a:buFont typeface="Arial"/>
              <a:buChar char="•"/>
            </a:pPr>
            <a:r>
              <a:rPr lang="en-US" sz="1700">
                <a:solidFill>
                  <a:srgbClr val="000000"/>
                </a:solidFill>
                <a:latin typeface="Times New Roman"/>
                <a:ea typeface="Times New Roman"/>
                <a:cs typeface="Times New Roman"/>
                <a:sym typeface="Times New Roman"/>
              </a:rPr>
              <a:t>Efficiency: Allows secure, efficient data processing.</a:t>
            </a:r>
          </a:p>
          <a:p>
            <a:pPr algn="l">
              <a:lnSpc>
                <a:spcPts val="306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4699" y="2390862"/>
            <a:ext cx="7104202" cy="4418087"/>
          </a:xfrm>
          <a:custGeom>
            <a:avLst/>
            <a:gdLst/>
            <a:ahLst/>
            <a:cxnLst/>
            <a:rect r="r" b="b" t="t" l="l"/>
            <a:pathLst>
              <a:path h="4418087" w="7104202">
                <a:moveTo>
                  <a:pt x="0" y="0"/>
                </a:moveTo>
                <a:lnTo>
                  <a:pt x="7104202" y="0"/>
                </a:lnTo>
                <a:lnTo>
                  <a:pt x="7104202" y="4418087"/>
                </a:lnTo>
                <a:lnTo>
                  <a:pt x="0" y="4418087"/>
                </a:lnTo>
                <a:lnTo>
                  <a:pt x="0" y="0"/>
                </a:lnTo>
                <a:close/>
              </a:path>
            </a:pathLst>
          </a:custGeom>
          <a:blipFill>
            <a:blip r:embed="rId2"/>
            <a:stretch>
              <a:fillRect l="0" t="0" r="0" b="0"/>
            </a:stretch>
          </a:blipFill>
        </p:spPr>
      </p:sp>
      <p:sp>
        <p:nvSpPr>
          <p:cNvPr name="TextBox 3" id="3"/>
          <p:cNvSpPr txBox="true"/>
          <p:nvPr/>
        </p:nvSpPr>
        <p:spPr>
          <a:xfrm rot="0">
            <a:off x="91440" y="55245"/>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Introduction</a:t>
            </a:r>
          </a:p>
        </p:txBody>
      </p:sp>
      <p:sp>
        <p:nvSpPr>
          <p:cNvPr name="TextBox 4" id="4"/>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04</a:t>
            </a:r>
          </a:p>
        </p:txBody>
      </p:sp>
      <p:sp>
        <p:nvSpPr>
          <p:cNvPr name="TextBox 5" id="5"/>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TextBox 6" id="6"/>
          <p:cNvSpPr txBox="true"/>
          <p:nvPr/>
        </p:nvSpPr>
        <p:spPr>
          <a:xfrm rot="0">
            <a:off x="579120" y="634604"/>
            <a:ext cx="8595360" cy="2116455"/>
          </a:xfrm>
          <a:prstGeom prst="rect">
            <a:avLst/>
          </a:prstGeom>
        </p:spPr>
        <p:txBody>
          <a:bodyPr anchor="t" rtlCol="false" tIns="0" lIns="0" bIns="0" rIns="0">
            <a:spAutoFit/>
          </a:bodyPr>
          <a:lstStyle/>
          <a:p>
            <a:pPr algn="l">
              <a:lnSpc>
                <a:spcPts val="4499"/>
              </a:lnSpc>
            </a:pPr>
            <a:r>
              <a:rPr lang="en-US" sz="2499">
                <a:solidFill>
                  <a:srgbClr val="000000"/>
                </a:solidFill>
                <a:latin typeface="Times New Roman Bold"/>
                <a:ea typeface="Times New Roman Bold"/>
                <a:cs typeface="Times New Roman Bold"/>
                <a:sym typeface="Times New Roman Bold"/>
              </a:rPr>
              <a:t>Why Use Homomorphic Encryption in Healthcare?</a:t>
            </a:r>
          </a:p>
          <a:p>
            <a:pPr algn="l" marL="367031" indent="-183515" lvl="1">
              <a:lnSpc>
                <a:spcPts val="3060"/>
              </a:lnSpc>
              <a:buFont typeface="Arial"/>
              <a:buChar char="•"/>
            </a:pPr>
            <a:r>
              <a:rPr lang="en-US" sz="1700">
                <a:solidFill>
                  <a:srgbClr val="000000"/>
                </a:solidFill>
                <a:latin typeface="Times New Roman"/>
                <a:ea typeface="Times New Roman"/>
                <a:cs typeface="Times New Roman"/>
                <a:sym typeface="Times New Roman"/>
              </a:rPr>
              <a:t>Secure Data Sharing</a:t>
            </a:r>
          </a:p>
          <a:p>
            <a:pPr algn="l" marL="367031" indent="-183515" lvl="1">
              <a:lnSpc>
                <a:spcPts val="3060"/>
              </a:lnSpc>
              <a:buFont typeface="Arial"/>
              <a:buChar char="•"/>
            </a:pPr>
            <a:r>
              <a:rPr lang="en-US" sz="1700">
                <a:solidFill>
                  <a:srgbClr val="000000"/>
                </a:solidFill>
                <a:latin typeface="Times New Roman"/>
                <a:ea typeface="Times New Roman"/>
                <a:cs typeface="Times New Roman"/>
                <a:sym typeface="Times New Roman"/>
              </a:rPr>
              <a:t>Remote Data Analysis</a:t>
            </a:r>
          </a:p>
          <a:p>
            <a:pPr algn="l" marL="367031" indent="-183515" lvl="1">
              <a:lnSpc>
                <a:spcPts val="3060"/>
              </a:lnSpc>
              <a:buFont typeface="Arial"/>
              <a:buChar char="•"/>
            </a:pPr>
            <a:r>
              <a:rPr lang="en-US" sz="1700">
                <a:solidFill>
                  <a:srgbClr val="000000"/>
                </a:solidFill>
                <a:latin typeface="Times New Roman"/>
                <a:ea typeface="Times New Roman"/>
                <a:cs typeface="Times New Roman"/>
                <a:sym typeface="Times New Roman"/>
              </a:rPr>
              <a:t>Cloud-Based Healthcare</a:t>
            </a:r>
          </a:p>
          <a:p>
            <a:pPr algn="l">
              <a:lnSpc>
                <a:spcPts val="3060"/>
              </a:lnSpc>
            </a:pPr>
          </a:p>
        </p:txBody>
      </p:sp>
      <p:sp>
        <p:nvSpPr>
          <p:cNvPr name="TextBox 7" id="7"/>
          <p:cNvSpPr txBox="true"/>
          <p:nvPr/>
        </p:nvSpPr>
        <p:spPr>
          <a:xfrm rot="0">
            <a:off x="4574835" y="6948122"/>
            <a:ext cx="363266" cy="208490"/>
          </a:xfrm>
          <a:prstGeom prst="rect">
            <a:avLst/>
          </a:prstGeom>
        </p:spPr>
        <p:txBody>
          <a:bodyPr anchor="t" rtlCol="false" tIns="0" lIns="0" bIns="0" rIns="0">
            <a:spAutoFit/>
          </a:bodyPr>
          <a:lstStyle/>
          <a:p>
            <a:pPr algn="ctr">
              <a:lnSpc>
                <a:spcPts val="1432"/>
              </a:lnSpc>
              <a:spcBef>
                <a:spcPct val="0"/>
              </a:spcBef>
            </a:pPr>
            <a:r>
              <a:rPr lang="en-US" sz="1193">
                <a:solidFill>
                  <a:srgbClr val="000000"/>
                </a:solidFill>
                <a:latin typeface="Times New Roman Bold"/>
                <a:ea typeface="Times New Roman Bold"/>
                <a:cs typeface="Times New Roman Bold"/>
                <a:sym typeface="Times New Roman Bold"/>
              </a:rPr>
              <a:t>Fig. 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94108" y="3799876"/>
            <a:ext cx="965385" cy="1427316"/>
          </a:xfrm>
          <a:custGeom>
            <a:avLst/>
            <a:gdLst/>
            <a:ahLst/>
            <a:cxnLst/>
            <a:rect r="r" b="b" t="t" l="l"/>
            <a:pathLst>
              <a:path h="1427316" w="965385">
                <a:moveTo>
                  <a:pt x="0" y="0"/>
                </a:moveTo>
                <a:lnTo>
                  <a:pt x="965384" y="0"/>
                </a:lnTo>
                <a:lnTo>
                  <a:pt x="965384" y="1427316"/>
                </a:lnTo>
                <a:lnTo>
                  <a:pt x="0" y="14273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66333" y="2946003"/>
            <a:ext cx="2820933" cy="641762"/>
          </a:xfrm>
          <a:custGeom>
            <a:avLst/>
            <a:gdLst/>
            <a:ahLst/>
            <a:cxnLst/>
            <a:rect r="r" b="b" t="t" l="l"/>
            <a:pathLst>
              <a:path h="641762" w="2820933">
                <a:moveTo>
                  <a:pt x="0" y="0"/>
                </a:moveTo>
                <a:lnTo>
                  <a:pt x="2820934" y="0"/>
                </a:lnTo>
                <a:lnTo>
                  <a:pt x="2820934" y="641762"/>
                </a:lnTo>
                <a:lnTo>
                  <a:pt x="0" y="641762"/>
                </a:lnTo>
                <a:lnTo>
                  <a:pt x="0" y="0"/>
                </a:lnTo>
                <a:close/>
              </a:path>
            </a:pathLst>
          </a:custGeom>
          <a:blipFill>
            <a:blip r:embed="rId4"/>
            <a:stretch>
              <a:fillRect l="0" t="0" r="0" b="0"/>
            </a:stretch>
          </a:blipFill>
        </p:spPr>
      </p:sp>
      <p:sp>
        <p:nvSpPr>
          <p:cNvPr name="TextBox 4" id="4"/>
          <p:cNvSpPr txBox="true"/>
          <p:nvPr/>
        </p:nvSpPr>
        <p:spPr>
          <a:xfrm rot="0">
            <a:off x="91440" y="55245"/>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Literature Survey</a:t>
            </a:r>
          </a:p>
        </p:txBody>
      </p:sp>
      <p:sp>
        <p:nvSpPr>
          <p:cNvPr name="TextBox 5" id="5"/>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05</a:t>
            </a:r>
          </a:p>
        </p:txBody>
      </p:sp>
      <p:sp>
        <p:nvSpPr>
          <p:cNvPr name="TextBox 6" id="6"/>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TextBox 7" id="7"/>
          <p:cNvSpPr txBox="true"/>
          <p:nvPr/>
        </p:nvSpPr>
        <p:spPr>
          <a:xfrm rot="0">
            <a:off x="3466333" y="3062097"/>
            <a:ext cx="2820933" cy="466725"/>
          </a:xfrm>
          <a:prstGeom prst="rect">
            <a:avLst/>
          </a:prstGeom>
        </p:spPr>
        <p:txBody>
          <a:bodyPr anchor="t" rtlCol="false" tIns="0" lIns="0" bIns="0" rIns="0">
            <a:spAutoFit/>
          </a:bodyPr>
          <a:lstStyle/>
          <a:p>
            <a:pPr algn="ctr">
              <a:lnSpc>
                <a:spcPts val="3247"/>
              </a:lnSpc>
              <a:spcBef>
                <a:spcPct val="0"/>
              </a:spcBef>
            </a:pPr>
            <a:r>
              <a:rPr lang="en-US" sz="2706">
                <a:solidFill>
                  <a:srgbClr val="000000"/>
                </a:solidFill>
                <a:latin typeface="Times New Roman Bold"/>
                <a:ea typeface="Times New Roman Bold"/>
                <a:cs typeface="Times New Roman Bold"/>
                <a:sym typeface="Times New Roman Bold"/>
                <a:hlinkClick r:id="rId5" tooltip="https://drive.google.com/file/d/1YqGnCljFd_y1CdTWunqdsqxo50h9v4dB/view?usp=sharing"/>
              </a:rPr>
              <a:t>Click Here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3420" y="937638"/>
            <a:ext cx="5626179" cy="3052599"/>
          </a:xfrm>
          <a:custGeom>
            <a:avLst/>
            <a:gdLst/>
            <a:ahLst/>
            <a:cxnLst/>
            <a:rect r="r" b="b" t="t" l="l"/>
            <a:pathLst>
              <a:path h="3052599" w="5626179">
                <a:moveTo>
                  <a:pt x="0" y="0"/>
                </a:moveTo>
                <a:lnTo>
                  <a:pt x="5626179" y="0"/>
                </a:lnTo>
                <a:lnTo>
                  <a:pt x="5626179" y="3052600"/>
                </a:lnTo>
                <a:lnTo>
                  <a:pt x="0" y="3052600"/>
                </a:lnTo>
                <a:lnTo>
                  <a:pt x="0" y="0"/>
                </a:lnTo>
                <a:close/>
              </a:path>
            </a:pathLst>
          </a:custGeom>
          <a:blipFill>
            <a:blip r:embed="rId2"/>
            <a:stretch>
              <a:fillRect l="-3787" t="0" r="-27828" b="0"/>
            </a:stretch>
          </a:blipFill>
        </p:spPr>
      </p:sp>
      <p:sp>
        <p:nvSpPr>
          <p:cNvPr name="Freeform 3" id="3"/>
          <p:cNvSpPr/>
          <p:nvPr/>
        </p:nvSpPr>
        <p:spPr>
          <a:xfrm flipH="false" flipV="false" rot="0">
            <a:off x="693420" y="3984607"/>
            <a:ext cx="4795982" cy="1631251"/>
          </a:xfrm>
          <a:custGeom>
            <a:avLst/>
            <a:gdLst/>
            <a:ahLst/>
            <a:cxnLst/>
            <a:rect r="r" b="b" t="t" l="l"/>
            <a:pathLst>
              <a:path h="1631251" w="4795982">
                <a:moveTo>
                  <a:pt x="0" y="0"/>
                </a:moveTo>
                <a:lnTo>
                  <a:pt x="4795982" y="0"/>
                </a:lnTo>
                <a:lnTo>
                  <a:pt x="4795982" y="1631251"/>
                </a:lnTo>
                <a:lnTo>
                  <a:pt x="0" y="1631251"/>
                </a:lnTo>
                <a:lnTo>
                  <a:pt x="0" y="0"/>
                </a:lnTo>
                <a:close/>
              </a:path>
            </a:pathLst>
          </a:custGeom>
          <a:blipFill>
            <a:blip r:embed="rId3"/>
            <a:stretch>
              <a:fillRect l="-12" t="0" r="-12" b="-86757"/>
            </a:stretch>
          </a:blipFill>
        </p:spPr>
      </p:sp>
      <p:sp>
        <p:nvSpPr>
          <p:cNvPr name="Freeform 4" id="4"/>
          <p:cNvSpPr/>
          <p:nvPr/>
        </p:nvSpPr>
        <p:spPr>
          <a:xfrm flipH="false" flipV="false" rot="0">
            <a:off x="693420" y="5793194"/>
            <a:ext cx="3289727" cy="933670"/>
          </a:xfrm>
          <a:custGeom>
            <a:avLst/>
            <a:gdLst/>
            <a:ahLst/>
            <a:cxnLst/>
            <a:rect r="r" b="b" t="t" l="l"/>
            <a:pathLst>
              <a:path h="933670" w="3289727">
                <a:moveTo>
                  <a:pt x="0" y="0"/>
                </a:moveTo>
                <a:lnTo>
                  <a:pt x="3289727" y="0"/>
                </a:lnTo>
                <a:lnTo>
                  <a:pt x="3289727" y="933670"/>
                </a:lnTo>
                <a:lnTo>
                  <a:pt x="0" y="933670"/>
                </a:lnTo>
                <a:lnTo>
                  <a:pt x="0" y="0"/>
                </a:lnTo>
                <a:close/>
              </a:path>
            </a:pathLst>
          </a:custGeom>
          <a:blipFill>
            <a:blip r:embed="rId4"/>
            <a:stretch>
              <a:fillRect l="0" t="0" r="0" b="0"/>
            </a:stretch>
          </a:blipFill>
        </p:spPr>
      </p:sp>
      <p:sp>
        <p:nvSpPr>
          <p:cNvPr name="TextBox 5" id="5"/>
          <p:cNvSpPr txBox="true"/>
          <p:nvPr/>
        </p:nvSpPr>
        <p:spPr>
          <a:xfrm rot="0">
            <a:off x="91440" y="55245"/>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RSA Cryptosystem</a:t>
            </a:r>
          </a:p>
        </p:txBody>
      </p:sp>
      <p:sp>
        <p:nvSpPr>
          <p:cNvPr name="TextBox 6" id="6"/>
          <p:cNvSpPr txBox="true"/>
          <p:nvPr/>
        </p:nvSpPr>
        <p:spPr>
          <a:xfrm rot="0">
            <a:off x="9278885" y="6999449"/>
            <a:ext cx="216694"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06</a:t>
            </a:r>
          </a:p>
        </p:txBody>
      </p:sp>
      <p:sp>
        <p:nvSpPr>
          <p:cNvPr name="TextBox 7" id="7"/>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Freeform 8" id="8"/>
          <p:cNvSpPr/>
          <p:nvPr/>
        </p:nvSpPr>
        <p:spPr>
          <a:xfrm flipH="false" flipV="false" rot="0">
            <a:off x="6289410" y="660083"/>
            <a:ext cx="3458475" cy="6377467"/>
          </a:xfrm>
          <a:custGeom>
            <a:avLst/>
            <a:gdLst/>
            <a:ahLst/>
            <a:cxnLst/>
            <a:rect r="r" b="b" t="t" l="l"/>
            <a:pathLst>
              <a:path h="6377467" w="3458475">
                <a:moveTo>
                  <a:pt x="0" y="0"/>
                </a:moveTo>
                <a:lnTo>
                  <a:pt x="3458475" y="0"/>
                </a:lnTo>
                <a:lnTo>
                  <a:pt x="3458475" y="6377466"/>
                </a:lnTo>
                <a:lnTo>
                  <a:pt x="0" y="6377466"/>
                </a:lnTo>
                <a:lnTo>
                  <a:pt x="0" y="0"/>
                </a:lnTo>
                <a:close/>
              </a:path>
            </a:pathLst>
          </a:custGeom>
          <a:blipFill>
            <a:blip r:embed="rId5"/>
            <a:stretch>
              <a:fillRect l="0" t="0" r="0" b="0"/>
            </a:stretch>
          </a:blipFill>
        </p:spPr>
      </p:sp>
      <p:sp>
        <p:nvSpPr>
          <p:cNvPr name="TextBox 9" id="9"/>
          <p:cNvSpPr txBox="true"/>
          <p:nvPr/>
        </p:nvSpPr>
        <p:spPr>
          <a:xfrm rot="0">
            <a:off x="7988712" y="6957647"/>
            <a:ext cx="363266" cy="208490"/>
          </a:xfrm>
          <a:prstGeom prst="rect">
            <a:avLst/>
          </a:prstGeom>
        </p:spPr>
        <p:txBody>
          <a:bodyPr anchor="t" rtlCol="false" tIns="0" lIns="0" bIns="0" rIns="0">
            <a:spAutoFit/>
          </a:bodyPr>
          <a:lstStyle/>
          <a:p>
            <a:pPr algn="ctr">
              <a:lnSpc>
                <a:spcPts val="1432"/>
              </a:lnSpc>
              <a:spcBef>
                <a:spcPct val="0"/>
              </a:spcBef>
            </a:pPr>
            <a:r>
              <a:rPr lang="en-US" sz="1193">
                <a:solidFill>
                  <a:srgbClr val="000000"/>
                </a:solidFill>
                <a:latin typeface="Times New Roman Bold"/>
                <a:ea typeface="Times New Roman Bold"/>
                <a:cs typeface="Times New Roman Bold"/>
                <a:sym typeface="Times New Roman Bold"/>
              </a:rPr>
              <a:t>Fig. 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03824"/>
            <a:ext cx="9753600" cy="5836279"/>
          </a:xfrm>
          <a:custGeom>
            <a:avLst/>
            <a:gdLst/>
            <a:ahLst/>
            <a:cxnLst/>
            <a:rect r="r" b="b" t="t" l="l"/>
            <a:pathLst>
              <a:path h="5836279" w="9753600">
                <a:moveTo>
                  <a:pt x="0" y="0"/>
                </a:moveTo>
                <a:lnTo>
                  <a:pt x="9753600" y="0"/>
                </a:lnTo>
                <a:lnTo>
                  <a:pt x="9753600" y="5836279"/>
                </a:lnTo>
                <a:lnTo>
                  <a:pt x="0" y="5836279"/>
                </a:lnTo>
                <a:lnTo>
                  <a:pt x="0" y="0"/>
                </a:lnTo>
                <a:close/>
              </a:path>
            </a:pathLst>
          </a:custGeom>
          <a:blipFill>
            <a:blip r:embed="rId2"/>
            <a:stretch>
              <a:fillRect l="0" t="0" r="0" b="0"/>
            </a:stretch>
          </a:blipFill>
        </p:spPr>
      </p:sp>
      <p:sp>
        <p:nvSpPr>
          <p:cNvPr name="TextBox 3" id="3"/>
          <p:cNvSpPr txBox="true"/>
          <p:nvPr/>
        </p:nvSpPr>
        <p:spPr>
          <a:xfrm rot="0">
            <a:off x="91440" y="55245"/>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Paillier Cryptosystem</a:t>
            </a:r>
          </a:p>
        </p:txBody>
      </p:sp>
      <p:sp>
        <p:nvSpPr>
          <p:cNvPr name="TextBox 4" id="4"/>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07</a:t>
            </a:r>
          </a:p>
        </p:txBody>
      </p:sp>
      <p:sp>
        <p:nvSpPr>
          <p:cNvPr name="TextBox 5" id="5"/>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1045" y="1007745"/>
            <a:ext cx="6174336" cy="3165415"/>
          </a:xfrm>
          <a:custGeom>
            <a:avLst/>
            <a:gdLst/>
            <a:ahLst/>
            <a:cxnLst/>
            <a:rect r="r" b="b" t="t" l="l"/>
            <a:pathLst>
              <a:path h="3165415" w="6174336">
                <a:moveTo>
                  <a:pt x="0" y="0"/>
                </a:moveTo>
                <a:lnTo>
                  <a:pt x="6174336" y="0"/>
                </a:lnTo>
                <a:lnTo>
                  <a:pt x="6174336" y="3165415"/>
                </a:lnTo>
                <a:lnTo>
                  <a:pt x="0" y="3165415"/>
                </a:lnTo>
                <a:lnTo>
                  <a:pt x="0" y="0"/>
                </a:lnTo>
                <a:close/>
              </a:path>
            </a:pathLst>
          </a:custGeom>
          <a:blipFill>
            <a:blip r:embed="rId2"/>
            <a:stretch>
              <a:fillRect l="-4941" t="0" r="0" b="0"/>
            </a:stretch>
          </a:blipFill>
        </p:spPr>
      </p:sp>
      <p:sp>
        <p:nvSpPr>
          <p:cNvPr name="TextBox 3" id="3"/>
          <p:cNvSpPr txBox="true"/>
          <p:nvPr/>
        </p:nvSpPr>
        <p:spPr>
          <a:xfrm rot="0">
            <a:off x="91440" y="55245"/>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Paillier Cryptosystem</a:t>
            </a:r>
          </a:p>
        </p:txBody>
      </p:sp>
      <p:sp>
        <p:nvSpPr>
          <p:cNvPr name="TextBox 4" id="4"/>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08</a:t>
            </a:r>
          </a:p>
        </p:txBody>
      </p:sp>
      <p:sp>
        <p:nvSpPr>
          <p:cNvPr name="TextBox 5" id="5"/>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1781" y="1038599"/>
            <a:ext cx="8260299" cy="5238001"/>
          </a:xfrm>
          <a:custGeom>
            <a:avLst/>
            <a:gdLst/>
            <a:ahLst/>
            <a:cxnLst/>
            <a:rect r="r" b="b" t="t" l="l"/>
            <a:pathLst>
              <a:path h="5238001" w="8260299">
                <a:moveTo>
                  <a:pt x="0" y="0"/>
                </a:moveTo>
                <a:lnTo>
                  <a:pt x="8260299" y="0"/>
                </a:lnTo>
                <a:lnTo>
                  <a:pt x="8260299" y="5238002"/>
                </a:lnTo>
                <a:lnTo>
                  <a:pt x="0" y="5238002"/>
                </a:lnTo>
                <a:lnTo>
                  <a:pt x="0" y="0"/>
                </a:lnTo>
                <a:close/>
              </a:path>
            </a:pathLst>
          </a:custGeom>
          <a:blipFill>
            <a:blip r:embed="rId2"/>
            <a:stretch>
              <a:fillRect l="0" t="0" r="0" b="0"/>
            </a:stretch>
          </a:blipFill>
        </p:spPr>
      </p:sp>
      <p:sp>
        <p:nvSpPr>
          <p:cNvPr name="TextBox 3" id="3"/>
          <p:cNvSpPr txBox="true"/>
          <p:nvPr/>
        </p:nvSpPr>
        <p:spPr>
          <a:xfrm rot="0">
            <a:off x="91440" y="55245"/>
            <a:ext cx="9570720" cy="733425"/>
          </a:xfrm>
          <a:prstGeom prst="rect">
            <a:avLst/>
          </a:prstGeom>
        </p:spPr>
        <p:txBody>
          <a:bodyPr anchor="t" rtlCol="false" tIns="0" lIns="0" bIns="0" rIns="0">
            <a:spAutoFit/>
          </a:bodyPr>
          <a:lstStyle/>
          <a:p>
            <a:pPr algn="ctr">
              <a:lnSpc>
                <a:spcPts val="5120"/>
              </a:lnSpc>
            </a:pPr>
            <a:r>
              <a:rPr lang="en-US" sz="4266">
                <a:solidFill>
                  <a:srgbClr val="1F497D"/>
                </a:solidFill>
                <a:latin typeface="Times New Roman Bold"/>
                <a:ea typeface="Times New Roman Bold"/>
                <a:cs typeface="Times New Roman Bold"/>
                <a:sym typeface="Times New Roman Bold"/>
              </a:rPr>
              <a:t>Paillier Cryptosystem</a:t>
            </a:r>
          </a:p>
        </p:txBody>
      </p:sp>
      <p:sp>
        <p:nvSpPr>
          <p:cNvPr name="TextBox 4" id="4"/>
          <p:cNvSpPr txBox="true"/>
          <p:nvPr/>
        </p:nvSpPr>
        <p:spPr>
          <a:xfrm rot="0">
            <a:off x="8029787" y="6999449"/>
            <a:ext cx="1456267" cy="295275"/>
          </a:xfrm>
          <a:prstGeom prst="rect">
            <a:avLst/>
          </a:prstGeom>
        </p:spPr>
        <p:txBody>
          <a:bodyPr anchor="t" rtlCol="false" tIns="0" lIns="0" bIns="0" rIns="0">
            <a:spAutoFit/>
          </a:bodyPr>
          <a:lstStyle/>
          <a:p>
            <a:pPr algn="r">
              <a:lnSpc>
                <a:spcPts val="2047"/>
              </a:lnSpc>
            </a:pPr>
            <a:r>
              <a:rPr lang="en-US" sz="1706">
                <a:solidFill>
                  <a:srgbClr val="002060"/>
                </a:solidFill>
                <a:latin typeface="Times New Roman Bold"/>
                <a:ea typeface="Times New Roman Bold"/>
                <a:cs typeface="Times New Roman Bold"/>
                <a:sym typeface="Times New Roman Bold"/>
              </a:rPr>
              <a:t>09</a:t>
            </a:r>
          </a:p>
        </p:txBody>
      </p:sp>
      <p:sp>
        <p:nvSpPr>
          <p:cNvPr name="TextBox 5" id="5"/>
          <p:cNvSpPr txBox="true"/>
          <p:nvPr/>
        </p:nvSpPr>
        <p:spPr>
          <a:xfrm rot="0">
            <a:off x="266160" y="6999449"/>
            <a:ext cx="4429949" cy="295275"/>
          </a:xfrm>
          <a:prstGeom prst="rect">
            <a:avLst/>
          </a:prstGeom>
        </p:spPr>
        <p:txBody>
          <a:bodyPr anchor="t" rtlCol="false" tIns="0" lIns="0" bIns="0" rIns="0">
            <a:spAutoFit/>
          </a:bodyPr>
          <a:lstStyle/>
          <a:p>
            <a:pPr algn="l">
              <a:lnSpc>
                <a:spcPts val="2047"/>
              </a:lnSpc>
            </a:pPr>
            <a:r>
              <a:rPr lang="en-US" sz="1706">
                <a:solidFill>
                  <a:srgbClr val="002060"/>
                </a:solidFill>
                <a:latin typeface="Times New Roman Bold"/>
                <a:ea typeface="Times New Roman Bold"/>
                <a:cs typeface="Times New Roman Bold"/>
                <a:sym typeface="Times New Roman Bold"/>
              </a:rPr>
              <a:t>Department of ECE</a:t>
            </a:r>
          </a:p>
        </p:txBody>
      </p:sp>
      <p:sp>
        <p:nvSpPr>
          <p:cNvPr name="TextBox 6" id="6"/>
          <p:cNvSpPr txBox="true"/>
          <p:nvPr/>
        </p:nvSpPr>
        <p:spPr>
          <a:xfrm rot="0">
            <a:off x="4574835" y="6948122"/>
            <a:ext cx="363266" cy="208490"/>
          </a:xfrm>
          <a:prstGeom prst="rect">
            <a:avLst/>
          </a:prstGeom>
        </p:spPr>
        <p:txBody>
          <a:bodyPr anchor="t" rtlCol="false" tIns="0" lIns="0" bIns="0" rIns="0">
            <a:spAutoFit/>
          </a:bodyPr>
          <a:lstStyle/>
          <a:p>
            <a:pPr algn="ctr">
              <a:lnSpc>
                <a:spcPts val="1432"/>
              </a:lnSpc>
              <a:spcBef>
                <a:spcPct val="0"/>
              </a:spcBef>
            </a:pPr>
            <a:r>
              <a:rPr lang="en-US" sz="1193">
                <a:solidFill>
                  <a:srgbClr val="000000"/>
                </a:solidFill>
                <a:latin typeface="Times New Roman Bold"/>
                <a:ea typeface="Times New Roman Bold"/>
                <a:cs typeface="Times New Roman Bold"/>
                <a:sym typeface="Times New Roman Bold"/>
              </a:rPr>
              <a:t>Fig.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DAGO_IIEVh8</dc:identifier>
  <dcterms:modified xsi:type="dcterms:W3CDTF">2011-08-01T06:04:30Z</dcterms:modified>
  <cp:revision>1</cp:revision>
  <dc:title>Project_PPT_Template.pptx</dc:title>
</cp:coreProperties>
</file>