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5" y="5134254"/>
                </a:moveTo>
                <a:lnTo>
                  <a:pt x="0" y="0"/>
                </a:lnTo>
                <a:lnTo>
                  <a:pt x="0" y="1141615"/>
                </a:lnTo>
                <a:lnTo>
                  <a:pt x="0" y="2567127"/>
                </a:lnTo>
                <a:lnTo>
                  <a:pt x="0" y="2783332"/>
                </a:lnTo>
                <a:lnTo>
                  <a:pt x="2349131" y="5123827"/>
                </a:lnTo>
                <a:lnTo>
                  <a:pt x="2566365" y="5123827"/>
                </a:lnTo>
                <a:lnTo>
                  <a:pt x="2576842" y="5134254"/>
                </a:lnTo>
                <a:lnTo>
                  <a:pt x="5153685" y="5134254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2818" y="588323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8725" y="1590456"/>
            <a:ext cx="618654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639" y="1094867"/>
            <a:ext cx="7866721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3760" marR="508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EXPLORATORY  </a:t>
            </a:r>
            <a:r>
              <a:rPr dirty="0"/>
              <a:t>DATA</a:t>
            </a:r>
            <a:r>
              <a:rPr spc="-425" dirty="0"/>
              <a:t> </a:t>
            </a:r>
            <a:r>
              <a:rPr spc="-8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964" y="3991342"/>
            <a:ext cx="2193925" cy="1980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1300" spc="-5" dirty="0">
                <a:solidFill>
                  <a:srgbClr val="FFFFFF"/>
                </a:solidFill>
                <a:latin typeface="Lato"/>
                <a:cs typeface="Lato"/>
              </a:rPr>
              <a:t>Vineet Nayak S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01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3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provided</a:t>
            </a:r>
            <a:r>
              <a:rPr sz="2400" b="1" u="heavy" spc="-16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1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129157"/>
            <a:ext cx="705612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dataset contains 12043 transactions for 100 customers who have one bank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account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each.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Transactional period is from 01/08/2018 31/10/2018 (92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days).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There is only 91 unique dates in the dataset, (missing date: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2018-08-16)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rlito"/>
              <a:cs typeface="Carlito"/>
            </a:endParaRPr>
          </a:p>
          <a:p>
            <a:pPr marL="12700" marR="347980" indent="40005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data entries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unique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have consistent formats 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analysis.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Some columns contain  missing data (NA cells), possibly due to the nature of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transaction.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columns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rlito"/>
              <a:cs typeface="Carlito"/>
            </a:endParaRPr>
          </a:p>
          <a:p>
            <a:pPr marL="469265" marR="5080">
              <a:lnSpc>
                <a:spcPts val="165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['status', 'card_present_flag ', bpay_biller_code ', '‘currency', 'long_lat ', txn_description ',  merchant_id'merchant_code ', first_name ', 'balance', 'date', 'gender', ''merchant_suburb ',  merchant_state ', 'extraction', ''transaction_id ', 'country', customer_id  ',merchant_long_lat'movement']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3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4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7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insights: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1420" marR="160655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Total transaction volume over the dates have ranged from 10,000 to 40,000 usually, mean  transactions have ranged from 100 AUD to 300 AUD</a:t>
            </a:r>
            <a:r>
              <a:rPr spc="-15" dirty="0"/>
              <a:t> </a:t>
            </a:r>
            <a:r>
              <a:rPr spc="-5" dirty="0"/>
              <a:t>usually.</a:t>
            </a:r>
          </a:p>
          <a:p>
            <a:pPr marL="1201420" marR="4508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Male customers have spent more on their transactions over the dates, </a:t>
            </a:r>
            <a:r>
              <a:rPr dirty="0"/>
              <a:t>as </a:t>
            </a:r>
            <a:r>
              <a:rPr spc="-5" dirty="0"/>
              <a:t>compared to their  female</a:t>
            </a:r>
            <a:r>
              <a:rPr spc="-10" dirty="0"/>
              <a:t> </a:t>
            </a:r>
            <a:r>
              <a:rPr spc="-5" dirty="0"/>
              <a:t>customers.</a:t>
            </a:r>
          </a:p>
          <a:p>
            <a:pPr marL="1201420" marR="59499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States have widely distributed transaction over the dates, but New South Wales </a:t>
            </a:r>
            <a:r>
              <a:rPr dirty="0"/>
              <a:t>and  </a:t>
            </a:r>
            <a:r>
              <a:rPr spc="-5" dirty="0"/>
              <a:t>Queensland have had </a:t>
            </a:r>
            <a:r>
              <a:rPr dirty="0"/>
              <a:t>a </a:t>
            </a:r>
            <a:r>
              <a:rPr spc="-5" dirty="0"/>
              <a:t>few peaks in transaction</a:t>
            </a:r>
            <a:r>
              <a:rPr spc="-20" dirty="0"/>
              <a:t> </a:t>
            </a:r>
            <a:r>
              <a:rPr dirty="0"/>
              <a:t>amounts.</a:t>
            </a:r>
          </a:p>
          <a:p>
            <a:pPr marL="1201420" marR="8191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State wise, New South Wales, Victoria </a:t>
            </a:r>
            <a:r>
              <a:rPr dirty="0"/>
              <a:t>and </a:t>
            </a:r>
            <a:r>
              <a:rPr spc="-5" dirty="0"/>
              <a:t>Queensland have had most transaction. The fact  that most economic centres </a:t>
            </a:r>
            <a:r>
              <a:rPr dirty="0"/>
              <a:t>and </a:t>
            </a:r>
            <a:r>
              <a:rPr spc="-5" dirty="0"/>
              <a:t>large cities of Australia </a:t>
            </a:r>
            <a:r>
              <a:rPr dirty="0"/>
              <a:t>are </a:t>
            </a:r>
            <a:r>
              <a:rPr spc="-5" dirty="0"/>
              <a:t>in this states </a:t>
            </a:r>
            <a:r>
              <a:rPr dirty="0"/>
              <a:t>also </a:t>
            </a:r>
            <a:r>
              <a:rPr spc="-5" dirty="0"/>
              <a:t>supports the  fact.</a:t>
            </a:r>
          </a:p>
          <a:p>
            <a:pPr marL="1201420" marR="5080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Going by total transaction in sub regions maximum transactions have come from Sydney,  Melbourne </a:t>
            </a:r>
            <a:r>
              <a:rPr dirty="0"/>
              <a:t>and </a:t>
            </a:r>
            <a:r>
              <a:rPr spc="-5" dirty="0"/>
              <a:t>Brisbane. These </a:t>
            </a:r>
            <a:r>
              <a:rPr dirty="0"/>
              <a:t>are </a:t>
            </a:r>
            <a:r>
              <a:rPr spc="-5" dirty="0"/>
              <a:t>the largest cities in Australia, </a:t>
            </a:r>
            <a:r>
              <a:rPr dirty="0"/>
              <a:t>and </a:t>
            </a:r>
            <a:r>
              <a:rPr spc="-5" dirty="0"/>
              <a:t>it is logical that largest  transactions come from</a:t>
            </a:r>
            <a:r>
              <a:rPr spc="-10" dirty="0"/>
              <a:t> </a:t>
            </a:r>
            <a:r>
              <a:rPr spc="-5" dirty="0"/>
              <a:t>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785" y="271522"/>
            <a:ext cx="71075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Going by mean transactions in sub regions high values have been from Pantapin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Gladesville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,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Parap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such. We cannot yet determine much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about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them due to limited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  <a:p>
            <a:pPr marL="348615" marR="14414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Total values of sum of customers bank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accounts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balance have been in the range of 1000000  to 1500000 AUD over the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dates.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6595" y="1397447"/>
            <a:ext cx="4170791" cy="3436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785" y="271522"/>
            <a:ext cx="714375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604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mean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usual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account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balance of the customers has varied from 10,000 to 20,000 AUD  over the times. This does suggest that customers have been saving money,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assets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grown.</a:t>
            </a:r>
            <a:endParaRPr sz="140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Male customers have had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account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balance than female customers, over the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dates.</a:t>
            </a:r>
            <a:endParaRPr sz="1400">
              <a:latin typeface="Carlito"/>
              <a:cs typeface="Carlito"/>
            </a:endParaRPr>
          </a:p>
          <a:p>
            <a:pPr marL="348615" marR="38417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mean transaction bar plot shows that the value has remained fairly uniform over the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ages,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total transaction has high rises for 22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34.</a:t>
            </a:r>
            <a:endParaRPr sz="1400">
              <a:latin typeface="Carlito"/>
              <a:cs typeface="Carlito"/>
            </a:endParaRPr>
          </a:p>
          <a:p>
            <a:pPr marL="348615" marR="3429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of the customers of the bank have made more credit transactions,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compared to debit  transactions.</a:t>
            </a:r>
            <a:endParaRPr sz="1400">
              <a:latin typeface="Carlito"/>
              <a:cs typeface="Carlito"/>
            </a:endParaRPr>
          </a:p>
          <a:p>
            <a:pPr marL="348615" marR="9017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Working with the map coordinates, it becomes clear that the majority of the transactions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based where the major cities of Australia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are.</a:t>
            </a:r>
            <a:endParaRPr sz="1400">
              <a:latin typeface="Carlito"/>
              <a:cs typeface="Carlito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spending is coming from the large cities of Australia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from some key states. The bank  should look to expand its operations in these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areas.</a:t>
            </a:r>
            <a:endParaRPr sz="1400">
              <a:latin typeface="Carlito"/>
              <a:cs typeface="Carlito"/>
            </a:endParaRPr>
          </a:p>
          <a:p>
            <a:pPr marL="348615" marR="7175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Some customers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have tendency to spend more than others, 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average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bank balance of  the customers have increased. It indicates that the bank customers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getting well  financially.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Carlito</vt:lpstr>
      <vt:lpstr>Lato</vt:lpstr>
      <vt:lpstr>Verdana</vt:lpstr>
      <vt:lpstr>Office Theme</vt:lpstr>
      <vt:lpstr>EXPLORATORY  DATA ANALYSIS</vt:lpstr>
      <vt:lpstr>The provided data:</vt:lpstr>
      <vt:lpstr>The insights: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</dc:title>
  <dc:creator>hp</dc:creator>
  <cp:lastModifiedBy>Vineet</cp:lastModifiedBy>
  <cp:revision>1</cp:revision>
  <dcterms:created xsi:type="dcterms:W3CDTF">2022-04-20T07:10:32Z</dcterms:created>
  <dcterms:modified xsi:type="dcterms:W3CDTF">2022-04-20T07:11:49Z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2022-04-20T00:00:00Z</vt:filetime>
  </property>
</Properties>
</file>