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5" y="5134254"/>
                </a:moveTo>
                <a:lnTo>
                  <a:pt x="0" y="0"/>
                </a:lnTo>
                <a:lnTo>
                  <a:pt x="0" y="1141615"/>
                </a:lnTo>
                <a:lnTo>
                  <a:pt x="0" y="2567127"/>
                </a:lnTo>
                <a:lnTo>
                  <a:pt x="0" y="2783332"/>
                </a:lnTo>
                <a:lnTo>
                  <a:pt x="2349131" y="5123827"/>
                </a:lnTo>
                <a:lnTo>
                  <a:pt x="2566365" y="5123827"/>
                </a:lnTo>
                <a:lnTo>
                  <a:pt x="2576842" y="5134254"/>
                </a:lnTo>
                <a:lnTo>
                  <a:pt x="5153685" y="5134254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52818" y="588323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8072" y="1631099"/>
            <a:ext cx="74278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992" y="2405413"/>
            <a:ext cx="8042015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141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Predictive</a:t>
            </a:r>
            <a:r>
              <a:rPr spc="-390" dirty="0"/>
              <a:t> </a:t>
            </a:r>
            <a:r>
              <a:rPr spc="15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964" y="3991342"/>
            <a:ext cx="2193925" cy="1980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1300" spc="-5" dirty="0">
                <a:solidFill>
                  <a:srgbClr val="FFFFFF"/>
                </a:solidFill>
                <a:latin typeface="Lato"/>
                <a:cs typeface="Lato"/>
              </a:rPr>
              <a:t>Vineet Nayak S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443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Model building</a:t>
            </a:r>
            <a:r>
              <a:rPr sz="2400" b="1" u="heavy" spc="-30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parameters: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26" y="1235811"/>
            <a:ext cx="658749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56870" indent="-328295">
              <a:lnSpc>
                <a:spcPct val="149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Scatter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plots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were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made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Salary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vs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Age,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Salary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vs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Account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Balance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Salary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vs  Transaction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Amount.</a:t>
            </a:r>
            <a:endParaRPr sz="1300">
              <a:latin typeface="Lato"/>
              <a:cs typeface="Lato"/>
            </a:endParaRPr>
          </a:p>
          <a:p>
            <a:pPr marL="340360" marR="66675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Filtering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type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transaction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transaction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description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column,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amount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  person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has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spent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average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POS,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Interbank,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Phone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Bank.</a:t>
            </a:r>
            <a:endParaRPr sz="1300">
              <a:latin typeface="Lato"/>
              <a:cs typeface="Lato"/>
            </a:endParaRPr>
          </a:p>
          <a:p>
            <a:pPr marL="340360" marR="85725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Phone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bank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bank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transfer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not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adequate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ato"/>
                <a:cs typeface="Lato"/>
              </a:rPr>
              <a:t>all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customers.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not  considered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predictive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analysis</a:t>
            </a:r>
            <a:endParaRPr sz="1300">
              <a:latin typeface="Lato"/>
              <a:cs typeface="Lato"/>
            </a:endParaRPr>
          </a:p>
          <a:p>
            <a:pPr marL="340360" marR="5080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Created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new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features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data.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average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payments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made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customers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average</a:t>
            </a:r>
            <a:r>
              <a:rPr sz="13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money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spent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customers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at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point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sale.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295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9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Supervised</a:t>
            </a:r>
            <a:r>
              <a:rPr sz="2400" b="1" u="heavy" spc="-2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0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Model: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150021"/>
            <a:ext cx="1887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15" dirty="0">
                <a:solidFill>
                  <a:srgbClr val="FFFFFF"/>
                </a:solidFill>
                <a:latin typeface="Lato"/>
                <a:cs typeface="Lato"/>
              </a:rPr>
              <a:t>Linear </a:t>
            </a: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Regression</a:t>
            </a:r>
            <a:r>
              <a:rPr sz="1300" b="1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Lato"/>
                <a:cs typeface="Lato"/>
              </a:rPr>
              <a:t>Model: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8415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spc="-40" dirty="0"/>
              <a:t>Took</a:t>
            </a:r>
            <a:r>
              <a:rPr spc="-85" dirty="0"/>
              <a:t> </a:t>
            </a:r>
            <a:r>
              <a:rPr dirty="0"/>
              <a:t>these</a:t>
            </a:r>
            <a:r>
              <a:rPr spc="-80" dirty="0"/>
              <a:t> </a:t>
            </a:r>
            <a:r>
              <a:rPr spc="-5" dirty="0"/>
              <a:t>columns</a:t>
            </a:r>
            <a:r>
              <a:rPr spc="-80" dirty="0"/>
              <a:t> </a:t>
            </a:r>
            <a:r>
              <a:rPr spc="5" dirty="0"/>
              <a:t>as</a:t>
            </a:r>
            <a:r>
              <a:rPr spc="-80" dirty="0"/>
              <a:t> </a:t>
            </a:r>
            <a:r>
              <a:rPr spc="-10" dirty="0"/>
              <a:t>X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65" dirty="0"/>
              <a:t>y.</a:t>
            </a:r>
            <a:r>
              <a:rPr spc="-80" dirty="0"/>
              <a:t> </a:t>
            </a:r>
            <a:r>
              <a:rPr spc="-5" dirty="0"/>
              <a:t>The</a:t>
            </a:r>
            <a:r>
              <a:rPr spc="-80" dirty="0"/>
              <a:t> </a:t>
            </a:r>
            <a:r>
              <a:rPr spc="25" dirty="0"/>
              <a:t>r2</a:t>
            </a:r>
            <a:r>
              <a:rPr spc="-80" dirty="0"/>
              <a:t> </a:t>
            </a:r>
            <a:r>
              <a:rPr dirty="0"/>
              <a:t>score</a:t>
            </a:r>
            <a:r>
              <a:rPr spc="-80" dirty="0"/>
              <a:t> </a:t>
            </a:r>
            <a:r>
              <a:rPr spc="-5" dirty="0"/>
              <a:t>was</a:t>
            </a:r>
            <a:r>
              <a:rPr spc="-80" dirty="0"/>
              <a:t> </a:t>
            </a:r>
            <a:r>
              <a:rPr spc="-20" dirty="0"/>
              <a:t>low,</a:t>
            </a:r>
            <a:r>
              <a:rPr spc="-80" dirty="0"/>
              <a:t> </a:t>
            </a:r>
            <a:r>
              <a:rPr spc="5" dirty="0"/>
              <a:t>main</a:t>
            </a:r>
            <a:r>
              <a:rPr spc="-80" dirty="0"/>
              <a:t> </a:t>
            </a:r>
            <a:r>
              <a:rPr spc="5" dirty="0"/>
              <a:t>reason</a:t>
            </a:r>
            <a:r>
              <a:rPr spc="-80" dirty="0"/>
              <a:t> </a:t>
            </a:r>
            <a:r>
              <a:rPr dirty="0"/>
              <a:t>being</a:t>
            </a:r>
            <a:r>
              <a:rPr spc="-80" dirty="0"/>
              <a:t> </a:t>
            </a:r>
            <a:r>
              <a:rPr spc="10" dirty="0"/>
              <a:t>lack</a:t>
            </a:r>
            <a:r>
              <a:rPr spc="-80" dirty="0"/>
              <a:t> </a:t>
            </a:r>
            <a:r>
              <a:rPr spc="-20" dirty="0"/>
              <a:t>of</a:t>
            </a:r>
            <a:r>
              <a:rPr spc="-80" dirty="0"/>
              <a:t> </a:t>
            </a:r>
            <a:r>
              <a:rPr dirty="0"/>
              <a:t>data,</a:t>
            </a:r>
            <a:r>
              <a:rPr spc="-80" dirty="0"/>
              <a:t> </a:t>
            </a:r>
            <a:r>
              <a:rPr spc="-10" dirty="0"/>
              <a:t>hence</a:t>
            </a:r>
            <a:r>
              <a:rPr spc="-80" dirty="0"/>
              <a:t> </a:t>
            </a:r>
            <a:r>
              <a:rPr spc="5" dirty="0"/>
              <a:t>less  </a:t>
            </a:r>
            <a:r>
              <a:rPr spc="10" dirty="0"/>
              <a:t>training</a:t>
            </a:r>
            <a:r>
              <a:rPr spc="-90" dirty="0"/>
              <a:t> </a:t>
            </a:r>
            <a:r>
              <a:rPr spc="-10" dirty="0"/>
              <a:t>examples.</a:t>
            </a:r>
          </a:p>
          <a:p>
            <a:pPr marL="819150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500"/>
          </a:p>
          <a:p>
            <a:pPr marL="83185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Lato"/>
                <a:cs typeface="Lato"/>
              </a:rPr>
              <a:t>Decision </a:t>
            </a:r>
            <a:r>
              <a:rPr b="1" spc="-20" dirty="0">
                <a:latin typeface="Lato"/>
                <a:cs typeface="Lato"/>
              </a:rPr>
              <a:t>Tree</a:t>
            </a:r>
            <a:r>
              <a:rPr b="1" spc="-140" dirty="0">
                <a:latin typeface="Lato"/>
                <a:cs typeface="Lato"/>
              </a:rPr>
              <a:t> </a:t>
            </a:r>
            <a:r>
              <a:rPr b="1" spc="5" dirty="0">
                <a:latin typeface="Lato"/>
                <a:cs typeface="Lato"/>
              </a:rPr>
              <a:t>Regressor:</a:t>
            </a:r>
          </a:p>
          <a:p>
            <a:pPr marL="819150">
              <a:lnSpc>
                <a:spcPct val="100000"/>
              </a:lnSpc>
              <a:spcBef>
                <a:spcPts val="10"/>
              </a:spcBef>
            </a:pPr>
            <a:endParaRPr sz="1500">
              <a:latin typeface="Lato"/>
              <a:cs typeface="Lato"/>
            </a:endParaRPr>
          </a:p>
          <a:p>
            <a:pPr marL="1289050" indent="-3282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dirty="0"/>
              <a:t>This</a:t>
            </a:r>
            <a:r>
              <a:rPr spc="-90" dirty="0"/>
              <a:t> </a:t>
            </a:r>
            <a:r>
              <a:rPr dirty="0"/>
              <a:t>model</a:t>
            </a:r>
            <a:r>
              <a:rPr spc="-85" dirty="0"/>
              <a:t> </a:t>
            </a:r>
            <a:r>
              <a:rPr spc="5" dirty="0"/>
              <a:t>also</a:t>
            </a:r>
            <a:r>
              <a:rPr spc="-85" dirty="0"/>
              <a:t> </a:t>
            </a:r>
            <a:r>
              <a:rPr spc="-15" dirty="0"/>
              <a:t>gave</a:t>
            </a:r>
            <a:r>
              <a:rPr spc="-85" dirty="0"/>
              <a:t> </a:t>
            </a:r>
            <a:r>
              <a:rPr spc="10" dirty="0"/>
              <a:t>a</a:t>
            </a:r>
            <a:r>
              <a:rPr spc="-85" dirty="0"/>
              <a:t> </a:t>
            </a:r>
            <a:r>
              <a:rPr dirty="0"/>
              <a:t>very</a:t>
            </a:r>
            <a:r>
              <a:rPr spc="-85" dirty="0"/>
              <a:t> </a:t>
            </a:r>
            <a:r>
              <a:rPr spc="-5" dirty="0"/>
              <a:t>low</a:t>
            </a:r>
            <a:r>
              <a:rPr spc="-85" dirty="0"/>
              <a:t> </a:t>
            </a:r>
            <a:r>
              <a:rPr spc="-5" dirty="0"/>
              <a:t>score.</a:t>
            </a:r>
          </a:p>
          <a:p>
            <a:pPr marL="128905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spc="5" dirty="0"/>
              <a:t>But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sample</a:t>
            </a:r>
            <a:r>
              <a:rPr spc="-85" dirty="0"/>
              <a:t> </a:t>
            </a:r>
            <a:r>
              <a:rPr spc="5" dirty="0"/>
              <a:t>prediction</a:t>
            </a:r>
            <a:r>
              <a:rPr spc="-85" dirty="0"/>
              <a:t> </a:t>
            </a:r>
            <a:r>
              <a:rPr spc="15" dirty="0"/>
              <a:t>it</a:t>
            </a:r>
            <a:r>
              <a:rPr spc="-85" dirty="0"/>
              <a:t> </a:t>
            </a:r>
            <a:r>
              <a:rPr dirty="0"/>
              <a:t>made</a:t>
            </a:r>
            <a:r>
              <a:rPr spc="-85" dirty="0"/>
              <a:t> </a:t>
            </a:r>
            <a:r>
              <a:rPr spc="-5" dirty="0"/>
              <a:t>was</a:t>
            </a:r>
            <a:r>
              <a:rPr spc="-80" dirty="0"/>
              <a:t> </a:t>
            </a:r>
            <a:r>
              <a:rPr spc="5" dirty="0"/>
              <a:t>also</a:t>
            </a:r>
            <a:r>
              <a:rPr spc="-85" dirty="0"/>
              <a:t> </a:t>
            </a:r>
            <a:r>
              <a:rPr spc="5" dirty="0"/>
              <a:t>in</a:t>
            </a:r>
            <a:r>
              <a:rPr spc="-85" dirty="0"/>
              <a:t> </a:t>
            </a:r>
            <a:r>
              <a:rPr spc="5" dirty="0"/>
              <a:t>in</a:t>
            </a:r>
            <a:r>
              <a:rPr spc="-85" dirty="0"/>
              <a:t> </a:t>
            </a:r>
            <a:r>
              <a:rPr spc="10" dirty="0"/>
              <a:t>realistic</a:t>
            </a:r>
            <a:r>
              <a:rPr spc="-85" dirty="0"/>
              <a:t> </a:t>
            </a:r>
            <a:r>
              <a:rPr spc="-5" dirty="0"/>
              <a:t>values.</a:t>
            </a:r>
          </a:p>
        </p:txBody>
      </p:sp>
      <p:sp>
        <p:nvSpPr>
          <p:cNvPr id="5" name="object 5"/>
          <p:cNvSpPr/>
          <p:nvPr/>
        </p:nvSpPr>
        <p:spPr>
          <a:xfrm>
            <a:off x="1297497" y="1485896"/>
            <a:ext cx="3116143" cy="74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2115" y="1485896"/>
            <a:ext cx="4283016" cy="743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3286" y="3492217"/>
            <a:ext cx="2231795" cy="852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376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8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Unsupervised</a:t>
            </a:r>
            <a:r>
              <a:rPr sz="2400" b="1" u="heavy" spc="-2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0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Model: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241489"/>
            <a:ext cx="29737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FFFF"/>
                </a:solidFill>
                <a:latin typeface="Lato"/>
                <a:cs typeface="Lato"/>
              </a:rPr>
              <a:t>Customer</a:t>
            </a:r>
            <a:r>
              <a:rPr sz="1300" b="1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Lato"/>
                <a:cs typeface="Lato"/>
              </a:rPr>
              <a:t>Segmentation</a:t>
            </a:r>
            <a:r>
              <a:rPr sz="1300" b="1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300" b="1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Lato"/>
                <a:cs typeface="Lato"/>
              </a:rPr>
              <a:t>K-Means: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426" y="3782753"/>
            <a:ext cx="706564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elbow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curve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Kmeans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shows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elbow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formed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at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K=3.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So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ato"/>
                <a:cs typeface="Lato"/>
              </a:rPr>
              <a:t>we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make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3</a:t>
            </a:r>
            <a:r>
              <a:rPr sz="1300" spc="-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clusters.</a:t>
            </a:r>
            <a:endParaRPr sz="1300">
              <a:latin typeface="Lato"/>
              <a:cs typeface="Lato"/>
            </a:endParaRPr>
          </a:p>
          <a:p>
            <a:pPr marL="340360" marR="16319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customer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segments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been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made.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segments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based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customer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ato"/>
                <a:cs typeface="Lato"/>
              </a:rPr>
              <a:t>age,</a:t>
            </a:r>
            <a:r>
              <a:rPr sz="1300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account 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balance,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average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payment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POS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ato"/>
                <a:cs typeface="Lato"/>
              </a:rPr>
              <a:t>transactions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Lato"/>
                <a:cs typeface="Lato"/>
              </a:rPr>
              <a:t>salary.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2119" y="1565696"/>
            <a:ext cx="3839742" cy="2012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</vt:lpstr>
      <vt:lpstr>Verdana</vt:lpstr>
      <vt:lpstr>Office Theme</vt:lpstr>
      <vt:lpstr>Predictive Analytics</vt:lpstr>
      <vt:lpstr>Model building parameters:</vt:lpstr>
      <vt:lpstr>Supervised Model:</vt:lpstr>
      <vt:lpstr>Unsupervised Model: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hp</dc:creator>
  <cp:lastModifiedBy>Vineet</cp:lastModifiedBy>
  <cp:revision>1</cp:revision>
  <dcterms:created xsi:type="dcterms:W3CDTF">2022-04-20T07:44:41Z</dcterms:created>
  <dcterms:modified xsi:type="dcterms:W3CDTF">2022-04-20T07:45:31Z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2022-04-20T00:00:00Z</vt:filetime>
  </property>
</Properties>
</file>