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sldIdLst>
    <p:sldId id="258" r:id="rId2"/>
  </p:sldIdLst>
  <p:sldSz cx="47548800" cy="384048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4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zem Atassi" initials="NA" lastIdx="6" clrIdx="0"/>
  <p:cmAuthor id="1" name="Nazem Atassi" initials="" lastIdx="8" clrIdx="1"/>
  <p:cmAuthor id="2" name="Atassi,Nazem, M.D." initials="AM" lastIdx="5" clrIdx="2">
    <p:extLst>
      <p:ext uri="{19B8F6BF-5375-455C-9EA6-DF929625EA0E}">
        <p15:presenceInfo xmlns:p15="http://schemas.microsoft.com/office/powerpoint/2012/main" userId="S-1-5-21-8915387-943144406-1916815836-270072" providerId="AD"/>
      </p:ext>
    </p:extLst>
  </p:cmAuthor>
  <p:cmAuthor id="3" name="Microsoft Office User" initials="MOU" lastIdx="1" clrIdx="3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4" name="Chew, Sheena,M.D." initials="CS" lastIdx="10" clrIdx="4">
    <p:extLst>
      <p:ext uri="{19B8F6BF-5375-455C-9EA6-DF929625EA0E}">
        <p15:presenceInfo xmlns:p15="http://schemas.microsoft.com/office/powerpoint/2012/main" userId="S::schew1@partners.org::b33e8872-1fae-4b3d-9b4f-cf05817e2945" providerId="AD"/>
      </p:ext>
    </p:extLst>
  </p:cmAuthor>
  <p:cmAuthor id="5" name="Scheier, Zoe" initials="ZS" lastIdx="1" clrIdx="5">
    <p:extLst>
      <p:ext uri="{19B8F6BF-5375-455C-9EA6-DF929625EA0E}">
        <p15:presenceInfo xmlns:p15="http://schemas.microsoft.com/office/powerpoint/2012/main" userId="Scheier, Zo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2244"/>
    <a:srgbClr val="FF0000"/>
    <a:srgbClr val="000000"/>
    <a:srgbClr val="0000FF"/>
    <a:srgbClr val="FF9900"/>
    <a:srgbClr val="519643"/>
    <a:srgbClr val="FB4F14"/>
    <a:srgbClr val="F08D20"/>
    <a:srgbClr val="FD9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341" autoAdjust="0"/>
    <p:restoredTop sz="95597" autoAdjust="0"/>
  </p:normalViewPr>
  <p:slideViewPr>
    <p:cSldViewPr>
      <p:cViewPr varScale="1">
        <p:scale>
          <a:sx n="19" d="100"/>
          <a:sy n="19" d="100"/>
        </p:scale>
        <p:origin x="846" y="120"/>
      </p:cViewPr>
      <p:guideLst>
        <p:guide orient="horz" pos="12096"/>
        <p:guide pos="14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97CF-EA62-475F-AFF2-C6F2989F833D}" type="datetimeFigureOut">
              <a:rPr lang="en-US" smtClean="0"/>
              <a:t>10/5/2021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3688" y="1162050"/>
            <a:ext cx="3883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EF6EB-D9B4-4A07-A9B6-2A394556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 – good compliance, great correlation FRS, Hevelius correlation, change over time?</a:t>
            </a: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Future directions – look at part 1 for test retest info and compliance for more frequent tasks, benchmark for monitored Hevelius to compare remote. Complex data about gait and cognition </a:t>
            </a:r>
          </a:p>
          <a:p>
            <a:endParaRPr lang="en-US" sz="1200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 these in bullets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EF6EB-D9B4-4A07-A9B6-2A3945564D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0" y="6285233"/>
            <a:ext cx="40416480" cy="13370560"/>
          </a:xfrm>
        </p:spPr>
        <p:txBody>
          <a:bodyPr anchor="b"/>
          <a:lstStyle>
            <a:lvl1pPr algn="ctr">
              <a:defRPr sz="3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20171413"/>
            <a:ext cx="35661600" cy="9272267"/>
          </a:xfrm>
        </p:spPr>
        <p:txBody>
          <a:bodyPr/>
          <a:lstStyle>
            <a:lvl1pPr marL="0" indent="0" algn="ctr">
              <a:buNone/>
              <a:defRPr sz="12480"/>
            </a:lvl1pPr>
            <a:lvl2pPr marL="2377440" indent="0" algn="ctr">
              <a:buNone/>
              <a:defRPr sz="10400"/>
            </a:lvl2pPr>
            <a:lvl3pPr marL="4754880" indent="0" algn="ctr">
              <a:buNone/>
              <a:defRPr sz="9360"/>
            </a:lvl3pPr>
            <a:lvl4pPr marL="7132320" indent="0" algn="ctr">
              <a:buNone/>
              <a:defRPr sz="8320"/>
            </a:lvl4pPr>
            <a:lvl5pPr marL="9509760" indent="0" algn="ctr">
              <a:buNone/>
              <a:defRPr sz="8320"/>
            </a:lvl5pPr>
            <a:lvl6pPr marL="11887200" indent="0" algn="ctr">
              <a:buNone/>
              <a:defRPr sz="8320"/>
            </a:lvl6pPr>
            <a:lvl7pPr marL="14264640" indent="0" algn="ctr">
              <a:buNone/>
              <a:defRPr sz="8320"/>
            </a:lvl7pPr>
            <a:lvl8pPr marL="16642080" indent="0" algn="ctr">
              <a:buNone/>
              <a:defRPr sz="8320"/>
            </a:lvl8pPr>
            <a:lvl9pPr marL="19019520" indent="0" algn="ctr">
              <a:buNone/>
              <a:defRPr sz="8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3" y="2044700"/>
            <a:ext cx="1025271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3" y="2044700"/>
            <a:ext cx="3016377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5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8" y="9574541"/>
            <a:ext cx="41010840" cy="15975327"/>
          </a:xfrm>
        </p:spPr>
        <p:txBody>
          <a:bodyPr anchor="b"/>
          <a:lstStyle>
            <a:lvl1pPr>
              <a:defRPr sz="3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8" y="25701001"/>
            <a:ext cx="41010840" cy="8401047"/>
          </a:xfrm>
        </p:spPr>
        <p:txBody>
          <a:bodyPr/>
          <a:lstStyle>
            <a:lvl1pPr marL="0" indent="0">
              <a:buNone/>
              <a:defRPr sz="12480">
                <a:solidFill>
                  <a:schemeClr val="tx1"/>
                </a:solidFill>
              </a:defRPr>
            </a:lvl1pPr>
            <a:lvl2pPr marL="237744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2pPr>
            <a:lvl3pPr marL="4754880" indent="0">
              <a:buNone/>
              <a:defRPr sz="9360">
                <a:solidFill>
                  <a:schemeClr val="tx1">
                    <a:tint val="75000"/>
                  </a:schemeClr>
                </a:solidFill>
              </a:defRPr>
            </a:lvl3pPr>
            <a:lvl4pPr marL="713232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4pPr>
            <a:lvl5pPr marL="950976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5pPr>
            <a:lvl6pPr marL="1188720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6pPr>
            <a:lvl7pPr marL="1426464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7pPr>
            <a:lvl8pPr marL="1664208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8pPr>
            <a:lvl9pPr marL="1901952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10223500"/>
            <a:ext cx="202082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10223500"/>
            <a:ext cx="202082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2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044708"/>
            <a:ext cx="410108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8" y="9414513"/>
            <a:ext cx="20115368" cy="4613907"/>
          </a:xfrm>
        </p:spPr>
        <p:txBody>
          <a:bodyPr anchor="b"/>
          <a:lstStyle>
            <a:lvl1pPr marL="0" indent="0">
              <a:buNone/>
              <a:defRPr sz="12480" b="1"/>
            </a:lvl1pPr>
            <a:lvl2pPr marL="2377440" indent="0">
              <a:buNone/>
              <a:defRPr sz="10400" b="1"/>
            </a:lvl2pPr>
            <a:lvl3pPr marL="4754880" indent="0">
              <a:buNone/>
              <a:defRPr sz="9360" b="1"/>
            </a:lvl3pPr>
            <a:lvl4pPr marL="7132320" indent="0">
              <a:buNone/>
              <a:defRPr sz="8320" b="1"/>
            </a:lvl4pPr>
            <a:lvl5pPr marL="9509760" indent="0">
              <a:buNone/>
              <a:defRPr sz="8320" b="1"/>
            </a:lvl5pPr>
            <a:lvl6pPr marL="11887200" indent="0">
              <a:buNone/>
              <a:defRPr sz="8320" b="1"/>
            </a:lvl6pPr>
            <a:lvl7pPr marL="14264640" indent="0">
              <a:buNone/>
              <a:defRPr sz="8320" b="1"/>
            </a:lvl7pPr>
            <a:lvl8pPr marL="16642080" indent="0">
              <a:buNone/>
              <a:defRPr sz="8320" b="1"/>
            </a:lvl8pPr>
            <a:lvl9pPr marL="19019520" indent="0">
              <a:buNone/>
              <a:defRPr sz="8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8" y="14028420"/>
            <a:ext cx="2011536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3" y="9414513"/>
            <a:ext cx="20214433" cy="4613907"/>
          </a:xfrm>
        </p:spPr>
        <p:txBody>
          <a:bodyPr anchor="b"/>
          <a:lstStyle>
            <a:lvl1pPr marL="0" indent="0">
              <a:buNone/>
              <a:defRPr sz="12480" b="1"/>
            </a:lvl1pPr>
            <a:lvl2pPr marL="2377440" indent="0">
              <a:buNone/>
              <a:defRPr sz="10400" b="1"/>
            </a:lvl2pPr>
            <a:lvl3pPr marL="4754880" indent="0">
              <a:buNone/>
              <a:defRPr sz="9360" b="1"/>
            </a:lvl3pPr>
            <a:lvl4pPr marL="7132320" indent="0">
              <a:buNone/>
              <a:defRPr sz="8320" b="1"/>
            </a:lvl4pPr>
            <a:lvl5pPr marL="9509760" indent="0">
              <a:buNone/>
              <a:defRPr sz="8320" b="1"/>
            </a:lvl5pPr>
            <a:lvl6pPr marL="11887200" indent="0">
              <a:buNone/>
              <a:defRPr sz="8320" b="1"/>
            </a:lvl6pPr>
            <a:lvl7pPr marL="14264640" indent="0">
              <a:buNone/>
              <a:defRPr sz="8320" b="1"/>
            </a:lvl7pPr>
            <a:lvl8pPr marL="16642080" indent="0">
              <a:buNone/>
              <a:defRPr sz="8320" b="1"/>
            </a:lvl8pPr>
            <a:lvl9pPr marL="19019520" indent="0">
              <a:buNone/>
              <a:defRPr sz="8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3" y="14028420"/>
            <a:ext cx="20214433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560320"/>
            <a:ext cx="15335726" cy="8961120"/>
          </a:xfrm>
        </p:spPr>
        <p:txBody>
          <a:bodyPr anchor="b"/>
          <a:lstStyle>
            <a:lvl1pPr>
              <a:defRPr sz="16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5529588"/>
            <a:ext cx="24071580" cy="27292300"/>
          </a:xfrm>
        </p:spPr>
        <p:txBody>
          <a:bodyPr/>
          <a:lstStyle>
            <a:lvl1pPr>
              <a:defRPr sz="16640"/>
            </a:lvl1pPr>
            <a:lvl2pPr>
              <a:defRPr sz="14560"/>
            </a:lvl2pPr>
            <a:lvl3pPr>
              <a:defRPr sz="1248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11521440"/>
            <a:ext cx="15335726" cy="21344893"/>
          </a:xfrm>
        </p:spPr>
        <p:txBody>
          <a:bodyPr/>
          <a:lstStyle>
            <a:lvl1pPr marL="0" indent="0">
              <a:buNone/>
              <a:defRPr sz="8320"/>
            </a:lvl1pPr>
            <a:lvl2pPr marL="2377440" indent="0">
              <a:buNone/>
              <a:defRPr sz="7280"/>
            </a:lvl2pPr>
            <a:lvl3pPr marL="4754880" indent="0">
              <a:buNone/>
              <a:defRPr sz="6240"/>
            </a:lvl3pPr>
            <a:lvl4pPr marL="7132320" indent="0">
              <a:buNone/>
              <a:defRPr sz="5200"/>
            </a:lvl4pPr>
            <a:lvl5pPr marL="9509760" indent="0">
              <a:buNone/>
              <a:defRPr sz="5200"/>
            </a:lvl5pPr>
            <a:lvl6pPr marL="11887200" indent="0">
              <a:buNone/>
              <a:defRPr sz="5200"/>
            </a:lvl6pPr>
            <a:lvl7pPr marL="14264640" indent="0">
              <a:buNone/>
              <a:defRPr sz="5200"/>
            </a:lvl7pPr>
            <a:lvl8pPr marL="16642080" indent="0">
              <a:buNone/>
              <a:defRPr sz="5200"/>
            </a:lvl8pPr>
            <a:lvl9pPr marL="19019520" indent="0">
              <a:buNone/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560320"/>
            <a:ext cx="15335726" cy="8961120"/>
          </a:xfrm>
        </p:spPr>
        <p:txBody>
          <a:bodyPr anchor="b"/>
          <a:lstStyle>
            <a:lvl1pPr>
              <a:defRPr sz="16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5529588"/>
            <a:ext cx="24071580" cy="27292300"/>
          </a:xfrm>
        </p:spPr>
        <p:txBody>
          <a:bodyPr anchor="t"/>
          <a:lstStyle>
            <a:lvl1pPr marL="0" indent="0">
              <a:buNone/>
              <a:defRPr sz="16640"/>
            </a:lvl1pPr>
            <a:lvl2pPr marL="2377440" indent="0">
              <a:buNone/>
              <a:defRPr sz="14560"/>
            </a:lvl2pPr>
            <a:lvl3pPr marL="4754880" indent="0">
              <a:buNone/>
              <a:defRPr sz="12480"/>
            </a:lvl3pPr>
            <a:lvl4pPr marL="7132320" indent="0">
              <a:buNone/>
              <a:defRPr sz="10400"/>
            </a:lvl4pPr>
            <a:lvl5pPr marL="9509760" indent="0">
              <a:buNone/>
              <a:defRPr sz="10400"/>
            </a:lvl5pPr>
            <a:lvl6pPr marL="11887200" indent="0">
              <a:buNone/>
              <a:defRPr sz="10400"/>
            </a:lvl6pPr>
            <a:lvl7pPr marL="14264640" indent="0">
              <a:buNone/>
              <a:defRPr sz="10400"/>
            </a:lvl7pPr>
            <a:lvl8pPr marL="16642080" indent="0">
              <a:buNone/>
              <a:defRPr sz="10400"/>
            </a:lvl8pPr>
            <a:lvl9pPr marL="19019520" indent="0">
              <a:buNone/>
              <a:defRPr sz="10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11521440"/>
            <a:ext cx="15335726" cy="21344893"/>
          </a:xfrm>
        </p:spPr>
        <p:txBody>
          <a:bodyPr/>
          <a:lstStyle>
            <a:lvl1pPr marL="0" indent="0">
              <a:buNone/>
              <a:defRPr sz="8320"/>
            </a:lvl1pPr>
            <a:lvl2pPr marL="2377440" indent="0">
              <a:buNone/>
              <a:defRPr sz="7280"/>
            </a:lvl2pPr>
            <a:lvl3pPr marL="4754880" indent="0">
              <a:buNone/>
              <a:defRPr sz="6240"/>
            </a:lvl3pPr>
            <a:lvl4pPr marL="7132320" indent="0">
              <a:buNone/>
              <a:defRPr sz="5200"/>
            </a:lvl4pPr>
            <a:lvl5pPr marL="9509760" indent="0">
              <a:buNone/>
              <a:defRPr sz="5200"/>
            </a:lvl5pPr>
            <a:lvl6pPr marL="11887200" indent="0">
              <a:buNone/>
              <a:defRPr sz="5200"/>
            </a:lvl6pPr>
            <a:lvl7pPr marL="14264640" indent="0">
              <a:buNone/>
              <a:defRPr sz="5200"/>
            </a:lvl7pPr>
            <a:lvl8pPr marL="16642080" indent="0">
              <a:buNone/>
              <a:defRPr sz="5200"/>
            </a:lvl8pPr>
            <a:lvl9pPr marL="19019520" indent="0">
              <a:buNone/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2044708"/>
            <a:ext cx="410108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10223500"/>
            <a:ext cx="410108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35595568"/>
            <a:ext cx="106984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7A747-7C28-4BED-A1A7-E4897EBE8725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35595568"/>
            <a:ext cx="16047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35595568"/>
            <a:ext cx="106984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754880" rtl="0" eaLnBrk="1" latinLnBrk="0" hangingPunct="1">
        <a:lnSpc>
          <a:spcPct val="90000"/>
        </a:lnSpc>
        <a:spcBef>
          <a:spcPct val="0"/>
        </a:spcBef>
        <a:buNone/>
        <a:defRPr sz="22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720" indent="-1188720" algn="l" defTabSz="4754880" rtl="0" eaLnBrk="1" latinLnBrk="0" hangingPunct="1">
        <a:lnSpc>
          <a:spcPct val="90000"/>
        </a:lnSpc>
        <a:spcBef>
          <a:spcPts val="5200"/>
        </a:spcBef>
        <a:buFont typeface="Arial" panose="020B0604020202020204" pitchFamily="34" charset="0"/>
        <a:buChar char="•"/>
        <a:defRPr sz="145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1248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832104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5pPr>
      <a:lvl6pPr marL="1307592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6pPr>
      <a:lvl7pPr marL="1545336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7pPr>
      <a:lvl8pPr marL="1783080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8pPr>
      <a:lvl9pPr marL="2020824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2pPr>
      <a:lvl3pPr marL="475488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3pPr>
      <a:lvl4pPr marL="713232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4pPr>
      <a:lvl5pPr marL="950976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5pPr>
      <a:lvl6pPr marL="1188720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7pPr>
      <a:lvl8pPr marL="1664208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8pPr>
      <a:lvl9pPr marL="1901952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tiff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FAEB9FB-1D98-4D81-9F0B-43C427CE9676}"/>
              </a:ext>
            </a:extLst>
          </p:cNvPr>
          <p:cNvGrpSpPr/>
          <p:nvPr/>
        </p:nvGrpSpPr>
        <p:grpSpPr>
          <a:xfrm>
            <a:off x="26764048" y="8698962"/>
            <a:ext cx="20172104" cy="21354667"/>
            <a:chOff x="26773818" y="8730144"/>
            <a:chExt cx="20172104" cy="2161769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E280AFC-4C92-4FB6-8A3F-947D5F970707}"/>
                </a:ext>
              </a:extLst>
            </p:cNvPr>
            <p:cNvSpPr/>
            <p:nvPr/>
          </p:nvSpPr>
          <p:spPr>
            <a:xfrm>
              <a:off x="32162321" y="8730144"/>
              <a:ext cx="14783601" cy="2161769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DAAB071-EB74-4656-9661-48ADD958B4B0}"/>
                </a:ext>
              </a:extLst>
            </p:cNvPr>
            <p:cNvSpPr/>
            <p:nvPr/>
          </p:nvSpPr>
          <p:spPr>
            <a:xfrm>
              <a:off x="26773818" y="14866865"/>
              <a:ext cx="9245500" cy="1547831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3F873CA6-D506-4965-896B-FD6BDE9289D8}"/>
              </a:ext>
            </a:extLst>
          </p:cNvPr>
          <p:cNvSpPr/>
          <p:nvPr/>
        </p:nvSpPr>
        <p:spPr>
          <a:xfrm>
            <a:off x="15015249" y="14780158"/>
            <a:ext cx="11426151" cy="1527084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69163" y="3526749"/>
            <a:ext cx="33970912" cy="132333"/>
          </a:xfrm>
          <a:prstGeom prst="rect">
            <a:avLst/>
          </a:prstGeom>
          <a:gradFill>
            <a:gsLst>
              <a:gs pos="53000">
                <a:schemeClr val="bg2">
                  <a:lumMod val="25000"/>
                </a:schemeClr>
              </a:gs>
              <a:gs pos="2000">
                <a:schemeClr val="bg1"/>
              </a:gs>
              <a:gs pos="80000">
                <a:schemeClr val="accent1">
                  <a:lumMod val="75000"/>
                </a:schemeClr>
              </a:gs>
              <a:gs pos="20000">
                <a:schemeClr val="accent1">
                  <a:lumMod val="75000"/>
                </a:schemeClr>
              </a:gs>
              <a:gs pos="50000">
                <a:schemeClr val="bg2">
                  <a:lumMod val="2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173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1272" y="3818394"/>
            <a:ext cx="34706277" cy="1473610"/>
          </a:xfrm>
          <a:prstGeom prst="rect">
            <a:avLst/>
          </a:prstGeom>
          <a:noFill/>
        </p:spPr>
        <p:txBody>
          <a:bodyPr wrap="square" lIns="118237" tIns="59119" rIns="118237" bIns="59119" rtlCol="0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Zoe Scheier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Alison P. Clark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Mackenzie Keegan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Kelley Erb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Evan Remington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Sheena Chew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Roland Brown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Jessey Ouillon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Nicole Eklund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Stephen Johnson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Vineet Pandey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Krzysztof Z. Gajos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Anoopum S. Gupta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Katherine M. Burke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James D. Berry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6002" y="381000"/>
            <a:ext cx="36078429" cy="3074048"/>
          </a:xfrm>
          <a:prstGeom prst="rect">
            <a:avLst/>
          </a:prstGeom>
          <a:noFill/>
        </p:spPr>
        <p:txBody>
          <a:bodyPr wrap="square" lIns="118237" tIns="59119" rIns="118237" bIns="59119" rtlCol="0">
            <a:spAutoFit/>
          </a:bodyPr>
          <a:lstStyle/>
          <a:p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Using Active Digital Phenotyping to Quantify Function and Cognition in Amyotrophic Lateral Sclerosis (ALS)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79501" y="5239592"/>
            <a:ext cx="34427202" cy="1350499"/>
          </a:xfrm>
          <a:prstGeom prst="rect">
            <a:avLst/>
          </a:prstGeom>
          <a:noFill/>
        </p:spPr>
        <p:txBody>
          <a:bodyPr wrap="square" lIns="118237" tIns="59119" rIns="118237" bIns="59119" rtlCol="0">
            <a:spAutoFit/>
          </a:bodyPr>
          <a:lstStyle/>
          <a:p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1) Healey Center for ALS, Massachusetts General Hospital, Harvard Medical School, Boston, MA, USA. 2) Biogen Inc, Cambridge, MA, USA. 3) Harvard School of Engineering and Applied Sciences, Cambridge, MA, USA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792" y="8726058"/>
            <a:ext cx="13877544" cy="6675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59119" rIns="118237" bIns="59119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ALS clinical trials rely on a standard set of outcome measures, including: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ALS Functional Rating Scale – Revised (ALSFRS-R)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Vital Capacity (VC)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Handheld Dynamometry (HHD)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Digital Quantitative Monitoring (DQM) are tasks performed on digital devices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DQM can obtain more frequent quantitative and granular measurements of function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Used alongside patient reported outcome measures, DQM can help improve standard ALS outcome measures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12648" y="15697200"/>
            <a:ext cx="13877544" cy="1344908"/>
            <a:chOff x="457200" y="4495800"/>
            <a:chExt cx="7772400" cy="1040100"/>
          </a:xfrm>
          <a:solidFill>
            <a:srgbClr val="0070C0"/>
          </a:solidFill>
        </p:grpSpPr>
        <p:sp>
          <p:nvSpPr>
            <p:cNvPr id="24" name="Rectangle 23"/>
            <p:cNvSpPr/>
            <p:nvPr/>
          </p:nvSpPr>
          <p:spPr>
            <a:xfrm>
              <a:off x="457200" y="4495800"/>
              <a:ext cx="7772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Objective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7200" y="5486399"/>
              <a:ext cx="7772400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600" y="21515832"/>
            <a:ext cx="13880592" cy="1344168"/>
            <a:chOff x="8538223" y="4495801"/>
            <a:chExt cx="7920977" cy="1054314"/>
          </a:xfrm>
          <a:solidFill>
            <a:srgbClr val="002244"/>
          </a:solidFill>
        </p:grpSpPr>
        <p:sp>
          <p:nvSpPr>
            <p:cNvPr id="28" name="Rectangle 27"/>
            <p:cNvSpPr/>
            <p:nvPr/>
          </p:nvSpPr>
          <p:spPr>
            <a:xfrm>
              <a:off x="8538223" y="4495801"/>
              <a:ext cx="7920976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Methods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538224" y="5500614"/>
              <a:ext cx="7920976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5015249" y="7166899"/>
            <a:ext cx="31847751" cy="1340020"/>
            <a:chOff x="16916400" y="4495800"/>
            <a:chExt cx="15544800" cy="1036320"/>
          </a:xfrm>
          <a:solidFill>
            <a:srgbClr val="002244"/>
          </a:solidFill>
        </p:grpSpPr>
        <p:sp>
          <p:nvSpPr>
            <p:cNvPr id="27" name="Rectangle 26"/>
            <p:cNvSpPr/>
            <p:nvPr/>
          </p:nvSpPr>
          <p:spPr>
            <a:xfrm>
              <a:off x="16916400" y="4495800"/>
              <a:ext cx="155448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Results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916400" y="5486400"/>
              <a:ext cx="1554480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81200" y="304800"/>
            <a:ext cx="4903288" cy="988564"/>
          </a:xfrm>
          <a:prstGeom prst="rect">
            <a:avLst/>
          </a:prstGeom>
          <a:noFill/>
        </p:spPr>
      </p:pic>
      <p:grpSp>
        <p:nvGrpSpPr>
          <p:cNvPr id="64" name="Group 63"/>
          <p:cNvGrpSpPr/>
          <p:nvPr/>
        </p:nvGrpSpPr>
        <p:grpSpPr>
          <a:xfrm>
            <a:off x="624737" y="7162800"/>
            <a:ext cx="13880592" cy="1340020"/>
            <a:chOff x="8686800" y="4495800"/>
            <a:chExt cx="7772400" cy="1036320"/>
          </a:xfrm>
          <a:solidFill>
            <a:srgbClr val="002244"/>
          </a:solidFill>
        </p:grpSpPr>
        <p:sp>
          <p:nvSpPr>
            <p:cNvPr id="65" name="Rectangle 64"/>
            <p:cNvSpPr/>
            <p:nvPr/>
          </p:nvSpPr>
          <p:spPr>
            <a:xfrm>
              <a:off x="8686800" y="4495800"/>
              <a:ext cx="7772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Background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86800" y="5486400"/>
              <a:ext cx="777240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C70109F-5F4B-7344-933B-995CC9FC6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799" y="1524000"/>
            <a:ext cx="4901312" cy="94833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0A4EC4B-A632-46A2-9E30-53A05C86BE73}"/>
              </a:ext>
            </a:extLst>
          </p:cNvPr>
          <p:cNvGrpSpPr/>
          <p:nvPr/>
        </p:nvGrpSpPr>
        <p:grpSpPr>
          <a:xfrm>
            <a:off x="40570598" y="30521810"/>
            <a:ext cx="6368601" cy="1355532"/>
            <a:chOff x="230396" y="12557871"/>
            <a:chExt cx="31912358" cy="1048319"/>
          </a:xfrm>
          <a:solidFill>
            <a:srgbClr val="00224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5E59FB3-9194-430E-9F2F-CBE45857936B}"/>
                </a:ext>
              </a:extLst>
            </p:cNvPr>
            <p:cNvSpPr/>
            <p:nvPr/>
          </p:nvSpPr>
          <p:spPr>
            <a:xfrm>
              <a:off x="230396" y="12557871"/>
              <a:ext cx="31912358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Acknowledgments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7F46B6-4305-40DD-BD7D-F3D3F43794C6}"/>
                </a:ext>
              </a:extLst>
            </p:cNvPr>
            <p:cNvSpPr/>
            <p:nvPr/>
          </p:nvSpPr>
          <p:spPr>
            <a:xfrm flipV="1">
              <a:off x="230396" y="13556689"/>
              <a:ext cx="31912358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D7A276-B265-461C-9459-465F72D841CE}"/>
              </a:ext>
            </a:extLst>
          </p:cNvPr>
          <p:cNvGrpSpPr/>
          <p:nvPr/>
        </p:nvGrpSpPr>
        <p:grpSpPr>
          <a:xfrm>
            <a:off x="15015250" y="30480000"/>
            <a:ext cx="12979928" cy="1353557"/>
            <a:chOff x="542014" y="13765686"/>
            <a:chExt cx="31919186" cy="1046788"/>
          </a:xfrm>
          <a:solidFill>
            <a:srgbClr val="0070C0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36F36E0-D252-4DA7-B511-BF5DB3D5931E}"/>
                </a:ext>
              </a:extLst>
            </p:cNvPr>
            <p:cNvSpPr/>
            <p:nvPr/>
          </p:nvSpPr>
          <p:spPr>
            <a:xfrm>
              <a:off x="542014" y="13765686"/>
              <a:ext cx="31912358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Conclusion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1406900-638F-431E-A262-9385AB5D2803}"/>
                </a:ext>
              </a:extLst>
            </p:cNvPr>
            <p:cNvSpPr/>
            <p:nvPr/>
          </p:nvSpPr>
          <p:spPr>
            <a:xfrm flipV="1">
              <a:off x="548842" y="14762973"/>
              <a:ext cx="31912358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Home Page | Harvard John A. Paulson School of Engineering and Applied  Sciences">
            <a:extLst>
              <a:ext uri="{FF2B5EF4-FFF2-40B4-BE49-F238E27FC236}">
                <a16:creationId xmlns:a16="http://schemas.microsoft.com/office/drawing/2014/main" id="{DE73CC67-C61F-41EE-B622-69537036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374" y="4165190"/>
            <a:ext cx="5140426" cy="147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ogen - Wikipedia">
            <a:extLst>
              <a:ext uri="{FF2B5EF4-FFF2-40B4-BE49-F238E27FC236}">
                <a16:creationId xmlns:a16="http://schemas.microsoft.com/office/drawing/2014/main" id="{49AA8297-BF5F-4BDB-8A77-65271AE3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800" y="5826790"/>
            <a:ext cx="3488102" cy="11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| HMS Identity Guide">
            <a:extLst>
              <a:ext uri="{FF2B5EF4-FFF2-40B4-BE49-F238E27FC236}">
                <a16:creationId xmlns:a16="http://schemas.microsoft.com/office/drawing/2014/main" id="{B3B9ABA5-D631-4638-AE5F-70404D88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672" y="2551719"/>
            <a:ext cx="5491766" cy="171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957CDC4-642C-4CB3-8EE0-35BC4932A1D7}"/>
              </a:ext>
            </a:extLst>
          </p:cNvPr>
          <p:cNvSpPr txBox="1"/>
          <p:nvPr/>
        </p:nvSpPr>
        <p:spPr>
          <a:xfrm>
            <a:off x="643482" y="23012400"/>
            <a:ext cx="13870878" cy="1472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59119" rIns="118237" bIns="59119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Enrollment Goal: 25 People with ALS (PALS), 25 Healthy Controls (HC)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Initial Pre-COVID in-person study design (N = 8)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Two clinic visits separated by 1 week of daily self-administered tests and continuous passive data collection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Clinic visits involved a traditional neurological exam, a digital neurological exam, standard ALS outcome measures, and various cognitive tasks.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Remote longitudinal redesign (in the setting of COVID, N= 42)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Weekly self-administered testing via mobile app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Weekly self-administered fine-motor assessment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Telemedicine visits at baseline, week 12, week 24</a:t>
            </a:r>
          </a:p>
          <a:p>
            <a:pPr marL="2286000" lvl="4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Staff administered ALSFRS-R, Neurological Fatigue Index – Motor Neuron Disease (NFI-MND), and quality of life scale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Digital Quantitative Monitoring (DQM)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Digital Artefacts Mobile Application - WatchALS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Downloaded on study provided iPhone and Apple Watch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Includes symptom questionnaire, self-administered ALSFRS-R and NFI-MND, fine motor, gait, stance, speech, and cognitive tests, and collected continuous passive data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Hevelius Computer task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Self-administered point and click fine motor assessment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Completed on participants’ personal computer</a:t>
            </a:r>
          </a:p>
          <a:p>
            <a:pPr>
              <a:spcAft>
                <a:spcPts val="600"/>
              </a:spcAft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We present preliminary analysis of Hevelius and </a:t>
            </a:r>
            <a:r>
              <a:rPr lang="en-US" sz="3200" i="1">
                <a:latin typeface="Cambria" panose="02040503050406030204" pitchFamily="18" charset="0"/>
                <a:ea typeface="Cambria" panose="02040503050406030204" pitchFamily="18" charset="0"/>
              </a:rPr>
              <a:t>WatchALS </a:t>
            </a: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data for the remote portion of this study.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24CCC3-D7F5-4BE1-8B2A-009721182281}"/>
              </a:ext>
            </a:extLst>
          </p:cNvPr>
          <p:cNvSpPr txBox="1"/>
          <p:nvPr/>
        </p:nvSpPr>
        <p:spPr>
          <a:xfrm>
            <a:off x="621792" y="17203703"/>
            <a:ext cx="13877544" cy="39973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txBody>
          <a:bodyPr wrap="square" lIns="365760" tIns="59119" rIns="118237" bIns="59119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purpose of this study is to: 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investigate the utility of digital tools for quantifying in-clinic neurological examinations; and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utilize digital tools to examine patient behavior outside of clinic 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for use as biomarkers of neurological change over time in people with ALS.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9276C0-D960-4A51-9904-AFC51B611421}"/>
              </a:ext>
            </a:extLst>
          </p:cNvPr>
          <p:cNvSpPr/>
          <p:nvPr/>
        </p:nvSpPr>
        <p:spPr>
          <a:xfrm>
            <a:off x="15015249" y="8698963"/>
            <a:ext cx="16836351" cy="579564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3BD0E287-6332-4C0B-9E0C-9FB59329E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00851"/>
              </p:ext>
            </p:extLst>
          </p:nvPr>
        </p:nvGraphicFramePr>
        <p:xfrm>
          <a:off x="23443478" y="9448800"/>
          <a:ext cx="8118209" cy="437091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19767">
                  <a:extLst>
                    <a:ext uri="{9D8B030D-6E8A-4147-A177-3AD203B41FA5}">
                      <a16:colId xmlns:a16="http://schemas.microsoft.com/office/drawing/2014/main" val="2816364677"/>
                    </a:ext>
                  </a:extLst>
                </a:gridCol>
                <a:gridCol w="2913521">
                  <a:extLst>
                    <a:ext uri="{9D8B030D-6E8A-4147-A177-3AD203B41FA5}">
                      <a16:colId xmlns:a16="http://schemas.microsoft.com/office/drawing/2014/main" val="2896440034"/>
                    </a:ext>
                  </a:extLst>
                </a:gridCol>
                <a:gridCol w="2684921">
                  <a:extLst>
                    <a:ext uri="{9D8B030D-6E8A-4147-A177-3AD203B41FA5}">
                      <a16:colId xmlns:a16="http://schemas.microsoft.com/office/drawing/2014/main" val="2188218471"/>
                    </a:ext>
                  </a:extLst>
                </a:gridCol>
              </a:tblGrid>
              <a:tr h="629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Characteristic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solidFill>
                      <a:srgbClr val="00224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Percent (N) or Mean (SD)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2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2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06753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Remote PALS (N =19*)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Remote HC (N = 23**)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452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Age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60.6 (5.6)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58.0 (8.2)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199634"/>
                  </a:ext>
                </a:extLst>
              </a:tr>
              <a:tr h="39838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73.7% (14)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39.1% (9)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59834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94.7% (18)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91.3% (21)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188549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Location of Onset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70536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Lower Extremity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47.4 (9)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89413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Upper Extremity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31.6 (6)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88628"/>
                  </a:ext>
                </a:extLst>
              </a:tr>
              <a:tr h="39838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Bulbar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10.5 (2)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60750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Generalized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10.5 (2)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0287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12565B8-522E-437A-A06B-2AECA2455138}"/>
              </a:ext>
            </a:extLst>
          </p:cNvPr>
          <p:cNvSpPr txBox="1"/>
          <p:nvPr/>
        </p:nvSpPr>
        <p:spPr>
          <a:xfrm>
            <a:off x="15240000" y="13853876"/>
            <a:ext cx="6477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*4 PALS participated in both remote and in-person DQM</a:t>
            </a:r>
          </a:p>
        </p:txBody>
      </p:sp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368893F2-B3CA-43AB-8A87-F996B0FEB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96886"/>
              </p:ext>
            </p:extLst>
          </p:nvPr>
        </p:nvGraphicFramePr>
        <p:xfrm>
          <a:off x="27118776" y="15011850"/>
          <a:ext cx="5266224" cy="376101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300840">
                  <a:extLst>
                    <a:ext uri="{9D8B030D-6E8A-4147-A177-3AD203B41FA5}">
                      <a16:colId xmlns:a16="http://schemas.microsoft.com/office/drawing/2014/main" val="2816364677"/>
                    </a:ext>
                  </a:extLst>
                </a:gridCol>
                <a:gridCol w="1260709">
                  <a:extLst>
                    <a:ext uri="{9D8B030D-6E8A-4147-A177-3AD203B41FA5}">
                      <a16:colId xmlns:a16="http://schemas.microsoft.com/office/drawing/2014/main" val="2896440034"/>
                    </a:ext>
                  </a:extLst>
                </a:gridCol>
                <a:gridCol w="1704675">
                  <a:extLst>
                    <a:ext uri="{9D8B030D-6E8A-4147-A177-3AD203B41FA5}">
                      <a16:colId xmlns:a16="http://schemas.microsoft.com/office/drawing/2014/main" val="2325073550"/>
                    </a:ext>
                  </a:extLst>
                </a:gridCol>
              </a:tblGrid>
              <a:tr h="1235539">
                <a:tc gridSpan="3"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Garamond" panose="02020404030301010803" pitchFamily="18" charset="0"/>
                        </a:rPr>
                        <a:t>Table 2. Overall app session compliance out of 695 possible sessions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2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452"/>
                  </a:ext>
                </a:extLst>
              </a:tr>
              <a:tr h="84182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Complete Sessions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lt"/>
                        </a:rPr>
                        <a:t>86.6%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lt"/>
                        </a:rPr>
                        <a:t>(602/695)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5199634"/>
                  </a:ext>
                </a:extLst>
              </a:tr>
              <a:tr h="84182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Incomplete Sessions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lt"/>
                        </a:rPr>
                        <a:t>3.0%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lt"/>
                        </a:rPr>
                        <a:t>(21/695)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059834"/>
                  </a:ext>
                </a:extLst>
              </a:tr>
              <a:tr h="84182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Missed Sessions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lt"/>
                        </a:rPr>
                        <a:t>10.4%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+mn-lt"/>
                        </a:rPr>
                        <a:t>(72/695)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718854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02A5C2E7-07F7-4C2F-9F13-E44C250FB645}"/>
              </a:ext>
            </a:extLst>
          </p:cNvPr>
          <p:cNvSpPr txBox="1"/>
          <p:nvPr/>
        </p:nvSpPr>
        <p:spPr>
          <a:xfrm>
            <a:off x="15316200" y="8839200"/>
            <a:ext cx="16245487" cy="523220"/>
          </a:xfrm>
          <a:prstGeom prst="rect">
            <a:avLst/>
          </a:prstGeom>
          <a:solidFill>
            <a:srgbClr val="002244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1. Participant demographics</a:t>
            </a:r>
          </a:p>
        </p:txBody>
      </p:sp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7CD6B4E0-CC01-4EF1-9474-BB7BD6735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80346"/>
              </p:ext>
            </p:extLst>
          </p:nvPr>
        </p:nvGraphicFramePr>
        <p:xfrm>
          <a:off x="15316201" y="9448801"/>
          <a:ext cx="8118209" cy="437091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19767">
                  <a:extLst>
                    <a:ext uri="{9D8B030D-6E8A-4147-A177-3AD203B41FA5}">
                      <a16:colId xmlns:a16="http://schemas.microsoft.com/office/drawing/2014/main" val="2816364677"/>
                    </a:ext>
                  </a:extLst>
                </a:gridCol>
                <a:gridCol w="2913521">
                  <a:extLst>
                    <a:ext uri="{9D8B030D-6E8A-4147-A177-3AD203B41FA5}">
                      <a16:colId xmlns:a16="http://schemas.microsoft.com/office/drawing/2014/main" val="2896440034"/>
                    </a:ext>
                  </a:extLst>
                </a:gridCol>
                <a:gridCol w="2684921">
                  <a:extLst>
                    <a:ext uri="{9D8B030D-6E8A-4147-A177-3AD203B41FA5}">
                      <a16:colId xmlns:a16="http://schemas.microsoft.com/office/drawing/2014/main" val="2188218471"/>
                    </a:ext>
                  </a:extLst>
                </a:gridCol>
              </a:tblGrid>
              <a:tr h="6296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Characteristic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solidFill>
                      <a:srgbClr val="00224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Percent (N) or Mean (SD)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2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2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06753"/>
                  </a:ext>
                </a:extLst>
              </a:tr>
              <a:tr h="410308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In-Person PALS (N = 6*)</a:t>
                      </a:r>
                      <a:endParaRPr lang="en-US" sz="22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In-Person HC (N = 2)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452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Age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59.0 (5.2)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65.0 (7.1)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199634"/>
                  </a:ext>
                </a:extLst>
              </a:tr>
              <a:tr h="39838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100% (6)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50% (1)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59834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100% (6)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100% (2)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188549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Location of Onset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70536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Lower Extremity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50 (3)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89413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Upper Extremity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50 (3)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88628"/>
                  </a:ext>
                </a:extLst>
              </a:tr>
              <a:tr h="39838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Bulbar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0 (0)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60750"/>
                  </a:ext>
                </a:extLst>
              </a:tr>
              <a:tr h="4223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Generalized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0 (0)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028702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E69AA348-12A8-49DF-94C7-A2806A56CD2F}"/>
              </a:ext>
            </a:extLst>
          </p:cNvPr>
          <p:cNvGrpSpPr/>
          <p:nvPr/>
        </p:nvGrpSpPr>
        <p:grpSpPr>
          <a:xfrm>
            <a:off x="32587013" y="8839200"/>
            <a:ext cx="5970187" cy="998123"/>
            <a:chOff x="457200" y="4495802"/>
            <a:chExt cx="7772400" cy="1040098"/>
          </a:xfrm>
          <a:solidFill>
            <a:srgbClr val="0070C0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ACB87AE-E7AC-47A9-99AB-65B19FE7B64B}"/>
                </a:ext>
              </a:extLst>
            </p:cNvPr>
            <p:cNvSpPr/>
            <p:nvPr/>
          </p:nvSpPr>
          <p:spPr>
            <a:xfrm>
              <a:off x="457200" y="4495802"/>
              <a:ext cx="7772400" cy="914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WatchALS App Data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F18F59-EFF6-469C-AA11-5F655E63E713}"/>
                </a:ext>
              </a:extLst>
            </p:cNvPr>
            <p:cNvSpPr/>
            <p:nvPr/>
          </p:nvSpPr>
          <p:spPr>
            <a:xfrm>
              <a:off x="457200" y="5486399"/>
              <a:ext cx="7772400" cy="495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2187F5-022F-4FD5-A785-C8B1C1F3FF2E}"/>
              </a:ext>
            </a:extLst>
          </p:cNvPr>
          <p:cNvGrpSpPr/>
          <p:nvPr/>
        </p:nvGrpSpPr>
        <p:grpSpPr>
          <a:xfrm>
            <a:off x="15319750" y="14938028"/>
            <a:ext cx="6797765" cy="742436"/>
            <a:chOff x="457200" y="4495802"/>
            <a:chExt cx="7772400" cy="1040098"/>
          </a:xfrm>
          <a:solidFill>
            <a:srgbClr val="0070C0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8FBDCE-D373-4189-9F6F-749F8AADE7EE}"/>
                </a:ext>
              </a:extLst>
            </p:cNvPr>
            <p:cNvSpPr/>
            <p:nvPr/>
          </p:nvSpPr>
          <p:spPr>
            <a:xfrm>
              <a:off x="457200" y="4495802"/>
              <a:ext cx="7772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Hevelius Computer Task Data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0CF421-8877-4F0C-9679-661C4F1478CD}"/>
                </a:ext>
              </a:extLst>
            </p:cNvPr>
            <p:cNvSpPr/>
            <p:nvPr/>
          </p:nvSpPr>
          <p:spPr>
            <a:xfrm>
              <a:off x="457200" y="5486399"/>
              <a:ext cx="7772400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7FBB2E-2328-4E92-8377-6C05FCF05AAD}"/>
              </a:ext>
            </a:extLst>
          </p:cNvPr>
          <p:cNvGrpSpPr/>
          <p:nvPr/>
        </p:nvGrpSpPr>
        <p:grpSpPr>
          <a:xfrm>
            <a:off x="28346400" y="30531354"/>
            <a:ext cx="11887200" cy="1353549"/>
            <a:chOff x="542014" y="13765692"/>
            <a:chExt cx="31919186" cy="1046782"/>
          </a:xfrm>
          <a:solidFill>
            <a:srgbClr val="0070C0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FC4657-5F4C-40ED-9C65-DB41881A4EA2}"/>
                </a:ext>
              </a:extLst>
            </p:cNvPr>
            <p:cNvSpPr/>
            <p:nvPr/>
          </p:nvSpPr>
          <p:spPr>
            <a:xfrm>
              <a:off x="542014" y="13765692"/>
              <a:ext cx="31912358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Future Directions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27CF70-E6B3-41CA-92D7-2F21899A616A}"/>
                </a:ext>
              </a:extLst>
            </p:cNvPr>
            <p:cNvSpPr/>
            <p:nvPr/>
          </p:nvSpPr>
          <p:spPr>
            <a:xfrm flipV="1">
              <a:off x="548842" y="14762973"/>
              <a:ext cx="31912358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54F1000B-7777-45D6-A95C-CB5015DBC910}"/>
              </a:ext>
            </a:extLst>
          </p:cNvPr>
          <p:cNvSpPr/>
          <p:nvPr/>
        </p:nvSpPr>
        <p:spPr>
          <a:xfrm>
            <a:off x="15015249" y="32120958"/>
            <a:ext cx="12977151" cy="5595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Early WatchALS data suggests compliance is acceptable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strong correlation between normalized jerk and ALSFRS-R handwriting score indicates potential for Hevelius to reliably assess fine motor impairment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Self-entry and guided ALSFRS-R show very high correlation, though self-entry scores are just over one point higher, on average. 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Self-entry is a reasonable means for obtaining ALSFRS-R data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Self-entry and guided ALSFRS-R are not interchangeable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33903A-1D8F-4211-9654-68FDC596A557}"/>
              </a:ext>
            </a:extLst>
          </p:cNvPr>
          <p:cNvSpPr/>
          <p:nvPr/>
        </p:nvSpPr>
        <p:spPr>
          <a:xfrm>
            <a:off x="28346400" y="32113503"/>
            <a:ext cx="11887200" cy="5595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longitudinal data collection is scheduled to complete in March of 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In-person data will be used to assess test-retest validity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Further data analysis is needed to evaluate the </a:t>
            </a:r>
            <a:r>
              <a:rPr lang="en-US" sz="3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WatchALS</a:t>
            </a: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app data for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Evaluation of fine motor, gait, and cognitive function at baseline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Ability to identify changes over time related to ALS disease progression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559917B-3EB3-4D08-BC59-A4F4F9D78C31}"/>
              </a:ext>
            </a:extLst>
          </p:cNvPr>
          <p:cNvSpPr/>
          <p:nvPr/>
        </p:nvSpPr>
        <p:spPr>
          <a:xfrm>
            <a:off x="40587600" y="32113503"/>
            <a:ext cx="6351600" cy="5595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 algn="just">
              <a:lnSpc>
                <a:spcPct val="107000"/>
              </a:lnSpc>
              <a:spcAft>
                <a:spcPts val="690"/>
              </a:spcAft>
              <a:buClr>
                <a:schemeClr val="accent6"/>
              </a:buClr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We would like to thank our patients and their families for their kind contribution to research on amyotrophic lateral sclerosis.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37AF8E-695B-4ECD-AE83-38D6D33550ED}"/>
              </a:ext>
            </a:extLst>
          </p:cNvPr>
          <p:cNvGrpSpPr/>
          <p:nvPr/>
        </p:nvGrpSpPr>
        <p:grpSpPr>
          <a:xfrm>
            <a:off x="15472150" y="15849600"/>
            <a:ext cx="10491157" cy="7436117"/>
            <a:chOff x="15144749" y="16000965"/>
            <a:chExt cx="12143233" cy="8782827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7B688DE5-F9F5-4583-B7D2-B477ABE378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6"/>
            <a:stretch/>
          </p:blipFill>
          <p:spPr>
            <a:xfrm>
              <a:off x="15144750" y="16459199"/>
              <a:ext cx="12143232" cy="8324593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3282FFBE-7B22-4FF8-9F17-1FDA8556EEB5}"/>
                </a:ext>
              </a:extLst>
            </p:cNvPr>
            <p:cNvSpPr txBox="1"/>
            <p:nvPr/>
          </p:nvSpPr>
          <p:spPr>
            <a:xfrm>
              <a:off x="15144749" y="16000965"/>
              <a:ext cx="12143232" cy="1036021"/>
            </a:xfrm>
            <a:prstGeom prst="rect">
              <a:avLst/>
            </a:prstGeom>
            <a:solidFill>
              <a:srgbClr val="002244"/>
            </a:solidFill>
          </p:spPr>
          <p:txBody>
            <a:bodyPr wrap="square" bIns="9144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Figure 1. Normalized jerk demonstrates strong correlation (r = 0.88) with ALSFRS-R handwriting scores</a:t>
              </a:r>
              <a:endPara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5BC2DA-72FE-421C-88C7-C3F785C6FC1B}"/>
              </a:ext>
            </a:extLst>
          </p:cNvPr>
          <p:cNvGrpSpPr/>
          <p:nvPr/>
        </p:nvGrpSpPr>
        <p:grpSpPr>
          <a:xfrm>
            <a:off x="27109355" y="19127574"/>
            <a:ext cx="8323645" cy="10578263"/>
            <a:chOff x="32289314" y="10134600"/>
            <a:chExt cx="7315200" cy="9622227"/>
          </a:xfrm>
        </p:grpSpPr>
        <p:pic>
          <p:nvPicPr>
            <p:cNvPr id="15" name="Picture 14" descr="Chart&#10;&#10;Description automatically generated">
              <a:extLst>
                <a:ext uri="{FF2B5EF4-FFF2-40B4-BE49-F238E27FC236}">
                  <a16:creationId xmlns:a16="http://schemas.microsoft.com/office/drawing/2014/main" id="{C7214E51-3329-4ECF-AD57-1BCFE1D48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89314" y="10612827"/>
              <a:ext cx="7315200" cy="9144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DEF659-0BF2-4340-B5C4-9EAED5B00EBB}"/>
                </a:ext>
              </a:extLst>
            </p:cNvPr>
            <p:cNvSpPr txBox="1"/>
            <p:nvPr/>
          </p:nvSpPr>
          <p:spPr>
            <a:xfrm>
              <a:off x="32289314" y="10134600"/>
              <a:ext cx="7315200" cy="447937"/>
            </a:xfrm>
            <a:prstGeom prst="rect">
              <a:avLst/>
            </a:prstGeom>
            <a:solidFill>
              <a:srgbClr val="002244"/>
            </a:solidFill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Figure 4. WatchALS session adherence plot</a:t>
              </a:r>
            </a:p>
          </p:txBody>
        </p:sp>
      </p:grp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C14FF7BE-3E72-40E0-AD60-FE6BEAD50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343990"/>
              </p:ext>
            </p:extLst>
          </p:nvPr>
        </p:nvGraphicFramePr>
        <p:xfrm>
          <a:off x="31829903" y="20497800"/>
          <a:ext cx="2383897" cy="9601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383897">
                  <a:extLst>
                    <a:ext uri="{9D8B030D-6E8A-4147-A177-3AD203B41FA5}">
                      <a16:colId xmlns:a16="http://schemas.microsoft.com/office/drawing/2014/main" val="2816364677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latin typeface="+mn-lt"/>
                          <a:ea typeface="Cambria" panose="02040503050406030204" pitchFamily="18" charset="0"/>
                        </a:rPr>
                        <a:t>Complete Sessions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19963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latin typeface="+mn-lt"/>
                          <a:ea typeface="Cambria" panose="02040503050406030204" pitchFamily="18" charset="0"/>
                        </a:rPr>
                        <a:t>Incomplete Sessions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8394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  <a:latin typeface="+mn-lt"/>
                          <a:ea typeface="Cambria" panose="02040503050406030204" pitchFamily="18" charset="0"/>
                        </a:rPr>
                        <a:t>Missed Sessions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97517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E9386D2-5A81-4EEF-88B7-B746B53026BB}"/>
              </a:ext>
            </a:extLst>
          </p:cNvPr>
          <p:cNvGrpSpPr/>
          <p:nvPr/>
        </p:nvGrpSpPr>
        <p:grpSpPr>
          <a:xfrm>
            <a:off x="33885570" y="20563167"/>
            <a:ext cx="182033" cy="808702"/>
            <a:chOff x="34092693" y="20095912"/>
            <a:chExt cx="243225" cy="96463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B884E4-2FAC-4C4D-9CF5-5B37771F92ED}"/>
                </a:ext>
              </a:extLst>
            </p:cNvPr>
            <p:cNvSpPr/>
            <p:nvPr/>
          </p:nvSpPr>
          <p:spPr>
            <a:xfrm>
              <a:off x="34092693" y="20469160"/>
              <a:ext cx="242727" cy="218142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F78117B-4904-4D67-AB5C-DE033E6D16E2}"/>
                </a:ext>
              </a:extLst>
            </p:cNvPr>
            <p:cNvSpPr/>
            <p:nvPr/>
          </p:nvSpPr>
          <p:spPr>
            <a:xfrm>
              <a:off x="34092693" y="20842407"/>
              <a:ext cx="242727" cy="21814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E4463B-14DE-402E-9DEB-FD50BE8C6BD3}"/>
                </a:ext>
              </a:extLst>
            </p:cNvPr>
            <p:cNvSpPr/>
            <p:nvPr/>
          </p:nvSpPr>
          <p:spPr>
            <a:xfrm>
              <a:off x="34093191" y="20095912"/>
              <a:ext cx="242727" cy="218143"/>
            </a:xfrm>
            <a:prstGeom prst="rect">
              <a:avLst/>
            </a:prstGeom>
            <a:solidFill>
              <a:srgbClr val="5196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DC9946A4-B214-4AC9-BAC0-D52CF2F9F667}"/>
              </a:ext>
            </a:extLst>
          </p:cNvPr>
          <p:cNvSpPr txBox="1"/>
          <p:nvPr/>
        </p:nvSpPr>
        <p:spPr>
          <a:xfrm>
            <a:off x="23429575" y="13840003"/>
            <a:ext cx="817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**1 HC terminated study participation before contributing any DQM data. This participant has been included for demographics but was removed from data analysis.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21F47C-A781-4B55-9319-F291E8D3F3A7}"/>
              </a:ext>
            </a:extLst>
          </p:cNvPr>
          <p:cNvGrpSpPr/>
          <p:nvPr/>
        </p:nvGrpSpPr>
        <p:grpSpPr>
          <a:xfrm>
            <a:off x="15493044" y="23594961"/>
            <a:ext cx="10491156" cy="6123039"/>
            <a:chOff x="15311148" y="23902472"/>
            <a:chExt cx="10491156" cy="6123039"/>
          </a:xfrm>
        </p:grpSpPr>
        <p:pic>
          <p:nvPicPr>
            <p:cNvPr id="19" name="Picture 18" descr="Chart, line chart&#10;&#10;Description automatically generated">
              <a:extLst>
                <a:ext uri="{FF2B5EF4-FFF2-40B4-BE49-F238E27FC236}">
                  <a16:creationId xmlns:a16="http://schemas.microsoft.com/office/drawing/2014/main" id="{8961B1E6-49FB-41E3-8E01-7AB10090A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11148" y="24009649"/>
              <a:ext cx="10491155" cy="601586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696064-E89F-41A7-89B3-8084F20E1AC3}"/>
                </a:ext>
              </a:extLst>
            </p:cNvPr>
            <p:cNvSpPr txBox="1"/>
            <p:nvPr/>
          </p:nvSpPr>
          <p:spPr>
            <a:xfrm>
              <a:off x="15311148" y="23902472"/>
              <a:ext cx="10491156" cy="507831"/>
            </a:xfrm>
            <a:prstGeom prst="rect">
              <a:avLst/>
            </a:prstGeom>
            <a:solidFill>
              <a:srgbClr val="002244"/>
            </a:solidFill>
          </p:spPr>
          <p:txBody>
            <a:bodyPr wrap="square" bIns="9144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Figure 2. PALS (blue) demonstrate higher normalized jerk scores than HC (red)</a:t>
              </a:r>
              <a:endParaRPr lang="en-US" sz="2400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26F73-AC46-43F9-9B0B-EE71111585B7}"/>
              </a:ext>
            </a:extLst>
          </p:cNvPr>
          <p:cNvGrpSpPr/>
          <p:nvPr/>
        </p:nvGrpSpPr>
        <p:grpSpPr>
          <a:xfrm>
            <a:off x="35797950" y="19116315"/>
            <a:ext cx="10684049" cy="10589524"/>
            <a:chOff x="36057788" y="19146820"/>
            <a:chExt cx="10354164" cy="10556235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2D62842B-2447-4AEC-B750-4A9292BAD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" t="15345" r="4902" b="15757"/>
            <a:stretch/>
          </p:blipFill>
          <p:spPr>
            <a:xfrm>
              <a:off x="36060016" y="19594309"/>
              <a:ext cx="10349409" cy="1010874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0D294-2B34-4DFD-A908-1F63EB46F696}"/>
                </a:ext>
              </a:extLst>
            </p:cNvPr>
            <p:cNvSpPr/>
            <p:nvPr/>
          </p:nvSpPr>
          <p:spPr>
            <a:xfrm>
              <a:off x="38907216" y="19662958"/>
              <a:ext cx="5285322" cy="6675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DA18424-2C42-48AE-9FCE-FDC0BE58120A}"/>
                </a:ext>
              </a:extLst>
            </p:cNvPr>
            <p:cNvSpPr txBox="1"/>
            <p:nvPr/>
          </p:nvSpPr>
          <p:spPr>
            <a:xfrm>
              <a:off x="36057788" y="19146820"/>
              <a:ext cx="10354164" cy="889746"/>
            </a:xfrm>
            <a:prstGeom prst="rect">
              <a:avLst/>
            </a:prstGeom>
            <a:solidFill>
              <a:srgbClr val="002244"/>
            </a:solidFill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Figure 5. Strong intraclass correlation between self-administered and guided ALSFRS-R (ICC = 0.96)</a:t>
              </a:r>
              <a:endParaRPr lang="en-US" sz="2600" dirty="0">
                <a:solidFill>
                  <a:srgbClr val="FF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AF0158-FFE5-4868-9690-BA55E8C66F8A}"/>
              </a:ext>
            </a:extLst>
          </p:cNvPr>
          <p:cNvGrpSpPr/>
          <p:nvPr/>
        </p:nvGrpSpPr>
        <p:grpSpPr>
          <a:xfrm>
            <a:off x="32629174" y="9982427"/>
            <a:ext cx="13855125" cy="8489161"/>
            <a:chOff x="32629174" y="9982427"/>
            <a:chExt cx="13855125" cy="8489161"/>
          </a:xfrm>
        </p:grpSpPr>
        <p:pic>
          <p:nvPicPr>
            <p:cNvPr id="20" name="Picture 19" descr="Chart, line chart, histogram&#10;&#10;Description automatically generated">
              <a:extLst>
                <a:ext uri="{FF2B5EF4-FFF2-40B4-BE49-F238E27FC236}">
                  <a16:creationId xmlns:a16="http://schemas.microsoft.com/office/drawing/2014/main" id="{3471A8A2-497B-44E0-9D52-22F9505E5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61" r="13940"/>
            <a:stretch/>
          </p:blipFill>
          <p:spPr>
            <a:xfrm rot="5400000">
              <a:off x="35464443" y="7451732"/>
              <a:ext cx="8184588" cy="13855124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4ECCBC5-4C4D-4E68-BBEC-35BB1279E200}"/>
                </a:ext>
              </a:extLst>
            </p:cNvPr>
            <p:cNvSpPr/>
            <p:nvPr/>
          </p:nvSpPr>
          <p:spPr>
            <a:xfrm>
              <a:off x="37098713" y="10363200"/>
              <a:ext cx="5285322" cy="6675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1F549EC-9417-4882-84CE-03035B2ECC7D}"/>
                </a:ext>
              </a:extLst>
            </p:cNvPr>
            <p:cNvSpPr txBox="1"/>
            <p:nvPr/>
          </p:nvSpPr>
          <p:spPr>
            <a:xfrm>
              <a:off x="32629174" y="9982427"/>
              <a:ext cx="13855124" cy="830997"/>
            </a:xfrm>
            <a:prstGeom prst="rect">
              <a:avLst/>
            </a:prstGeom>
            <a:solidFill>
              <a:srgbClr val="002244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Figure 3. Bland-Altman plot comparing guided and self-administered ALSFRS-R questionnaires among PALS only. Self-Administered ALSFRS-R was on average 1.4 points higher than the guided ALSFRS-R..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33150</TotalTime>
  <Words>988</Words>
  <Application>Microsoft Office PowerPoint</Application>
  <PresentationFormat>Custom</PresentationFormat>
  <Paragraphs>121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Garamond</vt:lpstr>
      <vt:lpstr>Office Theme</vt:lpstr>
      <vt:lpstr>PowerPoint Presentation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Partners Information Systems</dc:creator>
  <cp:lastModifiedBy>Scheier, Zoe</cp:lastModifiedBy>
  <cp:revision>909</cp:revision>
  <cp:lastPrinted>2018-09-13T20:30:30Z</cp:lastPrinted>
  <dcterms:created xsi:type="dcterms:W3CDTF">2014-10-03T15:17:45Z</dcterms:created>
  <dcterms:modified xsi:type="dcterms:W3CDTF">2021-10-05T17:48:48Z</dcterms:modified>
</cp:coreProperties>
</file>