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258" r:id="rId2"/>
  </p:sldIdLst>
  <p:sldSz cx="47548800" cy="384048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96" userDrawn="1">
          <p15:clr>
            <a:srgbClr val="A4A3A4"/>
          </p15:clr>
        </p15:guide>
        <p15:guide id="2" pos="149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azem Atassi" initials="NA" lastIdx="6" clrIdx="0"/>
  <p:cmAuthor id="1" name="Nazem Atassi" initials="" lastIdx="8" clrIdx="1"/>
  <p:cmAuthor id="2" name="Atassi,Nazem, M.D." initials="AM" lastIdx="5" clrIdx="2">
    <p:extLst>
      <p:ext uri="{19B8F6BF-5375-455C-9EA6-DF929625EA0E}">
        <p15:presenceInfo xmlns:p15="http://schemas.microsoft.com/office/powerpoint/2012/main" userId="S-1-5-21-8915387-943144406-1916815836-270072" providerId="AD"/>
      </p:ext>
    </p:extLst>
  </p:cmAuthor>
  <p:cmAuthor id="3" name="Microsoft Office User" initials="MOU" lastIdx="1" clrIdx="3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Chew, Sheena,M.D." initials="CS" lastIdx="10" clrIdx="4">
    <p:extLst>
      <p:ext uri="{19B8F6BF-5375-455C-9EA6-DF929625EA0E}">
        <p15:presenceInfo xmlns:p15="http://schemas.microsoft.com/office/powerpoint/2012/main" userId="S::schew1@partners.org::b33e8872-1fae-4b3d-9b4f-cf05817e2945" providerId="AD"/>
      </p:ext>
    </p:extLst>
  </p:cmAuthor>
  <p:cmAuthor id="5" name="Scheier, Zoe" initials="ZS" lastIdx="1" clrIdx="5">
    <p:extLst>
      <p:ext uri="{19B8F6BF-5375-455C-9EA6-DF929625EA0E}">
        <p15:presenceInfo xmlns:p15="http://schemas.microsoft.com/office/powerpoint/2012/main" userId="Scheier, Zo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F9F3"/>
    <a:srgbClr val="002244"/>
    <a:srgbClr val="FF0000"/>
    <a:srgbClr val="000000"/>
    <a:srgbClr val="0000FF"/>
    <a:srgbClr val="FF9900"/>
    <a:srgbClr val="519643"/>
    <a:srgbClr val="FB4F14"/>
    <a:srgbClr val="F08D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341" autoAdjust="0"/>
    <p:restoredTop sz="96101" autoAdjust="0"/>
  </p:normalViewPr>
  <p:slideViewPr>
    <p:cSldViewPr>
      <p:cViewPr varScale="1">
        <p:scale>
          <a:sx n="19" d="100"/>
          <a:sy n="19" d="100"/>
        </p:scale>
        <p:origin x="846" y="120"/>
      </p:cViewPr>
      <p:guideLst>
        <p:guide orient="horz" pos="12096"/>
        <p:guide pos="14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97CF-EA62-475F-AFF2-C6F2989F833D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3688" y="1162050"/>
            <a:ext cx="38830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EF6EB-D9B4-4A07-A9B6-2A3945564D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6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DEF6EB-D9B4-4A07-A9B6-2A3945564D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7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0" y="6285233"/>
            <a:ext cx="40416480" cy="13370560"/>
          </a:xfrm>
        </p:spPr>
        <p:txBody>
          <a:bodyPr anchor="b"/>
          <a:lstStyle>
            <a:lvl1pPr algn="ctr">
              <a:defRPr sz="3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0" y="20171413"/>
            <a:ext cx="35661600" cy="9272267"/>
          </a:xfrm>
        </p:spPr>
        <p:txBody>
          <a:bodyPr/>
          <a:lstStyle>
            <a:lvl1pPr marL="0" indent="0" algn="ctr">
              <a:buNone/>
              <a:defRPr sz="12480"/>
            </a:lvl1pPr>
            <a:lvl2pPr marL="2377440" indent="0" algn="ctr">
              <a:buNone/>
              <a:defRPr sz="10400"/>
            </a:lvl2pPr>
            <a:lvl3pPr marL="4754880" indent="0" algn="ctr">
              <a:buNone/>
              <a:defRPr sz="9360"/>
            </a:lvl3pPr>
            <a:lvl4pPr marL="7132320" indent="0" algn="ctr">
              <a:buNone/>
              <a:defRPr sz="8320"/>
            </a:lvl4pPr>
            <a:lvl5pPr marL="9509760" indent="0" algn="ctr">
              <a:buNone/>
              <a:defRPr sz="8320"/>
            </a:lvl5pPr>
            <a:lvl6pPr marL="11887200" indent="0" algn="ctr">
              <a:buNone/>
              <a:defRPr sz="8320"/>
            </a:lvl6pPr>
            <a:lvl7pPr marL="14264640" indent="0" algn="ctr">
              <a:buNone/>
              <a:defRPr sz="8320"/>
            </a:lvl7pPr>
            <a:lvl8pPr marL="16642080" indent="0" algn="ctr">
              <a:buNone/>
              <a:defRPr sz="8320"/>
            </a:lvl8pPr>
            <a:lvl9pPr marL="19019520" indent="0" algn="ctr">
              <a:buNone/>
              <a:defRPr sz="8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27113" y="2044700"/>
            <a:ext cx="10252710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68983" y="2044700"/>
            <a:ext cx="30163770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5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218" y="9574541"/>
            <a:ext cx="41010840" cy="15975327"/>
          </a:xfrm>
        </p:spPr>
        <p:txBody>
          <a:bodyPr anchor="b"/>
          <a:lstStyle>
            <a:lvl1pPr>
              <a:defRPr sz="3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4218" y="25701001"/>
            <a:ext cx="41010840" cy="8401047"/>
          </a:xfrm>
        </p:spPr>
        <p:txBody>
          <a:bodyPr/>
          <a:lstStyle>
            <a:lvl1pPr marL="0" indent="0">
              <a:buNone/>
              <a:defRPr sz="12480">
                <a:solidFill>
                  <a:schemeClr val="tx1"/>
                </a:solidFill>
              </a:defRPr>
            </a:lvl1pPr>
            <a:lvl2pPr marL="2377440" indent="0">
              <a:buNone/>
              <a:defRPr sz="10400">
                <a:solidFill>
                  <a:schemeClr val="tx1">
                    <a:tint val="75000"/>
                  </a:schemeClr>
                </a:solidFill>
              </a:defRPr>
            </a:lvl2pPr>
            <a:lvl3pPr marL="4754880" indent="0">
              <a:buNone/>
              <a:defRPr sz="9360">
                <a:solidFill>
                  <a:schemeClr val="tx1">
                    <a:tint val="75000"/>
                  </a:schemeClr>
                </a:solidFill>
              </a:defRPr>
            </a:lvl3pPr>
            <a:lvl4pPr marL="713232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4pPr>
            <a:lvl5pPr marL="950976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5pPr>
            <a:lvl6pPr marL="1188720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6pPr>
            <a:lvl7pPr marL="1426464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7pPr>
            <a:lvl8pPr marL="1664208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8pPr>
            <a:lvl9pPr marL="19019520" indent="0">
              <a:buNone/>
              <a:defRPr sz="8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4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68980" y="10223500"/>
            <a:ext cx="202082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71580" y="10223500"/>
            <a:ext cx="202082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2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044708"/>
            <a:ext cx="410108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5178" y="9414513"/>
            <a:ext cx="20115368" cy="4613907"/>
          </a:xfrm>
        </p:spPr>
        <p:txBody>
          <a:bodyPr anchor="b"/>
          <a:lstStyle>
            <a:lvl1pPr marL="0" indent="0">
              <a:buNone/>
              <a:defRPr sz="1248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360" b="1"/>
            </a:lvl3pPr>
            <a:lvl4pPr marL="7132320" indent="0">
              <a:buNone/>
              <a:defRPr sz="8320" b="1"/>
            </a:lvl4pPr>
            <a:lvl5pPr marL="9509760" indent="0">
              <a:buNone/>
              <a:defRPr sz="8320" b="1"/>
            </a:lvl5pPr>
            <a:lvl6pPr marL="11887200" indent="0">
              <a:buNone/>
              <a:defRPr sz="8320" b="1"/>
            </a:lvl6pPr>
            <a:lvl7pPr marL="14264640" indent="0">
              <a:buNone/>
              <a:defRPr sz="8320" b="1"/>
            </a:lvl7pPr>
            <a:lvl8pPr marL="16642080" indent="0">
              <a:buNone/>
              <a:defRPr sz="8320" b="1"/>
            </a:lvl8pPr>
            <a:lvl9pPr marL="19019520" indent="0">
              <a:buNone/>
              <a:defRPr sz="8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178" y="14028420"/>
            <a:ext cx="2011536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071583" y="9414513"/>
            <a:ext cx="20214433" cy="4613907"/>
          </a:xfrm>
        </p:spPr>
        <p:txBody>
          <a:bodyPr anchor="b"/>
          <a:lstStyle>
            <a:lvl1pPr marL="0" indent="0">
              <a:buNone/>
              <a:defRPr sz="12480" b="1"/>
            </a:lvl1pPr>
            <a:lvl2pPr marL="2377440" indent="0">
              <a:buNone/>
              <a:defRPr sz="10400" b="1"/>
            </a:lvl2pPr>
            <a:lvl3pPr marL="4754880" indent="0">
              <a:buNone/>
              <a:defRPr sz="9360" b="1"/>
            </a:lvl3pPr>
            <a:lvl4pPr marL="7132320" indent="0">
              <a:buNone/>
              <a:defRPr sz="8320" b="1"/>
            </a:lvl4pPr>
            <a:lvl5pPr marL="9509760" indent="0">
              <a:buNone/>
              <a:defRPr sz="8320" b="1"/>
            </a:lvl5pPr>
            <a:lvl6pPr marL="11887200" indent="0">
              <a:buNone/>
              <a:defRPr sz="8320" b="1"/>
            </a:lvl6pPr>
            <a:lvl7pPr marL="14264640" indent="0">
              <a:buNone/>
              <a:defRPr sz="8320" b="1"/>
            </a:lvl7pPr>
            <a:lvl8pPr marL="16642080" indent="0">
              <a:buNone/>
              <a:defRPr sz="8320" b="1"/>
            </a:lvl8pPr>
            <a:lvl9pPr marL="19019520" indent="0">
              <a:buNone/>
              <a:defRPr sz="8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071583" y="14028420"/>
            <a:ext cx="20214433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9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9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560320"/>
            <a:ext cx="15335726" cy="8961120"/>
          </a:xfrm>
        </p:spPr>
        <p:txBody>
          <a:bodyPr anchor="b"/>
          <a:lstStyle>
            <a:lvl1pPr>
              <a:defRPr sz="1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4433" y="5529588"/>
            <a:ext cx="24071580" cy="27292300"/>
          </a:xfrm>
        </p:spPr>
        <p:txBody>
          <a:bodyPr/>
          <a:lstStyle>
            <a:lvl1pPr>
              <a:defRPr sz="16640"/>
            </a:lvl1pPr>
            <a:lvl2pPr>
              <a:defRPr sz="14560"/>
            </a:lvl2pPr>
            <a:lvl3pPr>
              <a:defRPr sz="12480"/>
            </a:lvl3pPr>
            <a:lvl4pPr>
              <a:defRPr sz="10400"/>
            </a:lvl4pPr>
            <a:lvl5pPr>
              <a:defRPr sz="10400"/>
            </a:lvl5pPr>
            <a:lvl6pPr>
              <a:defRPr sz="10400"/>
            </a:lvl6pPr>
            <a:lvl7pPr>
              <a:defRPr sz="10400"/>
            </a:lvl7pPr>
            <a:lvl8pPr>
              <a:defRPr sz="10400"/>
            </a:lvl8pPr>
            <a:lvl9pPr>
              <a:defRPr sz="10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11521440"/>
            <a:ext cx="15335726" cy="21344893"/>
          </a:xfrm>
        </p:spPr>
        <p:txBody>
          <a:bodyPr/>
          <a:lstStyle>
            <a:lvl1pPr marL="0" indent="0">
              <a:buNone/>
              <a:defRPr sz="8320"/>
            </a:lvl1pPr>
            <a:lvl2pPr marL="2377440" indent="0">
              <a:buNone/>
              <a:defRPr sz="7280"/>
            </a:lvl2pPr>
            <a:lvl3pPr marL="4754880" indent="0">
              <a:buNone/>
              <a:defRPr sz="6240"/>
            </a:lvl3pPr>
            <a:lvl4pPr marL="7132320" indent="0">
              <a:buNone/>
              <a:defRPr sz="5200"/>
            </a:lvl4pPr>
            <a:lvl5pPr marL="9509760" indent="0">
              <a:buNone/>
              <a:defRPr sz="5200"/>
            </a:lvl5pPr>
            <a:lvl6pPr marL="11887200" indent="0">
              <a:buNone/>
              <a:defRPr sz="5200"/>
            </a:lvl6pPr>
            <a:lvl7pPr marL="14264640" indent="0">
              <a:buNone/>
              <a:defRPr sz="5200"/>
            </a:lvl7pPr>
            <a:lvl8pPr marL="16642080" indent="0">
              <a:buNone/>
              <a:defRPr sz="5200"/>
            </a:lvl8pPr>
            <a:lvl9pPr marL="19019520" indent="0">
              <a:buNone/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173" y="2560320"/>
            <a:ext cx="15335726" cy="8961120"/>
          </a:xfrm>
        </p:spPr>
        <p:txBody>
          <a:bodyPr anchor="b"/>
          <a:lstStyle>
            <a:lvl1pPr>
              <a:defRPr sz="16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14433" y="5529588"/>
            <a:ext cx="24071580" cy="27292300"/>
          </a:xfrm>
        </p:spPr>
        <p:txBody>
          <a:bodyPr anchor="t"/>
          <a:lstStyle>
            <a:lvl1pPr marL="0" indent="0">
              <a:buNone/>
              <a:defRPr sz="16640"/>
            </a:lvl1pPr>
            <a:lvl2pPr marL="2377440" indent="0">
              <a:buNone/>
              <a:defRPr sz="14560"/>
            </a:lvl2pPr>
            <a:lvl3pPr marL="4754880" indent="0">
              <a:buNone/>
              <a:defRPr sz="12480"/>
            </a:lvl3pPr>
            <a:lvl4pPr marL="7132320" indent="0">
              <a:buNone/>
              <a:defRPr sz="10400"/>
            </a:lvl4pPr>
            <a:lvl5pPr marL="9509760" indent="0">
              <a:buNone/>
              <a:defRPr sz="10400"/>
            </a:lvl5pPr>
            <a:lvl6pPr marL="11887200" indent="0">
              <a:buNone/>
              <a:defRPr sz="10400"/>
            </a:lvl6pPr>
            <a:lvl7pPr marL="14264640" indent="0">
              <a:buNone/>
              <a:defRPr sz="10400"/>
            </a:lvl7pPr>
            <a:lvl8pPr marL="16642080" indent="0">
              <a:buNone/>
              <a:defRPr sz="10400"/>
            </a:lvl8pPr>
            <a:lvl9pPr marL="19019520" indent="0">
              <a:buNone/>
              <a:defRPr sz="10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75173" y="11521440"/>
            <a:ext cx="15335726" cy="21344893"/>
          </a:xfrm>
        </p:spPr>
        <p:txBody>
          <a:bodyPr/>
          <a:lstStyle>
            <a:lvl1pPr marL="0" indent="0">
              <a:buNone/>
              <a:defRPr sz="8320"/>
            </a:lvl1pPr>
            <a:lvl2pPr marL="2377440" indent="0">
              <a:buNone/>
              <a:defRPr sz="7280"/>
            </a:lvl2pPr>
            <a:lvl3pPr marL="4754880" indent="0">
              <a:buNone/>
              <a:defRPr sz="6240"/>
            </a:lvl3pPr>
            <a:lvl4pPr marL="7132320" indent="0">
              <a:buNone/>
              <a:defRPr sz="5200"/>
            </a:lvl4pPr>
            <a:lvl5pPr marL="9509760" indent="0">
              <a:buNone/>
              <a:defRPr sz="5200"/>
            </a:lvl5pPr>
            <a:lvl6pPr marL="11887200" indent="0">
              <a:buNone/>
              <a:defRPr sz="5200"/>
            </a:lvl6pPr>
            <a:lvl7pPr marL="14264640" indent="0">
              <a:buNone/>
              <a:defRPr sz="5200"/>
            </a:lvl7pPr>
            <a:lvl8pPr marL="16642080" indent="0">
              <a:buNone/>
              <a:defRPr sz="5200"/>
            </a:lvl8pPr>
            <a:lvl9pPr marL="19019520" indent="0">
              <a:buNone/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09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8980" y="2044708"/>
            <a:ext cx="410108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8980" y="10223500"/>
            <a:ext cx="410108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68980" y="35595568"/>
            <a:ext cx="106984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7A747-7C28-4BED-A1A7-E4897EBE8725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50540" y="35595568"/>
            <a:ext cx="160477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581340" y="35595568"/>
            <a:ext cx="106984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77956-9DAE-485E-9189-97A2C87674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6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4754880" rtl="0" eaLnBrk="1" latinLnBrk="0" hangingPunct="1">
        <a:lnSpc>
          <a:spcPct val="90000"/>
        </a:lnSpc>
        <a:spcBef>
          <a:spcPct val="0"/>
        </a:spcBef>
        <a:buNone/>
        <a:defRPr sz="22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8720" indent="-1188720" algn="l" defTabSz="4754880" rtl="0" eaLnBrk="1" latinLnBrk="0" hangingPunct="1">
        <a:lnSpc>
          <a:spcPct val="90000"/>
        </a:lnSpc>
        <a:spcBef>
          <a:spcPts val="5200"/>
        </a:spcBef>
        <a:buFont typeface="Arial" panose="020B0604020202020204" pitchFamily="34" charset="0"/>
        <a:buChar char="•"/>
        <a:defRPr sz="1456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1248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10400" kern="1200">
          <a:solidFill>
            <a:schemeClr val="tx1"/>
          </a:solidFill>
          <a:latin typeface="+mn-lt"/>
          <a:ea typeface="+mn-ea"/>
          <a:cs typeface="+mn-cs"/>
        </a:defRPr>
      </a:lvl3pPr>
      <a:lvl4pPr marL="832104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4pPr>
      <a:lvl5pPr marL="1069848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5pPr>
      <a:lvl6pPr marL="1307592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6pPr>
      <a:lvl7pPr marL="1545336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8pPr>
      <a:lvl9pPr marL="20208240" indent="-1188720" algn="l" defTabSz="475488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9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1pPr>
      <a:lvl2pPr marL="237744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2pPr>
      <a:lvl3pPr marL="475488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3pPr>
      <a:lvl4pPr marL="713232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4pPr>
      <a:lvl5pPr marL="950976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5pPr>
      <a:lvl6pPr marL="1188720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7pPr>
      <a:lvl8pPr marL="1664208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8pPr>
      <a:lvl9pPr marL="19019520" algn="l" defTabSz="4754880" rtl="0" eaLnBrk="1" latinLnBrk="0" hangingPunct="1">
        <a:defRPr sz="9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jpg"/><Relationship Id="rId5" Type="http://schemas.openxmlformats.org/officeDocument/2006/relationships/image" Target="../media/image3.png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tiff"/><Relationship Id="rId9" Type="http://schemas.openxmlformats.org/officeDocument/2006/relationships/image" Target="../media/image7.jp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1E280AFC-4C92-4FB6-8A3F-947D5F970707}"/>
              </a:ext>
            </a:extLst>
          </p:cNvPr>
          <p:cNvSpPr/>
          <p:nvPr/>
        </p:nvSpPr>
        <p:spPr>
          <a:xfrm>
            <a:off x="29868419" y="8698963"/>
            <a:ext cx="17146981" cy="1411353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AAB071-EB74-4656-9661-48ADD958B4B0}"/>
              </a:ext>
            </a:extLst>
          </p:cNvPr>
          <p:cNvSpPr/>
          <p:nvPr/>
        </p:nvSpPr>
        <p:spPr>
          <a:xfrm>
            <a:off x="28346400" y="23007484"/>
            <a:ext cx="18669000" cy="71851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7AD13B-7314-4F41-A347-32AD57EDAC15}"/>
              </a:ext>
            </a:extLst>
          </p:cNvPr>
          <p:cNvSpPr/>
          <p:nvPr/>
        </p:nvSpPr>
        <p:spPr>
          <a:xfrm>
            <a:off x="24153799" y="8698962"/>
            <a:ext cx="13174029" cy="52208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F873CA6-D506-4965-896B-FD6BDE9289D8}"/>
              </a:ext>
            </a:extLst>
          </p:cNvPr>
          <p:cNvSpPr/>
          <p:nvPr/>
        </p:nvSpPr>
        <p:spPr>
          <a:xfrm>
            <a:off x="14900690" y="14072175"/>
            <a:ext cx="14732978" cy="161204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69163" y="3526749"/>
            <a:ext cx="33970912" cy="132333"/>
          </a:xfrm>
          <a:prstGeom prst="rect">
            <a:avLst/>
          </a:prstGeom>
          <a:gradFill>
            <a:gsLst>
              <a:gs pos="53000">
                <a:schemeClr val="bg2">
                  <a:lumMod val="25000"/>
                </a:schemeClr>
              </a:gs>
              <a:gs pos="2000">
                <a:schemeClr val="bg1"/>
              </a:gs>
              <a:gs pos="80000">
                <a:schemeClr val="accent1">
                  <a:lumMod val="75000"/>
                </a:schemeClr>
              </a:gs>
              <a:gs pos="20000">
                <a:schemeClr val="accent1">
                  <a:lumMod val="75000"/>
                </a:schemeClr>
              </a:gs>
              <a:gs pos="50000">
                <a:schemeClr val="bg2">
                  <a:lumMod val="2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5173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301272" y="3818394"/>
            <a:ext cx="34706277" cy="1473610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Zoe Scheier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Alison P. Clark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Mackenzie Keegan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Kelley Erb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Evan Remington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Sheena Chew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Roland Brown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Jessey Ouillon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Nicole Eklund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Stephen Johnson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Vineet Pandey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Krzysztof Z. Gajos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Anoopum S. Gupta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Katherine M. Burke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sz="4400" b="1" dirty="0">
                <a:latin typeface="Cambria" panose="02040503050406030204" pitchFamily="18" charset="0"/>
                <a:ea typeface="Cambria" panose="02040503050406030204" pitchFamily="18" charset="0"/>
              </a:rPr>
              <a:t>, James D. Berry</a:t>
            </a:r>
            <a:r>
              <a:rPr lang="en-US" sz="4400" b="1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endParaRPr lang="en-US" sz="4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06002" y="381000"/>
            <a:ext cx="36078429" cy="3074048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9600" dirty="0">
                <a:latin typeface="Cambria" panose="02040503050406030204" pitchFamily="18" charset="0"/>
                <a:ea typeface="Cambria" panose="02040503050406030204" pitchFamily="18" charset="0"/>
              </a:rPr>
              <a:t>Using Active Digital Phenotyping to Quantify Function and Cognition in Amyotrophic Lateral Sclerosis (ALS)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79501" y="5239592"/>
            <a:ext cx="34427202" cy="1350499"/>
          </a:xfrm>
          <a:prstGeom prst="rect">
            <a:avLst/>
          </a:prstGeom>
          <a:noFill/>
        </p:spPr>
        <p:txBody>
          <a:bodyPr wrap="square" lIns="118237" tIns="59119" rIns="118237" bIns="59119" rtlCol="0">
            <a:spAutoFit/>
          </a:bodyPr>
          <a:lstStyle/>
          <a:p>
            <a:r>
              <a:rPr lang="en-US" sz="4000" i="1" dirty="0">
                <a:latin typeface="Cambria" panose="02040503050406030204" pitchFamily="18" charset="0"/>
                <a:ea typeface="Cambria" panose="02040503050406030204" pitchFamily="18" charset="0"/>
              </a:rPr>
              <a:t>1) Healey Center for ALS, Massachusetts General Hospital, Harvard Medical School, Boston, MA, USA. 2) Biogen Inc, Cambridge, MA, USA. 3) Harvard School of Engineering and Applied Sciences, Cambridge, MA, USA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792" y="8726058"/>
            <a:ext cx="13877544" cy="66750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ALS clinical trials rely on a standard set of outcome measures, including: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ALS Functional Rating Scale – Revised (ALSFRS-R)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Vital Capacity (VC)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Handheld Dynamometry (HHD)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Digital Quantitative Monitoring (DQM) are tasks performed on digital devices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DQM can obtain more frequent quantitative and granular measurements of function than current outcome measures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Used alongside patient reported outcome measures, DQM can help improve standard ALS outcome measures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12648" y="15697200"/>
            <a:ext cx="13877544" cy="1344908"/>
            <a:chOff x="457200" y="4495800"/>
            <a:chExt cx="7772400" cy="1040100"/>
          </a:xfrm>
          <a:solidFill>
            <a:srgbClr val="0070C0"/>
          </a:solidFill>
        </p:grpSpPr>
        <p:sp>
          <p:nvSpPr>
            <p:cNvPr id="24" name="Rectangle 23"/>
            <p:cNvSpPr/>
            <p:nvPr/>
          </p:nvSpPr>
          <p:spPr>
            <a:xfrm>
              <a:off x="457200" y="4495800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Objective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09600" y="21515832"/>
            <a:ext cx="13880592" cy="1344168"/>
            <a:chOff x="8538223" y="4495801"/>
            <a:chExt cx="7920977" cy="1054314"/>
          </a:xfrm>
          <a:solidFill>
            <a:srgbClr val="002244"/>
          </a:solidFill>
        </p:grpSpPr>
        <p:sp>
          <p:nvSpPr>
            <p:cNvPr id="28" name="Rectangle 27"/>
            <p:cNvSpPr/>
            <p:nvPr/>
          </p:nvSpPr>
          <p:spPr>
            <a:xfrm>
              <a:off x="8538223" y="4495801"/>
              <a:ext cx="7920976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Methods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538224" y="5500614"/>
              <a:ext cx="7920976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4900689" y="7166899"/>
            <a:ext cx="32114711" cy="1340020"/>
            <a:chOff x="16916400" y="4495800"/>
            <a:chExt cx="15544800" cy="1036320"/>
          </a:xfrm>
          <a:solidFill>
            <a:srgbClr val="002244"/>
          </a:solidFill>
        </p:grpSpPr>
        <p:sp>
          <p:nvSpPr>
            <p:cNvPr id="27" name="Rectangle 26"/>
            <p:cNvSpPr/>
            <p:nvPr/>
          </p:nvSpPr>
          <p:spPr>
            <a:xfrm>
              <a:off x="16916400" y="4495800"/>
              <a:ext cx="155448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Results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6916400" y="5486400"/>
              <a:ext cx="1554480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81200" y="304800"/>
            <a:ext cx="4903288" cy="988564"/>
          </a:xfrm>
          <a:prstGeom prst="rect">
            <a:avLst/>
          </a:prstGeom>
          <a:noFill/>
        </p:spPr>
      </p:pic>
      <p:grpSp>
        <p:nvGrpSpPr>
          <p:cNvPr id="64" name="Group 63"/>
          <p:cNvGrpSpPr/>
          <p:nvPr/>
        </p:nvGrpSpPr>
        <p:grpSpPr>
          <a:xfrm>
            <a:off x="624737" y="7162800"/>
            <a:ext cx="13880592" cy="1340020"/>
            <a:chOff x="8686800" y="4495800"/>
            <a:chExt cx="7772400" cy="1036320"/>
          </a:xfrm>
          <a:solidFill>
            <a:srgbClr val="002244"/>
          </a:solidFill>
        </p:grpSpPr>
        <p:sp>
          <p:nvSpPr>
            <p:cNvPr id="65" name="Rectangle 64"/>
            <p:cNvSpPr/>
            <p:nvPr/>
          </p:nvSpPr>
          <p:spPr>
            <a:xfrm>
              <a:off x="8686800" y="4495800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Background</a:t>
              </a: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686800" y="5486400"/>
              <a:ext cx="7772400" cy="457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C70109F-5F4B-7344-933B-995CC9FC6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47799" y="1524000"/>
            <a:ext cx="4901312" cy="94833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C0A4EC4B-A632-46A2-9E30-53A05C86BE73}"/>
              </a:ext>
            </a:extLst>
          </p:cNvPr>
          <p:cNvGrpSpPr/>
          <p:nvPr/>
        </p:nvGrpSpPr>
        <p:grpSpPr>
          <a:xfrm>
            <a:off x="40570598" y="30521810"/>
            <a:ext cx="6444802" cy="1355532"/>
            <a:chOff x="230396" y="12557871"/>
            <a:chExt cx="31912358" cy="1048319"/>
          </a:xfrm>
          <a:solidFill>
            <a:srgbClr val="00224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E59FB3-9194-430E-9F2F-CBE45857936B}"/>
                </a:ext>
              </a:extLst>
            </p:cNvPr>
            <p:cNvSpPr/>
            <p:nvPr/>
          </p:nvSpPr>
          <p:spPr>
            <a:xfrm>
              <a:off x="230396" y="12557871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 </a:t>
              </a:r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Acknowledgments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27F46B6-4305-40DD-BD7D-F3D3F43794C6}"/>
                </a:ext>
              </a:extLst>
            </p:cNvPr>
            <p:cNvSpPr/>
            <p:nvPr/>
          </p:nvSpPr>
          <p:spPr>
            <a:xfrm flipV="1">
              <a:off x="230396" y="13556689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D7A276-B265-461C-9459-465F72D841CE}"/>
              </a:ext>
            </a:extLst>
          </p:cNvPr>
          <p:cNvGrpSpPr/>
          <p:nvPr/>
        </p:nvGrpSpPr>
        <p:grpSpPr>
          <a:xfrm>
            <a:off x="14900689" y="30480000"/>
            <a:ext cx="13094489" cy="1353557"/>
            <a:chOff x="542014" y="13765686"/>
            <a:chExt cx="31919186" cy="1046788"/>
          </a:xfrm>
          <a:solidFill>
            <a:srgbClr val="0070C0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36F36E0-D252-4DA7-B511-BF5DB3D5931E}"/>
                </a:ext>
              </a:extLst>
            </p:cNvPr>
            <p:cNvSpPr/>
            <p:nvPr/>
          </p:nvSpPr>
          <p:spPr>
            <a:xfrm>
              <a:off x="542014" y="13765686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Conclusion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1406900-638F-431E-A262-9385AB5D2803}"/>
                </a:ext>
              </a:extLst>
            </p:cNvPr>
            <p:cNvSpPr/>
            <p:nvPr/>
          </p:nvSpPr>
          <p:spPr>
            <a:xfrm flipV="1">
              <a:off x="548842" y="14762973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026" name="Picture 2" descr="Home Page | Harvard John A. Paulson School of Engineering and Applied  Sciences">
            <a:extLst>
              <a:ext uri="{FF2B5EF4-FFF2-40B4-BE49-F238E27FC236}">
                <a16:creationId xmlns:a16="http://schemas.microsoft.com/office/drawing/2014/main" id="{DE73CC67-C61F-41EE-B622-69537036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1374" y="4165190"/>
            <a:ext cx="5140426" cy="1473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ogen - Wikipedia">
            <a:extLst>
              <a:ext uri="{FF2B5EF4-FFF2-40B4-BE49-F238E27FC236}">
                <a16:creationId xmlns:a16="http://schemas.microsoft.com/office/drawing/2014/main" id="{49AA8297-BF5F-4BDB-8A77-65271AE39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800" y="5826790"/>
            <a:ext cx="3488102" cy="11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go | HMS Identity Guide">
            <a:extLst>
              <a:ext uri="{FF2B5EF4-FFF2-40B4-BE49-F238E27FC236}">
                <a16:creationId xmlns:a16="http://schemas.microsoft.com/office/drawing/2014/main" id="{B3B9ABA5-D631-4638-AE5F-70404D88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3672" y="2551719"/>
            <a:ext cx="5491766" cy="1715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957CDC4-642C-4CB3-8EE0-35BC4932A1D7}"/>
              </a:ext>
            </a:extLst>
          </p:cNvPr>
          <p:cNvSpPr txBox="1"/>
          <p:nvPr/>
        </p:nvSpPr>
        <p:spPr>
          <a:xfrm>
            <a:off x="643482" y="23012400"/>
            <a:ext cx="13870878" cy="147233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Enrollment Goal: 25 People with ALS (PALS), 25 Healthy Controls (HC)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Initial Pre-COVID in-person study design (N = 8)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Two clinic visits separated by 1 week of daily self-administered tests and continuous passive data collection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Clinic visits involved a traditional neurological exam, a digital neurological exam, standard ALS outcome measures, and various cognitive tasks.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Remote longitudinal redesign (in the setting of COVID, N= 42)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Weekly self-administered testing via mobile app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Weekly self-administered fine-motor assessment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Telemedicine visits at baseline, week 12, week 24</a:t>
            </a:r>
          </a:p>
          <a:p>
            <a:pPr marL="2286000" lvl="4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Staff administered ALSFRS-R, Neurological Fatigue Index – Motor Neuron Disease (NFI-MND), and quality of life scale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b="1" dirty="0">
                <a:latin typeface="Cambria" panose="02040503050406030204" pitchFamily="18" charset="0"/>
                <a:ea typeface="Cambria" panose="02040503050406030204" pitchFamily="18" charset="0"/>
              </a:rPr>
              <a:t>Digital Quantitative Monitoring (DQM)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Digital Artefacts Mobile Application - WatchALS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Downloaded on study provided iPhone and Apple Watch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Includes symptom questionnaire, self-administered ALSFRS-R and NFI-MND, fine motor, gait, stance, speech, and cognitive tests, and collected continuous passive data</a:t>
            </a:r>
          </a:p>
          <a:p>
            <a:pPr marL="91440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Hevelius Computer task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Self-administered point and click fine motor assessment</a:t>
            </a:r>
          </a:p>
          <a:p>
            <a:pPr marL="1828800" lvl="3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500" dirty="0">
                <a:latin typeface="Cambria" panose="02040503050406030204" pitchFamily="18" charset="0"/>
                <a:ea typeface="Cambria" panose="02040503050406030204" pitchFamily="18" charset="0"/>
              </a:rPr>
              <a:t>Completed on participants’ personal computer</a:t>
            </a:r>
          </a:p>
          <a:p>
            <a:pPr>
              <a:spcAft>
                <a:spcPts val="600"/>
              </a:spcAft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We present preliminary analysis of Hevelius and </a:t>
            </a:r>
            <a:r>
              <a:rPr lang="en-US" sz="3200" i="1">
                <a:latin typeface="Cambria" panose="02040503050406030204" pitchFamily="18" charset="0"/>
                <a:ea typeface="Cambria" panose="02040503050406030204" pitchFamily="18" charset="0"/>
              </a:rPr>
              <a:t>WatchALS </a:t>
            </a: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data for the remote portion of this study.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624CCC3-D7F5-4BE1-8B2A-009721182281}"/>
              </a:ext>
            </a:extLst>
          </p:cNvPr>
          <p:cNvSpPr txBox="1"/>
          <p:nvPr/>
        </p:nvSpPr>
        <p:spPr>
          <a:xfrm>
            <a:off x="621792" y="17203703"/>
            <a:ext cx="13877544" cy="39973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noFill/>
          </a:ln>
        </p:spPr>
        <p:txBody>
          <a:bodyPr wrap="square" lIns="365760" tIns="59119" rIns="118237" bIns="59119" rtlCol="0">
            <a:sp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The purpose of this study is to: 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investigate the utility of digital tools for quantifying in-clinic neurological examinations; and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utilize digital tools to examine patient behavior outside of clinic </a:t>
            </a:r>
          </a:p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for use as biomarkers of neurological change over time in people with ALS.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276C0-D960-4A51-9904-AFC51B611421}"/>
              </a:ext>
            </a:extLst>
          </p:cNvPr>
          <p:cNvSpPr/>
          <p:nvPr/>
        </p:nvSpPr>
        <p:spPr>
          <a:xfrm>
            <a:off x="14900689" y="8686800"/>
            <a:ext cx="9091329" cy="5232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3BD0E287-6332-4C0B-9E0C-9FB59329E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669142"/>
              </p:ext>
            </p:extLst>
          </p:nvPr>
        </p:nvGraphicFramePr>
        <p:xfrm>
          <a:off x="15333151" y="9372600"/>
          <a:ext cx="8118209" cy="39624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519767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  <a:gridCol w="2913521">
                  <a:extLst>
                    <a:ext uri="{9D8B030D-6E8A-4147-A177-3AD203B41FA5}">
                      <a16:colId xmlns:a16="http://schemas.microsoft.com/office/drawing/2014/main" val="2896440034"/>
                    </a:ext>
                  </a:extLst>
                </a:gridCol>
                <a:gridCol w="2684921">
                  <a:extLst>
                    <a:ext uri="{9D8B030D-6E8A-4147-A177-3AD203B41FA5}">
                      <a16:colId xmlns:a16="http://schemas.microsoft.com/office/drawing/2014/main" val="2188218471"/>
                    </a:ext>
                  </a:extLst>
                </a:gridCol>
              </a:tblGrid>
              <a:tr h="369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Characteristic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solidFill>
                      <a:srgbClr val="00224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Percent (N) or Mean (SD)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2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2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06753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Remote PALS (N =19)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latin typeface="Garamond" panose="02020404030301010803" pitchFamily="18" charset="0"/>
                        </a:rPr>
                        <a:t>Remote HC (N = 23*)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8452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Age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60.6 (5.6)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58.0 (8.2)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73.7% (14)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39.1% (9)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059834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White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94.7% (18)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7548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aramond" panose="02020404030301010803" pitchFamily="18" charset="0"/>
                        </a:rPr>
                        <a:t>91.3% (21)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7188549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Location of Onset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endParaRPr lang="en-US" sz="2000" dirty="0">
                        <a:latin typeface="Garamond" panose="02020404030301010803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070536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Lower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47.4 (9)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189413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Upper Extremity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31.6 (6)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8088628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Bulbar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10.5 (2)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60750"/>
                  </a:ext>
                </a:extLst>
              </a:tr>
              <a:tr h="36996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   Generalized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2000" dirty="0">
                          <a:latin typeface="Garamond" panose="02020404030301010803" pitchFamily="18" charset="0"/>
                        </a:rPr>
                        <a:t>10.5 (2)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28702"/>
                  </a:ext>
                </a:extLst>
              </a:tr>
            </a:tbl>
          </a:graphicData>
        </a:graphic>
      </p:graphicFrame>
      <p:graphicFrame>
        <p:nvGraphicFramePr>
          <p:cNvPr id="42" name="Table 5">
            <a:extLst>
              <a:ext uri="{FF2B5EF4-FFF2-40B4-BE49-F238E27FC236}">
                <a16:creationId xmlns:a16="http://schemas.microsoft.com/office/drawing/2014/main" id="{368893F2-B3CA-43AB-8A87-F996B0FEB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826463"/>
              </p:ext>
            </p:extLst>
          </p:nvPr>
        </p:nvGraphicFramePr>
        <p:xfrm>
          <a:off x="24348158" y="10148947"/>
          <a:ext cx="5520262" cy="3489886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411830">
                  <a:extLst>
                    <a:ext uri="{9D8B030D-6E8A-4147-A177-3AD203B41FA5}">
                      <a16:colId xmlns:a16="http://schemas.microsoft.com/office/drawing/2014/main" val="2816364677"/>
                    </a:ext>
                  </a:extLst>
                </a:gridCol>
                <a:gridCol w="1321525">
                  <a:extLst>
                    <a:ext uri="{9D8B030D-6E8A-4147-A177-3AD203B41FA5}">
                      <a16:colId xmlns:a16="http://schemas.microsoft.com/office/drawing/2014/main" val="2896440034"/>
                    </a:ext>
                  </a:extLst>
                </a:gridCol>
                <a:gridCol w="1786907">
                  <a:extLst>
                    <a:ext uri="{9D8B030D-6E8A-4147-A177-3AD203B41FA5}">
                      <a16:colId xmlns:a16="http://schemas.microsoft.com/office/drawing/2014/main" val="2325073550"/>
                    </a:ext>
                  </a:extLst>
                </a:gridCol>
              </a:tblGrid>
              <a:tr h="109672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Garamond" panose="02020404030301010803" pitchFamily="18" charset="0"/>
                        </a:rPr>
                        <a:t>Table 2. Overall app session compliance out of 695 possible sessions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224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200" dirty="0">
                        <a:latin typeface="Garamond" panose="02020404030301010803" pitchFamily="18" charset="0"/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8452"/>
                  </a:ext>
                </a:extLst>
              </a:tr>
              <a:tr h="74724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Complete Sessions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85.99%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(675/785)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85199634"/>
                  </a:ext>
                </a:extLst>
              </a:tr>
              <a:tr h="74724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Incomplete Sessions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3.57%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(28/785)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1059834"/>
                  </a:ext>
                </a:extLst>
              </a:tr>
              <a:tr h="74724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</a:rPr>
                        <a:t>Missed Sessions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10.45%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</a:rPr>
                        <a:t>(82/6785)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718854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02A5C2E7-07F7-4C2F-9F13-E44C250FB645}"/>
              </a:ext>
            </a:extLst>
          </p:cNvPr>
          <p:cNvSpPr txBox="1"/>
          <p:nvPr/>
        </p:nvSpPr>
        <p:spPr>
          <a:xfrm>
            <a:off x="15333150" y="8806541"/>
            <a:ext cx="8118210" cy="461665"/>
          </a:xfrm>
          <a:prstGeom prst="rect">
            <a:avLst/>
          </a:prstGeom>
          <a:solidFill>
            <a:srgbClr val="002244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Table 1. Participant demographics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69AA348-12A8-49DF-94C7-A2806A56CD2F}"/>
              </a:ext>
            </a:extLst>
          </p:cNvPr>
          <p:cNvGrpSpPr/>
          <p:nvPr/>
        </p:nvGrpSpPr>
        <p:grpSpPr>
          <a:xfrm>
            <a:off x="24348630" y="8903502"/>
            <a:ext cx="4412503" cy="998123"/>
            <a:chOff x="457200" y="4495802"/>
            <a:chExt cx="7772400" cy="1040098"/>
          </a:xfrm>
          <a:solidFill>
            <a:srgbClr val="0070C0"/>
          </a:solidFill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ACB87AE-E7AC-47A9-99AB-65B19FE7B64B}"/>
                </a:ext>
              </a:extLst>
            </p:cNvPr>
            <p:cNvSpPr/>
            <p:nvPr/>
          </p:nvSpPr>
          <p:spPr>
            <a:xfrm>
              <a:off x="457200" y="4495802"/>
              <a:ext cx="7772400" cy="9144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WatchALS App Data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F18F59-EFF6-469C-AA11-5F655E63E713}"/>
                </a:ext>
              </a:extLst>
            </p:cNvPr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E2187F5-022F-4FD5-A785-C8B1C1F3FF2E}"/>
              </a:ext>
            </a:extLst>
          </p:cNvPr>
          <p:cNvGrpSpPr/>
          <p:nvPr/>
        </p:nvGrpSpPr>
        <p:grpSpPr>
          <a:xfrm>
            <a:off x="15131055" y="14257305"/>
            <a:ext cx="6797765" cy="742436"/>
            <a:chOff x="457200" y="4495802"/>
            <a:chExt cx="7772400" cy="1040098"/>
          </a:xfrm>
          <a:solidFill>
            <a:srgbClr val="0070C0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08FBDCE-D373-4189-9F6F-749F8AADE7EE}"/>
                </a:ext>
              </a:extLst>
            </p:cNvPr>
            <p:cNvSpPr/>
            <p:nvPr/>
          </p:nvSpPr>
          <p:spPr>
            <a:xfrm>
              <a:off x="457200" y="4495802"/>
              <a:ext cx="7772400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Hevelius Computer Task Data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0CF421-8877-4F0C-9679-661C4F1478CD}"/>
                </a:ext>
              </a:extLst>
            </p:cNvPr>
            <p:cNvSpPr/>
            <p:nvPr/>
          </p:nvSpPr>
          <p:spPr>
            <a:xfrm>
              <a:off x="457200" y="5486399"/>
              <a:ext cx="7772400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7FBB2E-2328-4E92-8377-6C05FCF05AAD}"/>
              </a:ext>
            </a:extLst>
          </p:cNvPr>
          <p:cNvGrpSpPr/>
          <p:nvPr/>
        </p:nvGrpSpPr>
        <p:grpSpPr>
          <a:xfrm>
            <a:off x="28346400" y="30531354"/>
            <a:ext cx="11887200" cy="1353549"/>
            <a:chOff x="542014" y="13765692"/>
            <a:chExt cx="31919186" cy="1046782"/>
          </a:xfrm>
          <a:solidFill>
            <a:srgbClr val="0070C0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FC4657-5F4C-40ED-9C65-DB41881A4EA2}"/>
                </a:ext>
              </a:extLst>
            </p:cNvPr>
            <p:cNvSpPr/>
            <p:nvPr/>
          </p:nvSpPr>
          <p:spPr>
            <a:xfrm>
              <a:off x="542014" y="13765692"/>
              <a:ext cx="31912358" cy="914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5173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Future Directions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227CF70-E6B3-41CA-92D7-2F21899A616A}"/>
                </a:ext>
              </a:extLst>
            </p:cNvPr>
            <p:cNvSpPr/>
            <p:nvPr/>
          </p:nvSpPr>
          <p:spPr>
            <a:xfrm flipV="1">
              <a:off x="548842" y="14762973"/>
              <a:ext cx="31912358" cy="495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5173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54F1000B-7777-45D6-A95C-CB5015DBC910}"/>
              </a:ext>
            </a:extLst>
          </p:cNvPr>
          <p:cNvSpPr/>
          <p:nvPr/>
        </p:nvSpPr>
        <p:spPr>
          <a:xfrm>
            <a:off x="14900689" y="32120958"/>
            <a:ext cx="13091711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Early WatchALS data suggests compliance is acceptable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strong correlation between normalized jerk and ALSFRS-R handwriting score indicates potential for Hevelius to reliably assess fine motor impairment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and guided ALSFRS-R show very high correlation, though self-entry scores are just over one point higher, on average.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is a reasonable means for obtaining ALSFRS-R data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5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Self-entry and guided ALSFRS-R are not interchangeable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333903A-1D8F-4211-9654-68FDC596A557}"/>
              </a:ext>
            </a:extLst>
          </p:cNvPr>
          <p:cNvSpPr/>
          <p:nvPr/>
        </p:nvSpPr>
        <p:spPr>
          <a:xfrm>
            <a:off x="28346400" y="32113503"/>
            <a:ext cx="11887200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Remote longitudinal data collection is scheduled to complete in March of 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In-person data will be used to assess test-retest validity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Further data analysis is needed to evaluate the </a:t>
            </a:r>
            <a:r>
              <a:rPr lang="en-US" sz="36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WatchALS</a:t>
            </a: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 data for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Evaluation of fine motor, gait, and cognitive function at baseline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Ability to identify changes over time related to ALS disease progression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559917B-3EB3-4D08-BC59-A4F4F9D78C31}"/>
              </a:ext>
            </a:extLst>
          </p:cNvPr>
          <p:cNvSpPr/>
          <p:nvPr/>
        </p:nvSpPr>
        <p:spPr>
          <a:xfrm>
            <a:off x="40587600" y="32113503"/>
            <a:ext cx="6444802" cy="55951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pPr algn="just">
              <a:lnSpc>
                <a:spcPct val="107000"/>
              </a:lnSpc>
              <a:spcAft>
                <a:spcPts val="690"/>
              </a:spcAft>
              <a:buClr>
                <a:schemeClr val="accent6"/>
              </a:buClr>
            </a:pPr>
            <a:r>
              <a:rPr lang="en-US" sz="3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We would like to thank our patients and their families for their kind contribution to research on amyotrophic lateral sclerosis. </a:t>
            </a:r>
            <a:endParaRPr lang="en-US" sz="3600" dirty="0">
              <a:solidFill>
                <a:schemeClr val="tx1"/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9946A4-B214-4AC9-BAC0-D52CF2F9F667}"/>
              </a:ext>
            </a:extLst>
          </p:cNvPr>
          <p:cNvSpPr txBox="1"/>
          <p:nvPr/>
        </p:nvSpPr>
        <p:spPr>
          <a:xfrm>
            <a:off x="15333151" y="13335000"/>
            <a:ext cx="8172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*1 HC terminated study participation before contributing any DQM data. This participant has been included for demographics but was removed from data analysis.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E26F73-AC46-43F9-9B0B-EE71111585B7}"/>
              </a:ext>
            </a:extLst>
          </p:cNvPr>
          <p:cNvGrpSpPr/>
          <p:nvPr/>
        </p:nvGrpSpPr>
        <p:grpSpPr>
          <a:xfrm>
            <a:off x="37676245" y="8807795"/>
            <a:ext cx="8966619" cy="8340066"/>
            <a:chOff x="36057638" y="19038682"/>
            <a:chExt cx="10354164" cy="10664373"/>
          </a:xfrm>
        </p:grpSpPr>
        <p:pic>
          <p:nvPicPr>
            <p:cNvPr id="7" name="Picture 6" descr="Chart, scatter chart&#10;&#10;Description automatically generated">
              <a:extLst>
                <a:ext uri="{FF2B5EF4-FFF2-40B4-BE49-F238E27FC236}">
                  <a16:creationId xmlns:a16="http://schemas.microsoft.com/office/drawing/2014/main" id="{2D62842B-2447-4AEC-B750-4A9292BAD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22" t="15345" r="4902" b="15757"/>
            <a:stretch/>
          </p:blipFill>
          <p:spPr>
            <a:xfrm>
              <a:off x="36060016" y="19594309"/>
              <a:ext cx="10349409" cy="1010874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0D294-2B34-4DFD-A908-1F63EB46F696}"/>
                </a:ext>
              </a:extLst>
            </p:cNvPr>
            <p:cNvSpPr/>
            <p:nvPr/>
          </p:nvSpPr>
          <p:spPr>
            <a:xfrm>
              <a:off x="38907216" y="19662958"/>
              <a:ext cx="5285322" cy="6675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DA18424-2C42-48AE-9FCE-FDC0BE58120A}"/>
                </a:ext>
              </a:extLst>
            </p:cNvPr>
            <p:cNvSpPr txBox="1"/>
            <p:nvPr/>
          </p:nvSpPr>
          <p:spPr>
            <a:xfrm>
              <a:off x="36057638" y="19038682"/>
              <a:ext cx="10354164" cy="1146017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bIns="64008" rtlCol="0">
              <a:spAutoFit/>
            </a:bodyPr>
            <a:lstStyle/>
            <a:p>
              <a:r>
                <a:rPr lang="en-US" sz="2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5. Strong intraclass correlation between self-administered and guided ALSFRS-R (ICC = 0.96)</a:t>
              </a:r>
              <a:endParaRPr lang="en-US" sz="2600" dirty="0">
                <a:solidFill>
                  <a:srgbClr val="FF000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2D34EC3-74F2-400C-98B2-3961BF5FF68C}"/>
              </a:ext>
            </a:extLst>
          </p:cNvPr>
          <p:cNvGrpSpPr/>
          <p:nvPr/>
        </p:nvGrpSpPr>
        <p:grpSpPr>
          <a:xfrm>
            <a:off x="15131056" y="15163800"/>
            <a:ext cx="14179228" cy="7241097"/>
            <a:chOff x="15446551" y="15114599"/>
            <a:chExt cx="15185904" cy="808139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F2D28FB-BFCD-4C14-B74B-85CDF50B65A6}"/>
                </a:ext>
              </a:extLst>
            </p:cNvPr>
            <p:cNvGrpSpPr/>
            <p:nvPr/>
          </p:nvGrpSpPr>
          <p:grpSpPr>
            <a:xfrm>
              <a:off x="15446551" y="15114599"/>
              <a:ext cx="15185904" cy="8026990"/>
              <a:chOff x="15535072" y="15858299"/>
              <a:chExt cx="14843576" cy="847041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ADD9183-0989-4C65-8607-8E4BA4D75E67}"/>
                  </a:ext>
                </a:extLst>
              </p:cNvPr>
              <p:cNvGrpSpPr/>
              <p:nvPr/>
            </p:nvGrpSpPr>
            <p:grpSpPr>
              <a:xfrm>
                <a:off x="15539662" y="15858299"/>
                <a:ext cx="14838986" cy="8470410"/>
                <a:chOff x="15549556" y="16301833"/>
                <a:chExt cx="15272366" cy="8772737"/>
              </a:xfrm>
            </p:grpSpPr>
            <p:pic>
              <p:nvPicPr>
                <p:cNvPr id="30" name="Picture 29" descr="Chart, line chart&#10;&#10;Description automatically generated">
                  <a:extLst>
                    <a:ext uri="{FF2B5EF4-FFF2-40B4-BE49-F238E27FC236}">
                      <a16:creationId xmlns:a16="http://schemas.microsoft.com/office/drawing/2014/main" id="{A533AE2C-7E6F-4D09-9962-8E02F51220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32" b="2579"/>
                <a:stretch/>
              </p:blipFill>
              <p:spPr>
                <a:xfrm>
                  <a:off x="15549556" y="16301833"/>
                  <a:ext cx="15272366" cy="8772737"/>
                </a:xfrm>
                <a:prstGeom prst="rect">
                  <a:avLst/>
                </a:prstGeom>
              </p:spPr>
            </p:pic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2698D1CE-308B-43E6-8319-477643DE467E}"/>
                    </a:ext>
                  </a:extLst>
                </p:cNvPr>
                <p:cNvSpPr/>
                <p:nvPr/>
              </p:nvSpPr>
              <p:spPr>
                <a:xfrm>
                  <a:off x="28696453" y="16592617"/>
                  <a:ext cx="2012147" cy="1135885"/>
                </a:xfrm>
                <a:prstGeom prst="rect">
                  <a:avLst/>
                </a:prstGeom>
                <a:solidFill>
                  <a:srgbClr val="F8F9F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5D30F7-998C-4352-B562-ABE018718F84}"/>
                  </a:ext>
                </a:extLst>
              </p:cNvPr>
              <p:cNvSpPr txBox="1"/>
              <p:nvPr/>
            </p:nvSpPr>
            <p:spPr>
              <a:xfrm>
                <a:off x="15535072" y="15858300"/>
                <a:ext cx="14843575" cy="1178020"/>
              </a:xfrm>
              <a:prstGeom prst="rect">
                <a:avLst/>
              </a:prstGeom>
              <a:solidFill>
                <a:srgbClr val="002244"/>
              </a:solidFill>
            </p:spPr>
            <p:txBody>
              <a:bodyPr wrap="square" bIns="91440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Figure 1. Individual z-scores for normalized jerk without pauses for participants with ALS and healthy controls</a:t>
                </a:r>
              </a:p>
            </p:txBody>
          </p:sp>
          <p:pic>
            <p:nvPicPr>
              <p:cNvPr id="36" name="Picture 35" descr="Text&#10;&#10;Description automatically generated">
                <a:extLst>
                  <a:ext uri="{FF2B5EF4-FFF2-40B4-BE49-F238E27FC236}">
                    <a16:creationId xmlns:a16="http://schemas.microsoft.com/office/drawing/2014/main" id="{B479EE5B-B182-4548-84F4-1172B608C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00332" y="17200662"/>
                <a:ext cx="1801683" cy="933937"/>
              </a:xfrm>
              <a:prstGeom prst="rect">
                <a:avLst/>
              </a:prstGeom>
            </p:spPr>
          </p:pic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3FFC71D-B44B-4308-9ED1-82FD8C93CD3A}"/>
                </a:ext>
              </a:extLst>
            </p:cNvPr>
            <p:cNvSpPr/>
            <p:nvPr/>
          </p:nvSpPr>
          <p:spPr>
            <a:xfrm>
              <a:off x="20269200" y="22889540"/>
              <a:ext cx="4419600" cy="252049"/>
            </a:xfrm>
            <a:prstGeom prst="rect">
              <a:avLst/>
            </a:prstGeom>
            <a:solidFill>
              <a:srgbClr val="F8F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377E26A-0B7D-46DA-B59D-4B917BBCB153}"/>
                </a:ext>
              </a:extLst>
            </p:cNvPr>
            <p:cNvSpPr txBox="1"/>
            <p:nvPr/>
          </p:nvSpPr>
          <p:spPr>
            <a:xfrm>
              <a:off x="21341911" y="22783801"/>
              <a:ext cx="2742693" cy="412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Days of at-home use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65E026C-7908-4DD1-B719-BEBD85573936}"/>
                </a:ext>
              </a:extLst>
            </p:cNvPr>
            <p:cNvSpPr/>
            <p:nvPr/>
          </p:nvSpPr>
          <p:spPr>
            <a:xfrm rot="5400000">
              <a:off x="13233643" y="18737527"/>
              <a:ext cx="4676463" cy="250647"/>
            </a:xfrm>
            <a:prstGeom prst="rect">
              <a:avLst/>
            </a:prstGeom>
            <a:solidFill>
              <a:srgbClr val="F8F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3B0F72F-2C14-4B30-85AA-0E1E2EC1C397}"/>
                </a:ext>
              </a:extLst>
            </p:cNvPr>
            <p:cNvSpPr txBox="1"/>
            <p:nvPr/>
          </p:nvSpPr>
          <p:spPr>
            <a:xfrm rot="16200000">
              <a:off x="13827056" y="18824080"/>
              <a:ext cx="3608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z- scores from at home use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E2716B1-9949-4AF9-92C0-8AF3B15B82CB}"/>
              </a:ext>
            </a:extLst>
          </p:cNvPr>
          <p:cNvGrpSpPr/>
          <p:nvPr/>
        </p:nvGrpSpPr>
        <p:grpSpPr>
          <a:xfrm>
            <a:off x="15131055" y="22689218"/>
            <a:ext cx="14174843" cy="7174205"/>
            <a:chOff x="15133636" y="22936200"/>
            <a:chExt cx="11510673" cy="6891612"/>
          </a:xfrm>
        </p:grpSpPr>
        <p:pic>
          <p:nvPicPr>
            <p:cNvPr id="61" name="Picture 60" descr="Chart, line chart&#10;&#10;Description automatically generated">
              <a:extLst>
                <a:ext uri="{FF2B5EF4-FFF2-40B4-BE49-F238E27FC236}">
                  <a16:creationId xmlns:a16="http://schemas.microsoft.com/office/drawing/2014/main" id="{A51A1DAF-46C9-4B14-9DB6-293F42B51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33636" y="22955077"/>
              <a:ext cx="11505186" cy="687273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040C0EF-49C2-4A8E-AB38-388235B6A4E5}"/>
                </a:ext>
              </a:extLst>
            </p:cNvPr>
            <p:cNvSpPr txBox="1"/>
            <p:nvPr/>
          </p:nvSpPr>
          <p:spPr>
            <a:xfrm>
              <a:off x="15139123" y="22936200"/>
              <a:ext cx="11505186" cy="1000274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bIns="91440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2. Individual z-scores for movement direction changes for participants with ALS and healthy controls </a:t>
              </a:r>
            </a:p>
          </p:txBody>
        </p:sp>
      </p:grpSp>
      <p:pic>
        <p:nvPicPr>
          <p:cNvPr id="104" name="Picture 103" descr="Text&#10;&#10;Description automatically generated">
            <a:extLst>
              <a:ext uri="{FF2B5EF4-FFF2-40B4-BE49-F238E27FC236}">
                <a16:creationId xmlns:a16="http://schemas.microsoft.com/office/drawing/2014/main" id="{C04229BB-B04F-4024-9A2F-79360D1232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608" y="23926153"/>
            <a:ext cx="1734986" cy="993186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6CAEFB13-3A5D-4F95-A876-A78B5B18609F}"/>
              </a:ext>
            </a:extLst>
          </p:cNvPr>
          <p:cNvSpPr/>
          <p:nvPr/>
        </p:nvSpPr>
        <p:spPr>
          <a:xfrm>
            <a:off x="19654410" y="29535780"/>
            <a:ext cx="4223106" cy="337835"/>
          </a:xfrm>
          <a:prstGeom prst="rect">
            <a:avLst/>
          </a:prstGeom>
          <a:solidFill>
            <a:srgbClr val="F8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D3BC748-39C4-4225-A1E2-0FE90EF607E0}"/>
              </a:ext>
            </a:extLst>
          </p:cNvPr>
          <p:cNvSpPr txBox="1"/>
          <p:nvPr/>
        </p:nvSpPr>
        <p:spPr>
          <a:xfrm>
            <a:off x="20158223" y="29492064"/>
            <a:ext cx="2620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Days of at-home use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952BCB6-468E-4050-89AD-F16E04350237}"/>
              </a:ext>
            </a:extLst>
          </p:cNvPr>
          <p:cNvSpPr/>
          <p:nvPr/>
        </p:nvSpPr>
        <p:spPr>
          <a:xfrm rot="5400000">
            <a:off x="13042786" y="26151652"/>
            <a:ext cx="4638900" cy="446225"/>
          </a:xfrm>
          <a:prstGeom prst="rect">
            <a:avLst/>
          </a:prstGeom>
          <a:solidFill>
            <a:srgbClr val="F8F9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5056A4E-949B-4CD6-955A-DD6F38C39BAB}"/>
              </a:ext>
            </a:extLst>
          </p:cNvPr>
          <p:cNvSpPr txBox="1"/>
          <p:nvPr/>
        </p:nvSpPr>
        <p:spPr>
          <a:xfrm rot="16200000">
            <a:off x="13725881" y="26365114"/>
            <a:ext cx="3233135" cy="352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z- scores from at home use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90D178-3C16-416B-B094-5A5D1AD8505A}"/>
              </a:ext>
            </a:extLst>
          </p:cNvPr>
          <p:cNvGrpSpPr/>
          <p:nvPr/>
        </p:nvGrpSpPr>
        <p:grpSpPr>
          <a:xfrm>
            <a:off x="29641800" y="23216075"/>
            <a:ext cx="17001065" cy="6657540"/>
            <a:chOff x="27183370" y="23204126"/>
            <a:chExt cx="19347238" cy="673601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C92FF5B-9E5D-4ACC-AF63-BBB89EEDEC4D}"/>
                </a:ext>
              </a:extLst>
            </p:cNvPr>
            <p:cNvGrpSpPr/>
            <p:nvPr/>
          </p:nvGrpSpPr>
          <p:grpSpPr>
            <a:xfrm>
              <a:off x="27183370" y="23204126"/>
              <a:ext cx="19347238" cy="6736010"/>
              <a:chOff x="27331013" y="23285404"/>
              <a:chExt cx="19347238" cy="6736010"/>
            </a:xfrm>
          </p:grpSpPr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0858130F-A024-4197-A044-86786E565D19}"/>
                  </a:ext>
                </a:extLst>
              </p:cNvPr>
              <p:cNvSpPr/>
              <p:nvPr/>
            </p:nvSpPr>
            <p:spPr>
              <a:xfrm>
                <a:off x="27331013" y="23700022"/>
                <a:ext cx="19347237" cy="6321392"/>
              </a:xfrm>
              <a:prstGeom prst="rect">
                <a:avLst/>
              </a:prstGeom>
              <a:solidFill>
                <a:srgbClr val="F8F9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816305C-79D3-485A-B122-D05E1CE60C33}"/>
                  </a:ext>
                </a:extLst>
              </p:cNvPr>
              <p:cNvSpPr txBox="1"/>
              <p:nvPr/>
            </p:nvSpPr>
            <p:spPr>
              <a:xfrm>
                <a:off x="27336475" y="23285404"/>
                <a:ext cx="19341776" cy="480131"/>
              </a:xfrm>
              <a:prstGeom prst="rect">
                <a:avLst/>
              </a:prstGeom>
              <a:solidFill>
                <a:srgbClr val="002244"/>
              </a:solidFill>
            </p:spPr>
            <p:txBody>
              <a:bodyPr wrap="square" bIns="64008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Figure 3. Many metrics measured by the Hevelius task demonstrate strong correlation with ALSFRS-R handwriting scores</a:t>
                </a:r>
              </a:p>
            </p:txBody>
          </p:sp>
          <p:pic>
            <p:nvPicPr>
              <p:cNvPr id="57" name="Picture 56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CB27533F-BEA3-4E8A-A3AC-B5F25C0BA6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" r="28618"/>
              <a:stretch/>
            </p:blipFill>
            <p:spPr>
              <a:xfrm>
                <a:off x="33827662" y="23971283"/>
                <a:ext cx="5619151" cy="5850264"/>
              </a:xfrm>
              <a:prstGeom prst="rect">
                <a:avLst/>
              </a:prstGeom>
              <a:ln>
                <a:solidFill>
                  <a:srgbClr val="002244"/>
                </a:solidFill>
              </a:ln>
            </p:spPr>
          </p:pic>
          <p:pic>
            <p:nvPicPr>
              <p:cNvPr id="49" name="Picture 4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584BDB02-6FB3-4F15-B28A-82B42A8888E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427"/>
              <a:stretch/>
            </p:blipFill>
            <p:spPr>
              <a:xfrm>
                <a:off x="27713705" y="23987423"/>
                <a:ext cx="5619151" cy="5834124"/>
              </a:xfrm>
              <a:prstGeom prst="rect">
                <a:avLst/>
              </a:prstGeom>
              <a:ln>
                <a:solidFill>
                  <a:srgbClr val="002244"/>
                </a:solidFill>
              </a:ln>
            </p:spPr>
          </p:pic>
          <p:pic>
            <p:nvPicPr>
              <p:cNvPr id="59" name="Picture 58" descr="Chart, scatter chart&#10;&#10;Description automatically generated">
                <a:extLst>
                  <a:ext uri="{FF2B5EF4-FFF2-40B4-BE49-F238E27FC236}">
                    <a16:creationId xmlns:a16="http://schemas.microsoft.com/office/drawing/2014/main" id="{429965E2-2B6F-4251-AF14-71C056E166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9730"/>
              <a:stretch/>
            </p:blipFill>
            <p:spPr>
              <a:xfrm>
                <a:off x="39857312" y="24370509"/>
                <a:ext cx="6447501" cy="5451038"/>
              </a:xfrm>
              <a:prstGeom prst="rect">
                <a:avLst/>
              </a:prstGeom>
              <a:ln>
                <a:solidFill>
                  <a:srgbClr val="002244"/>
                </a:solidFill>
              </a:ln>
            </p:spPr>
          </p:pic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576F30-35F0-4F33-8F9C-494D3F815561}"/>
                  </a:ext>
                </a:extLst>
              </p:cNvPr>
              <p:cNvSpPr txBox="1"/>
              <p:nvPr/>
            </p:nvSpPr>
            <p:spPr>
              <a:xfrm>
                <a:off x="27699753" y="23965424"/>
                <a:ext cx="5651060" cy="418576"/>
              </a:xfrm>
              <a:prstGeom prst="rect">
                <a:avLst/>
              </a:prstGeom>
              <a:solidFill>
                <a:srgbClr val="002244"/>
              </a:solidFill>
            </p:spPr>
            <p:txBody>
              <a:bodyPr wrap="square" bIns="64008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Figure 3.1. Normalized Jerk (r = -0.88)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F112101-8F86-430E-BE8A-E1D59DE9ECD1}"/>
                  </a:ext>
                </a:extLst>
              </p:cNvPr>
              <p:cNvSpPr txBox="1"/>
              <p:nvPr/>
            </p:nvSpPr>
            <p:spPr>
              <a:xfrm>
                <a:off x="33827662" y="23960324"/>
                <a:ext cx="5619151" cy="726353"/>
              </a:xfrm>
              <a:prstGeom prst="rect">
                <a:avLst/>
              </a:prstGeom>
              <a:solidFill>
                <a:srgbClr val="002244"/>
              </a:solidFill>
            </p:spPr>
            <p:txBody>
              <a:bodyPr wrap="square" bIns="64008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Figure 3.2. Max speed coefficient of variation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(r = - 0.84)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6A7F6D4-380E-4686-A667-CEE3FF547F4E}"/>
                  </a:ext>
                </a:extLst>
              </p:cNvPr>
              <p:cNvSpPr txBox="1"/>
              <p:nvPr/>
            </p:nvSpPr>
            <p:spPr>
              <a:xfrm>
                <a:off x="39844400" y="23970732"/>
                <a:ext cx="6473323" cy="726353"/>
              </a:xfrm>
              <a:prstGeom prst="rect">
                <a:avLst/>
              </a:prstGeom>
              <a:solidFill>
                <a:srgbClr val="002244"/>
              </a:solidFill>
              <a:ln>
                <a:noFill/>
              </a:ln>
            </p:spPr>
            <p:txBody>
              <a:bodyPr wrap="square" bIns="64008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Figure 3.3. Distance from target center at the end of main submovement (r = -0.76)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AFA5161-365E-4A38-89A1-2D1B7CC5792B}"/>
                </a:ext>
              </a:extLst>
            </p:cNvPr>
            <p:cNvSpPr/>
            <p:nvPr/>
          </p:nvSpPr>
          <p:spPr>
            <a:xfrm>
              <a:off x="42383981" y="24614153"/>
              <a:ext cx="381000" cy="36576"/>
            </a:xfrm>
            <a:prstGeom prst="rect">
              <a:avLst/>
            </a:prstGeom>
            <a:solidFill>
              <a:srgbClr val="F8F9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B0A5554-5F33-4F59-B31F-234224DA5BF9}"/>
              </a:ext>
            </a:extLst>
          </p:cNvPr>
          <p:cNvGrpSpPr/>
          <p:nvPr/>
        </p:nvGrpSpPr>
        <p:grpSpPr>
          <a:xfrm>
            <a:off x="30216837" y="8807795"/>
            <a:ext cx="7076351" cy="8337798"/>
            <a:chOff x="30699479" y="8807795"/>
            <a:chExt cx="6876099" cy="833779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0DEF659-0BF2-4340-B5C4-9EAED5B00EBB}"/>
                </a:ext>
              </a:extLst>
            </p:cNvPr>
            <p:cNvSpPr txBox="1"/>
            <p:nvPr/>
          </p:nvSpPr>
          <p:spPr>
            <a:xfrm>
              <a:off x="30704188" y="8807795"/>
              <a:ext cx="6871390" cy="510909"/>
            </a:xfrm>
            <a:prstGeom prst="rect">
              <a:avLst/>
            </a:prstGeom>
            <a:solidFill>
              <a:srgbClr val="002244"/>
            </a:solidFill>
          </p:spPr>
          <p:txBody>
            <a:bodyPr wrap="square" bIns="64008" rtlCol="0">
              <a:spAutoFit/>
            </a:bodyPr>
            <a:lstStyle/>
            <a:p>
              <a:r>
                <a:rPr lang="en-US" sz="2600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Figure 4. WatchALS session adherence plot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E7AFE73-20C5-4608-ABE7-C00E1698F6DD}"/>
                </a:ext>
              </a:extLst>
            </p:cNvPr>
            <p:cNvGrpSpPr/>
            <p:nvPr/>
          </p:nvGrpSpPr>
          <p:grpSpPr>
            <a:xfrm>
              <a:off x="30699479" y="9268206"/>
              <a:ext cx="6876099" cy="7877387"/>
              <a:chOff x="30770343" y="9268206"/>
              <a:chExt cx="6876099" cy="7877387"/>
            </a:xfrm>
          </p:grpSpPr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338BCC75-6C4B-4DB3-8538-F9D33B40A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0770343" y="9268206"/>
                <a:ext cx="6876099" cy="7877387"/>
              </a:xfrm>
              <a:prstGeom prst="rect">
                <a:avLst/>
              </a:prstGeom>
            </p:spPr>
          </p:pic>
          <p:pic>
            <p:nvPicPr>
              <p:cNvPr id="10" name="Picture 9" descr="Graphical user interface, text, application, email&#10;&#10;Description automatically generated">
                <a:extLst>
                  <a:ext uri="{FF2B5EF4-FFF2-40B4-BE49-F238E27FC236}">
                    <a16:creationId xmlns:a16="http://schemas.microsoft.com/office/drawing/2014/main" id="{48E8298D-B364-4041-BB7D-EA68300DD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137600" y="15706503"/>
                <a:ext cx="2201308" cy="981298"/>
              </a:xfrm>
              <a:prstGeom prst="rect">
                <a:avLst/>
              </a:prstGeom>
            </p:spPr>
          </p:pic>
        </p:grpSp>
      </p:grpSp>
      <p:pic>
        <p:nvPicPr>
          <p:cNvPr id="81" name="Picture 80" descr="Timeline&#10;&#10;Description automatically generated">
            <a:extLst>
              <a:ext uri="{FF2B5EF4-FFF2-40B4-BE49-F238E27FC236}">
                <a16:creationId xmlns:a16="http://schemas.microsoft.com/office/drawing/2014/main" id="{BF5B2D34-78C4-49D5-9BD9-AA5C7AE40EB0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10300" b="35236"/>
          <a:stretch/>
        </p:blipFill>
        <p:spPr>
          <a:xfrm>
            <a:off x="30216837" y="17934053"/>
            <a:ext cx="16415548" cy="446625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7358783-39B7-4A32-884E-81C5B72568F5}"/>
              </a:ext>
            </a:extLst>
          </p:cNvPr>
          <p:cNvSpPr/>
          <p:nvPr/>
        </p:nvSpPr>
        <p:spPr>
          <a:xfrm>
            <a:off x="32083521" y="17931785"/>
            <a:ext cx="14546849" cy="9494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0A41B4-4A61-44E5-B186-64F85BA48BC6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0"/>
          <a:stretch/>
        </p:blipFill>
        <p:spPr>
          <a:xfrm>
            <a:off x="33001879" y="18073895"/>
            <a:ext cx="12182706" cy="754349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0E89267-1E16-4008-B195-BE32671B51DB}"/>
              </a:ext>
            </a:extLst>
          </p:cNvPr>
          <p:cNvSpPr/>
          <p:nvPr/>
        </p:nvSpPr>
        <p:spPr>
          <a:xfrm>
            <a:off x="37226333" y="18038731"/>
            <a:ext cx="266700" cy="6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D3175AA-7819-43BE-81AA-A6062F36E1CA}"/>
              </a:ext>
            </a:extLst>
          </p:cNvPr>
          <p:cNvSpPr/>
          <p:nvPr/>
        </p:nvSpPr>
        <p:spPr>
          <a:xfrm>
            <a:off x="38407433" y="18034236"/>
            <a:ext cx="266700" cy="68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6C1DDA-1FF5-48D4-BD3E-82148044965A}"/>
              </a:ext>
            </a:extLst>
          </p:cNvPr>
          <p:cNvSpPr txBox="1"/>
          <p:nvPr/>
        </p:nvSpPr>
        <p:spPr>
          <a:xfrm>
            <a:off x="30227317" y="17464807"/>
            <a:ext cx="16415548" cy="510909"/>
          </a:xfrm>
          <a:prstGeom prst="rect">
            <a:avLst/>
          </a:prstGeom>
          <a:solidFill>
            <a:srgbClr val="002244"/>
          </a:solidFill>
        </p:spPr>
        <p:txBody>
          <a:bodyPr wrap="square" bIns="64008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Figure 6. AWS transcription of a participant with ALS reading the Bamboo Passage</a:t>
            </a:r>
            <a:endParaRPr lang="en-US" sz="2600" dirty="0">
              <a:solidFill>
                <a:srgbClr val="FF0000"/>
              </a:solidFill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5" name="Picture 3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3488A42-6ECB-47A0-80EE-8FB9CE5C9812}"/>
              </a:ext>
            </a:extLst>
          </p:cNvPr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" t="4111" r="5124" b="56298"/>
          <a:stretch/>
        </p:blipFill>
        <p:spPr>
          <a:xfrm>
            <a:off x="30356834" y="18034236"/>
            <a:ext cx="1285696" cy="613731"/>
          </a:xfrm>
          <a:prstGeom prst="rect">
            <a:avLst/>
          </a:prstGeom>
        </p:spPr>
      </p:pic>
      <p:pic>
        <p:nvPicPr>
          <p:cNvPr id="53" name="Picture 5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8813E18F-9AF4-4A29-9EB9-58AB25B06B38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3" t="44333" r="24228" b="4957"/>
          <a:stretch/>
        </p:blipFill>
        <p:spPr>
          <a:xfrm>
            <a:off x="31747004" y="18008991"/>
            <a:ext cx="968884" cy="754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33712</TotalTime>
  <Words>903</Words>
  <Application>Microsoft Office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Garamond</vt:lpstr>
      <vt:lpstr>Office Theme</vt:lpstr>
      <vt:lpstr>PowerPoint Presentation</vt:lpstr>
    </vt:vector>
  </TitlesOfParts>
  <Company>Partners HealthCare System,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Partners Information Systems</dc:creator>
  <cp:lastModifiedBy>Scheier, Zoe</cp:lastModifiedBy>
  <cp:revision>942</cp:revision>
  <cp:lastPrinted>2018-09-13T20:30:30Z</cp:lastPrinted>
  <dcterms:created xsi:type="dcterms:W3CDTF">2014-10-03T15:17:45Z</dcterms:created>
  <dcterms:modified xsi:type="dcterms:W3CDTF">2021-11-02T15:36:01Z</dcterms:modified>
</cp:coreProperties>
</file>