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416" r:id="rId2"/>
    <p:sldId id="417" r:id="rId3"/>
    <p:sldId id="256" r:id="rId4"/>
    <p:sldId id="257" r:id="rId5"/>
    <p:sldId id="258" r:id="rId6"/>
    <p:sldId id="259" r:id="rId7"/>
    <p:sldId id="260" r:id="rId8"/>
    <p:sldId id="261" r:id="rId9"/>
    <p:sldId id="262" r:id="rId10"/>
    <p:sldId id="263" r:id="rId11"/>
    <p:sldId id="280" r:id="rId12"/>
    <p:sldId id="285" r:id="rId13"/>
    <p:sldId id="281" r:id="rId14"/>
    <p:sldId id="282" r:id="rId15"/>
    <p:sldId id="286" r:id="rId16"/>
    <p:sldId id="414" r:id="rId17"/>
    <p:sldId id="415" r:id="rId18"/>
    <p:sldId id="288" r:id="rId19"/>
    <p:sldId id="289" r:id="rId20"/>
    <p:sldId id="290" r:id="rId21"/>
    <p:sldId id="291" r:id="rId22"/>
    <p:sldId id="292"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3" r:id="rId40"/>
    <p:sldId id="314" r:id="rId41"/>
    <p:sldId id="315" r:id="rId42"/>
    <p:sldId id="316" r:id="rId43"/>
    <p:sldId id="317" r:id="rId44"/>
    <p:sldId id="311" r:id="rId45"/>
    <p:sldId id="312"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67" r:id="rId65"/>
    <p:sldId id="336" r:id="rId66"/>
    <p:sldId id="337" r:id="rId67"/>
    <p:sldId id="338" r:id="rId68"/>
    <p:sldId id="339" r:id="rId69"/>
    <p:sldId id="340" r:id="rId70"/>
    <p:sldId id="341" r:id="rId71"/>
    <p:sldId id="342" r:id="rId72"/>
    <p:sldId id="343" r:id="rId73"/>
    <p:sldId id="368"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 id="406" r:id="rId87"/>
    <p:sldId id="356" r:id="rId88"/>
    <p:sldId id="357" r:id="rId89"/>
    <p:sldId id="358" r:id="rId90"/>
    <p:sldId id="359" r:id="rId91"/>
    <p:sldId id="360" r:id="rId92"/>
    <p:sldId id="361" r:id="rId93"/>
    <p:sldId id="362" r:id="rId94"/>
    <p:sldId id="363" r:id="rId95"/>
    <p:sldId id="364" r:id="rId96"/>
    <p:sldId id="365" r:id="rId97"/>
    <p:sldId id="366"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388" r:id="rId118"/>
    <p:sldId id="389" r:id="rId119"/>
    <p:sldId id="390" r:id="rId120"/>
    <p:sldId id="391" r:id="rId121"/>
    <p:sldId id="392" r:id="rId122"/>
    <p:sldId id="393" r:id="rId123"/>
    <p:sldId id="394" r:id="rId124"/>
    <p:sldId id="395" r:id="rId125"/>
    <p:sldId id="396" r:id="rId126"/>
    <p:sldId id="397" r:id="rId127"/>
    <p:sldId id="398" r:id="rId128"/>
    <p:sldId id="399" r:id="rId129"/>
    <p:sldId id="400" r:id="rId130"/>
    <p:sldId id="401" r:id="rId131"/>
    <p:sldId id="402" r:id="rId132"/>
    <p:sldId id="403" r:id="rId133"/>
    <p:sldId id="404" r:id="rId134"/>
    <p:sldId id="407" r:id="rId135"/>
    <p:sldId id="408" r:id="rId136"/>
    <p:sldId id="409" r:id="rId137"/>
    <p:sldId id="410" r:id="rId138"/>
    <p:sldId id="411" r:id="rId139"/>
    <p:sldId id="412" r:id="rId140"/>
    <p:sldId id="413"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C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0D47A-0B3D-4898-A338-2C07D9CC2B5C}" type="datetimeFigureOut">
              <a:rPr lang="en-IN" smtClean="0"/>
              <a:t>15-01-2023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2A055-8E4D-4C3A-9755-67DDAEC10C81}" type="slidenum">
              <a:rPr lang="en-IN" smtClean="0"/>
              <a:t>‹#›</a:t>
            </a:fld>
            <a:endParaRPr lang="en-IN"/>
          </a:p>
        </p:txBody>
      </p:sp>
    </p:spTree>
    <p:extLst>
      <p:ext uri="{BB962C8B-B14F-4D97-AF65-F5344CB8AC3E}">
        <p14:creationId xmlns:p14="http://schemas.microsoft.com/office/powerpoint/2010/main" val="2779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D46AF585-E000-330D-9A47-4309B967117D}"/>
              </a:ext>
            </a:extLst>
          </p:cNvPr>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41AA1185-438E-4E1A-8636-6DE73B651390}" type="slidenum">
              <a:t>11</a:t>
            </a:fld>
            <a:endParaRPr lang="en-US" sz="1400" b="0" i="0" u="none" strike="noStrike" kern="1200" cap="none" spc="0" baseline="0">
              <a:solidFill>
                <a:srgbClr val="000000"/>
              </a:solidFill>
              <a:uFillTx/>
              <a:latin typeface="Times New Roman" pitchFamily="18"/>
              <a:ea typeface="Mangal" pitchFamily="2"/>
              <a:cs typeface="Mangal" pitchFamily="2"/>
            </a:endParaRPr>
          </a:p>
        </p:txBody>
      </p:sp>
      <p:sp>
        <p:nvSpPr>
          <p:cNvPr id="3" name="Slide Image Placeholder 1">
            <a:extLst>
              <a:ext uri="{FF2B5EF4-FFF2-40B4-BE49-F238E27FC236}">
                <a16:creationId xmlns:a16="http://schemas.microsoft.com/office/drawing/2014/main" id="{74AB0FD7-DCAC-26E0-08FF-1F8896DBC140}"/>
              </a:ext>
            </a:extLst>
          </p:cNvPr>
          <p:cNvSpPr>
            <a:spLocks noGrp="1" noRot="1" noChangeAspect="1"/>
          </p:cNvSpPr>
          <p:nvPr>
            <p:ph type="sldImg"/>
          </p:nvPr>
        </p:nvSpPr>
        <p:spPr>
          <a:xfrm>
            <a:off x="217488" y="812800"/>
            <a:ext cx="7123112" cy="4008438"/>
          </a:xfrm>
          <a:solidFill>
            <a:srgbClr val="4472C4"/>
          </a:solidFill>
          <a:ln w="25402">
            <a:solidFill>
              <a:srgbClr val="2F528F"/>
            </a:solidFill>
            <a:prstDash val="solid"/>
          </a:ln>
        </p:spPr>
      </p:sp>
      <p:sp>
        <p:nvSpPr>
          <p:cNvPr id="4" name="Notes Placeholder 2">
            <a:extLst>
              <a:ext uri="{FF2B5EF4-FFF2-40B4-BE49-F238E27FC236}">
                <a16:creationId xmlns:a16="http://schemas.microsoft.com/office/drawing/2014/main" id="{9B583AEB-7969-679A-134A-9F9E905A9A46}"/>
              </a:ext>
            </a:extLst>
          </p:cNvPr>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04DE-F5D1-F3F9-464C-449166BA4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58F9B-065E-D2B8-E50D-071B8B1F7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712C7F-1F69-4FAD-CFB6-7FA2A1A76FA4}"/>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5" name="Footer Placeholder 4">
            <a:extLst>
              <a:ext uri="{FF2B5EF4-FFF2-40B4-BE49-F238E27FC236}">
                <a16:creationId xmlns:a16="http://schemas.microsoft.com/office/drawing/2014/main" id="{52DB26E8-846F-C01E-2594-CB7BA5DF3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F9061-3AFD-656A-BB4A-51F165921C39}"/>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48149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3914-7F91-BBC2-6030-41DA5EB9ED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6697F-B98F-394C-F42C-8EB4A0C63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A0974-EE6A-9D4F-EDED-F2C332F0EF06}"/>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5" name="Footer Placeholder 4">
            <a:extLst>
              <a:ext uri="{FF2B5EF4-FFF2-40B4-BE49-F238E27FC236}">
                <a16:creationId xmlns:a16="http://schemas.microsoft.com/office/drawing/2014/main" id="{3C07ADB3-74BF-439E-490A-8145A043B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2BFBE-A8F0-B5FC-8520-A79646FB7478}"/>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64277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9F4615-5537-4A05-CB4B-CB9CE6C3F4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7B397D-7CFF-A70C-B27D-D398B4BCC3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B29E13-D431-472C-F03E-3D7B98594DE7}"/>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5" name="Footer Placeholder 4">
            <a:extLst>
              <a:ext uri="{FF2B5EF4-FFF2-40B4-BE49-F238E27FC236}">
                <a16:creationId xmlns:a16="http://schemas.microsoft.com/office/drawing/2014/main" id="{921F84D3-C202-6358-E691-EC67F08F8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B8B00-AA00-767D-EE27-ED436E4E7F58}"/>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220336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F51C-31D0-ED59-A1C3-F52F8EFA3A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9EF5AB-482F-5CBA-1258-05335971E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3F452-B572-CDD0-8177-02AD81C7C8FE}"/>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5" name="Footer Placeholder 4">
            <a:extLst>
              <a:ext uri="{FF2B5EF4-FFF2-40B4-BE49-F238E27FC236}">
                <a16:creationId xmlns:a16="http://schemas.microsoft.com/office/drawing/2014/main" id="{970CB443-A21C-1ADD-B978-9679E9D74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1FEDA-9A87-2D92-2777-6DCAADFCE64C}"/>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351775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09B2-E044-415D-AAC0-E025284FC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24DBAA-2878-E4B9-6542-DBE54944E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2D093B-775E-ED7B-73DA-17B3829977E4}"/>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5" name="Footer Placeholder 4">
            <a:extLst>
              <a:ext uri="{FF2B5EF4-FFF2-40B4-BE49-F238E27FC236}">
                <a16:creationId xmlns:a16="http://schemas.microsoft.com/office/drawing/2014/main" id="{98C30790-BCBC-CE37-4AA6-B3B7F43CA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62E18-C61C-8CE9-70C1-53A2DA828F92}"/>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260996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8FAA-4C2E-F50B-593D-E69D865314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B2F1F7-9030-3712-74B2-6E0FE30FA6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4FBBD1-32EB-1846-CC24-2C5D0BFC6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F0F45C-815C-6DEA-C714-8F5E059936B9}"/>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6" name="Footer Placeholder 5">
            <a:extLst>
              <a:ext uri="{FF2B5EF4-FFF2-40B4-BE49-F238E27FC236}">
                <a16:creationId xmlns:a16="http://schemas.microsoft.com/office/drawing/2014/main" id="{0FAE7B15-0035-BFAB-F96A-9A09277651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7BF85-2D97-C26B-B0FC-6FF7405E11E0}"/>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201015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E913-27A6-3E24-FDDE-DB5A222A66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B4070A-0FCE-C1C2-1D72-AC331065F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21948C-FCBC-CB32-BEB6-D1B7348ECC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D91E54-A778-55D8-32C2-31F560F94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2629C7-1372-C064-A9BD-F9F6952DD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B466E4-4808-35EE-D88E-FB7CEAA5A225}"/>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8" name="Footer Placeholder 7">
            <a:extLst>
              <a:ext uri="{FF2B5EF4-FFF2-40B4-BE49-F238E27FC236}">
                <a16:creationId xmlns:a16="http://schemas.microsoft.com/office/drawing/2014/main" id="{7E1EBBBF-9493-F0D2-C5A0-1D625387C3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9A2FC1-F984-C265-677B-81F7BBCF4388}"/>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39000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D9B0-3A15-F48D-161E-6E3A92A1A3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7F2519-EC33-9E02-F7C4-CB6E90B807D0}"/>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4" name="Footer Placeholder 3">
            <a:extLst>
              <a:ext uri="{FF2B5EF4-FFF2-40B4-BE49-F238E27FC236}">
                <a16:creationId xmlns:a16="http://schemas.microsoft.com/office/drawing/2014/main" id="{BEC16B81-18E5-45C7-8F0E-482DC86A70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3C55F9-77CB-C185-88C5-9453BDF6632C}"/>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17195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959F5-D76F-6AAF-4F18-40C466518B53}"/>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3" name="Footer Placeholder 2">
            <a:extLst>
              <a:ext uri="{FF2B5EF4-FFF2-40B4-BE49-F238E27FC236}">
                <a16:creationId xmlns:a16="http://schemas.microsoft.com/office/drawing/2014/main" id="{402D18AE-6CAF-DD19-B827-A39D62EE81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35AFB-2A39-6557-9DA1-F9AB8D29B65B}"/>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148634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D04E-5305-3C98-FAE1-9B501B0C1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899EC4-0036-8B18-BC5A-CF62D8F49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B0C0F4-7594-86F5-6159-CB6C91245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0C082-CF63-A5FE-DB7A-ABAD0ABD70AB}"/>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6" name="Footer Placeholder 5">
            <a:extLst>
              <a:ext uri="{FF2B5EF4-FFF2-40B4-BE49-F238E27FC236}">
                <a16:creationId xmlns:a16="http://schemas.microsoft.com/office/drawing/2014/main" id="{A10F0728-C991-5A5D-9FF4-6F871C3DC5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BD636-C5AB-6405-BDC3-EDC0FC71916C}"/>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163009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DE91-BD8C-7E7E-3D36-A86497E7B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019C77-A452-9C46-9637-D72DF84BA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59E2B-C2A5-16CF-4F2B-978E747C0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52A87-E2E2-AD57-2A27-B369879061D5}"/>
              </a:ext>
            </a:extLst>
          </p:cNvPr>
          <p:cNvSpPr>
            <a:spLocks noGrp="1"/>
          </p:cNvSpPr>
          <p:nvPr>
            <p:ph type="dt" sz="half" idx="10"/>
          </p:nvPr>
        </p:nvSpPr>
        <p:spPr/>
        <p:txBody>
          <a:bodyPr/>
          <a:lstStyle/>
          <a:p>
            <a:fld id="{0C96238A-E905-4D7B-82B4-161694E7C7A8}" type="datetimeFigureOut">
              <a:rPr lang="en-IN" smtClean="0"/>
              <a:t>15-01-2023</a:t>
            </a:fld>
            <a:endParaRPr lang="en-IN"/>
          </a:p>
        </p:txBody>
      </p:sp>
      <p:sp>
        <p:nvSpPr>
          <p:cNvPr id="6" name="Footer Placeholder 5">
            <a:extLst>
              <a:ext uri="{FF2B5EF4-FFF2-40B4-BE49-F238E27FC236}">
                <a16:creationId xmlns:a16="http://schemas.microsoft.com/office/drawing/2014/main" id="{0190835F-29E2-C599-C8EF-74023123C8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E3CFF3-C58F-38AB-6D38-0A8B033D6BE5}"/>
              </a:ext>
            </a:extLst>
          </p:cNvPr>
          <p:cNvSpPr>
            <a:spLocks noGrp="1"/>
          </p:cNvSpPr>
          <p:nvPr>
            <p:ph type="sldNum" sz="quarter" idx="12"/>
          </p:nvPr>
        </p:nvSpPr>
        <p:spPr/>
        <p:txBody>
          <a:bodyPr/>
          <a:lstStyle/>
          <a:p>
            <a:fld id="{A2BEC740-A008-4852-9176-A48CA3F41410}" type="slidenum">
              <a:rPr lang="en-IN" smtClean="0"/>
              <a:t>‹#›</a:t>
            </a:fld>
            <a:endParaRPr lang="en-IN"/>
          </a:p>
        </p:txBody>
      </p:sp>
    </p:spTree>
    <p:extLst>
      <p:ext uri="{BB962C8B-B14F-4D97-AF65-F5344CB8AC3E}">
        <p14:creationId xmlns:p14="http://schemas.microsoft.com/office/powerpoint/2010/main" val="181005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950DF-9526-DC92-75D3-59AD6DAE9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4A08B5-AB51-EF13-F66D-FED04DF66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882EDE-414A-F3F8-65F9-CD513FBE70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6238A-E905-4D7B-82B4-161694E7C7A8}" type="datetimeFigureOut">
              <a:rPr lang="en-IN" smtClean="0"/>
              <a:t>15-01-2023</a:t>
            </a:fld>
            <a:endParaRPr lang="en-IN"/>
          </a:p>
        </p:txBody>
      </p:sp>
      <p:sp>
        <p:nvSpPr>
          <p:cNvPr id="5" name="Footer Placeholder 4">
            <a:extLst>
              <a:ext uri="{FF2B5EF4-FFF2-40B4-BE49-F238E27FC236}">
                <a16:creationId xmlns:a16="http://schemas.microsoft.com/office/drawing/2014/main" id="{41A25D20-A9E6-BC62-35F5-7EED47E82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CFA48D-C083-B8CD-6430-FE58910477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EC740-A008-4852-9176-A48CA3F41410}" type="slidenum">
              <a:rPr lang="en-IN" smtClean="0"/>
              <a:t>‹#›</a:t>
            </a:fld>
            <a:endParaRPr lang="en-IN"/>
          </a:p>
        </p:txBody>
      </p:sp>
    </p:spTree>
    <p:extLst>
      <p:ext uri="{BB962C8B-B14F-4D97-AF65-F5344CB8AC3E}">
        <p14:creationId xmlns:p14="http://schemas.microsoft.com/office/powerpoint/2010/main" val="358462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2F02-3236-0F06-633C-722F7BDD7CCD}"/>
              </a:ext>
            </a:extLst>
          </p:cNvPr>
          <p:cNvSpPr>
            <a:spLocks noGrp="1"/>
          </p:cNvSpPr>
          <p:nvPr>
            <p:ph type="title"/>
          </p:nvPr>
        </p:nvSpPr>
        <p:spPr/>
        <p:txBody>
          <a:bodyPr/>
          <a:lstStyle/>
          <a:p>
            <a:r>
              <a:rPr lang="en-IN" dirty="0"/>
              <a:t>Make the best of Big Data Developer Course</a:t>
            </a:r>
          </a:p>
        </p:txBody>
      </p:sp>
      <p:sp>
        <p:nvSpPr>
          <p:cNvPr id="3" name="Content Placeholder 2">
            <a:extLst>
              <a:ext uri="{FF2B5EF4-FFF2-40B4-BE49-F238E27FC236}">
                <a16:creationId xmlns:a16="http://schemas.microsoft.com/office/drawing/2014/main" id="{5DCCD11F-0BE3-D8A5-6785-58AAAE5FC758}"/>
              </a:ext>
            </a:extLst>
          </p:cNvPr>
          <p:cNvSpPr>
            <a:spLocks noGrp="1"/>
          </p:cNvSpPr>
          <p:nvPr>
            <p:ph idx="1"/>
          </p:nvPr>
        </p:nvSpPr>
        <p:spPr/>
        <p:txBody>
          <a:bodyPr>
            <a:normAutofit lnSpcReduction="10000"/>
          </a:bodyPr>
          <a:lstStyle/>
          <a:p>
            <a:r>
              <a:rPr lang="en-IN" dirty="0"/>
              <a:t>Beginners – Go through every video in the same order that is presented</a:t>
            </a:r>
          </a:p>
          <a:p>
            <a:r>
              <a:rPr lang="en-IN" dirty="0"/>
              <a:t>Intermediate – Choose the sessions you want to learn and start from there</a:t>
            </a:r>
          </a:p>
          <a:p>
            <a:r>
              <a:rPr lang="en-IN" dirty="0"/>
              <a:t>Always plan and have a realistic goal</a:t>
            </a:r>
          </a:p>
          <a:p>
            <a:r>
              <a:rPr lang="en-IN" dirty="0"/>
              <a:t>Ask your questions in Q and A forum in </a:t>
            </a:r>
            <a:r>
              <a:rPr lang="en-IN" dirty="0" err="1"/>
              <a:t>udemy</a:t>
            </a:r>
            <a:r>
              <a:rPr lang="en-IN" dirty="0"/>
              <a:t>. Respond to other student’s Q and A and share knowledge</a:t>
            </a:r>
          </a:p>
          <a:p>
            <a:r>
              <a:rPr lang="en-IN" dirty="0"/>
              <a:t>Practise, Practise, Practise</a:t>
            </a:r>
          </a:p>
          <a:p>
            <a:r>
              <a:rPr lang="en-IN" dirty="0"/>
              <a:t>Have good internet connectivity and good system configuration</a:t>
            </a:r>
          </a:p>
          <a:p>
            <a:r>
              <a:rPr lang="en-IN" dirty="0"/>
              <a:t>Provide feedback and Rating when requested</a:t>
            </a:r>
          </a:p>
        </p:txBody>
      </p:sp>
    </p:spTree>
    <p:extLst>
      <p:ext uri="{BB962C8B-B14F-4D97-AF65-F5344CB8AC3E}">
        <p14:creationId xmlns:p14="http://schemas.microsoft.com/office/powerpoint/2010/main" val="206119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A725-F202-CF39-9E6D-66D4DD1A3AD0}"/>
              </a:ext>
            </a:extLst>
          </p:cNvPr>
          <p:cNvSpPr>
            <a:spLocks noGrp="1"/>
          </p:cNvSpPr>
          <p:nvPr>
            <p:ph type="title"/>
          </p:nvPr>
        </p:nvSpPr>
        <p:spPr/>
        <p:txBody>
          <a:bodyPr/>
          <a:lstStyle/>
          <a:p>
            <a:r>
              <a:rPr lang="en-IN" dirty="0"/>
              <a:t>Hadoop 2.0</a:t>
            </a:r>
          </a:p>
        </p:txBody>
      </p:sp>
      <p:sp>
        <p:nvSpPr>
          <p:cNvPr id="3" name="Content Placeholder 2">
            <a:extLst>
              <a:ext uri="{FF2B5EF4-FFF2-40B4-BE49-F238E27FC236}">
                <a16:creationId xmlns:a16="http://schemas.microsoft.com/office/drawing/2014/main" id="{6EE513E8-E964-DF97-6C93-3C6D9C983ADB}"/>
              </a:ext>
            </a:extLst>
          </p:cNvPr>
          <p:cNvSpPr>
            <a:spLocks noGrp="1"/>
          </p:cNvSpPr>
          <p:nvPr>
            <p:ph idx="1"/>
          </p:nvPr>
        </p:nvSpPr>
        <p:spPr/>
        <p:txBody>
          <a:bodyPr/>
          <a:lstStyle/>
          <a:p>
            <a:r>
              <a:rPr lang="en-IN" dirty="0"/>
              <a:t>Name node failure </a:t>
            </a:r>
            <a:r>
              <a:rPr lang="en-IN" dirty="0">
                <a:sym typeface="Wingdings" panose="05000000000000000000" pitchFamily="2" charset="2"/>
              </a:rPr>
              <a:t>High Availability </a:t>
            </a:r>
          </a:p>
          <a:p>
            <a:r>
              <a:rPr lang="en-IN" dirty="0">
                <a:sym typeface="Wingdings" panose="05000000000000000000" pitchFamily="2" charset="2"/>
              </a:rPr>
              <a:t>Name node filling up  Federation</a:t>
            </a:r>
          </a:p>
          <a:p>
            <a:r>
              <a:rPr lang="en-US" dirty="0"/>
              <a:t>Block size 64 mb increased to 128 mb</a:t>
            </a:r>
            <a:endParaRPr lang="en-IN" dirty="0"/>
          </a:p>
        </p:txBody>
      </p:sp>
    </p:spTree>
    <p:extLst>
      <p:ext uri="{BB962C8B-B14F-4D97-AF65-F5344CB8AC3E}">
        <p14:creationId xmlns:p14="http://schemas.microsoft.com/office/powerpoint/2010/main" val="6535098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D216-9B8D-C79F-D43F-D1AC2361D855}"/>
              </a:ext>
            </a:extLst>
          </p:cNvPr>
          <p:cNvSpPr>
            <a:spLocks noGrp="1"/>
          </p:cNvSpPr>
          <p:nvPr>
            <p:ph type="title"/>
          </p:nvPr>
        </p:nvSpPr>
        <p:spPr/>
        <p:txBody>
          <a:bodyPr/>
          <a:lstStyle/>
          <a:p>
            <a:r>
              <a:rPr lang="en-IN" dirty="0"/>
              <a:t>Spark Vs MapReduce</a:t>
            </a:r>
          </a:p>
        </p:txBody>
      </p:sp>
      <p:graphicFrame>
        <p:nvGraphicFramePr>
          <p:cNvPr id="8" name="Table 8">
            <a:extLst>
              <a:ext uri="{FF2B5EF4-FFF2-40B4-BE49-F238E27FC236}">
                <a16:creationId xmlns:a16="http://schemas.microsoft.com/office/drawing/2014/main" id="{F08E1087-2E2F-3023-E6B2-AD2B093B3A6B}"/>
              </a:ext>
            </a:extLst>
          </p:cNvPr>
          <p:cNvGraphicFramePr>
            <a:graphicFrameLocks noGrp="1"/>
          </p:cNvGraphicFramePr>
          <p:nvPr>
            <p:ph idx="1"/>
            <p:extLst>
              <p:ext uri="{D42A27DB-BD31-4B8C-83A1-F6EECF244321}">
                <p14:modId xmlns:p14="http://schemas.microsoft.com/office/powerpoint/2010/main" val="361858593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59318216"/>
                    </a:ext>
                  </a:extLst>
                </a:gridCol>
                <a:gridCol w="5257800">
                  <a:extLst>
                    <a:ext uri="{9D8B030D-6E8A-4147-A177-3AD203B41FA5}">
                      <a16:colId xmlns:a16="http://schemas.microsoft.com/office/drawing/2014/main" val="363367808"/>
                    </a:ext>
                  </a:extLst>
                </a:gridCol>
              </a:tblGrid>
              <a:tr h="370840">
                <a:tc>
                  <a:txBody>
                    <a:bodyPr/>
                    <a:lstStyle/>
                    <a:p>
                      <a:r>
                        <a:rPr lang="en-IN" dirty="0"/>
                        <a:t>Spark</a:t>
                      </a:r>
                    </a:p>
                  </a:txBody>
                  <a:tcPr/>
                </a:tc>
                <a:tc>
                  <a:txBody>
                    <a:bodyPr/>
                    <a:lstStyle/>
                    <a:p>
                      <a:r>
                        <a:rPr lang="en-IN" dirty="0"/>
                        <a:t>Map Reduce</a:t>
                      </a:r>
                    </a:p>
                  </a:txBody>
                  <a:tcPr/>
                </a:tc>
                <a:extLst>
                  <a:ext uri="{0D108BD9-81ED-4DB2-BD59-A6C34878D82A}">
                    <a16:rowId xmlns:a16="http://schemas.microsoft.com/office/drawing/2014/main" val="3755044724"/>
                  </a:ext>
                </a:extLst>
              </a:tr>
              <a:tr h="370840">
                <a:tc>
                  <a:txBody>
                    <a:bodyPr/>
                    <a:lstStyle/>
                    <a:p>
                      <a:r>
                        <a:rPr lang="en-IN" dirty="0"/>
                        <a:t>Map Reduce follows Linear evaluation</a:t>
                      </a:r>
                    </a:p>
                  </a:txBody>
                  <a:tcPr/>
                </a:tc>
                <a:tc>
                  <a:txBody>
                    <a:bodyPr/>
                    <a:lstStyle/>
                    <a:p>
                      <a:r>
                        <a:rPr lang="en-IN" dirty="0"/>
                        <a:t>Spark follows lazy evaluation</a:t>
                      </a:r>
                    </a:p>
                  </a:txBody>
                  <a:tcPr/>
                </a:tc>
                <a:extLst>
                  <a:ext uri="{0D108BD9-81ED-4DB2-BD59-A6C34878D82A}">
                    <a16:rowId xmlns:a16="http://schemas.microsoft.com/office/drawing/2014/main" val="2905659482"/>
                  </a:ext>
                </a:extLst>
              </a:tr>
              <a:tr h="370840">
                <a:tc>
                  <a:txBody>
                    <a:bodyPr/>
                    <a:lstStyle/>
                    <a:p>
                      <a:r>
                        <a:rPr lang="en-IN" dirty="0"/>
                        <a:t>Map Reduce follows top to bottom approach</a:t>
                      </a:r>
                    </a:p>
                  </a:txBody>
                  <a:tcPr/>
                </a:tc>
                <a:tc>
                  <a:txBody>
                    <a:bodyPr/>
                    <a:lstStyle/>
                    <a:p>
                      <a:r>
                        <a:rPr lang="en-IN" dirty="0"/>
                        <a:t>Spark follows bottom to top approach(action to </a:t>
                      </a:r>
                      <a:r>
                        <a:rPr lang="en-IN" dirty="0" err="1"/>
                        <a:t>rdd</a:t>
                      </a:r>
                      <a:r>
                        <a:rPr lang="en-IN" dirty="0"/>
                        <a:t>)</a:t>
                      </a:r>
                    </a:p>
                  </a:txBody>
                  <a:tcPr/>
                </a:tc>
                <a:extLst>
                  <a:ext uri="{0D108BD9-81ED-4DB2-BD59-A6C34878D82A}">
                    <a16:rowId xmlns:a16="http://schemas.microsoft.com/office/drawing/2014/main" val="1423412404"/>
                  </a:ext>
                </a:extLst>
              </a:tr>
              <a:tr h="370840">
                <a:tc>
                  <a:txBody>
                    <a:bodyPr/>
                    <a:lstStyle/>
                    <a:p>
                      <a:r>
                        <a:rPr lang="en-IN" dirty="0"/>
                        <a:t>There are frequent hits to hard disk</a:t>
                      </a:r>
                    </a:p>
                  </a:txBody>
                  <a:tcPr/>
                </a:tc>
                <a:tc>
                  <a:txBody>
                    <a:bodyPr/>
                    <a:lstStyle/>
                    <a:p>
                      <a:r>
                        <a:rPr lang="en-IN" dirty="0"/>
                        <a:t>This is in-memory processing</a:t>
                      </a:r>
                    </a:p>
                  </a:txBody>
                  <a:tcPr/>
                </a:tc>
                <a:extLst>
                  <a:ext uri="{0D108BD9-81ED-4DB2-BD59-A6C34878D82A}">
                    <a16:rowId xmlns:a16="http://schemas.microsoft.com/office/drawing/2014/main" val="1759094338"/>
                  </a:ext>
                </a:extLst>
              </a:tr>
            </a:tbl>
          </a:graphicData>
        </a:graphic>
      </p:graphicFrame>
    </p:spTree>
    <p:extLst>
      <p:ext uri="{BB962C8B-B14F-4D97-AF65-F5344CB8AC3E}">
        <p14:creationId xmlns:p14="http://schemas.microsoft.com/office/powerpoint/2010/main" val="31384746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442A-8697-44CB-AF67-7027D88F7216}"/>
              </a:ext>
            </a:extLst>
          </p:cNvPr>
          <p:cNvSpPr>
            <a:spLocks noGrp="1"/>
          </p:cNvSpPr>
          <p:nvPr>
            <p:ph type="title"/>
          </p:nvPr>
        </p:nvSpPr>
        <p:spPr/>
        <p:txBody>
          <a:bodyPr/>
          <a:lstStyle/>
          <a:p>
            <a:r>
              <a:rPr lang="en-IN" dirty="0"/>
              <a:t>Common Transformations</a:t>
            </a:r>
          </a:p>
        </p:txBody>
      </p:sp>
      <p:graphicFrame>
        <p:nvGraphicFramePr>
          <p:cNvPr id="4" name="Table 4">
            <a:extLst>
              <a:ext uri="{FF2B5EF4-FFF2-40B4-BE49-F238E27FC236}">
                <a16:creationId xmlns:a16="http://schemas.microsoft.com/office/drawing/2014/main" id="{0531F164-CEEE-9633-F795-57915947E08D}"/>
              </a:ext>
            </a:extLst>
          </p:cNvPr>
          <p:cNvGraphicFramePr>
            <a:graphicFrameLocks noGrp="1"/>
          </p:cNvGraphicFramePr>
          <p:nvPr>
            <p:ph idx="1"/>
            <p:extLst>
              <p:ext uri="{D42A27DB-BD31-4B8C-83A1-F6EECF244321}">
                <p14:modId xmlns:p14="http://schemas.microsoft.com/office/powerpoint/2010/main" val="2345522482"/>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1966645">
                  <a:extLst>
                    <a:ext uri="{9D8B030D-6E8A-4147-A177-3AD203B41FA5}">
                      <a16:colId xmlns:a16="http://schemas.microsoft.com/office/drawing/2014/main" val="567148879"/>
                    </a:ext>
                  </a:extLst>
                </a:gridCol>
                <a:gridCol w="8548955">
                  <a:extLst>
                    <a:ext uri="{9D8B030D-6E8A-4147-A177-3AD203B41FA5}">
                      <a16:colId xmlns:a16="http://schemas.microsoft.com/office/drawing/2014/main" val="3688600201"/>
                    </a:ext>
                  </a:extLst>
                </a:gridCol>
              </a:tblGrid>
              <a:tr h="370840">
                <a:tc>
                  <a:txBody>
                    <a:bodyPr/>
                    <a:lstStyle/>
                    <a:p>
                      <a:r>
                        <a:rPr lang="en-IN" dirty="0"/>
                        <a:t>Transformation</a:t>
                      </a:r>
                    </a:p>
                  </a:txBody>
                  <a:tcPr/>
                </a:tc>
                <a:tc>
                  <a:txBody>
                    <a:bodyPr/>
                    <a:lstStyle/>
                    <a:p>
                      <a:r>
                        <a:rPr lang="en-IN" dirty="0"/>
                        <a:t>Description</a:t>
                      </a:r>
                    </a:p>
                  </a:txBody>
                  <a:tcPr/>
                </a:tc>
                <a:extLst>
                  <a:ext uri="{0D108BD9-81ED-4DB2-BD59-A6C34878D82A}">
                    <a16:rowId xmlns:a16="http://schemas.microsoft.com/office/drawing/2014/main" val="1857215619"/>
                  </a:ext>
                </a:extLst>
              </a:tr>
              <a:tr h="370840">
                <a:tc>
                  <a:txBody>
                    <a:bodyPr/>
                    <a:lstStyle/>
                    <a:p>
                      <a:r>
                        <a:rPr lang="en-IN" dirty="0"/>
                        <a:t>map</a:t>
                      </a:r>
                    </a:p>
                  </a:txBody>
                  <a:tcPr/>
                </a:tc>
                <a:tc>
                  <a:txBody>
                    <a:bodyPr/>
                    <a:lstStyle/>
                    <a:p>
                      <a:r>
                        <a:rPr lang="en-IN" dirty="0"/>
                        <a:t>Takes a function and applies that function to all the elements in the collection</a:t>
                      </a:r>
                    </a:p>
                  </a:txBody>
                  <a:tcPr/>
                </a:tc>
                <a:extLst>
                  <a:ext uri="{0D108BD9-81ED-4DB2-BD59-A6C34878D82A}">
                    <a16:rowId xmlns:a16="http://schemas.microsoft.com/office/drawing/2014/main" val="830822310"/>
                  </a:ext>
                </a:extLst>
              </a:tr>
              <a:tr h="370840">
                <a:tc>
                  <a:txBody>
                    <a:bodyPr/>
                    <a:lstStyle/>
                    <a:p>
                      <a:r>
                        <a:rPr lang="en-IN" dirty="0" err="1"/>
                        <a:t>flatMap</a:t>
                      </a:r>
                      <a:endParaRPr lang="en-IN" dirty="0"/>
                    </a:p>
                  </a:txBody>
                  <a:tcPr/>
                </a:tc>
                <a:tc>
                  <a:txBody>
                    <a:bodyPr/>
                    <a:lstStyle/>
                    <a:p>
                      <a:r>
                        <a:rPr lang="en-IN" dirty="0"/>
                        <a:t>Does the same functionality as map except that </a:t>
                      </a:r>
                      <a:r>
                        <a:rPr lang="en-IN" dirty="0" err="1"/>
                        <a:t>flatMap</a:t>
                      </a:r>
                      <a:r>
                        <a:rPr lang="en-IN" dirty="0"/>
                        <a:t> will flatten the result</a:t>
                      </a:r>
                    </a:p>
                  </a:txBody>
                  <a:tcPr/>
                </a:tc>
                <a:extLst>
                  <a:ext uri="{0D108BD9-81ED-4DB2-BD59-A6C34878D82A}">
                    <a16:rowId xmlns:a16="http://schemas.microsoft.com/office/drawing/2014/main" val="4086810291"/>
                  </a:ext>
                </a:extLst>
              </a:tr>
              <a:tr h="370840">
                <a:tc>
                  <a:txBody>
                    <a:bodyPr/>
                    <a:lstStyle/>
                    <a:p>
                      <a:r>
                        <a:rPr lang="en-IN" dirty="0"/>
                        <a:t>filter</a:t>
                      </a:r>
                    </a:p>
                  </a:txBody>
                  <a:tcPr/>
                </a:tc>
                <a:tc>
                  <a:txBody>
                    <a:bodyPr/>
                    <a:lstStyle/>
                    <a:p>
                      <a:r>
                        <a:rPr lang="en-IN" dirty="0"/>
                        <a:t>Filter will filter the records based on the condition</a:t>
                      </a:r>
                    </a:p>
                  </a:txBody>
                  <a:tcPr/>
                </a:tc>
                <a:extLst>
                  <a:ext uri="{0D108BD9-81ED-4DB2-BD59-A6C34878D82A}">
                    <a16:rowId xmlns:a16="http://schemas.microsoft.com/office/drawing/2014/main" val="3839293622"/>
                  </a:ext>
                </a:extLst>
              </a:tr>
              <a:tr h="370840">
                <a:tc>
                  <a:txBody>
                    <a:bodyPr/>
                    <a:lstStyle/>
                    <a:p>
                      <a:r>
                        <a:rPr lang="en-IN" dirty="0"/>
                        <a:t>distinct</a:t>
                      </a:r>
                    </a:p>
                  </a:txBody>
                  <a:tcPr/>
                </a:tc>
                <a:tc>
                  <a:txBody>
                    <a:bodyPr/>
                    <a:lstStyle/>
                    <a:p>
                      <a:r>
                        <a:rPr lang="en-IN" dirty="0"/>
                        <a:t>Distinct is to remove the duplicates</a:t>
                      </a:r>
                    </a:p>
                  </a:txBody>
                  <a:tcPr/>
                </a:tc>
                <a:extLst>
                  <a:ext uri="{0D108BD9-81ED-4DB2-BD59-A6C34878D82A}">
                    <a16:rowId xmlns:a16="http://schemas.microsoft.com/office/drawing/2014/main" val="2073122292"/>
                  </a:ext>
                </a:extLst>
              </a:tr>
            </a:tbl>
          </a:graphicData>
        </a:graphic>
      </p:graphicFrame>
    </p:spTree>
    <p:extLst>
      <p:ext uri="{BB962C8B-B14F-4D97-AF65-F5344CB8AC3E}">
        <p14:creationId xmlns:p14="http://schemas.microsoft.com/office/powerpoint/2010/main" val="15304689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B65C-A6AE-0FEF-0D0F-0E8CEF5B8D85}"/>
              </a:ext>
            </a:extLst>
          </p:cNvPr>
          <p:cNvSpPr>
            <a:spLocks noGrp="1"/>
          </p:cNvSpPr>
          <p:nvPr>
            <p:ph type="title"/>
          </p:nvPr>
        </p:nvSpPr>
        <p:spPr/>
        <p:txBody>
          <a:bodyPr/>
          <a:lstStyle/>
          <a:p>
            <a:r>
              <a:rPr lang="en-IN" dirty="0"/>
              <a:t>Common transformations on 2 RDDs</a:t>
            </a:r>
          </a:p>
        </p:txBody>
      </p:sp>
      <p:graphicFrame>
        <p:nvGraphicFramePr>
          <p:cNvPr id="4" name="Table 4">
            <a:extLst>
              <a:ext uri="{FF2B5EF4-FFF2-40B4-BE49-F238E27FC236}">
                <a16:creationId xmlns:a16="http://schemas.microsoft.com/office/drawing/2014/main" id="{BDCD7077-01EC-0E83-0086-C9634E42DBEE}"/>
              </a:ext>
            </a:extLst>
          </p:cNvPr>
          <p:cNvGraphicFramePr>
            <a:graphicFrameLocks noGrp="1"/>
          </p:cNvGraphicFramePr>
          <p:nvPr>
            <p:ph idx="1"/>
            <p:extLst>
              <p:ext uri="{D42A27DB-BD31-4B8C-83A1-F6EECF244321}">
                <p14:modId xmlns:p14="http://schemas.microsoft.com/office/powerpoint/2010/main" val="3900070369"/>
              </p:ext>
            </p:extLst>
          </p:nvPr>
        </p:nvGraphicFramePr>
        <p:xfrm>
          <a:off x="838200" y="1825625"/>
          <a:ext cx="10397616" cy="1483360"/>
        </p:xfrm>
        <a:graphic>
          <a:graphicData uri="http://schemas.openxmlformats.org/drawingml/2006/table">
            <a:tbl>
              <a:tblPr firstRow="1" bandRow="1">
                <a:tableStyleId>{5C22544A-7EE6-4342-B048-85BDC9FD1C3A}</a:tableStyleId>
              </a:tblPr>
              <a:tblGrid>
                <a:gridCol w="1684274">
                  <a:extLst>
                    <a:ext uri="{9D8B030D-6E8A-4147-A177-3AD203B41FA5}">
                      <a16:colId xmlns:a16="http://schemas.microsoft.com/office/drawing/2014/main" val="1253875895"/>
                    </a:ext>
                  </a:extLst>
                </a:gridCol>
                <a:gridCol w="8713342">
                  <a:extLst>
                    <a:ext uri="{9D8B030D-6E8A-4147-A177-3AD203B41FA5}">
                      <a16:colId xmlns:a16="http://schemas.microsoft.com/office/drawing/2014/main" val="2161440962"/>
                    </a:ext>
                  </a:extLst>
                </a:gridCol>
              </a:tblGrid>
              <a:tr h="370840">
                <a:tc>
                  <a:txBody>
                    <a:bodyPr/>
                    <a:lstStyle/>
                    <a:p>
                      <a:r>
                        <a:rPr lang="en-IN" dirty="0"/>
                        <a:t>Transformation</a:t>
                      </a:r>
                    </a:p>
                  </a:txBody>
                  <a:tcPr/>
                </a:tc>
                <a:tc>
                  <a:txBody>
                    <a:bodyPr/>
                    <a:lstStyle/>
                    <a:p>
                      <a:r>
                        <a:rPr lang="en-IN" dirty="0"/>
                        <a:t>Description</a:t>
                      </a:r>
                    </a:p>
                  </a:txBody>
                  <a:tcPr/>
                </a:tc>
                <a:extLst>
                  <a:ext uri="{0D108BD9-81ED-4DB2-BD59-A6C34878D82A}">
                    <a16:rowId xmlns:a16="http://schemas.microsoft.com/office/drawing/2014/main" val="3624275939"/>
                  </a:ext>
                </a:extLst>
              </a:tr>
              <a:tr h="370840">
                <a:tc>
                  <a:txBody>
                    <a:bodyPr/>
                    <a:lstStyle/>
                    <a:p>
                      <a:r>
                        <a:rPr lang="en-IN" dirty="0"/>
                        <a:t>union</a:t>
                      </a:r>
                    </a:p>
                  </a:txBody>
                  <a:tcPr/>
                </a:tc>
                <a:tc>
                  <a:txBody>
                    <a:bodyPr/>
                    <a:lstStyle/>
                    <a:p>
                      <a:r>
                        <a:rPr lang="en-IN" dirty="0"/>
                        <a:t>Union combines two RDDs and returns all elements from these two RDDs</a:t>
                      </a:r>
                    </a:p>
                  </a:txBody>
                  <a:tcPr/>
                </a:tc>
                <a:extLst>
                  <a:ext uri="{0D108BD9-81ED-4DB2-BD59-A6C34878D82A}">
                    <a16:rowId xmlns:a16="http://schemas.microsoft.com/office/drawing/2014/main" val="3512483290"/>
                  </a:ext>
                </a:extLst>
              </a:tr>
              <a:tr h="370840">
                <a:tc>
                  <a:txBody>
                    <a:bodyPr/>
                    <a:lstStyle/>
                    <a:p>
                      <a:r>
                        <a:rPr lang="en-IN" dirty="0"/>
                        <a:t>intersection</a:t>
                      </a:r>
                    </a:p>
                  </a:txBody>
                  <a:tcPr/>
                </a:tc>
                <a:tc>
                  <a:txBody>
                    <a:bodyPr/>
                    <a:lstStyle/>
                    <a:p>
                      <a:r>
                        <a:rPr lang="en-IN" dirty="0"/>
                        <a:t>Returns elements present in both the RDDs</a:t>
                      </a:r>
                    </a:p>
                  </a:txBody>
                  <a:tcPr/>
                </a:tc>
                <a:extLst>
                  <a:ext uri="{0D108BD9-81ED-4DB2-BD59-A6C34878D82A}">
                    <a16:rowId xmlns:a16="http://schemas.microsoft.com/office/drawing/2014/main" val="3741526229"/>
                  </a:ext>
                </a:extLst>
              </a:tr>
              <a:tr h="370840">
                <a:tc>
                  <a:txBody>
                    <a:bodyPr/>
                    <a:lstStyle/>
                    <a:p>
                      <a:r>
                        <a:rPr lang="en-IN" dirty="0"/>
                        <a:t>subtract</a:t>
                      </a:r>
                    </a:p>
                  </a:txBody>
                  <a:tcPr/>
                </a:tc>
                <a:tc>
                  <a:txBody>
                    <a:bodyPr/>
                    <a:lstStyle/>
                    <a:p>
                      <a:r>
                        <a:rPr lang="en-IN" dirty="0"/>
                        <a:t>Returns an RDD with the contents of the other RDD removed</a:t>
                      </a:r>
                    </a:p>
                  </a:txBody>
                  <a:tcPr/>
                </a:tc>
                <a:extLst>
                  <a:ext uri="{0D108BD9-81ED-4DB2-BD59-A6C34878D82A}">
                    <a16:rowId xmlns:a16="http://schemas.microsoft.com/office/drawing/2014/main" val="1201248138"/>
                  </a:ext>
                </a:extLst>
              </a:tr>
            </a:tbl>
          </a:graphicData>
        </a:graphic>
      </p:graphicFrame>
    </p:spTree>
    <p:extLst>
      <p:ext uri="{BB962C8B-B14F-4D97-AF65-F5344CB8AC3E}">
        <p14:creationId xmlns:p14="http://schemas.microsoft.com/office/powerpoint/2010/main" val="42447245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E7D4-4676-142A-A701-D10E9280C270}"/>
              </a:ext>
            </a:extLst>
          </p:cNvPr>
          <p:cNvSpPr>
            <a:spLocks noGrp="1"/>
          </p:cNvSpPr>
          <p:nvPr>
            <p:ph type="title"/>
          </p:nvPr>
        </p:nvSpPr>
        <p:spPr/>
        <p:txBody>
          <a:bodyPr/>
          <a:lstStyle/>
          <a:p>
            <a:r>
              <a:rPr lang="en-IN" dirty="0"/>
              <a:t>Common RDD Actions</a:t>
            </a:r>
          </a:p>
        </p:txBody>
      </p:sp>
      <p:graphicFrame>
        <p:nvGraphicFramePr>
          <p:cNvPr id="4" name="Table 4">
            <a:extLst>
              <a:ext uri="{FF2B5EF4-FFF2-40B4-BE49-F238E27FC236}">
                <a16:creationId xmlns:a16="http://schemas.microsoft.com/office/drawing/2014/main" id="{4B8FD373-E3EF-1BB4-9509-58E7E7F78A5F}"/>
              </a:ext>
            </a:extLst>
          </p:cNvPr>
          <p:cNvGraphicFramePr>
            <a:graphicFrameLocks noGrp="1"/>
          </p:cNvGraphicFramePr>
          <p:nvPr>
            <p:ph idx="1"/>
            <p:extLst>
              <p:ext uri="{D42A27DB-BD31-4B8C-83A1-F6EECF244321}">
                <p14:modId xmlns:p14="http://schemas.microsoft.com/office/powerpoint/2010/main" val="1773833610"/>
              </p:ext>
            </p:extLst>
          </p:nvPr>
        </p:nvGraphicFramePr>
        <p:xfrm>
          <a:off x="838200" y="1825625"/>
          <a:ext cx="10515600" cy="2768600"/>
        </p:xfrm>
        <a:graphic>
          <a:graphicData uri="http://schemas.openxmlformats.org/drawingml/2006/table">
            <a:tbl>
              <a:tblPr firstRow="1" bandRow="1">
                <a:tableStyleId>{5C22544A-7EE6-4342-B048-85BDC9FD1C3A}</a:tableStyleId>
              </a:tblPr>
              <a:tblGrid>
                <a:gridCol w="1535130">
                  <a:extLst>
                    <a:ext uri="{9D8B030D-6E8A-4147-A177-3AD203B41FA5}">
                      <a16:colId xmlns:a16="http://schemas.microsoft.com/office/drawing/2014/main" val="2084552262"/>
                    </a:ext>
                  </a:extLst>
                </a:gridCol>
                <a:gridCol w="8980470">
                  <a:extLst>
                    <a:ext uri="{9D8B030D-6E8A-4147-A177-3AD203B41FA5}">
                      <a16:colId xmlns:a16="http://schemas.microsoft.com/office/drawing/2014/main" val="3162692693"/>
                    </a:ext>
                  </a:extLst>
                </a:gridCol>
              </a:tblGrid>
              <a:tr h="370840">
                <a:tc>
                  <a:txBody>
                    <a:bodyPr/>
                    <a:lstStyle/>
                    <a:p>
                      <a:r>
                        <a:rPr lang="en-IN" dirty="0"/>
                        <a:t>Action</a:t>
                      </a:r>
                    </a:p>
                  </a:txBody>
                  <a:tcPr/>
                </a:tc>
                <a:tc>
                  <a:txBody>
                    <a:bodyPr/>
                    <a:lstStyle/>
                    <a:p>
                      <a:r>
                        <a:rPr lang="en-IN" dirty="0"/>
                        <a:t>Description</a:t>
                      </a:r>
                    </a:p>
                  </a:txBody>
                  <a:tcPr/>
                </a:tc>
                <a:extLst>
                  <a:ext uri="{0D108BD9-81ED-4DB2-BD59-A6C34878D82A}">
                    <a16:rowId xmlns:a16="http://schemas.microsoft.com/office/drawing/2014/main" val="1273182611"/>
                  </a:ext>
                </a:extLst>
              </a:tr>
              <a:tr h="370840">
                <a:tc>
                  <a:txBody>
                    <a:bodyPr/>
                    <a:lstStyle/>
                    <a:p>
                      <a:r>
                        <a:rPr lang="en-IN" dirty="0"/>
                        <a:t>collect</a:t>
                      </a:r>
                    </a:p>
                  </a:txBody>
                  <a:tcPr/>
                </a:tc>
                <a:tc>
                  <a:txBody>
                    <a:bodyPr/>
                    <a:lstStyle/>
                    <a:p>
                      <a:r>
                        <a:rPr lang="en-IN" dirty="0"/>
                        <a:t>Returns all elements from RDD and stores in memory</a:t>
                      </a:r>
                    </a:p>
                  </a:txBody>
                  <a:tcPr/>
                </a:tc>
                <a:extLst>
                  <a:ext uri="{0D108BD9-81ED-4DB2-BD59-A6C34878D82A}">
                    <a16:rowId xmlns:a16="http://schemas.microsoft.com/office/drawing/2014/main" val="2356085017"/>
                  </a:ext>
                </a:extLst>
              </a:tr>
              <a:tr h="370840">
                <a:tc>
                  <a:txBody>
                    <a:bodyPr/>
                    <a:lstStyle/>
                    <a:p>
                      <a:r>
                        <a:rPr lang="en-IN" dirty="0"/>
                        <a:t>count</a:t>
                      </a:r>
                    </a:p>
                  </a:txBody>
                  <a:tcPr/>
                </a:tc>
                <a:tc>
                  <a:txBody>
                    <a:bodyPr/>
                    <a:lstStyle/>
                    <a:p>
                      <a:r>
                        <a:rPr lang="en-IN" dirty="0"/>
                        <a:t>Returns the number of elements in the RDD</a:t>
                      </a:r>
                    </a:p>
                  </a:txBody>
                  <a:tcPr/>
                </a:tc>
                <a:extLst>
                  <a:ext uri="{0D108BD9-81ED-4DB2-BD59-A6C34878D82A}">
                    <a16:rowId xmlns:a16="http://schemas.microsoft.com/office/drawing/2014/main" val="83435605"/>
                  </a:ext>
                </a:extLst>
              </a:tr>
              <a:tr h="370840">
                <a:tc>
                  <a:txBody>
                    <a:bodyPr/>
                    <a:lstStyle/>
                    <a:p>
                      <a:r>
                        <a:rPr lang="en-IN" dirty="0"/>
                        <a:t>take(n)</a:t>
                      </a:r>
                    </a:p>
                  </a:txBody>
                  <a:tcPr/>
                </a:tc>
                <a:tc>
                  <a:txBody>
                    <a:bodyPr/>
                    <a:lstStyle/>
                    <a:p>
                      <a:r>
                        <a:rPr lang="en-IN" dirty="0"/>
                        <a:t>Returns ‘n’ number of elements from RDD</a:t>
                      </a:r>
                    </a:p>
                  </a:txBody>
                  <a:tcPr/>
                </a:tc>
                <a:extLst>
                  <a:ext uri="{0D108BD9-81ED-4DB2-BD59-A6C34878D82A}">
                    <a16:rowId xmlns:a16="http://schemas.microsoft.com/office/drawing/2014/main" val="6070369"/>
                  </a:ext>
                </a:extLst>
              </a:tr>
              <a:tr h="370840">
                <a:tc>
                  <a:txBody>
                    <a:bodyPr/>
                    <a:lstStyle/>
                    <a:p>
                      <a:r>
                        <a:rPr lang="en-IN" dirty="0"/>
                        <a:t>reduce</a:t>
                      </a:r>
                    </a:p>
                  </a:txBody>
                  <a:tcPr/>
                </a:tc>
                <a:tc>
                  <a:txBody>
                    <a:bodyPr/>
                    <a:lstStyle/>
                    <a:p>
                      <a:r>
                        <a:rPr lang="en-US" dirty="0"/>
                        <a:t>The reduce() function takes the two elements as input from the RDD and then produces the output of the same type as that of the input elements. The simple forms of such function are an addition</a:t>
                      </a:r>
                      <a:endParaRPr lang="en-IN" dirty="0"/>
                    </a:p>
                  </a:txBody>
                  <a:tcPr/>
                </a:tc>
                <a:extLst>
                  <a:ext uri="{0D108BD9-81ED-4DB2-BD59-A6C34878D82A}">
                    <a16:rowId xmlns:a16="http://schemas.microsoft.com/office/drawing/2014/main" val="2361181678"/>
                  </a:ext>
                </a:extLst>
              </a:tr>
              <a:tr h="370840">
                <a:tc>
                  <a:txBody>
                    <a:bodyPr/>
                    <a:lstStyle/>
                    <a:p>
                      <a:r>
                        <a:rPr lang="en-IN" dirty="0"/>
                        <a:t>foreach</a:t>
                      </a:r>
                    </a:p>
                  </a:txBody>
                  <a:tcPr/>
                </a:tc>
                <a:tc>
                  <a:txBody>
                    <a:bodyPr/>
                    <a:lstStyle/>
                    <a:p>
                      <a:r>
                        <a:rPr lang="en-US" dirty="0"/>
                        <a:t>Apply function to each element in the RDD</a:t>
                      </a:r>
                      <a:endParaRPr lang="en-IN" dirty="0"/>
                    </a:p>
                  </a:txBody>
                  <a:tcPr/>
                </a:tc>
                <a:extLst>
                  <a:ext uri="{0D108BD9-81ED-4DB2-BD59-A6C34878D82A}">
                    <a16:rowId xmlns:a16="http://schemas.microsoft.com/office/drawing/2014/main" val="85777096"/>
                  </a:ext>
                </a:extLst>
              </a:tr>
            </a:tbl>
          </a:graphicData>
        </a:graphic>
      </p:graphicFrame>
    </p:spTree>
    <p:extLst>
      <p:ext uri="{BB962C8B-B14F-4D97-AF65-F5344CB8AC3E}">
        <p14:creationId xmlns:p14="http://schemas.microsoft.com/office/powerpoint/2010/main" val="1714889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31A3-8FDE-AE32-D643-4555223F4044}"/>
              </a:ext>
            </a:extLst>
          </p:cNvPr>
          <p:cNvSpPr>
            <a:spLocks noGrp="1"/>
          </p:cNvSpPr>
          <p:nvPr>
            <p:ph type="title"/>
          </p:nvPr>
        </p:nvSpPr>
        <p:spPr/>
        <p:txBody>
          <a:bodyPr/>
          <a:lstStyle/>
          <a:p>
            <a:r>
              <a:rPr lang="en-IN" dirty="0"/>
              <a:t>Pair RDD Functions</a:t>
            </a:r>
          </a:p>
        </p:txBody>
      </p:sp>
      <p:graphicFrame>
        <p:nvGraphicFramePr>
          <p:cNvPr id="4" name="Table 4">
            <a:extLst>
              <a:ext uri="{FF2B5EF4-FFF2-40B4-BE49-F238E27FC236}">
                <a16:creationId xmlns:a16="http://schemas.microsoft.com/office/drawing/2014/main" id="{903C777A-A5BF-DB76-E75E-2B052A84C3CF}"/>
              </a:ext>
            </a:extLst>
          </p:cNvPr>
          <p:cNvGraphicFramePr>
            <a:graphicFrameLocks noGrp="1"/>
          </p:cNvGraphicFramePr>
          <p:nvPr>
            <p:ph idx="1"/>
            <p:extLst>
              <p:ext uri="{D42A27DB-BD31-4B8C-83A1-F6EECF244321}">
                <p14:modId xmlns:p14="http://schemas.microsoft.com/office/powerpoint/2010/main" val="2954373451"/>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853629">
                  <a:extLst>
                    <a:ext uri="{9D8B030D-6E8A-4147-A177-3AD203B41FA5}">
                      <a16:colId xmlns:a16="http://schemas.microsoft.com/office/drawing/2014/main" val="1443477321"/>
                    </a:ext>
                  </a:extLst>
                </a:gridCol>
                <a:gridCol w="8661971">
                  <a:extLst>
                    <a:ext uri="{9D8B030D-6E8A-4147-A177-3AD203B41FA5}">
                      <a16:colId xmlns:a16="http://schemas.microsoft.com/office/drawing/2014/main" val="2771595823"/>
                    </a:ext>
                  </a:extLst>
                </a:gridCol>
              </a:tblGrid>
              <a:tr h="370840">
                <a:tc>
                  <a:txBody>
                    <a:bodyPr/>
                    <a:lstStyle/>
                    <a:p>
                      <a:r>
                        <a:rPr lang="en-IN" dirty="0"/>
                        <a:t>Function</a:t>
                      </a:r>
                    </a:p>
                  </a:txBody>
                  <a:tcPr/>
                </a:tc>
                <a:tc>
                  <a:txBody>
                    <a:bodyPr/>
                    <a:lstStyle/>
                    <a:p>
                      <a:r>
                        <a:rPr lang="en-IN" dirty="0"/>
                        <a:t>Description</a:t>
                      </a:r>
                    </a:p>
                  </a:txBody>
                  <a:tcPr/>
                </a:tc>
                <a:extLst>
                  <a:ext uri="{0D108BD9-81ED-4DB2-BD59-A6C34878D82A}">
                    <a16:rowId xmlns:a16="http://schemas.microsoft.com/office/drawing/2014/main" val="661930595"/>
                  </a:ext>
                </a:extLst>
              </a:tr>
              <a:tr h="370840">
                <a:tc>
                  <a:txBody>
                    <a:bodyPr/>
                    <a:lstStyle/>
                    <a:p>
                      <a:r>
                        <a:rPr lang="en-IN" dirty="0" err="1"/>
                        <a:t>groupByKey</a:t>
                      </a:r>
                      <a:endParaRPr lang="en-IN" dirty="0"/>
                    </a:p>
                  </a:txBody>
                  <a:tcPr/>
                </a:tc>
                <a:tc>
                  <a:txBody>
                    <a:bodyPr/>
                    <a:lstStyle/>
                    <a:p>
                      <a:r>
                        <a:rPr lang="en-US" dirty="0"/>
                        <a:t>groups all the values that belong to the same key as one</a:t>
                      </a:r>
                      <a:endParaRPr lang="en-IN" dirty="0"/>
                    </a:p>
                  </a:txBody>
                  <a:tcPr/>
                </a:tc>
                <a:extLst>
                  <a:ext uri="{0D108BD9-81ED-4DB2-BD59-A6C34878D82A}">
                    <a16:rowId xmlns:a16="http://schemas.microsoft.com/office/drawing/2014/main" val="2839779685"/>
                  </a:ext>
                </a:extLst>
              </a:tr>
              <a:tr h="370840">
                <a:tc>
                  <a:txBody>
                    <a:bodyPr/>
                    <a:lstStyle/>
                    <a:p>
                      <a:r>
                        <a:rPr lang="en-IN" dirty="0" err="1"/>
                        <a:t>reduceByKey</a:t>
                      </a:r>
                      <a:endParaRPr lang="en-IN" dirty="0"/>
                    </a:p>
                  </a:txBody>
                  <a:tcPr/>
                </a:tc>
                <a:tc>
                  <a:txBody>
                    <a:bodyPr/>
                    <a:lstStyle/>
                    <a:p>
                      <a:r>
                        <a:rPr lang="en-US" dirty="0"/>
                        <a:t>Returns a merged RDD by merging the values of each key.</a:t>
                      </a:r>
                      <a:endParaRPr lang="en-IN" dirty="0"/>
                    </a:p>
                  </a:txBody>
                  <a:tcPr/>
                </a:tc>
                <a:extLst>
                  <a:ext uri="{0D108BD9-81ED-4DB2-BD59-A6C34878D82A}">
                    <a16:rowId xmlns:a16="http://schemas.microsoft.com/office/drawing/2014/main" val="2793243550"/>
                  </a:ext>
                </a:extLst>
              </a:tr>
              <a:tr h="370840">
                <a:tc>
                  <a:txBody>
                    <a:bodyPr/>
                    <a:lstStyle/>
                    <a:p>
                      <a:r>
                        <a:rPr lang="en-IN" dirty="0" err="1"/>
                        <a:t>mapValues</a:t>
                      </a:r>
                      <a:endParaRPr lang="en-IN" dirty="0"/>
                    </a:p>
                  </a:txBody>
                  <a:tcPr/>
                </a:tc>
                <a:tc>
                  <a:txBody>
                    <a:bodyPr/>
                    <a:lstStyle/>
                    <a:p>
                      <a:r>
                        <a:rPr lang="en-US" dirty="0" err="1"/>
                        <a:t>mapValues</a:t>
                      </a:r>
                      <a:r>
                        <a:rPr lang="en-US" dirty="0"/>
                        <a:t> takes a function and applies that function to only the values of the </a:t>
                      </a:r>
                      <a:r>
                        <a:rPr lang="en-US" dirty="0" err="1"/>
                        <a:t>pairRDD</a:t>
                      </a:r>
                      <a:endParaRPr lang="en-IN" dirty="0"/>
                    </a:p>
                  </a:txBody>
                  <a:tcPr/>
                </a:tc>
                <a:extLst>
                  <a:ext uri="{0D108BD9-81ED-4DB2-BD59-A6C34878D82A}">
                    <a16:rowId xmlns:a16="http://schemas.microsoft.com/office/drawing/2014/main" val="4095300343"/>
                  </a:ext>
                </a:extLst>
              </a:tr>
              <a:tr h="370840">
                <a:tc>
                  <a:txBody>
                    <a:bodyPr/>
                    <a:lstStyle/>
                    <a:p>
                      <a:r>
                        <a:rPr lang="en-IN" dirty="0"/>
                        <a:t>keys</a:t>
                      </a:r>
                    </a:p>
                  </a:txBody>
                  <a:tcPr/>
                </a:tc>
                <a:tc>
                  <a:txBody>
                    <a:bodyPr/>
                    <a:lstStyle/>
                    <a:p>
                      <a:r>
                        <a:rPr lang="en-IN" dirty="0"/>
                        <a:t>Returns the keys of a pair RDD</a:t>
                      </a:r>
                    </a:p>
                  </a:txBody>
                  <a:tcPr/>
                </a:tc>
                <a:extLst>
                  <a:ext uri="{0D108BD9-81ED-4DB2-BD59-A6C34878D82A}">
                    <a16:rowId xmlns:a16="http://schemas.microsoft.com/office/drawing/2014/main" val="2223931595"/>
                  </a:ext>
                </a:extLst>
              </a:tr>
              <a:tr h="370840">
                <a:tc>
                  <a:txBody>
                    <a:bodyPr/>
                    <a:lstStyle/>
                    <a:p>
                      <a:r>
                        <a:rPr lang="en-IN" dirty="0"/>
                        <a:t>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Returns the values of a pair RDD</a:t>
                      </a:r>
                    </a:p>
                  </a:txBody>
                  <a:tcPr/>
                </a:tc>
                <a:extLst>
                  <a:ext uri="{0D108BD9-81ED-4DB2-BD59-A6C34878D82A}">
                    <a16:rowId xmlns:a16="http://schemas.microsoft.com/office/drawing/2014/main" val="286640767"/>
                  </a:ext>
                </a:extLst>
              </a:tr>
              <a:tr h="370840">
                <a:tc>
                  <a:txBody>
                    <a:bodyPr/>
                    <a:lstStyle/>
                    <a:p>
                      <a:r>
                        <a:rPr lang="en-IN" dirty="0" err="1"/>
                        <a:t>countByKey</a:t>
                      </a:r>
                      <a:endParaRPr lang="en-IN" dirty="0"/>
                    </a:p>
                  </a:txBody>
                  <a:tcPr/>
                </a:tc>
                <a:tc>
                  <a:txBody>
                    <a:bodyPr/>
                    <a:lstStyle/>
                    <a:p>
                      <a:r>
                        <a:rPr lang="en-US" dirty="0" err="1"/>
                        <a:t>countByKey</a:t>
                      </a:r>
                      <a:r>
                        <a:rPr lang="en-US" dirty="0"/>
                        <a:t> simply counts the number of elements per key in a pair RDD</a:t>
                      </a:r>
                      <a:endParaRPr lang="en-IN" dirty="0"/>
                    </a:p>
                  </a:txBody>
                  <a:tcPr/>
                </a:tc>
                <a:extLst>
                  <a:ext uri="{0D108BD9-81ED-4DB2-BD59-A6C34878D82A}">
                    <a16:rowId xmlns:a16="http://schemas.microsoft.com/office/drawing/2014/main" val="3509174718"/>
                  </a:ext>
                </a:extLst>
              </a:tr>
            </a:tbl>
          </a:graphicData>
        </a:graphic>
      </p:graphicFrame>
    </p:spTree>
    <p:extLst>
      <p:ext uri="{BB962C8B-B14F-4D97-AF65-F5344CB8AC3E}">
        <p14:creationId xmlns:p14="http://schemas.microsoft.com/office/powerpoint/2010/main" val="29229218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23-5C56-11C3-D4EA-79ABD79261B4}"/>
              </a:ext>
            </a:extLst>
          </p:cNvPr>
          <p:cNvSpPr>
            <a:spLocks noGrp="1"/>
          </p:cNvSpPr>
          <p:nvPr>
            <p:ph type="title"/>
          </p:nvPr>
        </p:nvSpPr>
        <p:spPr/>
        <p:txBody>
          <a:bodyPr/>
          <a:lstStyle/>
          <a:p>
            <a:r>
              <a:rPr lang="en-IN" dirty="0"/>
              <a:t>Spark </a:t>
            </a:r>
            <a:r>
              <a:rPr lang="en-IN" dirty="0" err="1"/>
              <a:t>Dataframes</a:t>
            </a:r>
            <a:endParaRPr lang="en-IN" dirty="0"/>
          </a:p>
        </p:txBody>
      </p:sp>
      <p:sp>
        <p:nvSpPr>
          <p:cNvPr id="3" name="Content Placeholder 2">
            <a:extLst>
              <a:ext uri="{FF2B5EF4-FFF2-40B4-BE49-F238E27FC236}">
                <a16:creationId xmlns:a16="http://schemas.microsoft.com/office/drawing/2014/main" id="{96FC05B2-CEF9-FE25-8700-2EE2E08E69C6}"/>
              </a:ext>
            </a:extLst>
          </p:cNvPr>
          <p:cNvSpPr>
            <a:spLocks noGrp="1"/>
          </p:cNvSpPr>
          <p:nvPr>
            <p:ph idx="1"/>
          </p:nvPr>
        </p:nvSpPr>
        <p:spPr/>
        <p:txBody>
          <a:bodyPr/>
          <a:lstStyle/>
          <a:p>
            <a:pPr marL="0" indent="0">
              <a:buNone/>
            </a:pPr>
            <a:r>
              <a:rPr lang="en-US" dirty="0"/>
              <a:t>Data frames are distributed collection of data </a:t>
            </a:r>
            <a:r>
              <a:rPr lang="en-US" dirty="0" err="1"/>
              <a:t>orgnanized</a:t>
            </a:r>
            <a:r>
              <a:rPr lang="en-US" dirty="0"/>
              <a:t> into name columns</a:t>
            </a:r>
          </a:p>
          <a:p>
            <a:pPr marL="0" indent="0">
              <a:buNone/>
            </a:pPr>
            <a:endParaRPr lang="en-US" dirty="0"/>
          </a:p>
          <a:p>
            <a:pPr marL="0" indent="0">
              <a:buNone/>
            </a:pPr>
            <a:r>
              <a:rPr lang="en-US" dirty="0"/>
              <a:t>Process the data frame by :</a:t>
            </a:r>
            <a:br>
              <a:rPr lang="en-US" dirty="0"/>
            </a:br>
            <a:r>
              <a:rPr lang="en-US" dirty="0"/>
              <a:t>1) Creating a temp view</a:t>
            </a:r>
          </a:p>
          <a:p>
            <a:pPr marL="0" indent="0">
              <a:buNone/>
            </a:pPr>
            <a:r>
              <a:rPr lang="en-US" dirty="0"/>
              <a:t>2) Using the DSL</a:t>
            </a:r>
            <a:endParaRPr lang="en-IN" dirty="0"/>
          </a:p>
        </p:txBody>
      </p:sp>
    </p:spTree>
    <p:extLst>
      <p:ext uri="{BB962C8B-B14F-4D97-AF65-F5344CB8AC3E}">
        <p14:creationId xmlns:p14="http://schemas.microsoft.com/office/powerpoint/2010/main" val="16926616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8B80-C75C-533E-7382-EA641A8046F1}"/>
              </a:ext>
            </a:extLst>
          </p:cNvPr>
          <p:cNvSpPr>
            <a:spLocks noGrp="1"/>
          </p:cNvSpPr>
          <p:nvPr>
            <p:ph type="title"/>
          </p:nvPr>
        </p:nvSpPr>
        <p:spPr/>
        <p:txBody>
          <a:bodyPr/>
          <a:lstStyle/>
          <a:p>
            <a:r>
              <a:rPr lang="en-IN" dirty="0"/>
              <a:t>Spark </a:t>
            </a:r>
            <a:r>
              <a:rPr lang="en-IN" dirty="0" err="1"/>
              <a:t>DataFrames</a:t>
            </a:r>
            <a:endParaRPr lang="en-IN" dirty="0"/>
          </a:p>
        </p:txBody>
      </p:sp>
      <p:sp>
        <p:nvSpPr>
          <p:cNvPr id="3" name="Content Placeholder 2">
            <a:extLst>
              <a:ext uri="{FF2B5EF4-FFF2-40B4-BE49-F238E27FC236}">
                <a16:creationId xmlns:a16="http://schemas.microsoft.com/office/drawing/2014/main" id="{E5B8FF58-AD3A-5271-8289-BBB5075AF870}"/>
              </a:ext>
            </a:extLst>
          </p:cNvPr>
          <p:cNvSpPr>
            <a:spLocks noGrp="1"/>
          </p:cNvSpPr>
          <p:nvPr>
            <p:ph idx="1"/>
          </p:nvPr>
        </p:nvSpPr>
        <p:spPr/>
        <p:txBody>
          <a:bodyPr/>
          <a:lstStyle/>
          <a:p>
            <a:pPr marL="0" indent="0">
              <a:buNone/>
            </a:pPr>
            <a:r>
              <a:rPr lang="en-IN" dirty="0"/>
              <a:t>Using schema RDD:</a:t>
            </a:r>
            <a:br>
              <a:rPr lang="en-IN" dirty="0"/>
            </a:br>
            <a:r>
              <a:rPr lang="en-IN" dirty="0" err="1"/>
              <a:t>Eg</a:t>
            </a:r>
            <a:r>
              <a:rPr lang="en-IN" dirty="0"/>
              <a:t>: rdd1.toDF()</a:t>
            </a:r>
          </a:p>
          <a:p>
            <a:pPr marL="0" indent="0">
              <a:buNone/>
            </a:pPr>
            <a:endParaRPr lang="en-IN" dirty="0"/>
          </a:p>
          <a:p>
            <a:pPr marL="0" indent="0">
              <a:buNone/>
            </a:pPr>
            <a:endParaRPr lang="en-IN" dirty="0"/>
          </a:p>
          <a:p>
            <a:pPr marL="0" indent="0">
              <a:buNone/>
            </a:pPr>
            <a:r>
              <a:rPr lang="en-IN" dirty="0"/>
              <a:t>Using row RDD:</a:t>
            </a:r>
          </a:p>
          <a:p>
            <a:pPr marL="0" indent="0">
              <a:buNone/>
            </a:pPr>
            <a:r>
              <a:rPr lang="en-IN" dirty="0" err="1"/>
              <a:t>val</a:t>
            </a:r>
            <a:r>
              <a:rPr lang="en-IN" dirty="0"/>
              <a:t> </a:t>
            </a:r>
            <a:r>
              <a:rPr lang="en-IN" dirty="0" err="1"/>
              <a:t>df</a:t>
            </a:r>
            <a:r>
              <a:rPr lang="en-IN" dirty="0"/>
              <a:t> = </a:t>
            </a:r>
            <a:r>
              <a:rPr lang="en-IN" dirty="0" err="1"/>
              <a:t>spark.createDataFrame</a:t>
            </a:r>
            <a:r>
              <a:rPr lang="en-IN" dirty="0"/>
              <a:t>(</a:t>
            </a:r>
            <a:r>
              <a:rPr lang="en-IN" dirty="0" err="1"/>
              <a:t>rowrdd</a:t>
            </a:r>
            <a:r>
              <a:rPr lang="en-IN" dirty="0"/>
              <a:t>, </a:t>
            </a:r>
            <a:r>
              <a:rPr lang="en-IN" dirty="0" err="1"/>
              <a:t>structschema</a:t>
            </a:r>
            <a:r>
              <a:rPr lang="en-IN"/>
              <a:t>)</a:t>
            </a:r>
          </a:p>
        </p:txBody>
      </p:sp>
    </p:spTree>
    <p:extLst>
      <p:ext uri="{BB962C8B-B14F-4D97-AF65-F5344CB8AC3E}">
        <p14:creationId xmlns:p14="http://schemas.microsoft.com/office/powerpoint/2010/main" val="25765777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427D-19EB-127F-CD91-6919A52F6235}"/>
              </a:ext>
            </a:extLst>
          </p:cNvPr>
          <p:cNvSpPr>
            <a:spLocks noGrp="1"/>
          </p:cNvSpPr>
          <p:nvPr>
            <p:ph type="title"/>
          </p:nvPr>
        </p:nvSpPr>
        <p:spPr/>
        <p:txBody>
          <a:bodyPr/>
          <a:lstStyle/>
          <a:p>
            <a:r>
              <a:rPr lang="en-IN" dirty="0"/>
              <a:t>Spark </a:t>
            </a:r>
            <a:r>
              <a:rPr lang="en-IN" dirty="0" err="1"/>
              <a:t>DataFrame</a:t>
            </a:r>
            <a:r>
              <a:rPr lang="en-IN" dirty="0"/>
              <a:t> Seamless</a:t>
            </a:r>
          </a:p>
        </p:txBody>
      </p:sp>
      <p:sp>
        <p:nvSpPr>
          <p:cNvPr id="3" name="Content Placeholder 2">
            <a:extLst>
              <a:ext uri="{FF2B5EF4-FFF2-40B4-BE49-F238E27FC236}">
                <a16:creationId xmlns:a16="http://schemas.microsoft.com/office/drawing/2014/main" id="{669BD4BA-9932-49FA-0702-7CCE277FD74B}"/>
              </a:ext>
            </a:extLst>
          </p:cNvPr>
          <p:cNvSpPr>
            <a:spLocks noGrp="1"/>
          </p:cNvSpPr>
          <p:nvPr>
            <p:ph idx="1"/>
          </p:nvPr>
        </p:nvSpPr>
        <p:spPr/>
        <p:txBody>
          <a:bodyPr/>
          <a:lstStyle/>
          <a:p>
            <a:pPr marL="0" indent="0">
              <a:buNone/>
            </a:pPr>
            <a:r>
              <a:rPr lang="en-IN" dirty="0"/>
              <a:t>For Reading:</a:t>
            </a:r>
            <a:br>
              <a:rPr lang="en-IN" dirty="0"/>
            </a:br>
            <a:r>
              <a:rPr lang="en-IN" dirty="0" err="1"/>
              <a:t>spark.read.format</a:t>
            </a:r>
            <a:r>
              <a:rPr lang="en-IN" dirty="0"/>
              <a:t>().option().load()</a:t>
            </a:r>
          </a:p>
          <a:p>
            <a:pPr marL="0" indent="0">
              <a:buNone/>
            </a:pPr>
            <a:endParaRPr lang="en-IN" dirty="0"/>
          </a:p>
          <a:p>
            <a:pPr marL="0" indent="0">
              <a:buNone/>
            </a:pPr>
            <a:r>
              <a:rPr lang="en-IN" dirty="0"/>
              <a:t>For Writing:</a:t>
            </a:r>
          </a:p>
          <a:p>
            <a:pPr marL="0" indent="0">
              <a:buNone/>
            </a:pPr>
            <a:r>
              <a:rPr lang="en-IN" dirty="0" err="1"/>
              <a:t>df.write.format</a:t>
            </a:r>
            <a:r>
              <a:rPr lang="en-IN" dirty="0"/>
              <a:t>().option().save()</a:t>
            </a:r>
          </a:p>
        </p:txBody>
      </p:sp>
    </p:spTree>
    <p:extLst>
      <p:ext uri="{BB962C8B-B14F-4D97-AF65-F5344CB8AC3E}">
        <p14:creationId xmlns:p14="http://schemas.microsoft.com/office/powerpoint/2010/main" val="2043758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1218-4342-C45C-F1C7-212655B8AD90}"/>
              </a:ext>
            </a:extLst>
          </p:cNvPr>
          <p:cNvSpPr>
            <a:spLocks noGrp="1"/>
          </p:cNvSpPr>
          <p:nvPr>
            <p:ph type="title"/>
          </p:nvPr>
        </p:nvSpPr>
        <p:spPr/>
        <p:txBody>
          <a:bodyPr/>
          <a:lstStyle/>
          <a:p>
            <a:r>
              <a:rPr lang="en-IN" dirty="0"/>
              <a:t>Spark XML Write Jars</a:t>
            </a:r>
          </a:p>
        </p:txBody>
      </p:sp>
      <p:graphicFrame>
        <p:nvGraphicFramePr>
          <p:cNvPr id="4" name="Table 4">
            <a:extLst>
              <a:ext uri="{FF2B5EF4-FFF2-40B4-BE49-F238E27FC236}">
                <a16:creationId xmlns:a16="http://schemas.microsoft.com/office/drawing/2014/main" id="{26B8D2D2-72E9-0D31-AAAB-9FDFE06C9BA8}"/>
              </a:ext>
            </a:extLst>
          </p:cNvPr>
          <p:cNvGraphicFramePr>
            <a:graphicFrameLocks noGrp="1"/>
          </p:cNvGraphicFramePr>
          <p:nvPr>
            <p:ph idx="1"/>
            <p:extLst>
              <p:ext uri="{D42A27DB-BD31-4B8C-83A1-F6EECF244321}">
                <p14:modId xmlns:p14="http://schemas.microsoft.com/office/powerpoint/2010/main" val="101201558"/>
              </p:ext>
            </p:extLst>
          </p:nvPr>
        </p:nvGraphicFramePr>
        <p:xfrm>
          <a:off x="838200" y="1825625"/>
          <a:ext cx="10894888" cy="1483360"/>
        </p:xfrm>
        <a:graphic>
          <a:graphicData uri="http://schemas.openxmlformats.org/drawingml/2006/table">
            <a:tbl>
              <a:tblPr firstRow="1" bandRow="1">
                <a:tableStyleId>{5C22544A-7EE6-4342-B048-85BDC9FD1C3A}</a:tableStyleId>
              </a:tblPr>
              <a:tblGrid>
                <a:gridCol w="2740132">
                  <a:extLst>
                    <a:ext uri="{9D8B030D-6E8A-4147-A177-3AD203B41FA5}">
                      <a16:colId xmlns:a16="http://schemas.microsoft.com/office/drawing/2014/main" val="457083598"/>
                    </a:ext>
                  </a:extLst>
                </a:gridCol>
                <a:gridCol w="8154756">
                  <a:extLst>
                    <a:ext uri="{9D8B030D-6E8A-4147-A177-3AD203B41FA5}">
                      <a16:colId xmlns:a16="http://schemas.microsoft.com/office/drawing/2014/main" val="888719508"/>
                    </a:ext>
                  </a:extLst>
                </a:gridCol>
              </a:tblGrid>
              <a:tr h="370840">
                <a:tc>
                  <a:txBody>
                    <a:bodyPr/>
                    <a:lstStyle/>
                    <a:p>
                      <a:r>
                        <a:rPr lang="en-IN" dirty="0"/>
                        <a:t>Jar</a:t>
                      </a:r>
                    </a:p>
                  </a:txBody>
                  <a:tcPr/>
                </a:tc>
                <a:tc>
                  <a:txBody>
                    <a:bodyPr/>
                    <a:lstStyle/>
                    <a:p>
                      <a:r>
                        <a:rPr lang="en-IN" dirty="0"/>
                        <a:t>Jar location in MVN</a:t>
                      </a:r>
                    </a:p>
                  </a:txBody>
                  <a:tcPr/>
                </a:tc>
                <a:extLst>
                  <a:ext uri="{0D108BD9-81ED-4DB2-BD59-A6C34878D82A}">
                    <a16:rowId xmlns:a16="http://schemas.microsoft.com/office/drawing/2014/main" val="1663623803"/>
                  </a:ext>
                </a:extLst>
              </a:tr>
              <a:tr h="370840">
                <a:tc>
                  <a:txBody>
                    <a:bodyPr/>
                    <a:lstStyle/>
                    <a:p>
                      <a:r>
                        <a:rPr lang="en-IN" dirty="0"/>
                        <a:t>commons-io-2.8.0.jar</a:t>
                      </a:r>
                    </a:p>
                  </a:txBody>
                  <a:tcPr/>
                </a:tc>
                <a:tc>
                  <a:txBody>
                    <a:bodyPr/>
                    <a:lstStyle/>
                    <a:p>
                      <a:r>
                        <a:rPr lang="en-IN" dirty="0"/>
                        <a:t>https://mvnrepository.com/artifact/commons-io/commons-io/2.8.0</a:t>
                      </a:r>
                    </a:p>
                  </a:txBody>
                  <a:tcPr/>
                </a:tc>
                <a:extLst>
                  <a:ext uri="{0D108BD9-81ED-4DB2-BD59-A6C34878D82A}">
                    <a16:rowId xmlns:a16="http://schemas.microsoft.com/office/drawing/2014/main" val="3730091101"/>
                  </a:ext>
                </a:extLst>
              </a:tr>
              <a:tr h="370840">
                <a:tc>
                  <a:txBody>
                    <a:bodyPr/>
                    <a:lstStyle/>
                    <a:p>
                      <a:r>
                        <a:rPr lang="en-IN" dirty="0"/>
                        <a:t>txw2-2.3.3.jar</a:t>
                      </a:r>
                    </a:p>
                  </a:txBody>
                  <a:tcPr/>
                </a:tc>
                <a:tc>
                  <a:txBody>
                    <a:bodyPr/>
                    <a:lstStyle/>
                    <a:p>
                      <a:r>
                        <a:rPr lang="en-IN" dirty="0"/>
                        <a:t>https://mvnrepository.com/artifact/org.glassfish.jaxb/txw2/2.3.3</a:t>
                      </a:r>
                    </a:p>
                  </a:txBody>
                  <a:tcPr/>
                </a:tc>
                <a:extLst>
                  <a:ext uri="{0D108BD9-81ED-4DB2-BD59-A6C34878D82A}">
                    <a16:rowId xmlns:a16="http://schemas.microsoft.com/office/drawing/2014/main" val="61145004"/>
                  </a:ext>
                </a:extLst>
              </a:tr>
              <a:tr h="370840">
                <a:tc>
                  <a:txBody>
                    <a:bodyPr/>
                    <a:lstStyle/>
                    <a:p>
                      <a:r>
                        <a:rPr lang="en-IN" dirty="0"/>
                        <a:t>xmlschema-core-2.2.5.jar</a:t>
                      </a:r>
                    </a:p>
                  </a:txBody>
                  <a:tcPr/>
                </a:tc>
                <a:tc>
                  <a:txBody>
                    <a:bodyPr/>
                    <a:lstStyle/>
                    <a:p>
                      <a:r>
                        <a:rPr lang="en-IN" dirty="0"/>
                        <a:t>https://mvnrepository.com/artifact/org.apache.ws.xmlschema/xmlschema-core/2.2.5</a:t>
                      </a:r>
                    </a:p>
                  </a:txBody>
                  <a:tcPr/>
                </a:tc>
                <a:extLst>
                  <a:ext uri="{0D108BD9-81ED-4DB2-BD59-A6C34878D82A}">
                    <a16:rowId xmlns:a16="http://schemas.microsoft.com/office/drawing/2014/main" val="3073500198"/>
                  </a:ext>
                </a:extLst>
              </a:tr>
            </a:tbl>
          </a:graphicData>
        </a:graphic>
      </p:graphicFrame>
    </p:spTree>
    <p:extLst>
      <p:ext uri="{BB962C8B-B14F-4D97-AF65-F5344CB8AC3E}">
        <p14:creationId xmlns:p14="http://schemas.microsoft.com/office/powerpoint/2010/main" val="25672703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00C-8CA5-3F35-9D88-8A212BDB443E}"/>
              </a:ext>
            </a:extLst>
          </p:cNvPr>
          <p:cNvSpPr>
            <a:spLocks noGrp="1"/>
          </p:cNvSpPr>
          <p:nvPr>
            <p:ph type="title"/>
          </p:nvPr>
        </p:nvSpPr>
        <p:spPr/>
        <p:txBody>
          <a:bodyPr/>
          <a:lstStyle/>
          <a:p>
            <a:r>
              <a:rPr lang="en-IN" dirty="0"/>
              <a:t>Spark Write Modes</a:t>
            </a:r>
          </a:p>
        </p:txBody>
      </p:sp>
      <p:graphicFrame>
        <p:nvGraphicFramePr>
          <p:cNvPr id="4" name="Table 4">
            <a:extLst>
              <a:ext uri="{FF2B5EF4-FFF2-40B4-BE49-F238E27FC236}">
                <a16:creationId xmlns:a16="http://schemas.microsoft.com/office/drawing/2014/main" id="{E5970B31-13AE-01E6-5F75-DB4E5F506F17}"/>
              </a:ext>
            </a:extLst>
          </p:cNvPr>
          <p:cNvGraphicFramePr>
            <a:graphicFrameLocks noGrp="1"/>
          </p:cNvGraphicFramePr>
          <p:nvPr>
            <p:ph idx="1"/>
            <p:extLst>
              <p:ext uri="{D42A27DB-BD31-4B8C-83A1-F6EECF244321}">
                <p14:modId xmlns:p14="http://schemas.microsoft.com/office/powerpoint/2010/main" val="3208611509"/>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131031">
                  <a:extLst>
                    <a:ext uri="{9D8B030D-6E8A-4147-A177-3AD203B41FA5}">
                      <a16:colId xmlns:a16="http://schemas.microsoft.com/office/drawing/2014/main" val="344790834"/>
                    </a:ext>
                  </a:extLst>
                </a:gridCol>
                <a:gridCol w="8384569">
                  <a:extLst>
                    <a:ext uri="{9D8B030D-6E8A-4147-A177-3AD203B41FA5}">
                      <a16:colId xmlns:a16="http://schemas.microsoft.com/office/drawing/2014/main" val="1655522758"/>
                    </a:ext>
                  </a:extLst>
                </a:gridCol>
              </a:tblGrid>
              <a:tr h="370840">
                <a:tc>
                  <a:txBody>
                    <a:bodyPr/>
                    <a:lstStyle/>
                    <a:p>
                      <a:r>
                        <a:rPr lang="en-IN" dirty="0"/>
                        <a:t>Write Mode</a:t>
                      </a:r>
                    </a:p>
                  </a:txBody>
                  <a:tcPr/>
                </a:tc>
                <a:tc>
                  <a:txBody>
                    <a:bodyPr/>
                    <a:lstStyle/>
                    <a:p>
                      <a:r>
                        <a:rPr lang="en-IN" dirty="0"/>
                        <a:t>Description</a:t>
                      </a:r>
                    </a:p>
                  </a:txBody>
                  <a:tcPr/>
                </a:tc>
                <a:extLst>
                  <a:ext uri="{0D108BD9-81ED-4DB2-BD59-A6C34878D82A}">
                    <a16:rowId xmlns:a16="http://schemas.microsoft.com/office/drawing/2014/main" val="4199685010"/>
                  </a:ext>
                </a:extLst>
              </a:tr>
              <a:tr h="370840">
                <a:tc>
                  <a:txBody>
                    <a:bodyPr/>
                    <a:lstStyle/>
                    <a:p>
                      <a:r>
                        <a:rPr lang="en-IN" dirty="0"/>
                        <a:t>Error</a:t>
                      </a:r>
                    </a:p>
                  </a:txBody>
                  <a:tcPr/>
                </a:tc>
                <a:tc>
                  <a:txBody>
                    <a:bodyPr/>
                    <a:lstStyle/>
                    <a:p>
                      <a:r>
                        <a:rPr lang="en-US" dirty="0"/>
                        <a:t>This is the default mode. If directory found, it will throw error</a:t>
                      </a:r>
                      <a:endParaRPr lang="en-IN" dirty="0"/>
                    </a:p>
                  </a:txBody>
                  <a:tcPr/>
                </a:tc>
                <a:extLst>
                  <a:ext uri="{0D108BD9-81ED-4DB2-BD59-A6C34878D82A}">
                    <a16:rowId xmlns:a16="http://schemas.microsoft.com/office/drawing/2014/main" val="2717707290"/>
                  </a:ext>
                </a:extLst>
              </a:tr>
              <a:tr h="370840">
                <a:tc>
                  <a:txBody>
                    <a:bodyPr/>
                    <a:lstStyle/>
                    <a:p>
                      <a:r>
                        <a:rPr lang="en-IN" dirty="0"/>
                        <a:t>Append</a:t>
                      </a:r>
                    </a:p>
                  </a:txBody>
                  <a:tcPr/>
                </a:tc>
                <a:tc>
                  <a:txBody>
                    <a:bodyPr/>
                    <a:lstStyle/>
                    <a:p>
                      <a:r>
                        <a:rPr lang="en-US" dirty="0"/>
                        <a:t>If directory found, append to that directory</a:t>
                      </a:r>
                      <a:endParaRPr lang="en-IN" dirty="0"/>
                    </a:p>
                  </a:txBody>
                  <a:tcPr/>
                </a:tc>
                <a:extLst>
                  <a:ext uri="{0D108BD9-81ED-4DB2-BD59-A6C34878D82A}">
                    <a16:rowId xmlns:a16="http://schemas.microsoft.com/office/drawing/2014/main" val="1736039656"/>
                  </a:ext>
                </a:extLst>
              </a:tr>
              <a:tr h="370840">
                <a:tc>
                  <a:txBody>
                    <a:bodyPr/>
                    <a:lstStyle/>
                    <a:p>
                      <a:r>
                        <a:rPr lang="en-IN" dirty="0"/>
                        <a:t>Ignore</a:t>
                      </a:r>
                    </a:p>
                  </a:txBody>
                  <a:tcPr/>
                </a:tc>
                <a:tc>
                  <a:txBody>
                    <a:bodyPr/>
                    <a:lstStyle/>
                    <a:p>
                      <a:r>
                        <a:rPr lang="en-US" dirty="0"/>
                        <a:t>If directory found, just ignore. Do not fail the job</a:t>
                      </a:r>
                      <a:endParaRPr lang="en-IN" dirty="0"/>
                    </a:p>
                  </a:txBody>
                  <a:tcPr/>
                </a:tc>
                <a:extLst>
                  <a:ext uri="{0D108BD9-81ED-4DB2-BD59-A6C34878D82A}">
                    <a16:rowId xmlns:a16="http://schemas.microsoft.com/office/drawing/2014/main" val="365570231"/>
                  </a:ext>
                </a:extLst>
              </a:tr>
              <a:tr h="370840">
                <a:tc>
                  <a:txBody>
                    <a:bodyPr/>
                    <a:lstStyle/>
                    <a:p>
                      <a:r>
                        <a:rPr lang="en-IN" dirty="0"/>
                        <a:t>Overwrite</a:t>
                      </a:r>
                    </a:p>
                  </a:txBody>
                  <a:tcPr/>
                </a:tc>
                <a:tc>
                  <a:txBody>
                    <a:bodyPr/>
                    <a:lstStyle/>
                    <a:p>
                      <a:r>
                        <a:rPr lang="en-US"/>
                        <a:t>If directory found, overwrite it</a:t>
                      </a:r>
                      <a:endParaRPr lang="en-IN" dirty="0"/>
                    </a:p>
                  </a:txBody>
                  <a:tcPr/>
                </a:tc>
                <a:extLst>
                  <a:ext uri="{0D108BD9-81ED-4DB2-BD59-A6C34878D82A}">
                    <a16:rowId xmlns:a16="http://schemas.microsoft.com/office/drawing/2014/main" val="25087039"/>
                  </a:ext>
                </a:extLst>
              </a:tr>
            </a:tbl>
          </a:graphicData>
        </a:graphic>
      </p:graphicFrame>
    </p:spTree>
    <p:extLst>
      <p:ext uri="{BB962C8B-B14F-4D97-AF65-F5344CB8AC3E}">
        <p14:creationId xmlns:p14="http://schemas.microsoft.com/office/powerpoint/2010/main" val="403252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E280-EB8F-F16F-64D5-2C9C5FA7A272}"/>
              </a:ext>
            </a:extLst>
          </p:cNvPr>
          <p:cNvSpPr txBox="1">
            <a:spLocks noGrp="1"/>
          </p:cNvSpPr>
          <p:nvPr>
            <p:ph type="title" idx="4294967295"/>
          </p:nvPr>
        </p:nvSpPr>
        <p:spPr>
          <a:xfrm>
            <a:off x="-239713" y="30701"/>
            <a:ext cx="8229630" cy="1145004"/>
          </a:xfrm>
        </p:spPr>
        <p:txBody>
          <a:bodyPr/>
          <a:lstStyle/>
          <a:p>
            <a:pPr lvl="0"/>
            <a:r>
              <a:rPr lang="en-US" dirty="0">
                <a:solidFill>
                  <a:srgbClr val="004586"/>
                </a:solidFill>
                <a:latin typeface="Impact" pitchFamily="34"/>
              </a:rPr>
              <a:t>     High </a:t>
            </a:r>
            <a:r>
              <a:rPr lang="en-US" dirty="0" err="1">
                <a:solidFill>
                  <a:srgbClr val="004586"/>
                </a:solidFill>
                <a:latin typeface="Impact" pitchFamily="34"/>
              </a:rPr>
              <a:t>Availabality</a:t>
            </a:r>
            <a:endParaRPr lang="en-US" dirty="0">
              <a:solidFill>
                <a:srgbClr val="004586"/>
              </a:solidFill>
              <a:latin typeface="Impact" pitchFamily="34"/>
            </a:endParaRPr>
          </a:p>
        </p:txBody>
      </p:sp>
      <p:pic>
        <p:nvPicPr>
          <p:cNvPr id="3" name="Picture 2">
            <a:extLst>
              <a:ext uri="{FF2B5EF4-FFF2-40B4-BE49-F238E27FC236}">
                <a16:creationId xmlns:a16="http://schemas.microsoft.com/office/drawing/2014/main" id="{22BF345D-690E-A0E3-23FF-23DB7DF8461E}"/>
              </a:ext>
            </a:extLst>
          </p:cNvPr>
          <p:cNvPicPr>
            <a:picLocks noChangeAspect="1"/>
          </p:cNvPicPr>
          <p:nvPr/>
        </p:nvPicPr>
        <p:blipFill>
          <a:blip r:embed="rId3">
            <a:lum/>
            <a:alphaModFix/>
          </a:blip>
          <a:srcRect/>
          <a:stretch>
            <a:fillRect/>
          </a:stretch>
        </p:blipFill>
        <p:spPr>
          <a:xfrm>
            <a:off x="1790337" y="1212288"/>
            <a:ext cx="8224404" cy="5384742"/>
          </a:xfrm>
          <a:prstGeom prst="rect">
            <a:avLst/>
          </a:prstGeom>
          <a:noFill/>
          <a:ln cap="flat">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4FB8-F6CB-997B-98CD-B51869AF3105}"/>
              </a:ext>
            </a:extLst>
          </p:cNvPr>
          <p:cNvSpPr>
            <a:spLocks noGrp="1"/>
          </p:cNvSpPr>
          <p:nvPr>
            <p:ph type="title"/>
          </p:nvPr>
        </p:nvSpPr>
        <p:spPr/>
        <p:txBody>
          <a:bodyPr/>
          <a:lstStyle/>
          <a:p>
            <a:r>
              <a:rPr lang="en-IN" dirty="0"/>
              <a:t>Spark SQL – Working with Columns</a:t>
            </a:r>
          </a:p>
        </p:txBody>
      </p:sp>
      <p:graphicFrame>
        <p:nvGraphicFramePr>
          <p:cNvPr id="4" name="Table 4">
            <a:extLst>
              <a:ext uri="{FF2B5EF4-FFF2-40B4-BE49-F238E27FC236}">
                <a16:creationId xmlns:a16="http://schemas.microsoft.com/office/drawing/2014/main" id="{738F6CAC-9E45-1DF3-47D2-A7E007CD3A1A}"/>
              </a:ext>
            </a:extLst>
          </p:cNvPr>
          <p:cNvGraphicFramePr>
            <a:graphicFrameLocks noGrp="1"/>
          </p:cNvGraphicFramePr>
          <p:nvPr>
            <p:ph idx="1"/>
            <p:extLst>
              <p:ext uri="{D42A27DB-BD31-4B8C-83A1-F6EECF244321}">
                <p14:modId xmlns:p14="http://schemas.microsoft.com/office/powerpoint/2010/main" val="2322591079"/>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2706384">
                  <a:extLst>
                    <a:ext uri="{9D8B030D-6E8A-4147-A177-3AD203B41FA5}">
                      <a16:colId xmlns:a16="http://schemas.microsoft.com/office/drawing/2014/main" val="2379858846"/>
                    </a:ext>
                  </a:extLst>
                </a:gridCol>
                <a:gridCol w="7809216">
                  <a:extLst>
                    <a:ext uri="{9D8B030D-6E8A-4147-A177-3AD203B41FA5}">
                      <a16:colId xmlns:a16="http://schemas.microsoft.com/office/drawing/2014/main" val="2433383742"/>
                    </a:ext>
                  </a:extLst>
                </a:gridCol>
              </a:tblGrid>
              <a:tr h="370840">
                <a:tc>
                  <a:txBody>
                    <a:bodyPr/>
                    <a:lstStyle/>
                    <a:p>
                      <a:r>
                        <a:rPr lang="en-IN" dirty="0"/>
                        <a:t>Function</a:t>
                      </a:r>
                    </a:p>
                  </a:txBody>
                  <a:tcPr/>
                </a:tc>
                <a:tc>
                  <a:txBody>
                    <a:bodyPr/>
                    <a:lstStyle/>
                    <a:p>
                      <a:r>
                        <a:rPr lang="en-IN" dirty="0"/>
                        <a:t>Description</a:t>
                      </a:r>
                    </a:p>
                  </a:txBody>
                  <a:tcPr/>
                </a:tc>
                <a:extLst>
                  <a:ext uri="{0D108BD9-81ED-4DB2-BD59-A6C34878D82A}">
                    <a16:rowId xmlns:a16="http://schemas.microsoft.com/office/drawing/2014/main" val="285446313"/>
                  </a:ext>
                </a:extLst>
              </a:tr>
              <a:tr h="370840">
                <a:tc>
                  <a:txBody>
                    <a:bodyPr/>
                    <a:lstStyle/>
                    <a:p>
                      <a:r>
                        <a:rPr lang="en-IN" dirty="0"/>
                        <a:t>select</a:t>
                      </a:r>
                    </a:p>
                  </a:txBody>
                  <a:tcPr/>
                </a:tc>
                <a:tc>
                  <a:txBody>
                    <a:bodyPr/>
                    <a:lstStyle/>
                    <a:p>
                      <a:r>
                        <a:rPr lang="en-IN" dirty="0"/>
                        <a:t>Used to select the required columns</a:t>
                      </a:r>
                    </a:p>
                  </a:txBody>
                  <a:tcPr/>
                </a:tc>
                <a:extLst>
                  <a:ext uri="{0D108BD9-81ED-4DB2-BD59-A6C34878D82A}">
                    <a16:rowId xmlns:a16="http://schemas.microsoft.com/office/drawing/2014/main" val="1443195915"/>
                  </a:ext>
                </a:extLst>
              </a:tr>
              <a:tr h="370840">
                <a:tc>
                  <a:txBody>
                    <a:bodyPr/>
                    <a:lstStyle/>
                    <a:p>
                      <a:r>
                        <a:rPr lang="en-IN" dirty="0" err="1"/>
                        <a:t>selectExpr</a:t>
                      </a:r>
                      <a:endParaRPr lang="en-IN" dirty="0"/>
                    </a:p>
                  </a:txBody>
                  <a:tcPr/>
                </a:tc>
                <a:tc>
                  <a:txBody>
                    <a:bodyPr/>
                    <a:lstStyle/>
                    <a:p>
                      <a:r>
                        <a:rPr lang="en-IN" dirty="0"/>
                        <a:t>Does what select does. In addition, it helps in applying </a:t>
                      </a:r>
                      <a:r>
                        <a:rPr lang="en-IN" dirty="0" err="1"/>
                        <a:t>sql</a:t>
                      </a:r>
                      <a:r>
                        <a:rPr lang="en-IN" dirty="0"/>
                        <a:t> transformation on the columns.</a:t>
                      </a:r>
                    </a:p>
                  </a:txBody>
                  <a:tcPr/>
                </a:tc>
                <a:extLst>
                  <a:ext uri="{0D108BD9-81ED-4DB2-BD59-A6C34878D82A}">
                    <a16:rowId xmlns:a16="http://schemas.microsoft.com/office/drawing/2014/main" val="3910356120"/>
                  </a:ext>
                </a:extLst>
              </a:tr>
              <a:tr h="370840">
                <a:tc>
                  <a:txBody>
                    <a:bodyPr/>
                    <a:lstStyle/>
                    <a:p>
                      <a:r>
                        <a:rPr lang="en-IN" dirty="0" err="1"/>
                        <a:t>withColumn</a:t>
                      </a:r>
                      <a:endParaRPr lang="en-IN" dirty="0"/>
                    </a:p>
                  </a:txBody>
                  <a:tcPr/>
                </a:tc>
                <a:tc>
                  <a:txBody>
                    <a:bodyPr/>
                    <a:lstStyle/>
                    <a:p>
                      <a:r>
                        <a:rPr lang="en-IN" dirty="0"/>
                        <a:t>Similar to </a:t>
                      </a:r>
                      <a:r>
                        <a:rPr lang="en-IN" dirty="0" err="1"/>
                        <a:t>selectExpr</a:t>
                      </a:r>
                      <a:r>
                        <a:rPr lang="en-IN" dirty="0"/>
                        <a:t>, it allows you to apply transformation on the selected column while retaining all other columns in the </a:t>
                      </a:r>
                      <a:r>
                        <a:rPr lang="en-IN" dirty="0" err="1"/>
                        <a:t>dataframe</a:t>
                      </a:r>
                      <a:endParaRPr lang="en-IN" dirty="0"/>
                    </a:p>
                  </a:txBody>
                  <a:tcPr/>
                </a:tc>
                <a:extLst>
                  <a:ext uri="{0D108BD9-81ED-4DB2-BD59-A6C34878D82A}">
                    <a16:rowId xmlns:a16="http://schemas.microsoft.com/office/drawing/2014/main" val="2053143121"/>
                  </a:ext>
                </a:extLst>
              </a:tr>
              <a:tr h="370840">
                <a:tc>
                  <a:txBody>
                    <a:bodyPr/>
                    <a:lstStyle/>
                    <a:p>
                      <a:r>
                        <a:rPr lang="en-IN" dirty="0" err="1"/>
                        <a:t>withColumnRenamed</a:t>
                      </a:r>
                      <a:endParaRPr lang="en-IN" dirty="0"/>
                    </a:p>
                  </a:txBody>
                  <a:tcPr/>
                </a:tc>
                <a:tc>
                  <a:txBody>
                    <a:bodyPr/>
                    <a:lstStyle/>
                    <a:p>
                      <a:r>
                        <a:rPr lang="en-US" dirty="0" err="1"/>
                        <a:t>withColumnRenamed</a:t>
                      </a:r>
                      <a:r>
                        <a:rPr lang="en-US" dirty="0"/>
                        <a:t> is used to rename a column</a:t>
                      </a:r>
                      <a:endParaRPr lang="en-IN" dirty="0"/>
                    </a:p>
                  </a:txBody>
                  <a:tcPr/>
                </a:tc>
                <a:extLst>
                  <a:ext uri="{0D108BD9-81ED-4DB2-BD59-A6C34878D82A}">
                    <a16:rowId xmlns:a16="http://schemas.microsoft.com/office/drawing/2014/main" val="375790795"/>
                  </a:ext>
                </a:extLst>
              </a:tr>
              <a:tr h="370840">
                <a:tc>
                  <a:txBody>
                    <a:bodyPr/>
                    <a:lstStyle/>
                    <a:p>
                      <a:r>
                        <a:rPr lang="en-IN" dirty="0"/>
                        <a:t>case when</a:t>
                      </a:r>
                    </a:p>
                  </a:txBody>
                  <a:tcPr/>
                </a:tc>
                <a:tc>
                  <a:txBody>
                    <a:bodyPr/>
                    <a:lstStyle/>
                    <a:p>
                      <a:r>
                        <a:rPr lang="en-US" dirty="0"/>
                        <a:t>Acts like a case statement in </a:t>
                      </a:r>
                      <a:r>
                        <a:rPr lang="en-US" dirty="0" err="1"/>
                        <a:t>sql</a:t>
                      </a:r>
                      <a:r>
                        <a:rPr lang="en-US" dirty="0"/>
                        <a:t> , if then else in programming language</a:t>
                      </a:r>
                      <a:endParaRPr lang="en-IN" dirty="0"/>
                    </a:p>
                  </a:txBody>
                  <a:tcPr/>
                </a:tc>
                <a:extLst>
                  <a:ext uri="{0D108BD9-81ED-4DB2-BD59-A6C34878D82A}">
                    <a16:rowId xmlns:a16="http://schemas.microsoft.com/office/drawing/2014/main" val="3189141687"/>
                  </a:ext>
                </a:extLst>
              </a:tr>
              <a:tr h="370840">
                <a:tc>
                  <a:txBody>
                    <a:bodyPr/>
                    <a:lstStyle/>
                    <a:p>
                      <a:r>
                        <a:rPr lang="en-IN" dirty="0"/>
                        <a:t>drop</a:t>
                      </a:r>
                    </a:p>
                  </a:txBody>
                  <a:tcPr/>
                </a:tc>
                <a:tc>
                  <a:txBody>
                    <a:bodyPr/>
                    <a:lstStyle/>
                    <a:p>
                      <a:r>
                        <a:rPr lang="en-IN" dirty="0"/>
                        <a:t>Drops the column from the </a:t>
                      </a:r>
                      <a:r>
                        <a:rPr lang="en-IN" dirty="0" err="1"/>
                        <a:t>dataframe</a:t>
                      </a:r>
                      <a:endParaRPr lang="en-IN" dirty="0"/>
                    </a:p>
                  </a:txBody>
                  <a:tcPr/>
                </a:tc>
                <a:extLst>
                  <a:ext uri="{0D108BD9-81ED-4DB2-BD59-A6C34878D82A}">
                    <a16:rowId xmlns:a16="http://schemas.microsoft.com/office/drawing/2014/main" val="1900058448"/>
                  </a:ext>
                </a:extLst>
              </a:tr>
            </a:tbl>
          </a:graphicData>
        </a:graphic>
      </p:graphicFrame>
    </p:spTree>
    <p:extLst>
      <p:ext uri="{BB962C8B-B14F-4D97-AF65-F5344CB8AC3E}">
        <p14:creationId xmlns:p14="http://schemas.microsoft.com/office/powerpoint/2010/main" val="38673929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A5FB-9742-272F-2495-17C9F3D0EF98}"/>
              </a:ext>
            </a:extLst>
          </p:cNvPr>
          <p:cNvSpPr>
            <a:spLocks noGrp="1"/>
          </p:cNvSpPr>
          <p:nvPr>
            <p:ph type="title"/>
          </p:nvPr>
        </p:nvSpPr>
        <p:spPr/>
        <p:txBody>
          <a:bodyPr/>
          <a:lstStyle/>
          <a:p>
            <a:r>
              <a:rPr lang="en-IN" dirty="0"/>
              <a:t>String Functions</a:t>
            </a:r>
          </a:p>
        </p:txBody>
      </p:sp>
      <p:graphicFrame>
        <p:nvGraphicFramePr>
          <p:cNvPr id="4" name="Table 4">
            <a:extLst>
              <a:ext uri="{FF2B5EF4-FFF2-40B4-BE49-F238E27FC236}">
                <a16:creationId xmlns:a16="http://schemas.microsoft.com/office/drawing/2014/main" id="{6E134AB7-605C-CA53-D9DB-9C71A787A811}"/>
              </a:ext>
            </a:extLst>
          </p:cNvPr>
          <p:cNvGraphicFramePr>
            <a:graphicFrameLocks noGrp="1"/>
          </p:cNvGraphicFramePr>
          <p:nvPr>
            <p:ph idx="1"/>
            <p:extLst>
              <p:ext uri="{D42A27DB-BD31-4B8C-83A1-F6EECF244321}">
                <p14:modId xmlns:p14="http://schemas.microsoft.com/office/powerpoint/2010/main" val="1698212435"/>
              </p:ext>
            </p:extLst>
          </p:nvPr>
        </p:nvGraphicFramePr>
        <p:xfrm>
          <a:off x="838200" y="1825625"/>
          <a:ext cx="10515600" cy="4592320"/>
        </p:xfrm>
        <a:graphic>
          <a:graphicData uri="http://schemas.openxmlformats.org/drawingml/2006/table">
            <a:tbl>
              <a:tblPr firstRow="1" bandRow="1">
                <a:tableStyleId>{5C22544A-7EE6-4342-B048-85BDC9FD1C3A}</a:tableStyleId>
              </a:tblPr>
              <a:tblGrid>
                <a:gridCol w="4003307">
                  <a:extLst>
                    <a:ext uri="{9D8B030D-6E8A-4147-A177-3AD203B41FA5}">
                      <a16:colId xmlns:a16="http://schemas.microsoft.com/office/drawing/2014/main" val="1865674945"/>
                    </a:ext>
                  </a:extLst>
                </a:gridCol>
                <a:gridCol w="6512293">
                  <a:extLst>
                    <a:ext uri="{9D8B030D-6E8A-4147-A177-3AD203B41FA5}">
                      <a16:colId xmlns:a16="http://schemas.microsoft.com/office/drawing/2014/main" val="4142002626"/>
                    </a:ext>
                  </a:extLst>
                </a:gridCol>
              </a:tblGrid>
              <a:tr h="370840">
                <a:tc>
                  <a:txBody>
                    <a:bodyPr/>
                    <a:lstStyle/>
                    <a:p>
                      <a:r>
                        <a:rPr lang="en-IN" dirty="0"/>
                        <a:t>Function</a:t>
                      </a:r>
                    </a:p>
                  </a:txBody>
                  <a:tcPr/>
                </a:tc>
                <a:tc>
                  <a:txBody>
                    <a:bodyPr/>
                    <a:lstStyle/>
                    <a:p>
                      <a:r>
                        <a:rPr lang="en-IN" dirty="0"/>
                        <a:t>Description</a:t>
                      </a:r>
                    </a:p>
                  </a:txBody>
                  <a:tcPr/>
                </a:tc>
                <a:extLst>
                  <a:ext uri="{0D108BD9-81ED-4DB2-BD59-A6C34878D82A}">
                    <a16:rowId xmlns:a16="http://schemas.microsoft.com/office/drawing/2014/main" val="4278215836"/>
                  </a:ext>
                </a:extLst>
              </a:tr>
              <a:tr h="370840">
                <a:tc>
                  <a:txBody>
                    <a:bodyPr/>
                    <a:lstStyle/>
                    <a:p>
                      <a:r>
                        <a:rPr lang="en-US" dirty="0" err="1"/>
                        <a:t>concat_ws</a:t>
                      </a:r>
                      <a:r>
                        <a:rPr lang="en-US" dirty="0"/>
                        <a:t>(</a:t>
                      </a:r>
                      <a:r>
                        <a:rPr lang="en-US" dirty="0" err="1"/>
                        <a:t>sep</a:t>
                      </a:r>
                      <a:r>
                        <a:rPr lang="en-US" dirty="0"/>
                        <a:t>: String, </a:t>
                      </a:r>
                      <a:r>
                        <a:rPr lang="en-US" dirty="0" err="1"/>
                        <a:t>exprs</a:t>
                      </a:r>
                      <a:r>
                        <a:rPr lang="en-US" dirty="0"/>
                        <a:t>: Column*)</a:t>
                      </a:r>
                      <a:endParaRPr lang="en-IN" dirty="0"/>
                    </a:p>
                  </a:txBody>
                  <a:tcPr/>
                </a:tc>
                <a:tc>
                  <a:txBody>
                    <a:bodyPr/>
                    <a:lstStyle/>
                    <a:p>
                      <a:r>
                        <a:rPr lang="en-US" dirty="0"/>
                        <a:t>Concatenates multiple input string columns together into a single string column, using the given separator</a:t>
                      </a:r>
                      <a:endParaRPr lang="en-IN" dirty="0"/>
                    </a:p>
                  </a:txBody>
                  <a:tcPr/>
                </a:tc>
                <a:extLst>
                  <a:ext uri="{0D108BD9-81ED-4DB2-BD59-A6C34878D82A}">
                    <a16:rowId xmlns:a16="http://schemas.microsoft.com/office/drawing/2014/main" val="2793912176"/>
                  </a:ext>
                </a:extLst>
              </a:tr>
              <a:tr h="370840">
                <a:tc>
                  <a:txBody>
                    <a:bodyPr/>
                    <a:lstStyle/>
                    <a:p>
                      <a:r>
                        <a:rPr lang="en-IN" dirty="0" err="1"/>
                        <a:t>instr</a:t>
                      </a:r>
                      <a:r>
                        <a:rPr lang="en-IN" dirty="0"/>
                        <a:t>(str: Column, substring: String)</a:t>
                      </a:r>
                    </a:p>
                  </a:txBody>
                  <a:tcPr/>
                </a:tc>
                <a:tc>
                  <a:txBody>
                    <a:bodyPr/>
                    <a:lstStyle/>
                    <a:p>
                      <a:r>
                        <a:rPr lang="en-US" sz="1800" b="0" i="0" kern="1200" dirty="0">
                          <a:solidFill>
                            <a:schemeClr val="dk1"/>
                          </a:solidFill>
                          <a:effectLst/>
                          <a:latin typeface="+mn-lt"/>
                          <a:ea typeface="+mn-ea"/>
                          <a:cs typeface="+mn-cs"/>
                        </a:rPr>
                        <a:t>Locate the position of the first occurrence of </a:t>
                      </a:r>
                      <a:r>
                        <a:rPr lang="en-US" sz="1800" b="0" i="0" kern="1200" dirty="0" err="1">
                          <a:solidFill>
                            <a:schemeClr val="dk1"/>
                          </a:solidFill>
                          <a:effectLst/>
                          <a:latin typeface="+mn-lt"/>
                          <a:ea typeface="+mn-ea"/>
                          <a:cs typeface="+mn-cs"/>
                        </a:rPr>
                        <a:t>substr</a:t>
                      </a:r>
                      <a:r>
                        <a:rPr lang="en-US" sz="1800" b="0" i="0" kern="1200" dirty="0">
                          <a:solidFill>
                            <a:schemeClr val="dk1"/>
                          </a:solidFill>
                          <a:effectLst/>
                          <a:latin typeface="+mn-lt"/>
                          <a:ea typeface="+mn-ea"/>
                          <a:cs typeface="+mn-cs"/>
                        </a:rPr>
                        <a:t> column in the given string. Returns 0 if no match found</a:t>
                      </a:r>
                      <a:endParaRPr lang="en-IN" dirty="0"/>
                    </a:p>
                  </a:txBody>
                  <a:tcPr/>
                </a:tc>
                <a:extLst>
                  <a:ext uri="{0D108BD9-81ED-4DB2-BD59-A6C34878D82A}">
                    <a16:rowId xmlns:a16="http://schemas.microsoft.com/office/drawing/2014/main" val="3327862346"/>
                  </a:ext>
                </a:extLst>
              </a:tr>
              <a:tr h="370840">
                <a:tc>
                  <a:txBody>
                    <a:bodyPr/>
                    <a:lstStyle/>
                    <a:p>
                      <a:r>
                        <a:rPr lang="en-IN" dirty="0"/>
                        <a:t>length(e: Column)</a:t>
                      </a:r>
                    </a:p>
                  </a:txBody>
                  <a:tcPr/>
                </a:tc>
                <a:tc>
                  <a:txBody>
                    <a:bodyPr/>
                    <a:lstStyle/>
                    <a:p>
                      <a:r>
                        <a:rPr lang="en-IN" dirty="0"/>
                        <a:t>Computes the character length of the given string</a:t>
                      </a:r>
                    </a:p>
                  </a:txBody>
                  <a:tcPr/>
                </a:tc>
                <a:extLst>
                  <a:ext uri="{0D108BD9-81ED-4DB2-BD59-A6C34878D82A}">
                    <a16:rowId xmlns:a16="http://schemas.microsoft.com/office/drawing/2014/main" val="1386282958"/>
                  </a:ext>
                </a:extLst>
              </a:tr>
              <a:tr h="370840">
                <a:tc>
                  <a:txBody>
                    <a:bodyPr/>
                    <a:lstStyle/>
                    <a:p>
                      <a:r>
                        <a:rPr lang="en-IN" dirty="0"/>
                        <a:t>lower(e: Column)</a:t>
                      </a:r>
                    </a:p>
                  </a:txBody>
                  <a:tcPr/>
                </a:tc>
                <a:tc>
                  <a:txBody>
                    <a:bodyPr/>
                    <a:lstStyle/>
                    <a:p>
                      <a:r>
                        <a:rPr lang="en-IN" dirty="0"/>
                        <a:t>Converts a string to lower case</a:t>
                      </a:r>
                    </a:p>
                  </a:txBody>
                  <a:tcPr/>
                </a:tc>
                <a:extLst>
                  <a:ext uri="{0D108BD9-81ED-4DB2-BD59-A6C34878D82A}">
                    <a16:rowId xmlns:a16="http://schemas.microsoft.com/office/drawing/2014/main" val="2429357300"/>
                  </a:ext>
                </a:extLst>
              </a:tr>
              <a:tr h="370840">
                <a:tc>
                  <a:txBody>
                    <a:bodyPr/>
                    <a:lstStyle/>
                    <a:p>
                      <a:r>
                        <a:rPr lang="en-IN" dirty="0"/>
                        <a:t>upper(e: Column)</a:t>
                      </a:r>
                    </a:p>
                  </a:txBody>
                  <a:tcPr/>
                </a:tc>
                <a:tc>
                  <a:txBody>
                    <a:bodyPr/>
                    <a:lstStyle/>
                    <a:p>
                      <a:r>
                        <a:rPr lang="en-IN" dirty="0"/>
                        <a:t>Converts a string to upper case</a:t>
                      </a:r>
                    </a:p>
                  </a:txBody>
                  <a:tcPr/>
                </a:tc>
                <a:extLst>
                  <a:ext uri="{0D108BD9-81ED-4DB2-BD59-A6C34878D82A}">
                    <a16:rowId xmlns:a16="http://schemas.microsoft.com/office/drawing/2014/main" val="568332417"/>
                  </a:ext>
                </a:extLst>
              </a:tr>
              <a:tr h="370840">
                <a:tc>
                  <a:txBody>
                    <a:bodyPr/>
                    <a:lstStyle/>
                    <a:p>
                      <a:r>
                        <a:rPr lang="en-IN" dirty="0" err="1"/>
                        <a:t>lpad</a:t>
                      </a:r>
                      <a:r>
                        <a:rPr lang="en-IN" dirty="0"/>
                        <a:t>(str: Column, </a:t>
                      </a:r>
                      <a:r>
                        <a:rPr lang="en-IN" dirty="0" err="1"/>
                        <a:t>len</a:t>
                      </a:r>
                      <a:r>
                        <a:rPr lang="en-IN" dirty="0"/>
                        <a:t>: Int, pad: String)</a:t>
                      </a:r>
                    </a:p>
                  </a:txBody>
                  <a:tcPr/>
                </a:tc>
                <a:tc>
                  <a:txBody>
                    <a:bodyPr/>
                    <a:lstStyle/>
                    <a:p>
                      <a:r>
                        <a:rPr lang="en-US" dirty="0"/>
                        <a:t>Left-pad the string column with pad to a length of </a:t>
                      </a:r>
                      <a:r>
                        <a:rPr lang="en-US" dirty="0" err="1"/>
                        <a:t>len</a:t>
                      </a:r>
                      <a:r>
                        <a:rPr lang="en-US" dirty="0"/>
                        <a:t>. If the string column is longer than </a:t>
                      </a:r>
                      <a:r>
                        <a:rPr lang="en-US" dirty="0" err="1"/>
                        <a:t>len</a:t>
                      </a:r>
                      <a:r>
                        <a:rPr lang="en-US" dirty="0"/>
                        <a:t>, the return value is shortened to </a:t>
                      </a:r>
                      <a:r>
                        <a:rPr lang="en-US" dirty="0" err="1"/>
                        <a:t>len</a:t>
                      </a:r>
                      <a:r>
                        <a:rPr lang="en-US" dirty="0"/>
                        <a:t> characters</a:t>
                      </a:r>
                      <a:endParaRPr lang="en-IN" dirty="0"/>
                    </a:p>
                  </a:txBody>
                  <a:tcPr/>
                </a:tc>
                <a:extLst>
                  <a:ext uri="{0D108BD9-81ED-4DB2-BD59-A6C34878D82A}">
                    <a16:rowId xmlns:a16="http://schemas.microsoft.com/office/drawing/2014/main" val="3344204555"/>
                  </a:ext>
                </a:extLst>
              </a:tr>
              <a:tr h="370840">
                <a:tc>
                  <a:txBody>
                    <a:bodyPr/>
                    <a:lstStyle/>
                    <a:p>
                      <a:r>
                        <a:rPr lang="en-IN" dirty="0" err="1"/>
                        <a:t>rpad</a:t>
                      </a:r>
                      <a:r>
                        <a:rPr lang="en-IN" dirty="0"/>
                        <a:t>(str: Column, </a:t>
                      </a:r>
                      <a:r>
                        <a:rPr lang="en-IN" dirty="0" err="1"/>
                        <a:t>len</a:t>
                      </a:r>
                      <a:r>
                        <a:rPr lang="en-IN" dirty="0"/>
                        <a:t>: Int, pad: String)</a:t>
                      </a:r>
                    </a:p>
                  </a:txBody>
                  <a:tcPr/>
                </a:tc>
                <a:tc>
                  <a:txBody>
                    <a:bodyPr/>
                    <a:lstStyle/>
                    <a:p>
                      <a:r>
                        <a:rPr lang="en-US" dirty="0"/>
                        <a:t>Right-pad the string column with pad to a length of </a:t>
                      </a:r>
                      <a:r>
                        <a:rPr lang="en-US" dirty="0" err="1"/>
                        <a:t>len</a:t>
                      </a:r>
                      <a:r>
                        <a:rPr lang="en-US" dirty="0"/>
                        <a:t>. If the string column is longer than </a:t>
                      </a:r>
                      <a:r>
                        <a:rPr lang="en-US" dirty="0" err="1"/>
                        <a:t>len</a:t>
                      </a:r>
                      <a:r>
                        <a:rPr lang="en-US" dirty="0"/>
                        <a:t>, the return value is shortened to </a:t>
                      </a:r>
                      <a:r>
                        <a:rPr lang="en-US" dirty="0" err="1"/>
                        <a:t>len</a:t>
                      </a:r>
                      <a:r>
                        <a:rPr lang="en-US" dirty="0"/>
                        <a:t> characters</a:t>
                      </a:r>
                      <a:endParaRPr lang="en-IN" dirty="0"/>
                    </a:p>
                  </a:txBody>
                  <a:tcPr/>
                </a:tc>
                <a:extLst>
                  <a:ext uri="{0D108BD9-81ED-4DB2-BD59-A6C34878D82A}">
                    <a16:rowId xmlns:a16="http://schemas.microsoft.com/office/drawing/2014/main" val="1478383234"/>
                  </a:ext>
                </a:extLst>
              </a:tr>
            </a:tbl>
          </a:graphicData>
        </a:graphic>
      </p:graphicFrame>
    </p:spTree>
    <p:extLst>
      <p:ext uri="{BB962C8B-B14F-4D97-AF65-F5344CB8AC3E}">
        <p14:creationId xmlns:p14="http://schemas.microsoft.com/office/powerpoint/2010/main" val="9942215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FCC5-16FB-80A0-3D19-052EE905529D}"/>
              </a:ext>
            </a:extLst>
          </p:cNvPr>
          <p:cNvSpPr>
            <a:spLocks noGrp="1"/>
          </p:cNvSpPr>
          <p:nvPr>
            <p:ph type="title"/>
          </p:nvPr>
        </p:nvSpPr>
        <p:spPr/>
        <p:txBody>
          <a:bodyPr/>
          <a:lstStyle/>
          <a:p>
            <a:r>
              <a:rPr lang="en-IN" dirty="0"/>
              <a:t>String Functions</a:t>
            </a:r>
          </a:p>
        </p:txBody>
      </p:sp>
      <p:graphicFrame>
        <p:nvGraphicFramePr>
          <p:cNvPr id="4" name="Table 4">
            <a:extLst>
              <a:ext uri="{FF2B5EF4-FFF2-40B4-BE49-F238E27FC236}">
                <a16:creationId xmlns:a16="http://schemas.microsoft.com/office/drawing/2014/main" id="{F8986088-3C2B-FB31-2839-4C05D241F699}"/>
              </a:ext>
            </a:extLst>
          </p:cNvPr>
          <p:cNvGraphicFramePr>
            <a:graphicFrameLocks noGrp="1"/>
          </p:cNvGraphicFramePr>
          <p:nvPr>
            <p:ph idx="1"/>
            <p:extLst>
              <p:ext uri="{D42A27DB-BD31-4B8C-83A1-F6EECF244321}">
                <p14:modId xmlns:p14="http://schemas.microsoft.com/office/powerpoint/2010/main" val="2645495552"/>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4513446">
                  <a:extLst>
                    <a:ext uri="{9D8B030D-6E8A-4147-A177-3AD203B41FA5}">
                      <a16:colId xmlns:a16="http://schemas.microsoft.com/office/drawing/2014/main" val="1184168355"/>
                    </a:ext>
                  </a:extLst>
                </a:gridCol>
                <a:gridCol w="6002154">
                  <a:extLst>
                    <a:ext uri="{9D8B030D-6E8A-4147-A177-3AD203B41FA5}">
                      <a16:colId xmlns:a16="http://schemas.microsoft.com/office/drawing/2014/main" val="1243786118"/>
                    </a:ext>
                  </a:extLst>
                </a:gridCol>
              </a:tblGrid>
              <a:tr h="370840">
                <a:tc>
                  <a:txBody>
                    <a:bodyPr/>
                    <a:lstStyle/>
                    <a:p>
                      <a:r>
                        <a:rPr lang="en-IN" dirty="0"/>
                        <a:t>Function</a:t>
                      </a:r>
                    </a:p>
                  </a:txBody>
                  <a:tcPr/>
                </a:tc>
                <a:tc>
                  <a:txBody>
                    <a:bodyPr/>
                    <a:lstStyle/>
                    <a:p>
                      <a:r>
                        <a:rPr lang="en-IN" dirty="0"/>
                        <a:t>Description</a:t>
                      </a:r>
                    </a:p>
                  </a:txBody>
                  <a:tcPr/>
                </a:tc>
                <a:extLst>
                  <a:ext uri="{0D108BD9-81ED-4DB2-BD59-A6C34878D82A}">
                    <a16:rowId xmlns:a16="http://schemas.microsoft.com/office/drawing/2014/main" val="3049043108"/>
                  </a:ext>
                </a:extLst>
              </a:tr>
              <a:tr h="370840">
                <a:tc>
                  <a:txBody>
                    <a:bodyPr/>
                    <a:lstStyle/>
                    <a:p>
                      <a:r>
                        <a:rPr lang="en-US" dirty="0"/>
                        <a:t>repeat(str: Column, n: Int)</a:t>
                      </a:r>
                      <a:endParaRPr lang="en-IN" dirty="0"/>
                    </a:p>
                  </a:txBody>
                  <a:tcPr/>
                </a:tc>
                <a:tc>
                  <a:txBody>
                    <a:bodyPr/>
                    <a:lstStyle/>
                    <a:p>
                      <a:r>
                        <a:rPr lang="en-US" dirty="0"/>
                        <a:t>Repeats a string column n times, and returns it as a new string column</a:t>
                      </a:r>
                      <a:endParaRPr lang="en-IN" dirty="0"/>
                    </a:p>
                  </a:txBody>
                  <a:tcPr/>
                </a:tc>
                <a:extLst>
                  <a:ext uri="{0D108BD9-81ED-4DB2-BD59-A6C34878D82A}">
                    <a16:rowId xmlns:a16="http://schemas.microsoft.com/office/drawing/2014/main" val="448780091"/>
                  </a:ext>
                </a:extLst>
              </a:tr>
              <a:tr h="370840">
                <a:tc>
                  <a:txBody>
                    <a:bodyPr/>
                    <a:lstStyle/>
                    <a:p>
                      <a:r>
                        <a:rPr lang="en-IN" dirty="0" err="1"/>
                        <a:t>ltrim</a:t>
                      </a:r>
                      <a:r>
                        <a:rPr lang="en-IN" dirty="0"/>
                        <a:t>(e: Column)</a:t>
                      </a:r>
                    </a:p>
                  </a:txBody>
                  <a:tcPr/>
                </a:tc>
                <a:tc>
                  <a:txBody>
                    <a:bodyPr/>
                    <a:lstStyle/>
                    <a:p>
                      <a:r>
                        <a:rPr lang="en-US" dirty="0"/>
                        <a:t>Trim the spaces from left end for the specified string value</a:t>
                      </a:r>
                      <a:endParaRPr lang="en-IN" dirty="0"/>
                    </a:p>
                  </a:txBody>
                  <a:tcPr/>
                </a:tc>
                <a:extLst>
                  <a:ext uri="{0D108BD9-81ED-4DB2-BD59-A6C34878D82A}">
                    <a16:rowId xmlns:a16="http://schemas.microsoft.com/office/drawing/2014/main" val="105153721"/>
                  </a:ext>
                </a:extLst>
              </a:tr>
              <a:tr h="370840">
                <a:tc>
                  <a:txBody>
                    <a:bodyPr/>
                    <a:lstStyle/>
                    <a:p>
                      <a:r>
                        <a:rPr lang="en-IN" dirty="0" err="1"/>
                        <a:t>rtrim</a:t>
                      </a:r>
                      <a:r>
                        <a:rPr lang="en-IN" dirty="0"/>
                        <a:t>(e: Column)</a:t>
                      </a:r>
                    </a:p>
                  </a:txBody>
                  <a:tcPr/>
                </a:tc>
                <a:tc>
                  <a:txBody>
                    <a:bodyPr/>
                    <a:lstStyle/>
                    <a:p>
                      <a:r>
                        <a:rPr lang="en-US" dirty="0"/>
                        <a:t>Trim the spaces from right end for the specified string value.</a:t>
                      </a:r>
                      <a:endParaRPr lang="en-IN" dirty="0"/>
                    </a:p>
                  </a:txBody>
                  <a:tcPr/>
                </a:tc>
                <a:extLst>
                  <a:ext uri="{0D108BD9-81ED-4DB2-BD59-A6C34878D82A}">
                    <a16:rowId xmlns:a16="http://schemas.microsoft.com/office/drawing/2014/main" val="2437300326"/>
                  </a:ext>
                </a:extLst>
              </a:tr>
              <a:tr h="370840">
                <a:tc>
                  <a:txBody>
                    <a:bodyPr/>
                    <a:lstStyle/>
                    <a:p>
                      <a:r>
                        <a:rPr lang="en-IN" dirty="0"/>
                        <a:t>split(str: Column, regex: String)</a:t>
                      </a:r>
                    </a:p>
                  </a:txBody>
                  <a:tcPr/>
                </a:tc>
                <a:tc>
                  <a:txBody>
                    <a:bodyPr/>
                    <a:lstStyle/>
                    <a:p>
                      <a:r>
                        <a:rPr lang="en-US" dirty="0"/>
                        <a:t>Splits str around matches of the given regex</a:t>
                      </a:r>
                      <a:endParaRPr lang="en-IN" dirty="0"/>
                    </a:p>
                  </a:txBody>
                  <a:tcPr/>
                </a:tc>
                <a:extLst>
                  <a:ext uri="{0D108BD9-81ED-4DB2-BD59-A6C34878D82A}">
                    <a16:rowId xmlns:a16="http://schemas.microsoft.com/office/drawing/2014/main" val="3902282064"/>
                  </a:ext>
                </a:extLst>
              </a:tr>
              <a:tr h="370840">
                <a:tc>
                  <a:txBody>
                    <a:bodyPr/>
                    <a:lstStyle/>
                    <a:p>
                      <a:r>
                        <a:rPr lang="en-IN" dirty="0"/>
                        <a:t>substring(str: Column, </a:t>
                      </a:r>
                      <a:r>
                        <a:rPr lang="en-IN" dirty="0" err="1"/>
                        <a:t>pos</a:t>
                      </a:r>
                      <a:r>
                        <a:rPr lang="en-IN" dirty="0"/>
                        <a:t>: Int, </a:t>
                      </a:r>
                      <a:r>
                        <a:rPr lang="en-IN" dirty="0" err="1"/>
                        <a:t>len</a:t>
                      </a:r>
                      <a:r>
                        <a:rPr lang="en-IN" dirty="0"/>
                        <a:t>: Int)</a:t>
                      </a:r>
                    </a:p>
                  </a:txBody>
                  <a:tcPr/>
                </a:tc>
                <a:tc>
                  <a:txBody>
                    <a:bodyPr/>
                    <a:lstStyle/>
                    <a:p>
                      <a:r>
                        <a:rPr lang="en-US" dirty="0"/>
                        <a:t>Substring starts at `</a:t>
                      </a:r>
                      <a:r>
                        <a:rPr lang="en-US" dirty="0" err="1"/>
                        <a:t>pos`</a:t>
                      </a:r>
                      <a:r>
                        <a:rPr lang="en-US" dirty="0"/>
                        <a:t> and is of length `</a:t>
                      </a:r>
                      <a:r>
                        <a:rPr lang="en-US" dirty="0" err="1"/>
                        <a:t>len</a:t>
                      </a:r>
                      <a:r>
                        <a:rPr lang="en-US" dirty="0"/>
                        <a:t>`</a:t>
                      </a:r>
                      <a:endParaRPr lang="en-IN" dirty="0"/>
                    </a:p>
                  </a:txBody>
                  <a:tcPr/>
                </a:tc>
                <a:extLst>
                  <a:ext uri="{0D108BD9-81ED-4DB2-BD59-A6C34878D82A}">
                    <a16:rowId xmlns:a16="http://schemas.microsoft.com/office/drawing/2014/main" val="2668516459"/>
                  </a:ext>
                </a:extLst>
              </a:tr>
              <a:tr h="370840">
                <a:tc>
                  <a:txBody>
                    <a:bodyPr/>
                    <a:lstStyle/>
                    <a:p>
                      <a:r>
                        <a:rPr lang="en-US" dirty="0" err="1"/>
                        <a:t>regexp_replace</a:t>
                      </a:r>
                      <a:r>
                        <a:rPr lang="en-US" dirty="0"/>
                        <a:t>(e: Column, pattern: String, replacement: String)</a:t>
                      </a:r>
                      <a:endParaRPr lang="en-IN" dirty="0"/>
                    </a:p>
                  </a:txBody>
                  <a:tcPr/>
                </a:tc>
                <a:tc>
                  <a:txBody>
                    <a:bodyPr/>
                    <a:lstStyle/>
                    <a:p>
                      <a:r>
                        <a:rPr lang="en-US" dirty="0"/>
                        <a:t>Replace all substrings of the specified string value that match </a:t>
                      </a:r>
                      <a:r>
                        <a:rPr lang="en-US" dirty="0" err="1"/>
                        <a:t>regexp</a:t>
                      </a:r>
                      <a:r>
                        <a:rPr lang="en-US" dirty="0"/>
                        <a:t> with rep</a:t>
                      </a:r>
                      <a:endParaRPr lang="en-IN" dirty="0"/>
                    </a:p>
                  </a:txBody>
                  <a:tcPr/>
                </a:tc>
                <a:extLst>
                  <a:ext uri="{0D108BD9-81ED-4DB2-BD59-A6C34878D82A}">
                    <a16:rowId xmlns:a16="http://schemas.microsoft.com/office/drawing/2014/main" val="3910937776"/>
                  </a:ext>
                </a:extLst>
              </a:tr>
            </a:tbl>
          </a:graphicData>
        </a:graphic>
      </p:graphicFrame>
    </p:spTree>
    <p:extLst>
      <p:ext uri="{BB962C8B-B14F-4D97-AF65-F5344CB8AC3E}">
        <p14:creationId xmlns:p14="http://schemas.microsoft.com/office/powerpoint/2010/main" val="15297632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BCD2-B328-CF92-CAD4-C2E9048D1CBD}"/>
              </a:ext>
            </a:extLst>
          </p:cNvPr>
          <p:cNvSpPr>
            <a:spLocks noGrp="1"/>
          </p:cNvSpPr>
          <p:nvPr>
            <p:ph type="title"/>
          </p:nvPr>
        </p:nvSpPr>
        <p:spPr/>
        <p:txBody>
          <a:bodyPr/>
          <a:lstStyle/>
          <a:p>
            <a:r>
              <a:rPr lang="en-IN" dirty="0"/>
              <a:t>Working with Dates</a:t>
            </a:r>
          </a:p>
        </p:txBody>
      </p:sp>
      <p:graphicFrame>
        <p:nvGraphicFramePr>
          <p:cNvPr id="7" name="Table 7">
            <a:extLst>
              <a:ext uri="{FF2B5EF4-FFF2-40B4-BE49-F238E27FC236}">
                <a16:creationId xmlns:a16="http://schemas.microsoft.com/office/drawing/2014/main" id="{EB3974EB-7A65-E113-31DD-A318AD2A283E}"/>
              </a:ext>
            </a:extLst>
          </p:cNvPr>
          <p:cNvGraphicFramePr>
            <a:graphicFrameLocks noGrp="1"/>
          </p:cNvGraphicFramePr>
          <p:nvPr>
            <p:ph idx="1"/>
            <p:extLst>
              <p:ext uri="{D42A27DB-BD31-4B8C-83A1-F6EECF244321}">
                <p14:modId xmlns:p14="http://schemas.microsoft.com/office/powerpoint/2010/main" val="2629470987"/>
              </p:ext>
            </p:extLst>
          </p:nvPr>
        </p:nvGraphicFramePr>
        <p:xfrm>
          <a:off x="616819" y="1303020"/>
          <a:ext cx="10515600" cy="4251960"/>
        </p:xfrm>
        <a:graphic>
          <a:graphicData uri="http://schemas.openxmlformats.org/drawingml/2006/table">
            <a:tbl>
              <a:tblPr firstRow="1" bandRow="1">
                <a:tableStyleId>{5C22544A-7EE6-4342-B048-85BDC9FD1C3A}</a:tableStyleId>
              </a:tblPr>
              <a:tblGrid>
                <a:gridCol w="4465320">
                  <a:extLst>
                    <a:ext uri="{9D8B030D-6E8A-4147-A177-3AD203B41FA5}">
                      <a16:colId xmlns:a16="http://schemas.microsoft.com/office/drawing/2014/main" val="3221579644"/>
                    </a:ext>
                  </a:extLst>
                </a:gridCol>
                <a:gridCol w="6050280">
                  <a:extLst>
                    <a:ext uri="{9D8B030D-6E8A-4147-A177-3AD203B41FA5}">
                      <a16:colId xmlns:a16="http://schemas.microsoft.com/office/drawing/2014/main" val="2130637623"/>
                    </a:ext>
                  </a:extLst>
                </a:gridCol>
              </a:tblGrid>
              <a:tr h="370840">
                <a:tc>
                  <a:txBody>
                    <a:bodyPr/>
                    <a:lstStyle/>
                    <a:p>
                      <a:r>
                        <a:rPr lang="en-IN" dirty="0"/>
                        <a:t>Function</a:t>
                      </a:r>
                    </a:p>
                  </a:txBody>
                  <a:tcPr/>
                </a:tc>
                <a:tc>
                  <a:txBody>
                    <a:bodyPr/>
                    <a:lstStyle/>
                    <a:p>
                      <a:r>
                        <a:rPr lang="en-IN" dirty="0"/>
                        <a:t>Description</a:t>
                      </a:r>
                    </a:p>
                  </a:txBody>
                  <a:tcPr/>
                </a:tc>
                <a:extLst>
                  <a:ext uri="{0D108BD9-81ED-4DB2-BD59-A6C34878D82A}">
                    <a16:rowId xmlns:a16="http://schemas.microsoft.com/office/drawing/2014/main" val="3465155011"/>
                  </a:ext>
                </a:extLst>
              </a:tr>
              <a:tr h="370840">
                <a:tc>
                  <a:txBody>
                    <a:bodyPr/>
                    <a:lstStyle/>
                    <a:p>
                      <a:pPr algn="l" fontAlgn="b"/>
                      <a:r>
                        <a:rPr lang="en-IN" sz="2000" b="0" i="0" u="none" strike="noStrike" dirty="0" err="1">
                          <a:solidFill>
                            <a:srgbClr val="000000"/>
                          </a:solidFill>
                          <a:effectLst/>
                          <a:latin typeface="Calibri" panose="020F0502020204030204" pitchFamily="34" charset="0"/>
                        </a:rPr>
                        <a:t>current_date</a:t>
                      </a:r>
                      <a:r>
                        <a:rPr lang="en-IN" sz="20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Returns the current date as a date column.</a:t>
                      </a:r>
                    </a:p>
                  </a:txBody>
                  <a:tcPr marL="6350" marR="6350" marT="6350" marB="0" anchor="b"/>
                </a:tc>
                <a:extLst>
                  <a:ext uri="{0D108BD9-81ED-4DB2-BD59-A6C34878D82A}">
                    <a16:rowId xmlns:a16="http://schemas.microsoft.com/office/drawing/2014/main" val="295281646"/>
                  </a:ext>
                </a:extLst>
              </a:tr>
              <a:tr h="370840">
                <a:tc>
                  <a:txBody>
                    <a:bodyPr/>
                    <a:lstStyle/>
                    <a:p>
                      <a:pPr algn="l" fontAlgn="b"/>
                      <a:r>
                        <a:rPr lang="en-US" sz="2000" b="0" i="0" u="none" strike="noStrike">
                          <a:solidFill>
                            <a:srgbClr val="000000"/>
                          </a:solidFill>
                          <a:effectLst/>
                          <a:latin typeface="Calibri" panose="020F0502020204030204" pitchFamily="34" charset="0"/>
                        </a:rPr>
                        <a:t>date_format(dateExpr: Column, format: String): Column</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Converts a date/timestamp/string to a value of string in the format specified by the date format given by the second argument.</a:t>
                      </a:r>
                    </a:p>
                  </a:txBody>
                  <a:tcPr marL="6350" marR="6350" marT="6350" marB="0" anchor="b"/>
                </a:tc>
                <a:extLst>
                  <a:ext uri="{0D108BD9-81ED-4DB2-BD59-A6C34878D82A}">
                    <a16:rowId xmlns:a16="http://schemas.microsoft.com/office/drawing/2014/main" val="1130926618"/>
                  </a:ext>
                </a:extLst>
              </a:tr>
              <a:tr h="370840">
                <a:tc>
                  <a:txBody>
                    <a:bodyPr/>
                    <a:lstStyle/>
                    <a:p>
                      <a:pPr algn="l" fontAlgn="b"/>
                      <a:r>
                        <a:rPr lang="en-IN" sz="2000" b="0" i="0" u="none" strike="noStrike">
                          <a:solidFill>
                            <a:srgbClr val="000000"/>
                          </a:solidFill>
                          <a:effectLst/>
                          <a:latin typeface="Calibri" panose="020F0502020204030204" pitchFamily="34" charset="0"/>
                        </a:rPr>
                        <a:t>to_date(e: Column)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Converts the column into `DateType` by casting rules to `DateType`.</a:t>
                      </a:r>
                    </a:p>
                  </a:txBody>
                  <a:tcPr marL="6350" marR="6350" marT="6350" marB="0" anchor="b"/>
                </a:tc>
                <a:extLst>
                  <a:ext uri="{0D108BD9-81ED-4DB2-BD59-A6C34878D82A}">
                    <a16:rowId xmlns:a16="http://schemas.microsoft.com/office/drawing/2014/main" val="660196036"/>
                  </a:ext>
                </a:extLst>
              </a:tr>
              <a:tr h="370840">
                <a:tc>
                  <a:txBody>
                    <a:bodyPr/>
                    <a:lstStyle/>
                    <a:p>
                      <a:pPr algn="l" fontAlgn="b"/>
                      <a:r>
                        <a:rPr lang="en-US" sz="2000" b="0" i="0" u="none" strike="noStrike">
                          <a:solidFill>
                            <a:srgbClr val="000000"/>
                          </a:solidFill>
                          <a:effectLst/>
                          <a:latin typeface="Calibri" panose="020F0502020204030204" pitchFamily="34" charset="0"/>
                        </a:rPr>
                        <a:t>to_date(e: Column, fmt: String)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Converts the column into a `DateType` with a specified format</a:t>
                      </a:r>
                    </a:p>
                  </a:txBody>
                  <a:tcPr marL="6350" marR="6350" marT="6350" marB="0" anchor="b"/>
                </a:tc>
                <a:extLst>
                  <a:ext uri="{0D108BD9-81ED-4DB2-BD59-A6C34878D82A}">
                    <a16:rowId xmlns:a16="http://schemas.microsoft.com/office/drawing/2014/main" val="3832259620"/>
                  </a:ext>
                </a:extLst>
              </a:tr>
              <a:tr h="370840">
                <a:tc>
                  <a:txBody>
                    <a:bodyPr/>
                    <a:lstStyle/>
                    <a:p>
                      <a:pPr algn="l" fontAlgn="b"/>
                      <a:r>
                        <a:rPr lang="en-US" sz="2000" b="0" i="0" u="none" strike="noStrike">
                          <a:solidFill>
                            <a:srgbClr val="000000"/>
                          </a:solidFill>
                          <a:effectLst/>
                          <a:latin typeface="Calibri" panose="020F0502020204030204" pitchFamily="34" charset="0"/>
                        </a:rPr>
                        <a:t>add_months(startDate: Column, numMonths: Int)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Returns the date that is `numMonths` after `startDate`.</a:t>
                      </a:r>
                    </a:p>
                  </a:txBody>
                  <a:tcPr marL="6350" marR="6350" marT="6350" marB="0" anchor="b"/>
                </a:tc>
                <a:extLst>
                  <a:ext uri="{0D108BD9-81ED-4DB2-BD59-A6C34878D82A}">
                    <a16:rowId xmlns:a16="http://schemas.microsoft.com/office/drawing/2014/main" val="1731556510"/>
                  </a:ext>
                </a:extLst>
              </a:tr>
              <a:tr h="370840">
                <a:tc>
                  <a:txBody>
                    <a:bodyPr/>
                    <a:lstStyle/>
                    <a:p>
                      <a:pPr algn="l" fontAlgn="b"/>
                      <a:r>
                        <a:rPr lang="en-US" sz="2000" b="0" i="0" u="none" strike="noStrike">
                          <a:solidFill>
                            <a:srgbClr val="000000"/>
                          </a:solidFill>
                          <a:effectLst/>
                          <a:latin typeface="Calibri" panose="020F0502020204030204" pitchFamily="34" charset="0"/>
                        </a:rPr>
                        <a:t>date_add(start: Column, days: Int)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Returns the date that is `days` days after `start`</a:t>
                      </a:r>
                    </a:p>
                  </a:txBody>
                  <a:tcPr marL="6350" marR="6350" marT="6350" marB="0" anchor="b"/>
                </a:tc>
                <a:extLst>
                  <a:ext uri="{0D108BD9-81ED-4DB2-BD59-A6C34878D82A}">
                    <a16:rowId xmlns:a16="http://schemas.microsoft.com/office/drawing/2014/main" val="1306053302"/>
                  </a:ext>
                </a:extLst>
              </a:tr>
              <a:tr h="370840">
                <a:tc>
                  <a:txBody>
                    <a:bodyPr/>
                    <a:lstStyle/>
                    <a:p>
                      <a:pPr algn="l" fontAlgn="b"/>
                      <a:r>
                        <a:rPr lang="en-US" sz="2000" b="0" i="0" u="none" strike="noStrike">
                          <a:solidFill>
                            <a:srgbClr val="000000"/>
                          </a:solidFill>
                          <a:effectLst/>
                          <a:latin typeface="Calibri" panose="020F0502020204030204" pitchFamily="34" charset="0"/>
                        </a:rPr>
                        <a:t>datediff(end: Column, start: Column) </a:t>
                      </a:r>
                    </a:p>
                  </a:txBody>
                  <a:tcPr marL="6350" marR="6350" marT="6350" marB="0" anchor="b"/>
                </a:tc>
                <a:tc>
                  <a:txBody>
                    <a:bodyPr/>
                    <a:lstStyle/>
                    <a:p>
                      <a:pPr algn="l" fontAlgn="b"/>
                      <a:r>
                        <a:rPr lang="en-US" sz="2000" b="0" i="0" u="none" strike="noStrike" dirty="0">
                          <a:solidFill>
                            <a:srgbClr val="000000"/>
                          </a:solidFill>
                          <a:effectLst/>
                          <a:latin typeface="Calibri" panose="020F0502020204030204" pitchFamily="34" charset="0"/>
                        </a:rPr>
                        <a:t>Returns the number of days from `start` to `end`.</a:t>
                      </a:r>
                    </a:p>
                  </a:txBody>
                  <a:tcPr marL="6350" marR="6350" marT="6350" marB="0" anchor="b"/>
                </a:tc>
                <a:extLst>
                  <a:ext uri="{0D108BD9-81ED-4DB2-BD59-A6C34878D82A}">
                    <a16:rowId xmlns:a16="http://schemas.microsoft.com/office/drawing/2014/main" val="2993437674"/>
                  </a:ext>
                </a:extLst>
              </a:tr>
            </a:tbl>
          </a:graphicData>
        </a:graphic>
      </p:graphicFrame>
    </p:spTree>
    <p:extLst>
      <p:ext uri="{BB962C8B-B14F-4D97-AF65-F5344CB8AC3E}">
        <p14:creationId xmlns:p14="http://schemas.microsoft.com/office/powerpoint/2010/main" val="11954355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B90-79D8-2BA8-FE26-B1D5D372F16C}"/>
              </a:ext>
            </a:extLst>
          </p:cNvPr>
          <p:cNvSpPr>
            <a:spLocks noGrp="1"/>
          </p:cNvSpPr>
          <p:nvPr>
            <p:ph type="title"/>
          </p:nvPr>
        </p:nvSpPr>
        <p:spPr/>
        <p:txBody>
          <a:bodyPr/>
          <a:lstStyle/>
          <a:p>
            <a:r>
              <a:rPr lang="en-IN" dirty="0"/>
              <a:t>Working with Dates</a:t>
            </a:r>
          </a:p>
        </p:txBody>
      </p:sp>
      <p:graphicFrame>
        <p:nvGraphicFramePr>
          <p:cNvPr id="4" name="Table 4">
            <a:extLst>
              <a:ext uri="{FF2B5EF4-FFF2-40B4-BE49-F238E27FC236}">
                <a16:creationId xmlns:a16="http://schemas.microsoft.com/office/drawing/2014/main" id="{D764C846-8ECB-1AB7-FB8D-97182C6B157F}"/>
              </a:ext>
            </a:extLst>
          </p:cNvPr>
          <p:cNvGraphicFramePr>
            <a:graphicFrameLocks noGrp="1"/>
          </p:cNvGraphicFramePr>
          <p:nvPr>
            <p:ph idx="1"/>
            <p:extLst>
              <p:ext uri="{D42A27DB-BD31-4B8C-83A1-F6EECF244321}">
                <p14:modId xmlns:p14="http://schemas.microsoft.com/office/powerpoint/2010/main" val="1973965779"/>
              </p:ext>
            </p:extLst>
          </p:nvPr>
        </p:nvGraphicFramePr>
        <p:xfrm>
          <a:off x="549442" y="1322705"/>
          <a:ext cx="10619426" cy="5170170"/>
        </p:xfrm>
        <a:graphic>
          <a:graphicData uri="http://schemas.openxmlformats.org/drawingml/2006/table">
            <a:tbl>
              <a:tblPr firstRow="1" bandRow="1">
                <a:tableStyleId>{5C22544A-7EE6-4342-B048-85BDC9FD1C3A}</a:tableStyleId>
              </a:tblPr>
              <a:tblGrid>
                <a:gridCol w="3770249">
                  <a:extLst>
                    <a:ext uri="{9D8B030D-6E8A-4147-A177-3AD203B41FA5}">
                      <a16:colId xmlns:a16="http://schemas.microsoft.com/office/drawing/2014/main" val="1271634455"/>
                    </a:ext>
                  </a:extLst>
                </a:gridCol>
                <a:gridCol w="6849177">
                  <a:extLst>
                    <a:ext uri="{9D8B030D-6E8A-4147-A177-3AD203B41FA5}">
                      <a16:colId xmlns:a16="http://schemas.microsoft.com/office/drawing/2014/main" val="4110115309"/>
                    </a:ext>
                  </a:extLst>
                </a:gridCol>
              </a:tblGrid>
              <a:tr h="370840">
                <a:tc>
                  <a:txBody>
                    <a:bodyPr/>
                    <a:lstStyle/>
                    <a:p>
                      <a:r>
                        <a:rPr lang="en-IN" dirty="0"/>
                        <a:t>Function</a:t>
                      </a:r>
                    </a:p>
                  </a:txBody>
                  <a:tcPr/>
                </a:tc>
                <a:tc>
                  <a:txBody>
                    <a:bodyPr/>
                    <a:lstStyle/>
                    <a:p>
                      <a:r>
                        <a:rPr lang="en-IN" dirty="0"/>
                        <a:t>Description</a:t>
                      </a:r>
                    </a:p>
                  </a:txBody>
                  <a:tcPr/>
                </a:tc>
                <a:extLst>
                  <a:ext uri="{0D108BD9-81ED-4DB2-BD59-A6C34878D82A}">
                    <a16:rowId xmlns:a16="http://schemas.microsoft.com/office/drawing/2014/main" val="99985493"/>
                  </a:ext>
                </a:extLst>
              </a:tr>
              <a:tr h="370840">
                <a:tc>
                  <a:txBody>
                    <a:bodyPr/>
                    <a:lstStyle/>
                    <a:p>
                      <a:pPr algn="l" fontAlgn="b"/>
                      <a:r>
                        <a:rPr lang="en-US" sz="1800" b="0" i="0" u="none" strike="noStrike" dirty="0" err="1">
                          <a:solidFill>
                            <a:srgbClr val="000000"/>
                          </a:solidFill>
                          <a:effectLst/>
                          <a:latin typeface="Calibri" panose="020F0502020204030204" pitchFamily="34" charset="0"/>
                        </a:rPr>
                        <a:t>months_between</a:t>
                      </a:r>
                      <a:r>
                        <a:rPr lang="en-US" sz="1800" b="0" i="0" u="none" strike="noStrike" dirty="0">
                          <a:solidFill>
                            <a:srgbClr val="000000"/>
                          </a:solidFill>
                          <a:effectLst/>
                          <a:latin typeface="Calibri" panose="020F0502020204030204" pitchFamily="34" charset="0"/>
                        </a:rPr>
                        <a:t>(end: Column, start: Column) </a:t>
                      </a:r>
                    </a:p>
                  </a:txBody>
                  <a:tcPr marL="6350" marR="6350" marT="6350" marB="0" anchor="b"/>
                </a:tc>
                <a:tc>
                  <a:txBody>
                    <a:bodyPr/>
                    <a:lstStyle/>
                    <a:p>
                      <a:pPr algn="l" fontAlgn="b"/>
                      <a:r>
                        <a:rPr lang="en-US" sz="1800" b="0" i="0" u="none" strike="noStrike">
                          <a:solidFill>
                            <a:srgbClr val="000000"/>
                          </a:solidFill>
                          <a:effectLst/>
                          <a:latin typeface="Calibri" panose="020F0502020204030204" pitchFamily="34" charset="0"/>
                        </a:rPr>
                        <a:t>Returns number of months between dates `start` and `end`. </a:t>
                      </a:r>
                    </a:p>
                  </a:txBody>
                  <a:tcPr marL="6350" marR="6350" marT="6350" marB="0" anchor="b"/>
                </a:tc>
                <a:extLst>
                  <a:ext uri="{0D108BD9-81ED-4DB2-BD59-A6C34878D82A}">
                    <a16:rowId xmlns:a16="http://schemas.microsoft.com/office/drawing/2014/main" val="3270080681"/>
                  </a:ext>
                </a:extLst>
              </a:tr>
              <a:tr h="370840">
                <a:tc>
                  <a:txBody>
                    <a:bodyPr/>
                    <a:lstStyle/>
                    <a:p>
                      <a:pPr algn="l" fontAlgn="b"/>
                      <a:r>
                        <a:rPr lang="en-US" sz="1800" b="0" i="0" u="none" strike="noStrike">
                          <a:solidFill>
                            <a:srgbClr val="000000"/>
                          </a:solidFill>
                          <a:effectLst/>
                          <a:latin typeface="Calibri" panose="020F0502020204030204" pitchFamily="34" charset="0"/>
                        </a:rPr>
                        <a:t>next_day(date: Column, dayOfWeek: String) </a:t>
                      </a:r>
                    </a:p>
                  </a:txBody>
                  <a:tcPr marL="6350" marR="6350" marT="6350" marB="0" anchor="b"/>
                </a:tc>
                <a:tc>
                  <a:txBody>
                    <a:bodyPr/>
                    <a:lstStyle/>
                    <a:p>
                      <a:pPr algn="l" fontAlgn="b"/>
                      <a:r>
                        <a:rPr lang="en-US" sz="1800" b="0" i="0" u="none" strike="noStrike" dirty="0">
                          <a:solidFill>
                            <a:srgbClr val="000000"/>
                          </a:solidFill>
                          <a:effectLst/>
                          <a:latin typeface="Calibri" panose="020F0502020204030204" pitchFamily="34" charset="0"/>
                        </a:rPr>
                        <a:t>Returns the first date which is later than the value of the `date` column that is on the specified day of the week.</a:t>
                      </a:r>
                    </a:p>
                  </a:txBody>
                  <a:tcPr marL="6350" marR="6350" marT="6350" marB="0" anchor="b"/>
                </a:tc>
                <a:extLst>
                  <a:ext uri="{0D108BD9-81ED-4DB2-BD59-A6C34878D82A}">
                    <a16:rowId xmlns:a16="http://schemas.microsoft.com/office/drawing/2014/main" val="1026368014"/>
                  </a:ext>
                </a:extLst>
              </a:tr>
              <a:tr h="370840">
                <a:tc>
                  <a:txBody>
                    <a:bodyPr/>
                    <a:lstStyle/>
                    <a:p>
                      <a:pPr algn="l" fontAlgn="b"/>
                      <a:r>
                        <a:rPr lang="en-US" sz="2000" b="0" i="0" u="none" strike="noStrike" dirty="0" err="1">
                          <a:solidFill>
                            <a:srgbClr val="000000"/>
                          </a:solidFill>
                          <a:effectLst/>
                          <a:latin typeface="Calibri" panose="020F0502020204030204" pitchFamily="34" charset="0"/>
                        </a:rPr>
                        <a:t>trunc</a:t>
                      </a:r>
                      <a:r>
                        <a:rPr lang="en-US" sz="2000" b="0" i="0" u="none" strike="noStrike" dirty="0">
                          <a:solidFill>
                            <a:srgbClr val="000000"/>
                          </a:solidFill>
                          <a:effectLst/>
                          <a:latin typeface="Calibri" panose="020F0502020204030204" pitchFamily="34" charset="0"/>
                        </a:rPr>
                        <a:t>(date: Column, format: String) </a:t>
                      </a:r>
                    </a:p>
                  </a:txBody>
                  <a:tcPr marL="6350" marR="6350" marT="6350" marB="0" anchor="b"/>
                </a:tc>
                <a:tc>
                  <a:txBody>
                    <a:bodyPr/>
                    <a:lstStyle/>
                    <a:p>
                      <a:pPr algn="l" fontAlgn="b"/>
                      <a:r>
                        <a:rPr lang="en-US" sz="2000" b="0" i="0" u="none" strike="noStrike" dirty="0">
                          <a:solidFill>
                            <a:srgbClr val="000000"/>
                          </a:solidFill>
                          <a:effectLst/>
                          <a:latin typeface="Calibri" panose="020F0502020204030204" pitchFamily="34" charset="0"/>
                        </a:rPr>
                        <a:t>Returns date truncated to the unit specified by the format.</a:t>
                      </a:r>
                      <a:br>
                        <a:rPr lang="en-US" sz="2000" b="0" i="0" u="none" strike="noStrike" dirty="0">
                          <a:solidFill>
                            <a:srgbClr val="000000"/>
                          </a:solidFill>
                          <a:effectLst/>
                          <a:latin typeface="Calibri" panose="020F0502020204030204" pitchFamily="34" charset="0"/>
                        </a:rPr>
                      </a:br>
                      <a:r>
                        <a:rPr lang="en-US" sz="2000" b="0" i="0" u="none" strike="noStrike" dirty="0">
                          <a:solidFill>
                            <a:srgbClr val="000000"/>
                          </a:solidFill>
                          <a:effectLst/>
                          <a:latin typeface="Calibri" panose="020F0502020204030204" pitchFamily="34" charset="0"/>
                        </a:rPr>
                        <a:t>For example, `</a:t>
                      </a:r>
                      <a:r>
                        <a:rPr lang="en-US" sz="2000" b="0" i="0" u="none" strike="noStrike" dirty="0" err="1">
                          <a:solidFill>
                            <a:srgbClr val="000000"/>
                          </a:solidFill>
                          <a:effectLst/>
                          <a:latin typeface="Calibri" panose="020F0502020204030204" pitchFamily="34" charset="0"/>
                        </a:rPr>
                        <a:t>trunc</a:t>
                      </a:r>
                      <a:r>
                        <a:rPr lang="en-US" sz="2000" b="0" i="0" u="none" strike="noStrike" dirty="0">
                          <a:solidFill>
                            <a:srgbClr val="000000"/>
                          </a:solidFill>
                          <a:effectLst/>
                          <a:latin typeface="Calibri" panose="020F0502020204030204" pitchFamily="34" charset="0"/>
                        </a:rPr>
                        <a:t>("2018-11-19 12:01:19", "year")` returns 2018-01-01</a:t>
                      </a:r>
                    </a:p>
                  </a:txBody>
                  <a:tcPr marL="6350" marR="6350" marT="6350" marB="0" anchor="b"/>
                </a:tc>
                <a:extLst>
                  <a:ext uri="{0D108BD9-81ED-4DB2-BD59-A6C34878D82A}">
                    <a16:rowId xmlns:a16="http://schemas.microsoft.com/office/drawing/2014/main" val="3378930443"/>
                  </a:ext>
                </a:extLst>
              </a:tr>
              <a:tr h="370840">
                <a:tc>
                  <a:txBody>
                    <a:bodyPr/>
                    <a:lstStyle/>
                    <a:p>
                      <a:pPr algn="l" fontAlgn="b"/>
                      <a:r>
                        <a:rPr lang="en-IN" sz="2000" b="0" i="0" u="none" strike="noStrike">
                          <a:solidFill>
                            <a:srgbClr val="000000"/>
                          </a:solidFill>
                          <a:effectLst/>
                          <a:latin typeface="Calibri" panose="020F0502020204030204" pitchFamily="34" charset="0"/>
                        </a:rPr>
                        <a:t>year(e: Column)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Extracts the year as an integer from a given date/timestamp/string</a:t>
                      </a:r>
                    </a:p>
                  </a:txBody>
                  <a:tcPr marL="6350" marR="6350" marT="6350" marB="0" anchor="b"/>
                </a:tc>
                <a:extLst>
                  <a:ext uri="{0D108BD9-81ED-4DB2-BD59-A6C34878D82A}">
                    <a16:rowId xmlns:a16="http://schemas.microsoft.com/office/drawing/2014/main" val="3322934326"/>
                  </a:ext>
                </a:extLst>
              </a:tr>
              <a:tr h="370840">
                <a:tc>
                  <a:txBody>
                    <a:bodyPr/>
                    <a:lstStyle/>
                    <a:p>
                      <a:pPr algn="l" fontAlgn="b"/>
                      <a:r>
                        <a:rPr lang="en-IN" sz="2000" b="0" i="0" u="none" strike="noStrike">
                          <a:solidFill>
                            <a:srgbClr val="000000"/>
                          </a:solidFill>
                          <a:effectLst/>
                          <a:latin typeface="Calibri" panose="020F0502020204030204" pitchFamily="34" charset="0"/>
                        </a:rPr>
                        <a:t>quarter(e: Column)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Extracts the quarter as an integer from a given date/timestamp/string.</a:t>
                      </a:r>
                    </a:p>
                  </a:txBody>
                  <a:tcPr marL="6350" marR="6350" marT="6350" marB="0" anchor="b"/>
                </a:tc>
                <a:extLst>
                  <a:ext uri="{0D108BD9-81ED-4DB2-BD59-A6C34878D82A}">
                    <a16:rowId xmlns:a16="http://schemas.microsoft.com/office/drawing/2014/main" val="2927460912"/>
                  </a:ext>
                </a:extLst>
              </a:tr>
              <a:tr h="370840">
                <a:tc>
                  <a:txBody>
                    <a:bodyPr/>
                    <a:lstStyle/>
                    <a:p>
                      <a:pPr algn="l" fontAlgn="b"/>
                      <a:r>
                        <a:rPr lang="en-IN" sz="2000" b="0" i="0" u="none" strike="noStrike">
                          <a:solidFill>
                            <a:srgbClr val="000000"/>
                          </a:solidFill>
                          <a:effectLst/>
                          <a:latin typeface="Calibri" panose="020F0502020204030204" pitchFamily="34" charset="0"/>
                        </a:rPr>
                        <a:t>month(e: Column)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Extracts the month as an integer from a given date/timestamp/string</a:t>
                      </a:r>
                    </a:p>
                  </a:txBody>
                  <a:tcPr marL="6350" marR="6350" marT="6350" marB="0" anchor="b"/>
                </a:tc>
                <a:extLst>
                  <a:ext uri="{0D108BD9-81ED-4DB2-BD59-A6C34878D82A}">
                    <a16:rowId xmlns:a16="http://schemas.microsoft.com/office/drawing/2014/main" val="4126585158"/>
                  </a:ext>
                </a:extLst>
              </a:tr>
              <a:tr h="370840">
                <a:tc>
                  <a:txBody>
                    <a:bodyPr/>
                    <a:lstStyle/>
                    <a:p>
                      <a:pPr algn="l" fontAlgn="b"/>
                      <a:r>
                        <a:rPr lang="en-IN" sz="2000" b="0" i="0" u="none" strike="noStrike">
                          <a:solidFill>
                            <a:srgbClr val="000000"/>
                          </a:solidFill>
                          <a:effectLst/>
                          <a:latin typeface="Calibri" panose="020F0502020204030204" pitchFamily="34" charset="0"/>
                        </a:rPr>
                        <a:t>dayofweek(e: Column) </a:t>
                      </a:r>
                    </a:p>
                  </a:txBody>
                  <a:tcPr marL="6350" marR="6350" marT="6350" marB="0" anchor="b"/>
                </a:tc>
                <a:tc>
                  <a:txBody>
                    <a:bodyPr/>
                    <a:lstStyle/>
                    <a:p>
                      <a:pPr algn="l" fontAlgn="b"/>
                      <a:r>
                        <a:rPr lang="en-US" sz="2000" b="0" i="0" u="none" strike="noStrike" dirty="0">
                          <a:solidFill>
                            <a:srgbClr val="000000"/>
                          </a:solidFill>
                          <a:effectLst/>
                          <a:latin typeface="Calibri" panose="020F0502020204030204" pitchFamily="34" charset="0"/>
                        </a:rPr>
                        <a:t>Extracts the day of the week as an integer from a given date/timestamp/string. Ranges from 1 for a Sunday through to 7 for a Saturday</a:t>
                      </a:r>
                    </a:p>
                  </a:txBody>
                  <a:tcPr marL="6350" marR="6350" marT="6350" marB="0" anchor="b"/>
                </a:tc>
                <a:extLst>
                  <a:ext uri="{0D108BD9-81ED-4DB2-BD59-A6C34878D82A}">
                    <a16:rowId xmlns:a16="http://schemas.microsoft.com/office/drawing/2014/main" val="3837455801"/>
                  </a:ext>
                </a:extLst>
              </a:tr>
            </a:tbl>
          </a:graphicData>
        </a:graphic>
      </p:graphicFrame>
    </p:spTree>
    <p:extLst>
      <p:ext uri="{BB962C8B-B14F-4D97-AF65-F5344CB8AC3E}">
        <p14:creationId xmlns:p14="http://schemas.microsoft.com/office/powerpoint/2010/main" val="15644687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2F38-60BA-BD52-3938-27A5B4CA254F}"/>
              </a:ext>
            </a:extLst>
          </p:cNvPr>
          <p:cNvSpPr>
            <a:spLocks noGrp="1"/>
          </p:cNvSpPr>
          <p:nvPr>
            <p:ph type="title"/>
          </p:nvPr>
        </p:nvSpPr>
        <p:spPr/>
        <p:txBody>
          <a:bodyPr/>
          <a:lstStyle/>
          <a:p>
            <a:r>
              <a:rPr lang="en-IN" dirty="0"/>
              <a:t>Working with Dates</a:t>
            </a:r>
          </a:p>
        </p:txBody>
      </p:sp>
      <p:graphicFrame>
        <p:nvGraphicFramePr>
          <p:cNvPr id="4" name="Table 4">
            <a:extLst>
              <a:ext uri="{FF2B5EF4-FFF2-40B4-BE49-F238E27FC236}">
                <a16:creationId xmlns:a16="http://schemas.microsoft.com/office/drawing/2014/main" id="{DB16D844-57C9-C1F9-BB4E-9FC429F86271}"/>
              </a:ext>
            </a:extLst>
          </p:cNvPr>
          <p:cNvGraphicFramePr>
            <a:graphicFrameLocks noGrp="1"/>
          </p:cNvGraphicFramePr>
          <p:nvPr>
            <p:ph idx="1"/>
            <p:extLst>
              <p:ext uri="{D42A27DB-BD31-4B8C-83A1-F6EECF244321}">
                <p14:modId xmlns:p14="http://schemas.microsoft.com/office/powerpoint/2010/main" val="3616203442"/>
              </p:ext>
            </p:extLst>
          </p:nvPr>
        </p:nvGraphicFramePr>
        <p:xfrm>
          <a:off x="838200" y="1825625"/>
          <a:ext cx="10515600" cy="4053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78534868"/>
                    </a:ext>
                  </a:extLst>
                </a:gridCol>
                <a:gridCol w="5257800">
                  <a:extLst>
                    <a:ext uri="{9D8B030D-6E8A-4147-A177-3AD203B41FA5}">
                      <a16:colId xmlns:a16="http://schemas.microsoft.com/office/drawing/2014/main" val="3338910503"/>
                    </a:ext>
                  </a:extLst>
                </a:gridCol>
              </a:tblGrid>
              <a:tr h="370840">
                <a:tc>
                  <a:txBody>
                    <a:bodyPr/>
                    <a:lstStyle/>
                    <a:p>
                      <a:r>
                        <a:rPr lang="en-IN" dirty="0"/>
                        <a:t>Function</a:t>
                      </a:r>
                    </a:p>
                  </a:txBody>
                  <a:tcPr/>
                </a:tc>
                <a:tc>
                  <a:txBody>
                    <a:bodyPr/>
                    <a:lstStyle/>
                    <a:p>
                      <a:r>
                        <a:rPr lang="en-IN" dirty="0"/>
                        <a:t>Description</a:t>
                      </a:r>
                    </a:p>
                  </a:txBody>
                  <a:tcPr/>
                </a:tc>
                <a:extLst>
                  <a:ext uri="{0D108BD9-81ED-4DB2-BD59-A6C34878D82A}">
                    <a16:rowId xmlns:a16="http://schemas.microsoft.com/office/drawing/2014/main" val="281403782"/>
                  </a:ext>
                </a:extLst>
              </a:tr>
              <a:tr h="370840">
                <a:tc>
                  <a:txBody>
                    <a:bodyPr/>
                    <a:lstStyle/>
                    <a:p>
                      <a:pPr algn="l" fontAlgn="b"/>
                      <a:r>
                        <a:rPr lang="en-IN" sz="2000" b="0" i="0" u="none" strike="noStrike" dirty="0" err="1">
                          <a:solidFill>
                            <a:srgbClr val="000000"/>
                          </a:solidFill>
                          <a:effectLst/>
                          <a:latin typeface="Calibri" panose="020F0502020204030204" pitchFamily="34" charset="0"/>
                        </a:rPr>
                        <a:t>dayofmonth</a:t>
                      </a:r>
                      <a:r>
                        <a:rPr lang="en-IN" sz="2000" b="0" i="0" u="none" strike="noStrike" dirty="0">
                          <a:solidFill>
                            <a:srgbClr val="000000"/>
                          </a:solidFill>
                          <a:effectLst/>
                          <a:latin typeface="Calibri" panose="020F0502020204030204" pitchFamily="34" charset="0"/>
                        </a:rPr>
                        <a:t>(e: Column) </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Extracts the day of the month as an integer from a given date/timestamp/string.</a:t>
                      </a:r>
                    </a:p>
                  </a:txBody>
                  <a:tcPr marL="6350" marR="6350" marT="6350" marB="0" anchor="b"/>
                </a:tc>
                <a:extLst>
                  <a:ext uri="{0D108BD9-81ED-4DB2-BD59-A6C34878D82A}">
                    <a16:rowId xmlns:a16="http://schemas.microsoft.com/office/drawing/2014/main" val="2682818321"/>
                  </a:ext>
                </a:extLst>
              </a:tr>
              <a:tr h="370840">
                <a:tc>
                  <a:txBody>
                    <a:bodyPr/>
                    <a:lstStyle/>
                    <a:p>
                      <a:pPr algn="l" fontAlgn="b"/>
                      <a:r>
                        <a:rPr lang="en-IN" sz="2000" b="0" i="0" u="none" strike="noStrike" dirty="0" err="1">
                          <a:solidFill>
                            <a:srgbClr val="000000"/>
                          </a:solidFill>
                          <a:effectLst/>
                          <a:latin typeface="Calibri" panose="020F0502020204030204" pitchFamily="34" charset="0"/>
                        </a:rPr>
                        <a:t>dayofyear</a:t>
                      </a:r>
                      <a:r>
                        <a:rPr lang="en-IN" sz="2000" b="0" i="0" u="none" strike="noStrike" dirty="0">
                          <a:solidFill>
                            <a:srgbClr val="000000"/>
                          </a:solidFill>
                          <a:effectLst/>
                          <a:latin typeface="Calibri" panose="020F0502020204030204" pitchFamily="34" charset="0"/>
                        </a:rPr>
                        <a:t>(e: Column)</a:t>
                      </a:r>
                    </a:p>
                  </a:txBody>
                  <a:tcPr marL="6350" marR="6350" marT="6350" marB="0" anchor="b"/>
                </a:tc>
                <a:tc>
                  <a:txBody>
                    <a:bodyPr/>
                    <a:lstStyle/>
                    <a:p>
                      <a:pPr algn="l" fontAlgn="b"/>
                      <a:r>
                        <a:rPr lang="en-US" sz="2000" b="0" i="0" u="none" strike="noStrike">
                          <a:solidFill>
                            <a:srgbClr val="000000"/>
                          </a:solidFill>
                          <a:effectLst/>
                          <a:latin typeface="Calibri" panose="020F0502020204030204" pitchFamily="34" charset="0"/>
                        </a:rPr>
                        <a:t>Extracts the day of the year as an integer from a given date/timestamp/string.</a:t>
                      </a:r>
                    </a:p>
                  </a:txBody>
                  <a:tcPr marL="6350" marR="6350" marT="6350" marB="0" anchor="b"/>
                </a:tc>
                <a:extLst>
                  <a:ext uri="{0D108BD9-81ED-4DB2-BD59-A6C34878D82A}">
                    <a16:rowId xmlns:a16="http://schemas.microsoft.com/office/drawing/2014/main" val="1174283157"/>
                  </a:ext>
                </a:extLst>
              </a:tr>
              <a:tr h="370840">
                <a:tc>
                  <a:txBody>
                    <a:bodyPr/>
                    <a:lstStyle/>
                    <a:p>
                      <a:pPr algn="l" fontAlgn="b"/>
                      <a:r>
                        <a:rPr lang="en-IN" sz="2000" b="0" i="0" u="none" strike="noStrike" dirty="0" err="1">
                          <a:solidFill>
                            <a:srgbClr val="000000"/>
                          </a:solidFill>
                          <a:effectLst/>
                          <a:latin typeface="Calibri" panose="020F0502020204030204" pitchFamily="34" charset="0"/>
                        </a:rPr>
                        <a:t>weekofyear</a:t>
                      </a:r>
                      <a:r>
                        <a:rPr lang="en-IN" sz="2000" b="0" i="0" u="none" strike="noStrike" dirty="0">
                          <a:solidFill>
                            <a:srgbClr val="000000"/>
                          </a:solidFill>
                          <a:effectLst/>
                          <a:latin typeface="Calibri" panose="020F0502020204030204" pitchFamily="34" charset="0"/>
                        </a:rPr>
                        <a:t>(e: Column) </a:t>
                      </a:r>
                    </a:p>
                  </a:txBody>
                  <a:tcPr marL="6350" marR="6350" marT="6350" marB="0" anchor="b"/>
                </a:tc>
                <a:tc>
                  <a:txBody>
                    <a:bodyPr/>
                    <a:lstStyle/>
                    <a:p>
                      <a:pPr algn="l" fontAlgn="b"/>
                      <a:r>
                        <a:rPr lang="en-US" sz="2000" b="0" i="0" u="none" strike="noStrike" dirty="0">
                          <a:solidFill>
                            <a:srgbClr val="000000"/>
                          </a:solidFill>
                          <a:effectLst/>
                          <a:latin typeface="Calibri" panose="020F0502020204030204" pitchFamily="34" charset="0"/>
                        </a:rPr>
                        <a:t>Extracts the week number as an integer from a given date/timestamp/string. A week is considered to start on a Monday and week 1 is the first week with more than 3 days, as defined by ISO 8601</a:t>
                      </a:r>
                    </a:p>
                  </a:txBody>
                  <a:tcPr marL="6350" marR="6350" marT="6350" marB="0" anchor="b"/>
                </a:tc>
                <a:extLst>
                  <a:ext uri="{0D108BD9-81ED-4DB2-BD59-A6C34878D82A}">
                    <a16:rowId xmlns:a16="http://schemas.microsoft.com/office/drawing/2014/main" val="3386581375"/>
                  </a:ext>
                </a:extLst>
              </a:tr>
              <a:tr h="370840">
                <a:tc>
                  <a:txBody>
                    <a:bodyPr/>
                    <a:lstStyle/>
                    <a:p>
                      <a:pPr algn="l" fontAlgn="b"/>
                      <a:r>
                        <a:rPr lang="en-US" sz="2000" b="0" i="0" u="none" strike="noStrike">
                          <a:solidFill>
                            <a:srgbClr val="000000"/>
                          </a:solidFill>
                          <a:effectLst/>
                          <a:latin typeface="Calibri" panose="020F0502020204030204" pitchFamily="34" charset="0"/>
                        </a:rPr>
                        <a:t>last_day(e: Column): Column</a:t>
                      </a:r>
                    </a:p>
                  </a:txBody>
                  <a:tcPr marL="6350" marR="6350" marT="6350" marB="0" anchor="b"/>
                </a:tc>
                <a:tc>
                  <a:txBody>
                    <a:bodyPr/>
                    <a:lstStyle/>
                    <a:p>
                      <a:pPr algn="l" fontAlgn="b"/>
                      <a:r>
                        <a:rPr lang="en-US" sz="2000" b="0" i="0" u="none" strike="noStrike" dirty="0">
                          <a:solidFill>
                            <a:srgbClr val="000000"/>
                          </a:solidFill>
                          <a:effectLst/>
                          <a:latin typeface="Calibri" panose="020F0502020204030204" pitchFamily="34" charset="0"/>
                        </a:rPr>
                        <a:t>Returns the last day of the month which the given date belongs to. For example, input "2015-07-27" returns "2015-07-31" since July 31 is the last day of the month in July 2015.</a:t>
                      </a:r>
                    </a:p>
                  </a:txBody>
                  <a:tcPr marL="6350" marR="6350" marT="6350" marB="0" anchor="b"/>
                </a:tc>
                <a:extLst>
                  <a:ext uri="{0D108BD9-81ED-4DB2-BD59-A6C34878D82A}">
                    <a16:rowId xmlns:a16="http://schemas.microsoft.com/office/drawing/2014/main" val="3826401594"/>
                  </a:ext>
                </a:extLst>
              </a:tr>
            </a:tbl>
          </a:graphicData>
        </a:graphic>
      </p:graphicFrame>
    </p:spTree>
    <p:extLst>
      <p:ext uri="{BB962C8B-B14F-4D97-AF65-F5344CB8AC3E}">
        <p14:creationId xmlns:p14="http://schemas.microsoft.com/office/powerpoint/2010/main" val="1941917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1DA7-7027-6D93-2C9B-D7B1850DBFBF}"/>
              </a:ext>
            </a:extLst>
          </p:cNvPr>
          <p:cNvSpPr>
            <a:spLocks noGrp="1"/>
          </p:cNvSpPr>
          <p:nvPr>
            <p:ph type="title"/>
          </p:nvPr>
        </p:nvSpPr>
        <p:spPr/>
        <p:txBody>
          <a:bodyPr/>
          <a:lstStyle/>
          <a:p>
            <a:r>
              <a:rPr lang="en-IN" dirty="0"/>
              <a:t>Join Strategy Types</a:t>
            </a:r>
          </a:p>
        </p:txBody>
      </p:sp>
      <p:sp>
        <p:nvSpPr>
          <p:cNvPr id="3" name="Content Placeholder 2">
            <a:extLst>
              <a:ext uri="{FF2B5EF4-FFF2-40B4-BE49-F238E27FC236}">
                <a16:creationId xmlns:a16="http://schemas.microsoft.com/office/drawing/2014/main" id="{3AD46381-349B-55D9-C0C9-CD454CC26519}"/>
              </a:ext>
            </a:extLst>
          </p:cNvPr>
          <p:cNvSpPr>
            <a:spLocks noGrp="1"/>
          </p:cNvSpPr>
          <p:nvPr>
            <p:ph idx="1"/>
          </p:nvPr>
        </p:nvSpPr>
        <p:spPr/>
        <p:txBody>
          <a:bodyPr/>
          <a:lstStyle/>
          <a:p>
            <a:r>
              <a:rPr lang="en-IN" dirty="0"/>
              <a:t>Broadcast hash join</a:t>
            </a:r>
            <a:br>
              <a:rPr lang="en-IN" dirty="0"/>
            </a:br>
            <a:r>
              <a:rPr lang="en-IN" dirty="0" err="1"/>
              <a:t>val</a:t>
            </a:r>
            <a:r>
              <a:rPr lang="en-IN" dirty="0"/>
              <a:t> </a:t>
            </a:r>
            <a:r>
              <a:rPr lang="en-IN" dirty="0" err="1"/>
              <a:t>left_join</a:t>
            </a:r>
            <a:r>
              <a:rPr lang="en-IN" dirty="0"/>
              <a:t>=df1.join(df2, df1(“</a:t>
            </a:r>
            <a:r>
              <a:rPr lang="en-IN" dirty="0" err="1"/>
              <a:t>dno</a:t>
            </a:r>
            <a:r>
              <a:rPr lang="en-IN" dirty="0"/>
              <a:t>")===df2(“</a:t>
            </a:r>
            <a:r>
              <a:rPr lang="en-IN" dirty="0" err="1"/>
              <a:t>dno</a:t>
            </a:r>
            <a:r>
              <a:rPr lang="en-IN" dirty="0"/>
              <a:t>"),"left")</a:t>
            </a:r>
          </a:p>
          <a:p>
            <a:pPr marL="0" indent="0">
              <a:buNone/>
            </a:pPr>
            <a:endParaRPr lang="en-IN" dirty="0"/>
          </a:p>
          <a:p>
            <a:pPr marL="0" indent="0">
              <a:buNone/>
            </a:pPr>
            <a:r>
              <a:rPr lang="en-IN" dirty="0" err="1"/>
              <a:t>val</a:t>
            </a:r>
            <a:r>
              <a:rPr lang="en-IN" dirty="0"/>
              <a:t> </a:t>
            </a:r>
            <a:r>
              <a:rPr lang="en-IN" dirty="0" err="1"/>
              <a:t>left_join</a:t>
            </a:r>
            <a:r>
              <a:rPr lang="en-IN" dirty="0"/>
              <a:t>=   df1.join( df2.hint(“broadcast”),                   df1(“</a:t>
            </a:r>
            <a:r>
              <a:rPr lang="en-IN" dirty="0" err="1"/>
              <a:t>dno</a:t>
            </a:r>
            <a:r>
              <a:rPr lang="en-IN" dirty="0"/>
              <a:t>")===df2(“</a:t>
            </a:r>
            <a:r>
              <a:rPr lang="en-IN" dirty="0" err="1"/>
              <a:t>dno</a:t>
            </a:r>
            <a:r>
              <a:rPr lang="en-IN" dirty="0"/>
              <a:t>"),"left")</a:t>
            </a:r>
            <a:br>
              <a:rPr lang="en-IN" dirty="0"/>
            </a:br>
            <a:endParaRPr lang="en-IN" dirty="0"/>
          </a:p>
          <a:p>
            <a:r>
              <a:rPr lang="en-IN" dirty="0"/>
              <a:t>Shuffle Hash Join</a:t>
            </a:r>
          </a:p>
          <a:p>
            <a:endParaRPr lang="en-IN" dirty="0"/>
          </a:p>
          <a:p>
            <a:r>
              <a:rPr lang="en-IN" dirty="0"/>
              <a:t>Sort Merge Joins </a:t>
            </a:r>
          </a:p>
          <a:p>
            <a:endParaRPr lang="en-IN" dirty="0"/>
          </a:p>
        </p:txBody>
      </p:sp>
    </p:spTree>
    <p:extLst>
      <p:ext uri="{BB962C8B-B14F-4D97-AF65-F5344CB8AC3E}">
        <p14:creationId xmlns:p14="http://schemas.microsoft.com/office/powerpoint/2010/main" val="35726781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81C1-BDE6-4DE9-F631-FDCAB52D52EF}"/>
              </a:ext>
            </a:extLst>
          </p:cNvPr>
          <p:cNvSpPr>
            <a:spLocks noGrp="1"/>
          </p:cNvSpPr>
          <p:nvPr>
            <p:ph type="title"/>
          </p:nvPr>
        </p:nvSpPr>
        <p:spPr/>
        <p:txBody>
          <a:bodyPr/>
          <a:lstStyle/>
          <a:p>
            <a:r>
              <a:rPr lang="en-IN" dirty="0"/>
              <a:t>Use case – bank Transactions</a:t>
            </a:r>
          </a:p>
        </p:txBody>
      </p:sp>
      <p:sp>
        <p:nvSpPr>
          <p:cNvPr id="3" name="Content Placeholder 2">
            <a:extLst>
              <a:ext uri="{FF2B5EF4-FFF2-40B4-BE49-F238E27FC236}">
                <a16:creationId xmlns:a16="http://schemas.microsoft.com/office/drawing/2014/main" id="{2E0ABDF0-5D42-F575-C3A5-5B60437D80EA}"/>
              </a:ext>
            </a:extLst>
          </p:cNvPr>
          <p:cNvSpPr>
            <a:spLocks noGrp="1"/>
          </p:cNvSpPr>
          <p:nvPr>
            <p:ph idx="1"/>
          </p:nvPr>
        </p:nvSpPr>
        <p:spPr/>
        <p:txBody>
          <a:bodyPr/>
          <a:lstStyle/>
          <a:p>
            <a:r>
              <a:rPr lang="en-US" dirty="0"/>
              <a:t>In each location, identify the record with the highest </a:t>
            </a:r>
            <a:r>
              <a:rPr lang="en-US" dirty="0" err="1"/>
              <a:t>CustAccountBalance</a:t>
            </a:r>
            <a:endParaRPr lang="en-US" dirty="0"/>
          </a:p>
          <a:p>
            <a:r>
              <a:rPr lang="en-US" dirty="0"/>
              <a:t>In which location we have most number of transactions</a:t>
            </a:r>
          </a:p>
          <a:p>
            <a:r>
              <a:rPr lang="en-US" dirty="0"/>
              <a:t>Which location has the highest sum of </a:t>
            </a:r>
            <a:r>
              <a:rPr lang="en-US" dirty="0" err="1"/>
              <a:t>total_transaction_amount</a:t>
            </a:r>
            <a:endParaRPr lang="en-IN" dirty="0"/>
          </a:p>
        </p:txBody>
      </p:sp>
    </p:spTree>
    <p:extLst>
      <p:ext uri="{BB962C8B-B14F-4D97-AF65-F5344CB8AC3E}">
        <p14:creationId xmlns:p14="http://schemas.microsoft.com/office/powerpoint/2010/main" val="2130143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C044-2C0D-859D-93D8-18B66E8691B8}"/>
              </a:ext>
            </a:extLst>
          </p:cNvPr>
          <p:cNvSpPr>
            <a:spLocks noGrp="1"/>
          </p:cNvSpPr>
          <p:nvPr>
            <p:ph type="title"/>
          </p:nvPr>
        </p:nvSpPr>
        <p:spPr/>
        <p:txBody>
          <a:bodyPr/>
          <a:lstStyle/>
          <a:p>
            <a:r>
              <a:rPr lang="en-IN" dirty="0"/>
              <a:t>Spark-submit example</a:t>
            </a:r>
          </a:p>
        </p:txBody>
      </p:sp>
      <p:sp>
        <p:nvSpPr>
          <p:cNvPr id="3" name="Content Placeholder 2">
            <a:extLst>
              <a:ext uri="{FF2B5EF4-FFF2-40B4-BE49-F238E27FC236}">
                <a16:creationId xmlns:a16="http://schemas.microsoft.com/office/drawing/2014/main" id="{3F87919D-6F99-0405-38F2-64E86FA1FF51}"/>
              </a:ext>
            </a:extLst>
          </p:cNvPr>
          <p:cNvSpPr>
            <a:spLocks noGrp="1"/>
          </p:cNvSpPr>
          <p:nvPr>
            <p:ph idx="1"/>
          </p:nvPr>
        </p:nvSpPr>
        <p:spPr/>
        <p:txBody>
          <a:bodyPr/>
          <a:lstStyle/>
          <a:p>
            <a:pPr marL="0" indent="0">
              <a:buNone/>
            </a:pPr>
            <a:r>
              <a:rPr lang="en-IN" dirty="0"/>
              <a:t>spark-submit --master local[*] --class </a:t>
            </a:r>
            <a:r>
              <a:rPr lang="en-IN" dirty="0" err="1"/>
              <a:t>sparkPack.SparkObj</a:t>
            </a:r>
            <a:r>
              <a:rPr lang="en-IN" dirty="0"/>
              <a:t> /home/</a:t>
            </a:r>
            <a:r>
              <a:rPr lang="en-IN" dirty="0" err="1"/>
              <a:t>cloudera</a:t>
            </a:r>
            <a:r>
              <a:rPr lang="en-IN" dirty="0"/>
              <a:t>/</a:t>
            </a:r>
            <a:r>
              <a:rPr lang="en-IN" dirty="0" err="1"/>
              <a:t>jarpath</a:t>
            </a:r>
            <a:r>
              <a:rPr lang="en-IN" dirty="0"/>
              <a:t>/SparkDeployment-0.0.1-SNAPSHOT.jar</a:t>
            </a:r>
          </a:p>
        </p:txBody>
      </p:sp>
    </p:spTree>
    <p:extLst>
      <p:ext uri="{BB962C8B-B14F-4D97-AF65-F5344CB8AC3E}">
        <p14:creationId xmlns:p14="http://schemas.microsoft.com/office/powerpoint/2010/main" val="19293758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67CE-5B84-42CD-C1A1-730455FAA95F}"/>
              </a:ext>
            </a:extLst>
          </p:cNvPr>
          <p:cNvSpPr>
            <a:spLocks noGrp="1"/>
          </p:cNvSpPr>
          <p:nvPr>
            <p:ph type="title"/>
          </p:nvPr>
        </p:nvSpPr>
        <p:spPr/>
        <p:txBody>
          <a:bodyPr/>
          <a:lstStyle/>
          <a:p>
            <a:r>
              <a:rPr lang="en-IN" dirty="0"/>
              <a:t>Spark-submit</a:t>
            </a:r>
          </a:p>
        </p:txBody>
      </p:sp>
      <p:sp>
        <p:nvSpPr>
          <p:cNvPr id="3" name="Content Placeholder 2">
            <a:extLst>
              <a:ext uri="{FF2B5EF4-FFF2-40B4-BE49-F238E27FC236}">
                <a16:creationId xmlns:a16="http://schemas.microsoft.com/office/drawing/2014/main" id="{FA6200B4-EF9D-9FB3-B122-232EED8CF951}"/>
              </a:ext>
            </a:extLst>
          </p:cNvPr>
          <p:cNvSpPr>
            <a:spLocks noGrp="1"/>
          </p:cNvSpPr>
          <p:nvPr>
            <p:ph idx="1"/>
          </p:nvPr>
        </p:nvSpPr>
        <p:spPr/>
        <p:txBody>
          <a:bodyPr/>
          <a:lstStyle/>
          <a:p>
            <a:pPr marL="0" indent="0">
              <a:buNone/>
            </a:pP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Spark-submit --master yarn </a:t>
            </a:r>
          </a:p>
          <a:p>
            <a:pPr marL="0" indent="0">
              <a:buNone/>
            </a:pPr>
            <a:r>
              <a:rPr lang="en-IN" sz="2200" dirty="0">
                <a:latin typeface="Calibri" panose="020F0502020204030204" pitchFamily="34" charset="0"/>
                <a:ea typeface="Times New Roman" panose="02020603050405020304" pitchFamily="18" charset="0"/>
                <a:cs typeface="Times New Roman" panose="02020603050405020304" pitchFamily="18" charset="0"/>
              </a:rPr>
              <a:t>--</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deploy-mode cluster </a:t>
            </a:r>
          </a:p>
          <a:p>
            <a:pPr marL="0" indent="0">
              <a:buNone/>
            </a:pPr>
            <a:r>
              <a:rPr lang="en-IN" sz="2200"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IN" sz="2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executor-cores 5</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2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 --executor-memory 19g</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2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IN" sz="2200"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num</a:t>
            </a:r>
            <a:r>
              <a:rPr lang="en-IN" sz="2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-executors 15</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2200" dirty="0">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IN" sz="2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driver-memory</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 2g</a:t>
            </a:r>
          </a:p>
          <a:p>
            <a:pPr marL="0" indent="0">
              <a:buNone/>
            </a:pPr>
            <a:r>
              <a:rPr lang="en-IN" sz="2200" dirty="0">
                <a:latin typeface="Calibri" panose="020F0502020204030204" pitchFamily="34" charset="0"/>
                <a:ea typeface="Times New Roman" panose="02020603050405020304" pitchFamily="18" charset="0"/>
                <a:cs typeface="Times New Roman" panose="02020603050405020304" pitchFamily="18" charset="0"/>
              </a:rPr>
              <a:t>--</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conf “</a:t>
            </a:r>
            <a:r>
              <a:rPr lang="en-IN" sz="2200" dirty="0" err="1">
                <a:effectLst/>
                <a:latin typeface="Calibri" panose="020F0502020204030204" pitchFamily="34" charset="0"/>
                <a:ea typeface="Times New Roman" panose="02020603050405020304" pitchFamily="18" charset="0"/>
                <a:cs typeface="Times New Roman" panose="02020603050405020304" pitchFamily="18" charset="0"/>
              </a:rPr>
              <a:t>spark.driver.extraClassPath</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==/user/</a:t>
            </a:r>
            <a:r>
              <a:rPr lang="en-IN" sz="2200" dirty="0" err="1">
                <a:effectLst/>
                <a:latin typeface="Calibri" panose="020F0502020204030204" pitchFamily="34" charset="0"/>
                <a:ea typeface="Times New Roman" panose="02020603050405020304" pitchFamily="18" charset="0"/>
                <a:cs typeface="Times New Roman" panose="02020603050405020304" pitchFamily="18" charset="0"/>
              </a:rPr>
              <a:t>cloudera</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a:t>
            </a:r>
            <a:r>
              <a:rPr lang="en-IN" sz="2200" dirty="0" err="1">
                <a:effectLst/>
                <a:latin typeface="Calibri" panose="020F0502020204030204" pitchFamily="34" charset="0"/>
                <a:ea typeface="Times New Roman" panose="02020603050405020304" pitchFamily="18" charset="0"/>
                <a:cs typeface="Times New Roman" panose="02020603050405020304" pitchFamily="18" charset="0"/>
              </a:rPr>
              <a:t>jarpath</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buNone/>
            </a:pP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--class sparkPack.obj1 </a:t>
            </a:r>
            <a:r>
              <a:rPr lang="en-IN" sz="2200" b="1" dirty="0">
                <a:effectLst/>
                <a:latin typeface="Consolas" panose="020B0609020204030204" pitchFamily="49" charset="0"/>
                <a:ea typeface="Times New Roman" panose="02020603050405020304" pitchFamily="18" charset="0"/>
                <a:cs typeface="Calibri" panose="020F0502020204030204" pitchFamily="34" charset="0"/>
              </a:rPr>
              <a:t>/</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home/</a:t>
            </a:r>
            <a:r>
              <a:rPr lang="en-IN" sz="2200" dirty="0" err="1">
                <a:effectLst/>
                <a:latin typeface="Calibri" panose="020F0502020204030204" pitchFamily="34" charset="0"/>
                <a:ea typeface="Times New Roman" panose="02020603050405020304" pitchFamily="18" charset="0"/>
                <a:cs typeface="Times New Roman" panose="02020603050405020304" pitchFamily="18" charset="0"/>
              </a:rPr>
              <a:t>cloudera</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a:t>
            </a:r>
            <a:r>
              <a:rPr lang="en-IN" sz="2200" dirty="0" err="1">
                <a:effectLst/>
                <a:latin typeface="Calibri" panose="020F0502020204030204" pitchFamily="34" charset="0"/>
                <a:ea typeface="Times New Roman" panose="02020603050405020304" pitchFamily="18" charset="0"/>
                <a:cs typeface="Times New Roman" panose="02020603050405020304" pitchFamily="18" charset="0"/>
              </a:rPr>
              <a:t>jarpath</a:t>
            </a:r>
            <a:r>
              <a:rPr lang="en-IN" sz="2200" dirty="0">
                <a:effectLst/>
                <a:latin typeface="Calibri" panose="020F0502020204030204" pitchFamily="34" charset="0"/>
                <a:ea typeface="Times New Roman" panose="02020603050405020304" pitchFamily="18" charset="0"/>
                <a:cs typeface="Times New Roman" panose="02020603050405020304" pitchFamily="18" charset="0"/>
              </a:rPr>
              <a:t>/SparkDeployment-0.0.1-SNAPSHOT.jar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7697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doop 2.0 and YARN Architecture - Big Data Analytics News">
            <a:extLst>
              <a:ext uri="{FF2B5EF4-FFF2-40B4-BE49-F238E27FC236}">
                <a16:creationId xmlns:a16="http://schemas.microsoft.com/office/drawing/2014/main" id="{EBA888C0-33C9-E6D2-0DAD-905426AFD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058" y="914400"/>
            <a:ext cx="8647149" cy="456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7931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10F9-7F4F-10C1-2734-0AA01FC2C48D}"/>
              </a:ext>
            </a:extLst>
          </p:cNvPr>
          <p:cNvSpPr>
            <a:spLocks noGrp="1"/>
          </p:cNvSpPr>
          <p:nvPr>
            <p:ph type="title"/>
          </p:nvPr>
        </p:nvSpPr>
        <p:spPr/>
        <p:txBody>
          <a:bodyPr/>
          <a:lstStyle/>
          <a:p>
            <a:r>
              <a:rPr lang="en-IN" dirty="0"/>
              <a:t>What is NoSQL</a:t>
            </a:r>
          </a:p>
        </p:txBody>
      </p:sp>
      <p:sp>
        <p:nvSpPr>
          <p:cNvPr id="3" name="Content Placeholder 2">
            <a:extLst>
              <a:ext uri="{FF2B5EF4-FFF2-40B4-BE49-F238E27FC236}">
                <a16:creationId xmlns:a16="http://schemas.microsoft.com/office/drawing/2014/main" id="{E75F4245-6A5D-129F-163A-12E233E05939}"/>
              </a:ext>
            </a:extLst>
          </p:cNvPr>
          <p:cNvSpPr>
            <a:spLocks noGrp="1"/>
          </p:cNvSpPr>
          <p:nvPr>
            <p:ph idx="1"/>
          </p:nvPr>
        </p:nvSpPr>
        <p:spPr/>
        <p:txBody>
          <a:bodyPr/>
          <a:lstStyle/>
          <a:p>
            <a:pPr marL="0" indent="0">
              <a:buNone/>
            </a:pPr>
            <a:r>
              <a:rPr lang="en-US" dirty="0"/>
              <a:t>NoSQL, also referred to as “not only SQL”, “non-SQL”, is an approach to database design that enables the storage and querying of data outside the traditional structures found in relational databases</a:t>
            </a:r>
            <a:endParaRPr lang="en-IN" dirty="0"/>
          </a:p>
        </p:txBody>
      </p:sp>
    </p:spTree>
    <p:extLst>
      <p:ext uri="{BB962C8B-B14F-4D97-AF65-F5344CB8AC3E}">
        <p14:creationId xmlns:p14="http://schemas.microsoft.com/office/powerpoint/2010/main" val="43555457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1A34-D9DF-1DAE-D7B8-DA38EE1BE14E}"/>
              </a:ext>
            </a:extLst>
          </p:cNvPr>
          <p:cNvSpPr>
            <a:spLocks noGrp="1"/>
          </p:cNvSpPr>
          <p:nvPr>
            <p:ph type="title"/>
          </p:nvPr>
        </p:nvSpPr>
        <p:spPr/>
        <p:txBody>
          <a:bodyPr/>
          <a:lstStyle/>
          <a:p>
            <a:r>
              <a:rPr lang="en-IN" dirty="0"/>
              <a:t>Types of NoSQL Databases</a:t>
            </a:r>
          </a:p>
        </p:txBody>
      </p:sp>
      <p:sp>
        <p:nvSpPr>
          <p:cNvPr id="3" name="Content Placeholder 2">
            <a:extLst>
              <a:ext uri="{FF2B5EF4-FFF2-40B4-BE49-F238E27FC236}">
                <a16:creationId xmlns:a16="http://schemas.microsoft.com/office/drawing/2014/main" id="{DDC3C703-E421-C1A2-5B22-7EE644DDA8D6}"/>
              </a:ext>
            </a:extLst>
          </p:cNvPr>
          <p:cNvSpPr>
            <a:spLocks noGrp="1"/>
          </p:cNvSpPr>
          <p:nvPr>
            <p:ph idx="1"/>
          </p:nvPr>
        </p:nvSpPr>
        <p:spPr/>
        <p:txBody>
          <a:bodyPr/>
          <a:lstStyle/>
          <a:p>
            <a:r>
              <a:rPr lang="en-IN" dirty="0"/>
              <a:t>Key Value Store</a:t>
            </a:r>
          </a:p>
          <a:p>
            <a:r>
              <a:rPr lang="en-IN" dirty="0"/>
              <a:t>Document Oriented</a:t>
            </a:r>
          </a:p>
          <a:p>
            <a:r>
              <a:rPr lang="en-IN" dirty="0"/>
              <a:t>Graph Db</a:t>
            </a:r>
          </a:p>
          <a:p>
            <a:r>
              <a:rPr lang="en-IN" dirty="0"/>
              <a:t>Columnar Oriented</a:t>
            </a:r>
          </a:p>
        </p:txBody>
      </p:sp>
    </p:spTree>
    <p:extLst>
      <p:ext uri="{BB962C8B-B14F-4D97-AF65-F5344CB8AC3E}">
        <p14:creationId xmlns:p14="http://schemas.microsoft.com/office/powerpoint/2010/main" val="7994240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453A-00F2-6A9E-425A-4196F609958A}"/>
              </a:ext>
            </a:extLst>
          </p:cNvPr>
          <p:cNvSpPr>
            <a:spLocks noGrp="1"/>
          </p:cNvSpPr>
          <p:nvPr>
            <p:ph type="title"/>
          </p:nvPr>
        </p:nvSpPr>
        <p:spPr/>
        <p:txBody>
          <a:bodyPr/>
          <a:lstStyle/>
          <a:p>
            <a:r>
              <a:rPr lang="en-IN" dirty="0"/>
              <a:t>Features of NOSQL Database</a:t>
            </a:r>
          </a:p>
        </p:txBody>
      </p:sp>
      <p:sp>
        <p:nvSpPr>
          <p:cNvPr id="3" name="Content Placeholder 2">
            <a:extLst>
              <a:ext uri="{FF2B5EF4-FFF2-40B4-BE49-F238E27FC236}">
                <a16:creationId xmlns:a16="http://schemas.microsoft.com/office/drawing/2014/main" id="{E26E1AD5-BF92-2FA8-8397-A2642BE54287}"/>
              </a:ext>
            </a:extLst>
          </p:cNvPr>
          <p:cNvSpPr>
            <a:spLocks noGrp="1"/>
          </p:cNvSpPr>
          <p:nvPr>
            <p:ph idx="1"/>
          </p:nvPr>
        </p:nvSpPr>
        <p:spPr/>
        <p:txBody>
          <a:bodyPr/>
          <a:lstStyle/>
          <a:p>
            <a:r>
              <a:rPr lang="en-IN" dirty="0"/>
              <a:t>They have dynamic schema</a:t>
            </a:r>
          </a:p>
          <a:p>
            <a:r>
              <a:rPr lang="en-IN" dirty="0"/>
              <a:t>Auto </a:t>
            </a:r>
            <a:r>
              <a:rPr lang="en-IN" dirty="0" err="1"/>
              <a:t>sharding</a:t>
            </a:r>
            <a:endParaRPr lang="en-IN" dirty="0"/>
          </a:p>
          <a:p>
            <a:r>
              <a:rPr lang="en-IN" dirty="0"/>
              <a:t>Replication</a:t>
            </a:r>
          </a:p>
          <a:p>
            <a:r>
              <a:rPr lang="en-IN" dirty="0"/>
              <a:t>No Joins</a:t>
            </a:r>
          </a:p>
          <a:p>
            <a:r>
              <a:rPr lang="en-IN" dirty="0"/>
              <a:t>Integrated caching</a:t>
            </a:r>
          </a:p>
          <a:p>
            <a:r>
              <a:rPr lang="en-IN" dirty="0"/>
              <a:t>Easily Scalable</a:t>
            </a:r>
          </a:p>
          <a:p>
            <a:r>
              <a:rPr lang="en-IN" dirty="0"/>
              <a:t>Highly distributable</a:t>
            </a:r>
          </a:p>
        </p:txBody>
      </p:sp>
    </p:spTree>
    <p:extLst>
      <p:ext uri="{BB962C8B-B14F-4D97-AF65-F5344CB8AC3E}">
        <p14:creationId xmlns:p14="http://schemas.microsoft.com/office/powerpoint/2010/main" val="27570520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AFEF-0CDD-5D9F-1E49-2F08976F62D9}"/>
              </a:ext>
            </a:extLst>
          </p:cNvPr>
          <p:cNvSpPr>
            <a:spLocks noGrp="1"/>
          </p:cNvSpPr>
          <p:nvPr>
            <p:ph type="title"/>
          </p:nvPr>
        </p:nvSpPr>
        <p:spPr/>
        <p:txBody>
          <a:bodyPr/>
          <a:lstStyle/>
          <a:p>
            <a:r>
              <a:rPr lang="en-IN" dirty="0" err="1"/>
              <a:t>Hbase</a:t>
            </a:r>
            <a:r>
              <a:rPr lang="en-IN" dirty="0"/>
              <a:t> Architecture</a:t>
            </a:r>
          </a:p>
        </p:txBody>
      </p:sp>
      <p:sp>
        <p:nvSpPr>
          <p:cNvPr id="6" name="Content Placeholder 5">
            <a:extLst>
              <a:ext uri="{FF2B5EF4-FFF2-40B4-BE49-F238E27FC236}">
                <a16:creationId xmlns:a16="http://schemas.microsoft.com/office/drawing/2014/main" id="{FD96BF72-564A-6E25-4936-360F7F867C3A}"/>
              </a:ext>
            </a:extLst>
          </p:cNvPr>
          <p:cNvSpPr>
            <a:spLocks noGrp="1"/>
          </p:cNvSpPr>
          <p:nvPr>
            <p:ph idx="1"/>
          </p:nvPr>
        </p:nvSpPr>
        <p:spPr/>
        <p:txBody>
          <a:bodyPr/>
          <a:lstStyle/>
          <a:p>
            <a:pPr marL="0" indent="0">
              <a:buNone/>
            </a:pPr>
            <a:endParaRPr lang="en-IN" dirty="0"/>
          </a:p>
        </p:txBody>
      </p:sp>
      <p:pic>
        <p:nvPicPr>
          <p:cNvPr id="1026" name="Picture 2" descr="HBase Architecture &amp; Components">
            <a:extLst>
              <a:ext uri="{FF2B5EF4-FFF2-40B4-BE49-F238E27FC236}">
                <a16:creationId xmlns:a16="http://schemas.microsoft.com/office/drawing/2014/main" id="{674D4838-5D6B-8049-58BC-07B7C4EC8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36" y="1664219"/>
            <a:ext cx="9345328"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3166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608E-8526-2432-FB3A-13034083CA33}"/>
              </a:ext>
            </a:extLst>
          </p:cNvPr>
          <p:cNvSpPr>
            <a:spLocks noGrp="1"/>
          </p:cNvSpPr>
          <p:nvPr>
            <p:ph type="title"/>
          </p:nvPr>
        </p:nvSpPr>
        <p:spPr/>
        <p:txBody>
          <a:bodyPr/>
          <a:lstStyle/>
          <a:p>
            <a:r>
              <a:rPr lang="en-IN" dirty="0" err="1"/>
              <a:t>Hbase</a:t>
            </a:r>
            <a:endParaRPr lang="en-IN" dirty="0"/>
          </a:p>
        </p:txBody>
      </p:sp>
      <p:sp>
        <p:nvSpPr>
          <p:cNvPr id="3" name="Content Placeholder 2">
            <a:extLst>
              <a:ext uri="{FF2B5EF4-FFF2-40B4-BE49-F238E27FC236}">
                <a16:creationId xmlns:a16="http://schemas.microsoft.com/office/drawing/2014/main" id="{10D2F6EC-2D7B-A8BC-683A-BAD4ECDF29DB}"/>
              </a:ext>
            </a:extLst>
          </p:cNvPr>
          <p:cNvSpPr>
            <a:spLocks noGrp="1"/>
          </p:cNvSpPr>
          <p:nvPr>
            <p:ph idx="1"/>
          </p:nvPr>
        </p:nvSpPr>
        <p:spPr/>
        <p:txBody>
          <a:bodyPr/>
          <a:lstStyle/>
          <a:p>
            <a:r>
              <a:rPr lang="en-IN" dirty="0" err="1"/>
              <a:t>hadoop</a:t>
            </a:r>
            <a:r>
              <a:rPr lang="en-IN" dirty="0"/>
              <a:t> </a:t>
            </a:r>
            <a:r>
              <a:rPr lang="en-IN" dirty="0" err="1"/>
              <a:t>dfsadmin</a:t>
            </a:r>
            <a:r>
              <a:rPr lang="en-IN" dirty="0"/>
              <a:t> -</a:t>
            </a:r>
            <a:r>
              <a:rPr lang="en-IN" dirty="0" err="1"/>
              <a:t>safemode</a:t>
            </a:r>
            <a:r>
              <a:rPr lang="en-IN" dirty="0"/>
              <a:t> leave </a:t>
            </a:r>
          </a:p>
          <a:p>
            <a:r>
              <a:rPr lang="en-IN" dirty="0" err="1"/>
              <a:t>hadoop</a:t>
            </a:r>
            <a:r>
              <a:rPr lang="en-IN" dirty="0"/>
              <a:t> fs -</a:t>
            </a:r>
            <a:r>
              <a:rPr lang="en-IN" dirty="0" err="1"/>
              <a:t>rmr</a:t>
            </a:r>
            <a:r>
              <a:rPr lang="en-IN" dirty="0"/>
              <a:t> /</a:t>
            </a:r>
            <a:r>
              <a:rPr lang="en-IN" dirty="0" err="1"/>
              <a:t>hbase</a:t>
            </a:r>
            <a:r>
              <a:rPr lang="en-IN" dirty="0"/>
              <a:t> </a:t>
            </a:r>
          </a:p>
          <a:p>
            <a:r>
              <a:rPr lang="en-IN" dirty="0" err="1"/>
              <a:t>hadoop</a:t>
            </a:r>
            <a:r>
              <a:rPr lang="en-IN" dirty="0"/>
              <a:t> fs -</a:t>
            </a:r>
            <a:r>
              <a:rPr lang="en-IN" dirty="0" err="1"/>
              <a:t>mkdir</a:t>
            </a:r>
            <a:r>
              <a:rPr lang="en-IN" dirty="0"/>
              <a:t> -p /</a:t>
            </a:r>
            <a:r>
              <a:rPr lang="en-IN" dirty="0" err="1"/>
              <a:t>hbase</a:t>
            </a:r>
            <a:r>
              <a:rPr lang="en-IN" dirty="0"/>
              <a:t>/data </a:t>
            </a:r>
          </a:p>
          <a:p>
            <a:r>
              <a:rPr lang="en-IN" dirty="0" err="1"/>
              <a:t>sudo</a:t>
            </a:r>
            <a:r>
              <a:rPr lang="en-IN" dirty="0"/>
              <a:t> service </a:t>
            </a:r>
            <a:r>
              <a:rPr lang="en-IN" dirty="0" err="1"/>
              <a:t>hbase</a:t>
            </a:r>
            <a:r>
              <a:rPr lang="en-IN" dirty="0"/>
              <a:t>-master restart </a:t>
            </a:r>
          </a:p>
          <a:p>
            <a:r>
              <a:rPr lang="en-IN" dirty="0" err="1"/>
              <a:t>sudo</a:t>
            </a:r>
            <a:r>
              <a:rPr lang="en-IN" dirty="0"/>
              <a:t> service </a:t>
            </a:r>
            <a:r>
              <a:rPr lang="en-IN" dirty="0" err="1"/>
              <a:t>hbase-regionserver</a:t>
            </a:r>
            <a:r>
              <a:rPr lang="en-IN" dirty="0"/>
              <a:t> restart</a:t>
            </a:r>
          </a:p>
          <a:p>
            <a:pPr marL="0" indent="0">
              <a:buNone/>
            </a:pPr>
            <a:endParaRPr lang="en-IN" dirty="0"/>
          </a:p>
        </p:txBody>
      </p:sp>
    </p:spTree>
    <p:extLst>
      <p:ext uri="{BB962C8B-B14F-4D97-AF65-F5344CB8AC3E}">
        <p14:creationId xmlns:p14="http://schemas.microsoft.com/office/powerpoint/2010/main" val="368141984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C25D-D39D-5BBE-BB79-619B421A6392}"/>
              </a:ext>
            </a:extLst>
          </p:cNvPr>
          <p:cNvSpPr>
            <a:spLocks noGrp="1"/>
          </p:cNvSpPr>
          <p:nvPr>
            <p:ph type="title"/>
          </p:nvPr>
        </p:nvSpPr>
        <p:spPr/>
        <p:txBody>
          <a:bodyPr/>
          <a:lstStyle/>
          <a:p>
            <a:r>
              <a:rPr lang="en-IN" dirty="0" err="1"/>
              <a:t>Hbase</a:t>
            </a:r>
            <a:r>
              <a:rPr lang="en-IN" dirty="0"/>
              <a:t> Connectors</a:t>
            </a:r>
          </a:p>
        </p:txBody>
      </p:sp>
      <p:sp>
        <p:nvSpPr>
          <p:cNvPr id="3" name="Content Placeholder 2">
            <a:extLst>
              <a:ext uri="{FF2B5EF4-FFF2-40B4-BE49-F238E27FC236}">
                <a16:creationId xmlns:a16="http://schemas.microsoft.com/office/drawing/2014/main" id="{A2BBF8D9-FA8F-3415-7726-03B2DC912F55}"/>
              </a:ext>
            </a:extLst>
          </p:cNvPr>
          <p:cNvSpPr>
            <a:spLocks noGrp="1"/>
          </p:cNvSpPr>
          <p:nvPr>
            <p:ph idx="1"/>
          </p:nvPr>
        </p:nvSpPr>
        <p:spPr/>
        <p:txBody>
          <a:bodyPr/>
          <a:lstStyle/>
          <a:p>
            <a:r>
              <a:rPr lang="en-IN" dirty="0"/>
              <a:t>hbase-client-1.1.2.2.6.2.0-205.jar  </a:t>
            </a:r>
          </a:p>
          <a:p>
            <a:r>
              <a:rPr lang="en-IN" dirty="0"/>
              <a:t>hbase-common-1.1.2.2.6.2.0-205.jar </a:t>
            </a:r>
          </a:p>
          <a:p>
            <a:r>
              <a:rPr lang="en-IN" dirty="0"/>
              <a:t>shc-core-1.1.1-2.1-s_2.11.jar        </a:t>
            </a:r>
          </a:p>
          <a:p>
            <a:r>
              <a:rPr lang="en-IN" dirty="0"/>
              <a:t>hbase-protocol-1.1.2.2.6.2.0-205.jar  </a:t>
            </a:r>
          </a:p>
          <a:p>
            <a:r>
              <a:rPr lang="en-IN" dirty="0"/>
              <a:t>hbase-server-1.1.2.2.6.2.0-205.jar</a:t>
            </a:r>
          </a:p>
        </p:txBody>
      </p:sp>
    </p:spTree>
    <p:extLst>
      <p:ext uri="{BB962C8B-B14F-4D97-AF65-F5344CB8AC3E}">
        <p14:creationId xmlns:p14="http://schemas.microsoft.com/office/powerpoint/2010/main" val="41715687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6202-097E-6F8A-A7C1-98F65E16E660}"/>
              </a:ext>
            </a:extLst>
          </p:cNvPr>
          <p:cNvSpPr>
            <a:spLocks noGrp="1"/>
          </p:cNvSpPr>
          <p:nvPr>
            <p:ph type="title"/>
          </p:nvPr>
        </p:nvSpPr>
        <p:spPr/>
        <p:txBody>
          <a:bodyPr/>
          <a:lstStyle/>
          <a:p>
            <a:r>
              <a:rPr lang="en-IN" dirty="0"/>
              <a:t>Cassandra</a:t>
            </a:r>
          </a:p>
        </p:txBody>
      </p:sp>
      <p:pic>
        <p:nvPicPr>
          <p:cNvPr id="2050" name="Picture 2" descr="NoSQL Distributed Database">
            <a:extLst>
              <a:ext uri="{FF2B5EF4-FFF2-40B4-BE49-F238E27FC236}">
                <a16:creationId xmlns:a16="http://schemas.microsoft.com/office/drawing/2014/main" id="{9B7E0CEB-7A2C-FDB8-226C-A27675F3A0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2089182"/>
            <a:ext cx="7772400" cy="382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2360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72144F-FB9B-6E3D-066F-C1A177389B47}"/>
              </a:ext>
            </a:extLst>
          </p:cNvPr>
          <p:cNvSpPr/>
          <p:nvPr/>
        </p:nvSpPr>
        <p:spPr>
          <a:xfrm>
            <a:off x="3118585" y="3262964"/>
            <a:ext cx="13475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7FD33C3-6977-766F-F85A-F82E855E2C71}"/>
              </a:ext>
            </a:extLst>
          </p:cNvPr>
          <p:cNvSpPr/>
          <p:nvPr/>
        </p:nvSpPr>
        <p:spPr>
          <a:xfrm>
            <a:off x="5170370" y="3262964"/>
            <a:ext cx="13475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B6215B6-C453-0F23-D6B4-7A7E2DE94BEE}"/>
              </a:ext>
            </a:extLst>
          </p:cNvPr>
          <p:cNvSpPr/>
          <p:nvPr/>
        </p:nvSpPr>
        <p:spPr>
          <a:xfrm>
            <a:off x="7109861" y="3262964"/>
            <a:ext cx="134753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E029C5A-4F3A-F504-97E6-5BDD03CE596A}"/>
              </a:ext>
            </a:extLst>
          </p:cNvPr>
          <p:cNvSpPr/>
          <p:nvPr/>
        </p:nvSpPr>
        <p:spPr>
          <a:xfrm>
            <a:off x="2945331" y="2829827"/>
            <a:ext cx="5804033" cy="20594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1D52B1D-D212-D360-5D3B-43F505E2477A}"/>
              </a:ext>
            </a:extLst>
          </p:cNvPr>
          <p:cNvSpPr txBox="1"/>
          <p:nvPr/>
        </p:nvSpPr>
        <p:spPr>
          <a:xfrm>
            <a:off x="4754880" y="4427621"/>
            <a:ext cx="2281187" cy="461665"/>
          </a:xfrm>
          <a:prstGeom prst="rect">
            <a:avLst/>
          </a:prstGeom>
          <a:noFill/>
        </p:spPr>
        <p:txBody>
          <a:bodyPr wrap="square" rtlCol="0">
            <a:spAutoFit/>
          </a:bodyPr>
          <a:lstStyle/>
          <a:p>
            <a:r>
              <a:rPr lang="en-IN" sz="2400" dirty="0"/>
              <a:t>Tables</a:t>
            </a:r>
          </a:p>
        </p:txBody>
      </p:sp>
      <p:sp>
        <p:nvSpPr>
          <p:cNvPr id="10" name="Rectangle 9">
            <a:extLst>
              <a:ext uri="{FF2B5EF4-FFF2-40B4-BE49-F238E27FC236}">
                <a16:creationId xmlns:a16="http://schemas.microsoft.com/office/drawing/2014/main" id="{3DB138C4-85C8-84A9-4455-32701083EA66}"/>
              </a:ext>
            </a:extLst>
          </p:cNvPr>
          <p:cNvSpPr/>
          <p:nvPr/>
        </p:nvSpPr>
        <p:spPr>
          <a:xfrm>
            <a:off x="2194561" y="1905802"/>
            <a:ext cx="7469204" cy="34362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969C7FD-424D-FAAB-DAF2-FB3B72829971}"/>
              </a:ext>
            </a:extLst>
          </p:cNvPr>
          <p:cNvSpPr txBox="1"/>
          <p:nvPr/>
        </p:nvSpPr>
        <p:spPr>
          <a:xfrm>
            <a:off x="2377440" y="3551722"/>
            <a:ext cx="431528" cy="646331"/>
          </a:xfrm>
          <a:prstGeom prst="rect">
            <a:avLst/>
          </a:prstGeom>
          <a:noFill/>
        </p:spPr>
        <p:txBody>
          <a:bodyPr wrap="none" rtlCol="0">
            <a:spAutoFit/>
          </a:bodyPr>
          <a:lstStyle/>
          <a:p>
            <a:r>
              <a:rPr lang="en-IN" sz="3600" dirty="0">
                <a:solidFill>
                  <a:srgbClr val="FF0000"/>
                </a:solidFill>
              </a:rPr>
              <a:t>C</a:t>
            </a:r>
          </a:p>
        </p:txBody>
      </p:sp>
      <p:sp>
        <p:nvSpPr>
          <p:cNvPr id="12" name="Rectangle 11">
            <a:extLst>
              <a:ext uri="{FF2B5EF4-FFF2-40B4-BE49-F238E27FC236}">
                <a16:creationId xmlns:a16="http://schemas.microsoft.com/office/drawing/2014/main" id="{769727EB-45B0-34D3-E14D-ADB35ED78E17}"/>
              </a:ext>
            </a:extLst>
          </p:cNvPr>
          <p:cNvSpPr/>
          <p:nvPr/>
        </p:nvSpPr>
        <p:spPr>
          <a:xfrm>
            <a:off x="1116531" y="981778"/>
            <a:ext cx="9885145" cy="4957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7AF99FC-9EB7-0CB7-AD6D-EABF8AC72A12}"/>
              </a:ext>
            </a:extLst>
          </p:cNvPr>
          <p:cNvSpPr txBox="1"/>
          <p:nvPr/>
        </p:nvSpPr>
        <p:spPr>
          <a:xfrm>
            <a:off x="1434171" y="3720164"/>
            <a:ext cx="431528" cy="646331"/>
          </a:xfrm>
          <a:prstGeom prst="rect">
            <a:avLst/>
          </a:prstGeom>
          <a:noFill/>
        </p:spPr>
        <p:txBody>
          <a:bodyPr wrap="none" rtlCol="0">
            <a:spAutoFit/>
          </a:bodyPr>
          <a:lstStyle/>
          <a:p>
            <a:r>
              <a:rPr lang="en-IN" sz="3600" dirty="0">
                <a:solidFill>
                  <a:srgbClr val="FF0000"/>
                </a:solidFill>
              </a:rPr>
              <a:t>K</a:t>
            </a:r>
          </a:p>
        </p:txBody>
      </p:sp>
    </p:spTree>
    <p:extLst>
      <p:ext uri="{BB962C8B-B14F-4D97-AF65-F5344CB8AC3E}">
        <p14:creationId xmlns:p14="http://schemas.microsoft.com/office/powerpoint/2010/main" val="6313439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3C1A47-F8FB-459F-AE63-6569B948CD24}"/>
              </a:ext>
            </a:extLst>
          </p:cNvPr>
          <p:cNvSpPr>
            <a:spLocks noGrp="1"/>
          </p:cNvSpPr>
          <p:nvPr>
            <p:ph type="title"/>
          </p:nvPr>
        </p:nvSpPr>
        <p:spPr/>
        <p:txBody>
          <a:bodyPr/>
          <a:lstStyle/>
          <a:p>
            <a:r>
              <a:rPr lang="en-IN" dirty="0"/>
              <a:t>Cassandra Placement Strategy</a:t>
            </a:r>
          </a:p>
        </p:txBody>
      </p:sp>
      <p:sp>
        <p:nvSpPr>
          <p:cNvPr id="4" name="Content Placeholder 3">
            <a:extLst>
              <a:ext uri="{FF2B5EF4-FFF2-40B4-BE49-F238E27FC236}">
                <a16:creationId xmlns:a16="http://schemas.microsoft.com/office/drawing/2014/main" id="{94F68FA1-C986-3D8B-85A9-AD3DC585944B}"/>
              </a:ext>
            </a:extLst>
          </p:cNvPr>
          <p:cNvSpPr>
            <a:spLocks noGrp="1"/>
          </p:cNvSpPr>
          <p:nvPr>
            <p:ph idx="1"/>
          </p:nvPr>
        </p:nvSpPr>
        <p:spPr/>
        <p:txBody>
          <a:bodyPr/>
          <a:lstStyle/>
          <a:p>
            <a:r>
              <a:rPr lang="en-IN" dirty="0"/>
              <a:t>Simple Strategy</a:t>
            </a:r>
          </a:p>
          <a:p>
            <a:r>
              <a:rPr lang="en-IN" dirty="0"/>
              <a:t>Network Strategy</a:t>
            </a:r>
          </a:p>
        </p:txBody>
      </p:sp>
    </p:spTree>
    <p:extLst>
      <p:ext uri="{BB962C8B-B14F-4D97-AF65-F5344CB8AC3E}">
        <p14:creationId xmlns:p14="http://schemas.microsoft.com/office/powerpoint/2010/main" val="1870025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28C0-BF35-1BF1-7655-715DB608DF70}"/>
              </a:ext>
            </a:extLst>
          </p:cNvPr>
          <p:cNvSpPr>
            <a:spLocks noGrp="1"/>
          </p:cNvSpPr>
          <p:nvPr>
            <p:ph type="title"/>
          </p:nvPr>
        </p:nvSpPr>
        <p:spPr/>
        <p:txBody>
          <a:bodyPr/>
          <a:lstStyle/>
          <a:p>
            <a:r>
              <a:rPr lang="en-IN" dirty="0"/>
              <a:t>Simple Strategy</a:t>
            </a:r>
          </a:p>
        </p:txBody>
      </p:sp>
      <p:sp>
        <p:nvSpPr>
          <p:cNvPr id="3" name="Content Placeholder 2">
            <a:extLst>
              <a:ext uri="{FF2B5EF4-FFF2-40B4-BE49-F238E27FC236}">
                <a16:creationId xmlns:a16="http://schemas.microsoft.com/office/drawing/2014/main" id="{DB2E5DA6-A0A7-41C2-98D7-8A6D332AB13D}"/>
              </a:ext>
            </a:extLst>
          </p:cNvPr>
          <p:cNvSpPr>
            <a:spLocks noGrp="1"/>
          </p:cNvSpPr>
          <p:nvPr>
            <p:ph idx="1"/>
          </p:nvPr>
        </p:nvSpPr>
        <p:spPr/>
        <p:txBody>
          <a:bodyPr/>
          <a:lstStyle/>
          <a:p>
            <a:pPr marL="0" indent="0">
              <a:buNone/>
            </a:pPr>
            <a:endParaRPr lang="en-IN" dirty="0"/>
          </a:p>
        </p:txBody>
      </p:sp>
      <p:sp>
        <p:nvSpPr>
          <p:cNvPr id="4" name="Oval 3">
            <a:extLst>
              <a:ext uri="{FF2B5EF4-FFF2-40B4-BE49-F238E27FC236}">
                <a16:creationId xmlns:a16="http://schemas.microsoft.com/office/drawing/2014/main" id="{BD46C00A-BB4A-08AA-FACC-5FD8C0E2A74B}"/>
              </a:ext>
            </a:extLst>
          </p:cNvPr>
          <p:cNvSpPr/>
          <p:nvPr/>
        </p:nvSpPr>
        <p:spPr>
          <a:xfrm>
            <a:off x="5398170" y="1870048"/>
            <a:ext cx="972152" cy="8662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70D64A9D-3A62-4DA7-AB6E-8E4A2085337A}"/>
              </a:ext>
            </a:extLst>
          </p:cNvPr>
          <p:cNvSpPr/>
          <p:nvPr/>
        </p:nvSpPr>
        <p:spPr>
          <a:xfrm>
            <a:off x="5305659" y="5209406"/>
            <a:ext cx="972152" cy="8662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D8FA856-F7F9-2E7E-AAAF-1D14D124204F}"/>
              </a:ext>
            </a:extLst>
          </p:cNvPr>
          <p:cNvSpPr/>
          <p:nvPr/>
        </p:nvSpPr>
        <p:spPr>
          <a:xfrm>
            <a:off x="7053713" y="3602082"/>
            <a:ext cx="972152" cy="8662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DF7F094-5DB2-F7BD-8EE6-813C6293D2C6}"/>
              </a:ext>
            </a:extLst>
          </p:cNvPr>
          <p:cNvSpPr/>
          <p:nvPr/>
        </p:nvSpPr>
        <p:spPr>
          <a:xfrm>
            <a:off x="3928979" y="3402714"/>
            <a:ext cx="972152" cy="866274"/>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F182DBC2-DA32-4E85-9136-74CB517032F9}"/>
              </a:ext>
            </a:extLst>
          </p:cNvPr>
          <p:cNvCxnSpPr>
            <a:cxnSpLocks/>
            <a:stCxn id="7" idx="7"/>
          </p:cNvCxnSpPr>
          <p:nvPr/>
        </p:nvCxnSpPr>
        <p:spPr>
          <a:xfrm flipV="1">
            <a:off x="4758763" y="2716351"/>
            <a:ext cx="1113717" cy="81322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87AA4E-0C75-E9FF-87EB-90AFAB6E403B}"/>
              </a:ext>
            </a:extLst>
          </p:cNvPr>
          <p:cNvCxnSpPr>
            <a:cxnSpLocks/>
            <a:stCxn id="4" idx="4"/>
            <a:endCxn id="6" idx="1"/>
          </p:cNvCxnSpPr>
          <p:nvPr/>
        </p:nvCxnSpPr>
        <p:spPr>
          <a:xfrm>
            <a:off x="5884246" y="2736322"/>
            <a:ext cx="1311835" cy="992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BD737B-870E-9512-6490-1F030FA1FC22}"/>
              </a:ext>
            </a:extLst>
          </p:cNvPr>
          <p:cNvCxnSpPr>
            <a:cxnSpLocks/>
          </p:cNvCxnSpPr>
          <p:nvPr/>
        </p:nvCxnSpPr>
        <p:spPr>
          <a:xfrm>
            <a:off x="4663440" y="4183743"/>
            <a:ext cx="853440" cy="1025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C20297F-09E9-3443-EB5C-AB6AAB44D9BE}"/>
              </a:ext>
            </a:extLst>
          </p:cNvPr>
          <p:cNvCxnSpPr>
            <a:cxnSpLocks/>
            <a:endCxn id="6" idx="3"/>
          </p:cNvCxnSpPr>
          <p:nvPr/>
        </p:nvCxnSpPr>
        <p:spPr>
          <a:xfrm flipV="1">
            <a:off x="6096000" y="4341493"/>
            <a:ext cx="1100081" cy="1048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7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pReduce NextGen Architecture">
            <a:extLst>
              <a:ext uri="{FF2B5EF4-FFF2-40B4-BE49-F238E27FC236}">
                <a16:creationId xmlns:a16="http://schemas.microsoft.com/office/drawing/2014/main" id="{4166B5B3-6BC7-955E-6566-FFD43AA0E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30" y="731502"/>
            <a:ext cx="8322067" cy="476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9873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40B1-3B2C-9F85-AFBD-2CA9764B8DBF}"/>
              </a:ext>
            </a:extLst>
          </p:cNvPr>
          <p:cNvSpPr>
            <a:spLocks noGrp="1"/>
          </p:cNvSpPr>
          <p:nvPr>
            <p:ph type="title"/>
          </p:nvPr>
        </p:nvSpPr>
        <p:spPr/>
        <p:txBody>
          <a:bodyPr/>
          <a:lstStyle/>
          <a:p>
            <a:r>
              <a:rPr lang="en-IN" dirty="0"/>
              <a:t>Network Topology</a:t>
            </a:r>
          </a:p>
        </p:txBody>
      </p:sp>
      <p:pic>
        <p:nvPicPr>
          <p:cNvPr id="15" name="Content Placeholder 14">
            <a:extLst>
              <a:ext uri="{FF2B5EF4-FFF2-40B4-BE49-F238E27FC236}">
                <a16:creationId xmlns:a16="http://schemas.microsoft.com/office/drawing/2014/main" id="{449B120B-5B48-8923-9C43-45B2ECA4044B}"/>
              </a:ext>
            </a:extLst>
          </p:cNvPr>
          <p:cNvPicPr>
            <a:picLocks noGrp="1" noChangeAspect="1"/>
          </p:cNvPicPr>
          <p:nvPr>
            <p:ph idx="1"/>
          </p:nvPr>
        </p:nvPicPr>
        <p:blipFill>
          <a:blip r:embed="rId2"/>
          <a:stretch>
            <a:fillRect/>
          </a:stretch>
        </p:blipFill>
        <p:spPr>
          <a:xfrm>
            <a:off x="1698551" y="1889760"/>
            <a:ext cx="2375610" cy="2123440"/>
          </a:xfrm>
        </p:spPr>
      </p:pic>
      <p:pic>
        <p:nvPicPr>
          <p:cNvPr id="17" name="Content Placeholder 14">
            <a:extLst>
              <a:ext uri="{FF2B5EF4-FFF2-40B4-BE49-F238E27FC236}">
                <a16:creationId xmlns:a16="http://schemas.microsoft.com/office/drawing/2014/main" id="{D1B4F257-7771-1CC7-2CAC-8BA017486113}"/>
              </a:ext>
            </a:extLst>
          </p:cNvPr>
          <p:cNvPicPr>
            <a:picLocks noChangeAspect="1"/>
          </p:cNvPicPr>
          <p:nvPr/>
        </p:nvPicPr>
        <p:blipFill>
          <a:blip r:embed="rId2"/>
          <a:stretch>
            <a:fillRect/>
          </a:stretch>
        </p:blipFill>
        <p:spPr>
          <a:xfrm>
            <a:off x="7071361" y="1778000"/>
            <a:ext cx="2375610" cy="2123440"/>
          </a:xfrm>
          <a:prstGeom prst="rect">
            <a:avLst/>
          </a:prstGeom>
        </p:spPr>
      </p:pic>
      <p:pic>
        <p:nvPicPr>
          <p:cNvPr id="18" name="Content Placeholder 14">
            <a:extLst>
              <a:ext uri="{FF2B5EF4-FFF2-40B4-BE49-F238E27FC236}">
                <a16:creationId xmlns:a16="http://schemas.microsoft.com/office/drawing/2014/main" id="{D6AA330E-66B1-087D-7702-CA8A60260B4D}"/>
              </a:ext>
            </a:extLst>
          </p:cNvPr>
          <p:cNvPicPr>
            <a:picLocks noChangeAspect="1"/>
          </p:cNvPicPr>
          <p:nvPr/>
        </p:nvPicPr>
        <p:blipFill>
          <a:blip r:embed="rId2"/>
          <a:stretch>
            <a:fillRect/>
          </a:stretch>
        </p:blipFill>
        <p:spPr>
          <a:xfrm>
            <a:off x="7366000" y="4277360"/>
            <a:ext cx="2375610" cy="1940560"/>
          </a:xfrm>
          <a:prstGeom prst="rect">
            <a:avLst/>
          </a:prstGeom>
        </p:spPr>
      </p:pic>
      <p:pic>
        <p:nvPicPr>
          <p:cNvPr id="19" name="Content Placeholder 14">
            <a:extLst>
              <a:ext uri="{FF2B5EF4-FFF2-40B4-BE49-F238E27FC236}">
                <a16:creationId xmlns:a16="http://schemas.microsoft.com/office/drawing/2014/main" id="{FF121091-4728-8F0B-DE40-DB31286DD5F6}"/>
              </a:ext>
            </a:extLst>
          </p:cNvPr>
          <p:cNvPicPr>
            <a:picLocks noChangeAspect="1"/>
          </p:cNvPicPr>
          <p:nvPr/>
        </p:nvPicPr>
        <p:blipFill>
          <a:blip r:embed="rId2"/>
          <a:stretch>
            <a:fillRect/>
          </a:stretch>
        </p:blipFill>
        <p:spPr>
          <a:xfrm>
            <a:off x="1698551" y="4185920"/>
            <a:ext cx="2375610" cy="2123440"/>
          </a:xfrm>
          <a:prstGeom prst="rect">
            <a:avLst/>
          </a:prstGeom>
        </p:spPr>
      </p:pic>
    </p:spTree>
    <p:extLst>
      <p:ext uri="{BB962C8B-B14F-4D97-AF65-F5344CB8AC3E}">
        <p14:creationId xmlns:p14="http://schemas.microsoft.com/office/powerpoint/2010/main" val="22490798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F53A-DECB-B14B-4227-839639AF940F}"/>
              </a:ext>
            </a:extLst>
          </p:cNvPr>
          <p:cNvSpPr>
            <a:spLocks noGrp="1"/>
          </p:cNvSpPr>
          <p:nvPr>
            <p:ph type="title"/>
          </p:nvPr>
        </p:nvSpPr>
        <p:spPr/>
        <p:txBody>
          <a:bodyPr/>
          <a:lstStyle/>
          <a:p>
            <a:r>
              <a:rPr lang="en-IN" dirty="0"/>
              <a:t>Cassandra Query Limitations</a:t>
            </a:r>
          </a:p>
        </p:txBody>
      </p:sp>
      <p:sp>
        <p:nvSpPr>
          <p:cNvPr id="3" name="Content Placeholder 2">
            <a:extLst>
              <a:ext uri="{FF2B5EF4-FFF2-40B4-BE49-F238E27FC236}">
                <a16:creationId xmlns:a16="http://schemas.microsoft.com/office/drawing/2014/main" id="{95FF2B9C-AE55-9FAE-524A-129290590637}"/>
              </a:ext>
            </a:extLst>
          </p:cNvPr>
          <p:cNvSpPr>
            <a:spLocks noGrp="1"/>
          </p:cNvSpPr>
          <p:nvPr>
            <p:ph idx="1"/>
          </p:nvPr>
        </p:nvSpPr>
        <p:spPr/>
        <p:txBody>
          <a:bodyPr>
            <a:normAutofit fontScale="92500" lnSpcReduction="20000"/>
          </a:bodyPr>
          <a:lstStyle/>
          <a:p>
            <a:r>
              <a:rPr lang="en-US" dirty="0"/>
              <a:t>CQL does not support aggregation queries like max, min, avg</a:t>
            </a:r>
          </a:p>
          <a:p>
            <a:r>
              <a:rPr lang="en-US" dirty="0"/>
              <a:t>CQL does not support group by, having queries.</a:t>
            </a:r>
          </a:p>
          <a:p>
            <a:r>
              <a:rPr lang="en-US" dirty="0"/>
              <a:t>CQL does not support joins.</a:t>
            </a:r>
          </a:p>
          <a:p>
            <a:r>
              <a:rPr lang="en-US" dirty="0"/>
              <a:t>CQL does not support OR queries.</a:t>
            </a:r>
          </a:p>
          <a:p>
            <a:r>
              <a:rPr lang="en-US" dirty="0"/>
              <a:t>CQL does not support wildcard queries.</a:t>
            </a:r>
          </a:p>
          <a:p>
            <a:r>
              <a:rPr lang="en-US" dirty="0"/>
              <a:t>CQL does not support Union, Intersection queries.</a:t>
            </a:r>
          </a:p>
          <a:p>
            <a:r>
              <a:rPr lang="en-US" dirty="0"/>
              <a:t>Table columns cannot be filtered without creating the index.</a:t>
            </a:r>
          </a:p>
          <a:p>
            <a:r>
              <a:rPr lang="en-US" dirty="0"/>
              <a:t>Greater than (&gt;) and less than (&lt;) query is only supported on clustering column.</a:t>
            </a:r>
          </a:p>
          <a:p>
            <a:r>
              <a:rPr lang="en-US" dirty="0"/>
              <a:t>Cassandra query language is not suitable for analytics purposes because it has so many limitations.</a:t>
            </a:r>
            <a:endParaRPr lang="en-IN" dirty="0"/>
          </a:p>
        </p:txBody>
      </p:sp>
    </p:spTree>
    <p:extLst>
      <p:ext uri="{BB962C8B-B14F-4D97-AF65-F5344CB8AC3E}">
        <p14:creationId xmlns:p14="http://schemas.microsoft.com/office/powerpoint/2010/main" val="14812153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4FAE-EC1B-2387-65B4-11D77307D2B2}"/>
              </a:ext>
            </a:extLst>
          </p:cNvPr>
          <p:cNvSpPr>
            <a:spLocks noGrp="1"/>
          </p:cNvSpPr>
          <p:nvPr>
            <p:ph type="title"/>
          </p:nvPr>
        </p:nvSpPr>
        <p:spPr/>
        <p:txBody>
          <a:bodyPr/>
          <a:lstStyle/>
          <a:p>
            <a:r>
              <a:rPr lang="en-IN" dirty="0"/>
              <a:t>Apache NIFI</a:t>
            </a:r>
          </a:p>
        </p:txBody>
      </p:sp>
      <p:pic>
        <p:nvPicPr>
          <p:cNvPr id="1026" name="Picture 2" descr="NiFi Architecture Diagram">
            <a:extLst>
              <a:ext uri="{FF2B5EF4-FFF2-40B4-BE49-F238E27FC236}">
                <a16:creationId xmlns:a16="http://schemas.microsoft.com/office/drawing/2014/main" id="{5D2E3EF5-2F5D-A528-F582-67E119CE50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963" y="1825625"/>
            <a:ext cx="82760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0380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A995-2A24-E686-C092-0192F0317A14}"/>
              </a:ext>
            </a:extLst>
          </p:cNvPr>
          <p:cNvSpPr>
            <a:spLocks noGrp="1"/>
          </p:cNvSpPr>
          <p:nvPr>
            <p:ph type="title"/>
          </p:nvPr>
        </p:nvSpPr>
        <p:spPr/>
        <p:txBody>
          <a:bodyPr/>
          <a:lstStyle/>
          <a:p>
            <a:r>
              <a:rPr lang="en-IN" dirty="0"/>
              <a:t>Apache NIFI </a:t>
            </a:r>
          </a:p>
        </p:txBody>
      </p:sp>
      <p:sp>
        <p:nvSpPr>
          <p:cNvPr id="3" name="Content Placeholder 2">
            <a:extLst>
              <a:ext uri="{FF2B5EF4-FFF2-40B4-BE49-F238E27FC236}">
                <a16:creationId xmlns:a16="http://schemas.microsoft.com/office/drawing/2014/main" id="{4B5A51EB-046B-5120-5D51-3A040948F442}"/>
              </a:ext>
            </a:extLst>
          </p:cNvPr>
          <p:cNvSpPr>
            <a:spLocks noGrp="1"/>
          </p:cNvSpPr>
          <p:nvPr>
            <p:ph idx="1"/>
          </p:nvPr>
        </p:nvSpPr>
        <p:spPr/>
        <p:txBody>
          <a:bodyPr/>
          <a:lstStyle/>
          <a:p>
            <a:r>
              <a:rPr lang="en-IN" dirty="0"/>
              <a:t>Processor : This is a component that does a specific task</a:t>
            </a:r>
          </a:p>
          <a:p>
            <a:r>
              <a:rPr lang="en-IN" dirty="0"/>
              <a:t>Processor Group : Group many processors</a:t>
            </a:r>
          </a:p>
          <a:p>
            <a:r>
              <a:rPr lang="en-IN" dirty="0"/>
              <a:t>Controlled Service</a:t>
            </a:r>
          </a:p>
          <a:p>
            <a:r>
              <a:rPr lang="en-IN" dirty="0"/>
              <a:t>Flow File : How the data propagates in the processor</a:t>
            </a:r>
          </a:p>
        </p:txBody>
      </p:sp>
    </p:spTree>
    <p:extLst>
      <p:ext uri="{BB962C8B-B14F-4D97-AF65-F5344CB8AC3E}">
        <p14:creationId xmlns:p14="http://schemas.microsoft.com/office/powerpoint/2010/main" val="137732522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3D6A-C12A-A705-FDE5-6A0CFA28236C}"/>
              </a:ext>
            </a:extLst>
          </p:cNvPr>
          <p:cNvSpPr>
            <a:spLocks noGrp="1"/>
          </p:cNvSpPr>
          <p:nvPr>
            <p:ph type="title"/>
          </p:nvPr>
        </p:nvSpPr>
        <p:spPr/>
        <p:txBody>
          <a:bodyPr/>
          <a:lstStyle/>
          <a:p>
            <a:r>
              <a:rPr lang="en-IN" dirty="0"/>
              <a:t>What is Streaming</a:t>
            </a:r>
          </a:p>
        </p:txBody>
      </p:sp>
      <p:sp>
        <p:nvSpPr>
          <p:cNvPr id="3" name="Content Placeholder 2">
            <a:extLst>
              <a:ext uri="{FF2B5EF4-FFF2-40B4-BE49-F238E27FC236}">
                <a16:creationId xmlns:a16="http://schemas.microsoft.com/office/drawing/2014/main" id="{AC065565-5DEE-30BD-B3BB-31FF4819875A}"/>
              </a:ext>
            </a:extLst>
          </p:cNvPr>
          <p:cNvSpPr>
            <a:spLocks noGrp="1"/>
          </p:cNvSpPr>
          <p:nvPr>
            <p:ph idx="1"/>
          </p:nvPr>
        </p:nvSpPr>
        <p:spPr/>
        <p:txBody>
          <a:bodyPr/>
          <a:lstStyle/>
          <a:p>
            <a:pPr marL="0" indent="0">
              <a:buNone/>
            </a:pPr>
            <a:r>
              <a:rPr lang="en-IN" dirty="0"/>
              <a:t>Streaming is experiencing the data in real time.</a:t>
            </a:r>
          </a:p>
          <a:p>
            <a:pPr marL="0" indent="0">
              <a:buNone/>
            </a:pPr>
            <a:endParaRPr lang="en-IN" dirty="0"/>
          </a:p>
          <a:p>
            <a:pPr marL="0" indent="0">
              <a:buNone/>
            </a:pPr>
            <a:r>
              <a:rPr lang="en-IN" dirty="0" err="1"/>
              <a:t>Eg</a:t>
            </a:r>
            <a:r>
              <a:rPr lang="en-IN" dirty="0"/>
              <a:t> : YouTube, Netflix, Amazon Prime, </a:t>
            </a:r>
            <a:r>
              <a:rPr lang="en-IN" dirty="0" err="1"/>
              <a:t>Whatsapp</a:t>
            </a:r>
            <a:r>
              <a:rPr lang="en-IN" dirty="0"/>
              <a:t> stream the data in real time to the user</a:t>
            </a:r>
          </a:p>
        </p:txBody>
      </p:sp>
    </p:spTree>
    <p:extLst>
      <p:ext uri="{BB962C8B-B14F-4D97-AF65-F5344CB8AC3E}">
        <p14:creationId xmlns:p14="http://schemas.microsoft.com/office/powerpoint/2010/main" val="23266562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B819-92A6-AEE5-FBAA-D7F6E03B5F60}"/>
              </a:ext>
            </a:extLst>
          </p:cNvPr>
          <p:cNvSpPr>
            <a:spLocks noGrp="1"/>
          </p:cNvSpPr>
          <p:nvPr>
            <p:ph type="title"/>
          </p:nvPr>
        </p:nvSpPr>
        <p:spPr/>
        <p:txBody>
          <a:bodyPr/>
          <a:lstStyle/>
          <a:p>
            <a:r>
              <a:rPr lang="en-IN" dirty="0"/>
              <a:t>Kafka</a:t>
            </a:r>
          </a:p>
        </p:txBody>
      </p:sp>
      <p:sp>
        <p:nvSpPr>
          <p:cNvPr id="3" name="Content Placeholder 2">
            <a:extLst>
              <a:ext uri="{FF2B5EF4-FFF2-40B4-BE49-F238E27FC236}">
                <a16:creationId xmlns:a16="http://schemas.microsoft.com/office/drawing/2014/main" id="{3A2D3B1B-A34E-1260-17E2-F4857328E5D0}"/>
              </a:ext>
            </a:extLst>
          </p:cNvPr>
          <p:cNvSpPr>
            <a:spLocks noGrp="1"/>
          </p:cNvSpPr>
          <p:nvPr>
            <p:ph idx="1"/>
          </p:nvPr>
        </p:nvSpPr>
        <p:spPr/>
        <p:txBody>
          <a:bodyPr/>
          <a:lstStyle/>
          <a:p>
            <a:endParaRPr lang="en-IN" dirty="0"/>
          </a:p>
        </p:txBody>
      </p:sp>
      <p:sp>
        <p:nvSpPr>
          <p:cNvPr id="6" name="Rectangle 5">
            <a:extLst>
              <a:ext uri="{FF2B5EF4-FFF2-40B4-BE49-F238E27FC236}">
                <a16:creationId xmlns:a16="http://schemas.microsoft.com/office/drawing/2014/main" id="{C01483A1-9412-BAF8-FE28-743CEA79BD3A}"/>
              </a:ext>
            </a:extLst>
          </p:cNvPr>
          <p:cNvSpPr/>
          <p:nvPr/>
        </p:nvSpPr>
        <p:spPr>
          <a:xfrm>
            <a:off x="1029903" y="2695074"/>
            <a:ext cx="1953929" cy="10780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PRODUCER</a:t>
            </a:r>
          </a:p>
        </p:txBody>
      </p:sp>
      <p:sp>
        <p:nvSpPr>
          <p:cNvPr id="7" name="Rectangle 6">
            <a:extLst>
              <a:ext uri="{FF2B5EF4-FFF2-40B4-BE49-F238E27FC236}">
                <a16:creationId xmlns:a16="http://schemas.microsoft.com/office/drawing/2014/main" id="{9286130D-5CB2-92AC-CAD7-CA2A356442ED}"/>
              </a:ext>
            </a:extLst>
          </p:cNvPr>
          <p:cNvSpPr/>
          <p:nvPr/>
        </p:nvSpPr>
        <p:spPr>
          <a:xfrm>
            <a:off x="4161722" y="2695073"/>
            <a:ext cx="1953929" cy="10780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TOPICS </a:t>
            </a:r>
            <a:r>
              <a:rPr lang="en-IN" b="1" dirty="0">
                <a:solidFill>
                  <a:schemeClr val="accent5">
                    <a:lumMod val="75000"/>
                  </a:schemeClr>
                </a:solidFill>
              </a:rPr>
              <a:t>Topic1,Topic2</a:t>
            </a:r>
          </a:p>
        </p:txBody>
      </p:sp>
      <p:sp>
        <p:nvSpPr>
          <p:cNvPr id="8" name="Rectangle 7">
            <a:extLst>
              <a:ext uri="{FF2B5EF4-FFF2-40B4-BE49-F238E27FC236}">
                <a16:creationId xmlns:a16="http://schemas.microsoft.com/office/drawing/2014/main" id="{F1C19BB9-29BE-E096-B34D-A90768D02F06}"/>
              </a:ext>
            </a:extLst>
          </p:cNvPr>
          <p:cNvSpPr/>
          <p:nvPr/>
        </p:nvSpPr>
        <p:spPr>
          <a:xfrm>
            <a:off x="7688981" y="2695072"/>
            <a:ext cx="1953929" cy="107802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CONSUMER</a:t>
            </a:r>
          </a:p>
        </p:txBody>
      </p:sp>
      <p:sp>
        <p:nvSpPr>
          <p:cNvPr id="9" name="TextBox 8">
            <a:extLst>
              <a:ext uri="{FF2B5EF4-FFF2-40B4-BE49-F238E27FC236}">
                <a16:creationId xmlns:a16="http://schemas.microsoft.com/office/drawing/2014/main" id="{B6CBCE7A-5624-FDA7-1285-FABB74F05299}"/>
              </a:ext>
            </a:extLst>
          </p:cNvPr>
          <p:cNvSpPr txBox="1"/>
          <p:nvPr/>
        </p:nvSpPr>
        <p:spPr>
          <a:xfrm>
            <a:off x="8210349" y="3387108"/>
            <a:ext cx="1337912" cy="369332"/>
          </a:xfrm>
          <a:prstGeom prst="rect">
            <a:avLst/>
          </a:prstGeom>
          <a:noFill/>
        </p:spPr>
        <p:txBody>
          <a:bodyPr wrap="square" rtlCol="0">
            <a:spAutoFit/>
          </a:bodyPr>
          <a:lstStyle/>
          <a:p>
            <a:r>
              <a:rPr lang="en-IN" dirty="0"/>
              <a:t>Group-ID</a:t>
            </a:r>
          </a:p>
        </p:txBody>
      </p:sp>
    </p:spTree>
    <p:extLst>
      <p:ext uri="{BB962C8B-B14F-4D97-AF65-F5344CB8AC3E}">
        <p14:creationId xmlns:p14="http://schemas.microsoft.com/office/powerpoint/2010/main" val="588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FC84-0832-5691-66E6-9BA92E936808}"/>
              </a:ext>
            </a:extLst>
          </p:cNvPr>
          <p:cNvSpPr>
            <a:spLocks noGrp="1"/>
          </p:cNvSpPr>
          <p:nvPr>
            <p:ph type="title"/>
          </p:nvPr>
        </p:nvSpPr>
        <p:spPr/>
        <p:txBody>
          <a:bodyPr/>
          <a:lstStyle/>
          <a:p>
            <a:r>
              <a:rPr lang="en-IN" dirty="0"/>
              <a:t>Consumption Model</a:t>
            </a:r>
          </a:p>
        </p:txBody>
      </p:sp>
      <p:sp>
        <p:nvSpPr>
          <p:cNvPr id="3" name="Content Placeholder 2">
            <a:extLst>
              <a:ext uri="{FF2B5EF4-FFF2-40B4-BE49-F238E27FC236}">
                <a16:creationId xmlns:a16="http://schemas.microsoft.com/office/drawing/2014/main" id="{5273A2C0-70F6-F655-079E-DC9D30C91CFA}"/>
              </a:ext>
            </a:extLst>
          </p:cNvPr>
          <p:cNvSpPr>
            <a:spLocks noGrp="1"/>
          </p:cNvSpPr>
          <p:nvPr>
            <p:ph idx="1"/>
          </p:nvPr>
        </p:nvSpPr>
        <p:spPr/>
        <p:txBody>
          <a:bodyPr>
            <a:normAutofit fontScale="92500" lnSpcReduction="20000"/>
          </a:bodyPr>
          <a:lstStyle/>
          <a:p>
            <a:r>
              <a:rPr lang="en-IN" dirty="0"/>
              <a:t>Earliest</a:t>
            </a:r>
          </a:p>
          <a:p>
            <a:r>
              <a:rPr lang="en-IN" dirty="0"/>
              <a:t>Latest</a:t>
            </a:r>
          </a:p>
          <a:p>
            <a:endParaRPr lang="en-IN" dirty="0"/>
          </a:p>
          <a:p>
            <a:pPr marL="0" indent="0">
              <a:lnSpc>
                <a:spcPct val="115000"/>
              </a:lnSpc>
              <a:spcAft>
                <a:spcPts val="1000"/>
              </a:spcAft>
              <a:buNone/>
            </a:pPr>
            <a:r>
              <a:rPr lang="en-IN" sz="1800" b="1" dirty="0" err="1">
                <a:solidFill>
                  <a:srgbClr val="7F0055"/>
                </a:solidFill>
                <a:effectLst/>
                <a:latin typeface="Consolas" panose="020B0609020204030204" pitchFamily="49" charset="0"/>
                <a:ea typeface="DengXian" panose="02010600030101010101" pitchFamily="2" charset="-122"/>
                <a:cs typeface="Consolas" panose="020B0609020204030204" pitchFamily="49" charset="0"/>
              </a:rPr>
              <a:t>val</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err="1">
                <a:solidFill>
                  <a:srgbClr val="5E5EFF"/>
                </a:solidFill>
                <a:effectLst/>
                <a:latin typeface="Consolas" panose="020B0609020204030204" pitchFamily="49" charset="0"/>
                <a:ea typeface="DengXian" panose="02010600030101010101" pitchFamily="2" charset="-122"/>
                <a:cs typeface="Consolas" panose="020B0609020204030204" pitchFamily="49" charset="0"/>
              </a:rPr>
              <a:t>kparams</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 </a:t>
            </a:r>
            <a:r>
              <a:rPr lang="en-IN" sz="1800" dirty="0">
                <a:solidFill>
                  <a:srgbClr val="0000C0"/>
                </a:solidFill>
                <a:effectLst/>
                <a:latin typeface="Consolas" panose="020B0609020204030204" pitchFamily="49" charset="0"/>
                <a:ea typeface="DengXian" panose="02010600030101010101" pitchFamily="2" charset="-122"/>
                <a:cs typeface="Consolas" panose="020B0609020204030204" pitchFamily="49" charset="0"/>
              </a:rPr>
              <a:t>Map</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r>
              <a:rPr lang="en-IN" sz="1800" i="1" dirty="0">
                <a:solidFill>
                  <a:srgbClr val="329399"/>
                </a:solidFill>
                <a:effectLst/>
                <a:latin typeface="Consolas" panose="020B0609020204030204" pitchFamily="49" charset="0"/>
                <a:ea typeface="DengXian" panose="02010600030101010101" pitchFamily="2" charset="-122"/>
                <a:cs typeface="Consolas" panose="020B0609020204030204" pitchFamily="49" charset="0"/>
              </a:rPr>
              <a:t>String</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Object](</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u="sng" dirty="0" err="1">
                <a:solidFill>
                  <a:srgbClr val="2A00FF"/>
                </a:solidFill>
                <a:effectLst/>
                <a:latin typeface="Consolas" panose="020B0609020204030204" pitchFamily="49" charset="0"/>
                <a:ea typeface="DengXian" panose="02010600030101010101" pitchFamily="2" charset="-122"/>
                <a:cs typeface="Consolas" panose="020B0609020204030204" pitchFamily="49" charset="0"/>
              </a:rPr>
              <a:t>bootstrap.servers</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4C4C4C"/>
                </a:solidFill>
                <a:effectLst/>
                <a:latin typeface="Consolas" panose="020B0609020204030204" pitchFamily="49" charset="0"/>
                <a:ea typeface="DengXian" panose="02010600030101010101" pitchFamily="2" charset="-122"/>
                <a:cs typeface="Consolas" panose="020B0609020204030204" pitchFamily="49" charset="0"/>
              </a:rPr>
              <a:t>-&gt;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"localhost:9092"</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15000"/>
              </a:lnSpc>
              <a:spcAft>
                <a:spcPts val="1000"/>
              </a:spcAft>
              <a:buNone/>
            </a:pPr>
            <a:r>
              <a:rPr lang="en-IN" sz="1800" dirty="0">
                <a:solidFill>
                  <a:srgbClr val="000000"/>
                </a:solidFill>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u="sng" dirty="0" err="1">
                <a:solidFill>
                  <a:srgbClr val="2A00FF"/>
                </a:solidFill>
                <a:effectLst/>
                <a:latin typeface="Consolas" panose="020B0609020204030204" pitchFamily="49" charset="0"/>
                <a:ea typeface="DengXian" panose="02010600030101010101" pitchFamily="2" charset="-122"/>
                <a:cs typeface="Consolas" panose="020B0609020204030204" pitchFamily="49" charset="0"/>
              </a:rPr>
              <a:t>key.deserializer</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4C4C4C"/>
                </a:solidFill>
                <a:effectLst/>
                <a:latin typeface="Consolas" panose="020B0609020204030204" pitchFamily="49" charset="0"/>
                <a:ea typeface="DengXian" panose="02010600030101010101" pitchFamily="2" charset="-122"/>
                <a:cs typeface="Consolas" panose="020B0609020204030204" pitchFamily="49" charset="0"/>
              </a:rPr>
              <a:t>-&gt;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err="1">
                <a:solidFill>
                  <a:srgbClr val="4C4C4C"/>
                </a:solidFill>
                <a:effectLst/>
                <a:latin typeface="Consolas" panose="020B0609020204030204" pitchFamily="49" charset="0"/>
                <a:ea typeface="DengXian" panose="02010600030101010101" pitchFamily="2" charset="-122"/>
                <a:cs typeface="Consolas" panose="020B0609020204030204" pitchFamily="49" charset="0"/>
              </a:rPr>
              <a:t>classOf</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r>
              <a:rPr lang="en-IN" sz="1800" dirty="0" err="1">
                <a:solidFill>
                  <a:srgbClr val="000000"/>
                </a:solidFill>
                <a:effectLst/>
                <a:latin typeface="Consolas" panose="020B0609020204030204" pitchFamily="49" charset="0"/>
                <a:ea typeface="DengXian" panose="02010600030101010101" pitchFamily="2" charset="-122"/>
                <a:cs typeface="Consolas" panose="020B0609020204030204" pitchFamily="49" charset="0"/>
              </a:rPr>
              <a:t>StringDeserializer</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15000"/>
              </a:lnSpc>
              <a:spcAft>
                <a:spcPts val="1000"/>
              </a:spcAft>
              <a:buNone/>
            </a:pP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u="sng" dirty="0" err="1">
                <a:solidFill>
                  <a:srgbClr val="2A00FF"/>
                </a:solidFill>
                <a:effectLst/>
                <a:latin typeface="Consolas" panose="020B0609020204030204" pitchFamily="49" charset="0"/>
                <a:ea typeface="DengXian" panose="02010600030101010101" pitchFamily="2" charset="-122"/>
                <a:cs typeface="Consolas" panose="020B0609020204030204" pitchFamily="49" charset="0"/>
              </a:rPr>
              <a:t>value.deserializer</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4C4C4C"/>
                </a:solidFill>
                <a:effectLst/>
                <a:latin typeface="Consolas" panose="020B0609020204030204" pitchFamily="49" charset="0"/>
                <a:ea typeface="DengXian" panose="02010600030101010101" pitchFamily="2" charset="-122"/>
                <a:cs typeface="Consolas" panose="020B0609020204030204" pitchFamily="49" charset="0"/>
              </a:rPr>
              <a:t>-&gt;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err="1">
                <a:solidFill>
                  <a:srgbClr val="4C4C4C"/>
                </a:solidFill>
                <a:effectLst/>
                <a:latin typeface="Consolas" panose="020B0609020204030204" pitchFamily="49" charset="0"/>
                <a:ea typeface="DengXian" panose="02010600030101010101" pitchFamily="2" charset="-122"/>
                <a:cs typeface="Consolas" panose="020B0609020204030204" pitchFamily="49" charset="0"/>
              </a:rPr>
              <a:t>classOf</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r>
              <a:rPr lang="en-IN" sz="1800" dirty="0" err="1">
                <a:solidFill>
                  <a:srgbClr val="000000"/>
                </a:solidFill>
                <a:effectLst/>
                <a:latin typeface="Consolas" panose="020B0609020204030204" pitchFamily="49" charset="0"/>
                <a:ea typeface="DengXian" panose="02010600030101010101" pitchFamily="2" charset="-122"/>
                <a:cs typeface="Consolas" panose="020B0609020204030204" pitchFamily="49" charset="0"/>
              </a:rPr>
              <a:t>StringDeserializer</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15000"/>
              </a:lnSpc>
              <a:spcAft>
                <a:spcPts val="1000"/>
              </a:spcAft>
              <a:buNone/>
            </a:pPr>
            <a:r>
              <a:rPr lang="en-IN" sz="1800" dirty="0">
                <a:solidFill>
                  <a:srgbClr val="000000"/>
                </a:solidFill>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"group.id"</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4C4C4C"/>
                </a:solidFill>
                <a:effectLst/>
                <a:latin typeface="Consolas" panose="020B0609020204030204" pitchFamily="49" charset="0"/>
                <a:ea typeface="DengXian" panose="02010600030101010101" pitchFamily="2" charset="-122"/>
                <a:cs typeface="Consolas" panose="020B0609020204030204" pitchFamily="49" charset="0"/>
              </a:rPr>
              <a:t>-&gt;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“consumer_1_demo_topic"</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15000"/>
              </a:lnSpc>
              <a:spcAft>
                <a:spcPts val="1000"/>
              </a:spcAft>
              <a:buNone/>
            </a:pP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u="sng" dirty="0" err="1">
                <a:solidFill>
                  <a:srgbClr val="2A00FF"/>
                </a:solidFill>
                <a:effectLst/>
                <a:latin typeface="Consolas" panose="020B0609020204030204" pitchFamily="49" charset="0"/>
                <a:ea typeface="DengXian" panose="02010600030101010101" pitchFamily="2" charset="-122"/>
                <a:cs typeface="Consolas" panose="020B0609020204030204" pitchFamily="49" charset="0"/>
              </a:rPr>
              <a:t>auto.offset.reset</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4C4C4C"/>
                </a:solidFill>
                <a:effectLst/>
                <a:latin typeface="Consolas" panose="020B0609020204030204" pitchFamily="49" charset="0"/>
                <a:ea typeface="DengXian" panose="02010600030101010101" pitchFamily="2" charset="-122"/>
                <a:cs typeface="Consolas" panose="020B0609020204030204" pitchFamily="49" charset="0"/>
              </a:rPr>
              <a:t>-&gt;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"latest"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lnSpc>
                <a:spcPct val="115000"/>
              </a:lnSpc>
              <a:spcAft>
                <a:spcPts val="1000"/>
              </a:spcAft>
              <a:buNone/>
            </a:pPr>
            <a:r>
              <a:rPr lang="en-IN" sz="1800" u="sng" dirty="0">
                <a:solidFill>
                  <a:srgbClr val="000000"/>
                </a:solidFill>
                <a:latin typeface="Consolas" panose="020B0609020204030204" pitchFamily="49" charset="0"/>
                <a:ea typeface="DengXian" panose="02010600030101010101" pitchFamily="2" charset="-122"/>
                <a:cs typeface="Consolas" panose="020B0609020204030204" pitchFamily="49" charset="0"/>
              </a:rPr>
              <a:t>             </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u="sng" dirty="0" err="1">
                <a:solidFill>
                  <a:srgbClr val="2A00FF"/>
                </a:solidFill>
                <a:effectLst/>
                <a:latin typeface="Consolas" panose="020B0609020204030204" pitchFamily="49" charset="0"/>
                <a:ea typeface="DengXian" panose="02010600030101010101" pitchFamily="2" charset="-122"/>
                <a:cs typeface="Consolas" panose="020B0609020204030204" pitchFamily="49" charset="0"/>
              </a:rPr>
              <a:t>enable.auto.commit</a:t>
            </a:r>
            <a:r>
              <a:rPr lang="en-IN" sz="1800" u="sng" dirty="0">
                <a:solidFill>
                  <a:srgbClr val="2A00FF"/>
                </a:solidFill>
                <a:effectLst/>
                <a:latin typeface="Consolas" panose="020B0609020204030204" pitchFamily="49" charset="0"/>
                <a:ea typeface="DengXian" panose="02010600030101010101" pitchFamily="2" charset="-122"/>
                <a:cs typeface="Consolas" panose="020B0609020204030204" pitchFamily="49" charset="0"/>
              </a:rPr>
              <a: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a:solidFill>
                  <a:srgbClr val="4C4C4C"/>
                </a:solidFill>
                <a:effectLst/>
                <a:latin typeface="Consolas" panose="020B0609020204030204" pitchFamily="49" charset="0"/>
                <a:ea typeface="DengXian" panose="02010600030101010101" pitchFamily="2" charset="-122"/>
                <a:cs typeface="Consolas" panose="020B0609020204030204" pitchFamily="49" charset="0"/>
              </a:rPr>
              <a:t>-&gt;</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b="1" u="sng" dirty="0">
                <a:solidFill>
                  <a:srgbClr val="7F0055"/>
                </a:solidFill>
                <a:effectLst/>
                <a:latin typeface="Consolas" panose="020B0609020204030204" pitchFamily="49" charset="0"/>
                <a:ea typeface="DengXian" panose="02010600030101010101" pitchFamily="2" charset="-122"/>
                <a:cs typeface="Consolas" panose="020B0609020204030204" pitchFamily="49" charset="0"/>
              </a:rPr>
              <a:t>false</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 </a:t>
            </a:r>
            <a:r>
              <a:rPr lang="en-IN" sz="1800" dirty="0" err="1">
                <a:solidFill>
                  <a:srgbClr val="000000"/>
                </a:solidFill>
                <a:effectLst/>
                <a:latin typeface="Consolas" panose="020B0609020204030204" pitchFamily="49" charset="0"/>
                <a:ea typeface="DengXian" panose="02010600030101010101" pitchFamily="2" charset="-122"/>
                <a:cs typeface="Consolas" panose="020B0609020204030204" pitchFamily="49" charset="0"/>
              </a:rPr>
              <a:t>java.lang.Boolean</a:t>
            </a:r>
            <a:r>
              <a:rPr lang="en-IN" sz="1800" dirty="0">
                <a:solidFill>
                  <a:srgbClr val="000000"/>
                </a:solidFill>
                <a:effectLst/>
                <a:latin typeface="Consolas" panose="020B0609020204030204" pitchFamily="49" charset="0"/>
                <a:ea typeface="DengXian" panose="02010600030101010101" pitchFamily="2" charset="-122"/>
                <a:cs typeface="Consolas" panose="020B0609020204030204" pitchFamily="49" charset="0"/>
              </a:rPr>
              <a: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4146247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D863-34E5-2CED-A54A-A7139FA6BC3F}"/>
              </a:ext>
            </a:extLst>
          </p:cNvPr>
          <p:cNvSpPr>
            <a:spLocks noGrp="1"/>
          </p:cNvSpPr>
          <p:nvPr>
            <p:ph type="title"/>
          </p:nvPr>
        </p:nvSpPr>
        <p:spPr/>
        <p:txBody>
          <a:bodyPr/>
          <a:lstStyle/>
          <a:p>
            <a:r>
              <a:rPr lang="en-IN" dirty="0"/>
              <a:t>Kafka Delivery Guarantee</a:t>
            </a:r>
          </a:p>
        </p:txBody>
      </p:sp>
      <p:sp>
        <p:nvSpPr>
          <p:cNvPr id="3" name="Content Placeholder 2">
            <a:extLst>
              <a:ext uri="{FF2B5EF4-FFF2-40B4-BE49-F238E27FC236}">
                <a16:creationId xmlns:a16="http://schemas.microsoft.com/office/drawing/2014/main" id="{1AF70136-4B52-3079-1F9C-06236C1DEA57}"/>
              </a:ext>
            </a:extLst>
          </p:cNvPr>
          <p:cNvSpPr>
            <a:spLocks noGrp="1"/>
          </p:cNvSpPr>
          <p:nvPr>
            <p:ph idx="1"/>
          </p:nvPr>
        </p:nvSpPr>
        <p:spPr/>
        <p:txBody>
          <a:bodyPr/>
          <a:lstStyle/>
          <a:p>
            <a:r>
              <a:rPr lang="en-IN" dirty="0"/>
              <a:t>Fire and Forget</a:t>
            </a:r>
          </a:p>
          <a:p>
            <a:r>
              <a:rPr lang="en-IN" dirty="0"/>
              <a:t>Async</a:t>
            </a:r>
          </a:p>
          <a:p>
            <a:r>
              <a:rPr lang="en-IN" dirty="0"/>
              <a:t>Sync</a:t>
            </a:r>
          </a:p>
        </p:txBody>
      </p:sp>
    </p:spTree>
    <p:extLst>
      <p:ext uri="{BB962C8B-B14F-4D97-AF65-F5344CB8AC3E}">
        <p14:creationId xmlns:p14="http://schemas.microsoft.com/office/powerpoint/2010/main" val="21170094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0A5A-BAFC-F0CE-44C7-EE132FC3C219}"/>
              </a:ext>
            </a:extLst>
          </p:cNvPr>
          <p:cNvSpPr>
            <a:spLocks noGrp="1"/>
          </p:cNvSpPr>
          <p:nvPr>
            <p:ph type="title"/>
          </p:nvPr>
        </p:nvSpPr>
        <p:spPr/>
        <p:txBody>
          <a:bodyPr/>
          <a:lstStyle/>
          <a:p>
            <a:r>
              <a:rPr lang="en-IN" dirty="0"/>
              <a:t>Spark Structured Streaming</a:t>
            </a:r>
          </a:p>
        </p:txBody>
      </p:sp>
      <p:sp>
        <p:nvSpPr>
          <p:cNvPr id="3" name="Content Placeholder 2">
            <a:extLst>
              <a:ext uri="{FF2B5EF4-FFF2-40B4-BE49-F238E27FC236}">
                <a16:creationId xmlns:a16="http://schemas.microsoft.com/office/drawing/2014/main" id="{2EEC192E-7E00-26CD-2542-BF44F554397B}"/>
              </a:ext>
            </a:extLst>
          </p:cNvPr>
          <p:cNvSpPr>
            <a:spLocks noGrp="1"/>
          </p:cNvSpPr>
          <p:nvPr>
            <p:ph idx="1"/>
          </p:nvPr>
        </p:nvSpPr>
        <p:spPr/>
        <p:txBody>
          <a:bodyPr/>
          <a:lstStyle/>
          <a:p>
            <a:r>
              <a:rPr lang="en-IN" dirty="0"/>
              <a:t>File Streaming : It will continuously read the files from a directory</a:t>
            </a:r>
          </a:p>
          <a:p>
            <a:r>
              <a:rPr lang="en-IN" dirty="0"/>
              <a:t>Socket Streaming : Keep listening to a port and read the data</a:t>
            </a:r>
          </a:p>
          <a:p>
            <a:r>
              <a:rPr lang="en-IN" dirty="0"/>
              <a:t>Kafka : Read and write into Kafka</a:t>
            </a:r>
          </a:p>
          <a:p>
            <a:r>
              <a:rPr lang="en-IN" dirty="0"/>
              <a:t>Kinesis : Integrates with AWS Kinesis</a:t>
            </a:r>
          </a:p>
        </p:txBody>
      </p:sp>
    </p:spTree>
    <p:extLst>
      <p:ext uri="{BB962C8B-B14F-4D97-AF65-F5344CB8AC3E}">
        <p14:creationId xmlns:p14="http://schemas.microsoft.com/office/powerpoint/2010/main" val="22537992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C9D80E-B5BF-6431-F4EB-3B60A91D8173}"/>
              </a:ext>
            </a:extLst>
          </p:cNvPr>
          <p:cNvSpPr/>
          <p:nvPr/>
        </p:nvSpPr>
        <p:spPr>
          <a:xfrm>
            <a:off x="4908884" y="2523021"/>
            <a:ext cx="6102417" cy="161584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07D2AA1-648C-6FCE-F045-9028F8A9582F}"/>
              </a:ext>
            </a:extLst>
          </p:cNvPr>
          <p:cNvSpPr>
            <a:spLocks noGrp="1"/>
          </p:cNvSpPr>
          <p:nvPr>
            <p:ph type="title"/>
          </p:nvPr>
        </p:nvSpPr>
        <p:spPr/>
        <p:txBody>
          <a:bodyPr/>
          <a:lstStyle/>
          <a:p>
            <a:r>
              <a:rPr lang="en-IN" dirty="0"/>
              <a:t>Structured Streaming with Kafka</a:t>
            </a:r>
          </a:p>
        </p:txBody>
      </p:sp>
      <p:graphicFrame>
        <p:nvGraphicFramePr>
          <p:cNvPr id="7" name="Table 7">
            <a:extLst>
              <a:ext uri="{FF2B5EF4-FFF2-40B4-BE49-F238E27FC236}">
                <a16:creationId xmlns:a16="http://schemas.microsoft.com/office/drawing/2014/main" id="{83695043-5FFB-8F6B-20BF-AD8F2E8DF8AC}"/>
              </a:ext>
            </a:extLst>
          </p:cNvPr>
          <p:cNvGraphicFramePr>
            <a:graphicFrameLocks noGrp="1"/>
          </p:cNvGraphicFramePr>
          <p:nvPr>
            <p:ph idx="1"/>
            <p:extLst>
              <p:ext uri="{D42A27DB-BD31-4B8C-83A1-F6EECF244321}">
                <p14:modId xmlns:p14="http://schemas.microsoft.com/office/powerpoint/2010/main" val="3938854926"/>
              </p:ext>
            </p:extLst>
          </p:nvPr>
        </p:nvGraphicFramePr>
        <p:xfrm>
          <a:off x="5075721" y="2808170"/>
          <a:ext cx="5704576" cy="1097280"/>
        </p:xfrm>
        <a:graphic>
          <a:graphicData uri="http://schemas.openxmlformats.org/drawingml/2006/table">
            <a:tbl>
              <a:tblPr firstRow="1" bandRow="1">
                <a:tableStyleId>{5C22544A-7EE6-4342-B048-85BDC9FD1C3A}</a:tableStyleId>
              </a:tblPr>
              <a:tblGrid>
                <a:gridCol w="802338">
                  <a:extLst>
                    <a:ext uri="{9D8B030D-6E8A-4147-A177-3AD203B41FA5}">
                      <a16:colId xmlns:a16="http://schemas.microsoft.com/office/drawing/2014/main" val="1600538796"/>
                    </a:ext>
                  </a:extLst>
                </a:gridCol>
                <a:gridCol w="802338">
                  <a:extLst>
                    <a:ext uri="{9D8B030D-6E8A-4147-A177-3AD203B41FA5}">
                      <a16:colId xmlns:a16="http://schemas.microsoft.com/office/drawing/2014/main" val="2271076052"/>
                    </a:ext>
                  </a:extLst>
                </a:gridCol>
                <a:gridCol w="802338">
                  <a:extLst>
                    <a:ext uri="{9D8B030D-6E8A-4147-A177-3AD203B41FA5}">
                      <a16:colId xmlns:a16="http://schemas.microsoft.com/office/drawing/2014/main" val="2196509597"/>
                    </a:ext>
                  </a:extLst>
                </a:gridCol>
                <a:gridCol w="1011979">
                  <a:extLst>
                    <a:ext uri="{9D8B030D-6E8A-4147-A177-3AD203B41FA5}">
                      <a16:colId xmlns:a16="http://schemas.microsoft.com/office/drawing/2014/main" val="4005113217"/>
                    </a:ext>
                  </a:extLst>
                </a:gridCol>
                <a:gridCol w="855686">
                  <a:extLst>
                    <a:ext uri="{9D8B030D-6E8A-4147-A177-3AD203B41FA5}">
                      <a16:colId xmlns:a16="http://schemas.microsoft.com/office/drawing/2014/main" val="1305287717"/>
                    </a:ext>
                  </a:extLst>
                </a:gridCol>
                <a:gridCol w="1429897">
                  <a:extLst>
                    <a:ext uri="{9D8B030D-6E8A-4147-A177-3AD203B41FA5}">
                      <a16:colId xmlns:a16="http://schemas.microsoft.com/office/drawing/2014/main" val="1268224574"/>
                    </a:ext>
                  </a:extLst>
                </a:gridCol>
              </a:tblGrid>
              <a:tr h="337697">
                <a:tc>
                  <a:txBody>
                    <a:bodyPr/>
                    <a:lstStyle/>
                    <a:p>
                      <a:r>
                        <a:rPr lang="en-IN" dirty="0"/>
                        <a:t>Key</a:t>
                      </a:r>
                    </a:p>
                  </a:txBody>
                  <a:tcPr/>
                </a:tc>
                <a:tc>
                  <a:txBody>
                    <a:bodyPr/>
                    <a:lstStyle/>
                    <a:p>
                      <a:r>
                        <a:rPr lang="en-IN" dirty="0"/>
                        <a:t>Value</a:t>
                      </a:r>
                    </a:p>
                  </a:txBody>
                  <a:tcPr/>
                </a:tc>
                <a:tc>
                  <a:txBody>
                    <a:bodyPr/>
                    <a:lstStyle/>
                    <a:p>
                      <a:r>
                        <a:rPr lang="en-IN" dirty="0"/>
                        <a:t>Topic</a:t>
                      </a:r>
                    </a:p>
                  </a:txBody>
                  <a:tcPr/>
                </a:tc>
                <a:tc>
                  <a:txBody>
                    <a:bodyPr/>
                    <a:lstStyle/>
                    <a:p>
                      <a:r>
                        <a:rPr lang="en-IN" dirty="0"/>
                        <a:t>Partition</a:t>
                      </a:r>
                    </a:p>
                  </a:txBody>
                  <a:tcPr/>
                </a:tc>
                <a:tc>
                  <a:txBody>
                    <a:bodyPr/>
                    <a:lstStyle/>
                    <a:p>
                      <a:r>
                        <a:rPr lang="en-IN" dirty="0"/>
                        <a:t>Offset</a:t>
                      </a:r>
                    </a:p>
                  </a:txBody>
                  <a:tcPr/>
                </a:tc>
                <a:tc>
                  <a:txBody>
                    <a:bodyPr/>
                    <a:lstStyle/>
                    <a:p>
                      <a:r>
                        <a:rPr lang="en-IN" dirty="0"/>
                        <a:t>timestamp</a:t>
                      </a:r>
                    </a:p>
                  </a:txBody>
                  <a:tcPr/>
                </a:tc>
                <a:extLst>
                  <a:ext uri="{0D108BD9-81ED-4DB2-BD59-A6C34878D82A}">
                    <a16:rowId xmlns:a16="http://schemas.microsoft.com/office/drawing/2014/main" val="1921313720"/>
                  </a:ext>
                </a:extLst>
              </a:tr>
              <a:tr h="33769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98359178"/>
                  </a:ext>
                </a:extLst>
              </a:tr>
              <a:tr h="33769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2107041"/>
                  </a:ext>
                </a:extLst>
              </a:tr>
            </a:tbl>
          </a:graphicData>
        </a:graphic>
      </p:graphicFrame>
      <p:sp>
        <p:nvSpPr>
          <p:cNvPr id="4" name="Rectangle 3">
            <a:extLst>
              <a:ext uri="{FF2B5EF4-FFF2-40B4-BE49-F238E27FC236}">
                <a16:creationId xmlns:a16="http://schemas.microsoft.com/office/drawing/2014/main" id="{EE4396B0-A227-DDA7-6EDE-41713DDB6997}"/>
              </a:ext>
            </a:extLst>
          </p:cNvPr>
          <p:cNvSpPr/>
          <p:nvPr/>
        </p:nvSpPr>
        <p:spPr>
          <a:xfrm>
            <a:off x="1029903" y="2808170"/>
            <a:ext cx="2242686" cy="12416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lumMod val="50000"/>
                  </a:schemeClr>
                </a:solidFill>
              </a:rPr>
              <a:t>Kafka Streaming</a:t>
            </a:r>
          </a:p>
        </p:txBody>
      </p:sp>
      <p:sp>
        <p:nvSpPr>
          <p:cNvPr id="6" name="Rectangle: Rounded Corners 5">
            <a:extLst>
              <a:ext uri="{FF2B5EF4-FFF2-40B4-BE49-F238E27FC236}">
                <a16:creationId xmlns:a16="http://schemas.microsoft.com/office/drawing/2014/main" id="{97ECAF94-BC4E-8552-CECF-EDFCC71F11A0}"/>
              </a:ext>
            </a:extLst>
          </p:cNvPr>
          <p:cNvSpPr/>
          <p:nvPr/>
        </p:nvSpPr>
        <p:spPr>
          <a:xfrm>
            <a:off x="6391175" y="1925053"/>
            <a:ext cx="2059806" cy="4908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lumMod val="50000"/>
                  </a:schemeClr>
                </a:solidFill>
              </a:rPr>
              <a:t>Input Table</a:t>
            </a:r>
          </a:p>
        </p:txBody>
      </p:sp>
      <p:sp>
        <p:nvSpPr>
          <p:cNvPr id="8" name="Arrow: Right 7">
            <a:extLst>
              <a:ext uri="{FF2B5EF4-FFF2-40B4-BE49-F238E27FC236}">
                <a16:creationId xmlns:a16="http://schemas.microsoft.com/office/drawing/2014/main" id="{EFA57981-A2B2-4342-703C-A9BFEF06A013}"/>
              </a:ext>
            </a:extLst>
          </p:cNvPr>
          <p:cNvSpPr/>
          <p:nvPr/>
        </p:nvSpPr>
        <p:spPr>
          <a:xfrm>
            <a:off x="3474720" y="3214838"/>
            <a:ext cx="818147" cy="500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765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B680-845C-ECD7-9F41-D3C7BF92DA49}"/>
              </a:ext>
            </a:extLst>
          </p:cNvPr>
          <p:cNvSpPr>
            <a:spLocks noGrp="1"/>
          </p:cNvSpPr>
          <p:nvPr>
            <p:ph type="title"/>
          </p:nvPr>
        </p:nvSpPr>
        <p:spPr/>
        <p:txBody>
          <a:bodyPr/>
          <a:lstStyle/>
          <a:p>
            <a:r>
              <a:rPr lang="en-IN" dirty="0"/>
              <a:t>Hadoop 3.0 New Features</a:t>
            </a:r>
          </a:p>
        </p:txBody>
      </p:sp>
      <p:sp>
        <p:nvSpPr>
          <p:cNvPr id="3" name="Content Placeholder 2">
            <a:extLst>
              <a:ext uri="{FF2B5EF4-FFF2-40B4-BE49-F238E27FC236}">
                <a16:creationId xmlns:a16="http://schemas.microsoft.com/office/drawing/2014/main" id="{D29BAD1E-82AA-CA59-3935-2E65704AF560}"/>
              </a:ext>
            </a:extLst>
          </p:cNvPr>
          <p:cNvSpPr>
            <a:spLocks noGrp="1"/>
          </p:cNvSpPr>
          <p:nvPr>
            <p:ph idx="1"/>
          </p:nvPr>
        </p:nvSpPr>
        <p:spPr/>
        <p:txBody>
          <a:bodyPr/>
          <a:lstStyle/>
          <a:p>
            <a:r>
              <a:rPr lang="en-IN" dirty="0"/>
              <a:t>You would need Java 8 to compile the Hadoop jars</a:t>
            </a:r>
          </a:p>
          <a:p>
            <a:r>
              <a:rPr lang="en-IN" dirty="0"/>
              <a:t>Default Port has been changed for multiple services</a:t>
            </a:r>
          </a:p>
          <a:p>
            <a:r>
              <a:rPr lang="en-IN" dirty="0"/>
              <a:t>Support for more than 2 Name Nodes </a:t>
            </a:r>
            <a:r>
              <a:rPr lang="en-IN" dirty="0">
                <a:sym typeface="Wingdings" panose="05000000000000000000" pitchFamily="2" charset="2"/>
              </a:rPr>
              <a:t> One active and 2 Passive Name nodes</a:t>
            </a:r>
          </a:p>
          <a:p>
            <a:r>
              <a:rPr lang="en-IN" dirty="0">
                <a:sym typeface="Wingdings" panose="05000000000000000000" pitchFamily="2" charset="2"/>
              </a:rPr>
              <a:t>Several other optimizations</a:t>
            </a:r>
          </a:p>
          <a:p>
            <a:r>
              <a:rPr lang="en-IN" dirty="0">
                <a:sym typeface="Wingdings" panose="05000000000000000000" pitchFamily="2" charset="2"/>
              </a:rPr>
              <a:t>Support for Erasure Coding</a:t>
            </a:r>
            <a:endParaRPr lang="en-IN" dirty="0"/>
          </a:p>
        </p:txBody>
      </p:sp>
    </p:spTree>
    <p:extLst>
      <p:ext uri="{BB962C8B-B14F-4D97-AF65-F5344CB8AC3E}">
        <p14:creationId xmlns:p14="http://schemas.microsoft.com/office/powerpoint/2010/main" val="23321740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57F1-09DA-83F0-CEAB-BD61F101BE8D}"/>
              </a:ext>
            </a:extLst>
          </p:cNvPr>
          <p:cNvSpPr>
            <a:spLocks noGrp="1"/>
          </p:cNvSpPr>
          <p:nvPr>
            <p:ph type="title"/>
          </p:nvPr>
        </p:nvSpPr>
        <p:spPr/>
        <p:txBody>
          <a:bodyPr/>
          <a:lstStyle/>
          <a:p>
            <a:r>
              <a:rPr lang="en-IN" dirty="0"/>
              <a:t>Spark Performance Tuning Tips</a:t>
            </a:r>
          </a:p>
        </p:txBody>
      </p:sp>
      <p:sp>
        <p:nvSpPr>
          <p:cNvPr id="3" name="Content Placeholder 2">
            <a:extLst>
              <a:ext uri="{FF2B5EF4-FFF2-40B4-BE49-F238E27FC236}">
                <a16:creationId xmlns:a16="http://schemas.microsoft.com/office/drawing/2014/main" id="{0EA6834C-C33C-6AE8-AB5A-175F37D6B4BD}"/>
              </a:ext>
            </a:extLst>
          </p:cNvPr>
          <p:cNvSpPr>
            <a:spLocks noGrp="1"/>
          </p:cNvSpPr>
          <p:nvPr>
            <p:ph idx="1"/>
          </p:nvPr>
        </p:nvSpPr>
        <p:spPr/>
        <p:txBody>
          <a:bodyPr/>
          <a:lstStyle/>
          <a:p>
            <a:r>
              <a:rPr lang="en-IN" dirty="0"/>
              <a:t>Improve the performance at Code Level</a:t>
            </a:r>
          </a:p>
          <a:p>
            <a:r>
              <a:rPr lang="en-IN" dirty="0"/>
              <a:t>Use the Right File Format</a:t>
            </a:r>
          </a:p>
          <a:p>
            <a:r>
              <a:rPr lang="en-IN" dirty="0"/>
              <a:t>Have the optimized configurations</a:t>
            </a:r>
          </a:p>
          <a:p>
            <a:r>
              <a:rPr lang="en-IN"/>
              <a:t>Spark Optimizations</a:t>
            </a:r>
          </a:p>
        </p:txBody>
      </p:sp>
    </p:spTree>
    <p:extLst>
      <p:ext uri="{BB962C8B-B14F-4D97-AF65-F5344CB8AC3E}">
        <p14:creationId xmlns:p14="http://schemas.microsoft.com/office/powerpoint/2010/main" val="344316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0D7F-1B4C-AF7D-596B-9B18F7B68204}"/>
              </a:ext>
            </a:extLst>
          </p:cNvPr>
          <p:cNvSpPr>
            <a:spLocks noGrp="1"/>
          </p:cNvSpPr>
          <p:nvPr>
            <p:ph type="title"/>
          </p:nvPr>
        </p:nvSpPr>
        <p:spPr/>
        <p:txBody>
          <a:bodyPr/>
          <a:lstStyle/>
          <a:p>
            <a:r>
              <a:rPr lang="en-IN" dirty="0"/>
              <a:t>Erasure Code</a:t>
            </a:r>
          </a:p>
        </p:txBody>
      </p:sp>
      <p:sp>
        <p:nvSpPr>
          <p:cNvPr id="3" name="Content Placeholder 2">
            <a:extLst>
              <a:ext uri="{FF2B5EF4-FFF2-40B4-BE49-F238E27FC236}">
                <a16:creationId xmlns:a16="http://schemas.microsoft.com/office/drawing/2014/main" id="{36359C61-5C70-3108-3B01-1CDE7BA3B083}"/>
              </a:ext>
            </a:extLst>
          </p:cNvPr>
          <p:cNvSpPr>
            <a:spLocks noGrp="1"/>
          </p:cNvSpPr>
          <p:nvPr>
            <p:ph idx="1"/>
          </p:nvPr>
        </p:nvSpPr>
        <p:spPr/>
        <p:txBody>
          <a:bodyPr/>
          <a:lstStyle/>
          <a:p>
            <a:pPr marL="0" indent="0">
              <a:buNone/>
            </a:pPr>
            <a:r>
              <a:rPr lang="en-IN" sz="2400" b="1" dirty="0">
                <a:effectLst/>
                <a:latin typeface="+mj-lt"/>
                <a:ea typeface="Times New Roman" panose="02020603050405020304" pitchFamily="18" charset="0"/>
                <a:cs typeface="Calibri" panose="020F0502020204030204" pitchFamily="34" charset="0"/>
              </a:rPr>
              <a:t>Erasure code is an error correcting code that ensures survival of data by breaking the data into many blocks and then adding a parity block. Using the parity block, we can reconstruct the original block if it is </a:t>
            </a:r>
            <a:r>
              <a:rPr lang="en-IN" sz="2400" b="1" dirty="0" err="1">
                <a:effectLst/>
                <a:latin typeface="+mj-lt"/>
                <a:ea typeface="Times New Roman" panose="02020603050405020304" pitchFamily="18" charset="0"/>
                <a:cs typeface="Calibri" panose="020F0502020204030204" pitchFamily="34" charset="0"/>
              </a:rPr>
              <a:t>lost.Parity</a:t>
            </a:r>
            <a:r>
              <a:rPr lang="en-IN" sz="2400" b="1" dirty="0">
                <a:effectLst/>
                <a:latin typeface="+mj-lt"/>
                <a:ea typeface="Times New Roman" panose="02020603050405020304" pitchFamily="18" charset="0"/>
                <a:cs typeface="Calibri" panose="020F0502020204030204" pitchFamily="34" charset="0"/>
              </a:rPr>
              <a:t> block contains parity checks(parity bits). Parity bits are simple form of error code.</a:t>
            </a:r>
            <a:endParaRPr lang="en-IN" sz="2400" dirty="0">
              <a:effectLst/>
              <a:latin typeface="+mj-l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8811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FBC-10E9-F339-4CDC-638764CB059E}"/>
              </a:ext>
            </a:extLst>
          </p:cNvPr>
          <p:cNvSpPr>
            <a:spLocks noGrp="1"/>
          </p:cNvSpPr>
          <p:nvPr>
            <p:ph type="title"/>
          </p:nvPr>
        </p:nvSpPr>
        <p:spPr/>
        <p:txBody>
          <a:bodyPr/>
          <a:lstStyle/>
          <a:p>
            <a:r>
              <a:rPr lang="en-IN" dirty="0"/>
              <a:t>Erasure Coding</a:t>
            </a:r>
          </a:p>
        </p:txBody>
      </p:sp>
      <p:sp>
        <p:nvSpPr>
          <p:cNvPr id="3" name="Content Placeholder 2">
            <a:extLst>
              <a:ext uri="{FF2B5EF4-FFF2-40B4-BE49-F238E27FC236}">
                <a16:creationId xmlns:a16="http://schemas.microsoft.com/office/drawing/2014/main" id="{7C16D6B7-8367-08EE-3B30-54D371317D19}"/>
              </a:ext>
            </a:extLst>
          </p:cNvPr>
          <p:cNvSpPr>
            <a:spLocks noGrp="1"/>
          </p:cNvSpPr>
          <p:nvPr>
            <p:ph idx="1"/>
          </p:nvPr>
        </p:nvSpPr>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4444BC32-26B6-3A09-FC68-1FCC009F6A4A}"/>
              </a:ext>
            </a:extLst>
          </p:cNvPr>
          <p:cNvSpPr/>
          <p:nvPr/>
        </p:nvSpPr>
        <p:spPr>
          <a:xfrm>
            <a:off x="1289785" y="2059806"/>
            <a:ext cx="1039529" cy="60639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FILE</a:t>
            </a:r>
          </a:p>
        </p:txBody>
      </p:sp>
      <p:sp>
        <p:nvSpPr>
          <p:cNvPr id="5" name="Rectangle: Rounded Corners 4">
            <a:extLst>
              <a:ext uri="{FF2B5EF4-FFF2-40B4-BE49-F238E27FC236}">
                <a16:creationId xmlns:a16="http://schemas.microsoft.com/office/drawing/2014/main" id="{BE135EB1-3786-C7E4-8585-85D414CFCF37}"/>
              </a:ext>
            </a:extLst>
          </p:cNvPr>
          <p:cNvSpPr/>
          <p:nvPr/>
        </p:nvSpPr>
        <p:spPr>
          <a:xfrm>
            <a:off x="3282215" y="2059806"/>
            <a:ext cx="827772" cy="60639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6" name="Rectangle: Rounded Corners 5">
            <a:extLst>
              <a:ext uri="{FF2B5EF4-FFF2-40B4-BE49-F238E27FC236}">
                <a16:creationId xmlns:a16="http://schemas.microsoft.com/office/drawing/2014/main" id="{C3529066-79D4-72EF-5595-E8B1520AF6EE}"/>
              </a:ext>
            </a:extLst>
          </p:cNvPr>
          <p:cNvSpPr/>
          <p:nvPr/>
        </p:nvSpPr>
        <p:spPr>
          <a:xfrm>
            <a:off x="4503019" y="2059806"/>
            <a:ext cx="827772" cy="60639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A2</a:t>
            </a:r>
          </a:p>
        </p:txBody>
      </p:sp>
      <p:sp>
        <p:nvSpPr>
          <p:cNvPr id="7" name="Rectangle: Rounded Corners 6">
            <a:extLst>
              <a:ext uri="{FF2B5EF4-FFF2-40B4-BE49-F238E27FC236}">
                <a16:creationId xmlns:a16="http://schemas.microsoft.com/office/drawing/2014/main" id="{8DB2C8BF-9F55-3EEE-BD17-879A89A4AE1C}"/>
              </a:ext>
            </a:extLst>
          </p:cNvPr>
          <p:cNvSpPr/>
          <p:nvPr/>
        </p:nvSpPr>
        <p:spPr>
          <a:xfrm>
            <a:off x="5682114" y="2059806"/>
            <a:ext cx="827772" cy="60639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8" name="Rectangle: Rounded Corners 7">
            <a:extLst>
              <a:ext uri="{FF2B5EF4-FFF2-40B4-BE49-F238E27FC236}">
                <a16:creationId xmlns:a16="http://schemas.microsoft.com/office/drawing/2014/main" id="{5F4CD59D-62A6-B974-372E-43750BF7D048}"/>
              </a:ext>
            </a:extLst>
          </p:cNvPr>
          <p:cNvSpPr/>
          <p:nvPr/>
        </p:nvSpPr>
        <p:spPr>
          <a:xfrm>
            <a:off x="6861209" y="2059806"/>
            <a:ext cx="827772" cy="60639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B2</a:t>
            </a:r>
          </a:p>
        </p:txBody>
      </p:sp>
      <p:sp>
        <p:nvSpPr>
          <p:cNvPr id="9" name="Rectangle: Rounded Corners 8">
            <a:extLst>
              <a:ext uri="{FF2B5EF4-FFF2-40B4-BE49-F238E27FC236}">
                <a16:creationId xmlns:a16="http://schemas.microsoft.com/office/drawing/2014/main" id="{9C1DE5F4-157D-B646-D670-C2E4688FCFD1}"/>
              </a:ext>
            </a:extLst>
          </p:cNvPr>
          <p:cNvSpPr/>
          <p:nvPr/>
        </p:nvSpPr>
        <p:spPr>
          <a:xfrm>
            <a:off x="8040304" y="2059806"/>
            <a:ext cx="827772" cy="60639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10" name="Rectangle: Rounded Corners 9">
            <a:extLst>
              <a:ext uri="{FF2B5EF4-FFF2-40B4-BE49-F238E27FC236}">
                <a16:creationId xmlns:a16="http://schemas.microsoft.com/office/drawing/2014/main" id="{AF12CA58-13CA-55A5-C4C4-4E5B56E7727E}"/>
              </a:ext>
            </a:extLst>
          </p:cNvPr>
          <p:cNvSpPr/>
          <p:nvPr/>
        </p:nvSpPr>
        <p:spPr>
          <a:xfrm>
            <a:off x="9219399" y="2059806"/>
            <a:ext cx="827772" cy="60639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11" name="Arrow: Right 10">
            <a:extLst>
              <a:ext uri="{FF2B5EF4-FFF2-40B4-BE49-F238E27FC236}">
                <a16:creationId xmlns:a16="http://schemas.microsoft.com/office/drawing/2014/main" id="{AFC67315-913D-D0D6-A0AC-0322F118528C}"/>
              </a:ext>
            </a:extLst>
          </p:cNvPr>
          <p:cNvSpPr/>
          <p:nvPr/>
        </p:nvSpPr>
        <p:spPr>
          <a:xfrm>
            <a:off x="2541070" y="2283593"/>
            <a:ext cx="529389" cy="158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5D8A3E4-4252-43ED-E1E3-0F120A153946}"/>
              </a:ext>
            </a:extLst>
          </p:cNvPr>
          <p:cNvSpPr txBox="1"/>
          <p:nvPr/>
        </p:nvSpPr>
        <p:spPr>
          <a:xfrm>
            <a:off x="4185385" y="2178335"/>
            <a:ext cx="283946" cy="369332"/>
          </a:xfrm>
          <a:prstGeom prst="rect">
            <a:avLst/>
          </a:prstGeom>
          <a:noFill/>
        </p:spPr>
        <p:txBody>
          <a:bodyPr wrap="square" rtlCol="0">
            <a:spAutoFit/>
          </a:bodyPr>
          <a:lstStyle/>
          <a:p>
            <a:r>
              <a:rPr lang="en-IN" dirty="0"/>
              <a:t>+</a:t>
            </a:r>
          </a:p>
        </p:txBody>
      </p:sp>
      <p:sp>
        <p:nvSpPr>
          <p:cNvPr id="13" name="TextBox 12">
            <a:extLst>
              <a:ext uri="{FF2B5EF4-FFF2-40B4-BE49-F238E27FC236}">
                <a16:creationId xmlns:a16="http://schemas.microsoft.com/office/drawing/2014/main" id="{8EB96135-26CA-0371-6B5B-6313A3FAD9E8}"/>
              </a:ext>
            </a:extLst>
          </p:cNvPr>
          <p:cNvSpPr txBox="1"/>
          <p:nvPr/>
        </p:nvSpPr>
        <p:spPr>
          <a:xfrm>
            <a:off x="5398168" y="2178335"/>
            <a:ext cx="283946" cy="369332"/>
          </a:xfrm>
          <a:prstGeom prst="rect">
            <a:avLst/>
          </a:prstGeom>
          <a:noFill/>
        </p:spPr>
        <p:txBody>
          <a:bodyPr wrap="square" rtlCol="0">
            <a:spAutoFit/>
          </a:bodyPr>
          <a:lstStyle/>
          <a:p>
            <a:r>
              <a:rPr lang="en-IN" dirty="0"/>
              <a:t>+</a:t>
            </a:r>
          </a:p>
        </p:txBody>
      </p:sp>
      <p:sp>
        <p:nvSpPr>
          <p:cNvPr id="14" name="TextBox 13">
            <a:extLst>
              <a:ext uri="{FF2B5EF4-FFF2-40B4-BE49-F238E27FC236}">
                <a16:creationId xmlns:a16="http://schemas.microsoft.com/office/drawing/2014/main" id="{C91B68FD-AF1A-4673-4D77-99328F332A40}"/>
              </a:ext>
            </a:extLst>
          </p:cNvPr>
          <p:cNvSpPr txBox="1"/>
          <p:nvPr/>
        </p:nvSpPr>
        <p:spPr>
          <a:xfrm>
            <a:off x="6591702" y="2178335"/>
            <a:ext cx="283946" cy="369332"/>
          </a:xfrm>
          <a:prstGeom prst="rect">
            <a:avLst/>
          </a:prstGeom>
          <a:noFill/>
        </p:spPr>
        <p:txBody>
          <a:bodyPr wrap="square" rtlCol="0">
            <a:spAutoFit/>
          </a:bodyPr>
          <a:lstStyle/>
          <a:p>
            <a:r>
              <a:rPr lang="en-IN" dirty="0"/>
              <a:t>+</a:t>
            </a:r>
          </a:p>
        </p:txBody>
      </p:sp>
      <p:sp>
        <p:nvSpPr>
          <p:cNvPr id="15" name="TextBox 14">
            <a:extLst>
              <a:ext uri="{FF2B5EF4-FFF2-40B4-BE49-F238E27FC236}">
                <a16:creationId xmlns:a16="http://schemas.microsoft.com/office/drawing/2014/main" id="{D9DF6935-1865-7107-BF81-647638DF705D}"/>
              </a:ext>
            </a:extLst>
          </p:cNvPr>
          <p:cNvSpPr txBox="1"/>
          <p:nvPr/>
        </p:nvSpPr>
        <p:spPr>
          <a:xfrm>
            <a:off x="7770797" y="2185553"/>
            <a:ext cx="283946" cy="369332"/>
          </a:xfrm>
          <a:prstGeom prst="rect">
            <a:avLst/>
          </a:prstGeom>
          <a:noFill/>
        </p:spPr>
        <p:txBody>
          <a:bodyPr wrap="square" rtlCol="0">
            <a:spAutoFit/>
          </a:bodyPr>
          <a:lstStyle/>
          <a:p>
            <a:r>
              <a:rPr lang="en-IN" dirty="0"/>
              <a:t>+</a:t>
            </a:r>
          </a:p>
        </p:txBody>
      </p:sp>
      <p:sp>
        <p:nvSpPr>
          <p:cNvPr id="16" name="TextBox 15">
            <a:extLst>
              <a:ext uri="{FF2B5EF4-FFF2-40B4-BE49-F238E27FC236}">
                <a16:creationId xmlns:a16="http://schemas.microsoft.com/office/drawing/2014/main" id="{A16AAA70-B673-5B0E-A4E2-F6ABFE6D200A}"/>
              </a:ext>
            </a:extLst>
          </p:cNvPr>
          <p:cNvSpPr txBox="1"/>
          <p:nvPr/>
        </p:nvSpPr>
        <p:spPr>
          <a:xfrm>
            <a:off x="8935453" y="2185553"/>
            <a:ext cx="283946" cy="369332"/>
          </a:xfrm>
          <a:prstGeom prst="rect">
            <a:avLst/>
          </a:prstGeom>
          <a:noFill/>
        </p:spPr>
        <p:txBody>
          <a:bodyPr wrap="square" rtlCol="0">
            <a:spAutoFit/>
          </a:bodyPr>
          <a:lstStyle/>
          <a:p>
            <a:r>
              <a:rPr lang="en-IN" dirty="0"/>
              <a:t>+</a:t>
            </a:r>
          </a:p>
        </p:txBody>
      </p:sp>
      <p:sp>
        <p:nvSpPr>
          <p:cNvPr id="17" name="Flowchart: Magnetic Disk 16">
            <a:extLst>
              <a:ext uri="{FF2B5EF4-FFF2-40B4-BE49-F238E27FC236}">
                <a16:creationId xmlns:a16="http://schemas.microsoft.com/office/drawing/2014/main" id="{55379EA3-C442-9E85-3D99-7ACC2D04A7AD}"/>
              </a:ext>
            </a:extLst>
          </p:cNvPr>
          <p:cNvSpPr/>
          <p:nvPr/>
        </p:nvSpPr>
        <p:spPr>
          <a:xfrm>
            <a:off x="2435189" y="3302708"/>
            <a:ext cx="1145407"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22" name="Flowchart: Magnetic Disk 21">
            <a:extLst>
              <a:ext uri="{FF2B5EF4-FFF2-40B4-BE49-F238E27FC236}">
                <a16:creationId xmlns:a16="http://schemas.microsoft.com/office/drawing/2014/main" id="{7F6448DF-25E4-F3A5-5C4B-AE58209B3870}"/>
              </a:ext>
            </a:extLst>
          </p:cNvPr>
          <p:cNvSpPr/>
          <p:nvPr/>
        </p:nvSpPr>
        <p:spPr>
          <a:xfrm>
            <a:off x="2435189" y="4013467"/>
            <a:ext cx="1145406"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23" name="Flowchart: Magnetic Disk 22">
            <a:extLst>
              <a:ext uri="{FF2B5EF4-FFF2-40B4-BE49-F238E27FC236}">
                <a16:creationId xmlns:a16="http://schemas.microsoft.com/office/drawing/2014/main" id="{F4646261-A440-DBD2-D89F-A582CBF6B9E3}"/>
              </a:ext>
            </a:extLst>
          </p:cNvPr>
          <p:cNvSpPr/>
          <p:nvPr/>
        </p:nvSpPr>
        <p:spPr>
          <a:xfrm>
            <a:off x="2435189" y="4743893"/>
            <a:ext cx="1145405"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24" name="Flowchart: Magnetic Disk 23">
            <a:extLst>
              <a:ext uri="{FF2B5EF4-FFF2-40B4-BE49-F238E27FC236}">
                <a16:creationId xmlns:a16="http://schemas.microsoft.com/office/drawing/2014/main" id="{BE3F7EB9-5AD0-C86A-CE56-EA47E18963CF}"/>
              </a:ext>
            </a:extLst>
          </p:cNvPr>
          <p:cNvSpPr/>
          <p:nvPr/>
        </p:nvSpPr>
        <p:spPr>
          <a:xfrm>
            <a:off x="2435190" y="5474319"/>
            <a:ext cx="1145404"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26" name="Flowchart: Magnetic Disk 25">
            <a:extLst>
              <a:ext uri="{FF2B5EF4-FFF2-40B4-BE49-F238E27FC236}">
                <a16:creationId xmlns:a16="http://schemas.microsoft.com/office/drawing/2014/main" id="{9702A936-270C-1752-A596-369A7A533795}"/>
              </a:ext>
            </a:extLst>
          </p:cNvPr>
          <p:cNvSpPr/>
          <p:nvPr/>
        </p:nvSpPr>
        <p:spPr>
          <a:xfrm>
            <a:off x="4252761" y="3288496"/>
            <a:ext cx="1145407"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27" name="Flowchart: Magnetic Disk 26">
            <a:extLst>
              <a:ext uri="{FF2B5EF4-FFF2-40B4-BE49-F238E27FC236}">
                <a16:creationId xmlns:a16="http://schemas.microsoft.com/office/drawing/2014/main" id="{890B1ED6-BDCB-8E6F-6E64-9053010F0F11}"/>
              </a:ext>
            </a:extLst>
          </p:cNvPr>
          <p:cNvSpPr/>
          <p:nvPr/>
        </p:nvSpPr>
        <p:spPr>
          <a:xfrm>
            <a:off x="4252761" y="3999255"/>
            <a:ext cx="1145406"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A2</a:t>
            </a:r>
          </a:p>
        </p:txBody>
      </p:sp>
      <p:sp>
        <p:nvSpPr>
          <p:cNvPr id="28" name="Flowchart: Magnetic Disk 27">
            <a:extLst>
              <a:ext uri="{FF2B5EF4-FFF2-40B4-BE49-F238E27FC236}">
                <a16:creationId xmlns:a16="http://schemas.microsoft.com/office/drawing/2014/main" id="{35E18179-93AC-F474-150D-7ADB799B40E6}"/>
              </a:ext>
            </a:extLst>
          </p:cNvPr>
          <p:cNvSpPr/>
          <p:nvPr/>
        </p:nvSpPr>
        <p:spPr>
          <a:xfrm>
            <a:off x="4252761" y="4729681"/>
            <a:ext cx="1145405"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29" name="Flowchart: Magnetic Disk 28">
            <a:extLst>
              <a:ext uri="{FF2B5EF4-FFF2-40B4-BE49-F238E27FC236}">
                <a16:creationId xmlns:a16="http://schemas.microsoft.com/office/drawing/2014/main" id="{F10D7061-6B8E-DB66-205F-71833F9CA183}"/>
              </a:ext>
            </a:extLst>
          </p:cNvPr>
          <p:cNvSpPr/>
          <p:nvPr/>
        </p:nvSpPr>
        <p:spPr>
          <a:xfrm>
            <a:off x="4252762" y="5460107"/>
            <a:ext cx="1145404"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30" name="Flowchart: Magnetic Disk 29">
            <a:extLst>
              <a:ext uri="{FF2B5EF4-FFF2-40B4-BE49-F238E27FC236}">
                <a16:creationId xmlns:a16="http://schemas.microsoft.com/office/drawing/2014/main" id="{B0D801A4-3ECE-14ED-8552-DAB12B0285BB}"/>
              </a:ext>
            </a:extLst>
          </p:cNvPr>
          <p:cNvSpPr/>
          <p:nvPr/>
        </p:nvSpPr>
        <p:spPr>
          <a:xfrm>
            <a:off x="5749086" y="3199737"/>
            <a:ext cx="1145407"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1" name="Flowchart: Magnetic Disk 30">
            <a:extLst>
              <a:ext uri="{FF2B5EF4-FFF2-40B4-BE49-F238E27FC236}">
                <a16:creationId xmlns:a16="http://schemas.microsoft.com/office/drawing/2014/main" id="{6B3061E3-5C3D-4AC0-9A08-5E517EDCE50E}"/>
              </a:ext>
            </a:extLst>
          </p:cNvPr>
          <p:cNvSpPr/>
          <p:nvPr/>
        </p:nvSpPr>
        <p:spPr>
          <a:xfrm>
            <a:off x="5730242" y="3914515"/>
            <a:ext cx="1145406"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A2</a:t>
            </a:r>
          </a:p>
        </p:txBody>
      </p:sp>
      <p:sp>
        <p:nvSpPr>
          <p:cNvPr id="32" name="Flowchart: Magnetic Disk 31">
            <a:extLst>
              <a:ext uri="{FF2B5EF4-FFF2-40B4-BE49-F238E27FC236}">
                <a16:creationId xmlns:a16="http://schemas.microsoft.com/office/drawing/2014/main" id="{E42A2659-EA65-756A-149D-1F2ED136A75B}"/>
              </a:ext>
            </a:extLst>
          </p:cNvPr>
          <p:cNvSpPr/>
          <p:nvPr/>
        </p:nvSpPr>
        <p:spPr>
          <a:xfrm>
            <a:off x="5730243" y="4701899"/>
            <a:ext cx="1145405"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B2</a:t>
            </a:r>
          </a:p>
        </p:txBody>
      </p:sp>
      <p:sp>
        <p:nvSpPr>
          <p:cNvPr id="33" name="Flowchart: Magnetic Disk 32">
            <a:extLst>
              <a:ext uri="{FF2B5EF4-FFF2-40B4-BE49-F238E27FC236}">
                <a16:creationId xmlns:a16="http://schemas.microsoft.com/office/drawing/2014/main" id="{B4D0F419-8F8B-747F-89D1-1B43F545F03E}"/>
              </a:ext>
            </a:extLst>
          </p:cNvPr>
          <p:cNvSpPr/>
          <p:nvPr/>
        </p:nvSpPr>
        <p:spPr>
          <a:xfrm>
            <a:off x="5715805" y="5432325"/>
            <a:ext cx="1145404"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34" name="Flowchart: Magnetic Disk 33">
            <a:extLst>
              <a:ext uri="{FF2B5EF4-FFF2-40B4-BE49-F238E27FC236}">
                <a16:creationId xmlns:a16="http://schemas.microsoft.com/office/drawing/2014/main" id="{F430ED20-3547-6EE7-896C-7C53C9CEDCDD}"/>
              </a:ext>
            </a:extLst>
          </p:cNvPr>
          <p:cNvSpPr/>
          <p:nvPr/>
        </p:nvSpPr>
        <p:spPr>
          <a:xfrm>
            <a:off x="7178848" y="3199737"/>
            <a:ext cx="1145407"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5" name="Flowchart: Magnetic Disk 34">
            <a:extLst>
              <a:ext uri="{FF2B5EF4-FFF2-40B4-BE49-F238E27FC236}">
                <a16:creationId xmlns:a16="http://schemas.microsoft.com/office/drawing/2014/main" id="{A200141B-7EF2-131C-ABCF-8724EA06C9E1}"/>
              </a:ext>
            </a:extLst>
          </p:cNvPr>
          <p:cNvSpPr/>
          <p:nvPr/>
        </p:nvSpPr>
        <p:spPr>
          <a:xfrm>
            <a:off x="7160004" y="3914515"/>
            <a:ext cx="1145406"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B2</a:t>
            </a:r>
          </a:p>
        </p:txBody>
      </p:sp>
      <p:sp>
        <p:nvSpPr>
          <p:cNvPr id="36" name="Flowchart: Magnetic Disk 35">
            <a:extLst>
              <a:ext uri="{FF2B5EF4-FFF2-40B4-BE49-F238E27FC236}">
                <a16:creationId xmlns:a16="http://schemas.microsoft.com/office/drawing/2014/main" id="{1C3805AF-9633-FF0F-4315-75F801B1633C}"/>
              </a:ext>
            </a:extLst>
          </p:cNvPr>
          <p:cNvSpPr/>
          <p:nvPr/>
        </p:nvSpPr>
        <p:spPr>
          <a:xfrm>
            <a:off x="7160005" y="4701899"/>
            <a:ext cx="1145405"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7" name="Flowchart: Magnetic Disk 36">
            <a:extLst>
              <a:ext uri="{FF2B5EF4-FFF2-40B4-BE49-F238E27FC236}">
                <a16:creationId xmlns:a16="http://schemas.microsoft.com/office/drawing/2014/main" id="{87CF0A78-5789-67A8-D3F7-9E1DC42C08C7}"/>
              </a:ext>
            </a:extLst>
          </p:cNvPr>
          <p:cNvSpPr/>
          <p:nvPr/>
        </p:nvSpPr>
        <p:spPr>
          <a:xfrm>
            <a:off x="7145567" y="5432325"/>
            <a:ext cx="1145404"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Flowchart: Magnetic Disk 37">
            <a:extLst>
              <a:ext uri="{FF2B5EF4-FFF2-40B4-BE49-F238E27FC236}">
                <a16:creationId xmlns:a16="http://schemas.microsoft.com/office/drawing/2014/main" id="{29F2BB26-3D2A-F890-86CB-8BD0DF8C37F8}"/>
              </a:ext>
            </a:extLst>
          </p:cNvPr>
          <p:cNvSpPr/>
          <p:nvPr/>
        </p:nvSpPr>
        <p:spPr>
          <a:xfrm>
            <a:off x="8810715" y="3227519"/>
            <a:ext cx="1145407"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A2</a:t>
            </a:r>
          </a:p>
        </p:txBody>
      </p:sp>
      <p:sp>
        <p:nvSpPr>
          <p:cNvPr id="39" name="Flowchart: Magnetic Disk 38">
            <a:extLst>
              <a:ext uri="{FF2B5EF4-FFF2-40B4-BE49-F238E27FC236}">
                <a16:creationId xmlns:a16="http://schemas.microsoft.com/office/drawing/2014/main" id="{BD7DECCF-A29D-8D3D-5113-28D13A4D03C2}"/>
              </a:ext>
            </a:extLst>
          </p:cNvPr>
          <p:cNvSpPr/>
          <p:nvPr/>
        </p:nvSpPr>
        <p:spPr>
          <a:xfrm>
            <a:off x="8791871" y="3942297"/>
            <a:ext cx="1145406"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B2</a:t>
            </a:r>
          </a:p>
        </p:txBody>
      </p:sp>
      <p:sp>
        <p:nvSpPr>
          <p:cNvPr id="40" name="Flowchart: Magnetic Disk 39">
            <a:extLst>
              <a:ext uri="{FF2B5EF4-FFF2-40B4-BE49-F238E27FC236}">
                <a16:creationId xmlns:a16="http://schemas.microsoft.com/office/drawing/2014/main" id="{872F9B22-7076-9B79-DB50-26E501E7E989}"/>
              </a:ext>
            </a:extLst>
          </p:cNvPr>
          <p:cNvSpPr/>
          <p:nvPr/>
        </p:nvSpPr>
        <p:spPr>
          <a:xfrm>
            <a:off x="8791872" y="4729681"/>
            <a:ext cx="1145405"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1" name="Flowchart: Magnetic Disk 40">
            <a:extLst>
              <a:ext uri="{FF2B5EF4-FFF2-40B4-BE49-F238E27FC236}">
                <a16:creationId xmlns:a16="http://schemas.microsoft.com/office/drawing/2014/main" id="{583A6938-7542-865F-2933-D895A0F0D56B}"/>
              </a:ext>
            </a:extLst>
          </p:cNvPr>
          <p:cNvSpPr/>
          <p:nvPr/>
        </p:nvSpPr>
        <p:spPr>
          <a:xfrm>
            <a:off x="8777434" y="5460107"/>
            <a:ext cx="1145404" cy="702644"/>
          </a:xfrm>
          <a:prstGeom prst="flowChartMagneticDisk">
            <a:avLst/>
          </a:prstGeom>
          <a:solidFill>
            <a:srgbClr val="E9C1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3" name="Straight Connector 42">
            <a:extLst>
              <a:ext uri="{FF2B5EF4-FFF2-40B4-BE49-F238E27FC236}">
                <a16:creationId xmlns:a16="http://schemas.microsoft.com/office/drawing/2014/main" id="{01491BDB-15C0-4865-AE55-1A7AF740CCAD}"/>
              </a:ext>
            </a:extLst>
          </p:cNvPr>
          <p:cNvCxnSpPr>
            <a:cxnSpLocks/>
          </p:cNvCxnSpPr>
          <p:nvPr/>
        </p:nvCxnSpPr>
        <p:spPr>
          <a:xfrm flipV="1">
            <a:off x="3359217" y="2849078"/>
            <a:ext cx="5881036" cy="10531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D3511AEC-03A1-4326-693E-E73DE2C383A7}"/>
              </a:ext>
            </a:extLst>
          </p:cNvPr>
          <p:cNvCxnSpPr/>
          <p:nvPr/>
        </p:nvCxnSpPr>
        <p:spPr>
          <a:xfrm>
            <a:off x="3359217" y="2945331"/>
            <a:ext cx="0" cy="34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D16F61A-1A3C-F04A-5CAB-0716BC30D16D}"/>
              </a:ext>
            </a:extLst>
          </p:cNvPr>
          <p:cNvCxnSpPr/>
          <p:nvPr/>
        </p:nvCxnSpPr>
        <p:spPr>
          <a:xfrm>
            <a:off x="4889634" y="2945331"/>
            <a:ext cx="0" cy="34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8C6AD23-01A9-F843-BE07-FB7C03D581E0}"/>
              </a:ext>
            </a:extLst>
          </p:cNvPr>
          <p:cNvCxnSpPr/>
          <p:nvPr/>
        </p:nvCxnSpPr>
        <p:spPr>
          <a:xfrm>
            <a:off x="6275672" y="2945331"/>
            <a:ext cx="0" cy="25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693C49E-1BE0-B3DF-6113-C53ADC289C10}"/>
              </a:ext>
            </a:extLst>
          </p:cNvPr>
          <p:cNvCxnSpPr>
            <a:cxnSpLocks/>
            <a:endCxn id="34" idx="1"/>
          </p:cNvCxnSpPr>
          <p:nvPr/>
        </p:nvCxnSpPr>
        <p:spPr>
          <a:xfrm>
            <a:off x="7688981" y="2907123"/>
            <a:ext cx="62571" cy="29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4A5EFDF-5A58-9B32-FF8E-3C649CA0CA49}"/>
              </a:ext>
            </a:extLst>
          </p:cNvPr>
          <p:cNvCxnSpPr/>
          <p:nvPr/>
        </p:nvCxnSpPr>
        <p:spPr>
          <a:xfrm>
            <a:off x="9219399" y="2849078"/>
            <a:ext cx="20854" cy="378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0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6105-9099-10FF-0C29-13D57CA1E24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8DE32A5-9362-6DBD-361C-B5D0DB34E22A}"/>
              </a:ext>
            </a:extLst>
          </p:cNvPr>
          <p:cNvPicPr>
            <a:picLocks noGrp="1" noChangeAspect="1"/>
          </p:cNvPicPr>
          <p:nvPr>
            <p:ph idx="1"/>
          </p:nvPr>
        </p:nvPicPr>
        <p:blipFill>
          <a:blip r:embed="rId2"/>
          <a:stretch>
            <a:fillRect/>
          </a:stretch>
        </p:blipFill>
        <p:spPr>
          <a:xfrm>
            <a:off x="838200" y="2023787"/>
            <a:ext cx="10515600" cy="3955014"/>
          </a:xfrm>
        </p:spPr>
      </p:pic>
    </p:spTree>
    <p:extLst>
      <p:ext uri="{BB962C8B-B14F-4D97-AF65-F5344CB8AC3E}">
        <p14:creationId xmlns:p14="http://schemas.microsoft.com/office/powerpoint/2010/main" val="135502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7FEE6B-A842-8A2B-BA93-CCBF9EAD64E0}"/>
              </a:ext>
            </a:extLst>
          </p:cNvPr>
          <p:cNvSpPr/>
          <p:nvPr/>
        </p:nvSpPr>
        <p:spPr>
          <a:xfrm>
            <a:off x="565080" y="606176"/>
            <a:ext cx="1315092" cy="8938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 B C D</a:t>
            </a:r>
          </a:p>
        </p:txBody>
      </p:sp>
      <p:sp>
        <p:nvSpPr>
          <p:cNvPr id="3" name="Rectangle 2">
            <a:extLst>
              <a:ext uri="{FF2B5EF4-FFF2-40B4-BE49-F238E27FC236}">
                <a16:creationId xmlns:a16="http://schemas.microsoft.com/office/drawing/2014/main" id="{0286107E-8392-1188-BCE0-D2A3D1F7554E}"/>
              </a:ext>
            </a:extLst>
          </p:cNvPr>
          <p:cNvSpPr/>
          <p:nvPr/>
        </p:nvSpPr>
        <p:spPr>
          <a:xfrm>
            <a:off x="2587376" y="606176"/>
            <a:ext cx="1315092" cy="8938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 Q M</a:t>
            </a:r>
          </a:p>
        </p:txBody>
      </p:sp>
      <p:sp>
        <p:nvSpPr>
          <p:cNvPr id="4" name="Rectangle 3">
            <a:extLst>
              <a:ext uri="{FF2B5EF4-FFF2-40B4-BE49-F238E27FC236}">
                <a16:creationId xmlns:a16="http://schemas.microsoft.com/office/drawing/2014/main" id="{F3FDCCE9-8080-6502-92F4-5641FF5D3EF8}"/>
              </a:ext>
            </a:extLst>
          </p:cNvPr>
          <p:cNvSpPr/>
          <p:nvPr/>
        </p:nvSpPr>
        <p:spPr>
          <a:xfrm>
            <a:off x="4594662" y="602483"/>
            <a:ext cx="1315092" cy="89385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5 3 4</a:t>
            </a:r>
          </a:p>
        </p:txBody>
      </p:sp>
      <p:sp>
        <p:nvSpPr>
          <p:cNvPr id="5" name="TextBox 4">
            <a:extLst>
              <a:ext uri="{FF2B5EF4-FFF2-40B4-BE49-F238E27FC236}">
                <a16:creationId xmlns:a16="http://schemas.microsoft.com/office/drawing/2014/main" id="{47190D12-44BA-3FDB-5095-870106931ED8}"/>
              </a:ext>
            </a:extLst>
          </p:cNvPr>
          <p:cNvSpPr txBox="1"/>
          <p:nvPr/>
        </p:nvSpPr>
        <p:spPr>
          <a:xfrm>
            <a:off x="550070" y="1500028"/>
            <a:ext cx="1345112" cy="369332"/>
          </a:xfrm>
          <a:prstGeom prst="rect">
            <a:avLst/>
          </a:prstGeom>
          <a:noFill/>
        </p:spPr>
        <p:txBody>
          <a:bodyPr wrap="none" rtlCol="0">
            <a:spAutoFit/>
          </a:bodyPr>
          <a:lstStyle/>
          <a:p>
            <a:r>
              <a:rPr lang="en-IN" dirty="0"/>
              <a:t>Data Block 1</a:t>
            </a:r>
          </a:p>
        </p:txBody>
      </p:sp>
      <p:sp>
        <p:nvSpPr>
          <p:cNvPr id="6" name="TextBox 5">
            <a:extLst>
              <a:ext uri="{FF2B5EF4-FFF2-40B4-BE49-F238E27FC236}">
                <a16:creationId xmlns:a16="http://schemas.microsoft.com/office/drawing/2014/main" id="{CEF985EF-2C21-A2B5-6FF3-7D1C51F021D1}"/>
              </a:ext>
            </a:extLst>
          </p:cNvPr>
          <p:cNvSpPr txBox="1"/>
          <p:nvPr/>
        </p:nvSpPr>
        <p:spPr>
          <a:xfrm>
            <a:off x="4564642" y="1496335"/>
            <a:ext cx="1345112" cy="369332"/>
          </a:xfrm>
          <a:prstGeom prst="rect">
            <a:avLst/>
          </a:prstGeom>
          <a:noFill/>
        </p:spPr>
        <p:txBody>
          <a:bodyPr wrap="none" rtlCol="0">
            <a:spAutoFit/>
          </a:bodyPr>
          <a:lstStyle/>
          <a:p>
            <a:r>
              <a:rPr lang="en-IN" dirty="0"/>
              <a:t>Data Block 3</a:t>
            </a:r>
          </a:p>
        </p:txBody>
      </p:sp>
      <p:sp>
        <p:nvSpPr>
          <p:cNvPr id="7" name="TextBox 6">
            <a:extLst>
              <a:ext uri="{FF2B5EF4-FFF2-40B4-BE49-F238E27FC236}">
                <a16:creationId xmlns:a16="http://schemas.microsoft.com/office/drawing/2014/main" id="{BF1F5DCD-7651-CB44-D338-172D82808FC7}"/>
              </a:ext>
            </a:extLst>
          </p:cNvPr>
          <p:cNvSpPr txBox="1"/>
          <p:nvPr/>
        </p:nvSpPr>
        <p:spPr>
          <a:xfrm>
            <a:off x="2587376" y="1496335"/>
            <a:ext cx="1345112" cy="369332"/>
          </a:xfrm>
          <a:prstGeom prst="rect">
            <a:avLst/>
          </a:prstGeom>
          <a:noFill/>
        </p:spPr>
        <p:txBody>
          <a:bodyPr wrap="none" rtlCol="0">
            <a:spAutoFit/>
          </a:bodyPr>
          <a:lstStyle/>
          <a:p>
            <a:r>
              <a:rPr lang="en-IN" dirty="0"/>
              <a:t>Data Block 2</a:t>
            </a:r>
          </a:p>
        </p:txBody>
      </p:sp>
      <p:sp>
        <p:nvSpPr>
          <p:cNvPr id="8" name="Rectangle: Rounded Corners 7">
            <a:extLst>
              <a:ext uri="{FF2B5EF4-FFF2-40B4-BE49-F238E27FC236}">
                <a16:creationId xmlns:a16="http://schemas.microsoft.com/office/drawing/2014/main" id="{4F0B56DE-AF03-A453-BE35-5390ED5755C4}"/>
              </a:ext>
            </a:extLst>
          </p:cNvPr>
          <p:cNvSpPr/>
          <p:nvPr/>
        </p:nvSpPr>
        <p:spPr>
          <a:xfrm>
            <a:off x="2804845" y="2979506"/>
            <a:ext cx="2928135" cy="129454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Parity Block</a:t>
            </a:r>
          </a:p>
        </p:txBody>
      </p:sp>
    </p:spTree>
    <p:extLst>
      <p:ext uri="{BB962C8B-B14F-4D97-AF65-F5344CB8AC3E}">
        <p14:creationId xmlns:p14="http://schemas.microsoft.com/office/powerpoint/2010/main" val="310964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Glossary Definition for XOR Gate">
            <a:extLst>
              <a:ext uri="{FF2B5EF4-FFF2-40B4-BE49-F238E27FC236}">
                <a16:creationId xmlns:a16="http://schemas.microsoft.com/office/drawing/2014/main" id="{AABD4BA1-6112-6D6F-AB63-0C7CC72455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Glossary Definition for XOR Gate">
            <a:extLst>
              <a:ext uri="{FF2B5EF4-FFF2-40B4-BE49-F238E27FC236}">
                <a16:creationId xmlns:a16="http://schemas.microsoft.com/office/drawing/2014/main" id="{8331C2AE-AD17-A56A-18C9-3697E1E7D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852" y="670496"/>
            <a:ext cx="3105150"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B9079E5-3FB0-1829-2670-0FE08A250D11}"/>
              </a:ext>
            </a:extLst>
          </p:cNvPr>
          <p:cNvSpPr txBox="1"/>
          <p:nvPr/>
        </p:nvSpPr>
        <p:spPr>
          <a:xfrm>
            <a:off x="2385852" y="3429000"/>
            <a:ext cx="6097712" cy="1477328"/>
          </a:xfrm>
          <a:prstGeom prst="rect">
            <a:avLst/>
          </a:prstGeom>
          <a:noFill/>
        </p:spPr>
        <p:txBody>
          <a:bodyPr wrap="square">
            <a:spAutoFit/>
          </a:bodyPr>
          <a:lstStyle/>
          <a:p>
            <a:br>
              <a:rPr lang="en-US" dirty="0"/>
            </a:br>
            <a:endParaRPr lang="en-US" dirty="0"/>
          </a:p>
          <a:p>
            <a:endParaRPr lang="en-US" b="1" i="1" dirty="0">
              <a:solidFill>
                <a:srgbClr val="273239"/>
              </a:solidFill>
              <a:effectLst/>
              <a:latin typeface="urw-din"/>
            </a:endParaRPr>
          </a:p>
          <a:p>
            <a:r>
              <a:rPr lang="en-US" b="1" i="1" dirty="0">
                <a:solidFill>
                  <a:srgbClr val="273239"/>
                </a:solidFill>
                <a:effectLst/>
                <a:latin typeface="urw-din"/>
              </a:rPr>
              <a:t>Input:</a:t>
            </a:r>
            <a:r>
              <a:rPr lang="en-US" b="0" i="1" dirty="0">
                <a:solidFill>
                  <a:srgbClr val="273239"/>
                </a:solidFill>
                <a:effectLst/>
                <a:latin typeface="urw-din"/>
              </a:rPr>
              <a:t> A = “1010”, B = “0101” </a:t>
            </a:r>
            <a:br>
              <a:rPr lang="en-US" dirty="0"/>
            </a:br>
            <a:r>
              <a:rPr lang="en-US" b="1" i="1" dirty="0">
                <a:solidFill>
                  <a:srgbClr val="273239"/>
                </a:solidFill>
                <a:effectLst/>
                <a:latin typeface="urw-din"/>
              </a:rPr>
              <a:t>Output:</a:t>
            </a:r>
            <a:r>
              <a:rPr lang="en-US" b="0" i="1" dirty="0">
                <a:solidFill>
                  <a:srgbClr val="273239"/>
                </a:solidFill>
                <a:effectLst/>
                <a:latin typeface="urw-din"/>
              </a:rPr>
              <a:t> 1111 </a:t>
            </a:r>
            <a:endParaRPr lang="en-IN" dirty="0"/>
          </a:p>
        </p:txBody>
      </p:sp>
      <p:sp>
        <p:nvSpPr>
          <p:cNvPr id="4" name="Rectangle 3">
            <a:extLst>
              <a:ext uri="{FF2B5EF4-FFF2-40B4-BE49-F238E27FC236}">
                <a16:creationId xmlns:a16="http://schemas.microsoft.com/office/drawing/2014/main" id="{EAAE1E32-04FA-1FBE-154F-474F2DBE0FDA}"/>
              </a:ext>
            </a:extLst>
          </p:cNvPr>
          <p:cNvSpPr/>
          <p:nvPr/>
        </p:nvSpPr>
        <p:spPr>
          <a:xfrm>
            <a:off x="1027416" y="5342562"/>
            <a:ext cx="6133672" cy="128426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p:txBody>
      </p:sp>
      <p:sp>
        <p:nvSpPr>
          <p:cNvPr id="6" name="TextBox 5">
            <a:extLst>
              <a:ext uri="{FF2B5EF4-FFF2-40B4-BE49-F238E27FC236}">
                <a16:creationId xmlns:a16="http://schemas.microsoft.com/office/drawing/2014/main" id="{841FD067-BE08-8479-CD59-65E0D831FC76}"/>
              </a:ext>
            </a:extLst>
          </p:cNvPr>
          <p:cNvSpPr txBox="1"/>
          <p:nvPr/>
        </p:nvSpPr>
        <p:spPr>
          <a:xfrm>
            <a:off x="1684962" y="5506948"/>
            <a:ext cx="4828854" cy="1200329"/>
          </a:xfrm>
          <a:prstGeom prst="rect">
            <a:avLst/>
          </a:prstGeom>
          <a:noFill/>
        </p:spPr>
        <p:txBody>
          <a:bodyPr wrap="square" rtlCol="0">
            <a:spAutoFit/>
          </a:bodyPr>
          <a:lstStyle/>
          <a:p>
            <a:r>
              <a:rPr lang="en-IN" dirty="0"/>
              <a:t>Parity : 1 1 1 1</a:t>
            </a:r>
          </a:p>
          <a:p>
            <a:r>
              <a:rPr lang="en-IN" dirty="0"/>
              <a:t>B         : 0 1 0 1</a:t>
            </a:r>
          </a:p>
          <a:p>
            <a:r>
              <a:rPr lang="en-IN" dirty="0"/>
              <a:t>--------------------------</a:t>
            </a:r>
          </a:p>
          <a:p>
            <a:r>
              <a:rPr lang="en-IN" dirty="0"/>
              <a:t>XOR :    1 0 1 0  </a:t>
            </a:r>
            <a:r>
              <a:rPr lang="en-IN" dirty="0">
                <a:sym typeface="Wingdings" panose="05000000000000000000" pitchFamily="2" charset="2"/>
              </a:rPr>
              <a:t> A</a:t>
            </a:r>
            <a:endParaRPr lang="en-IN" dirty="0"/>
          </a:p>
        </p:txBody>
      </p:sp>
    </p:spTree>
    <p:extLst>
      <p:ext uri="{BB962C8B-B14F-4D97-AF65-F5344CB8AC3E}">
        <p14:creationId xmlns:p14="http://schemas.microsoft.com/office/powerpoint/2010/main" val="18013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DC22D80-BA7C-23EF-1E57-F2918D324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28" y="191002"/>
            <a:ext cx="2619708" cy="819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qoop — hide your password ! | by Luis Mauricio Ramos | Medium">
            <a:extLst>
              <a:ext uri="{FF2B5EF4-FFF2-40B4-BE49-F238E27FC236}">
                <a16:creationId xmlns:a16="http://schemas.microsoft.com/office/drawing/2014/main" id="{ADB8E5E1-90F6-54EC-ADA9-F2A74A5FB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667" y="120058"/>
            <a:ext cx="1931238" cy="8196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ache Hive - Wikipedia">
            <a:extLst>
              <a:ext uri="{FF2B5EF4-FFF2-40B4-BE49-F238E27FC236}">
                <a16:creationId xmlns:a16="http://schemas.microsoft.com/office/drawing/2014/main" id="{F7D70FAA-EBD0-11F6-6B30-B8031E8CD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936" y="40149"/>
            <a:ext cx="1382953" cy="12429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ala (programming language) - Wikipedia">
            <a:extLst>
              <a:ext uri="{FF2B5EF4-FFF2-40B4-BE49-F238E27FC236}">
                <a16:creationId xmlns:a16="http://schemas.microsoft.com/office/drawing/2014/main" id="{05B4D000-AD1D-51A4-7E65-5D351E2D1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0861" y="120058"/>
            <a:ext cx="2392472" cy="10953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pache Spark - Wikipedia">
            <a:extLst>
              <a:ext uri="{FF2B5EF4-FFF2-40B4-BE49-F238E27FC236}">
                <a16:creationId xmlns:a16="http://schemas.microsoft.com/office/drawing/2014/main" id="{8700BE8D-092A-B4BB-2453-FCE1E7BD00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5305" y="0"/>
            <a:ext cx="2242687" cy="1164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550E37-7985-A31F-AA40-2432D34EFCDA}"/>
              </a:ext>
            </a:extLst>
          </p:cNvPr>
          <p:cNvSpPr/>
          <p:nvPr/>
        </p:nvSpPr>
        <p:spPr>
          <a:xfrm>
            <a:off x="6583030" y="1643718"/>
            <a:ext cx="2242687" cy="10708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SPARK STRUCTURED STREAMING</a:t>
            </a:r>
          </a:p>
        </p:txBody>
      </p:sp>
      <p:sp>
        <p:nvSpPr>
          <p:cNvPr id="5" name="Rectangle 4">
            <a:extLst>
              <a:ext uri="{FF2B5EF4-FFF2-40B4-BE49-F238E27FC236}">
                <a16:creationId xmlns:a16="http://schemas.microsoft.com/office/drawing/2014/main" id="{FAD574EA-5EC5-99E3-1EEA-86213EE04EA3}"/>
              </a:ext>
            </a:extLst>
          </p:cNvPr>
          <p:cNvSpPr/>
          <p:nvPr/>
        </p:nvSpPr>
        <p:spPr>
          <a:xfrm>
            <a:off x="4107935" y="1630846"/>
            <a:ext cx="2242687" cy="10708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SPARK SQL</a:t>
            </a:r>
          </a:p>
        </p:txBody>
      </p:sp>
      <p:sp>
        <p:nvSpPr>
          <p:cNvPr id="6" name="Rectangle 5">
            <a:extLst>
              <a:ext uri="{FF2B5EF4-FFF2-40B4-BE49-F238E27FC236}">
                <a16:creationId xmlns:a16="http://schemas.microsoft.com/office/drawing/2014/main" id="{A5CF14FB-F831-42A8-AD72-20AC54196535}"/>
              </a:ext>
            </a:extLst>
          </p:cNvPr>
          <p:cNvSpPr/>
          <p:nvPr/>
        </p:nvSpPr>
        <p:spPr>
          <a:xfrm>
            <a:off x="2013048" y="1643718"/>
            <a:ext cx="1931238" cy="10708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SPARK DATAFRAME</a:t>
            </a:r>
          </a:p>
        </p:txBody>
      </p:sp>
      <p:sp>
        <p:nvSpPr>
          <p:cNvPr id="7" name="Rectangle 6">
            <a:extLst>
              <a:ext uri="{FF2B5EF4-FFF2-40B4-BE49-F238E27FC236}">
                <a16:creationId xmlns:a16="http://schemas.microsoft.com/office/drawing/2014/main" id="{4B6A4B32-C404-9E70-FC06-5AC3E557FD6F}"/>
              </a:ext>
            </a:extLst>
          </p:cNvPr>
          <p:cNvSpPr/>
          <p:nvPr/>
        </p:nvSpPr>
        <p:spPr>
          <a:xfrm>
            <a:off x="171032" y="1643718"/>
            <a:ext cx="1590391" cy="10708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SPARK RDD</a:t>
            </a:r>
          </a:p>
        </p:txBody>
      </p:sp>
      <p:sp>
        <p:nvSpPr>
          <p:cNvPr id="8" name="Rectangle 7">
            <a:extLst>
              <a:ext uri="{FF2B5EF4-FFF2-40B4-BE49-F238E27FC236}">
                <a16:creationId xmlns:a16="http://schemas.microsoft.com/office/drawing/2014/main" id="{BFED2457-44C6-C7C1-4A3B-842296A51CCB}"/>
              </a:ext>
            </a:extLst>
          </p:cNvPr>
          <p:cNvSpPr/>
          <p:nvPr/>
        </p:nvSpPr>
        <p:spPr>
          <a:xfrm>
            <a:off x="9213333" y="1643718"/>
            <a:ext cx="2242687" cy="10708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rPr>
              <a:t>SPARK COMPLEX DATA PROCESSING</a:t>
            </a:r>
          </a:p>
        </p:txBody>
      </p:sp>
      <p:pic>
        <p:nvPicPr>
          <p:cNvPr id="1036" name="Picture 12" descr="What is Apache HBase? | AWS">
            <a:extLst>
              <a:ext uri="{FF2B5EF4-FFF2-40B4-BE49-F238E27FC236}">
                <a16:creationId xmlns:a16="http://schemas.microsoft.com/office/drawing/2014/main" id="{53BF7A3C-75D7-3673-BA9F-C9BD082E2F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983" y="362005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ache Cassandra - Wikipedia">
            <a:extLst>
              <a:ext uri="{FF2B5EF4-FFF2-40B4-BE49-F238E27FC236}">
                <a16:creationId xmlns:a16="http://schemas.microsoft.com/office/drawing/2014/main" id="{752C9F4C-3EF6-3ED3-99E7-A49C066207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7382" y="3581749"/>
            <a:ext cx="26098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itHub - apache/nifi: Apache NiFi">
            <a:extLst>
              <a:ext uri="{FF2B5EF4-FFF2-40B4-BE49-F238E27FC236}">
                <a16:creationId xmlns:a16="http://schemas.microsoft.com/office/drawing/2014/main" id="{8F68DE83-5145-8F77-EA55-5C3D1C001C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8633" y="3767486"/>
            <a:ext cx="33147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pache Kafka">
            <a:extLst>
              <a:ext uri="{FF2B5EF4-FFF2-40B4-BE49-F238E27FC236}">
                <a16:creationId xmlns:a16="http://schemas.microsoft.com/office/drawing/2014/main" id="{B89DB45F-8FAF-2150-8315-C6A9560B88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25474" y="329620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56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fade">
                                      <p:cBhvr>
                                        <p:cTn id="21" dur="1000"/>
                                        <p:tgtEl>
                                          <p:spTgt spid="1030"/>
                                        </p:tgtEl>
                                      </p:cBhvr>
                                    </p:animEffect>
                                    <p:anim calcmode="lin" valueType="num">
                                      <p:cBhvr>
                                        <p:cTn id="22" dur="1000" fill="hold"/>
                                        <p:tgtEl>
                                          <p:spTgt spid="1030"/>
                                        </p:tgtEl>
                                        <p:attrNameLst>
                                          <p:attrName>ppt_x</p:attrName>
                                        </p:attrNameLst>
                                      </p:cBhvr>
                                      <p:tavLst>
                                        <p:tav tm="0">
                                          <p:val>
                                            <p:strVal val="#ppt_x"/>
                                          </p:val>
                                        </p:tav>
                                        <p:tav tm="100000">
                                          <p:val>
                                            <p:strVal val="#ppt_x"/>
                                          </p:val>
                                        </p:tav>
                                      </p:tavLst>
                                    </p:anim>
                                    <p:anim calcmode="lin" valueType="num">
                                      <p:cBhvr>
                                        <p:cTn id="2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32"/>
                                        </p:tgtEl>
                                        <p:attrNameLst>
                                          <p:attrName>style.visibility</p:attrName>
                                        </p:attrNameLst>
                                      </p:cBhvr>
                                      <p:to>
                                        <p:strVal val="visible"/>
                                      </p:to>
                                    </p:set>
                                    <p:animEffect transition="in" filter="fade">
                                      <p:cBhvr>
                                        <p:cTn id="28" dur="1000"/>
                                        <p:tgtEl>
                                          <p:spTgt spid="1032"/>
                                        </p:tgtEl>
                                      </p:cBhvr>
                                    </p:animEffect>
                                    <p:anim calcmode="lin" valueType="num">
                                      <p:cBhvr>
                                        <p:cTn id="29" dur="1000" fill="hold"/>
                                        <p:tgtEl>
                                          <p:spTgt spid="1032"/>
                                        </p:tgtEl>
                                        <p:attrNameLst>
                                          <p:attrName>ppt_x</p:attrName>
                                        </p:attrNameLst>
                                      </p:cBhvr>
                                      <p:tavLst>
                                        <p:tav tm="0">
                                          <p:val>
                                            <p:strVal val="#ppt_x"/>
                                          </p:val>
                                        </p:tav>
                                        <p:tav tm="100000">
                                          <p:val>
                                            <p:strVal val="#ppt_x"/>
                                          </p:val>
                                        </p:tav>
                                      </p:tavLst>
                                    </p:anim>
                                    <p:anim calcmode="lin" valueType="num">
                                      <p:cBhvr>
                                        <p:cTn id="30"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4"/>
                                        </p:tgtEl>
                                        <p:attrNameLst>
                                          <p:attrName>style.visibility</p:attrName>
                                        </p:attrNameLst>
                                      </p:cBhvr>
                                      <p:to>
                                        <p:strVal val="visible"/>
                                      </p:to>
                                    </p:set>
                                    <p:animEffect transition="in" filter="fade">
                                      <p:cBhvr>
                                        <p:cTn id="35" dur="1000"/>
                                        <p:tgtEl>
                                          <p:spTgt spid="1034"/>
                                        </p:tgtEl>
                                      </p:cBhvr>
                                    </p:animEffect>
                                    <p:anim calcmode="lin" valueType="num">
                                      <p:cBhvr>
                                        <p:cTn id="36" dur="1000" fill="hold"/>
                                        <p:tgtEl>
                                          <p:spTgt spid="1034"/>
                                        </p:tgtEl>
                                        <p:attrNameLst>
                                          <p:attrName>ppt_x</p:attrName>
                                        </p:attrNameLst>
                                      </p:cBhvr>
                                      <p:tavLst>
                                        <p:tav tm="0">
                                          <p:val>
                                            <p:strVal val="#ppt_x"/>
                                          </p:val>
                                        </p:tav>
                                        <p:tav tm="100000">
                                          <p:val>
                                            <p:strVal val="#ppt_x"/>
                                          </p:val>
                                        </p:tav>
                                      </p:tavLst>
                                    </p:anim>
                                    <p:anim calcmode="lin" valueType="num">
                                      <p:cBhvr>
                                        <p:cTn id="37"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036"/>
                                        </p:tgtEl>
                                        <p:attrNameLst>
                                          <p:attrName>style.visibility</p:attrName>
                                        </p:attrNameLst>
                                      </p:cBhvr>
                                      <p:to>
                                        <p:strVal val="visible"/>
                                      </p:to>
                                    </p:set>
                                    <p:animEffect transition="in" filter="fade">
                                      <p:cBhvr>
                                        <p:cTn id="77" dur="1000"/>
                                        <p:tgtEl>
                                          <p:spTgt spid="1036"/>
                                        </p:tgtEl>
                                      </p:cBhvr>
                                    </p:animEffect>
                                    <p:anim calcmode="lin" valueType="num">
                                      <p:cBhvr>
                                        <p:cTn id="78" dur="1000" fill="hold"/>
                                        <p:tgtEl>
                                          <p:spTgt spid="1036"/>
                                        </p:tgtEl>
                                        <p:attrNameLst>
                                          <p:attrName>ppt_x</p:attrName>
                                        </p:attrNameLst>
                                      </p:cBhvr>
                                      <p:tavLst>
                                        <p:tav tm="0">
                                          <p:val>
                                            <p:strVal val="#ppt_x"/>
                                          </p:val>
                                        </p:tav>
                                        <p:tav tm="100000">
                                          <p:val>
                                            <p:strVal val="#ppt_x"/>
                                          </p:val>
                                        </p:tav>
                                      </p:tavLst>
                                    </p:anim>
                                    <p:anim calcmode="lin" valueType="num">
                                      <p:cBhvr>
                                        <p:cTn id="79"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038"/>
                                        </p:tgtEl>
                                        <p:attrNameLst>
                                          <p:attrName>style.visibility</p:attrName>
                                        </p:attrNameLst>
                                      </p:cBhvr>
                                      <p:to>
                                        <p:strVal val="visible"/>
                                      </p:to>
                                    </p:set>
                                    <p:animEffect transition="in" filter="fade">
                                      <p:cBhvr>
                                        <p:cTn id="84" dur="1000"/>
                                        <p:tgtEl>
                                          <p:spTgt spid="1038"/>
                                        </p:tgtEl>
                                      </p:cBhvr>
                                    </p:animEffect>
                                    <p:anim calcmode="lin" valueType="num">
                                      <p:cBhvr>
                                        <p:cTn id="85" dur="1000" fill="hold"/>
                                        <p:tgtEl>
                                          <p:spTgt spid="1038"/>
                                        </p:tgtEl>
                                        <p:attrNameLst>
                                          <p:attrName>ppt_x</p:attrName>
                                        </p:attrNameLst>
                                      </p:cBhvr>
                                      <p:tavLst>
                                        <p:tav tm="0">
                                          <p:val>
                                            <p:strVal val="#ppt_x"/>
                                          </p:val>
                                        </p:tav>
                                        <p:tav tm="100000">
                                          <p:val>
                                            <p:strVal val="#ppt_x"/>
                                          </p:val>
                                        </p:tav>
                                      </p:tavLst>
                                    </p:anim>
                                    <p:anim calcmode="lin" valueType="num">
                                      <p:cBhvr>
                                        <p:cTn id="86" dur="1000" fill="hold"/>
                                        <p:tgtEl>
                                          <p:spTgt spid="103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040"/>
                                        </p:tgtEl>
                                        <p:attrNameLst>
                                          <p:attrName>style.visibility</p:attrName>
                                        </p:attrNameLst>
                                      </p:cBhvr>
                                      <p:to>
                                        <p:strVal val="visible"/>
                                      </p:to>
                                    </p:set>
                                    <p:animEffect transition="in" filter="fade">
                                      <p:cBhvr>
                                        <p:cTn id="91" dur="1000"/>
                                        <p:tgtEl>
                                          <p:spTgt spid="1040"/>
                                        </p:tgtEl>
                                      </p:cBhvr>
                                    </p:animEffect>
                                    <p:anim calcmode="lin" valueType="num">
                                      <p:cBhvr>
                                        <p:cTn id="92" dur="1000" fill="hold"/>
                                        <p:tgtEl>
                                          <p:spTgt spid="1040"/>
                                        </p:tgtEl>
                                        <p:attrNameLst>
                                          <p:attrName>ppt_x</p:attrName>
                                        </p:attrNameLst>
                                      </p:cBhvr>
                                      <p:tavLst>
                                        <p:tav tm="0">
                                          <p:val>
                                            <p:strVal val="#ppt_x"/>
                                          </p:val>
                                        </p:tav>
                                        <p:tav tm="100000">
                                          <p:val>
                                            <p:strVal val="#ppt_x"/>
                                          </p:val>
                                        </p:tav>
                                      </p:tavLst>
                                    </p:anim>
                                    <p:anim calcmode="lin" valueType="num">
                                      <p:cBhvr>
                                        <p:cTn id="93" dur="1000" fill="hold"/>
                                        <p:tgtEl>
                                          <p:spTgt spid="104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042"/>
                                        </p:tgtEl>
                                        <p:attrNameLst>
                                          <p:attrName>style.visibility</p:attrName>
                                        </p:attrNameLst>
                                      </p:cBhvr>
                                      <p:to>
                                        <p:strVal val="visible"/>
                                      </p:to>
                                    </p:set>
                                    <p:animEffect transition="in" filter="fade">
                                      <p:cBhvr>
                                        <p:cTn id="98" dur="1000"/>
                                        <p:tgtEl>
                                          <p:spTgt spid="1042"/>
                                        </p:tgtEl>
                                      </p:cBhvr>
                                    </p:animEffect>
                                    <p:anim calcmode="lin" valueType="num">
                                      <p:cBhvr>
                                        <p:cTn id="99" dur="1000" fill="hold"/>
                                        <p:tgtEl>
                                          <p:spTgt spid="1042"/>
                                        </p:tgtEl>
                                        <p:attrNameLst>
                                          <p:attrName>ppt_x</p:attrName>
                                        </p:attrNameLst>
                                      </p:cBhvr>
                                      <p:tavLst>
                                        <p:tav tm="0">
                                          <p:val>
                                            <p:strVal val="#ppt_x"/>
                                          </p:val>
                                        </p:tav>
                                        <p:tav tm="100000">
                                          <p:val>
                                            <p:strVal val="#ppt_x"/>
                                          </p:val>
                                        </p:tav>
                                      </p:tavLst>
                                    </p:anim>
                                    <p:anim calcmode="lin" valueType="num">
                                      <p:cBhvr>
                                        <p:cTn id="100" dur="1000" fill="hold"/>
                                        <p:tgtEl>
                                          <p:spTgt spid="10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8B928A-4B52-F473-2A11-39ABDDCF8DA9}"/>
              </a:ext>
            </a:extLst>
          </p:cNvPr>
          <p:cNvPicPr>
            <a:picLocks noChangeAspect="1"/>
          </p:cNvPicPr>
          <p:nvPr/>
        </p:nvPicPr>
        <p:blipFill>
          <a:blip r:embed="rId2"/>
          <a:srcRect/>
          <a:stretch>
            <a:fillRect/>
          </a:stretch>
        </p:blipFill>
        <p:spPr>
          <a:xfrm>
            <a:off x="1448656" y="729465"/>
            <a:ext cx="9164548" cy="5589142"/>
          </a:xfrm>
          <a:prstGeom prst="rect">
            <a:avLst/>
          </a:prstGeom>
        </p:spPr>
      </p:pic>
    </p:spTree>
    <p:extLst>
      <p:ext uri="{BB962C8B-B14F-4D97-AF65-F5344CB8AC3E}">
        <p14:creationId xmlns:p14="http://schemas.microsoft.com/office/powerpoint/2010/main" val="350962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FD6330B-4FE4-0019-3B45-979688BBC0E8}"/>
              </a:ext>
            </a:extLst>
          </p:cNvPr>
          <p:cNvGraphicFramePr>
            <a:graphicFrameLocks noGrp="1"/>
          </p:cNvGraphicFramePr>
          <p:nvPr>
            <p:extLst>
              <p:ext uri="{D42A27DB-BD31-4B8C-83A1-F6EECF244321}">
                <p14:modId xmlns:p14="http://schemas.microsoft.com/office/powerpoint/2010/main" val="4131881315"/>
              </p:ext>
            </p:extLst>
          </p:nvPr>
        </p:nvGraphicFramePr>
        <p:xfrm>
          <a:off x="2032000" y="719666"/>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93827315"/>
                    </a:ext>
                  </a:extLst>
                </a:gridCol>
                <a:gridCol w="2709333">
                  <a:extLst>
                    <a:ext uri="{9D8B030D-6E8A-4147-A177-3AD203B41FA5}">
                      <a16:colId xmlns:a16="http://schemas.microsoft.com/office/drawing/2014/main" val="441176901"/>
                    </a:ext>
                  </a:extLst>
                </a:gridCol>
                <a:gridCol w="2709333">
                  <a:extLst>
                    <a:ext uri="{9D8B030D-6E8A-4147-A177-3AD203B41FA5}">
                      <a16:colId xmlns:a16="http://schemas.microsoft.com/office/drawing/2014/main" val="716107014"/>
                    </a:ext>
                  </a:extLst>
                </a:gridCol>
              </a:tblGrid>
              <a:tr h="370840">
                <a:tc>
                  <a:txBody>
                    <a:bodyPr/>
                    <a:lstStyle/>
                    <a:p>
                      <a:r>
                        <a:rPr lang="en-IN" dirty="0"/>
                        <a:t>ID</a:t>
                      </a:r>
                    </a:p>
                  </a:txBody>
                  <a:tcPr/>
                </a:tc>
                <a:tc>
                  <a:txBody>
                    <a:bodyPr/>
                    <a:lstStyle/>
                    <a:p>
                      <a:r>
                        <a:rPr lang="en-IN" dirty="0"/>
                        <a:t>Name</a:t>
                      </a:r>
                    </a:p>
                  </a:txBody>
                  <a:tcPr/>
                </a:tc>
                <a:tc>
                  <a:txBody>
                    <a:bodyPr/>
                    <a:lstStyle/>
                    <a:p>
                      <a:r>
                        <a:rPr lang="en-IN" dirty="0"/>
                        <a:t>Country</a:t>
                      </a:r>
                    </a:p>
                  </a:txBody>
                  <a:tcPr/>
                </a:tc>
                <a:extLst>
                  <a:ext uri="{0D108BD9-81ED-4DB2-BD59-A6C34878D82A}">
                    <a16:rowId xmlns:a16="http://schemas.microsoft.com/office/drawing/2014/main" val="3798778657"/>
                  </a:ext>
                </a:extLst>
              </a:tr>
              <a:tr h="370840">
                <a:tc>
                  <a:txBody>
                    <a:bodyPr/>
                    <a:lstStyle/>
                    <a:p>
                      <a:r>
                        <a:rPr lang="en-IN" dirty="0"/>
                        <a:t>1</a:t>
                      </a:r>
                    </a:p>
                  </a:txBody>
                  <a:tcPr/>
                </a:tc>
                <a:tc>
                  <a:txBody>
                    <a:bodyPr/>
                    <a:lstStyle/>
                    <a:p>
                      <a:r>
                        <a:rPr lang="en-IN" dirty="0"/>
                        <a:t>John</a:t>
                      </a:r>
                    </a:p>
                  </a:txBody>
                  <a:tcPr/>
                </a:tc>
                <a:tc>
                  <a:txBody>
                    <a:bodyPr/>
                    <a:lstStyle/>
                    <a:p>
                      <a:r>
                        <a:rPr lang="en-IN" dirty="0"/>
                        <a:t>India</a:t>
                      </a:r>
                    </a:p>
                  </a:txBody>
                  <a:tcPr/>
                </a:tc>
                <a:extLst>
                  <a:ext uri="{0D108BD9-81ED-4DB2-BD59-A6C34878D82A}">
                    <a16:rowId xmlns:a16="http://schemas.microsoft.com/office/drawing/2014/main" val="2951717588"/>
                  </a:ext>
                </a:extLst>
              </a:tr>
              <a:tr h="370840">
                <a:tc>
                  <a:txBody>
                    <a:bodyPr/>
                    <a:lstStyle/>
                    <a:p>
                      <a:r>
                        <a:rPr lang="en-IN" dirty="0"/>
                        <a:t>2</a:t>
                      </a:r>
                    </a:p>
                  </a:txBody>
                  <a:tcPr/>
                </a:tc>
                <a:tc>
                  <a:txBody>
                    <a:bodyPr/>
                    <a:lstStyle/>
                    <a:p>
                      <a:r>
                        <a:rPr lang="en-IN" dirty="0"/>
                        <a:t>Kevin</a:t>
                      </a:r>
                    </a:p>
                  </a:txBody>
                  <a:tcPr/>
                </a:tc>
                <a:tc>
                  <a:txBody>
                    <a:bodyPr/>
                    <a:lstStyle/>
                    <a:p>
                      <a:r>
                        <a:rPr lang="en-IN" dirty="0"/>
                        <a:t>Australia</a:t>
                      </a:r>
                    </a:p>
                  </a:txBody>
                  <a:tcPr/>
                </a:tc>
                <a:extLst>
                  <a:ext uri="{0D108BD9-81ED-4DB2-BD59-A6C34878D82A}">
                    <a16:rowId xmlns:a16="http://schemas.microsoft.com/office/drawing/2014/main" val="305384763"/>
                  </a:ext>
                </a:extLst>
              </a:tr>
              <a:tr h="370840">
                <a:tc>
                  <a:txBody>
                    <a:bodyPr/>
                    <a:lstStyle/>
                    <a:p>
                      <a:r>
                        <a:rPr lang="en-IN" dirty="0"/>
                        <a:t>3</a:t>
                      </a:r>
                    </a:p>
                  </a:txBody>
                  <a:tcPr/>
                </a:tc>
                <a:tc>
                  <a:txBody>
                    <a:bodyPr/>
                    <a:lstStyle/>
                    <a:p>
                      <a:r>
                        <a:rPr lang="en-IN" dirty="0"/>
                        <a:t>Michael</a:t>
                      </a:r>
                    </a:p>
                  </a:txBody>
                  <a:tcPr/>
                </a:tc>
                <a:tc>
                  <a:txBody>
                    <a:bodyPr/>
                    <a:lstStyle/>
                    <a:p>
                      <a:r>
                        <a:rPr lang="en-IN" dirty="0"/>
                        <a:t>America</a:t>
                      </a:r>
                    </a:p>
                  </a:txBody>
                  <a:tcPr/>
                </a:tc>
                <a:extLst>
                  <a:ext uri="{0D108BD9-81ED-4DB2-BD59-A6C34878D82A}">
                    <a16:rowId xmlns:a16="http://schemas.microsoft.com/office/drawing/2014/main" val="2936476210"/>
                  </a:ext>
                </a:extLst>
              </a:tr>
              <a:tr h="370840">
                <a:tc>
                  <a:txBody>
                    <a:bodyPr/>
                    <a:lstStyle/>
                    <a:p>
                      <a:r>
                        <a:rPr lang="en-IN" dirty="0"/>
                        <a:t>4</a:t>
                      </a:r>
                    </a:p>
                  </a:txBody>
                  <a:tcPr/>
                </a:tc>
                <a:tc>
                  <a:txBody>
                    <a:bodyPr/>
                    <a:lstStyle/>
                    <a:p>
                      <a:r>
                        <a:rPr lang="en-IN" dirty="0"/>
                        <a:t>Pooja</a:t>
                      </a:r>
                    </a:p>
                  </a:txBody>
                  <a:tcPr/>
                </a:tc>
                <a:tc>
                  <a:txBody>
                    <a:bodyPr/>
                    <a:lstStyle/>
                    <a:p>
                      <a:r>
                        <a:rPr lang="en-IN" dirty="0"/>
                        <a:t>India</a:t>
                      </a:r>
                    </a:p>
                  </a:txBody>
                  <a:tcPr/>
                </a:tc>
                <a:extLst>
                  <a:ext uri="{0D108BD9-81ED-4DB2-BD59-A6C34878D82A}">
                    <a16:rowId xmlns:a16="http://schemas.microsoft.com/office/drawing/2014/main" val="3282349806"/>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4881524"/>
                  </a:ext>
                </a:extLst>
              </a:tr>
              <a:tr h="370840">
                <a:tc>
                  <a:txBody>
                    <a:bodyPr/>
                    <a:lstStyle/>
                    <a:p>
                      <a:r>
                        <a:rPr lang="en-IN" dirty="0"/>
                        <a:t>…..</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72073061"/>
                  </a:ext>
                </a:extLst>
              </a:tr>
              <a:tr h="370840">
                <a:tc>
                  <a:txBody>
                    <a:bodyPr/>
                    <a:lstStyle/>
                    <a:p>
                      <a:r>
                        <a:rPr lang="en-IN" dirty="0"/>
                        <a:t>90000</a:t>
                      </a:r>
                    </a:p>
                  </a:txBody>
                  <a:tcPr/>
                </a:tc>
                <a:tc>
                  <a:txBody>
                    <a:bodyPr/>
                    <a:lstStyle/>
                    <a:p>
                      <a:r>
                        <a:rPr lang="en-IN" dirty="0"/>
                        <a:t>Balor</a:t>
                      </a:r>
                    </a:p>
                  </a:txBody>
                  <a:tcPr/>
                </a:tc>
                <a:tc>
                  <a:txBody>
                    <a:bodyPr/>
                    <a:lstStyle/>
                    <a:p>
                      <a:r>
                        <a:rPr lang="en-IN" dirty="0"/>
                        <a:t>Ireland</a:t>
                      </a:r>
                    </a:p>
                  </a:txBody>
                  <a:tcPr/>
                </a:tc>
                <a:extLst>
                  <a:ext uri="{0D108BD9-81ED-4DB2-BD59-A6C34878D82A}">
                    <a16:rowId xmlns:a16="http://schemas.microsoft.com/office/drawing/2014/main" val="3444222704"/>
                  </a:ext>
                </a:extLst>
              </a:tr>
            </a:tbl>
          </a:graphicData>
        </a:graphic>
      </p:graphicFrame>
      <p:sp>
        <p:nvSpPr>
          <p:cNvPr id="4" name="Rectangle 3">
            <a:extLst>
              <a:ext uri="{FF2B5EF4-FFF2-40B4-BE49-F238E27FC236}">
                <a16:creationId xmlns:a16="http://schemas.microsoft.com/office/drawing/2014/main" id="{48047EF8-461C-FDEB-8CF2-66EEFBF7F44C}"/>
              </a:ext>
            </a:extLst>
          </p:cNvPr>
          <p:cNvSpPr/>
          <p:nvPr/>
        </p:nvSpPr>
        <p:spPr>
          <a:xfrm>
            <a:off x="1921267" y="4941870"/>
            <a:ext cx="9102903" cy="109933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 John India|2 Kevin Australia|3 Michael America|4 Pooja India|.....90000 Balor Ireland</a:t>
            </a:r>
          </a:p>
        </p:txBody>
      </p:sp>
      <p:cxnSp>
        <p:nvCxnSpPr>
          <p:cNvPr id="6" name="Straight Arrow Connector 5">
            <a:extLst>
              <a:ext uri="{FF2B5EF4-FFF2-40B4-BE49-F238E27FC236}">
                <a16:creationId xmlns:a16="http://schemas.microsoft.com/office/drawing/2014/main" id="{00086934-A30B-11B5-1821-727F3CCD8570}"/>
              </a:ext>
            </a:extLst>
          </p:cNvPr>
          <p:cNvCxnSpPr/>
          <p:nvPr/>
        </p:nvCxnSpPr>
        <p:spPr>
          <a:xfrm>
            <a:off x="5681609" y="3686386"/>
            <a:ext cx="0" cy="1255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D3467AA-A0C8-DC16-24A5-6B1A09C8EA27}"/>
              </a:ext>
            </a:extLst>
          </p:cNvPr>
          <p:cNvSpPr txBox="1"/>
          <p:nvPr/>
        </p:nvSpPr>
        <p:spPr>
          <a:xfrm>
            <a:off x="6096000" y="4397339"/>
            <a:ext cx="1970283" cy="369332"/>
          </a:xfrm>
          <a:prstGeom prst="rect">
            <a:avLst/>
          </a:prstGeom>
          <a:noFill/>
        </p:spPr>
        <p:txBody>
          <a:bodyPr wrap="none" rtlCol="0">
            <a:spAutoFit/>
          </a:bodyPr>
          <a:lstStyle/>
          <a:p>
            <a:r>
              <a:rPr lang="en-IN" dirty="0"/>
              <a:t>Row Based Storage</a:t>
            </a:r>
          </a:p>
        </p:txBody>
      </p:sp>
    </p:spTree>
    <p:extLst>
      <p:ext uri="{BB962C8B-B14F-4D97-AF65-F5344CB8AC3E}">
        <p14:creationId xmlns:p14="http://schemas.microsoft.com/office/powerpoint/2010/main" val="4092618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A3B472-A6A7-4EB6-E189-C3639F0D9D0E}"/>
              </a:ext>
            </a:extLst>
          </p:cNvPr>
          <p:cNvSpPr/>
          <p:nvPr/>
        </p:nvSpPr>
        <p:spPr>
          <a:xfrm>
            <a:off x="2188396" y="1243173"/>
            <a:ext cx="8219325" cy="41713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t>
            </a:r>
          </a:p>
        </p:txBody>
      </p:sp>
      <p:sp>
        <p:nvSpPr>
          <p:cNvPr id="3" name="Rectangle 2">
            <a:extLst>
              <a:ext uri="{FF2B5EF4-FFF2-40B4-BE49-F238E27FC236}">
                <a16:creationId xmlns:a16="http://schemas.microsoft.com/office/drawing/2014/main" id="{DAE22CA2-1E57-B6EF-67AB-523B4703DA79}"/>
              </a:ext>
            </a:extLst>
          </p:cNvPr>
          <p:cNvSpPr/>
          <p:nvPr/>
        </p:nvSpPr>
        <p:spPr>
          <a:xfrm>
            <a:off x="2445249" y="2239766"/>
            <a:ext cx="2106203" cy="18698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 John India|2 Kevin Australia</a:t>
            </a:r>
            <a:endParaRPr lang="en-IN" dirty="0"/>
          </a:p>
        </p:txBody>
      </p:sp>
      <p:sp>
        <p:nvSpPr>
          <p:cNvPr id="4" name="Rectangle 3">
            <a:extLst>
              <a:ext uri="{FF2B5EF4-FFF2-40B4-BE49-F238E27FC236}">
                <a16:creationId xmlns:a16="http://schemas.microsoft.com/office/drawing/2014/main" id="{809A87FD-0F59-61BD-2122-3729730F1378}"/>
              </a:ext>
            </a:extLst>
          </p:cNvPr>
          <p:cNvSpPr/>
          <p:nvPr/>
        </p:nvSpPr>
        <p:spPr>
          <a:xfrm>
            <a:off x="4808305" y="2239765"/>
            <a:ext cx="2106203" cy="18698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 Michael America|4 Pooja India</a:t>
            </a:r>
            <a:endParaRPr lang="en-IN" dirty="0"/>
          </a:p>
        </p:txBody>
      </p:sp>
      <p:sp>
        <p:nvSpPr>
          <p:cNvPr id="5" name="Rectangle 4">
            <a:extLst>
              <a:ext uri="{FF2B5EF4-FFF2-40B4-BE49-F238E27FC236}">
                <a16:creationId xmlns:a16="http://schemas.microsoft.com/office/drawing/2014/main" id="{9F708EB3-B68D-650E-49BA-F3FF78F818A6}"/>
              </a:ext>
            </a:extLst>
          </p:cNvPr>
          <p:cNvSpPr/>
          <p:nvPr/>
        </p:nvSpPr>
        <p:spPr>
          <a:xfrm>
            <a:off x="8032678" y="2229491"/>
            <a:ext cx="2106203" cy="18698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90000 Balor Ireland</a:t>
            </a:r>
            <a:endParaRPr lang="en-IN" dirty="0"/>
          </a:p>
        </p:txBody>
      </p:sp>
      <p:sp>
        <p:nvSpPr>
          <p:cNvPr id="6" name="TextBox 5">
            <a:extLst>
              <a:ext uri="{FF2B5EF4-FFF2-40B4-BE49-F238E27FC236}">
                <a16:creationId xmlns:a16="http://schemas.microsoft.com/office/drawing/2014/main" id="{E1276885-C08D-FB97-0164-6D387DEB533C}"/>
              </a:ext>
            </a:extLst>
          </p:cNvPr>
          <p:cNvSpPr txBox="1"/>
          <p:nvPr/>
        </p:nvSpPr>
        <p:spPr>
          <a:xfrm>
            <a:off x="2712377" y="1808788"/>
            <a:ext cx="1446945" cy="369332"/>
          </a:xfrm>
          <a:prstGeom prst="rect">
            <a:avLst/>
          </a:prstGeom>
          <a:noFill/>
        </p:spPr>
        <p:txBody>
          <a:bodyPr wrap="square" rtlCol="0">
            <a:spAutoFit/>
          </a:bodyPr>
          <a:lstStyle/>
          <a:p>
            <a:r>
              <a:rPr lang="en-IN" dirty="0"/>
              <a:t>Block 1</a:t>
            </a:r>
          </a:p>
        </p:txBody>
      </p:sp>
      <p:sp>
        <p:nvSpPr>
          <p:cNvPr id="7" name="TextBox 6">
            <a:extLst>
              <a:ext uri="{FF2B5EF4-FFF2-40B4-BE49-F238E27FC236}">
                <a16:creationId xmlns:a16="http://schemas.microsoft.com/office/drawing/2014/main" id="{96C923A9-68DE-AE2C-1289-7F7C22595CB3}"/>
              </a:ext>
            </a:extLst>
          </p:cNvPr>
          <p:cNvSpPr txBox="1"/>
          <p:nvPr/>
        </p:nvSpPr>
        <p:spPr>
          <a:xfrm>
            <a:off x="8362306" y="1870433"/>
            <a:ext cx="1446945" cy="369332"/>
          </a:xfrm>
          <a:prstGeom prst="rect">
            <a:avLst/>
          </a:prstGeom>
          <a:noFill/>
        </p:spPr>
        <p:txBody>
          <a:bodyPr wrap="square" rtlCol="0">
            <a:spAutoFit/>
          </a:bodyPr>
          <a:lstStyle/>
          <a:p>
            <a:r>
              <a:rPr lang="en-IN" dirty="0"/>
              <a:t>Block ?</a:t>
            </a:r>
          </a:p>
        </p:txBody>
      </p:sp>
      <p:sp>
        <p:nvSpPr>
          <p:cNvPr id="8" name="TextBox 7">
            <a:extLst>
              <a:ext uri="{FF2B5EF4-FFF2-40B4-BE49-F238E27FC236}">
                <a16:creationId xmlns:a16="http://schemas.microsoft.com/office/drawing/2014/main" id="{6F878C90-2DB1-9854-03B4-7B0C55F3C5A4}"/>
              </a:ext>
            </a:extLst>
          </p:cNvPr>
          <p:cNvSpPr txBox="1"/>
          <p:nvPr/>
        </p:nvSpPr>
        <p:spPr>
          <a:xfrm>
            <a:off x="5448727" y="1889268"/>
            <a:ext cx="1446945" cy="369332"/>
          </a:xfrm>
          <a:prstGeom prst="rect">
            <a:avLst/>
          </a:prstGeom>
          <a:noFill/>
        </p:spPr>
        <p:txBody>
          <a:bodyPr wrap="square" rtlCol="0">
            <a:spAutoFit/>
          </a:bodyPr>
          <a:lstStyle/>
          <a:p>
            <a:r>
              <a:rPr lang="en-IN" dirty="0"/>
              <a:t>Block 2</a:t>
            </a:r>
          </a:p>
        </p:txBody>
      </p:sp>
    </p:spTree>
    <p:extLst>
      <p:ext uri="{BB962C8B-B14F-4D97-AF65-F5344CB8AC3E}">
        <p14:creationId xmlns:p14="http://schemas.microsoft.com/office/powerpoint/2010/main" val="7263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9BF3-599C-4CFA-1394-2E7E1FD36588}"/>
              </a:ext>
            </a:extLst>
          </p:cNvPr>
          <p:cNvSpPr>
            <a:spLocks noGrp="1"/>
          </p:cNvSpPr>
          <p:nvPr>
            <p:ph type="title"/>
          </p:nvPr>
        </p:nvSpPr>
        <p:spPr/>
        <p:txBody>
          <a:bodyPr/>
          <a:lstStyle/>
          <a:p>
            <a:r>
              <a:rPr lang="en-IN" dirty="0"/>
              <a:t>Column Based Storage</a:t>
            </a:r>
          </a:p>
        </p:txBody>
      </p:sp>
      <p:graphicFrame>
        <p:nvGraphicFramePr>
          <p:cNvPr id="4" name="Table 4">
            <a:extLst>
              <a:ext uri="{FF2B5EF4-FFF2-40B4-BE49-F238E27FC236}">
                <a16:creationId xmlns:a16="http://schemas.microsoft.com/office/drawing/2014/main" id="{018B7A9F-D19A-CA75-0EE6-589E43F624C3}"/>
              </a:ext>
            </a:extLst>
          </p:cNvPr>
          <p:cNvGraphicFramePr>
            <a:graphicFrameLocks noGrp="1"/>
          </p:cNvGraphicFramePr>
          <p:nvPr>
            <p:ph idx="1"/>
            <p:extLst>
              <p:ext uri="{D42A27DB-BD31-4B8C-83A1-F6EECF244321}">
                <p14:modId xmlns:p14="http://schemas.microsoft.com/office/powerpoint/2010/main" val="2570008247"/>
              </p:ext>
            </p:extLst>
          </p:nvPr>
        </p:nvGraphicFramePr>
        <p:xfrm>
          <a:off x="1012861" y="1353013"/>
          <a:ext cx="9261297" cy="2966720"/>
        </p:xfrm>
        <a:graphic>
          <a:graphicData uri="http://schemas.openxmlformats.org/drawingml/2006/table">
            <a:tbl>
              <a:tblPr firstRow="1" bandRow="1">
                <a:tableStyleId>{5C22544A-7EE6-4342-B048-85BDC9FD1C3A}</a:tableStyleId>
              </a:tblPr>
              <a:tblGrid>
                <a:gridCol w="3087099">
                  <a:extLst>
                    <a:ext uri="{9D8B030D-6E8A-4147-A177-3AD203B41FA5}">
                      <a16:colId xmlns:a16="http://schemas.microsoft.com/office/drawing/2014/main" val="1104180004"/>
                    </a:ext>
                  </a:extLst>
                </a:gridCol>
                <a:gridCol w="3087099">
                  <a:extLst>
                    <a:ext uri="{9D8B030D-6E8A-4147-A177-3AD203B41FA5}">
                      <a16:colId xmlns:a16="http://schemas.microsoft.com/office/drawing/2014/main" val="4264820560"/>
                    </a:ext>
                  </a:extLst>
                </a:gridCol>
                <a:gridCol w="3087099">
                  <a:extLst>
                    <a:ext uri="{9D8B030D-6E8A-4147-A177-3AD203B41FA5}">
                      <a16:colId xmlns:a16="http://schemas.microsoft.com/office/drawing/2014/main" val="1051818851"/>
                    </a:ext>
                  </a:extLst>
                </a:gridCol>
              </a:tblGrid>
              <a:tr h="370840">
                <a:tc>
                  <a:txBody>
                    <a:bodyPr/>
                    <a:lstStyle/>
                    <a:p>
                      <a:r>
                        <a:rPr lang="en-IN" dirty="0"/>
                        <a:t>Id</a:t>
                      </a:r>
                    </a:p>
                  </a:txBody>
                  <a:tcPr/>
                </a:tc>
                <a:tc>
                  <a:txBody>
                    <a:bodyPr/>
                    <a:lstStyle/>
                    <a:p>
                      <a:r>
                        <a:rPr lang="en-IN" dirty="0"/>
                        <a:t>Name</a:t>
                      </a:r>
                    </a:p>
                  </a:txBody>
                  <a:tcPr/>
                </a:tc>
                <a:tc>
                  <a:txBody>
                    <a:bodyPr/>
                    <a:lstStyle/>
                    <a:p>
                      <a:r>
                        <a:rPr lang="en-IN" dirty="0"/>
                        <a:t>Country</a:t>
                      </a:r>
                    </a:p>
                  </a:txBody>
                  <a:tcPr/>
                </a:tc>
                <a:extLst>
                  <a:ext uri="{0D108BD9-81ED-4DB2-BD59-A6C34878D82A}">
                    <a16:rowId xmlns:a16="http://schemas.microsoft.com/office/drawing/2014/main" val="3595939235"/>
                  </a:ext>
                </a:extLst>
              </a:tr>
              <a:tr h="370840">
                <a:tc>
                  <a:txBody>
                    <a:bodyPr/>
                    <a:lstStyle/>
                    <a:p>
                      <a:r>
                        <a:rPr lang="en-IN" dirty="0"/>
                        <a:t>1</a:t>
                      </a:r>
                    </a:p>
                  </a:txBody>
                  <a:tcPr/>
                </a:tc>
                <a:tc>
                  <a:txBody>
                    <a:bodyPr/>
                    <a:lstStyle/>
                    <a:p>
                      <a:r>
                        <a:rPr lang="en-IN" dirty="0"/>
                        <a:t>John</a:t>
                      </a:r>
                    </a:p>
                  </a:txBody>
                  <a:tcPr/>
                </a:tc>
                <a:tc>
                  <a:txBody>
                    <a:bodyPr/>
                    <a:lstStyle/>
                    <a:p>
                      <a:r>
                        <a:rPr lang="en-IN" dirty="0"/>
                        <a:t>India</a:t>
                      </a:r>
                    </a:p>
                  </a:txBody>
                  <a:tcPr/>
                </a:tc>
                <a:extLst>
                  <a:ext uri="{0D108BD9-81ED-4DB2-BD59-A6C34878D82A}">
                    <a16:rowId xmlns:a16="http://schemas.microsoft.com/office/drawing/2014/main" val="1634743055"/>
                  </a:ext>
                </a:extLst>
              </a:tr>
              <a:tr h="370840">
                <a:tc>
                  <a:txBody>
                    <a:bodyPr/>
                    <a:lstStyle/>
                    <a:p>
                      <a:r>
                        <a:rPr lang="en-IN" dirty="0"/>
                        <a:t>2</a:t>
                      </a:r>
                    </a:p>
                  </a:txBody>
                  <a:tcPr/>
                </a:tc>
                <a:tc>
                  <a:txBody>
                    <a:bodyPr/>
                    <a:lstStyle/>
                    <a:p>
                      <a:r>
                        <a:rPr lang="en-IN" dirty="0"/>
                        <a:t>Kevin</a:t>
                      </a:r>
                    </a:p>
                  </a:txBody>
                  <a:tcPr/>
                </a:tc>
                <a:tc>
                  <a:txBody>
                    <a:bodyPr/>
                    <a:lstStyle/>
                    <a:p>
                      <a:r>
                        <a:rPr lang="en-IN" dirty="0"/>
                        <a:t>Australia</a:t>
                      </a:r>
                    </a:p>
                  </a:txBody>
                  <a:tcPr/>
                </a:tc>
                <a:extLst>
                  <a:ext uri="{0D108BD9-81ED-4DB2-BD59-A6C34878D82A}">
                    <a16:rowId xmlns:a16="http://schemas.microsoft.com/office/drawing/2014/main" val="3972884522"/>
                  </a:ext>
                </a:extLst>
              </a:tr>
              <a:tr h="370840">
                <a:tc>
                  <a:txBody>
                    <a:bodyPr/>
                    <a:lstStyle/>
                    <a:p>
                      <a:r>
                        <a:rPr lang="en-IN" dirty="0"/>
                        <a:t>3</a:t>
                      </a:r>
                    </a:p>
                  </a:txBody>
                  <a:tcPr/>
                </a:tc>
                <a:tc>
                  <a:txBody>
                    <a:bodyPr/>
                    <a:lstStyle/>
                    <a:p>
                      <a:r>
                        <a:rPr lang="en-IN" dirty="0"/>
                        <a:t>Michael</a:t>
                      </a:r>
                    </a:p>
                  </a:txBody>
                  <a:tcPr/>
                </a:tc>
                <a:tc>
                  <a:txBody>
                    <a:bodyPr/>
                    <a:lstStyle/>
                    <a:p>
                      <a:r>
                        <a:rPr lang="en-IN" dirty="0"/>
                        <a:t>America</a:t>
                      </a:r>
                    </a:p>
                  </a:txBody>
                  <a:tcPr/>
                </a:tc>
                <a:extLst>
                  <a:ext uri="{0D108BD9-81ED-4DB2-BD59-A6C34878D82A}">
                    <a16:rowId xmlns:a16="http://schemas.microsoft.com/office/drawing/2014/main" val="1767702522"/>
                  </a:ext>
                </a:extLst>
              </a:tr>
              <a:tr h="370840">
                <a:tc>
                  <a:txBody>
                    <a:bodyPr/>
                    <a:lstStyle/>
                    <a:p>
                      <a:r>
                        <a:rPr lang="en-IN" dirty="0"/>
                        <a:t>4</a:t>
                      </a:r>
                    </a:p>
                  </a:txBody>
                  <a:tcPr/>
                </a:tc>
                <a:tc>
                  <a:txBody>
                    <a:bodyPr/>
                    <a:lstStyle/>
                    <a:p>
                      <a:r>
                        <a:rPr lang="en-IN" dirty="0"/>
                        <a:t>Pooja</a:t>
                      </a:r>
                    </a:p>
                  </a:txBody>
                  <a:tcPr/>
                </a:tc>
                <a:tc>
                  <a:txBody>
                    <a:bodyPr/>
                    <a:lstStyle/>
                    <a:p>
                      <a:r>
                        <a:rPr lang="en-IN" dirty="0"/>
                        <a:t>India</a:t>
                      </a:r>
                    </a:p>
                  </a:txBody>
                  <a:tcPr/>
                </a:tc>
                <a:extLst>
                  <a:ext uri="{0D108BD9-81ED-4DB2-BD59-A6C34878D82A}">
                    <a16:rowId xmlns:a16="http://schemas.microsoft.com/office/drawing/2014/main" val="2110553148"/>
                  </a:ext>
                </a:extLst>
              </a:tr>
              <a:tr h="370840">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253367618"/>
                  </a:ext>
                </a:extLst>
              </a:tr>
              <a:tr h="370840">
                <a:tc>
                  <a:txBody>
                    <a:bodyPr/>
                    <a:lstStyle/>
                    <a:p>
                      <a:r>
                        <a:rPr lang="en-IN" dirty="0"/>
                        <a:t>…..</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57208005"/>
                  </a:ext>
                </a:extLst>
              </a:tr>
              <a:tr h="370840">
                <a:tc>
                  <a:txBody>
                    <a:bodyPr/>
                    <a:lstStyle/>
                    <a:p>
                      <a:r>
                        <a:rPr lang="en-IN" dirty="0"/>
                        <a:t>90000</a:t>
                      </a:r>
                    </a:p>
                  </a:txBody>
                  <a:tcPr/>
                </a:tc>
                <a:tc>
                  <a:txBody>
                    <a:bodyPr/>
                    <a:lstStyle/>
                    <a:p>
                      <a:r>
                        <a:rPr lang="en-IN" dirty="0"/>
                        <a:t>Balor</a:t>
                      </a:r>
                    </a:p>
                  </a:txBody>
                  <a:tcPr/>
                </a:tc>
                <a:tc>
                  <a:txBody>
                    <a:bodyPr/>
                    <a:lstStyle/>
                    <a:p>
                      <a:r>
                        <a:rPr lang="en-IN" dirty="0"/>
                        <a:t>Ireland</a:t>
                      </a:r>
                    </a:p>
                  </a:txBody>
                  <a:tcPr/>
                </a:tc>
                <a:extLst>
                  <a:ext uri="{0D108BD9-81ED-4DB2-BD59-A6C34878D82A}">
                    <a16:rowId xmlns:a16="http://schemas.microsoft.com/office/drawing/2014/main" val="3355649169"/>
                  </a:ext>
                </a:extLst>
              </a:tr>
            </a:tbl>
          </a:graphicData>
        </a:graphic>
      </p:graphicFrame>
      <p:sp>
        <p:nvSpPr>
          <p:cNvPr id="5" name="Rectangle 4">
            <a:extLst>
              <a:ext uri="{FF2B5EF4-FFF2-40B4-BE49-F238E27FC236}">
                <a16:creationId xmlns:a16="http://schemas.microsoft.com/office/drawing/2014/main" id="{5AD4730A-2CE6-9855-E8E2-0ECEC44B1DAB}"/>
              </a:ext>
            </a:extLst>
          </p:cNvPr>
          <p:cNvSpPr/>
          <p:nvPr/>
        </p:nvSpPr>
        <p:spPr>
          <a:xfrm>
            <a:off x="1012860" y="5504988"/>
            <a:ext cx="9261297" cy="98788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15C787F4-9B6C-324B-599F-2D09316DDE32}"/>
              </a:ext>
            </a:extLst>
          </p:cNvPr>
          <p:cNvSpPr txBox="1"/>
          <p:nvPr/>
        </p:nvSpPr>
        <p:spPr>
          <a:xfrm>
            <a:off x="1232899" y="5553697"/>
            <a:ext cx="8661114" cy="369332"/>
          </a:xfrm>
          <a:prstGeom prst="rect">
            <a:avLst/>
          </a:prstGeom>
          <a:noFill/>
        </p:spPr>
        <p:txBody>
          <a:bodyPr wrap="square" rtlCol="0">
            <a:spAutoFit/>
          </a:bodyPr>
          <a:lstStyle/>
          <a:p>
            <a:r>
              <a:rPr lang="en-IN" dirty="0"/>
              <a:t>1 2 3 4 …… 90000|John Kevin Michael Pooja… </a:t>
            </a:r>
            <a:r>
              <a:rPr lang="en-IN" dirty="0" err="1"/>
              <a:t>Balor|India</a:t>
            </a:r>
            <a:r>
              <a:rPr lang="en-IN" dirty="0"/>
              <a:t> Australia America India… Ireland</a:t>
            </a:r>
          </a:p>
        </p:txBody>
      </p:sp>
      <p:sp>
        <p:nvSpPr>
          <p:cNvPr id="7" name="Arrow: Down 6">
            <a:extLst>
              <a:ext uri="{FF2B5EF4-FFF2-40B4-BE49-F238E27FC236}">
                <a16:creationId xmlns:a16="http://schemas.microsoft.com/office/drawing/2014/main" id="{D5E5C6CB-ED9D-1CF0-8C5F-D42D665BD055}"/>
              </a:ext>
            </a:extLst>
          </p:cNvPr>
          <p:cNvSpPr/>
          <p:nvPr/>
        </p:nvSpPr>
        <p:spPr>
          <a:xfrm>
            <a:off x="4900773" y="4417888"/>
            <a:ext cx="287676" cy="8897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6A6B3D5-2210-BF38-CDF1-9266E9AAAB04}"/>
              </a:ext>
            </a:extLst>
          </p:cNvPr>
          <p:cNvSpPr txBox="1"/>
          <p:nvPr/>
        </p:nvSpPr>
        <p:spPr>
          <a:xfrm>
            <a:off x="6096000" y="4767209"/>
            <a:ext cx="3664449" cy="369332"/>
          </a:xfrm>
          <a:prstGeom prst="rect">
            <a:avLst/>
          </a:prstGeom>
          <a:noFill/>
        </p:spPr>
        <p:txBody>
          <a:bodyPr wrap="square" rtlCol="0">
            <a:spAutoFit/>
          </a:bodyPr>
          <a:lstStyle/>
          <a:p>
            <a:r>
              <a:rPr lang="en-IN" dirty="0"/>
              <a:t>Column Storage</a:t>
            </a:r>
          </a:p>
        </p:txBody>
      </p:sp>
    </p:spTree>
    <p:extLst>
      <p:ext uri="{BB962C8B-B14F-4D97-AF65-F5344CB8AC3E}">
        <p14:creationId xmlns:p14="http://schemas.microsoft.com/office/powerpoint/2010/main" val="9511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A3B472-A6A7-4EB6-E189-C3639F0D9D0E}"/>
              </a:ext>
            </a:extLst>
          </p:cNvPr>
          <p:cNvSpPr/>
          <p:nvPr/>
        </p:nvSpPr>
        <p:spPr>
          <a:xfrm>
            <a:off x="1751743" y="1222625"/>
            <a:ext cx="8219325" cy="41713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3" name="Rectangle 2">
            <a:extLst>
              <a:ext uri="{FF2B5EF4-FFF2-40B4-BE49-F238E27FC236}">
                <a16:creationId xmlns:a16="http://schemas.microsoft.com/office/drawing/2014/main" id="{DAE22CA2-1E57-B6EF-67AB-523B4703DA79}"/>
              </a:ext>
            </a:extLst>
          </p:cNvPr>
          <p:cNvSpPr/>
          <p:nvPr/>
        </p:nvSpPr>
        <p:spPr>
          <a:xfrm>
            <a:off x="2445249" y="2239766"/>
            <a:ext cx="2106203" cy="18698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 2 3 4 …… 90000</a:t>
            </a:r>
          </a:p>
        </p:txBody>
      </p:sp>
      <p:sp>
        <p:nvSpPr>
          <p:cNvPr id="4" name="Rectangle 3">
            <a:extLst>
              <a:ext uri="{FF2B5EF4-FFF2-40B4-BE49-F238E27FC236}">
                <a16:creationId xmlns:a16="http://schemas.microsoft.com/office/drawing/2014/main" id="{809A87FD-0F59-61BD-2122-3729730F1378}"/>
              </a:ext>
            </a:extLst>
          </p:cNvPr>
          <p:cNvSpPr/>
          <p:nvPr/>
        </p:nvSpPr>
        <p:spPr>
          <a:xfrm>
            <a:off x="4808305" y="2239765"/>
            <a:ext cx="2106203" cy="18698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John Kevin Michael Pooja… Balor</a:t>
            </a:r>
          </a:p>
        </p:txBody>
      </p:sp>
      <p:sp>
        <p:nvSpPr>
          <p:cNvPr id="5" name="Rectangle 4">
            <a:extLst>
              <a:ext uri="{FF2B5EF4-FFF2-40B4-BE49-F238E27FC236}">
                <a16:creationId xmlns:a16="http://schemas.microsoft.com/office/drawing/2014/main" id="{9F708EB3-B68D-650E-49BA-F3FF78F818A6}"/>
              </a:ext>
            </a:extLst>
          </p:cNvPr>
          <p:cNvSpPr/>
          <p:nvPr/>
        </p:nvSpPr>
        <p:spPr>
          <a:xfrm>
            <a:off x="7763835" y="2258600"/>
            <a:ext cx="2106203" cy="18698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India Australia America India… Ireland</a:t>
            </a:r>
          </a:p>
        </p:txBody>
      </p:sp>
      <p:sp>
        <p:nvSpPr>
          <p:cNvPr id="6" name="TextBox 5">
            <a:extLst>
              <a:ext uri="{FF2B5EF4-FFF2-40B4-BE49-F238E27FC236}">
                <a16:creationId xmlns:a16="http://schemas.microsoft.com/office/drawing/2014/main" id="{E1276885-C08D-FB97-0164-6D387DEB533C}"/>
              </a:ext>
            </a:extLst>
          </p:cNvPr>
          <p:cNvSpPr txBox="1"/>
          <p:nvPr/>
        </p:nvSpPr>
        <p:spPr>
          <a:xfrm>
            <a:off x="2712377" y="1808788"/>
            <a:ext cx="1446945" cy="369332"/>
          </a:xfrm>
          <a:prstGeom prst="rect">
            <a:avLst/>
          </a:prstGeom>
          <a:noFill/>
        </p:spPr>
        <p:txBody>
          <a:bodyPr wrap="square" rtlCol="0">
            <a:spAutoFit/>
          </a:bodyPr>
          <a:lstStyle/>
          <a:p>
            <a:r>
              <a:rPr lang="en-IN" dirty="0"/>
              <a:t>Block 1</a:t>
            </a:r>
          </a:p>
        </p:txBody>
      </p:sp>
      <p:sp>
        <p:nvSpPr>
          <p:cNvPr id="7" name="TextBox 6">
            <a:extLst>
              <a:ext uri="{FF2B5EF4-FFF2-40B4-BE49-F238E27FC236}">
                <a16:creationId xmlns:a16="http://schemas.microsoft.com/office/drawing/2014/main" id="{96C923A9-68DE-AE2C-1289-7F7C22595CB3}"/>
              </a:ext>
            </a:extLst>
          </p:cNvPr>
          <p:cNvSpPr txBox="1"/>
          <p:nvPr/>
        </p:nvSpPr>
        <p:spPr>
          <a:xfrm>
            <a:off x="8362306" y="1870433"/>
            <a:ext cx="1446945" cy="369332"/>
          </a:xfrm>
          <a:prstGeom prst="rect">
            <a:avLst/>
          </a:prstGeom>
          <a:noFill/>
        </p:spPr>
        <p:txBody>
          <a:bodyPr wrap="square" rtlCol="0">
            <a:spAutoFit/>
          </a:bodyPr>
          <a:lstStyle/>
          <a:p>
            <a:r>
              <a:rPr lang="en-IN" dirty="0"/>
              <a:t>Block ?</a:t>
            </a:r>
          </a:p>
        </p:txBody>
      </p:sp>
      <p:sp>
        <p:nvSpPr>
          <p:cNvPr id="8" name="TextBox 7">
            <a:extLst>
              <a:ext uri="{FF2B5EF4-FFF2-40B4-BE49-F238E27FC236}">
                <a16:creationId xmlns:a16="http://schemas.microsoft.com/office/drawing/2014/main" id="{6F878C90-2DB1-9854-03B4-7B0C55F3C5A4}"/>
              </a:ext>
            </a:extLst>
          </p:cNvPr>
          <p:cNvSpPr txBox="1"/>
          <p:nvPr/>
        </p:nvSpPr>
        <p:spPr>
          <a:xfrm>
            <a:off x="5448727" y="1889268"/>
            <a:ext cx="1446945" cy="369332"/>
          </a:xfrm>
          <a:prstGeom prst="rect">
            <a:avLst/>
          </a:prstGeom>
          <a:noFill/>
        </p:spPr>
        <p:txBody>
          <a:bodyPr wrap="square" rtlCol="0">
            <a:spAutoFit/>
          </a:bodyPr>
          <a:lstStyle/>
          <a:p>
            <a:r>
              <a:rPr lang="en-IN" dirty="0"/>
              <a:t>Block 2</a:t>
            </a:r>
          </a:p>
        </p:txBody>
      </p:sp>
    </p:spTree>
    <p:extLst>
      <p:ext uri="{BB962C8B-B14F-4D97-AF65-F5344CB8AC3E}">
        <p14:creationId xmlns:p14="http://schemas.microsoft.com/office/powerpoint/2010/main" val="1350881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DA06-AC1C-2B15-31B7-0FE7BB973A11}"/>
              </a:ext>
            </a:extLst>
          </p:cNvPr>
          <p:cNvSpPr>
            <a:spLocks noGrp="1"/>
          </p:cNvSpPr>
          <p:nvPr>
            <p:ph type="title"/>
          </p:nvPr>
        </p:nvSpPr>
        <p:spPr/>
        <p:txBody>
          <a:bodyPr/>
          <a:lstStyle/>
          <a:p>
            <a:r>
              <a:rPr lang="en-IN" dirty="0"/>
              <a:t>Row store vs Column Store</a:t>
            </a:r>
          </a:p>
        </p:txBody>
      </p:sp>
      <p:graphicFrame>
        <p:nvGraphicFramePr>
          <p:cNvPr id="4" name="Table 4">
            <a:extLst>
              <a:ext uri="{FF2B5EF4-FFF2-40B4-BE49-F238E27FC236}">
                <a16:creationId xmlns:a16="http://schemas.microsoft.com/office/drawing/2014/main" id="{353337B9-4BB3-8024-2E2C-55C4F778B1BF}"/>
              </a:ext>
            </a:extLst>
          </p:cNvPr>
          <p:cNvGraphicFramePr>
            <a:graphicFrameLocks noGrp="1"/>
          </p:cNvGraphicFramePr>
          <p:nvPr>
            <p:ph idx="1"/>
            <p:extLst>
              <p:ext uri="{D42A27DB-BD31-4B8C-83A1-F6EECF244321}">
                <p14:modId xmlns:p14="http://schemas.microsoft.com/office/powerpoint/2010/main" val="4000152843"/>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76383435"/>
                    </a:ext>
                  </a:extLst>
                </a:gridCol>
                <a:gridCol w="5257800">
                  <a:extLst>
                    <a:ext uri="{9D8B030D-6E8A-4147-A177-3AD203B41FA5}">
                      <a16:colId xmlns:a16="http://schemas.microsoft.com/office/drawing/2014/main" val="1250035246"/>
                    </a:ext>
                  </a:extLst>
                </a:gridCol>
              </a:tblGrid>
              <a:tr h="370840">
                <a:tc>
                  <a:txBody>
                    <a:bodyPr/>
                    <a:lstStyle/>
                    <a:p>
                      <a:r>
                        <a:rPr lang="en-IN" dirty="0"/>
                        <a:t>Row Store</a:t>
                      </a:r>
                    </a:p>
                  </a:txBody>
                  <a:tcPr/>
                </a:tc>
                <a:tc>
                  <a:txBody>
                    <a:bodyPr/>
                    <a:lstStyle/>
                    <a:p>
                      <a:r>
                        <a:rPr lang="en-IN" dirty="0"/>
                        <a:t>Column Store</a:t>
                      </a:r>
                    </a:p>
                  </a:txBody>
                  <a:tcPr/>
                </a:tc>
                <a:extLst>
                  <a:ext uri="{0D108BD9-81ED-4DB2-BD59-A6C34878D82A}">
                    <a16:rowId xmlns:a16="http://schemas.microsoft.com/office/drawing/2014/main" val="3849895210"/>
                  </a:ext>
                </a:extLst>
              </a:tr>
              <a:tr h="370840">
                <a:tc>
                  <a:txBody>
                    <a:bodyPr/>
                    <a:lstStyle/>
                    <a:p>
                      <a:r>
                        <a:rPr lang="en-IN" dirty="0"/>
                        <a:t>Keeps the data for the objects on the same block</a:t>
                      </a:r>
                    </a:p>
                  </a:txBody>
                  <a:tcPr/>
                </a:tc>
                <a:tc>
                  <a:txBody>
                    <a:bodyPr/>
                    <a:lstStyle/>
                    <a:p>
                      <a:r>
                        <a:rPr lang="en-IN" dirty="0"/>
                        <a:t>Keeps the entire column on the same block</a:t>
                      </a:r>
                    </a:p>
                  </a:txBody>
                  <a:tcPr/>
                </a:tc>
                <a:extLst>
                  <a:ext uri="{0D108BD9-81ED-4DB2-BD59-A6C34878D82A}">
                    <a16:rowId xmlns:a16="http://schemas.microsoft.com/office/drawing/2014/main" val="549641865"/>
                  </a:ext>
                </a:extLst>
              </a:tr>
              <a:tr h="370840">
                <a:tc>
                  <a:txBody>
                    <a:bodyPr/>
                    <a:lstStyle/>
                    <a:p>
                      <a:r>
                        <a:rPr lang="en-IN" dirty="0"/>
                        <a:t>Easy to read and manipulate one object at a time</a:t>
                      </a:r>
                    </a:p>
                  </a:txBody>
                  <a:tcPr/>
                </a:tc>
                <a:tc>
                  <a:txBody>
                    <a:bodyPr/>
                    <a:lstStyle/>
                    <a:p>
                      <a:r>
                        <a:rPr lang="en-IN" dirty="0"/>
                        <a:t>Easy to </a:t>
                      </a:r>
                      <a:r>
                        <a:rPr lang="en-IN" dirty="0" err="1"/>
                        <a:t>analyze</a:t>
                      </a:r>
                      <a:r>
                        <a:rPr lang="en-IN" dirty="0"/>
                        <a:t> entire columns </a:t>
                      </a:r>
                      <a:r>
                        <a:rPr lang="en-IN" dirty="0" err="1"/>
                        <a:t>quicklyE</a:t>
                      </a:r>
                      <a:endParaRPr lang="en-IN" dirty="0"/>
                    </a:p>
                  </a:txBody>
                  <a:tcPr/>
                </a:tc>
                <a:extLst>
                  <a:ext uri="{0D108BD9-81ED-4DB2-BD59-A6C34878D82A}">
                    <a16:rowId xmlns:a16="http://schemas.microsoft.com/office/drawing/2014/main" val="179887471"/>
                  </a:ext>
                </a:extLst>
              </a:tr>
              <a:tr h="370840">
                <a:tc>
                  <a:txBody>
                    <a:bodyPr/>
                    <a:lstStyle/>
                    <a:p>
                      <a:r>
                        <a:rPr lang="en-IN" dirty="0"/>
                        <a:t>Easy to insert new data</a:t>
                      </a:r>
                    </a:p>
                  </a:txBody>
                  <a:tcPr/>
                </a:tc>
                <a:tc>
                  <a:txBody>
                    <a:bodyPr/>
                    <a:lstStyle/>
                    <a:p>
                      <a:r>
                        <a:rPr lang="en-IN" dirty="0"/>
                        <a:t>Easy to compress the data</a:t>
                      </a:r>
                    </a:p>
                  </a:txBody>
                  <a:tcPr/>
                </a:tc>
                <a:extLst>
                  <a:ext uri="{0D108BD9-81ED-4DB2-BD59-A6C34878D82A}">
                    <a16:rowId xmlns:a16="http://schemas.microsoft.com/office/drawing/2014/main" val="1760895983"/>
                  </a:ext>
                </a:extLst>
              </a:tr>
              <a:tr h="370840">
                <a:tc>
                  <a:txBody>
                    <a:bodyPr/>
                    <a:lstStyle/>
                    <a:p>
                      <a:r>
                        <a:rPr lang="en-IN" dirty="0"/>
                        <a:t>Slow to </a:t>
                      </a:r>
                      <a:r>
                        <a:rPr lang="en-IN" dirty="0" err="1"/>
                        <a:t>analyze</a:t>
                      </a:r>
                      <a:r>
                        <a:rPr lang="en-IN" dirty="0"/>
                        <a:t> large amount of data</a:t>
                      </a:r>
                    </a:p>
                  </a:txBody>
                  <a:tcPr/>
                </a:tc>
                <a:tc>
                  <a:txBody>
                    <a:bodyPr/>
                    <a:lstStyle/>
                    <a:p>
                      <a:r>
                        <a:rPr lang="en-IN" dirty="0"/>
                        <a:t>Slow to </a:t>
                      </a:r>
                      <a:r>
                        <a:rPr lang="en-IN" dirty="0" err="1"/>
                        <a:t>analyze</a:t>
                      </a:r>
                      <a:r>
                        <a:rPr lang="en-IN" dirty="0"/>
                        <a:t> new data or manipulate old data</a:t>
                      </a:r>
                    </a:p>
                  </a:txBody>
                  <a:tcPr/>
                </a:tc>
                <a:extLst>
                  <a:ext uri="{0D108BD9-81ED-4DB2-BD59-A6C34878D82A}">
                    <a16:rowId xmlns:a16="http://schemas.microsoft.com/office/drawing/2014/main" val="3361326363"/>
                  </a:ext>
                </a:extLst>
              </a:tr>
            </a:tbl>
          </a:graphicData>
        </a:graphic>
      </p:graphicFrame>
    </p:spTree>
    <p:extLst>
      <p:ext uri="{BB962C8B-B14F-4D97-AF65-F5344CB8AC3E}">
        <p14:creationId xmlns:p14="http://schemas.microsoft.com/office/powerpoint/2010/main" val="2006190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A9C4-4326-1D3F-D857-8AC3246B6B01}"/>
              </a:ext>
            </a:extLst>
          </p:cNvPr>
          <p:cNvSpPr>
            <a:spLocks noGrp="1"/>
          </p:cNvSpPr>
          <p:nvPr>
            <p:ph type="title"/>
          </p:nvPr>
        </p:nvSpPr>
        <p:spPr/>
        <p:txBody>
          <a:bodyPr/>
          <a:lstStyle/>
          <a:p>
            <a:r>
              <a:rPr lang="en-IN" dirty="0"/>
              <a:t>Serialization</a:t>
            </a:r>
          </a:p>
        </p:txBody>
      </p:sp>
      <p:sp>
        <p:nvSpPr>
          <p:cNvPr id="3" name="Content Placeholder 2">
            <a:extLst>
              <a:ext uri="{FF2B5EF4-FFF2-40B4-BE49-F238E27FC236}">
                <a16:creationId xmlns:a16="http://schemas.microsoft.com/office/drawing/2014/main" id="{0E380D8E-2C5D-7F77-A6C3-26CB21E290E4}"/>
              </a:ext>
            </a:extLst>
          </p:cNvPr>
          <p:cNvSpPr>
            <a:spLocks noGrp="1"/>
          </p:cNvSpPr>
          <p:nvPr>
            <p:ph idx="1"/>
          </p:nvPr>
        </p:nvSpPr>
        <p:spPr/>
        <p:txBody>
          <a:bodyPr/>
          <a:lstStyle/>
          <a:p>
            <a:pPr marL="0" indent="0">
              <a:buNone/>
            </a:pPr>
            <a:r>
              <a:rPr lang="en-IN" sz="1800" dirty="0">
                <a:effectLst/>
                <a:latin typeface="Consolas" panose="020B0609020204030204" pitchFamily="49" charset="0"/>
                <a:ea typeface="DengXian" panose="02010600030101010101" pitchFamily="2" charset="-122"/>
                <a:cs typeface="Calibri" panose="020F0502020204030204" pitchFamily="34" charset="0"/>
              </a:rPr>
              <a:t>Serialization is the process of converting a data structure or an object into a format that can be easily stored or transmitted over a network and can be easily reconstructed later.</a:t>
            </a:r>
            <a:br>
              <a:rPr lang="en-IN" sz="1800" dirty="0">
                <a:effectLst/>
                <a:latin typeface="Consolas" panose="020B0609020204030204" pitchFamily="49" charset="0"/>
                <a:ea typeface="DengXian" panose="02010600030101010101" pitchFamily="2" charset="-122"/>
                <a:cs typeface="Calibri" panose="020F0502020204030204" pitchFamily="34" charset="0"/>
              </a:rPr>
            </a:br>
            <a:endParaRPr lang="en-IN" sz="1800" dirty="0">
              <a:effectLst/>
              <a:latin typeface="Consolas" panose="020B0609020204030204" pitchFamily="49" charset="0"/>
              <a:ea typeface="DengXian" panose="02010600030101010101" pitchFamily="2" charset="-122"/>
              <a:cs typeface="Calibri" panose="020F0502020204030204" pitchFamily="34" charset="0"/>
            </a:endParaRPr>
          </a:p>
          <a:p>
            <a:pPr marL="0" indent="0">
              <a:buNone/>
            </a:pPr>
            <a:endParaRPr lang="en-IN" dirty="0"/>
          </a:p>
        </p:txBody>
      </p:sp>
      <p:sp>
        <p:nvSpPr>
          <p:cNvPr id="4" name="Oval 3">
            <a:extLst>
              <a:ext uri="{FF2B5EF4-FFF2-40B4-BE49-F238E27FC236}">
                <a16:creationId xmlns:a16="http://schemas.microsoft.com/office/drawing/2014/main" id="{71DA25B1-C2EB-8D4E-0B54-578BF4609E7F}"/>
              </a:ext>
            </a:extLst>
          </p:cNvPr>
          <p:cNvSpPr/>
          <p:nvPr/>
        </p:nvSpPr>
        <p:spPr>
          <a:xfrm>
            <a:off x="1202076" y="3565133"/>
            <a:ext cx="1808252" cy="1407559"/>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cxnSp>
        <p:nvCxnSpPr>
          <p:cNvPr id="6" name="Straight Arrow Connector 5">
            <a:extLst>
              <a:ext uri="{FF2B5EF4-FFF2-40B4-BE49-F238E27FC236}">
                <a16:creationId xmlns:a16="http://schemas.microsoft.com/office/drawing/2014/main" id="{5617A96E-A5DF-AC94-1E4B-815AB1499950}"/>
              </a:ext>
            </a:extLst>
          </p:cNvPr>
          <p:cNvCxnSpPr/>
          <p:nvPr/>
        </p:nvCxnSpPr>
        <p:spPr>
          <a:xfrm>
            <a:off x="3154166" y="4212404"/>
            <a:ext cx="2414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2D625A-4F2F-672F-6965-B1988243EE8E}"/>
              </a:ext>
            </a:extLst>
          </p:cNvPr>
          <p:cNvSpPr txBox="1"/>
          <p:nvPr/>
        </p:nvSpPr>
        <p:spPr>
          <a:xfrm>
            <a:off x="3585682" y="3842805"/>
            <a:ext cx="1366463" cy="369332"/>
          </a:xfrm>
          <a:prstGeom prst="rect">
            <a:avLst/>
          </a:prstGeom>
          <a:noFill/>
        </p:spPr>
        <p:txBody>
          <a:bodyPr wrap="square" rtlCol="0">
            <a:spAutoFit/>
          </a:bodyPr>
          <a:lstStyle/>
          <a:p>
            <a:r>
              <a:rPr lang="en-IN" dirty="0"/>
              <a:t>Serialization</a:t>
            </a:r>
          </a:p>
        </p:txBody>
      </p:sp>
      <p:sp>
        <p:nvSpPr>
          <p:cNvPr id="8" name="Rectangle 7">
            <a:extLst>
              <a:ext uri="{FF2B5EF4-FFF2-40B4-BE49-F238E27FC236}">
                <a16:creationId xmlns:a16="http://schemas.microsoft.com/office/drawing/2014/main" id="{9AA682F7-8CA8-E7C9-9FCD-FB16FFABAB94}"/>
              </a:ext>
            </a:extLst>
          </p:cNvPr>
          <p:cNvSpPr/>
          <p:nvPr/>
        </p:nvSpPr>
        <p:spPr>
          <a:xfrm>
            <a:off x="5763802" y="3565133"/>
            <a:ext cx="3380198" cy="132555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Streams of Bytes</a:t>
            </a:r>
          </a:p>
        </p:txBody>
      </p:sp>
      <p:sp>
        <p:nvSpPr>
          <p:cNvPr id="9" name="Oval 8">
            <a:extLst>
              <a:ext uri="{FF2B5EF4-FFF2-40B4-BE49-F238E27FC236}">
                <a16:creationId xmlns:a16="http://schemas.microsoft.com/office/drawing/2014/main" id="{D618DBB1-DC32-46DF-541B-8C98B6F9F5B1}"/>
              </a:ext>
            </a:extLst>
          </p:cNvPr>
          <p:cNvSpPr/>
          <p:nvPr/>
        </p:nvSpPr>
        <p:spPr>
          <a:xfrm>
            <a:off x="10295561" y="3638051"/>
            <a:ext cx="1808252" cy="1407559"/>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p:txBody>
      </p:sp>
      <p:cxnSp>
        <p:nvCxnSpPr>
          <p:cNvPr id="11" name="Straight Arrow Connector 10">
            <a:extLst>
              <a:ext uri="{FF2B5EF4-FFF2-40B4-BE49-F238E27FC236}">
                <a16:creationId xmlns:a16="http://schemas.microsoft.com/office/drawing/2014/main" id="{33C22FFE-3212-F962-2386-2404611DB4CC}"/>
              </a:ext>
            </a:extLst>
          </p:cNvPr>
          <p:cNvCxnSpPr>
            <a:endCxn id="9" idx="2"/>
          </p:cNvCxnSpPr>
          <p:nvPr/>
        </p:nvCxnSpPr>
        <p:spPr>
          <a:xfrm>
            <a:off x="9272425" y="4313773"/>
            <a:ext cx="1023136" cy="2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1954E75-E026-D066-0923-304FC0C1845F}"/>
              </a:ext>
            </a:extLst>
          </p:cNvPr>
          <p:cNvSpPr txBox="1"/>
          <p:nvPr/>
        </p:nvSpPr>
        <p:spPr>
          <a:xfrm>
            <a:off x="9272425" y="3370274"/>
            <a:ext cx="1808252" cy="369332"/>
          </a:xfrm>
          <a:prstGeom prst="rect">
            <a:avLst/>
          </a:prstGeom>
          <a:noFill/>
        </p:spPr>
        <p:txBody>
          <a:bodyPr wrap="square" rtlCol="0">
            <a:spAutoFit/>
          </a:bodyPr>
          <a:lstStyle/>
          <a:p>
            <a:r>
              <a:rPr lang="en-IN" dirty="0"/>
              <a:t>De-Serialization</a:t>
            </a:r>
          </a:p>
        </p:txBody>
      </p:sp>
    </p:spTree>
    <p:extLst>
      <p:ext uri="{BB962C8B-B14F-4D97-AF65-F5344CB8AC3E}">
        <p14:creationId xmlns:p14="http://schemas.microsoft.com/office/powerpoint/2010/main" val="368768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3FED-4176-BBBC-D5CF-E795AA9DEEBF}"/>
              </a:ext>
            </a:extLst>
          </p:cNvPr>
          <p:cNvSpPr>
            <a:spLocks noGrp="1"/>
          </p:cNvSpPr>
          <p:nvPr>
            <p:ph type="title"/>
          </p:nvPr>
        </p:nvSpPr>
        <p:spPr/>
        <p:txBody>
          <a:bodyPr/>
          <a:lstStyle/>
          <a:p>
            <a:r>
              <a:rPr lang="en-IN" dirty="0"/>
              <a:t>Advantages of Serialization</a:t>
            </a:r>
          </a:p>
        </p:txBody>
      </p:sp>
      <p:sp>
        <p:nvSpPr>
          <p:cNvPr id="3" name="Content Placeholder 2">
            <a:extLst>
              <a:ext uri="{FF2B5EF4-FFF2-40B4-BE49-F238E27FC236}">
                <a16:creationId xmlns:a16="http://schemas.microsoft.com/office/drawing/2014/main" id="{555F3757-84E6-CD88-7908-F88305998AFF}"/>
              </a:ext>
            </a:extLst>
          </p:cNvPr>
          <p:cNvSpPr>
            <a:spLocks noGrp="1"/>
          </p:cNvSpPr>
          <p:nvPr>
            <p:ph idx="1"/>
          </p:nvPr>
        </p:nvSpPr>
        <p:spPr/>
        <p:txBody>
          <a:bodyPr/>
          <a:lstStyle/>
          <a:p>
            <a:r>
              <a:rPr lang="en-IN" sz="2000" dirty="0">
                <a:effectLst/>
                <a:latin typeface="Consolas" panose="020B0609020204030204" pitchFamily="49" charset="0"/>
                <a:ea typeface="DengXian" panose="02010600030101010101" pitchFamily="2" charset="-122"/>
                <a:cs typeface="Calibri" panose="020F0502020204030204" pitchFamily="34" charset="0"/>
              </a:rPr>
              <a:t>Serialized data are easy and fast to transmit over a network. Read and write are fast</a:t>
            </a:r>
          </a:p>
          <a:p>
            <a:r>
              <a:rPr lang="en-IN" sz="2000" dirty="0">
                <a:effectLst/>
                <a:latin typeface="Consolas" panose="020B0609020204030204" pitchFamily="49" charset="0"/>
                <a:ea typeface="DengXian" panose="02010600030101010101" pitchFamily="2" charset="-122"/>
                <a:cs typeface="Calibri" panose="020F0502020204030204" pitchFamily="34" charset="0"/>
              </a:rPr>
              <a:t>Some serialized file formats offer good compression, they can be encrypted</a:t>
            </a:r>
          </a:p>
          <a:p>
            <a:r>
              <a:rPr lang="en-IN" sz="2000" dirty="0">
                <a:effectLst/>
                <a:latin typeface="Consolas" panose="020B0609020204030204" pitchFamily="49" charset="0"/>
                <a:ea typeface="DengXian" panose="02010600030101010101" pitchFamily="2" charset="-122"/>
                <a:cs typeface="Calibri" panose="020F0502020204030204" pitchFamily="34" charset="0"/>
              </a:rPr>
              <a:t>Deserialization also does not take much time</a:t>
            </a:r>
            <a:endParaRPr lang="en-IN" sz="2000" dirty="0">
              <a:effectLst/>
              <a:latin typeface="Consolas" panose="020B0609020204030204" pitchFamily="49" charset="0"/>
              <a:ea typeface="DengXian" panose="02010600030101010101" pitchFamily="2" charset="-122"/>
              <a:cs typeface="Arial" panose="020B0604020202020204" pitchFamily="34" charset="0"/>
            </a:endParaRPr>
          </a:p>
          <a:p>
            <a:pPr marL="0" indent="0">
              <a:buNone/>
            </a:pPr>
            <a:br>
              <a:rPr lang="en-IN" sz="1800" b="1" dirty="0">
                <a:effectLst/>
                <a:latin typeface="Consolas" panose="020B0609020204030204" pitchFamily="49" charset="0"/>
                <a:ea typeface="DengXian" panose="02010600030101010101" pitchFamily="2" charset="-122"/>
                <a:cs typeface="Calibri" panose="020F0502020204030204" pitchFamily="34" charset="0"/>
              </a:rPr>
            </a:br>
            <a:br>
              <a:rPr lang="en-IN" sz="1800" b="1" dirty="0">
                <a:effectLst/>
                <a:latin typeface="Consolas" panose="020B0609020204030204" pitchFamily="49" charset="0"/>
                <a:ea typeface="DengXian" panose="02010600030101010101" pitchFamily="2" charset="-122"/>
                <a:cs typeface="Calibri" panose="020F0502020204030204" pitchFamily="34" charset="0"/>
              </a:rPr>
            </a:br>
            <a:endParaRPr lang="en-IN" dirty="0"/>
          </a:p>
        </p:txBody>
      </p:sp>
    </p:spTree>
    <p:extLst>
      <p:ext uri="{BB962C8B-B14F-4D97-AF65-F5344CB8AC3E}">
        <p14:creationId xmlns:p14="http://schemas.microsoft.com/office/powerpoint/2010/main" val="997912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25EE-DAEA-3F25-28A8-A379520022EA}"/>
              </a:ext>
            </a:extLst>
          </p:cNvPr>
          <p:cNvSpPr>
            <a:spLocks noGrp="1"/>
          </p:cNvSpPr>
          <p:nvPr>
            <p:ph type="title"/>
          </p:nvPr>
        </p:nvSpPr>
        <p:spPr/>
        <p:txBody>
          <a:bodyPr/>
          <a:lstStyle/>
          <a:p>
            <a:r>
              <a:rPr lang="en-IN" dirty="0"/>
              <a:t>Serialized File Formats in Big Data</a:t>
            </a:r>
          </a:p>
        </p:txBody>
      </p:sp>
      <p:sp>
        <p:nvSpPr>
          <p:cNvPr id="3" name="Content Placeholder 2">
            <a:extLst>
              <a:ext uri="{FF2B5EF4-FFF2-40B4-BE49-F238E27FC236}">
                <a16:creationId xmlns:a16="http://schemas.microsoft.com/office/drawing/2014/main" id="{153DA724-3165-8D3E-5239-4F08B4734FA6}"/>
              </a:ext>
            </a:extLst>
          </p:cNvPr>
          <p:cNvSpPr>
            <a:spLocks noGrp="1"/>
          </p:cNvSpPr>
          <p:nvPr>
            <p:ph idx="1"/>
          </p:nvPr>
        </p:nvSpPr>
        <p:spPr/>
        <p:txBody>
          <a:bodyPr/>
          <a:lstStyle/>
          <a:p>
            <a:r>
              <a:rPr lang="en-IN" dirty="0"/>
              <a:t>Sequence File Format</a:t>
            </a:r>
          </a:p>
          <a:p>
            <a:r>
              <a:rPr lang="en-IN" dirty="0"/>
              <a:t>RC File Format</a:t>
            </a:r>
          </a:p>
          <a:p>
            <a:r>
              <a:rPr lang="en-IN" dirty="0"/>
              <a:t>ORC File Format</a:t>
            </a:r>
          </a:p>
          <a:p>
            <a:r>
              <a:rPr lang="en-IN" dirty="0"/>
              <a:t>Avro File Format</a:t>
            </a:r>
          </a:p>
          <a:p>
            <a:r>
              <a:rPr lang="en-IN" dirty="0"/>
              <a:t>Parquet File Format</a:t>
            </a:r>
          </a:p>
        </p:txBody>
      </p:sp>
    </p:spTree>
    <p:extLst>
      <p:ext uri="{BB962C8B-B14F-4D97-AF65-F5344CB8AC3E}">
        <p14:creationId xmlns:p14="http://schemas.microsoft.com/office/powerpoint/2010/main" val="4189635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7D2B9E-2961-A7A6-8531-D23BEF8C04E5}"/>
              </a:ext>
            </a:extLst>
          </p:cNvPr>
          <p:cNvPicPr>
            <a:picLocks noChangeAspect="1"/>
          </p:cNvPicPr>
          <p:nvPr/>
        </p:nvPicPr>
        <p:blipFill>
          <a:blip r:embed="rId2"/>
          <a:srcRect/>
          <a:stretch>
            <a:fillRect/>
          </a:stretch>
        </p:blipFill>
        <p:spPr>
          <a:xfrm>
            <a:off x="1376737" y="719191"/>
            <a:ext cx="7585018" cy="3831854"/>
          </a:xfrm>
          <a:prstGeom prst="rect">
            <a:avLst/>
          </a:prstGeom>
        </p:spPr>
      </p:pic>
    </p:spTree>
    <p:extLst>
      <p:ext uri="{BB962C8B-B14F-4D97-AF65-F5344CB8AC3E}">
        <p14:creationId xmlns:p14="http://schemas.microsoft.com/office/powerpoint/2010/main" val="38992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5F5E-4294-E779-B6F1-000353CB0B44}"/>
              </a:ext>
            </a:extLst>
          </p:cNvPr>
          <p:cNvSpPr>
            <a:spLocks noGrp="1"/>
          </p:cNvSpPr>
          <p:nvPr>
            <p:ph type="title"/>
          </p:nvPr>
        </p:nvSpPr>
        <p:spPr/>
        <p:txBody>
          <a:bodyPr/>
          <a:lstStyle/>
          <a:p>
            <a:r>
              <a:rPr lang="en-IN" dirty="0"/>
              <a:t>What is Big Data</a:t>
            </a:r>
          </a:p>
        </p:txBody>
      </p:sp>
      <p:sp>
        <p:nvSpPr>
          <p:cNvPr id="3" name="Content Placeholder 2">
            <a:extLst>
              <a:ext uri="{FF2B5EF4-FFF2-40B4-BE49-F238E27FC236}">
                <a16:creationId xmlns:a16="http://schemas.microsoft.com/office/drawing/2014/main" id="{2434F741-A97D-F0A4-FA51-B51839172A16}"/>
              </a:ext>
            </a:extLst>
          </p:cNvPr>
          <p:cNvSpPr>
            <a:spLocks noGrp="1"/>
          </p:cNvSpPr>
          <p:nvPr>
            <p:ph idx="1"/>
          </p:nvPr>
        </p:nvSpPr>
        <p:spPr/>
        <p:txBody>
          <a:bodyPr/>
          <a:lstStyle/>
          <a:p>
            <a:r>
              <a:rPr lang="en-IN" dirty="0"/>
              <a:t>Big data is collection of data that is huge in volume, is growing exponentially with time. </a:t>
            </a:r>
          </a:p>
          <a:p>
            <a:r>
              <a:rPr lang="en-IN" dirty="0"/>
              <a:t>Example of Big Data :  Data from social media, sales details from big retailers like Walmart, Jet Engine data which can generate more than 10 terabytes in 30 mins of flight time etc</a:t>
            </a:r>
          </a:p>
        </p:txBody>
      </p:sp>
    </p:spTree>
    <p:extLst>
      <p:ext uri="{BB962C8B-B14F-4D97-AF65-F5344CB8AC3E}">
        <p14:creationId xmlns:p14="http://schemas.microsoft.com/office/powerpoint/2010/main" val="365324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E79F-4269-1AFD-D8F4-D3BA63FF626E}"/>
              </a:ext>
            </a:extLst>
          </p:cNvPr>
          <p:cNvSpPr>
            <a:spLocks noGrp="1"/>
          </p:cNvSpPr>
          <p:nvPr>
            <p:ph type="title"/>
          </p:nvPr>
        </p:nvSpPr>
        <p:spPr/>
        <p:txBody>
          <a:bodyPr/>
          <a:lstStyle/>
          <a:p>
            <a:r>
              <a:rPr lang="en-IN" dirty="0"/>
              <a:t>Avro Vs ORC Vs Parquet</a:t>
            </a:r>
          </a:p>
        </p:txBody>
      </p:sp>
      <p:sp>
        <p:nvSpPr>
          <p:cNvPr id="3" name="Content Placeholder 2">
            <a:extLst>
              <a:ext uri="{FF2B5EF4-FFF2-40B4-BE49-F238E27FC236}">
                <a16:creationId xmlns:a16="http://schemas.microsoft.com/office/drawing/2014/main" id="{2C09FEF9-95CE-8C57-4A60-7319A88AD42C}"/>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DengXian" panose="02010600030101010101" pitchFamily="2" charset="-122"/>
                <a:cs typeface="Arial" panose="020B0604020202020204" pitchFamily="34" charset="0"/>
              </a:rPr>
              <a:t>AVRO is a row Format while ORC and Parquet are columnar format. Because AVRO is row Format, it is write heavy while ORC and Parquet are read heavy. </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dirty="0">
                <a:effectLst/>
                <a:latin typeface="Calibri" panose="020F0502020204030204" pitchFamily="34" charset="0"/>
                <a:ea typeface="DengXian" panose="02010600030101010101" pitchFamily="2" charset="-122"/>
                <a:cs typeface="Arial" panose="020B0604020202020204" pitchFamily="34" charset="0"/>
              </a:rPr>
              <a:t>In all these 3 file formats, along with data, the schema will also be there. This means you can take these files from one machine and load it in another machine and it will know what the data is about and will be able to process</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dirty="0">
                <a:effectLst/>
                <a:latin typeface="Calibri" panose="020F0502020204030204" pitchFamily="34" charset="0"/>
                <a:ea typeface="DengXian" panose="02010600030101010101" pitchFamily="2" charset="-122"/>
                <a:cs typeface="Arial" panose="020B0604020202020204" pitchFamily="34" charset="0"/>
              </a:rPr>
              <a:t>All these file formats can be split across multiple </a:t>
            </a:r>
            <a:r>
              <a:rPr lang="en-US" sz="1800" dirty="0" err="1">
                <a:effectLst/>
                <a:latin typeface="Calibri" panose="020F0502020204030204" pitchFamily="34" charset="0"/>
                <a:ea typeface="DengXian" panose="02010600030101010101" pitchFamily="2" charset="-122"/>
                <a:cs typeface="Arial" panose="020B0604020202020204" pitchFamily="34" charset="0"/>
              </a:rPr>
              <a:t>multiple</a:t>
            </a:r>
            <a:r>
              <a:rPr lang="en-US" sz="1800" dirty="0">
                <a:effectLst/>
                <a:latin typeface="Calibri" panose="020F0502020204030204" pitchFamily="34" charset="0"/>
                <a:ea typeface="DengXian" panose="02010600030101010101" pitchFamily="2" charset="-122"/>
                <a:cs typeface="Arial" panose="020B0604020202020204" pitchFamily="34" charset="0"/>
              </a:rPr>
              <a:t> disks. Therefore scalability and parallel processing is not an issue. </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dirty="0">
                <a:effectLst/>
                <a:latin typeface="Calibri" panose="020F0502020204030204" pitchFamily="34" charset="0"/>
                <a:ea typeface="DengXian" panose="02010600030101010101" pitchFamily="2" charset="-122"/>
                <a:cs typeface="Arial" panose="020B0604020202020204" pitchFamily="34" charset="0"/>
              </a:rPr>
              <a:t>ORC provides maximum compression followed by Parquet followed by AVRO</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dirty="0">
                <a:effectLst/>
                <a:latin typeface="Calibri" panose="020F0502020204030204" pitchFamily="34" charset="0"/>
                <a:ea typeface="DengXian" panose="02010600030101010101" pitchFamily="2" charset="-122"/>
                <a:cs typeface="Arial" panose="020B0604020202020204" pitchFamily="34" charset="0"/>
              </a:rPr>
              <a:t>If the schema keeps changing then AVRO is preferred as AVRO supports superior schema evolution. ORC also supports to some extent but AVRO is best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dirty="0">
                <a:effectLst/>
                <a:latin typeface="Calibri" panose="020F0502020204030204" pitchFamily="34" charset="0"/>
                <a:ea typeface="DengXian" panose="02010600030101010101" pitchFamily="2" charset="-122"/>
                <a:cs typeface="Arial" panose="020B0604020202020204" pitchFamily="34" charset="0"/>
              </a:rPr>
              <a:t>AVRO is commonly used in streaming apps like Kafka, Parquet is commonly used in Spark and ORC in Hive. Parquet is good in storing nested data. So usually in spark, parquet is used</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dirty="0">
                <a:effectLst/>
                <a:latin typeface="Calibri" panose="020F0502020204030204" pitchFamily="34" charset="0"/>
                <a:ea typeface="DengXian" panose="02010600030101010101" pitchFamily="2" charset="-122"/>
                <a:cs typeface="Arial" panose="020B0604020202020204" pitchFamily="34" charset="0"/>
              </a:rPr>
              <a:t>Because compression of </a:t>
            </a:r>
            <a:r>
              <a:rPr lang="en-US" sz="1800" dirty="0" err="1">
                <a:effectLst/>
                <a:latin typeface="Calibri" panose="020F0502020204030204" pitchFamily="34" charset="0"/>
                <a:ea typeface="DengXian" panose="02010600030101010101" pitchFamily="2" charset="-122"/>
                <a:cs typeface="Arial" panose="020B0604020202020204" pitchFamily="34" charset="0"/>
              </a:rPr>
              <a:t>ORCFile</a:t>
            </a:r>
            <a:r>
              <a:rPr lang="en-US" sz="1800" dirty="0">
                <a:effectLst/>
                <a:latin typeface="Calibri" panose="020F0502020204030204" pitchFamily="34" charset="0"/>
                <a:ea typeface="DengXian" panose="02010600030101010101" pitchFamily="2" charset="-122"/>
                <a:cs typeface="Arial" panose="020B0604020202020204" pitchFamily="34" charset="0"/>
              </a:rPr>
              <a:t> is more, it is used for space efficiency. Query time will be little more as it has to decompress the data. In case of AVRO, the time efficiency would be good as it takes little less time to decompress. So if you want to save space, use ORC . if you want to save time, use Parquet</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endParaRPr lang="en-IN" dirty="0"/>
          </a:p>
        </p:txBody>
      </p:sp>
    </p:spTree>
    <p:extLst>
      <p:ext uri="{BB962C8B-B14F-4D97-AF65-F5344CB8AC3E}">
        <p14:creationId xmlns:p14="http://schemas.microsoft.com/office/powerpoint/2010/main" val="3990984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DC22-4AAC-7918-1676-86211E1488F8}"/>
              </a:ext>
            </a:extLst>
          </p:cNvPr>
          <p:cNvSpPr>
            <a:spLocks noGrp="1"/>
          </p:cNvSpPr>
          <p:nvPr>
            <p:ph type="title"/>
          </p:nvPr>
        </p:nvSpPr>
        <p:spPr/>
        <p:txBody>
          <a:bodyPr/>
          <a:lstStyle/>
          <a:p>
            <a:r>
              <a:rPr lang="en-IN" dirty="0"/>
              <a:t>AVRO File</a:t>
            </a:r>
          </a:p>
        </p:txBody>
      </p:sp>
      <p:pic>
        <p:nvPicPr>
          <p:cNvPr id="4" name="Content Placeholder 3">
            <a:extLst>
              <a:ext uri="{FF2B5EF4-FFF2-40B4-BE49-F238E27FC236}">
                <a16:creationId xmlns:a16="http://schemas.microsoft.com/office/drawing/2014/main" id="{6CBB6CD6-F6DD-3158-CC4A-42F7F822622C}"/>
              </a:ext>
            </a:extLst>
          </p:cNvPr>
          <p:cNvPicPr>
            <a:picLocks noGrp="1" noChangeAspect="1"/>
          </p:cNvPicPr>
          <p:nvPr>
            <p:ph idx="1"/>
          </p:nvPr>
        </p:nvPicPr>
        <p:blipFill>
          <a:blip r:embed="rId2"/>
          <a:srcRect/>
          <a:stretch>
            <a:fillRect/>
          </a:stretch>
        </p:blipFill>
        <p:spPr>
          <a:xfrm>
            <a:off x="1389993" y="2057923"/>
            <a:ext cx="9412013" cy="3886742"/>
          </a:xfrm>
          <a:prstGeom prst="rect">
            <a:avLst/>
          </a:prstGeom>
        </p:spPr>
      </p:pic>
    </p:spTree>
    <p:extLst>
      <p:ext uri="{BB962C8B-B14F-4D97-AF65-F5344CB8AC3E}">
        <p14:creationId xmlns:p14="http://schemas.microsoft.com/office/powerpoint/2010/main" val="1999069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F572-D00F-B55E-1A9F-2D45095F5764}"/>
              </a:ext>
            </a:extLst>
          </p:cNvPr>
          <p:cNvSpPr>
            <a:spLocks noGrp="1"/>
          </p:cNvSpPr>
          <p:nvPr>
            <p:ph type="title"/>
          </p:nvPr>
        </p:nvSpPr>
        <p:spPr/>
        <p:txBody>
          <a:bodyPr/>
          <a:lstStyle/>
          <a:p>
            <a:r>
              <a:rPr lang="en-IN" dirty="0"/>
              <a:t>Parquet File</a:t>
            </a:r>
          </a:p>
        </p:txBody>
      </p:sp>
      <p:pic>
        <p:nvPicPr>
          <p:cNvPr id="4" name="Content Placeholder 3">
            <a:extLst>
              <a:ext uri="{FF2B5EF4-FFF2-40B4-BE49-F238E27FC236}">
                <a16:creationId xmlns:a16="http://schemas.microsoft.com/office/drawing/2014/main" id="{73074018-AA28-E5DC-5066-12C3BB114B87}"/>
              </a:ext>
            </a:extLst>
          </p:cNvPr>
          <p:cNvPicPr>
            <a:picLocks noGrp="1" noChangeAspect="1"/>
          </p:cNvPicPr>
          <p:nvPr>
            <p:ph idx="1"/>
          </p:nvPr>
        </p:nvPicPr>
        <p:blipFill>
          <a:blip r:embed="rId2"/>
          <a:srcRect/>
          <a:stretch>
            <a:fillRect/>
          </a:stretch>
        </p:blipFill>
        <p:spPr>
          <a:xfrm>
            <a:off x="1027416" y="1335640"/>
            <a:ext cx="9277564" cy="4841323"/>
          </a:xfrm>
          <a:prstGeom prst="rect">
            <a:avLst/>
          </a:prstGeom>
        </p:spPr>
      </p:pic>
    </p:spTree>
    <p:extLst>
      <p:ext uri="{BB962C8B-B14F-4D97-AF65-F5344CB8AC3E}">
        <p14:creationId xmlns:p14="http://schemas.microsoft.com/office/powerpoint/2010/main" val="1328622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5830-065B-53BF-D779-3A6BD9C74EF7}"/>
              </a:ext>
            </a:extLst>
          </p:cNvPr>
          <p:cNvSpPr>
            <a:spLocks noGrp="1"/>
          </p:cNvSpPr>
          <p:nvPr>
            <p:ph type="title"/>
          </p:nvPr>
        </p:nvSpPr>
        <p:spPr/>
        <p:txBody>
          <a:bodyPr/>
          <a:lstStyle/>
          <a:p>
            <a:r>
              <a:rPr lang="en-IN" dirty="0"/>
              <a:t>ORC File</a:t>
            </a:r>
          </a:p>
        </p:txBody>
      </p:sp>
      <p:pic>
        <p:nvPicPr>
          <p:cNvPr id="4" name="Content Placeholder 3">
            <a:extLst>
              <a:ext uri="{FF2B5EF4-FFF2-40B4-BE49-F238E27FC236}">
                <a16:creationId xmlns:a16="http://schemas.microsoft.com/office/drawing/2014/main" id="{36E67407-D15F-1309-DE4B-0B5DB6C041CA}"/>
              </a:ext>
            </a:extLst>
          </p:cNvPr>
          <p:cNvPicPr>
            <a:picLocks noGrp="1" noChangeAspect="1"/>
          </p:cNvPicPr>
          <p:nvPr>
            <p:ph idx="1"/>
          </p:nvPr>
        </p:nvPicPr>
        <p:blipFill>
          <a:blip r:embed="rId2"/>
          <a:stretch>
            <a:fillRect/>
          </a:stretch>
        </p:blipFill>
        <p:spPr>
          <a:xfrm>
            <a:off x="838200" y="1376737"/>
            <a:ext cx="10515600" cy="4074559"/>
          </a:xfrm>
          <a:prstGeom prst="rect">
            <a:avLst/>
          </a:prstGeom>
        </p:spPr>
      </p:pic>
    </p:spTree>
    <p:extLst>
      <p:ext uri="{BB962C8B-B14F-4D97-AF65-F5344CB8AC3E}">
        <p14:creationId xmlns:p14="http://schemas.microsoft.com/office/powerpoint/2010/main" val="349497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1FA9-406C-C619-C5AE-D8F933B5749D}"/>
              </a:ext>
            </a:extLst>
          </p:cNvPr>
          <p:cNvSpPr>
            <a:spLocks noGrp="1"/>
          </p:cNvSpPr>
          <p:nvPr>
            <p:ph type="title"/>
          </p:nvPr>
        </p:nvSpPr>
        <p:spPr/>
        <p:txBody>
          <a:bodyPr/>
          <a:lstStyle/>
          <a:p>
            <a:r>
              <a:rPr lang="en-IN" dirty="0"/>
              <a:t>What is Sqoop</a:t>
            </a:r>
          </a:p>
        </p:txBody>
      </p:sp>
      <p:sp>
        <p:nvSpPr>
          <p:cNvPr id="3" name="Content Placeholder 2">
            <a:extLst>
              <a:ext uri="{FF2B5EF4-FFF2-40B4-BE49-F238E27FC236}">
                <a16:creationId xmlns:a16="http://schemas.microsoft.com/office/drawing/2014/main" id="{B3C8E78A-20AC-B156-5EC3-9EA470082A74}"/>
              </a:ext>
            </a:extLst>
          </p:cNvPr>
          <p:cNvSpPr>
            <a:spLocks noGrp="1"/>
          </p:cNvSpPr>
          <p:nvPr>
            <p:ph idx="1"/>
          </p:nvPr>
        </p:nvSpPr>
        <p:spPr/>
        <p:txBody>
          <a:bodyPr/>
          <a:lstStyle/>
          <a:p>
            <a:pPr marL="0" indent="0">
              <a:buNone/>
            </a:pPr>
            <a:r>
              <a:rPr lang="en-IN" dirty="0"/>
              <a:t>Sqoop is an Integration between RDBMS and Hadoop. Using </a:t>
            </a:r>
            <a:r>
              <a:rPr lang="en-IN" dirty="0" err="1"/>
              <a:t>sqoop</a:t>
            </a:r>
            <a:r>
              <a:rPr lang="en-IN" dirty="0"/>
              <a:t> you can import the data from RDBMS into Hadoop and also export the data from Hadoop to the RDBMS</a:t>
            </a:r>
          </a:p>
        </p:txBody>
      </p:sp>
    </p:spTree>
    <p:extLst>
      <p:ext uri="{BB962C8B-B14F-4D97-AF65-F5344CB8AC3E}">
        <p14:creationId xmlns:p14="http://schemas.microsoft.com/office/powerpoint/2010/main" val="456215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4211-84F7-DEFE-5E06-22194F4DA772}"/>
              </a:ext>
            </a:extLst>
          </p:cNvPr>
          <p:cNvSpPr>
            <a:spLocks noGrp="1"/>
          </p:cNvSpPr>
          <p:nvPr>
            <p:ph type="title"/>
          </p:nvPr>
        </p:nvSpPr>
        <p:spPr/>
        <p:txBody>
          <a:bodyPr/>
          <a:lstStyle/>
          <a:p>
            <a:r>
              <a:rPr lang="en-IN" dirty="0"/>
              <a:t>Features of Sqoop</a:t>
            </a:r>
          </a:p>
        </p:txBody>
      </p:sp>
      <p:sp>
        <p:nvSpPr>
          <p:cNvPr id="3" name="Content Placeholder 2">
            <a:extLst>
              <a:ext uri="{FF2B5EF4-FFF2-40B4-BE49-F238E27FC236}">
                <a16:creationId xmlns:a16="http://schemas.microsoft.com/office/drawing/2014/main" id="{C785A6DA-3704-433F-F90B-4CD0F221F0E7}"/>
              </a:ext>
            </a:extLst>
          </p:cNvPr>
          <p:cNvSpPr>
            <a:spLocks noGrp="1"/>
          </p:cNvSpPr>
          <p:nvPr>
            <p:ph idx="1"/>
          </p:nvPr>
        </p:nvSpPr>
        <p:spPr/>
        <p:txBody>
          <a:bodyPr/>
          <a:lstStyle/>
          <a:p>
            <a:r>
              <a:rPr lang="en-IN" dirty="0"/>
              <a:t>Sqoop can handle huge amount of data</a:t>
            </a:r>
          </a:p>
          <a:p>
            <a:r>
              <a:rPr lang="en-IN" dirty="0"/>
              <a:t>Uses multi threading concept for parallelism</a:t>
            </a:r>
          </a:p>
          <a:p>
            <a:r>
              <a:rPr lang="en-IN" dirty="0"/>
              <a:t>Can import all of the data. It can also import a portion of data</a:t>
            </a:r>
          </a:p>
          <a:p>
            <a:r>
              <a:rPr lang="en-IN" dirty="0"/>
              <a:t>Can work with incremental data very well</a:t>
            </a:r>
          </a:p>
          <a:p>
            <a:r>
              <a:rPr lang="en-IN" dirty="0"/>
              <a:t>Can work with data that is changed (CDC)</a:t>
            </a:r>
          </a:p>
          <a:p>
            <a:r>
              <a:rPr lang="en-IN" dirty="0"/>
              <a:t>Can import into multiple file formats including serialized file formats</a:t>
            </a:r>
          </a:p>
          <a:p>
            <a:r>
              <a:rPr lang="en-IN" dirty="0"/>
              <a:t>Data is imported directly into the Hadoop system. It is not stored in the edge node</a:t>
            </a:r>
          </a:p>
        </p:txBody>
      </p:sp>
    </p:spTree>
    <p:extLst>
      <p:ext uri="{BB962C8B-B14F-4D97-AF65-F5344CB8AC3E}">
        <p14:creationId xmlns:p14="http://schemas.microsoft.com/office/powerpoint/2010/main" val="947206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D4D6-76C4-BB23-3061-23545D81407D}"/>
              </a:ext>
            </a:extLst>
          </p:cNvPr>
          <p:cNvSpPr>
            <a:spLocks noGrp="1"/>
          </p:cNvSpPr>
          <p:nvPr>
            <p:ph type="title"/>
          </p:nvPr>
        </p:nvSpPr>
        <p:spPr/>
        <p:txBody>
          <a:bodyPr/>
          <a:lstStyle/>
          <a:p>
            <a:r>
              <a:rPr lang="en-IN" dirty="0"/>
              <a:t>Sqoop Command Template - Import</a:t>
            </a:r>
          </a:p>
        </p:txBody>
      </p:sp>
      <p:sp>
        <p:nvSpPr>
          <p:cNvPr id="3" name="Content Placeholder 2">
            <a:extLst>
              <a:ext uri="{FF2B5EF4-FFF2-40B4-BE49-F238E27FC236}">
                <a16:creationId xmlns:a16="http://schemas.microsoft.com/office/drawing/2014/main" id="{3D7605D8-3889-7014-E498-2BB5963ABD26}"/>
              </a:ext>
            </a:extLst>
          </p:cNvPr>
          <p:cNvSpPr>
            <a:spLocks noGrp="1"/>
          </p:cNvSpPr>
          <p:nvPr>
            <p:ph idx="1"/>
          </p:nvPr>
        </p:nvSpPr>
        <p:spPr/>
        <p:txBody>
          <a:bodyPr/>
          <a:lstStyle/>
          <a:p>
            <a:pPr marL="0" indent="0">
              <a:buNone/>
            </a:pPr>
            <a:r>
              <a:rPr lang="en-IN" dirty="0" err="1"/>
              <a:t>sqoop</a:t>
            </a:r>
            <a:r>
              <a:rPr lang="en-IN" dirty="0"/>
              <a:t>  import  --connect </a:t>
            </a:r>
            <a:r>
              <a:rPr lang="en-IN" dirty="0" err="1"/>
              <a:t>jdbc:mysql</a:t>
            </a:r>
            <a:r>
              <a:rPr lang="en-IN" dirty="0"/>
              <a:t>://&lt;hostname&gt;:&lt;port&gt;/&lt;</a:t>
            </a:r>
            <a:r>
              <a:rPr lang="en-IN" dirty="0" err="1"/>
              <a:t>dbname</a:t>
            </a:r>
            <a:r>
              <a:rPr lang="en-IN" dirty="0"/>
              <a:t>&gt;</a:t>
            </a:r>
          </a:p>
          <a:p>
            <a:pPr marL="0" indent="0">
              <a:buNone/>
            </a:pPr>
            <a:r>
              <a:rPr lang="en-IN" dirty="0"/>
              <a:t> --username &lt;username&gt;     --password &lt;password&gt;      --m 1 </a:t>
            </a:r>
          </a:p>
          <a:p>
            <a:pPr marL="0" indent="0">
              <a:buNone/>
            </a:pPr>
            <a:r>
              <a:rPr lang="en-IN" dirty="0"/>
              <a:t>--table &lt;</a:t>
            </a:r>
            <a:r>
              <a:rPr lang="en-IN" dirty="0" err="1"/>
              <a:t>tablename</a:t>
            </a:r>
            <a:r>
              <a:rPr lang="en-IN" dirty="0"/>
              <a:t>&gt;     --target-</a:t>
            </a:r>
            <a:r>
              <a:rPr lang="en-IN" dirty="0" err="1"/>
              <a:t>dir</a:t>
            </a:r>
            <a:r>
              <a:rPr lang="en-IN" dirty="0"/>
              <a:t> &lt;target-</a:t>
            </a:r>
            <a:r>
              <a:rPr lang="en-IN" dirty="0" err="1"/>
              <a:t>dir</a:t>
            </a:r>
            <a:r>
              <a:rPr lang="en-IN" dirty="0"/>
              <a:t>&gt;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4676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DAAC-FDC0-D8F3-ED17-270DBD6CA97E}"/>
              </a:ext>
            </a:extLst>
          </p:cNvPr>
          <p:cNvSpPr>
            <a:spLocks noGrp="1"/>
          </p:cNvSpPr>
          <p:nvPr>
            <p:ph type="title"/>
          </p:nvPr>
        </p:nvSpPr>
        <p:spPr/>
        <p:txBody>
          <a:bodyPr/>
          <a:lstStyle/>
          <a:p>
            <a:r>
              <a:rPr lang="en-IN" dirty="0"/>
              <a:t>Sqoop Command Template - Export</a:t>
            </a:r>
          </a:p>
        </p:txBody>
      </p:sp>
      <p:sp>
        <p:nvSpPr>
          <p:cNvPr id="3" name="Content Placeholder 2">
            <a:extLst>
              <a:ext uri="{FF2B5EF4-FFF2-40B4-BE49-F238E27FC236}">
                <a16:creationId xmlns:a16="http://schemas.microsoft.com/office/drawing/2014/main" id="{3153CC07-C29E-1E0B-9C9B-E5A719451F27}"/>
              </a:ext>
            </a:extLst>
          </p:cNvPr>
          <p:cNvSpPr>
            <a:spLocks noGrp="1"/>
          </p:cNvSpPr>
          <p:nvPr>
            <p:ph idx="1"/>
          </p:nvPr>
        </p:nvSpPr>
        <p:spPr/>
        <p:txBody>
          <a:bodyPr/>
          <a:lstStyle/>
          <a:p>
            <a:pPr marL="0" indent="0">
              <a:buNone/>
            </a:pPr>
            <a:endParaRPr lang="en-IN" dirty="0"/>
          </a:p>
          <a:p>
            <a:pPr marL="0" indent="0">
              <a:buNone/>
            </a:pPr>
            <a:r>
              <a:rPr lang="en-IN" dirty="0" err="1"/>
              <a:t>sqoop</a:t>
            </a:r>
            <a:r>
              <a:rPr lang="en-IN" dirty="0"/>
              <a:t>  export --connect </a:t>
            </a:r>
            <a:r>
              <a:rPr lang="en-IN" dirty="0" err="1"/>
              <a:t>jdbc:mysql</a:t>
            </a:r>
            <a:r>
              <a:rPr lang="en-IN" dirty="0"/>
              <a:t>://&lt;hostname&gt;:&lt;port&gt;/&lt;</a:t>
            </a:r>
            <a:r>
              <a:rPr lang="en-IN" dirty="0" err="1"/>
              <a:t>dbname</a:t>
            </a:r>
            <a:r>
              <a:rPr lang="en-IN" dirty="0"/>
              <a:t>&gt;</a:t>
            </a:r>
          </a:p>
          <a:p>
            <a:pPr marL="0" indent="0">
              <a:buNone/>
            </a:pPr>
            <a:r>
              <a:rPr lang="en-IN" dirty="0"/>
              <a:t> --username &lt;username&gt;     --password &lt;password&gt;      --m 1 </a:t>
            </a:r>
          </a:p>
          <a:p>
            <a:pPr marL="0" indent="0">
              <a:buNone/>
            </a:pPr>
            <a:r>
              <a:rPr lang="en-IN" dirty="0"/>
              <a:t>--table &lt;</a:t>
            </a:r>
            <a:r>
              <a:rPr lang="en-IN" dirty="0" err="1"/>
              <a:t>tablename</a:t>
            </a:r>
            <a:r>
              <a:rPr lang="en-IN" dirty="0"/>
              <a:t>&gt;      --export-</a:t>
            </a:r>
            <a:r>
              <a:rPr lang="en-IN" dirty="0" err="1"/>
              <a:t>dir</a:t>
            </a:r>
            <a:r>
              <a:rPr lang="en-IN" dirty="0"/>
              <a:t> &lt;target-</a:t>
            </a:r>
            <a:r>
              <a:rPr lang="en-IN" dirty="0" err="1"/>
              <a:t>dir</a:t>
            </a:r>
            <a:r>
              <a:rPr lang="en-IN" dirty="0"/>
              <a:t>&gt;</a:t>
            </a:r>
          </a:p>
          <a:p>
            <a:pPr marL="0" indent="0">
              <a:buNone/>
            </a:pPr>
            <a:endParaRPr lang="en-IN" dirty="0"/>
          </a:p>
        </p:txBody>
      </p:sp>
    </p:spTree>
    <p:extLst>
      <p:ext uri="{BB962C8B-B14F-4D97-AF65-F5344CB8AC3E}">
        <p14:creationId xmlns:p14="http://schemas.microsoft.com/office/powerpoint/2010/main" val="2757141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2406-98A8-B177-AB1E-70D07C0A1367}"/>
              </a:ext>
            </a:extLst>
          </p:cNvPr>
          <p:cNvSpPr>
            <a:spLocks noGrp="1"/>
          </p:cNvSpPr>
          <p:nvPr>
            <p:ph type="title"/>
          </p:nvPr>
        </p:nvSpPr>
        <p:spPr/>
        <p:txBody>
          <a:bodyPr/>
          <a:lstStyle/>
          <a:p>
            <a:r>
              <a:rPr lang="en-IN" dirty="0"/>
              <a:t>Import portion of the data</a:t>
            </a:r>
          </a:p>
        </p:txBody>
      </p:sp>
      <p:sp>
        <p:nvSpPr>
          <p:cNvPr id="3" name="Content Placeholder 2">
            <a:extLst>
              <a:ext uri="{FF2B5EF4-FFF2-40B4-BE49-F238E27FC236}">
                <a16:creationId xmlns:a16="http://schemas.microsoft.com/office/drawing/2014/main" id="{28A22C7F-80F9-56C5-5E12-2B892C5FB0FE}"/>
              </a:ext>
            </a:extLst>
          </p:cNvPr>
          <p:cNvSpPr>
            <a:spLocks noGrp="1"/>
          </p:cNvSpPr>
          <p:nvPr>
            <p:ph idx="1"/>
          </p:nvPr>
        </p:nvSpPr>
        <p:spPr/>
        <p:txBody>
          <a:bodyPr/>
          <a:lstStyle/>
          <a:p>
            <a:r>
              <a:rPr lang="en-IN" dirty="0"/>
              <a:t>--where </a:t>
            </a:r>
            <a:r>
              <a:rPr lang="en-IN" dirty="0">
                <a:sym typeface="Wingdings" panose="05000000000000000000" pitchFamily="2" charset="2"/>
              </a:rPr>
              <a:t>  Using –where we specify the condition and data is filtered based on that condition. Similar to where in </a:t>
            </a:r>
            <a:r>
              <a:rPr lang="en-IN" dirty="0" err="1">
                <a:sym typeface="Wingdings" panose="05000000000000000000" pitchFamily="2" charset="2"/>
              </a:rPr>
              <a:t>sql</a:t>
            </a:r>
            <a:endParaRPr lang="en-IN" dirty="0">
              <a:sym typeface="Wingdings" panose="05000000000000000000" pitchFamily="2" charset="2"/>
            </a:endParaRPr>
          </a:p>
          <a:p>
            <a:r>
              <a:rPr lang="en-IN" dirty="0">
                <a:sym typeface="Wingdings" panose="05000000000000000000" pitchFamily="2" charset="2"/>
              </a:rPr>
              <a:t>--query  Here we specify the query to fetch the data from table</a:t>
            </a:r>
            <a:endParaRPr lang="en-IN" dirty="0"/>
          </a:p>
        </p:txBody>
      </p:sp>
    </p:spTree>
    <p:extLst>
      <p:ext uri="{BB962C8B-B14F-4D97-AF65-F5344CB8AC3E}">
        <p14:creationId xmlns:p14="http://schemas.microsoft.com/office/powerpoint/2010/main" val="1598965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C02F-2F63-D855-9F7B-9EA99D5B2A17}"/>
              </a:ext>
            </a:extLst>
          </p:cNvPr>
          <p:cNvSpPr>
            <a:spLocks noGrp="1"/>
          </p:cNvSpPr>
          <p:nvPr>
            <p:ph type="title"/>
          </p:nvPr>
        </p:nvSpPr>
        <p:spPr/>
        <p:txBody>
          <a:bodyPr/>
          <a:lstStyle/>
          <a:p>
            <a:r>
              <a:rPr lang="en-IN" dirty="0"/>
              <a:t>Sqoop incremental append</a:t>
            </a:r>
          </a:p>
        </p:txBody>
      </p:sp>
      <p:sp>
        <p:nvSpPr>
          <p:cNvPr id="3" name="Content Placeholder 2">
            <a:extLst>
              <a:ext uri="{FF2B5EF4-FFF2-40B4-BE49-F238E27FC236}">
                <a16:creationId xmlns:a16="http://schemas.microsoft.com/office/drawing/2014/main" id="{60438678-D12E-8814-ACE4-41038F39F664}"/>
              </a:ext>
            </a:extLst>
          </p:cNvPr>
          <p:cNvSpPr>
            <a:spLocks noGrp="1"/>
          </p:cNvSpPr>
          <p:nvPr>
            <p:ph idx="1"/>
          </p:nvPr>
        </p:nvSpPr>
        <p:spPr/>
        <p:txBody>
          <a:bodyPr/>
          <a:lstStyle/>
          <a:p>
            <a:pPr marL="0" indent="0">
              <a:buNone/>
            </a:pPr>
            <a:r>
              <a:rPr lang="en-IN" dirty="0" err="1"/>
              <a:t>sqoop</a:t>
            </a:r>
            <a:r>
              <a:rPr lang="en-IN" dirty="0"/>
              <a:t> import</a:t>
            </a:r>
          </a:p>
          <a:p>
            <a:pPr marL="0" indent="0">
              <a:buNone/>
            </a:pPr>
            <a:r>
              <a:rPr lang="en-IN" dirty="0"/>
              <a:t> --connect </a:t>
            </a:r>
            <a:r>
              <a:rPr lang="en-IN" dirty="0" err="1"/>
              <a:t>jdbc:mysql</a:t>
            </a:r>
            <a:r>
              <a:rPr lang="en-IN" dirty="0"/>
              <a:t>://localhost:3306/</a:t>
            </a:r>
            <a:r>
              <a:rPr lang="en-IN" dirty="0" err="1"/>
              <a:t>retail_db</a:t>
            </a:r>
            <a:r>
              <a:rPr lang="en-IN" dirty="0"/>
              <a:t> </a:t>
            </a:r>
          </a:p>
          <a:p>
            <a:pPr marL="0" indent="0">
              <a:buNone/>
            </a:pPr>
            <a:r>
              <a:rPr lang="en-IN" dirty="0"/>
              <a:t>--username root --password </a:t>
            </a:r>
            <a:r>
              <a:rPr lang="en-IN" dirty="0" err="1"/>
              <a:t>cloudera</a:t>
            </a:r>
            <a:r>
              <a:rPr lang="en-IN" dirty="0"/>
              <a:t> </a:t>
            </a:r>
          </a:p>
          <a:p>
            <a:pPr marL="0" indent="0">
              <a:buNone/>
            </a:pPr>
            <a:r>
              <a:rPr lang="en-IN" dirty="0"/>
              <a:t>--m 2 --table customers --split-by </a:t>
            </a:r>
            <a:r>
              <a:rPr lang="en-IN" dirty="0" err="1"/>
              <a:t>customer_id</a:t>
            </a:r>
            <a:r>
              <a:rPr lang="en-IN" dirty="0"/>
              <a:t> </a:t>
            </a:r>
          </a:p>
          <a:p>
            <a:pPr marL="0" indent="0">
              <a:buNone/>
            </a:pPr>
            <a:r>
              <a:rPr lang="en-IN" dirty="0"/>
              <a:t> --target-</a:t>
            </a:r>
            <a:r>
              <a:rPr lang="en-IN" dirty="0" err="1"/>
              <a:t>dir</a:t>
            </a:r>
            <a:r>
              <a:rPr lang="en-IN" dirty="0"/>
              <a:t> /user/</a:t>
            </a:r>
            <a:r>
              <a:rPr lang="en-IN" dirty="0" err="1"/>
              <a:t>cloudera</a:t>
            </a:r>
            <a:r>
              <a:rPr lang="en-IN" dirty="0"/>
              <a:t>/customer1 </a:t>
            </a:r>
          </a:p>
          <a:p>
            <a:pPr marL="0" indent="0">
              <a:buNone/>
            </a:pPr>
            <a:r>
              <a:rPr lang="en-IN" dirty="0"/>
              <a:t>--incremental append </a:t>
            </a:r>
          </a:p>
          <a:p>
            <a:pPr marL="0" indent="0">
              <a:buNone/>
            </a:pPr>
            <a:r>
              <a:rPr lang="en-IN" dirty="0"/>
              <a:t>--check-column </a:t>
            </a:r>
            <a:r>
              <a:rPr lang="en-IN" dirty="0" err="1"/>
              <a:t>customer_id</a:t>
            </a:r>
            <a:r>
              <a:rPr lang="en-IN" dirty="0"/>
              <a:t> </a:t>
            </a:r>
          </a:p>
          <a:p>
            <a:pPr marL="0" indent="0">
              <a:buNone/>
            </a:pPr>
            <a:r>
              <a:rPr lang="en-IN" dirty="0"/>
              <a:t>--last-value 0</a:t>
            </a:r>
          </a:p>
        </p:txBody>
      </p:sp>
    </p:spTree>
    <p:extLst>
      <p:ext uri="{BB962C8B-B14F-4D97-AF65-F5344CB8AC3E}">
        <p14:creationId xmlns:p14="http://schemas.microsoft.com/office/powerpoint/2010/main" val="87979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B396-876F-F632-2A28-FB637FF1CACD}"/>
              </a:ext>
            </a:extLst>
          </p:cNvPr>
          <p:cNvSpPr>
            <a:spLocks noGrp="1"/>
          </p:cNvSpPr>
          <p:nvPr>
            <p:ph type="title"/>
          </p:nvPr>
        </p:nvSpPr>
        <p:spPr/>
        <p:txBody>
          <a:bodyPr/>
          <a:lstStyle/>
          <a:p>
            <a:r>
              <a:rPr lang="en-IN" dirty="0"/>
              <a:t>Types of Big Data</a:t>
            </a:r>
          </a:p>
        </p:txBody>
      </p:sp>
      <p:sp>
        <p:nvSpPr>
          <p:cNvPr id="3" name="Content Placeholder 2">
            <a:extLst>
              <a:ext uri="{FF2B5EF4-FFF2-40B4-BE49-F238E27FC236}">
                <a16:creationId xmlns:a16="http://schemas.microsoft.com/office/drawing/2014/main" id="{FD9D520B-37C6-1E7D-E81E-6490EFF7135A}"/>
              </a:ext>
            </a:extLst>
          </p:cNvPr>
          <p:cNvSpPr>
            <a:spLocks noGrp="1"/>
          </p:cNvSpPr>
          <p:nvPr>
            <p:ph idx="1"/>
          </p:nvPr>
        </p:nvSpPr>
        <p:spPr/>
        <p:txBody>
          <a:bodyPr/>
          <a:lstStyle/>
          <a:p>
            <a:r>
              <a:rPr lang="en-IN" dirty="0"/>
              <a:t>Structured . </a:t>
            </a:r>
            <a:r>
              <a:rPr lang="en-IN" dirty="0" err="1"/>
              <a:t>Eg</a:t>
            </a:r>
            <a:r>
              <a:rPr lang="en-IN" dirty="0"/>
              <a:t> : Tables</a:t>
            </a:r>
          </a:p>
          <a:p>
            <a:r>
              <a:rPr lang="en-IN" dirty="0"/>
              <a:t>Semi Structured . </a:t>
            </a:r>
            <a:r>
              <a:rPr lang="en-IN" dirty="0" err="1"/>
              <a:t>Eg</a:t>
            </a:r>
            <a:r>
              <a:rPr lang="en-IN" dirty="0"/>
              <a:t> : XML</a:t>
            </a:r>
          </a:p>
          <a:p>
            <a:r>
              <a:rPr lang="en-IN" dirty="0"/>
              <a:t>Unstructured </a:t>
            </a:r>
          </a:p>
        </p:txBody>
      </p:sp>
    </p:spTree>
    <p:extLst>
      <p:ext uri="{BB962C8B-B14F-4D97-AF65-F5344CB8AC3E}">
        <p14:creationId xmlns:p14="http://schemas.microsoft.com/office/powerpoint/2010/main" val="40916127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67D9-C8EC-0DE6-9C86-F36190A275D4}"/>
              </a:ext>
            </a:extLst>
          </p:cNvPr>
          <p:cNvSpPr>
            <a:spLocks noGrp="1"/>
          </p:cNvSpPr>
          <p:nvPr>
            <p:ph type="title"/>
          </p:nvPr>
        </p:nvSpPr>
        <p:spPr/>
        <p:txBody>
          <a:bodyPr/>
          <a:lstStyle/>
          <a:p>
            <a:r>
              <a:rPr lang="en-IN" dirty="0"/>
              <a:t>Password encryption</a:t>
            </a:r>
          </a:p>
        </p:txBody>
      </p:sp>
      <p:sp>
        <p:nvSpPr>
          <p:cNvPr id="3" name="Content Placeholder 2">
            <a:extLst>
              <a:ext uri="{FF2B5EF4-FFF2-40B4-BE49-F238E27FC236}">
                <a16:creationId xmlns:a16="http://schemas.microsoft.com/office/drawing/2014/main" id="{DB309E1B-6CA4-B158-8823-144FA9BFF222}"/>
              </a:ext>
            </a:extLst>
          </p:cNvPr>
          <p:cNvSpPr>
            <a:spLocks noGrp="1"/>
          </p:cNvSpPr>
          <p:nvPr>
            <p:ph idx="1"/>
          </p:nvPr>
        </p:nvSpPr>
        <p:spPr/>
        <p:txBody>
          <a:bodyPr>
            <a:normAutofit lnSpcReduction="10000"/>
          </a:bodyPr>
          <a:lstStyle/>
          <a:p>
            <a:pPr marL="0" indent="0">
              <a:buNone/>
            </a:pPr>
            <a:r>
              <a:rPr lang="en-IN" dirty="0" err="1"/>
              <a:t>hadoop</a:t>
            </a:r>
            <a:r>
              <a:rPr lang="en-IN" dirty="0"/>
              <a:t> credential create </a:t>
            </a:r>
            <a:r>
              <a:rPr lang="en-IN" dirty="0" err="1"/>
              <a:t>encrytpassword</a:t>
            </a:r>
            <a:r>
              <a:rPr lang="en-IN" dirty="0"/>
              <a:t> -provider jceks://hdfs/tmp/mypassword</a:t>
            </a:r>
          </a:p>
          <a:p>
            <a:pPr marL="0" indent="0">
              <a:buNone/>
            </a:pPr>
            <a:endParaRPr lang="en-IN" dirty="0"/>
          </a:p>
          <a:p>
            <a:pPr marL="0" indent="0">
              <a:buNone/>
            </a:pPr>
            <a:r>
              <a:rPr lang="en-IN" dirty="0" err="1"/>
              <a:t>hdfs</a:t>
            </a:r>
            <a:r>
              <a:rPr lang="en-IN" dirty="0"/>
              <a:t> </a:t>
            </a:r>
            <a:r>
              <a:rPr lang="en-IN" dirty="0" err="1"/>
              <a:t>dfs</a:t>
            </a:r>
            <a:r>
              <a:rPr lang="en-IN" dirty="0"/>
              <a:t> -cat /</a:t>
            </a:r>
            <a:r>
              <a:rPr lang="en-IN" dirty="0" err="1"/>
              <a:t>tmp</a:t>
            </a:r>
            <a:r>
              <a:rPr lang="en-IN" dirty="0"/>
              <a:t>/</a:t>
            </a:r>
            <a:r>
              <a:rPr lang="en-IN" dirty="0" err="1"/>
              <a:t>mypassword</a:t>
            </a:r>
            <a:endParaRPr lang="en-IN" dirty="0"/>
          </a:p>
          <a:p>
            <a:pPr marL="0" indent="0">
              <a:buNone/>
            </a:pPr>
            <a:endParaRPr lang="en-IN" dirty="0"/>
          </a:p>
          <a:p>
            <a:pPr marL="0" indent="0">
              <a:buNone/>
            </a:pPr>
            <a:r>
              <a:rPr lang="en-IN" dirty="0" err="1"/>
              <a:t>sqoop</a:t>
            </a:r>
            <a:r>
              <a:rPr lang="en-IN" dirty="0"/>
              <a:t> import -</a:t>
            </a:r>
            <a:r>
              <a:rPr lang="en-IN" dirty="0" err="1"/>
              <a:t>Dhadoop.security.credential.provider.path</a:t>
            </a:r>
            <a:r>
              <a:rPr lang="en-IN" dirty="0"/>
              <a:t>=jceks://hdfs/tmp/mypassword --connect </a:t>
            </a:r>
            <a:r>
              <a:rPr lang="en-IN" dirty="0" err="1"/>
              <a:t>jdbc:mysql</a:t>
            </a:r>
            <a:r>
              <a:rPr lang="en-IN" dirty="0"/>
              <a:t>://localhost:3306/</a:t>
            </a:r>
            <a:r>
              <a:rPr lang="en-IN" dirty="0" err="1"/>
              <a:t>retail_db</a:t>
            </a:r>
            <a:r>
              <a:rPr lang="en-IN" dirty="0"/>
              <a:t> --username root --password-alias </a:t>
            </a:r>
            <a:r>
              <a:rPr lang="en-IN" dirty="0" err="1"/>
              <a:t>encrytpassword</a:t>
            </a:r>
            <a:r>
              <a:rPr lang="en-IN" dirty="0"/>
              <a:t> --table customers -m 1 --target-</a:t>
            </a:r>
            <a:r>
              <a:rPr lang="en-IN" dirty="0" err="1"/>
              <a:t>dir</a:t>
            </a:r>
            <a:r>
              <a:rPr lang="en-IN" dirty="0"/>
              <a:t> /user/</a:t>
            </a:r>
            <a:r>
              <a:rPr lang="en-IN" dirty="0" err="1"/>
              <a:t>cloudera</a:t>
            </a:r>
            <a:r>
              <a:rPr lang="en-IN" dirty="0"/>
              <a:t>/</a:t>
            </a:r>
            <a:r>
              <a:rPr lang="en-IN" dirty="0" err="1"/>
              <a:t>data_import_encrypted</a:t>
            </a:r>
            <a:endParaRPr lang="en-IN" dirty="0"/>
          </a:p>
        </p:txBody>
      </p:sp>
    </p:spTree>
    <p:extLst>
      <p:ext uri="{BB962C8B-B14F-4D97-AF65-F5344CB8AC3E}">
        <p14:creationId xmlns:p14="http://schemas.microsoft.com/office/powerpoint/2010/main" val="392613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838A-4982-F5D0-2C0B-E324370115B9}"/>
              </a:ext>
            </a:extLst>
          </p:cNvPr>
          <p:cNvSpPr>
            <a:spLocks noGrp="1"/>
          </p:cNvSpPr>
          <p:nvPr>
            <p:ph type="title"/>
          </p:nvPr>
        </p:nvSpPr>
        <p:spPr/>
        <p:txBody>
          <a:bodyPr/>
          <a:lstStyle/>
          <a:p>
            <a:r>
              <a:rPr lang="en-IN" dirty="0"/>
              <a:t>Sqoop import as ORC</a:t>
            </a:r>
          </a:p>
        </p:txBody>
      </p:sp>
      <p:sp>
        <p:nvSpPr>
          <p:cNvPr id="3" name="Content Placeholder 2">
            <a:extLst>
              <a:ext uri="{FF2B5EF4-FFF2-40B4-BE49-F238E27FC236}">
                <a16:creationId xmlns:a16="http://schemas.microsoft.com/office/drawing/2014/main" id="{D8C38FF0-5F54-C0E9-DC73-DBF56873ECB5}"/>
              </a:ext>
            </a:extLst>
          </p:cNvPr>
          <p:cNvSpPr>
            <a:spLocks noGrp="1"/>
          </p:cNvSpPr>
          <p:nvPr>
            <p:ph idx="1"/>
          </p:nvPr>
        </p:nvSpPr>
        <p:spPr/>
        <p:txBody>
          <a:bodyPr/>
          <a:lstStyle/>
          <a:p>
            <a:pPr marL="0" indent="0">
              <a:buNone/>
            </a:pPr>
            <a:r>
              <a:rPr lang="en-IN" dirty="0" err="1"/>
              <a:t>sqoop</a:t>
            </a:r>
            <a:r>
              <a:rPr lang="en-IN" dirty="0"/>
              <a:t> import --connect </a:t>
            </a:r>
            <a:r>
              <a:rPr lang="en-IN" dirty="0" err="1"/>
              <a:t>jdbc:mysql</a:t>
            </a:r>
            <a:r>
              <a:rPr lang="en-IN" dirty="0"/>
              <a:t>://localhost:3306/</a:t>
            </a:r>
            <a:r>
              <a:rPr lang="en-IN" dirty="0" err="1"/>
              <a:t>retail_db</a:t>
            </a:r>
            <a:r>
              <a:rPr lang="en-IN" dirty="0"/>
              <a:t> --username root --password-file file:///home/cloudera/passfile --m 1 --table order</a:t>
            </a:r>
          </a:p>
          <a:p>
            <a:pPr marL="0" indent="0">
              <a:buNone/>
            </a:pPr>
            <a:r>
              <a:rPr lang="en-IN" dirty="0"/>
              <a:t>--m 1</a:t>
            </a:r>
          </a:p>
          <a:p>
            <a:pPr marL="0" indent="0">
              <a:buNone/>
            </a:pPr>
            <a:r>
              <a:rPr lang="en-IN" dirty="0"/>
              <a:t> --</a:t>
            </a:r>
            <a:r>
              <a:rPr lang="en-IN" dirty="0" err="1"/>
              <a:t>hcatalog</a:t>
            </a:r>
            <a:r>
              <a:rPr lang="en-IN" dirty="0"/>
              <a:t>-database test </a:t>
            </a:r>
          </a:p>
          <a:p>
            <a:pPr marL="0" indent="0">
              <a:buNone/>
            </a:pPr>
            <a:r>
              <a:rPr lang="en-IN" dirty="0"/>
              <a:t>--</a:t>
            </a:r>
            <a:r>
              <a:rPr lang="en-IN" dirty="0" err="1"/>
              <a:t>hcatalog</a:t>
            </a:r>
            <a:r>
              <a:rPr lang="en-IN" dirty="0"/>
              <a:t>-table order </a:t>
            </a:r>
          </a:p>
          <a:p>
            <a:pPr marL="0" indent="0">
              <a:buNone/>
            </a:pPr>
            <a:r>
              <a:rPr lang="en-IN" dirty="0"/>
              <a:t>--create-</a:t>
            </a:r>
            <a:r>
              <a:rPr lang="en-IN" dirty="0" err="1"/>
              <a:t>hcatalog</a:t>
            </a:r>
            <a:r>
              <a:rPr lang="en-IN" dirty="0"/>
              <a:t>-table </a:t>
            </a:r>
          </a:p>
          <a:p>
            <a:pPr marL="0" indent="0">
              <a:buNone/>
            </a:pPr>
            <a:r>
              <a:rPr lang="en-IN" dirty="0"/>
              <a:t>--</a:t>
            </a:r>
            <a:r>
              <a:rPr lang="en-IN" dirty="0" err="1"/>
              <a:t>hcatalog</a:t>
            </a:r>
            <a:r>
              <a:rPr lang="en-IN" dirty="0"/>
              <a:t>-storage-stanza "stored as </a:t>
            </a:r>
            <a:r>
              <a:rPr lang="en-IN" dirty="0" err="1"/>
              <a:t>orcfile</a:t>
            </a:r>
            <a:r>
              <a:rPr lang="en-IN" dirty="0"/>
              <a:t>";</a:t>
            </a:r>
          </a:p>
        </p:txBody>
      </p:sp>
    </p:spTree>
    <p:extLst>
      <p:ext uri="{BB962C8B-B14F-4D97-AF65-F5344CB8AC3E}">
        <p14:creationId xmlns:p14="http://schemas.microsoft.com/office/powerpoint/2010/main" val="3856061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5A151-6994-24C2-CA83-D88114FE9BD8}"/>
              </a:ext>
            </a:extLst>
          </p:cNvPr>
          <p:cNvSpPr>
            <a:spLocks noGrp="1"/>
          </p:cNvSpPr>
          <p:nvPr>
            <p:ph type="title"/>
          </p:nvPr>
        </p:nvSpPr>
        <p:spPr/>
        <p:txBody>
          <a:bodyPr/>
          <a:lstStyle/>
          <a:p>
            <a:r>
              <a:rPr lang="en-IN" dirty="0"/>
              <a:t>Sqoop import All tables</a:t>
            </a:r>
          </a:p>
        </p:txBody>
      </p:sp>
      <p:sp>
        <p:nvSpPr>
          <p:cNvPr id="3" name="Content Placeholder 2">
            <a:extLst>
              <a:ext uri="{FF2B5EF4-FFF2-40B4-BE49-F238E27FC236}">
                <a16:creationId xmlns:a16="http://schemas.microsoft.com/office/drawing/2014/main" id="{8693EC19-F9F9-52F3-45B6-35D0E8236B61}"/>
              </a:ext>
            </a:extLst>
          </p:cNvPr>
          <p:cNvSpPr>
            <a:spLocks noGrp="1"/>
          </p:cNvSpPr>
          <p:nvPr>
            <p:ph idx="1"/>
          </p:nvPr>
        </p:nvSpPr>
        <p:spPr/>
        <p:txBody>
          <a:bodyPr/>
          <a:lstStyle/>
          <a:p>
            <a:pPr marL="0" indent="0">
              <a:buNone/>
            </a:pPr>
            <a:r>
              <a:rPr lang="en-IN" dirty="0" err="1"/>
              <a:t>sqoop</a:t>
            </a:r>
            <a:r>
              <a:rPr lang="en-IN" dirty="0"/>
              <a:t> </a:t>
            </a:r>
          </a:p>
          <a:p>
            <a:pPr marL="0" indent="0">
              <a:buNone/>
            </a:pPr>
            <a:r>
              <a:rPr lang="en-IN" dirty="0"/>
              <a:t>import-all-tables</a:t>
            </a:r>
          </a:p>
          <a:p>
            <a:pPr marL="0" indent="0">
              <a:buNone/>
            </a:pPr>
            <a:r>
              <a:rPr lang="en-IN" dirty="0"/>
              <a:t> --connect </a:t>
            </a:r>
            <a:r>
              <a:rPr lang="en-IN" dirty="0" err="1"/>
              <a:t>jdbc:mysql</a:t>
            </a:r>
            <a:r>
              <a:rPr lang="en-IN" dirty="0"/>
              <a:t>://localhost:3306/</a:t>
            </a:r>
            <a:r>
              <a:rPr lang="en-IN" dirty="0" err="1"/>
              <a:t>retail_db</a:t>
            </a:r>
            <a:endParaRPr lang="en-IN" dirty="0"/>
          </a:p>
          <a:p>
            <a:pPr marL="0" indent="0">
              <a:buNone/>
            </a:pPr>
            <a:r>
              <a:rPr lang="en-IN" dirty="0"/>
              <a:t> --username root</a:t>
            </a:r>
          </a:p>
          <a:p>
            <a:pPr marL="0" indent="0">
              <a:buNone/>
            </a:pPr>
            <a:r>
              <a:rPr lang="en-IN" dirty="0"/>
              <a:t> --password-file file:///home/cloudera/passfile </a:t>
            </a:r>
          </a:p>
          <a:p>
            <a:pPr marL="0" indent="0">
              <a:buNone/>
            </a:pPr>
            <a:r>
              <a:rPr lang="en-IN" dirty="0"/>
              <a:t>--m 1  </a:t>
            </a:r>
          </a:p>
          <a:p>
            <a:pPr marL="0" indent="0">
              <a:buNone/>
            </a:pPr>
            <a:r>
              <a:rPr lang="en-IN" dirty="0"/>
              <a:t>--warehouse-</a:t>
            </a:r>
            <a:r>
              <a:rPr lang="en-IN" dirty="0" err="1"/>
              <a:t>dir</a:t>
            </a:r>
            <a:r>
              <a:rPr lang="en-IN" dirty="0"/>
              <a:t> /user/</a:t>
            </a:r>
            <a:r>
              <a:rPr lang="en-IN" dirty="0" err="1"/>
              <a:t>cloudera</a:t>
            </a:r>
            <a:r>
              <a:rPr lang="en-IN" dirty="0"/>
              <a:t>/tables;</a:t>
            </a:r>
          </a:p>
        </p:txBody>
      </p:sp>
    </p:spTree>
    <p:extLst>
      <p:ext uri="{BB962C8B-B14F-4D97-AF65-F5344CB8AC3E}">
        <p14:creationId xmlns:p14="http://schemas.microsoft.com/office/powerpoint/2010/main" val="1326932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E6F2-5572-CBB9-43E0-6B3E6ED97C0B}"/>
              </a:ext>
            </a:extLst>
          </p:cNvPr>
          <p:cNvSpPr>
            <a:spLocks noGrp="1"/>
          </p:cNvSpPr>
          <p:nvPr>
            <p:ph type="title"/>
          </p:nvPr>
        </p:nvSpPr>
        <p:spPr/>
        <p:txBody>
          <a:bodyPr/>
          <a:lstStyle/>
          <a:p>
            <a:r>
              <a:rPr lang="en-IN" dirty="0"/>
              <a:t>Sqoop Export</a:t>
            </a:r>
          </a:p>
        </p:txBody>
      </p:sp>
      <p:sp>
        <p:nvSpPr>
          <p:cNvPr id="3" name="Content Placeholder 2">
            <a:extLst>
              <a:ext uri="{FF2B5EF4-FFF2-40B4-BE49-F238E27FC236}">
                <a16:creationId xmlns:a16="http://schemas.microsoft.com/office/drawing/2014/main" id="{27E3F87B-9DD8-C888-4A74-D27209C66D83}"/>
              </a:ext>
            </a:extLst>
          </p:cNvPr>
          <p:cNvSpPr>
            <a:spLocks noGrp="1"/>
          </p:cNvSpPr>
          <p:nvPr>
            <p:ph idx="1"/>
          </p:nvPr>
        </p:nvSpPr>
        <p:spPr/>
        <p:txBody>
          <a:bodyPr/>
          <a:lstStyle/>
          <a:p>
            <a:pPr marL="0" indent="0">
              <a:buNone/>
            </a:pPr>
            <a:r>
              <a:rPr lang="en-IN" dirty="0" err="1"/>
              <a:t>sqoop</a:t>
            </a:r>
            <a:r>
              <a:rPr lang="en-IN" dirty="0"/>
              <a:t> export </a:t>
            </a:r>
          </a:p>
          <a:p>
            <a:pPr marL="0" indent="0">
              <a:buNone/>
            </a:pPr>
            <a:r>
              <a:rPr lang="en-IN" dirty="0"/>
              <a:t>--connect </a:t>
            </a:r>
            <a:r>
              <a:rPr lang="en-IN" dirty="0" err="1"/>
              <a:t>jdbc:mysql</a:t>
            </a:r>
            <a:r>
              <a:rPr lang="en-IN" dirty="0"/>
              <a:t>://localhost:3306/</a:t>
            </a:r>
            <a:r>
              <a:rPr lang="en-IN" dirty="0" err="1"/>
              <a:t>retail_db</a:t>
            </a:r>
            <a:r>
              <a:rPr lang="en-IN" dirty="0"/>
              <a:t> </a:t>
            </a:r>
          </a:p>
          <a:p>
            <a:pPr marL="0" indent="0">
              <a:buNone/>
            </a:pPr>
            <a:r>
              <a:rPr lang="en-IN" dirty="0"/>
              <a:t>--username root </a:t>
            </a:r>
          </a:p>
          <a:p>
            <a:pPr marL="0" indent="0">
              <a:buNone/>
            </a:pPr>
            <a:r>
              <a:rPr lang="en-IN" dirty="0"/>
              <a:t>--password-file file:///home/cloudera/passfile </a:t>
            </a:r>
          </a:p>
          <a:p>
            <a:pPr marL="0" indent="0">
              <a:buNone/>
            </a:pPr>
            <a:r>
              <a:rPr lang="en-IN" dirty="0"/>
              <a:t> --table test </a:t>
            </a:r>
          </a:p>
          <a:p>
            <a:pPr marL="0" indent="0">
              <a:buNone/>
            </a:pPr>
            <a:r>
              <a:rPr lang="en-IN" dirty="0"/>
              <a:t>--staging-table </a:t>
            </a:r>
            <a:r>
              <a:rPr lang="en-IN" dirty="0" err="1"/>
              <a:t>test_stg</a:t>
            </a:r>
            <a:r>
              <a:rPr lang="en-IN" dirty="0"/>
              <a:t> </a:t>
            </a:r>
          </a:p>
          <a:p>
            <a:pPr marL="0" indent="0">
              <a:buNone/>
            </a:pPr>
            <a:r>
              <a:rPr lang="en-IN" dirty="0"/>
              <a:t>--m 1 </a:t>
            </a:r>
          </a:p>
          <a:p>
            <a:pPr marL="0" indent="0">
              <a:buNone/>
            </a:pPr>
            <a:r>
              <a:rPr lang="en-IN" dirty="0"/>
              <a:t>--export-</a:t>
            </a:r>
            <a:r>
              <a:rPr lang="en-IN" dirty="0" err="1"/>
              <a:t>dir</a:t>
            </a:r>
            <a:r>
              <a:rPr lang="en-IN" dirty="0"/>
              <a:t> /user/</a:t>
            </a:r>
            <a:r>
              <a:rPr lang="en-IN" dirty="0" err="1"/>
              <a:t>cloudera</a:t>
            </a:r>
            <a:r>
              <a:rPr lang="en-IN" dirty="0"/>
              <a:t>/</a:t>
            </a:r>
            <a:r>
              <a:rPr lang="en-IN" dirty="0" err="1"/>
              <a:t>test_null</a:t>
            </a:r>
            <a:endParaRPr lang="en-IN" dirty="0"/>
          </a:p>
          <a:p>
            <a:pPr marL="0" indent="0">
              <a:buNone/>
            </a:pPr>
            <a:endParaRPr lang="en-IN" dirty="0"/>
          </a:p>
        </p:txBody>
      </p:sp>
    </p:spTree>
    <p:extLst>
      <p:ext uri="{BB962C8B-B14F-4D97-AF65-F5344CB8AC3E}">
        <p14:creationId xmlns:p14="http://schemas.microsoft.com/office/powerpoint/2010/main" val="1380659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30E5-F98C-963D-443B-7E9064DFE6F6}"/>
              </a:ext>
            </a:extLst>
          </p:cNvPr>
          <p:cNvSpPr>
            <a:spLocks noGrp="1"/>
          </p:cNvSpPr>
          <p:nvPr>
            <p:ph type="title"/>
          </p:nvPr>
        </p:nvSpPr>
        <p:spPr/>
        <p:txBody>
          <a:bodyPr/>
          <a:lstStyle/>
          <a:p>
            <a:r>
              <a:rPr lang="en-IN" dirty="0"/>
              <a:t>Performance Tuning – Sqoop Imports</a:t>
            </a:r>
          </a:p>
        </p:txBody>
      </p:sp>
      <p:sp>
        <p:nvSpPr>
          <p:cNvPr id="3" name="Content Placeholder 2">
            <a:extLst>
              <a:ext uri="{FF2B5EF4-FFF2-40B4-BE49-F238E27FC236}">
                <a16:creationId xmlns:a16="http://schemas.microsoft.com/office/drawing/2014/main" id="{E29C7A95-AB15-020C-63A8-3478EF0452F1}"/>
              </a:ext>
            </a:extLst>
          </p:cNvPr>
          <p:cNvSpPr>
            <a:spLocks noGrp="1"/>
          </p:cNvSpPr>
          <p:nvPr>
            <p:ph idx="1"/>
          </p:nvPr>
        </p:nvSpPr>
        <p:spPr/>
        <p:txBody>
          <a:bodyPr/>
          <a:lstStyle/>
          <a:p>
            <a:r>
              <a:rPr lang="en-IN" dirty="0"/>
              <a:t>Using mappers</a:t>
            </a:r>
          </a:p>
          <a:p>
            <a:r>
              <a:rPr lang="en-IN" dirty="0"/>
              <a:t>Using –direct option.</a:t>
            </a:r>
            <a:r>
              <a:rPr lang="en-US" sz="1800" b="1" dirty="0">
                <a:effectLst/>
                <a:latin typeface="Consolas" panose="020B0609020204030204" pitchFamily="49" charset="0"/>
                <a:ea typeface="DengXian" panose="02010600030101010101" pitchFamily="2" charset="-122"/>
                <a:cs typeface="Calibri" panose="020F0502020204030204" pitchFamily="34" charset="0"/>
              </a:rPr>
              <a:t> if you give --direct instead of </a:t>
            </a:r>
            <a:r>
              <a:rPr lang="en-US" sz="1800" b="1" dirty="0" err="1">
                <a:effectLst/>
                <a:latin typeface="Consolas" panose="020B0609020204030204" pitchFamily="49" charset="0"/>
                <a:ea typeface="DengXian" panose="02010600030101010101" pitchFamily="2" charset="-122"/>
                <a:cs typeface="Calibri" panose="020F0502020204030204" pitchFamily="34" charset="0"/>
              </a:rPr>
              <a:t>connectin</a:t>
            </a:r>
            <a:r>
              <a:rPr lang="en-US" sz="1800" b="1" dirty="0">
                <a:effectLst/>
                <a:latin typeface="Consolas" panose="020B0609020204030204" pitchFamily="49" charset="0"/>
                <a:ea typeface="DengXian" panose="02010600030101010101" pitchFamily="2" charset="-122"/>
                <a:cs typeface="Calibri" panose="020F0502020204030204" pitchFamily="34" charset="0"/>
              </a:rPr>
              <a:t> to </a:t>
            </a:r>
            <a:r>
              <a:rPr lang="en-US" sz="1800" b="1" dirty="0" err="1">
                <a:effectLst/>
                <a:latin typeface="Consolas" panose="020B0609020204030204" pitchFamily="49" charset="0"/>
                <a:ea typeface="DengXian" panose="02010600030101010101" pitchFamily="2" charset="-122"/>
                <a:cs typeface="Calibri" panose="020F0502020204030204" pitchFamily="34" charset="0"/>
              </a:rPr>
              <a:t>jdbc</a:t>
            </a:r>
            <a:r>
              <a:rPr lang="en-US" sz="1800" b="1" dirty="0">
                <a:effectLst/>
                <a:latin typeface="Consolas" panose="020B0609020204030204" pitchFamily="49" charset="0"/>
                <a:ea typeface="DengXian" panose="02010600030101010101" pitchFamily="2" charset="-122"/>
                <a:cs typeface="Calibri" panose="020F0502020204030204" pitchFamily="34" charset="0"/>
              </a:rPr>
              <a:t> driver, it will connect using native library</a:t>
            </a:r>
            <a:br>
              <a:rPr lang="en-IN" sz="1800" b="1" dirty="0">
                <a:effectLst/>
                <a:latin typeface="Consolas" panose="020B0609020204030204" pitchFamily="49" charset="0"/>
                <a:ea typeface="DengXian" panose="02010600030101010101" pitchFamily="2" charset="-122"/>
                <a:cs typeface="Calibri" panose="020F0502020204030204" pitchFamily="34" charset="0"/>
              </a:rPr>
            </a:br>
            <a:br>
              <a:rPr lang="en-IN" sz="1800" b="1" dirty="0">
                <a:effectLst/>
                <a:latin typeface="Consolas" panose="020B0609020204030204" pitchFamily="49" charset="0"/>
                <a:ea typeface="DengXian" panose="02010600030101010101" pitchFamily="2" charset="-122"/>
                <a:cs typeface="Calibri" panose="020F0502020204030204" pitchFamily="34" charset="0"/>
              </a:rPr>
            </a:br>
            <a:r>
              <a:rPr lang="en-IN" sz="1800" b="1" dirty="0" err="1">
                <a:effectLst/>
                <a:latin typeface="Consolas" panose="020B0609020204030204" pitchFamily="49" charset="0"/>
                <a:ea typeface="DengXian" panose="02010600030101010101" pitchFamily="2" charset="-122"/>
                <a:cs typeface="Calibri" panose="020F0502020204030204" pitchFamily="34" charset="0"/>
              </a:rPr>
              <a:t>sqoop</a:t>
            </a:r>
            <a:r>
              <a:rPr lang="en-IN" sz="1800" b="1" dirty="0">
                <a:effectLst/>
                <a:latin typeface="Consolas" panose="020B0609020204030204" pitchFamily="49" charset="0"/>
                <a:ea typeface="DengXian" panose="02010600030101010101" pitchFamily="2" charset="-122"/>
                <a:cs typeface="Calibri" panose="020F0502020204030204" pitchFamily="34" charset="0"/>
              </a:rPr>
              <a:t> import --connect </a:t>
            </a:r>
            <a:r>
              <a:rPr lang="en-IN" sz="1800" b="1" dirty="0" err="1">
                <a:effectLst/>
                <a:latin typeface="Consolas" panose="020B0609020204030204" pitchFamily="49" charset="0"/>
                <a:ea typeface="DengXian" panose="02010600030101010101" pitchFamily="2" charset="-122"/>
                <a:cs typeface="Calibri" panose="020F0502020204030204" pitchFamily="34" charset="0"/>
              </a:rPr>
              <a:t>jdbc:mysql</a:t>
            </a:r>
            <a:r>
              <a:rPr lang="en-IN" sz="1800" b="1" dirty="0">
                <a:effectLst/>
                <a:latin typeface="Consolas" panose="020B0609020204030204" pitchFamily="49" charset="0"/>
                <a:ea typeface="DengXian" panose="02010600030101010101" pitchFamily="2" charset="-122"/>
                <a:cs typeface="Calibri" panose="020F0502020204030204" pitchFamily="34" charset="0"/>
              </a:rPr>
              <a:t>://localhost:3306/</a:t>
            </a:r>
            <a:r>
              <a:rPr lang="en-IN" sz="1800" b="1" dirty="0" err="1">
                <a:effectLst/>
                <a:latin typeface="Consolas" panose="020B0609020204030204" pitchFamily="49" charset="0"/>
                <a:ea typeface="DengXian" panose="02010600030101010101" pitchFamily="2" charset="-122"/>
                <a:cs typeface="Calibri" panose="020F0502020204030204" pitchFamily="34" charset="0"/>
              </a:rPr>
              <a:t>retail_db</a:t>
            </a:r>
            <a:r>
              <a:rPr lang="en-IN" sz="1800" b="1" dirty="0">
                <a:effectLst/>
                <a:latin typeface="Consolas" panose="020B0609020204030204" pitchFamily="49" charset="0"/>
                <a:ea typeface="DengXian" panose="02010600030101010101" pitchFamily="2" charset="-122"/>
                <a:cs typeface="Calibri" panose="020F0502020204030204" pitchFamily="34" charset="0"/>
              </a:rPr>
              <a:t> --username root --password </a:t>
            </a:r>
            <a:r>
              <a:rPr lang="en-IN" sz="1800" b="1" dirty="0" err="1">
                <a:effectLst/>
                <a:latin typeface="Consolas" panose="020B0609020204030204" pitchFamily="49" charset="0"/>
                <a:ea typeface="DengXian" panose="02010600030101010101" pitchFamily="2" charset="-122"/>
                <a:cs typeface="Calibri" panose="020F0502020204030204" pitchFamily="34" charset="0"/>
              </a:rPr>
              <a:t>cloudera</a:t>
            </a:r>
            <a:r>
              <a:rPr lang="en-IN" sz="1800" b="1" dirty="0">
                <a:effectLst/>
                <a:latin typeface="Consolas" panose="020B0609020204030204" pitchFamily="49" charset="0"/>
                <a:ea typeface="DengXian" panose="02010600030101010101" pitchFamily="2" charset="-122"/>
                <a:cs typeface="Calibri" panose="020F0502020204030204" pitchFamily="34" charset="0"/>
              </a:rPr>
              <a:t> --m 1 --table customers --delete-target-</a:t>
            </a:r>
            <a:r>
              <a:rPr lang="en-IN" sz="1800" b="1" dirty="0" err="1">
                <a:effectLst/>
                <a:latin typeface="Consolas" panose="020B0609020204030204" pitchFamily="49" charset="0"/>
                <a:ea typeface="DengXian" panose="02010600030101010101" pitchFamily="2" charset="-122"/>
                <a:cs typeface="Calibri" panose="020F0502020204030204" pitchFamily="34" charset="0"/>
              </a:rPr>
              <a:t>dir</a:t>
            </a:r>
            <a:r>
              <a:rPr lang="en-IN" sz="1800" b="1" dirty="0">
                <a:effectLst/>
                <a:latin typeface="Consolas" panose="020B0609020204030204" pitchFamily="49" charset="0"/>
                <a:ea typeface="DengXian" panose="02010600030101010101" pitchFamily="2" charset="-122"/>
                <a:cs typeface="Calibri" panose="020F0502020204030204" pitchFamily="34" charset="0"/>
              </a:rPr>
              <a:t> --target-</a:t>
            </a:r>
            <a:r>
              <a:rPr lang="en-IN" sz="1800" b="1" dirty="0" err="1">
                <a:effectLst/>
                <a:latin typeface="Consolas" panose="020B0609020204030204" pitchFamily="49" charset="0"/>
                <a:ea typeface="DengXian" panose="02010600030101010101" pitchFamily="2" charset="-122"/>
                <a:cs typeface="Calibri" panose="020F0502020204030204" pitchFamily="34" charset="0"/>
              </a:rPr>
              <a:t>dir</a:t>
            </a:r>
            <a:r>
              <a:rPr lang="en-IN" sz="1800" b="1" dirty="0">
                <a:effectLst/>
                <a:latin typeface="Consolas" panose="020B0609020204030204" pitchFamily="49" charset="0"/>
                <a:ea typeface="DengXian" panose="02010600030101010101" pitchFamily="2" charset="-122"/>
                <a:cs typeface="Calibri" panose="020F0502020204030204" pitchFamily="34" charset="0"/>
              </a:rPr>
              <a:t> /user/</a:t>
            </a:r>
            <a:r>
              <a:rPr lang="en-IN" sz="1800" b="1" dirty="0" err="1">
                <a:effectLst/>
                <a:latin typeface="Consolas" panose="020B0609020204030204" pitchFamily="49" charset="0"/>
                <a:ea typeface="DengXian" panose="02010600030101010101" pitchFamily="2" charset="-122"/>
                <a:cs typeface="Calibri" panose="020F0502020204030204" pitchFamily="34" charset="0"/>
              </a:rPr>
              <a:t>cloudera</a:t>
            </a:r>
            <a:r>
              <a:rPr lang="en-IN" sz="1800" b="1" dirty="0">
                <a:effectLst/>
                <a:latin typeface="Consolas" panose="020B0609020204030204" pitchFamily="49" charset="0"/>
                <a:ea typeface="DengXian" panose="02010600030101010101" pitchFamily="2" charset="-122"/>
                <a:cs typeface="Calibri" panose="020F0502020204030204" pitchFamily="34" charset="0"/>
              </a:rPr>
              <a:t>/data_import1 –direct</a:t>
            </a:r>
          </a:p>
          <a:p>
            <a:r>
              <a:rPr lang="en-US" sz="1800" b="1" dirty="0">
                <a:effectLst/>
                <a:latin typeface="Consolas" panose="020B0609020204030204" pitchFamily="49" charset="0"/>
                <a:ea typeface="DengXian" panose="02010600030101010101" pitchFamily="2" charset="-122"/>
                <a:cs typeface="Calibri" panose="020F0502020204030204" pitchFamily="34" charset="0"/>
              </a:rPr>
              <a:t>--fetch-size : How many rows should each mapper fetch at a time. By default it is 1000 rows</a:t>
            </a:r>
            <a:endParaRPr lang="en-IN" dirty="0"/>
          </a:p>
        </p:txBody>
      </p:sp>
    </p:spTree>
    <p:extLst>
      <p:ext uri="{BB962C8B-B14F-4D97-AF65-F5344CB8AC3E}">
        <p14:creationId xmlns:p14="http://schemas.microsoft.com/office/powerpoint/2010/main" val="1656136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2194-7227-09F1-6799-106C066C60FB}"/>
              </a:ext>
            </a:extLst>
          </p:cNvPr>
          <p:cNvSpPr>
            <a:spLocks noGrp="1"/>
          </p:cNvSpPr>
          <p:nvPr>
            <p:ph type="title"/>
          </p:nvPr>
        </p:nvSpPr>
        <p:spPr/>
        <p:txBody>
          <a:bodyPr/>
          <a:lstStyle/>
          <a:p>
            <a:r>
              <a:rPr lang="en-IN" dirty="0"/>
              <a:t>Performance Tuning – Sqoop Export</a:t>
            </a:r>
          </a:p>
        </p:txBody>
      </p:sp>
      <p:sp>
        <p:nvSpPr>
          <p:cNvPr id="3" name="Content Placeholder 2">
            <a:extLst>
              <a:ext uri="{FF2B5EF4-FFF2-40B4-BE49-F238E27FC236}">
                <a16:creationId xmlns:a16="http://schemas.microsoft.com/office/drawing/2014/main" id="{7D9826D6-44B0-0C3A-4655-ACDB5A3C6FF3}"/>
              </a:ext>
            </a:extLst>
          </p:cNvPr>
          <p:cNvSpPr>
            <a:spLocks noGrp="1"/>
          </p:cNvSpPr>
          <p:nvPr>
            <p:ph idx="1"/>
          </p:nvPr>
        </p:nvSpPr>
        <p:spPr/>
        <p:txBody>
          <a:bodyPr/>
          <a:lstStyle/>
          <a:p>
            <a:pPr>
              <a:lnSpc>
                <a:spcPct val="115000"/>
              </a:lnSpc>
              <a:spcAft>
                <a:spcPts val="1000"/>
              </a:spcAft>
            </a:pPr>
            <a:r>
              <a:rPr lang="en-US" sz="1800" b="1" dirty="0">
                <a:effectLst/>
                <a:latin typeface="Consolas" panose="020B0609020204030204" pitchFamily="49" charset="0"/>
                <a:ea typeface="DengXian" panose="02010600030101010101" pitchFamily="2" charset="-122"/>
                <a:cs typeface="Calibri" panose="020F0502020204030204" pitchFamily="34" charset="0"/>
              </a:rPr>
              <a:t>In Sqoop export, 10k rows will be inserted per </a:t>
            </a:r>
            <a:r>
              <a:rPr lang="en-US" sz="1800" b="1" dirty="0" err="1">
                <a:effectLst/>
                <a:latin typeface="Consolas" panose="020B0609020204030204" pitchFamily="49" charset="0"/>
                <a:ea typeface="DengXian" panose="02010600030101010101" pitchFamily="2" charset="-122"/>
                <a:cs typeface="Calibri" panose="020F0502020204030204" pitchFamily="34" charset="0"/>
              </a:rPr>
              <a:t>sqoop</a:t>
            </a:r>
            <a:r>
              <a:rPr lang="en-US" sz="1800" b="1" dirty="0">
                <a:effectLst/>
                <a:latin typeface="Consolas" panose="020B0609020204030204" pitchFamily="49" charset="0"/>
                <a:ea typeface="DengXian" panose="02010600030101010101" pitchFamily="2" charset="-122"/>
                <a:cs typeface="Calibri" panose="020F0502020204030204" pitchFamily="34" charset="0"/>
              </a:rPr>
              <a:t> statement by default. We can tune this using below 2 properties :</a:t>
            </a:r>
            <a:br>
              <a:rPr lang="en-US" sz="1800" b="1" dirty="0">
                <a:effectLst/>
                <a:latin typeface="Consolas" panose="020B0609020204030204" pitchFamily="49" charset="0"/>
                <a:ea typeface="DengXian" panose="02010600030101010101" pitchFamily="2" charset="-122"/>
                <a:cs typeface="Calibri" panose="020F0502020204030204" pitchFamily="34" charset="0"/>
              </a:rPr>
            </a:br>
            <a:r>
              <a:rPr lang="en-US" sz="1800" b="1" dirty="0">
                <a:effectLst/>
                <a:latin typeface="Consolas" panose="020B0609020204030204" pitchFamily="49" charset="0"/>
                <a:ea typeface="DengXian" panose="02010600030101010101" pitchFamily="2" charset="-122"/>
                <a:cs typeface="Calibri" panose="020F0502020204030204" pitchFamily="34" charset="0"/>
              </a:rPr>
              <a:t>          </a:t>
            </a:r>
            <a:br>
              <a:rPr lang="en-US" sz="1800" b="1" dirty="0">
                <a:effectLst/>
                <a:latin typeface="Consolas" panose="020B0609020204030204" pitchFamily="49" charset="0"/>
                <a:ea typeface="DengXian" panose="02010600030101010101" pitchFamily="2" charset="-122"/>
                <a:cs typeface="Calibri" panose="020F0502020204030204" pitchFamily="34" charset="0"/>
              </a:rPr>
            </a:br>
            <a:r>
              <a:rPr lang="en-US" sz="1800" b="1" dirty="0">
                <a:effectLst/>
                <a:latin typeface="Consolas" panose="020B0609020204030204" pitchFamily="49" charset="0"/>
                <a:ea typeface="DengXian" panose="02010600030101010101" pitchFamily="2" charset="-122"/>
                <a:cs typeface="Calibri" panose="020F0502020204030204" pitchFamily="34" charset="0"/>
              </a:rPr>
              <a:t>          </a:t>
            </a:r>
            <a:r>
              <a:rPr lang="en-US" sz="1800" b="1" dirty="0" err="1">
                <a:effectLst/>
                <a:latin typeface="Consolas" panose="020B0609020204030204" pitchFamily="49" charset="0"/>
                <a:ea typeface="DengXian" panose="02010600030101010101" pitchFamily="2" charset="-122"/>
                <a:cs typeface="Calibri" panose="020F0502020204030204" pitchFamily="34" charset="0"/>
              </a:rPr>
              <a:t>sqoop</a:t>
            </a:r>
            <a:r>
              <a:rPr lang="en-US" sz="1800" b="1" dirty="0">
                <a:effectLst/>
                <a:latin typeface="Consolas" panose="020B0609020204030204" pitchFamily="49" charset="0"/>
                <a:ea typeface="DengXian" panose="02010600030101010101" pitchFamily="2" charset="-122"/>
                <a:cs typeface="Calibri" panose="020F0502020204030204" pitchFamily="34" charset="0"/>
              </a:rPr>
              <a:t> export -</a:t>
            </a:r>
            <a:r>
              <a:rPr lang="en-US" sz="1800" b="1" dirty="0" err="1">
                <a:effectLst/>
                <a:latin typeface="Consolas" panose="020B0609020204030204" pitchFamily="49" charset="0"/>
                <a:ea typeface="DengXian" panose="02010600030101010101" pitchFamily="2" charset="-122"/>
                <a:cs typeface="Calibri" panose="020F0502020204030204" pitchFamily="34" charset="0"/>
              </a:rPr>
              <a:t>Dsqoop.export.statements.per.transcation</a:t>
            </a:r>
            <a:r>
              <a:rPr lang="en-US" sz="1800" b="1" dirty="0">
                <a:effectLst/>
                <a:latin typeface="Consolas" panose="020B0609020204030204" pitchFamily="49" charset="0"/>
                <a:ea typeface="DengXian" panose="02010600030101010101" pitchFamily="2" charset="-122"/>
                <a:cs typeface="Calibri" panose="020F0502020204030204" pitchFamily="34" charset="0"/>
              </a:rPr>
              <a:t>=100  </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r>
              <a:rPr lang="en-US" sz="1800" b="1" dirty="0">
                <a:effectLst/>
                <a:latin typeface="Consolas" panose="020B0609020204030204" pitchFamily="49" charset="0"/>
                <a:ea typeface="DengXian" panose="02010600030101010101" pitchFamily="2" charset="-122"/>
                <a:cs typeface="Calibri" panose="020F0502020204030204" pitchFamily="34" charset="0"/>
              </a:rPr>
              <a:t>	</a:t>
            </a:r>
            <a:r>
              <a:rPr lang="en-US" sz="1800" b="1">
                <a:effectLst/>
                <a:latin typeface="Consolas" panose="020B0609020204030204" pitchFamily="49" charset="0"/>
                <a:ea typeface="DengXian" panose="02010600030101010101" pitchFamily="2" charset="-122"/>
                <a:cs typeface="Calibri" panose="020F0502020204030204" pitchFamily="34" charset="0"/>
              </a:rPr>
              <a:t>                 -</a:t>
            </a:r>
            <a:r>
              <a:rPr lang="en-US" sz="1800" b="1" dirty="0" err="1">
                <a:effectLst/>
                <a:latin typeface="Consolas" panose="020B0609020204030204" pitchFamily="49" charset="0"/>
                <a:ea typeface="DengXian" panose="02010600030101010101" pitchFamily="2" charset="-122"/>
                <a:cs typeface="Calibri" panose="020F0502020204030204" pitchFamily="34" charset="0"/>
              </a:rPr>
              <a:t>Dsqoop.export.records.per.statement</a:t>
            </a:r>
            <a:r>
              <a:rPr lang="en-US" sz="1800" b="1" dirty="0">
                <a:effectLst/>
                <a:latin typeface="Consolas" panose="020B0609020204030204" pitchFamily="49" charset="0"/>
                <a:ea typeface="DengXian" panose="02010600030101010101" pitchFamily="2" charset="-122"/>
                <a:cs typeface="Calibri" panose="020F0502020204030204" pitchFamily="34" charset="0"/>
              </a:rPr>
              <a:t>=100 </a:t>
            </a:r>
            <a:endParaRPr lang="en-IN" dirty="0"/>
          </a:p>
        </p:txBody>
      </p:sp>
    </p:spTree>
    <p:extLst>
      <p:ext uri="{BB962C8B-B14F-4D97-AF65-F5344CB8AC3E}">
        <p14:creationId xmlns:p14="http://schemas.microsoft.com/office/powerpoint/2010/main" val="3111341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E3B0-3B8D-A9AB-F7AA-2ECF86A4340E}"/>
              </a:ext>
            </a:extLst>
          </p:cNvPr>
          <p:cNvSpPr>
            <a:spLocks noGrp="1"/>
          </p:cNvSpPr>
          <p:nvPr>
            <p:ph type="title"/>
          </p:nvPr>
        </p:nvSpPr>
        <p:spPr/>
        <p:txBody>
          <a:bodyPr/>
          <a:lstStyle/>
          <a:p>
            <a:r>
              <a:rPr lang="en-IN" dirty="0"/>
              <a:t>Hive Features</a:t>
            </a:r>
          </a:p>
        </p:txBody>
      </p:sp>
      <p:sp>
        <p:nvSpPr>
          <p:cNvPr id="3" name="Content Placeholder 2">
            <a:extLst>
              <a:ext uri="{FF2B5EF4-FFF2-40B4-BE49-F238E27FC236}">
                <a16:creationId xmlns:a16="http://schemas.microsoft.com/office/drawing/2014/main" id="{B64F2D5B-2530-ACFA-A935-E4EF05E6332F}"/>
              </a:ext>
            </a:extLst>
          </p:cNvPr>
          <p:cNvSpPr>
            <a:spLocks noGrp="1"/>
          </p:cNvSpPr>
          <p:nvPr>
            <p:ph idx="1"/>
          </p:nvPr>
        </p:nvSpPr>
        <p:spPr/>
        <p:txBody>
          <a:bodyPr>
            <a:normAutofit lnSpcReduction="10000"/>
          </a:bodyPr>
          <a:lstStyle/>
          <a:p>
            <a:r>
              <a:rPr lang="en-IN" dirty="0"/>
              <a:t>Hive is open source. We can use it for free</a:t>
            </a:r>
          </a:p>
          <a:p>
            <a:r>
              <a:rPr lang="en-IN" dirty="0"/>
              <a:t>HQL(High Query Language) is very similar to your SQL</a:t>
            </a:r>
          </a:p>
          <a:p>
            <a:r>
              <a:rPr lang="en-IN" dirty="0"/>
              <a:t>Hive is schema on read</a:t>
            </a:r>
          </a:p>
          <a:p>
            <a:r>
              <a:rPr lang="en-IN" dirty="0"/>
              <a:t>Hive can be used as an ETL Tool and can process huge amount of data</a:t>
            </a:r>
          </a:p>
          <a:p>
            <a:r>
              <a:rPr lang="en-IN" dirty="0"/>
              <a:t>Hive supports partitioning and Bucketing</a:t>
            </a:r>
          </a:p>
          <a:p>
            <a:r>
              <a:rPr lang="en-IN" dirty="0"/>
              <a:t>Hive is warehouse tool designed for analytical purpose. Not for transactional purpose</a:t>
            </a:r>
          </a:p>
          <a:p>
            <a:r>
              <a:rPr lang="en-IN" dirty="0"/>
              <a:t>Can work with multiple file formats</a:t>
            </a:r>
          </a:p>
          <a:p>
            <a:r>
              <a:rPr lang="en-IN" dirty="0"/>
              <a:t>Can be plugged into BI tools for data visualization</a:t>
            </a:r>
          </a:p>
          <a:p>
            <a:endParaRPr lang="en-IN" dirty="0"/>
          </a:p>
          <a:p>
            <a:endParaRPr lang="en-IN" dirty="0"/>
          </a:p>
        </p:txBody>
      </p:sp>
    </p:spTree>
    <p:extLst>
      <p:ext uri="{BB962C8B-B14F-4D97-AF65-F5344CB8AC3E}">
        <p14:creationId xmlns:p14="http://schemas.microsoft.com/office/powerpoint/2010/main" val="161344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84C8-1EDA-2CD6-CDCA-A8F0D7F41D99}"/>
              </a:ext>
            </a:extLst>
          </p:cNvPr>
          <p:cNvSpPr>
            <a:spLocks noGrp="1"/>
          </p:cNvSpPr>
          <p:nvPr>
            <p:ph type="title"/>
          </p:nvPr>
        </p:nvSpPr>
        <p:spPr/>
        <p:txBody>
          <a:bodyPr/>
          <a:lstStyle/>
          <a:p>
            <a:r>
              <a:rPr lang="en-IN" dirty="0"/>
              <a:t>Limitations of Hive</a:t>
            </a:r>
          </a:p>
        </p:txBody>
      </p:sp>
      <p:sp>
        <p:nvSpPr>
          <p:cNvPr id="3" name="Content Placeholder 2">
            <a:extLst>
              <a:ext uri="{FF2B5EF4-FFF2-40B4-BE49-F238E27FC236}">
                <a16:creationId xmlns:a16="http://schemas.microsoft.com/office/drawing/2014/main" id="{3A5E2E43-4CBF-24A3-E151-B717FF522A54}"/>
              </a:ext>
            </a:extLst>
          </p:cNvPr>
          <p:cNvSpPr>
            <a:spLocks noGrp="1"/>
          </p:cNvSpPr>
          <p:nvPr>
            <p:ph idx="1"/>
          </p:nvPr>
        </p:nvSpPr>
        <p:spPr/>
        <p:txBody>
          <a:bodyPr/>
          <a:lstStyle/>
          <a:p>
            <a:r>
              <a:rPr lang="en-IN" dirty="0"/>
              <a:t>Hive is not designed for OLTP operations. Used for OLAP</a:t>
            </a:r>
          </a:p>
          <a:p>
            <a:r>
              <a:rPr lang="en-IN" dirty="0"/>
              <a:t>It has limited subquery support</a:t>
            </a:r>
          </a:p>
          <a:p>
            <a:r>
              <a:rPr lang="en-IN" dirty="0"/>
              <a:t>Latency of Hive is little high</a:t>
            </a:r>
          </a:p>
          <a:p>
            <a:r>
              <a:rPr lang="en-IN" dirty="0"/>
              <a:t>Support for Updates and Deletion is very minimal</a:t>
            </a:r>
          </a:p>
          <a:p>
            <a:r>
              <a:rPr lang="en-IN" dirty="0"/>
              <a:t>Not used for real time queries as it takes a bit of time to give the results</a:t>
            </a:r>
          </a:p>
        </p:txBody>
      </p:sp>
    </p:spTree>
    <p:extLst>
      <p:ext uri="{BB962C8B-B14F-4D97-AF65-F5344CB8AC3E}">
        <p14:creationId xmlns:p14="http://schemas.microsoft.com/office/powerpoint/2010/main" val="419104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A29E-13EC-1441-A285-0F852C156F0C}"/>
              </a:ext>
            </a:extLst>
          </p:cNvPr>
          <p:cNvSpPr>
            <a:spLocks noGrp="1"/>
          </p:cNvSpPr>
          <p:nvPr>
            <p:ph type="title"/>
          </p:nvPr>
        </p:nvSpPr>
        <p:spPr/>
        <p:txBody>
          <a:bodyPr/>
          <a:lstStyle/>
          <a:p>
            <a:r>
              <a:rPr lang="en-IN" dirty="0"/>
              <a:t>Hive Table Types</a:t>
            </a:r>
          </a:p>
        </p:txBody>
      </p:sp>
      <p:sp>
        <p:nvSpPr>
          <p:cNvPr id="3" name="Content Placeholder 2">
            <a:extLst>
              <a:ext uri="{FF2B5EF4-FFF2-40B4-BE49-F238E27FC236}">
                <a16:creationId xmlns:a16="http://schemas.microsoft.com/office/drawing/2014/main" id="{40243D5B-A57C-4EAF-6035-3139C76C6BC3}"/>
              </a:ext>
            </a:extLst>
          </p:cNvPr>
          <p:cNvSpPr>
            <a:spLocks noGrp="1"/>
          </p:cNvSpPr>
          <p:nvPr>
            <p:ph idx="1"/>
          </p:nvPr>
        </p:nvSpPr>
        <p:spPr/>
        <p:txBody>
          <a:bodyPr/>
          <a:lstStyle/>
          <a:p>
            <a:r>
              <a:rPr lang="en-IN" dirty="0"/>
              <a:t>Managed Table : </a:t>
            </a:r>
            <a:r>
              <a:rPr lang="en-US" dirty="0"/>
              <a:t>When table dropped, backend directory associated with the table is deleted as well. Use it for staging purpose</a:t>
            </a:r>
          </a:p>
          <a:p>
            <a:r>
              <a:rPr lang="en-US" dirty="0"/>
              <a:t>External Table : When table dropped, backend directory associated with the table would still exist. Use it for target system</a:t>
            </a:r>
            <a:endParaRPr lang="en-IN" dirty="0"/>
          </a:p>
          <a:p>
            <a:pPr marL="0" indent="0">
              <a:buNone/>
            </a:pPr>
            <a:endParaRPr lang="en-IN" dirty="0"/>
          </a:p>
        </p:txBody>
      </p:sp>
    </p:spTree>
    <p:extLst>
      <p:ext uri="{BB962C8B-B14F-4D97-AF65-F5344CB8AC3E}">
        <p14:creationId xmlns:p14="http://schemas.microsoft.com/office/powerpoint/2010/main" val="3552928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250A-48CA-D1CC-E38A-44C5FD394853}"/>
              </a:ext>
            </a:extLst>
          </p:cNvPr>
          <p:cNvSpPr>
            <a:spLocks noGrp="1"/>
          </p:cNvSpPr>
          <p:nvPr>
            <p:ph type="title"/>
          </p:nvPr>
        </p:nvSpPr>
        <p:spPr/>
        <p:txBody>
          <a:bodyPr/>
          <a:lstStyle/>
          <a:p>
            <a:r>
              <a:rPr lang="en-IN" dirty="0"/>
              <a:t>Hive Partitions</a:t>
            </a:r>
          </a:p>
        </p:txBody>
      </p:sp>
      <p:sp>
        <p:nvSpPr>
          <p:cNvPr id="3" name="Content Placeholder 2">
            <a:extLst>
              <a:ext uri="{FF2B5EF4-FFF2-40B4-BE49-F238E27FC236}">
                <a16:creationId xmlns:a16="http://schemas.microsoft.com/office/drawing/2014/main" id="{65516658-B411-4F1F-9B4E-E0BE148EA03E}"/>
              </a:ext>
            </a:extLst>
          </p:cNvPr>
          <p:cNvSpPr>
            <a:spLocks noGrp="1"/>
          </p:cNvSpPr>
          <p:nvPr>
            <p:ph idx="1"/>
          </p:nvPr>
        </p:nvSpPr>
        <p:spPr/>
        <p:txBody>
          <a:bodyPr/>
          <a:lstStyle/>
          <a:p>
            <a:pPr marL="0" indent="0">
              <a:buNone/>
            </a:pPr>
            <a:r>
              <a:rPr lang="en-IN" dirty="0"/>
              <a:t>Partition is a way of dividing the data in a table into related parts using a partition column.</a:t>
            </a:r>
          </a:p>
          <a:p>
            <a:pPr marL="0" indent="0">
              <a:buNone/>
            </a:pPr>
            <a:endParaRPr lang="en-IN" dirty="0"/>
          </a:p>
          <a:p>
            <a:pPr marL="0" indent="0">
              <a:buNone/>
            </a:pPr>
            <a:r>
              <a:rPr lang="en-IN" dirty="0"/>
              <a:t>Types:</a:t>
            </a:r>
          </a:p>
          <a:p>
            <a:r>
              <a:rPr lang="en-IN" dirty="0"/>
              <a:t>Static Partition : Partitions are created whenever user specifies</a:t>
            </a:r>
          </a:p>
          <a:p>
            <a:r>
              <a:rPr lang="en-IN" dirty="0"/>
              <a:t>Dynamic Partition : Partitions are created dynamically</a:t>
            </a:r>
          </a:p>
        </p:txBody>
      </p:sp>
    </p:spTree>
    <p:extLst>
      <p:ext uri="{BB962C8B-B14F-4D97-AF65-F5344CB8AC3E}">
        <p14:creationId xmlns:p14="http://schemas.microsoft.com/office/powerpoint/2010/main" val="31629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A9F3-288E-5BE7-2D59-BA37D39C99F8}"/>
              </a:ext>
            </a:extLst>
          </p:cNvPr>
          <p:cNvSpPr>
            <a:spLocks noGrp="1"/>
          </p:cNvSpPr>
          <p:nvPr>
            <p:ph type="title"/>
          </p:nvPr>
        </p:nvSpPr>
        <p:spPr>
          <a:xfrm flipV="1">
            <a:off x="838200" y="133564"/>
            <a:ext cx="10515600" cy="231561"/>
          </a:xfrm>
        </p:spPr>
        <p:txBody>
          <a:bodyPr>
            <a:normAutofit fontScale="90000"/>
          </a:bodyPr>
          <a:lstStyle/>
          <a:p>
            <a:endParaRPr lang="en-IN" dirty="0"/>
          </a:p>
        </p:txBody>
      </p:sp>
      <p:pic>
        <p:nvPicPr>
          <p:cNvPr id="4" name="Picture 6">
            <a:extLst>
              <a:ext uri="{FF2B5EF4-FFF2-40B4-BE49-F238E27FC236}">
                <a16:creationId xmlns:a16="http://schemas.microsoft.com/office/drawing/2014/main" id="{C6118948-F38B-40E3-F8A1-0327D608382B}"/>
              </a:ext>
            </a:extLst>
          </p:cNvPr>
          <p:cNvPicPr>
            <a:picLocks noGrp="1" noChangeAspect="1"/>
          </p:cNvPicPr>
          <p:nvPr>
            <p:ph idx="1"/>
          </p:nvPr>
        </p:nvPicPr>
        <p:blipFill>
          <a:blip r:embed="rId2">
            <a:lum/>
            <a:alphaModFix/>
          </a:blip>
          <a:srcRect/>
          <a:stretch>
            <a:fillRect/>
          </a:stretch>
        </p:blipFill>
        <p:spPr>
          <a:xfrm>
            <a:off x="719190" y="278134"/>
            <a:ext cx="7798086" cy="5451919"/>
          </a:xfrm>
          <a:prstGeom prst="rect">
            <a:avLst/>
          </a:prstGeom>
          <a:noFill/>
          <a:ln cap="flat">
            <a:noFill/>
          </a:ln>
        </p:spPr>
      </p:pic>
    </p:spTree>
    <p:extLst>
      <p:ext uri="{BB962C8B-B14F-4D97-AF65-F5344CB8AC3E}">
        <p14:creationId xmlns:p14="http://schemas.microsoft.com/office/powerpoint/2010/main" val="2130578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75EC-1059-CE6F-1F22-154D51F02C9D}"/>
              </a:ext>
            </a:extLst>
          </p:cNvPr>
          <p:cNvSpPr>
            <a:spLocks noGrp="1"/>
          </p:cNvSpPr>
          <p:nvPr>
            <p:ph type="title"/>
          </p:nvPr>
        </p:nvSpPr>
        <p:spPr/>
        <p:txBody>
          <a:bodyPr/>
          <a:lstStyle/>
          <a:p>
            <a:r>
              <a:rPr lang="en-IN" dirty="0"/>
              <a:t>Hive Static Partition</a:t>
            </a:r>
          </a:p>
        </p:txBody>
      </p:sp>
      <p:sp>
        <p:nvSpPr>
          <p:cNvPr id="3" name="Content Placeholder 2">
            <a:extLst>
              <a:ext uri="{FF2B5EF4-FFF2-40B4-BE49-F238E27FC236}">
                <a16:creationId xmlns:a16="http://schemas.microsoft.com/office/drawing/2014/main" id="{28646AEA-FED6-CB54-F0D7-EFFC1E80BA36}"/>
              </a:ext>
            </a:extLst>
          </p:cNvPr>
          <p:cNvSpPr>
            <a:spLocks noGrp="1"/>
          </p:cNvSpPr>
          <p:nvPr>
            <p:ph idx="1"/>
          </p:nvPr>
        </p:nvSpPr>
        <p:spPr/>
        <p:txBody>
          <a:bodyPr/>
          <a:lstStyle/>
          <a:p>
            <a:r>
              <a:rPr lang="en-IN" dirty="0"/>
              <a:t>Static Load Partition : Here, we specify the partition name to which the data needs to be loaded</a:t>
            </a:r>
          </a:p>
          <a:p>
            <a:r>
              <a:rPr lang="en-IN" dirty="0"/>
              <a:t>Static Insert Partition : Here, we first create a non partitioned table and then insert the data from this non partitioned table into a partitioned table</a:t>
            </a:r>
          </a:p>
        </p:txBody>
      </p:sp>
    </p:spTree>
    <p:extLst>
      <p:ext uri="{BB962C8B-B14F-4D97-AF65-F5344CB8AC3E}">
        <p14:creationId xmlns:p14="http://schemas.microsoft.com/office/powerpoint/2010/main" val="3805697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53CF-30E8-92C5-A3D2-54E9F66219F1}"/>
              </a:ext>
            </a:extLst>
          </p:cNvPr>
          <p:cNvSpPr>
            <a:spLocks noGrp="1"/>
          </p:cNvSpPr>
          <p:nvPr>
            <p:ph type="title"/>
          </p:nvPr>
        </p:nvSpPr>
        <p:spPr/>
        <p:txBody>
          <a:bodyPr/>
          <a:lstStyle/>
          <a:p>
            <a:r>
              <a:rPr lang="en-IN" dirty="0"/>
              <a:t>Hive Bucketing</a:t>
            </a:r>
          </a:p>
        </p:txBody>
      </p:sp>
      <p:sp>
        <p:nvSpPr>
          <p:cNvPr id="3" name="Content Placeholder 2">
            <a:extLst>
              <a:ext uri="{FF2B5EF4-FFF2-40B4-BE49-F238E27FC236}">
                <a16:creationId xmlns:a16="http://schemas.microsoft.com/office/drawing/2014/main" id="{9D7200EA-32CE-C6A5-6EC4-0C849363B19D}"/>
              </a:ext>
            </a:extLst>
          </p:cNvPr>
          <p:cNvSpPr>
            <a:spLocks noGrp="1"/>
          </p:cNvSpPr>
          <p:nvPr>
            <p:ph idx="1"/>
          </p:nvPr>
        </p:nvSpPr>
        <p:spPr/>
        <p:txBody>
          <a:bodyPr/>
          <a:lstStyle/>
          <a:p>
            <a:pPr marL="0" indent="0">
              <a:buNone/>
            </a:pPr>
            <a:r>
              <a:rPr lang="en-IN" sz="3600" dirty="0">
                <a:effectLst/>
                <a:ea typeface="DengXian" panose="02010600030101010101" pitchFamily="2" charset="-122"/>
                <a:cs typeface="Calibri" panose="020F0502020204030204" pitchFamily="34" charset="0"/>
              </a:rPr>
              <a:t>Bucketing in hive is the concept of breaking data down into ranges, which are known as buckets, to give extra structure to the data so it may be used for more efficient queries.</a:t>
            </a:r>
            <a:endParaRPr lang="en-IN" sz="3600" dirty="0">
              <a:effectLst/>
              <a:ea typeface="DengXian" panose="02010600030101010101" pitchFamily="2" charset="-122"/>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67849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390A-A6E0-36CA-2610-76C9E9F1487A}"/>
              </a:ext>
            </a:extLst>
          </p:cNvPr>
          <p:cNvSpPr>
            <a:spLocks noGrp="1"/>
          </p:cNvSpPr>
          <p:nvPr>
            <p:ph type="title"/>
          </p:nvPr>
        </p:nvSpPr>
        <p:spPr/>
        <p:txBody>
          <a:bodyPr/>
          <a:lstStyle/>
          <a:p>
            <a:r>
              <a:rPr lang="en-IN" dirty="0"/>
              <a:t>Hive Date Formats</a:t>
            </a:r>
          </a:p>
        </p:txBody>
      </p:sp>
      <p:sp>
        <p:nvSpPr>
          <p:cNvPr id="3" name="Content Placeholder 2">
            <a:extLst>
              <a:ext uri="{FF2B5EF4-FFF2-40B4-BE49-F238E27FC236}">
                <a16:creationId xmlns:a16="http://schemas.microsoft.com/office/drawing/2014/main" id="{219BE007-786F-6825-08C5-48DEBDBA75D7}"/>
              </a:ext>
            </a:extLst>
          </p:cNvPr>
          <p:cNvSpPr>
            <a:spLocks noGrp="1"/>
          </p:cNvSpPr>
          <p:nvPr>
            <p:ph idx="1"/>
          </p:nvPr>
        </p:nvSpPr>
        <p:spPr/>
        <p:txBody>
          <a:bodyPr>
            <a:normAutofit fontScale="25000" lnSpcReduction="20000"/>
          </a:bodyPr>
          <a:lstStyle/>
          <a:p>
            <a:r>
              <a:rPr lang="en-IN" sz="8800" dirty="0"/>
              <a:t>Default date Format : </a:t>
            </a:r>
            <a:r>
              <a:rPr lang="en-IN" sz="8800" dirty="0" err="1"/>
              <a:t>yyyy</a:t>
            </a:r>
            <a:r>
              <a:rPr lang="en-IN" sz="8800" dirty="0"/>
              <a:t>-MM-dd</a:t>
            </a:r>
          </a:p>
          <a:p>
            <a:r>
              <a:rPr lang="en-IN" sz="8800" dirty="0" err="1"/>
              <a:t>unix_timestamp</a:t>
            </a:r>
            <a:r>
              <a:rPr lang="en-IN" sz="8800" dirty="0"/>
              <a:t> : This will return the number of seconds from the </a:t>
            </a:r>
            <a:r>
              <a:rPr lang="en-IN" sz="8800" dirty="0" err="1"/>
              <a:t>unix</a:t>
            </a:r>
            <a:r>
              <a:rPr lang="en-IN" sz="8800" dirty="0"/>
              <a:t> time. Unix time is 1970-01-01 00:00:00 UTC. It uses the default time zone for conversion.</a:t>
            </a:r>
          </a:p>
          <a:p>
            <a:r>
              <a:rPr lang="en-IN" sz="8800" dirty="0" err="1"/>
              <a:t>from_unixtime</a:t>
            </a:r>
            <a:r>
              <a:rPr lang="en-IN" sz="8800" dirty="0"/>
              <a:t> : The result of </a:t>
            </a:r>
            <a:r>
              <a:rPr lang="en-IN" sz="8800" dirty="0" err="1"/>
              <a:t>unix_timestamp</a:t>
            </a:r>
            <a:r>
              <a:rPr lang="en-IN" sz="8800" dirty="0"/>
              <a:t> is fed into </a:t>
            </a:r>
            <a:r>
              <a:rPr lang="en-IN" sz="8800" dirty="0" err="1"/>
              <a:t>from_unixtime</a:t>
            </a:r>
            <a:r>
              <a:rPr lang="en-IN" sz="8800" dirty="0"/>
              <a:t> and it converts it back to the desired date format</a:t>
            </a:r>
          </a:p>
          <a:p>
            <a:r>
              <a:rPr lang="en-IN" sz="8800" dirty="0"/>
              <a:t>TO_DATE :  The TO_DATE function returns the date part of the timestamp in the format '</a:t>
            </a:r>
            <a:r>
              <a:rPr lang="en-IN" sz="8800" dirty="0" err="1"/>
              <a:t>yyyy</a:t>
            </a:r>
            <a:r>
              <a:rPr lang="en-IN" sz="8800" dirty="0"/>
              <a:t>-MM-dd’</a:t>
            </a:r>
          </a:p>
          <a:p>
            <a:r>
              <a:rPr lang="en-IN" sz="8800" dirty="0"/>
              <a:t>YEAR( string date ), MONTH(String date), DAY(String date), HOUR(string date), MINUTE(String date), SECOND(String date) </a:t>
            </a:r>
            <a:r>
              <a:rPr lang="en-IN" sz="8800" dirty="0">
                <a:sym typeface="Wingdings" panose="05000000000000000000" pitchFamily="2" charset="2"/>
              </a:rPr>
              <a:t></a:t>
            </a:r>
            <a:r>
              <a:rPr lang="en-IN" sz="8800" dirty="0"/>
              <a:t> Returns Year, Month, Day, Hour, Minute, Second part of the date</a:t>
            </a:r>
          </a:p>
          <a:p>
            <a:r>
              <a:rPr lang="en-IN" sz="8800" dirty="0"/>
              <a:t>DATEDIFF( string date1, string date2 ) : DATEDIFF function returns the number of days between the two given dates</a:t>
            </a:r>
          </a:p>
          <a:p>
            <a:r>
              <a:rPr lang="en-IN" sz="8800" dirty="0"/>
              <a:t>DATE_ADD( string date, int days ) : DATE_ADD function adds the number of days to the specified date</a:t>
            </a:r>
          </a:p>
          <a:p>
            <a:r>
              <a:rPr lang="en-IN" sz="8800" dirty="0"/>
              <a:t>DATE_SUB( string date, int days ) :  DATE_SUB function subtracts the number of days to the specified date</a:t>
            </a:r>
            <a:br>
              <a:rPr lang="en-IN" sz="8800" dirty="0"/>
            </a:br>
            <a:br>
              <a:rPr lang="en-IN" dirty="0"/>
            </a:br>
            <a:br>
              <a:rPr lang="en-IN" dirty="0"/>
            </a:br>
            <a:br>
              <a:rPr lang="en-IN" dirty="0"/>
            </a:br>
            <a:br>
              <a:rPr lang="en-IN" dirty="0"/>
            </a:br>
            <a:br>
              <a:rPr lang="en-IN" sz="1800" b="1" dirty="0">
                <a:effectLst/>
                <a:latin typeface="Consolas" panose="020B0609020204030204" pitchFamily="49" charset="0"/>
                <a:ea typeface="DengXian" panose="02010600030101010101" pitchFamily="2" charset="-122"/>
                <a:cs typeface="Calibri" panose="020F0502020204030204" pitchFamily="34" charset="0"/>
              </a:rPr>
            </a:br>
            <a:endParaRPr lang="en-IN" dirty="0"/>
          </a:p>
        </p:txBody>
      </p:sp>
    </p:spTree>
    <p:extLst>
      <p:ext uri="{BB962C8B-B14F-4D97-AF65-F5344CB8AC3E}">
        <p14:creationId xmlns:p14="http://schemas.microsoft.com/office/powerpoint/2010/main" val="3680331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9A16-C78D-EFF3-2798-7330E4598386}"/>
              </a:ext>
            </a:extLst>
          </p:cNvPr>
          <p:cNvSpPr>
            <a:spLocks noGrp="1"/>
          </p:cNvSpPr>
          <p:nvPr>
            <p:ph type="title"/>
          </p:nvPr>
        </p:nvSpPr>
        <p:spPr/>
        <p:txBody>
          <a:bodyPr/>
          <a:lstStyle/>
          <a:p>
            <a:r>
              <a:rPr lang="en-IN" dirty="0"/>
              <a:t>Hive Joins</a:t>
            </a:r>
          </a:p>
        </p:txBody>
      </p:sp>
      <p:sp>
        <p:nvSpPr>
          <p:cNvPr id="3" name="Content Placeholder 2">
            <a:extLst>
              <a:ext uri="{FF2B5EF4-FFF2-40B4-BE49-F238E27FC236}">
                <a16:creationId xmlns:a16="http://schemas.microsoft.com/office/drawing/2014/main" id="{48814A28-7AB8-1B94-3F3F-998379FFFB03}"/>
              </a:ext>
            </a:extLst>
          </p:cNvPr>
          <p:cNvSpPr>
            <a:spLocks noGrp="1"/>
          </p:cNvSpPr>
          <p:nvPr>
            <p:ph idx="1"/>
          </p:nvPr>
        </p:nvSpPr>
        <p:spPr/>
        <p:txBody>
          <a:bodyPr/>
          <a:lstStyle/>
          <a:p>
            <a:r>
              <a:rPr lang="en-IN" dirty="0"/>
              <a:t>Map Join</a:t>
            </a:r>
          </a:p>
          <a:p>
            <a:r>
              <a:rPr lang="en-IN" dirty="0"/>
              <a:t>Bucket Map Join</a:t>
            </a:r>
          </a:p>
          <a:p>
            <a:r>
              <a:rPr lang="en-IN" dirty="0"/>
              <a:t>Sort merge bucket join</a:t>
            </a:r>
          </a:p>
          <a:p>
            <a:r>
              <a:rPr lang="en-IN" dirty="0"/>
              <a:t>Skew join</a:t>
            </a:r>
          </a:p>
        </p:txBody>
      </p:sp>
    </p:spTree>
    <p:extLst>
      <p:ext uri="{BB962C8B-B14F-4D97-AF65-F5344CB8AC3E}">
        <p14:creationId xmlns:p14="http://schemas.microsoft.com/office/powerpoint/2010/main" val="2663746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53A1-FC78-CB96-F868-64E86996BFBC}"/>
              </a:ext>
            </a:extLst>
          </p:cNvPr>
          <p:cNvSpPr>
            <a:spLocks noGrp="1"/>
          </p:cNvSpPr>
          <p:nvPr>
            <p:ph type="title"/>
          </p:nvPr>
        </p:nvSpPr>
        <p:spPr/>
        <p:txBody>
          <a:bodyPr/>
          <a:lstStyle/>
          <a:p>
            <a:r>
              <a:rPr lang="en-IN" dirty="0"/>
              <a:t>Bucket Map Join</a:t>
            </a:r>
          </a:p>
        </p:txBody>
      </p:sp>
      <p:sp>
        <p:nvSpPr>
          <p:cNvPr id="3" name="Content Placeholder 2">
            <a:extLst>
              <a:ext uri="{FF2B5EF4-FFF2-40B4-BE49-F238E27FC236}">
                <a16:creationId xmlns:a16="http://schemas.microsoft.com/office/drawing/2014/main" id="{9DDFEFBA-4BCF-EB37-C358-3E2D3B615910}"/>
              </a:ext>
            </a:extLst>
          </p:cNvPr>
          <p:cNvSpPr>
            <a:spLocks noGrp="1"/>
          </p:cNvSpPr>
          <p:nvPr>
            <p:ph idx="1"/>
          </p:nvPr>
        </p:nvSpPr>
        <p:spPr/>
        <p:txBody>
          <a:bodyPr/>
          <a:lstStyle/>
          <a:p>
            <a:pPr marL="0" indent="0">
              <a:buNone/>
            </a:pPr>
            <a:r>
              <a:rPr lang="en-IN" dirty="0"/>
              <a:t>Properties to set:</a:t>
            </a:r>
          </a:p>
          <a:p>
            <a:pPr marL="0" indent="0">
              <a:buNone/>
            </a:pPr>
            <a:r>
              <a:rPr lang="en-IN" sz="1800" b="1" dirty="0">
                <a:effectLst/>
                <a:latin typeface="Consolas" panose="020B0609020204030204" pitchFamily="49" charset="0"/>
                <a:ea typeface="DengXian" panose="02010600030101010101" pitchFamily="2" charset="-122"/>
                <a:cs typeface="Calibri" panose="020F0502020204030204" pitchFamily="34" charset="0"/>
              </a:rPr>
              <a:t>set </a:t>
            </a:r>
            <a:r>
              <a:rPr lang="en-IN" sz="1800" b="1" dirty="0" err="1">
                <a:effectLst/>
                <a:latin typeface="Consolas" panose="020B0609020204030204" pitchFamily="49" charset="0"/>
                <a:ea typeface="DengXian" panose="02010600030101010101" pitchFamily="2" charset="-122"/>
                <a:cs typeface="Calibri" panose="020F0502020204030204" pitchFamily="34" charset="0"/>
              </a:rPr>
              <a:t>hive.optimize.bucketmapjoin</a:t>
            </a:r>
            <a:r>
              <a:rPr lang="en-IN" sz="1800" b="1" dirty="0">
                <a:effectLst/>
                <a:latin typeface="Consolas" panose="020B0609020204030204" pitchFamily="49" charset="0"/>
                <a:ea typeface="DengXian" panose="02010600030101010101" pitchFamily="2" charset="-122"/>
                <a:cs typeface="Calibri" panose="020F0502020204030204" pitchFamily="34" charset="0"/>
              </a:rPr>
              <a:t> = true</a:t>
            </a:r>
            <a:br>
              <a:rPr lang="en-IN" sz="1800" b="1" dirty="0">
                <a:effectLst/>
                <a:latin typeface="Consolas" panose="020B0609020204030204" pitchFamily="49" charset="0"/>
                <a:ea typeface="DengXian" panose="02010600030101010101" pitchFamily="2" charset="-122"/>
                <a:cs typeface="Calibri" panose="020F0502020204030204" pitchFamily="34" charset="0"/>
              </a:rPr>
            </a:br>
            <a:r>
              <a:rPr lang="en-IN" sz="1800" b="1" dirty="0">
                <a:effectLst/>
                <a:latin typeface="Consolas" panose="020B0609020204030204" pitchFamily="49" charset="0"/>
                <a:ea typeface="DengXian" panose="02010600030101010101" pitchFamily="2" charset="-122"/>
                <a:cs typeface="Calibri" panose="020F0502020204030204" pitchFamily="34" charset="0"/>
              </a:rPr>
              <a:t>set </a:t>
            </a:r>
            <a:r>
              <a:rPr lang="en-IN" sz="1800" b="1" dirty="0" err="1">
                <a:effectLst/>
                <a:latin typeface="Consolas" panose="020B0609020204030204" pitchFamily="49" charset="0"/>
                <a:ea typeface="DengXian" panose="02010600030101010101" pitchFamily="2" charset="-122"/>
                <a:cs typeface="Calibri" panose="020F0502020204030204" pitchFamily="34" charset="0"/>
              </a:rPr>
              <a:t>hive.enforce.bucketing</a:t>
            </a:r>
            <a:r>
              <a:rPr lang="en-IN" sz="1800" b="1" dirty="0">
                <a:effectLst/>
                <a:latin typeface="Consolas" panose="020B0609020204030204" pitchFamily="49" charset="0"/>
                <a:ea typeface="DengXian" panose="02010600030101010101" pitchFamily="2" charset="-122"/>
                <a:cs typeface="Calibri" panose="020F0502020204030204" pitchFamily="34" charset="0"/>
              </a:rPr>
              <a:t> = true;</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IN" dirty="0"/>
          </a:p>
          <a:p>
            <a:pPr marL="0" indent="0">
              <a:buNone/>
            </a:pPr>
            <a:r>
              <a:rPr lang="en-IN" dirty="0"/>
              <a:t>Query:</a:t>
            </a:r>
          </a:p>
          <a:p>
            <a:pPr marL="0" indent="0">
              <a:buNone/>
            </a:pPr>
            <a:r>
              <a:rPr lang="en-IN" sz="1800" b="1" dirty="0">
                <a:effectLst/>
                <a:latin typeface="Consolas" panose="020B0609020204030204" pitchFamily="49" charset="0"/>
                <a:ea typeface="DengXian" panose="02010600030101010101" pitchFamily="2" charset="-122"/>
                <a:cs typeface="Calibri" panose="020F0502020204030204" pitchFamily="34" charset="0"/>
              </a:rPr>
              <a:t>SELECT </a:t>
            </a:r>
            <a:r>
              <a:rPr lang="en-IN" sz="1800" b="1" dirty="0">
                <a:effectLst/>
                <a:highlight>
                  <a:srgbClr val="FFFF00"/>
                </a:highlight>
                <a:latin typeface="Consolas" panose="020B0609020204030204" pitchFamily="49" charset="0"/>
                <a:ea typeface="DengXian" panose="02010600030101010101" pitchFamily="2" charset="-122"/>
                <a:cs typeface="Calibri" panose="020F0502020204030204" pitchFamily="34" charset="0"/>
              </a:rPr>
              <a:t>/*+ MAPJOIN(table2) */</a:t>
            </a:r>
            <a:r>
              <a:rPr lang="en-IN" sz="1800" b="1" dirty="0">
                <a:effectLst/>
                <a:latin typeface="Consolas" panose="020B0609020204030204" pitchFamily="49" charset="0"/>
                <a:ea typeface="DengXian" panose="02010600030101010101" pitchFamily="2" charset="-122"/>
                <a:cs typeface="Calibri" panose="020F0502020204030204" pitchFamily="34" charset="0"/>
              </a:rPr>
              <a:t> table1.emp_id, table1.emp_name, table2.job_title FROM table1 inner JOIN table2 ON table1.emp_id = table2.emp_id;</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r>
              <a:rPr lang="en-IN" sz="1800" b="1" dirty="0">
                <a:effectLst/>
                <a:latin typeface="Consolas" panose="020B0609020204030204" pitchFamily="49" charset="0"/>
                <a:ea typeface="DengXian" panose="02010600030101010101" pitchFamily="2" charset="-122"/>
                <a:cs typeface="Calibri" panose="020F0502020204030204" pitchFamily="34" charset="0"/>
              </a:rPr>
              <a:t>Here, table2 is the smaller table</a:t>
            </a:r>
            <a:endParaRPr lang="en-IN" dirty="0"/>
          </a:p>
        </p:txBody>
      </p:sp>
    </p:spTree>
    <p:extLst>
      <p:ext uri="{BB962C8B-B14F-4D97-AF65-F5344CB8AC3E}">
        <p14:creationId xmlns:p14="http://schemas.microsoft.com/office/powerpoint/2010/main" val="1274278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6C0C-6B7B-0EA2-1F39-8B742F2D2042}"/>
              </a:ext>
            </a:extLst>
          </p:cNvPr>
          <p:cNvSpPr>
            <a:spLocks noGrp="1"/>
          </p:cNvSpPr>
          <p:nvPr>
            <p:ph type="title"/>
          </p:nvPr>
        </p:nvSpPr>
        <p:spPr/>
        <p:txBody>
          <a:bodyPr/>
          <a:lstStyle/>
          <a:p>
            <a:r>
              <a:rPr lang="en-IN" dirty="0"/>
              <a:t>Bucket Map Join</a:t>
            </a:r>
          </a:p>
        </p:txBody>
      </p:sp>
      <p:pic>
        <p:nvPicPr>
          <p:cNvPr id="4" name="Content Placeholder 3">
            <a:extLst>
              <a:ext uri="{FF2B5EF4-FFF2-40B4-BE49-F238E27FC236}">
                <a16:creationId xmlns:a16="http://schemas.microsoft.com/office/drawing/2014/main" id="{93FC6054-119E-D7DC-AC2D-C33AB97839A7}"/>
              </a:ext>
            </a:extLst>
          </p:cNvPr>
          <p:cNvPicPr>
            <a:picLocks noGrp="1" noChangeAspect="1"/>
          </p:cNvPicPr>
          <p:nvPr>
            <p:ph idx="1"/>
          </p:nvPr>
        </p:nvPicPr>
        <p:blipFill>
          <a:blip r:embed="rId2"/>
          <a:stretch>
            <a:fillRect/>
          </a:stretch>
        </p:blipFill>
        <p:spPr>
          <a:xfrm>
            <a:off x="2118775" y="1825625"/>
            <a:ext cx="7954449" cy="4351338"/>
          </a:xfrm>
          <a:prstGeom prst="rect">
            <a:avLst/>
          </a:prstGeom>
        </p:spPr>
      </p:pic>
    </p:spTree>
    <p:extLst>
      <p:ext uri="{BB962C8B-B14F-4D97-AF65-F5344CB8AC3E}">
        <p14:creationId xmlns:p14="http://schemas.microsoft.com/office/powerpoint/2010/main" val="2012979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4324-A64E-A3D5-EA7D-C63E440E6C3B}"/>
              </a:ext>
            </a:extLst>
          </p:cNvPr>
          <p:cNvSpPr>
            <a:spLocks noGrp="1"/>
          </p:cNvSpPr>
          <p:nvPr>
            <p:ph type="title"/>
          </p:nvPr>
        </p:nvSpPr>
        <p:spPr/>
        <p:txBody>
          <a:bodyPr/>
          <a:lstStyle/>
          <a:p>
            <a:r>
              <a:rPr lang="en-IN" dirty="0"/>
              <a:t>Bucket Map Join</a:t>
            </a:r>
          </a:p>
        </p:txBody>
      </p:sp>
      <p:pic>
        <p:nvPicPr>
          <p:cNvPr id="4" name="Content Placeholder 3">
            <a:extLst>
              <a:ext uri="{FF2B5EF4-FFF2-40B4-BE49-F238E27FC236}">
                <a16:creationId xmlns:a16="http://schemas.microsoft.com/office/drawing/2014/main" id="{CA889704-8027-BA4E-0CC6-DB52BF4C6B41}"/>
              </a:ext>
            </a:extLst>
          </p:cNvPr>
          <p:cNvPicPr>
            <a:picLocks noGrp="1" noChangeAspect="1"/>
          </p:cNvPicPr>
          <p:nvPr>
            <p:ph idx="1"/>
          </p:nvPr>
        </p:nvPicPr>
        <p:blipFill>
          <a:blip r:embed="rId2"/>
          <a:stretch>
            <a:fillRect/>
          </a:stretch>
        </p:blipFill>
        <p:spPr>
          <a:xfrm>
            <a:off x="3935761" y="1825625"/>
            <a:ext cx="4320477" cy="4351338"/>
          </a:xfrm>
          <a:prstGeom prst="rect">
            <a:avLst/>
          </a:prstGeom>
        </p:spPr>
      </p:pic>
    </p:spTree>
    <p:extLst>
      <p:ext uri="{BB962C8B-B14F-4D97-AF65-F5344CB8AC3E}">
        <p14:creationId xmlns:p14="http://schemas.microsoft.com/office/powerpoint/2010/main" val="28451038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0E20-A417-8F64-C124-683255D84549}"/>
              </a:ext>
            </a:extLst>
          </p:cNvPr>
          <p:cNvSpPr>
            <a:spLocks noGrp="1"/>
          </p:cNvSpPr>
          <p:nvPr>
            <p:ph type="title"/>
          </p:nvPr>
        </p:nvSpPr>
        <p:spPr/>
        <p:txBody>
          <a:bodyPr/>
          <a:lstStyle/>
          <a:p>
            <a:r>
              <a:rPr lang="en-IN" dirty="0"/>
              <a:t>Sort merge bucket join</a:t>
            </a:r>
          </a:p>
        </p:txBody>
      </p:sp>
      <p:sp>
        <p:nvSpPr>
          <p:cNvPr id="3" name="Content Placeholder 2">
            <a:extLst>
              <a:ext uri="{FF2B5EF4-FFF2-40B4-BE49-F238E27FC236}">
                <a16:creationId xmlns:a16="http://schemas.microsoft.com/office/drawing/2014/main" id="{9C507706-AAA5-5ACE-B0C6-3FC7CA840D21}"/>
              </a:ext>
            </a:extLst>
          </p:cNvPr>
          <p:cNvSpPr>
            <a:spLocks noGrp="1"/>
          </p:cNvSpPr>
          <p:nvPr>
            <p:ph idx="1"/>
          </p:nvPr>
        </p:nvSpPr>
        <p:spPr/>
        <p:txBody>
          <a:bodyPr/>
          <a:lstStyle/>
          <a:p>
            <a:pPr marL="0" indent="0">
              <a:buNone/>
            </a:pPr>
            <a:r>
              <a:rPr lang="en-IN" dirty="0"/>
              <a:t>Below properties needs to be set:</a:t>
            </a:r>
            <a:br>
              <a:rPr lang="en-IN" dirty="0"/>
            </a:br>
            <a:endParaRPr lang="en-IN" dirty="0"/>
          </a:p>
          <a:p>
            <a:pPr>
              <a:lnSpc>
                <a:spcPct val="115000"/>
              </a:lnSpc>
              <a:spcAft>
                <a:spcPts val="1000"/>
              </a:spcAft>
            </a:pPr>
            <a:r>
              <a:rPr lang="en-US" sz="1800" dirty="0">
                <a:effectLst/>
                <a:latin typeface="Consolas" panose="020B0609020204030204" pitchFamily="49" charset="0"/>
                <a:ea typeface="DengXian" panose="02010600030101010101" pitchFamily="2" charset="-122"/>
                <a:cs typeface="Calibri" panose="020F0502020204030204" pitchFamily="34" charset="0"/>
              </a:rPr>
              <a:t>set </a:t>
            </a:r>
            <a:r>
              <a:rPr lang="en-US" sz="1800" dirty="0" err="1">
                <a:effectLst/>
                <a:latin typeface="Consolas" panose="020B0609020204030204" pitchFamily="49" charset="0"/>
                <a:ea typeface="DengXian" panose="02010600030101010101" pitchFamily="2" charset="-122"/>
                <a:cs typeface="Calibri" panose="020F0502020204030204" pitchFamily="34" charset="0"/>
              </a:rPr>
              <a:t>hive.auto.convert.sortmerge.join</a:t>
            </a:r>
            <a:r>
              <a:rPr lang="en-US" sz="1800" dirty="0">
                <a:effectLst/>
                <a:latin typeface="Consolas" panose="020B0609020204030204" pitchFamily="49" charset="0"/>
                <a:ea typeface="DengXian" panose="02010600030101010101" pitchFamily="2" charset="-122"/>
                <a:cs typeface="Calibri" panose="020F0502020204030204" pitchFamily="34" charset="0"/>
              </a:rPr>
              <a:t>=true;</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a:lnSpc>
                <a:spcPct val="115000"/>
              </a:lnSpc>
              <a:spcAft>
                <a:spcPts val="1000"/>
              </a:spcAft>
            </a:pPr>
            <a:r>
              <a:rPr lang="en-US" sz="1800" dirty="0">
                <a:effectLst/>
                <a:latin typeface="Consolas" panose="020B0609020204030204" pitchFamily="49" charset="0"/>
                <a:ea typeface="DengXian" panose="02010600030101010101" pitchFamily="2" charset="-122"/>
                <a:cs typeface="Calibri" panose="020F0502020204030204" pitchFamily="34" charset="0"/>
              </a:rPr>
              <a:t>set </a:t>
            </a:r>
            <a:r>
              <a:rPr lang="en-US" sz="1800" dirty="0" err="1">
                <a:effectLst/>
                <a:latin typeface="Consolas" panose="020B0609020204030204" pitchFamily="49" charset="0"/>
                <a:ea typeface="DengXian" panose="02010600030101010101" pitchFamily="2" charset="-122"/>
                <a:cs typeface="Calibri" panose="020F0502020204030204" pitchFamily="34" charset="0"/>
              </a:rPr>
              <a:t>hive.optimize.bucketmapjoin</a:t>
            </a:r>
            <a:r>
              <a:rPr lang="en-US" sz="1800" dirty="0">
                <a:effectLst/>
                <a:latin typeface="Consolas" panose="020B0609020204030204" pitchFamily="49" charset="0"/>
                <a:ea typeface="DengXian" panose="02010600030101010101" pitchFamily="2" charset="-122"/>
                <a:cs typeface="Calibri" panose="020F0502020204030204" pitchFamily="34" charset="0"/>
              </a:rPr>
              <a:t> = true;</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a:lnSpc>
                <a:spcPct val="115000"/>
              </a:lnSpc>
              <a:spcAft>
                <a:spcPts val="1000"/>
              </a:spcAft>
            </a:pPr>
            <a:r>
              <a:rPr lang="en-US" sz="1800" dirty="0">
                <a:effectLst/>
                <a:latin typeface="Consolas" panose="020B0609020204030204" pitchFamily="49" charset="0"/>
                <a:ea typeface="DengXian" panose="02010600030101010101" pitchFamily="2" charset="-122"/>
                <a:cs typeface="Calibri" panose="020F0502020204030204" pitchFamily="34" charset="0"/>
              </a:rPr>
              <a:t>set </a:t>
            </a:r>
            <a:r>
              <a:rPr lang="en-US" sz="1800" dirty="0" err="1">
                <a:effectLst/>
                <a:latin typeface="Consolas" panose="020B0609020204030204" pitchFamily="49" charset="0"/>
                <a:ea typeface="DengXian" panose="02010600030101010101" pitchFamily="2" charset="-122"/>
                <a:cs typeface="Calibri" panose="020F0502020204030204" pitchFamily="34" charset="0"/>
              </a:rPr>
              <a:t>hive.optimize.bucketmapjoin.sortedmerge</a:t>
            </a:r>
            <a:r>
              <a:rPr lang="en-US" sz="1800" dirty="0">
                <a:effectLst/>
                <a:latin typeface="Consolas" panose="020B0609020204030204" pitchFamily="49" charset="0"/>
                <a:ea typeface="DengXian" panose="02010600030101010101" pitchFamily="2" charset="-122"/>
                <a:cs typeface="Calibri" panose="020F0502020204030204" pitchFamily="34" charset="0"/>
              </a:rPr>
              <a:t> = true;</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a:lnSpc>
                <a:spcPct val="115000"/>
              </a:lnSpc>
              <a:spcAft>
                <a:spcPts val="1000"/>
              </a:spcAft>
            </a:pPr>
            <a:r>
              <a:rPr lang="en-US" sz="1800" dirty="0">
                <a:effectLst/>
                <a:latin typeface="Consolas" panose="020B0609020204030204" pitchFamily="49" charset="0"/>
                <a:ea typeface="DengXian" panose="02010600030101010101" pitchFamily="2" charset="-122"/>
                <a:cs typeface="Calibri" panose="020F0502020204030204" pitchFamily="34" charset="0"/>
              </a:rPr>
              <a:t>set </a:t>
            </a:r>
            <a:r>
              <a:rPr lang="en-US" sz="1800" dirty="0" err="1">
                <a:effectLst/>
                <a:latin typeface="Consolas" panose="020B0609020204030204" pitchFamily="49" charset="0"/>
                <a:ea typeface="DengXian" panose="02010600030101010101" pitchFamily="2" charset="-122"/>
                <a:cs typeface="Calibri" panose="020F0502020204030204" pitchFamily="34" charset="0"/>
              </a:rPr>
              <a:t>hive.auto.convert.sortmerge.join.noconditionaltask</a:t>
            </a:r>
            <a:r>
              <a:rPr lang="en-US" sz="1800" dirty="0">
                <a:effectLst/>
                <a:latin typeface="Consolas" panose="020B0609020204030204" pitchFamily="49" charset="0"/>
                <a:ea typeface="DengXian" panose="02010600030101010101" pitchFamily="2" charset="-122"/>
                <a:cs typeface="Calibri" panose="020F0502020204030204" pitchFamily="34" charset="0"/>
              </a:rPr>
              <a:t>=true;</a:t>
            </a:r>
            <a:endParaRPr lang="en-IN" sz="1800" dirty="0">
              <a:effectLst/>
              <a:latin typeface="Calibri" panose="020F0502020204030204" pitchFamily="34" charset="0"/>
              <a:ea typeface="DengXian" panose="02010600030101010101" pitchFamily="2" charset="-122"/>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57601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91A8-1729-FD8D-1BC6-3269786F1234}"/>
              </a:ext>
            </a:extLst>
          </p:cNvPr>
          <p:cNvSpPr>
            <a:spLocks noGrp="1"/>
          </p:cNvSpPr>
          <p:nvPr>
            <p:ph type="title"/>
          </p:nvPr>
        </p:nvSpPr>
        <p:spPr/>
        <p:txBody>
          <a:bodyPr/>
          <a:lstStyle/>
          <a:p>
            <a:r>
              <a:rPr lang="en-IN" dirty="0"/>
              <a:t>What is data skew</a:t>
            </a:r>
          </a:p>
        </p:txBody>
      </p:sp>
      <p:sp>
        <p:nvSpPr>
          <p:cNvPr id="3" name="Content Placeholder 2">
            <a:extLst>
              <a:ext uri="{FF2B5EF4-FFF2-40B4-BE49-F238E27FC236}">
                <a16:creationId xmlns:a16="http://schemas.microsoft.com/office/drawing/2014/main" id="{AE8EDB41-DDB0-DA75-6F5C-9203BFA08ABE}"/>
              </a:ext>
            </a:extLst>
          </p:cNvPr>
          <p:cNvSpPr>
            <a:spLocks noGrp="1"/>
          </p:cNvSpPr>
          <p:nvPr>
            <p:ph idx="1"/>
          </p:nvPr>
        </p:nvSpPr>
        <p:spPr/>
        <p:txBody>
          <a:bodyPr/>
          <a:lstStyle/>
          <a:p>
            <a:pPr marL="0" indent="0">
              <a:buNone/>
            </a:pPr>
            <a:r>
              <a:rPr lang="en-IN" dirty="0"/>
              <a:t>Data skewness primarily refers to the non-uniform distribution of data.</a:t>
            </a:r>
          </a:p>
          <a:p>
            <a:pPr marL="0" indent="0">
              <a:buNone/>
            </a:pPr>
            <a:endParaRPr lang="en-IN" dirty="0"/>
          </a:p>
          <a:p>
            <a:pPr marL="0" indent="0">
              <a:buNone/>
            </a:pPr>
            <a:endParaRPr lang="en-IN" dirty="0"/>
          </a:p>
        </p:txBody>
      </p:sp>
      <p:graphicFrame>
        <p:nvGraphicFramePr>
          <p:cNvPr id="5" name="Table 5">
            <a:extLst>
              <a:ext uri="{FF2B5EF4-FFF2-40B4-BE49-F238E27FC236}">
                <a16:creationId xmlns:a16="http://schemas.microsoft.com/office/drawing/2014/main" id="{1405D8D5-6B00-5D85-8D2F-8730D669BC6E}"/>
              </a:ext>
            </a:extLst>
          </p:cNvPr>
          <p:cNvGraphicFramePr>
            <a:graphicFrameLocks noGrp="1"/>
          </p:cNvGraphicFramePr>
          <p:nvPr>
            <p:extLst>
              <p:ext uri="{D42A27DB-BD31-4B8C-83A1-F6EECF244321}">
                <p14:modId xmlns:p14="http://schemas.microsoft.com/office/powerpoint/2010/main" val="777759652"/>
              </p:ext>
            </p:extLst>
          </p:nvPr>
        </p:nvGraphicFramePr>
        <p:xfrm>
          <a:off x="994310" y="2517934"/>
          <a:ext cx="2139308" cy="1483360"/>
        </p:xfrm>
        <a:graphic>
          <a:graphicData uri="http://schemas.openxmlformats.org/drawingml/2006/table">
            <a:tbl>
              <a:tblPr firstRow="1" bandRow="1">
                <a:tableStyleId>{5C22544A-7EE6-4342-B048-85BDC9FD1C3A}</a:tableStyleId>
              </a:tblPr>
              <a:tblGrid>
                <a:gridCol w="834490">
                  <a:extLst>
                    <a:ext uri="{9D8B030D-6E8A-4147-A177-3AD203B41FA5}">
                      <a16:colId xmlns:a16="http://schemas.microsoft.com/office/drawing/2014/main" val="3026666603"/>
                    </a:ext>
                  </a:extLst>
                </a:gridCol>
                <a:gridCol w="1304818">
                  <a:extLst>
                    <a:ext uri="{9D8B030D-6E8A-4147-A177-3AD203B41FA5}">
                      <a16:colId xmlns:a16="http://schemas.microsoft.com/office/drawing/2014/main" val="1633401443"/>
                    </a:ext>
                  </a:extLst>
                </a:gridCol>
              </a:tblGrid>
              <a:tr h="370840">
                <a:tc>
                  <a:txBody>
                    <a:bodyPr/>
                    <a:lstStyle/>
                    <a:p>
                      <a:r>
                        <a:rPr lang="en-IN" dirty="0" err="1"/>
                        <a:t>Dno</a:t>
                      </a:r>
                      <a:endParaRPr lang="en-IN" dirty="0"/>
                    </a:p>
                  </a:txBody>
                  <a:tcPr/>
                </a:tc>
                <a:tc>
                  <a:txBody>
                    <a:bodyPr/>
                    <a:lstStyle/>
                    <a:p>
                      <a:r>
                        <a:rPr lang="en-IN" dirty="0"/>
                        <a:t>Count</a:t>
                      </a:r>
                    </a:p>
                  </a:txBody>
                  <a:tcPr/>
                </a:tc>
                <a:extLst>
                  <a:ext uri="{0D108BD9-81ED-4DB2-BD59-A6C34878D82A}">
                    <a16:rowId xmlns:a16="http://schemas.microsoft.com/office/drawing/2014/main" val="2055348591"/>
                  </a:ext>
                </a:extLst>
              </a:tr>
              <a:tr h="370840">
                <a:tc>
                  <a:txBody>
                    <a:bodyPr/>
                    <a:lstStyle/>
                    <a:p>
                      <a:r>
                        <a:rPr lang="en-IN" dirty="0"/>
                        <a:t>10</a:t>
                      </a:r>
                    </a:p>
                  </a:txBody>
                  <a:tcPr/>
                </a:tc>
                <a:tc>
                  <a:txBody>
                    <a:bodyPr/>
                    <a:lstStyle/>
                    <a:p>
                      <a:r>
                        <a:rPr lang="en-IN" dirty="0"/>
                        <a:t>3</a:t>
                      </a:r>
                    </a:p>
                  </a:txBody>
                  <a:tcPr/>
                </a:tc>
                <a:extLst>
                  <a:ext uri="{0D108BD9-81ED-4DB2-BD59-A6C34878D82A}">
                    <a16:rowId xmlns:a16="http://schemas.microsoft.com/office/drawing/2014/main" val="3405158674"/>
                  </a:ext>
                </a:extLst>
              </a:tr>
              <a:tr h="370840">
                <a:tc>
                  <a:txBody>
                    <a:bodyPr/>
                    <a:lstStyle/>
                    <a:p>
                      <a:r>
                        <a:rPr lang="en-IN" dirty="0"/>
                        <a:t>20</a:t>
                      </a:r>
                    </a:p>
                  </a:txBody>
                  <a:tcPr/>
                </a:tc>
                <a:tc>
                  <a:txBody>
                    <a:bodyPr/>
                    <a:lstStyle/>
                    <a:p>
                      <a:r>
                        <a:rPr lang="en-IN" dirty="0"/>
                        <a:t>7800</a:t>
                      </a:r>
                    </a:p>
                  </a:txBody>
                  <a:tcPr/>
                </a:tc>
                <a:extLst>
                  <a:ext uri="{0D108BD9-81ED-4DB2-BD59-A6C34878D82A}">
                    <a16:rowId xmlns:a16="http://schemas.microsoft.com/office/drawing/2014/main" val="2903201180"/>
                  </a:ext>
                </a:extLst>
              </a:tr>
              <a:tr h="370840">
                <a:tc>
                  <a:txBody>
                    <a:bodyPr/>
                    <a:lstStyle/>
                    <a:p>
                      <a:r>
                        <a:rPr lang="en-IN" dirty="0"/>
                        <a:t>30</a:t>
                      </a:r>
                    </a:p>
                  </a:txBody>
                  <a:tcPr/>
                </a:tc>
                <a:tc>
                  <a:txBody>
                    <a:bodyPr/>
                    <a:lstStyle/>
                    <a:p>
                      <a:r>
                        <a:rPr lang="en-IN" dirty="0"/>
                        <a:t>300</a:t>
                      </a:r>
                    </a:p>
                  </a:txBody>
                  <a:tcPr/>
                </a:tc>
                <a:extLst>
                  <a:ext uri="{0D108BD9-81ED-4DB2-BD59-A6C34878D82A}">
                    <a16:rowId xmlns:a16="http://schemas.microsoft.com/office/drawing/2014/main" val="212839877"/>
                  </a:ext>
                </a:extLst>
              </a:tr>
            </a:tbl>
          </a:graphicData>
        </a:graphic>
      </p:graphicFrame>
    </p:spTree>
    <p:extLst>
      <p:ext uri="{BB962C8B-B14F-4D97-AF65-F5344CB8AC3E}">
        <p14:creationId xmlns:p14="http://schemas.microsoft.com/office/powerpoint/2010/main" val="372665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38F1-C071-CF94-9CB2-64B7CD180C62}"/>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D40BD75A-AD46-7A50-58A3-4E4BFD44A4CF}"/>
              </a:ext>
            </a:extLst>
          </p:cNvPr>
          <p:cNvGraphicFramePr>
            <a:graphicFrameLocks noGrp="1"/>
          </p:cNvGraphicFramePr>
          <p:nvPr>
            <p:ph idx="1"/>
            <p:extLst>
              <p:ext uri="{D42A27DB-BD31-4B8C-83A1-F6EECF244321}">
                <p14:modId xmlns:p14="http://schemas.microsoft.com/office/powerpoint/2010/main" val="2061463876"/>
              </p:ext>
            </p:extLst>
          </p:nvPr>
        </p:nvGraphicFramePr>
        <p:xfrm>
          <a:off x="262847" y="2236591"/>
          <a:ext cx="3548865" cy="1483360"/>
        </p:xfrm>
        <a:graphic>
          <a:graphicData uri="http://schemas.openxmlformats.org/drawingml/2006/table">
            <a:tbl>
              <a:tblPr firstRow="1" bandRow="1">
                <a:tableStyleId>{5C22544A-7EE6-4342-B048-85BDC9FD1C3A}</a:tableStyleId>
              </a:tblPr>
              <a:tblGrid>
                <a:gridCol w="1042131">
                  <a:extLst>
                    <a:ext uri="{9D8B030D-6E8A-4147-A177-3AD203B41FA5}">
                      <a16:colId xmlns:a16="http://schemas.microsoft.com/office/drawing/2014/main" val="1273682760"/>
                    </a:ext>
                  </a:extLst>
                </a:gridCol>
                <a:gridCol w="2506734">
                  <a:extLst>
                    <a:ext uri="{9D8B030D-6E8A-4147-A177-3AD203B41FA5}">
                      <a16:colId xmlns:a16="http://schemas.microsoft.com/office/drawing/2014/main" val="393805916"/>
                    </a:ext>
                  </a:extLst>
                </a:gridCol>
              </a:tblGrid>
              <a:tr h="370840">
                <a:tc>
                  <a:txBody>
                    <a:bodyPr/>
                    <a:lstStyle/>
                    <a:p>
                      <a:r>
                        <a:rPr lang="en-IN" dirty="0" err="1"/>
                        <a:t>dno</a:t>
                      </a:r>
                      <a:endParaRPr lang="en-IN" dirty="0"/>
                    </a:p>
                  </a:txBody>
                  <a:tcPr/>
                </a:tc>
                <a:tc>
                  <a:txBody>
                    <a:bodyPr/>
                    <a:lstStyle/>
                    <a:p>
                      <a:r>
                        <a:rPr lang="en-IN" dirty="0"/>
                        <a:t>count</a:t>
                      </a:r>
                    </a:p>
                  </a:txBody>
                  <a:tcPr/>
                </a:tc>
                <a:extLst>
                  <a:ext uri="{0D108BD9-81ED-4DB2-BD59-A6C34878D82A}">
                    <a16:rowId xmlns:a16="http://schemas.microsoft.com/office/drawing/2014/main" val="243832858"/>
                  </a:ext>
                </a:extLst>
              </a:tr>
              <a:tr h="370840">
                <a:tc>
                  <a:txBody>
                    <a:bodyPr/>
                    <a:lstStyle/>
                    <a:p>
                      <a:r>
                        <a:rPr lang="en-IN" dirty="0"/>
                        <a:t>10</a:t>
                      </a:r>
                    </a:p>
                  </a:txBody>
                  <a:tcPr/>
                </a:tc>
                <a:tc>
                  <a:txBody>
                    <a:bodyPr/>
                    <a:lstStyle/>
                    <a:p>
                      <a:r>
                        <a:rPr lang="en-IN" dirty="0"/>
                        <a:t>10,00,000</a:t>
                      </a:r>
                    </a:p>
                  </a:txBody>
                  <a:tcPr/>
                </a:tc>
                <a:extLst>
                  <a:ext uri="{0D108BD9-81ED-4DB2-BD59-A6C34878D82A}">
                    <a16:rowId xmlns:a16="http://schemas.microsoft.com/office/drawing/2014/main" val="3866898560"/>
                  </a:ext>
                </a:extLst>
              </a:tr>
              <a:tr h="370840">
                <a:tc>
                  <a:txBody>
                    <a:bodyPr/>
                    <a:lstStyle/>
                    <a:p>
                      <a:r>
                        <a:rPr lang="en-IN" dirty="0"/>
                        <a:t>20</a:t>
                      </a:r>
                    </a:p>
                  </a:txBody>
                  <a:tcPr/>
                </a:tc>
                <a:tc>
                  <a:txBody>
                    <a:bodyPr/>
                    <a:lstStyle/>
                    <a:p>
                      <a:r>
                        <a:rPr lang="en-IN" dirty="0"/>
                        <a:t>20</a:t>
                      </a:r>
                    </a:p>
                  </a:txBody>
                  <a:tcPr/>
                </a:tc>
                <a:extLst>
                  <a:ext uri="{0D108BD9-81ED-4DB2-BD59-A6C34878D82A}">
                    <a16:rowId xmlns:a16="http://schemas.microsoft.com/office/drawing/2014/main" val="1075249363"/>
                  </a:ext>
                </a:extLst>
              </a:tr>
              <a:tr h="370840">
                <a:tc>
                  <a:txBody>
                    <a:bodyPr/>
                    <a:lstStyle/>
                    <a:p>
                      <a:r>
                        <a:rPr lang="en-IN" dirty="0"/>
                        <a:t>30</a:t>
                      </a:r>
                    </a:p>
                  </a:txBody>
                  <a:tcPr/>
                </a:tc>
                <a:tc>
                  <a:txBody>
                    <a:bodyPr/>
                    <a:lstStyle/>
                    <a:p>
                      <a:r>
                        <a:rPr lang="en-IN" dirty="0"/>
                        <a:t>12</a:t>
                      </a:r>
                    </a:p>
                  </a:txBody>
                  <a:tcPr/>
                </a:tc>
                <a:extLst>
                  <a:ext uri="{0D108BD9-81ED-4DB2-BD59-A6C34878D82A}">
                    <a16:rowId xmlns:a16="http://schemas.microsoft.com/office/drawing/2014/main" val="2997977730"/>
                  </a:ext>
                </a:extLst>
              </a:tr>
            </a:tbl>
          </a:graphicData>
        </a:graphic>
      </p:graphicFrame>
      <p:sp>
        <p:nvSpPr>
          <p:cNvPr id="5" name="TextBox 4">
            <a:extLst>
              <a:ext uri="{FF2B5EF4-FFF2-40B4-BE49-F238E27FC236}">
                <a16:creationId xmlns:a16="http://schemas.microsoft.com/office/drawing/2014/main" id="{B758B456-BA03-587B-A132-FF3BED49C083}"/>
              </a:ext>
            </a:extLst>
          </p:cNvPr>
          <p:cNvSpPr txBox="1"/>
          <p:nvPr/>
        </p:nvSpPr>
        <p:spPr>
          <a:xfrm>
            <a:off x="838200" y="1867259"/>
            <a:ext cx="1188082" cy="369332"/>
          </a:xfrm>
          <a:prstGeom prst="rect">
            <a:avLst/>
          </a:prstGeom>
          <a:noFill/>
        </p:spPr>
        <p:txBody>
          <a:bodyPr wrap="none" rtlCol="0">
            <a:spAutoFit/>
          </a:bodyPr>
          <a:lstStyle/>
          <a:p>
            <a:r>
              <a:rPr lang="en-IN" dirty="0"/>
              <a:t>EMPLOYEE</a:t>
            </a:r>
          </a:p>
        </p:txBody>
      </p:sp>
      <p:graphicFrame>
        <p:nvGraphicFramePr>
          <p:cNvPr id="6" name="Table 4">
            <a:extLst>
              <a:ext uri="{FF2B5EF4-FFF2-40B4-BE49-F238E27FC236}">
                <a16:creationId xmlns:a16="http://schemas.microsoft.com/office/drawing/2014/main" id="{2B2D075E-0F23-0DF6-F1AE-744D2B6E472A}"/>
              </a:ext>
            </a:extLst>
          </p:cNvPr>
          <p:cNvGraphicFramePr>
            <a:graphicFrameLocks/>
          </p:cNvGraphicFramePr>
          <p:nvPr>
            <p:extLst>
              <p:ext uri="{D42A27DB-BD31-4B8C-83A1-F6EECF244321}">
                <p14:modId xmlns:p14="http://schemas.microsoft.com/office/powerpoint/2010/main" val="1583343134"/>
              </p:ext>
            </p:extLst>
          </p:nvPr>
        </p:nvGraphicFramePr>
        <p:xfrm>
          <a:off x="7025585" y="2236591"/>
          <a:ext cx="2709410" cy="1483360"/>
        </p:xfrm>
        <a:graphic>
          <a:graphicData uri="http://schemas.openxmlformats.org/drawingml/2006/table">
            <a:tbl>
              <a:tblPr firstRow="1" bandRow="1">
                <a:tableStyleId>{5C22544A-7EE6-4342-B048-85BDC9FD1C3A}</a:tableStyleId>
              </a:tblPr>
              <a:tblGrid>
                <a:gridCol w="1354705">
                  <a:extLst>
                    <a:ext uri="{9D8B030D-6E8A-4147-A177-3AD203B41FA5}">
                      <a16:colId xmlns:a16="http://schemas.microsoft.com/office/drawing/2014/main" val="1273682760"/>
                    </a:ext>
                  </a:extLst>
                </a:gridCol>
                <a:gridCol w="1354705">
                  <a:extLst>
                    <a:ext uri="{9D8B030D-6E8A-4147-A177-3AD203B41FA5}">
                      <a16:colId xmlns:a16="http://schemas.microsoft.com/office/drawing/2014/main" val="393805916"/>
                    </a:ext>
                  </a:extLst>
                </a:gridCol>
              </a:tblGrid>
              <a:tr h="370840">
                <a:tc>
                  <a:txBody>
                    <a:bodyPr/>
                    <a:lstStyle/>
                    <a:p>
                      <a:r>
                        <a:rPr lang="en-IN" dirty="0" err="1"/>
                        <a:t>dno</a:t>
                      </a:r>
                      <a:endParaRPr lang="en-IN" dirty="0"/>
                    </a:p>
                  </a:txBody>
                  <a:tcPr/>
                </a:tc>
                <a:tc>
                  <a:txBody>
                    <a:bodyPr/>
                    <a:lstStyle/>
                    <a:p>
                      <a:r>
                        <a:rPr lang="en-IN" dirty="0"/>
                        <a:t>count</a:t>
                      </a:r>
                    </a:p>
                  </a:txBody>
                  <a:tcPr/>
                </a:tc>
                <a:extLst>
                  <a:ext uri="{0D108BD9-81ED-4DB2-BD59-A6C34878D82A}">
                    <a16:rowId xmlns:a16="http://schemas.microsoft.com/office/drawing/2014/main" val="243832858"/>
                  </a:ext>
                </a:extLst>
              </a:tr>
              <a:tr h="370840">
                <a:tc>
                  <a:txBody>
                    <a:bodyPr/>
                    <a:lstStyle/>
                    <a:p>
                      <a:r>
                        <a:rPr lang="en-IN" dirty="0"/>
                        <a:t>10</a:t>
                      </a:r>
                    </a:p>
                  </a:txBody>
                  <a:tcPr/>
                </a:tc>
                <a:tc>
                  <a:txBody>
                    <a:bodyPr/>
                    <a:lstStyle/>
                    <a:p>
                      <a:r>
                        <a:rPr lang="en-IN" dirty="0"/>
                        <a:t>10</a:t>
                      </a:r>
                    </a:p>
                  </a:txBody>
                  <a:tcPr/>
                </a:tc>
                <a:extLst>
                  <a:ext uri="{0D108BD9-81ED-4DB2-BD59-A6C34878D82A}">
                    <a16:rowId xmlns:a16="http://schemas.microsoft.com/office/drawing/2014/main" val="3866898560"/>
                  </a:ext>
                </a:extLst>
              </a:tr>
              <a:tr h="370840">
                <a:tc>
                  <a:txBody>
                    <a:bodyPr/>
                    <a:lstStyle/>
                    <a:p>
                      <a:r>
                        <a:rPr lang="en-IN" dirty="0"/>
                        <a:t>20</a:t>
                      </a:r>
                    </a:p>
                  </a:txBody>
                  <a:tcPr/>
                </a:tc>
                <a:tc>
                  <a:txBody>
                    <a:bodyPr/>
                    <a:lstStyle/>
                    <a:p>
                      <a:r>
                        <a:rPr lang="en-IN" dirty="0"/>
                        <a:t>1</a:t>
                      </a:r>
                    </a:p>
                  </a:txBody>
                  <a:tcPr/>
                </a:tc>
                <a:extLst>
                  <a:ext uri="{0D108BD9-81ED-4DB2-BD59-A6C34878D82A}">
                    <a16:rowId xmlns:a16="http://schemas.microsoft.com/office/drawing/2014/main" val="1075249363"/>
                  </a:ext>
                </a:extLst>
              </a:tr>
              <a:tr h="370840">
                <a:tc>
                  <a:txBody>
                    <a:bodyPr/>
                    <a:lstStyle/>
                    <a:p>
                      <a:r>
                        <a:rPr lang="en-IN" dirty="0"/>
                        <a:t>30</a:t>
                      </a:r>
                    </a:p>
                  </a:txBody>
                  <a:tcPr/>
                </a:tc>
                <a:tc>
                  <a:txBody>
                    <a:bodyPr/>
                    <a:lstStyle/>
                    <a:p>
                      <a:r>
                        <a:rPr lang="en-IN" dirty="0"/>
                        <a:t>1</a:t>
                      </a:r>
                    </a:p>
                  </a:txBody>
                  <a:tcPr/>
                </a:tc>
                <a:extLst>
                  <a:ext uri="{0D108BD9-81ED-4DB2-BD59-A6C34878D82A}">
                    <a16:rowId xmlns:a16="http://schemas.microsoft.com/office/drawing/2014/main" val="2997977730"/>
                  </a:ext>
                </a:extLst>
              </a:tr>
            </a:tbl>
          </a:graphicData>
        </a:graphic>
      </p:graphicFrame>
      <p:sp>
        <p:nvSpPr>
          <p:cNvPr id="7" name="TextBox 6">
            <a:extLst>
              <a:ext uri="{FF2B5EF4-FFF2-40B4-BE49-F238E27FC236}">
                <a16:creationId xmlns:a16="http://schemas.microsoft.com/office/drawing/2014/main" id="{F70294F4-2B86-48E8-57AF-0160FA0195BA}"/>
              </a:ext>
            </a:extLst>
          </p:cNvPr>
          <p:cNvSpPr txBox="1"/>
          <p:nvPr/>
        </p:nvSpPr>
        <p:spPr>
          <a:xfrm>
            <a:off x="7294652" y="1786072"/>
            <a:ext cx="669350" cy="369332"/>
          </a:xfrm>
          <a:prstGeom prst="rect">
            <a:avLst/>
          </a:prstGeom>
          <a:noFill/>
        </p:spPr>
        <p:txBody>
          <a:bodyPr wrap="none" rtlCol="0">
            <a:spAutoFit/>
          </a:bodyPr>
          <a:lstStyle/>
          <a:p>
            <a:r>
              <a:rPr lang="en-IN" dirty="0"/>
              <a:t>DEPT</a:t>
            </a:r>
          </a:p>
        </p:txBody>
      </p:sp>
    </p:spTree>
    <p:extLst>
      <p:ext uri="{BB962C8B-B14F-4D97-AF65-F5344CB8AC3E}">
        <p14:creationId xmlns:p14="http://schemas.microsoft.com/office/powerpoint/2010/main" val="40794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2B7A-DCC5-3CD1-C0F7-CA07EC9AC9C7}"/>
              </a:ext>
            </a:extLst>
          </p:cNvPr>
          <p:cNvSpPr>
            <a:spLocks noGrp="1"/>
          </p:cNvSpPr>
          <p:nvPr>
            <p:ph type="title"/>
          </p:nvPr>
        </p:nvSpPr>
        <p:spPr/>
        <p:txBody>
          <a:bodyPr/>
          <a:lstStyle/>
          <a:p>
            <a:r>
              <a:rPr lang="en-IN" dirty="0"/>
              <a:t>Processing Big Data</a:t>
            </a:r>
          </a:p>
        </p:txBody>
      </p:sp>
      <p:sp>
        <p:nvSpPr>
          <p:cNvPr id="3" name="Content Placeholder 2">
            <a:extLst>
              <a:ext uri="{FF2B5EF4-FFF2-40B4-BE49-F238E27FC236}">
                <a16:creationId xmlns:a16="http://schemas.microsoft.com/office/drawing/2014/main" id="{06756BA5-16B4-9776-11DB-EDE8577920DF}"/>
              </a:ext>
            </a:extLst>
          </p:cNvPr>
          <p:cNvSpPr>
            <a:spLocks noGrp="1"/>
          </p:cNvSpPr>
          <p:nvPr>
            <p:ph idx="1"/>
          </p:nvPr>
        </p:nvSpPr>
        <p:spPr/>
        <p:txBody>
          <a:bodyPr>
            <a:normAutofit fontScale="92500" lnSpcReduction="20000"/>
          </a:bodyPr>
          <a:lstStyle/>
          <a:p>
            <a:pPr marL="0" indent="0">
              <a:buNone/>
            </a:pPr>
            <a:r>
              <a:rPr lang="en-IN" dirty="0"/>
              <a:t>There are many tools and programs which help in processing big data. Some of them are : </a:t>
            </a:r>
          </a:p>
          <a:p>
            <a:r>
              <a:rPr lang="en-IN" dirty="0"/>
              <a:t>Hive</a:t>
            </a:r>
          </a:p>
          <a:p>
            <a:r>
              <a:rPr lang="en-IN" dirty="0"/>
              <a:t>Spark</a:t>
            </a:r>
          </a:p>
          <a:p>
            <a:r>
              <a:rPr lang="en-IN" dirty="0"/>
              <a:t>Kafka</a:t>
            </a:r>
          </a:p>
          <a:p>
            <a:r>
              <a:rPr lang="en-IN" dirty="0"/>
              <a:t>NoSQL Db</a:t>
            </a:r>
          </a:p>
          <a:p>
            <a:r>
              <a:rPr lang="en-IN" dirty="0"/>
              <a:t>Presto</a:t>
            </a:r>
          </a:p>
          <a:p>
            <a:r>
              <a:rPr lang="en-IN" dirty="0" err="1"/>
              <a:t>Flink</a:t>
            </a:r>
            <a:endParaRPr lang="en-IN" dirty="0"/>
          </a:p>
          <a:p>
            <a:r>
              <a:rPr lang="en-IN" dirty="0" err="1"/>
              <a:t>Hudi</a:t>
            </a:r>
            <a:endParaRPr lang="en-IN" dirty="0"/>
          </a:p>
          <a:p>
            <a:r>
              <a:rPr lang="en-IN" dirty="0"/>
              <a:t>Druid …..</a:t>
            </a:r>
            <a:br>
              <a:rPr lang="en-IN" dirty="0"/>
            </a:br>
            <a:endParaRPr lang="en-IN" dirty="0"/>
          </a:p>
        </p:txBody>
      </p:sp>
    </p:spTree>
    <p:extLst>
      <p:ext uri="{BB962C8B-B14F-4D97-AF65-F5344CB8AC3E}">
        <p14:creationId xmlns:p14="http://schemas.microsoft.com/office/powerpoint/2010/main" val="6173940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63E9-2009-4029-550E-05405C3379FA}"/>
              </a:ext>
            </a:extLst>
          </p:cNvPr>
          <p:cNvSpPr>
            <a:spLocks noGrp="1"/>
          </p:cNvSpPr>
          <p:nvPr>
            <p:ph type="title"/>
          </p:nvPr>
        </p:nvSpPr>
        <p:spPr/>
        <p:txBody>
          <a:bodyPr/>
          <a:lstStyle/>
          <a:p>
            <a:r>
              <a:rPr lang="en-IN" dirty="0"/>
              <a:t>Skew join properties to be set</a:t>
            </a:r>
          </a:p>
        </p:txBody>
      </p:sp>
      <p:sp>
        <p:nvSpPr>
          <p:cNvPr id="3" name="Content Placeholder 2">
            <a:extLst>
              <a:ext uri="{FF2B5EF4-FFF2-40B4-BE49-F238E27FC236}">
                <a16:creationId xmlns:a16="http://schemas.microsoft.com/office/drawing/2014/main" id="{36B3C01E-1CB7-654D-78D2-2424D640F069}"/>
              </a:ext>
            </a:extLst>
          </p:cNvPr>
          <p:cNvSpPr>
            <a:spLocks noGrp="1"/>
          </p:cNvSpPr>
          <p:nvPr>
            <p:ph idx="1"/>
          </p:nvPr>
        </p:nvSpPr>
        <p:spPr/>
        <p:txBody>
          <a:bodyPr/>
          <a:lstStyle/>
          <a:p>
            <a:pPr marL="0" indent="0">
              <a:buNone/>
            </a:pPr>
            <a:r>
              <a:rPr lang="en-IN" dirty="0"/>
              <a:t>set </a:t>
            </a:r>
            <a:r>
              <a:rPr lang="en-IN" dirty="0" err="1"/>
              <a:t>hive.optimize.skewjoin</a:t>
            </a:r>
            <a:r>
              <a:rPr lang="en-IN" dirty="0"/>
              <a:t>=true;</a:t>
            </a:r>
          </a:p>
          <a:p>
            <a:pPr marL="0" indent="0">
              <a:buNone/>
            </a:pPr>
            <a:r>
              <a:rPr lang="en-IN" dirty="0"/>
              <a:t>set </a:t>
            </a:r>
            <a:r>
              <a:rPr lang="en-IN" dirty="0" err="1"/>
              <a:t>hive.skewjoin.key</a:t>
            </a:r>
            <a:r>
              <a:rPr lang="en-IN" dirty="0"/>
              <a:t>=500000;</a:t>
            </a:r>
          </a:p>
          <a:p>
            <a:pPr marL="0" indent="0">
              <a:buNone/>
            </a:pPr>
            <a:r>
              <a:rPr lang="en-IN" dirty="0"/>
              <a:t>set </a:t>
            </a:r>
            <a:r>
              <a:rPr lang="en-IN" dirty="0" err="1"/>
              <a:t>hive.skewjoin.mapjoin.map.tasks</a:t>
            </a:r>
            <a:r>
              <a:rPr lang="en-IN" dirty="0"/>
              <a:t>=10000;</a:t>
            </a:r>
          </a:p>
          <a:p>
            <a:pPr marL="0" indent="0">
              <a:buNone/>
            </a:pPr>
            <a:r>
              <a:rPr lang="en-IN" dirty="0"/>
              <a:t>set </a:t>
            </a:r>
            <a:r>
              <a:rPr lang="en-IN" dirty="0" err="1"/>
              <a:t>hive.skewjoin.mapjoin.min.split</a:t>
            </a:r>
            <a:r>
              <a:rPr lang="en-IN" dirty="0"/>
              <a:t>=33554432;</a:t>
            </a:r>
          </a:p>
        </p:txBody>
      </p:sp>
    </p:spTree>
    <p:extLst>
      <p:ext uri="{BB962C8B-B14F-4D97-AF65-F5344CB8AC3E}">
        <p14:creationId xmlns:p14="http://schemas.microsoft.com/office/powerpoint/2010/main" val="33847188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4288-2E95-3D66-37FA-11C1ED075B8C}"/>
              </a:ext>
            </a:extLst>
          </p:cNvPr>
          <p:cNvSpPr>
            <a:spLocks noGrp="1"/>
          </p:cNvSpPr>
          <p:nvPr>
            <p:ph type="title"/>
          </p:nvPr>
        </p:nvSpPr>
        <p:spPr/>
        <p:txBody>
          <a:bodyPr/>
          <a:lstStyle/>
          <a:p>
            <a:r>
              <a:rPr lang="en-IN" dirty="0"/>
              <a:t>Hive Performance Tuning Techniques</a:t>
            </a:r>
          </a:p>
        </p:txBody>
      </p:sp>
      <p:sp>
        <p:nvSpPr>
          <p:cNvPr id="3" name="Content Placeholder 2">
            <a:extLst>
              <a:ext uri="{FF2B5EF4-FFF2-40B4-BE49-F238E27FC236}">
                <a16:creationId xmlns:a16="http://schemas.microsoft.com/office/drawing/2014/main" id="{5C6497B3-756C-6CE3-CB0B-4C651768E8C9}"/>
              </a:ext>
            </a:extLst>
          </p:cNvPr>
          <p:cNvSpPr>
            <a:spLocks noGrp="1"/>
          </p:cNvSpPr>
          <p:nvPr>
            <p:ph idx="1"/>
          </p:nvPr>
        </p:nvSpPr>
        <p:spPr/>
        <p:txBody>
          <a:bodyPr/>
          <a:lstStyle/>
          <a:p>
            <a:r>
              <a:rPr lang="en-IN" dirty="0"/>
              <a:t>Partitions</a:t>
            </a:r>
          </a:p>
          <a:p>
            <a:r>
              <a:rPr lang="en-IN" dirty="0"/>
              <a:t>Bucketing</a:t>
            </a:r>
          </a:p>
          <a:p>
            <a:r>
              <a:rPr lang="en-IN" dirty="0"/>
              <a:t>Map Joins, Skew Joins</a:t>
            </a:r>
          </a:p>
          <a:p>
            <a:r>
              <a:rPr lang="en-IN" dirty="0"/>
              <a:t>Vectorization</a:t>
            </a:r>
            <a:br>
              <a:rPr lang="en-IN" dirty="0"/>
            </a:br>
            <a:r>
              <a:rPr lang="en-US" dirty="0"/>
              <a:t>set </a:t>
            </a:r>
            <a:r>
              <a:rPr lang="en-US" dirty="0" err="1"/>
              <a:t>hive.vectorized.execution.enable</a:t>
            </a:r>
            <a:r>
              <a:rPr lang="en-US" dirty="0"/>
              <a:t>=true</a:t>
            </a:r>
            <a:endParaRPr lang="en-IN" dirty="0"/>
          </a:p>
          <a:p>
            <a:r>
              <a:rPr lang="en-IN" dirty="0"/>
              <a:t>Hive Parallel execution</a:t>
            </a:r>
          </a:p>
        </p:txBody>
      </p:sp>
    </p:spTree>
    <p:extLst>
      <p:ext uri="{BB962C8B-B14F-4D97-AF65-F5344CB8AC3E}">
        <p14:creationId xmlns:p14="http://schemas.microsoft.com/office/powerpoint/2010/main" val="890144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D02F-C66A-4377-B33A-CC357678DB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FB2C81-CA47-620A-E0C8-DBBE7C836C5D}"/>
              </a:ext>
            </a:extLst>
          </p:cNvPr>
          <p:cNvSpPr>
            <a:spLocks noGrp="1"/>
          </p:cNvSpPr>
          <p:nvPr>
            <p:ph idx="1"/>
          </p:nvPr>
        </p:nvSpPr>
        <p:spPr/>
        <p:txBody>
          <a:bodyPr/>
          <a:lstStyle/>
          <a:p>
            <a:pPr marL="0" indent="0">
              <a:buNone/>
            </a:pPr>
            <a:r>
              <a:rPr lang="en-IN" dirty="0"/>
              <a:t>set </a:t>
            </a:r>
            <a:r>
              <a:rPr lang="en-IN" dirty="0" err="1"/>
              <a:t>hive.exec.parallel</a:t>
            </a:r>
            <a:r>
              <a:rPr lang="en-IN" dirty="0"/>
              <a:t>=true</a:t>
            </a:r>
          </a:p>
          <a:p>
            <a:pPr marL="0" indent="0">
              <a:buNone/>
            </a:pPr>
            <a:endParaRPr lang="en-IN" dirty="0"/>
          </a:p>
        </p:txBody>
      </p:sp>
      <p:pic>
        <p:nvPicPr>
          <p:cNvPr id="4" name="Picture 3">
            <a:extLst>
              <a:ext uri="{FF2B5EF4-FFF2-40B4-BE49-F238E27FC236}">
                <a16:creationId xmlns:a16="http://schemas.microsoft.com/office/drawing/2014/main" id="{497CC134-C250-8CD2-4E9A-B043C9B73060}"/>
              </a:ext>
            </a:extLst>
          </p:cNvPr>
          <p:cNvPicPr>
            <a:picLocks noChangeAspect="1"/>
          </p:cNvPicPr>
          <p:nvPr/>
        </p:nvPicPr>
        <p:blipFill>
          <a:blip r:embed="rId2"/>
          <a:stretch>
            <a:fillRect/>
          </a:stretch>
        </p:blipFill>
        <p:spPr>
          <a:xfrm>
            <a:off x="1247332" y="2242881"/>
            <a:ext cx="9591903" cy="4657801"/>
          </a:xfrm>
          <a:prstGeom prst="rect">
            <a:avLst/>
          </a:prstGeom>
        </p:spPr>
      </p:pic>
    </p:spTree>
    <p:extLst>
      <p:ext uri="{BB962C8B-B14F-4D97-AF65-F5344CB8AC3E}">
        <p14:creationId xmlns:p14="http://schemas.microsoft.com/office/powerpoint/2010/main" val="1061487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AF74-2B1A-D17B-04F9-72E0CEEB9F62}"/>
              </a:ext>
            </a:extLst>
          </p:cNvPr>
          <p:cNvSpPr>
            <a:spLocks noGrp="1"/>
          </p:cNvSpPr>
          <p:nvPr>
            <p:ph type="title"/>
          </p:nvPr>
        </p:nvSpPr>
        <p:spPr/>
        <p:txBody>
          <a:bodyPr/>
          <a:lstStyle/>
          <a:p>
            <a:r>
              <a:rPr lang="en-IN" dirty="0"/>
              <a:t>SQL vs Hive</a:t>
            </a:r>
          </a:p>
        </p:txBody>
      </p:sp>
      <p:sp>
        <p:nvSpPr>
          <p:cNvPr id="3" name="Content Placeholder 2">
            <a:extLst>
              <a:ext uri="{FF2B5EF4-FFF2-40B4-BE49-F238E27FC236}">
                <a16:creationId xmlns:a16="http://schemas.microsoft.com/office/drawing/2014/main" id="{763D76EA-3822-40B1-E59E-1484703F9025}"/>
              </a:ext>
            </a:extLst>
          </p:cNvPr>
          <p:cNvSpPr>
            <a:spLocks noGrp="1"/>
          </p:cNvSpPr>
          <p:nvPr>
            <p:ph idx="1"/>
          </p:nvPr>
        </p:nvSpPr>
        <p:spPr/>
        <p:txBody>
          <a:bodyPr/>
          <a:lstStyle/>
          <a:p>
            <a:r>
              <a:rPr lang="en-US" dirty="0"/>
              <a:t>Hive is schema on read while </a:t>
            </a:r>
            <a:r>
              <a:rPr lang="en-US" dirty="0" err="1"/>
              <a:t>sql</a:t>
            </a:r>
            <a:r>
              <a:rPr lang="en-US" dirty="0"/>
              <a:t> is schema on write</a:t>
            </a:r>
          </a:p>
          <a:p>
            <a:r>
              <a:rPr lang="en-US" dirty="0"/>
              <a:t>Hive is for analytics while SQL is for </a:t>
            </a:r>
            <a:r>
              <a:rPr lang="en-US" dirty="0" err="1"/>
              <a:t>transcational</a:t>
            </a:r>
            <a:endParaRPr lang="en-US" dirty="0"/>
          </a:p>
          <a:p>
            <a:r>
              <a:rPr lang="en-US" dirty="0"/>
              <a:t>Hive is a </a:t>
            </a:r>
            <a:r>
              <a:rPr lang="en-US" dirty="0" err="1"/>
              <a:t>datawarehouse</a:t>
            </a:r>
            <a:r>
              <a:rPr lang="en-US" dirty="0"/>
              <a:t> and SQL is a database</a:t>
            </a:r>
          </a:p>
          <a:p>
            <a:r>
              <a:rPr lang="en-US" dirty="0"/>
              <a:t>SQL supports only structured data while hive supports structured and semi structured data</a:t>
            </a:r>
            <a:endParaRPr lang="en-IN" dirty="0"/>
          </a:p>
        </p:txBody>
      </p:sp>
    </p:spTree>
    <p:extLst>
      <p:ext uri="{BB962C8B-B14F-4D97-AF65-F5344CB8AC3E}">
        <p14:creationId xmlns:p14="http://schemas.microsoft.com/office/powerpoint/2010/main" val="1236381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985A-39E8-5A3E-5A0B-EA7EC732FC4D}"/>
              </a:ext>
            </a:extLst>
          </p:cNvPr>
          <p:cNvSpPr>
            <a:spLocks noGrp="1"/>
          </p:cNvSpPr>
          <p:nvPr>
            <p:ph type="title"/>
          </p:nvPr>
        </p:nvSpPr>
        <p:spPr/>
        <p:txBody>
          <a:bodyPr/>
          <a:lstStyle/>
          <a:p>
            <a:r>
              <a:rPr lang="en-IN" dirty="0"/>
              <a:t>Scala</a:t>
            </a:r>
          </a:p>
        </p:txBody>
      </p:sp>
      <p:sp>
        <p:nvSpPr>
          <p:cNvPr id="3" name="Content Placeholder 2">
            <a:extLst>
              <a:ext uri="{FF2B5EF4-FFF2-40B4-BE49-F238E27FC236}">
                <a16:creationId xmlns:a16="http://schemas.microsoft.com/office/drawing/2014/main" id="{12B9B8A0-D64F-9CAE-69EB-5428E4038739}"/>
              </a:ext>
            </a:extLst>
          </p:cNvPr>
          <p:cNvSpPr>
            <a:spLocks noGrp="1"/>
          </p:cNvSpPr>
          <p:nvPr>
            <p:ph idx="1"/>
          </p:nvPr>
        </p:nvSpPr>
        <p:spPr/>
        <p:txBody>
          <a:bodyPr/>
          <a:lstStyle/>
          <a:p>
            <a:r>
              <a:rPr lang="en-US" dirty="0"/>
              <a:t>Scala is compatible with Java</a:t>
            </a:r>
          </a:p>
          <a:p>
            <a:r>
              <a:rPr lang="en-IN" dirty="0"/>
              <a:t>Semicolons are optional in </a:t>
            </a:r>
            <a:r>
              <a:rPr lang="en-IN" dirty="0" err="1"/>
              <a:t>scala</a:t>
            </a:r>
            <a:endParaRPr lang="en-US" dirty="0"/>
          </a:p>
          <a:p>
            <a:r>
              <a:rPr lang="en-IN" dirty="0"/>
              <a:t>Scala is statically typed</a:t>
            </a:r>
            <a:endParaRPr lang="en-US" dirty="0"/>
          </a:p>
          <a:p>
            <a:r>
              <a:rPr lang="en-US" dirty="0"/>
              <a:t>Everything in Scala is an object</a:t>
            </a:r>
            <a:endParaRPr lang="en-IN" dirty="0"/>
          </a:p>
        </p:txBody>
      </p:sp>
    </p:spTree>
    <p:extLst>
      <p:ext uri="{BB962C8B-B14F-4D97-AF65-F5344CB8AC3E}">
        <p14:creationId xmlns:p14="http://schemas.microsoft.com/office/powerpoint/2010/main" val="2041046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E30D-E915-174F-E8D2-CCC8D2139E32}"/>
              </a:ext>
            </a:extLst>
          </p:cNvPr>
          <p:cNvSpPr>
            <a:spLocks noGrp="1"/>
          </p:cNvSpPr>
          <p:nvPr>
            <p:ph type="title"/>
          </p:nvPr>
        </p:nvSpPr>
        <p:spPr/>
        <p:txBody>
          <a:bodyPr/>
          <a:lstStyle/>
          <a:p>
            <a:r>
              <a:rPr lang="en-IN" dirty="0"/>
              <a:t>Scala – Conditional Statements</a:t>
            </a:r>
          </a:p>
        </p:txBody>
      </p:sp>
      <p:sp>
        <p:nvSpPr>
          <p:cNvPr id="3" name="Content Placeholder 2">
            <a:extLst>
              <a:ext uri="{FF2B5EF4-FFF2-40B4-BE49-F238E27FC236}">
                <a16:creationId xmlns:a16="http://schemas.microsoft.com/office/drawing/2014/main" id="{A7FA8C23-8582-1995-9BB2-86EF4F489DCE}"/>
              </a:ext>
            </a:extLst>
          </p:cNvPr>
          <p:cNvSpPr>
            <a:spLocks noGrp="1"/>
          </p:cNvSpPr>
          <p:nvPr>
            <p:ph idx="1"/>
          </p:nvPr>
        </p:nvSpPr>
        <p:spPr/>
        <p:txBody>
          <a:bodyPr/>
          <a:lstStyle/>
          <a:p>
            <a:r>
              <a:rPr lang="en-IN" b="0" i="0" dirty="0">
                <a:solidFill>
                  <a:srgbClr val="000000"/>
                </a:solidFill>
                <a:effectLst/>
                <a:latin typeface="inter-regular"/>
              </a:rPr>
              <a:t>If statement</a:t>
            </a:r>
          </a:p>
          <a:p>
            <a:r>
              <a:rPr lang="en-IN" b="0" i="0" dirty="0">
                <a:solidFill>
                  <a:srgbClr val="000000"/>
                </a:solidFill>
                <a:effectLst/>
                <a:latin typeface="inter-regular"/>
              </a:rPr>
              <a:t>If-else statement</a:t>
            </a:r>
          </a:p>
          <a:p>
            <a:r>
              <a:rPr lang="en-IN" b="0" i="0" dirty="0">
                <a:solidFill>
                  <a:srgbClr val="000000"/>
                </a:solidFill>
                <a:effectLst/>
                <a:latin typeface="inter-regular"/>
              </a:rPr>
              <a:t>Nested if-else statement</a:t>
            </a:r>
          </a:p>
          <a:p>
            <a:r>
              <a:rPr lang="en-IN" dirty="0">
                <a:solidFill>
                  <a:srgbClr val="000000"/>
                </a:solidFill>
                <a:latin typeface="inter-regular"/>
              </a:rPr>
              <a:t>If else if Ladder statement</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428296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4169-797E-5FA5-8B74-5DB5581942D0}"/>
              </a:ext>
            </a:extLst>
          </p:cNvPr>
          <p:cNvSpPr>
            <a:spLocks noGrp="1"/>
          </p:cNvSpPr>
          <p:nvPr>
            <p:ph type="title"/>
          </p:nvPr>
        </p:nvSpPr>
        <p:spPr/>
        <p:txBody>
          <a:bodyPr/>
          <a:lstStyle/>
          <a:p>
            <a:r>
              <a:rPr lang="en-IN" dirty="0"/>
              <a:t>If condition</a:t>
            </a:r>
          </a:p>
        </p:txBody>
      </p:sp>
      <p:sp>
        <p:nvSpPr>
          <p:cNvPr id="3" name="Content Placeholder 2">
            <a:extLst>
              <a:ext uri="{FF2B5EF4-FFF2-40B4-BE49-F238E27FC236}">
                <a16:creationId xmlns:a16="http://schemas.microsoft.com/office/drawing/2014/main" id="{DF3AA3FB-40F6-E32C-B12D-90863E91C71E}"/>
              </a:ext>
            </a:extLst>
          </p:cNvPr>
          <p:cNvSpPr>
            <a:spLocks noGrp="1"/>
          </p:cNvSpPr>
          <p:nvPr>
            <p:ph idx="1"/>
          </p:nvPr>
        </p:nvSpPr>
        <p:spPr/>
        <p:txBody>
          <a:bodyPr/>
          <a:lstStyle/>
          <a:p>
            <a:pPr marL="0" indent="0">
              <a:buNone/>
            </a:pPr>
            <a:endParaRPr lang="en-IN" dirty="0"/>
          </a:p>
          <a:p>
            <a:pPr marL="0" indent="0">
              <a:buNone/>
            </a:pPr>
            <a:r>
              <a:rPr lang="en-US" dirty="0"/>
              <a:t>if(condition)</a:t>
            </a:r>
          </a:p>
          <a:p>
            <a:pPr marL="0" indent="0">
              <a:buNone/>
            </a:pPr>
            <a:r>
              <a:rPr lang="en-US" dirty="0"/>
              <a:t>{  </a:t>
            </a:r>
          </a:p>
          <a:p>
            <a:pPr marL="0" indent="0">
              <a:buNone/>
            </a:pPr>
            <a:r>
              <a:rPr lang="en-US" dirty="0"/>
              <a:t>    // Statements to be executed  </a:t>
            </a:r>
          </a:p>
          <a:p>
            <a:pPr marL="0" indent="0">
              <a:buNone/>
            </a:pPr>
            <a:r>
              <a:rPr lang="en-US" dirty="0"/>
              <a:t>} </a:t>
            </a:r>
            <a:endParaRPr lang="en-IN" dirty="0"/>
          </a:p>
        </p:txBody>
      </p:sp>
    </p:spTree>
    <p:extLst>
      <p:ext uri="{BB962C8B-B14F-4D97-AF65-F5344CB8AC3E}">
        <p14:creationId xmlns:p14="http://schemas.microsoft.com/office/powerpoint/2010/main" val="2727012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CC4E-D2CB-8C8D-9D82-6593E2718C0D}"/>
              </a:ext>
            </a:extLst>
          </p:cNvPr>
          <p:cNvSpPr>
            <a:spLocks noGrp="1"/>
          </p:cNvSpPr>
          <p:nvPr>
            <p:ph type="title"/>
          </p:nvPr>
        </p:nvSpPr>
        <p:spPr/>
        <p:txBody>
          <a:bodyPr/>
          <a:lstStyle/>
          <a:p>
            <a:r>
              <a:rPr lang="en-IN" dirty="0"/>
              <a:t>Scala If else</a:t>
            </a:r>
          </a:p>
        </p:txBody>
      </p:sp>
      <p:sp>
        <p:nvSpPr>
          <p:cNvPr id="3" name="Content Placeholder 2">
            <a:extLst>
              <a:ext uri="{FF2B5EF4-FFF2-40B4-BE49-F238E27FC236}">
                <a16:creationId xmlns:a16="http://schemas.microsoft.com/office/drawing/2014/main" id="{EE84ECF0-61F8-8000-522C-02B8DEA83C96}"/>
              </a:ext>
            </a:extLst>
          </p:cNvPr>
          <p:cNvSpPr>
            <a:spLocks noGrp="1"/>
          </p:cNvSpPr>
          <p:nvPr>
            <p:ph idx="1"/>
          </p:nvPr>
        </p:nvSpPr>
        <p:spPr/>
        <p:txBody>
          <a:bodyPr/>
          <a:lstStyle/>
          <a:p>
            <a:pPr marL="0" indent="0">
              <a:buNone/>
            </a:pPr>
            <a:r>
              <a:rPr lang="en-US" dirty="0"/>
              <a:t>if(condition)</a:t>
            </a:r>
          </a:p>
          <a:p>
            <a:pPr marL="0" indent="0">
              <a:buNone/>
            </a:pPr>
            <a:r>
              <a:rPr lang="en-US" dirty="0"/>
              <a:t>{  </a:t>
            </a:r>
          </a:p>
          <a:p>
            <a:pPr marL="0" indent="0">
              <a:buNone/>
            </a:pPr>
            <a:r>
              <a:rPr lang="en-US" dirty="0"/>
              <a:t>    // If block statements to be executed  </a:t>
            </a:r>
          </a:p>
          <a:p>
            <a:pPr marL="0" indent="0">
              <a:buNone/>
            </a:pPr>
            <a:r>
              <a:rPr lang="en-US" dirty="0"/>
              <a:t>} else </a:t>
            </a:r>
          </a:p>
          <a:p>
            <a:pPr marL="0" indent="0">
              <a:buNone/>
            </a:pPr>
            <a:r>
              <a:rPr lang="en-US" dirty="0"/>
              <a:t>{  </a:t>
            </a:r>
          </a:p>
          <a:p>
            <a:pPr marL="0" indent="0">
              <a:buNone/>
            </a:pPr>
            <a:r>
              <a:rPr lang="en-US" dirty="0"/>
              <a:t>    // Else bock statements to be executed  </a:t>
            </a:r>
          </a:p>
          <a:p>
            <a:pPr marL="0" indent="0">
              <a:buNone/>
            </a:pPr>
            <a:r>
              <a:rPr lang="en-US" dirty="0"/>
              <a:t>} </a:t>
            </a:r>
            <a:endParaRPr lang="en-IN" dirty="0"/>
          </a:p>
        </p:txBody>
      </p:sp>
    </p:spTree>
    <p:extLst>
      <p:ext uri="{BB962C8B-B14F-4D97-AF65-F5344CB8AC3E}">
        <p14:creationId xmlns:p14="http://schemas.microsoft.com/office/powerpoint/2010/main" val="224719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9AF2-24E4-C5CF-A36D-DA644A406C7B}"/>
              </a:ext>
            </a:extLst>
          </p:cNvPr>
          <p:cNvSpPr>
            <a:spLocks noGrp="1"/>
          </p:cNvSpPr>
          <p:nvPr>
            <p:ph type="title"/>
          </p:nvPr>
        </p:nvSpPr>
        <p:spPr/>
        <p:txBody>
          <a:bodyPr/>
          <a:lstStyle/>
          <a:p>
            <a:r>
              <a:rPr lang="en-IN" dirty="0"/>
              <a:t>If Else If Ladder Statement</a:t>
            </a:r>
          </a:p>
        </p:txBody>
      </p:sp>
      <p:sp>
        <p:nvSpPr>
          <p:cNvPr id="3" name="Content Placeholder 2">
            <a:extLst>
              <a:ext uri="{FF2B5EF4-FFF2-40B4-BE49-F238E27FC236}">
                <a16:creationId xmlns:a16="http://schemas.microsoft.com/office/drawing/2014/main" id="{68E0A2AA-A505-B953-8309-ACD4AA51AE98}"/>
              </a:ext>
            </a:extLst>
          </p:cNvPr>
          <p:cNvSpPr>
            <a:spLocks noGrp="1"/>
          </p:cNvSpPr>
          <p:nvPr>
            <p:ph idx="1"/>
          </p:nvPr>
        </p:nvSpPr>
        <p:spPr/>
        <p:txBody>
          <a:bodyPr>
            <a:noAutofit/>
          </a:bodyPr>
          <a:lstStyle/>
          <a:p>
            <a:pPr marL="0" indent="0">
              <a:buNone/>
            </a:pPr>
            <a:r>
              <a:rPr lang="en-US" sz="1600" dirty="0"/>
              <a:t>if (condition1)</a:t>
            </a:r>
          </a:p>
          <a:p>
            <a:pPr marL="0" indent="0">
              <a:buNone/>
            </a:pPr>
            <a:r>
              <a:rPr lang="en-US" sz="1600" dirty="0"/>
              <a:t>{    </a:t>
            </a:r>
          </a:p>
          <a:p>
            <a:pPr marL="0" indent="0">
              <a:buNone/>
            </a:pPr>
            <a:r>
              <a:rPr lang="en-US" sz="1600" dirty="0"/>
              <a:t>//Code to be executed if condition1 is true    </a:t>
            </a:r>
          </a:p>
          <a:p>
            <a:pPr marL="0" indent="0">
              <a:buNone/>
            </a:pPr>
            <a:r>
              <a:rPr lang="en-US" sz="1600" dirty="0"/>
              <a:t>}</a:t>
            </a:r>
          </a:p>
          <a:p>
            <a:pPr marL="0" indent="0">
              <a:buNone/>
            </a:pPr>
            <a:r>
              <a:rPr lang="en-US" sz="1600" dirty="0"/>
              <a:t> else if (condition2)</a:t>
            </a:r>
          </a:p>
          <a:p>
            <a:pPr marL="0" indent="0">
              <a:buNone/>
            </a:pPr>
            <a:r>
              <a:rPr lang="en-US" sz="1600" dirty="0"/>
              <a:t>{    </a:t>
            </a:r>
          </a:p>
          <a:p>
            <a:pPr marL="0" indent="0">
              <a:buNone/>
            </a:pPr>
            <a:r>
              <a:rPr lang="en-US" sz="1600" dirty="0"/>
              <a:t>//Code to be executed if condition2 is true    </a:t>
            </a:r>
          </a:p>
          <a:p>
            <a:pPr marL="0" indent="0">
              <a:buNone/>
            </a:pPr>
            <a:r>
              <a:rPr lang="en-US" sz="1600" dirty="0"/>
              <a:t>} </a:t>
            </a:r>
          </a:p>
          <a:p>
            <a:pPr marL="0" indent="0">
              <a:buNone/>
            </a:pPr>
            <a:r>
              <a:rPr lang="en-US" sz="1600" dirty="0"/>
              <a:t>...    </a:t>
            </a:r>
          </a:p>
          <a:p>
            <a:pPr marL="0" indent="0">
              <a:buNone/>
            </a:pPr>
            <a:r>
              <a:rPr lang="en-US" sz="1600" dirty="0"/>
              <a:t>else </a:t>
            </a:r>
          </a:p>
          <a:p>
            <a:pPr marL="0" indent="0">
              <a:buNone/>
            </a:pPr>
            <a:r>
              <a:rPr lang="en-US" sz="1600" dirty="0"/>
              <a:t>{    </a:t>
            </a:r>
          </a:p>
          <a:p>
            <a:pPr marL="0" indent="0">
              <a:buNone/>
            </a:pPr>
            <a:r>
              <a:rPr lang="en-US" sz="1600" dirty="0"/>
              <a:t>//Code to be executed if all the conditions are false    </a:t>
            </a:r>
          </a:p>
          <a:p>
            <a:pPr marL="0" indent="0">
              <a:buNone/>
            </a:pPr>
            <a:r>
              <a:rPr lang="en-US" sz="1600" dirty="0"/>
              <a:t>} </a:t>
            </a:r>
            <a:endParaRPr lang="en-IN" sz="1600" dirty="0"/>
          </a:p>
        </p:txBody>
      </p:sp>
    </p:spTree>
    <p:extLst>
      <p:ext uri="{BB962C8B-B14F-4D97-AF65-F5344CB8AC3E}">
        <p14:creationId xmlns:p14="http://schemas.microsoft.com/office/powerpoint/2010/main" val="335953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EEDF-0C7C-B761-3500-FF7ECD14CE7B}"/>
              </a:ext>
            </a:extLst>
          </p:cNvPr>
          <p:cNvSpPr>
            <a:spLocks noGrp="1"/>
          </p:cNvSpPr>
          <p:nvPr>
            <p:ph type="title"/>
          </p:nvPr>
        </p:nvSpPr>
        <p:spPr/>
        <p:txBody>
          <a:bodyPr/>
          <a:lstStyle/>
          <a:p>
            <a:r>
              <a:rPr lang="en-IN" dirty="0"/>
              <a:t>Nested If else</a:t>
            </a:r>
          </a:p>
        </p:txBody>
      </p:sp>
      <p:sp>
        <p:nvSpPr>
          <p:cNvPr id="3" name="Content Placeholder 2">
            <a:extLst>
              <a:ext uri="{FF2B5EF4-FFF2-40B4-BE49-F238E27FC236}">
                <a16:creationId xmlns:a16="http://schemas.microsoft.com/office/drawing/2014/main" id="{C7929889-56A7-13D1-3848-E19CC6067168}"/>
              </a:ext>
            </a:extLst>
          </p:cNvPr>
          <p:cNvSpPr>
            <a:spLocks noGrp="1"/>
          </p:cNvSpPr>
          <p:nvPr>
            <p:ph idx="1"/>
          </p:nvPr>
        </p:nvSpPr>
        <p:spPr/>
        <p:txBody>
          <a:bodyPr>
            <a:normAutofit fontScale="55000" lnSpcReduction="20000"/>
          </a:bodyPr>
          <a:lstStyle/>
          <a:p>
            <a:pPr marL="0" indent="0">
              <a:buNone/>
            </a:pPr>
            <a:r>
              <a:rPr lang="en-US" dirty="0"/>
              <a:t>if (condition_1) </a:t>
            </a:r>
          </a:p>
          <a:p>
            <a:pPr marL="0" indent="0">
              <a:buNone/>
            </a:pPr>
            <a:r>
              <a:rPr lang="en-US" dirty="0"/>
              <a:t>{</a:t>
            </a:r>
          </a:p>
          <a:p>
            <a:pPr marL="0" indent="0">
              <a:buNone/>
            </a:pPr>
            <a:r>
              <a:rPr lang="en-US" dirty="0"/>
              <a:t>  if (condition_2) </a:t>
            </a:r>
          </a:p>
          <a:p>
            <a:pPr marL="0" indent="0">
              <a:buNone/>
            </a:pPr>
            <a:r>
              <a:rPr lang="en-US" dirty="0"/>
              <a:t>   {</a:t>
            </a:r>
          </a:p>
          <a:p>
            <a:pPr marL="0" indent="0">
              <a:buNone/>
            </a:pPr>
            <a:r>
              <a:rPr lang="en-US" dirty="0"/>
              <a:t>     // Executes when condition_2 is true</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 Executes when condition_2 is false</a:t>
            </a:r>
          </a:p>
          <a:p>
            <a:pPr marL="0" indent="0">
              <a:buNone/>
            </a:pPr>
            <a:r>
              <a:rPr lang="en-US" dirty="0"/>
              <a:t>  }</a:t>
            </a:r>
          </a:p>
          <a:p>
            <a:pPr marL="0" indent="0">
              <a:buNone/>
            </a:pPr>
            <a:r>
              <a:rPr lang="en-US" dirty="0"/>
              <a:t>}</a:t>
            </a:r>
          </a:p>
          <a:p>
            <a:pPr marL="0" indent="0">
              <a:buNone/>
            </a:pPr>
            <a:r>
              <a:rPr lang="en-US" dirty="0"/>
              <a:t>else</a:t>
            </a:r>
          </a:p>
          <a:p>
            <a:pPr marL="0" indent="0">
              <a:buNone/>
            </a:pPr>
            <a:r>
              <a:rPr lang="en-US" dirty="0"/>
              <a:t>{ </a:t>
            </a:r>
          </a:p>
          <a:p>
            <a:pPr marL="0" indent="0">
              <a:buNone/>
            </a:pPr>
            <a:r>
              <a:rPr lang="en-US" dirty="0"/>
              <a:t>   //can have else statement or nested if else here</a:t>
            </a:r>
          </a:p>
          <a:p>
            <a:pPr marL="0" indent="0">
              <a:buNone/>
            </a:pPr>
            <a:r>
              <a:rPr lang="en-US" dirty="0"/>
              <a:t>}</a:t>
            </a:r>
            <a:endParaRPr lang="en-IN" dirty="0"/>
          </a:p>
        </p:txBody>
      </p:sp>
    </p:spTree>
    <p:extLst>
      <p:ext uri="{BB962C8B-B14F-4D97-AF65-F5344CB8AC3E}">
        <p14:creationId xmlns:p14="http://schemas.microsoft.com/office/powerpoint/2010/main" val="293184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1DAC-1C70-FCF0-E9A0-C5EC7FA59E57}"/>
              </a:ext>
            </a:extLst>
          </p:cNvPr>
          <p:cNvSpPr>
            <a:spLocks noGrp="1"/>
          </p:cNvSpPr>
          <p:nvPr>
            <p:ph type="title"/>
          </p:nvPr>
        </p:nvSpPr>
        <p:spPr/>
        <p:txBody>
          <a:bodyPr/>
          <a:lstStyle/>
          <a:p>
            <a:r>
              <a:rPr lang="en-IN" dirty="0"/>
              <a:t>Hadoop 1.0 Architecture</a:t>
            </a:r>
          </a:p>
        </p:txBody>
      </p:sp>
      <p:pic>
        <p:nvPicPr>
          <p:cNvPr id="6" name="Content Placeholder 5">
            <a:extLst>
              <a:ext uri="{FF2B5EF4-FFF2-40B4-BE49-F238E27FC236}">
                <a16:creationId xmlns:a16="http://schemas.microsoft.com/office/drawing/2014/main" id="{55B0F9FE-D190-47E6-2CB9-2C2B473C5D08}"/>
              </a:ext>
            </a:extLst>
          </p:cNvPr>
          <p:cNvPicPr>
            <a:picLocks noGrp="1" noChangeAspect="1"/>
          </p:cNvPicPr>
          <p:nvPr>
            <p:ph idx="1"/>
          </p:nvPr>
        </p:nvPicPr>
        <p:blipFill>
          <a:blip r:embed="rId2">
            <a:lum/>
            <a:alphaModFix/>
          </a:blip>
          <a:srcRect/>
          <a:stretch>
            <a:fillRect/>
          </a:stretch>
        </p:blipFill>
        <p:spPr>
          <a:xfrm>
            <a:off x="1388948" y="1232899"/>
            <a:ext cx="8422872" cy="5714789"/>
          </a:xfrm>
        </p:spPr>
      </p:pic>
    </p:spTree>
    <p:extLst>
      <p:ext uri="{BB962C8B-B14F-4D97-AF65-F5344CB8AC3E}">
        <p14:creationId xmlns:p14="http://schemas.microsoft.com/office/powerpoint/2010/main" val="2125380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6974-B9A0-C3E5-A503-BC29B2E5418E}"/>
              </a:ext>
            </a:extLst>
          </p:cNvPr>
          <p:cNvSpPr>
            <a:spLocks noGrp="1"/>
          </p:cNvSpPr>
          <p:nvPr>
            <p:ph type="title"/>
          </p:nvPr>
        </p:nvSpPr>
        <p:spPr/>
        <p:txBody>
          <a:bodyPr/>
          <a:lstStyle/>
          <a:p>
            <a:r>
              <a:rPr lang="en-IN" dirty="0"/>
              <a:t>While loop</a:t>
            </a:r>
          </a:p>
        </p:txBody>
      </p:sp>
      <p:sp>
        <p:nvSpPr>
          <p:cNvPr id="3" name="Content Placeholder 2">
            <a:extLst>
              <a:ext uri="{FF2B5EF4-FFF2-40B4-BE49-F238E27FC236}">
                <a16:creationId xmlns:a16="http://schemas.microsoft.com/office/drawing/2014/main" id="{1BF90AA5-1C5F-21D1-DD2D-E6A56EFFCBB8}"/>
              </a:ext>
            </a:extLst>
          </p:cNvPr>
          <p:cNvSpPr>
            <a:spLocks noGrp="1"/>
          </p:cNvSpPr>
          <p:nvPr>
            <p:ph idx="1"/>
          </p:nvPr>
        </p:nvSpPr>
        <p:spPr/>
        <p:txBody>
          <a:bodyPr/>
          <a:lstStyle/>
          <a:p>
            <a:pPr marL="0" indent="0">
              <a:buNone/>
            </a:pPr>
            <a:r>
              <a:rPr lang="en-US" dirty="0"/>
              <a:t>while(condition)</a:t>
            </a:r>
          </a:p>
          <a:p>
            <a:pPr marL="0" indent="0">
              <a:buNone/>
            </a:pPr>
            <a:r>
              <a:rPr lang="en-US" dirty="0"/>
              <a:t>{  </a:t>
            </a:r>
          </a:p>
          <a:p>
            <a:pPr marL="0" indent="0">
              <a:buNone/>
            </a:pPr>
            <a:r>
              <a:rPr lang="en-US" dirty="0"/>
              <a:t>    // Statements to be executed  </a:t>
            </a:r>
          </a:p>
          <a:p>
            <a:pPr marL="0" indent="0">
              <a:buNone/>
            </a:pPr>
            <a:r>
              <a:rPr lang="en-US" dirty="0"/>
              <a:t>} </a:t>
            </a:r>
            <a:endParaRPr lang="en-IN" dirty="0"/>
          </a:p>
        </p:txBody>
      </p:sp>
    </p:spTree>
    <p:extLst>
      <p:ext uri="{BB962C8B-B14F-4D97-AF65-F5344CB8AC3E}">
        <p14:creationId xmlns:p14="http://schemas.microsoft.com/office/powerpoint/2010/main" val="10903243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EB7E-AC03-0568-596D-DD386D75D7B5}"/>
              </a:ext>
            </a:extLst>
          </p:cNvPr>
          <p:cNvSpPr>
            <a:spLocks noGrp="1"/>
          </p:cNvSpPr>
          <p:nvPr>
            <p:ph type="title"/>
          </p:nvPr>
        </p:nvSpPr>
        <p:spPr/>
        <p:txBody>
          <a:bodyPr/>
          <a:lstStyle/>
          <a:p>
            <a:r>
              <a:rPr lang="en-IN" dirty="0"/>
              <a:t>For Loop</a:t>
            </a:r>
          </a:p>
        </p:txBody>
      </p:sp>
      <p:sp>
        <p:nvSpPr>
          <p:cNvPr id="3" name="Content Placeholder 2">
            <a:extLst>
              <a:ext uri="{FF2B5EF4-FFF2-40B4-BE49-F238E27FC236}">
                <a16:creationId xmlns:a16="http://schemas.microsoft.com/office/drawing/2014/main" id="{83073D2D-57A5-FF5F-798B-6C761C71E79F}"/>
              </a:ext>
            </a:extLst>
          </p:cNvPr>
          <p:cNvSpPr>
            <a:spLocks noGrp="1"/>
          </p:cNvSpPr>
          <p:nvPr>
            <p:ph idx="1"/>
          </p:nvPr>
        </p:nvSpPr>
        <p:spPr/>
        <p:txBody>
          <a:bodyPr/>
          <a:lstStyle/>
          <a:p>
            <a:pPr marL="0" indent="0">
              <a:buNone/>
            </a:pPr>
            <a:r>
              <a:rPr lang="en-US" dirty="0"/>
              <a:t>for( </a:t>
            </a:r>
            <a:r>
              <a:rPr lang="en-US" dirty="0" err="1"/>
              <a:t>i</a:t>
            </a:r>
            <a:r>
              <a:rPr lang="en-US" dirty="0"/>
              <a:t> &lt;- range)</a:t>
            </a:r>
          </a:p>
          <a:p>
            <a:pPr marL="0" indent="0">
              <a:buNone/>
            </a:pPr>
            <a:r>
              <a:rPr lang="en-US" dirty="0"/>
              <a:t>{  </a:t>
            </a:r>
          </a:p>
          <a:p>
            <a:pPr marL="0" indent="0">
              <a:buNone/>
            </a:pPr>
            <a:r>
              <a:rPr lang="en-US" dirty="0"/>
              <a:t>    // statements to be executed  </a:t>
            </a:r>
          </a:p>
          <a:p>
            <a:pPr marL="0" indent="0">
              <a:buNone/>
            </a:pPr>
            <a:r>
              <a:rPr lang="en-US" dirty="0"/>
              <a:t>} </a:t>
            </a:r>
            <a:endParaRPr lang="en-IN" dirty="0"/>
          </a:p>
        </p:txBody>
      </p:sp>
    </p:spTree>
    <p:extLst>
      <p:ext uri="{BB962C8B-B14F-4D97-AF65-F5344CB8AC3E}">
        <p14:creationId xmlns:p14="http://schemas.microsoft.com/office/powerpoint/2010/main" val="18359401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AD1B-EEE9-DA20-C609-EC06280866A8}"/>
              </a:ext>
            </a:extLst>
          </p:cNvPr>
          <p:cNvSpPr>
            <a:spLocks noGrp="1"/>
          </p:cNvSpPr>
          <p:nvPr>
            <p:ph type="title"/>
          </p:nvPr>
        </p:nvSpPr>
        <p:spPr/>
        <p:txBody>
          <a:bodyPr/>
          <a:lstStyle/>
          <a:p>
            <a:r>
              <a:rPr lang="en-IN" dirty="0"/>
              <a:t>The Break statement</a:t>
            </a:r>
          </a:p>
        </p:txBody>
      </p:sp>
      <p:sp>
        <p:nvSpPr>
          <p:cNvPr id="3" name="Content Placeholder 2">
            <a:extLst>
              <a:ext uri="{FF2B5EF4-FFF2-40B4-BE49-F238E27FC236}">
                <a16:creationId xmlns:a16="http://schemas.microsoft.com/office/drawing/2014/main" id="{FAF3C073-023E-6593-EC70-3C340EC8E363}"/>
              </a:ext>
            </a:extLst>
          </p:cNvPr>
          <p:cNvSpPr>
            <a:spLocks noGrp="1"/>
          </p:cNvSpPr>
          <p:nvPr>
            <p:ph idx="1"/>
          </p:nvPr>
        </p:nvSpPr>
        <p:spPr/>
        <p:txBody>
          <a:bodyPr/>
          <a:lstStyle/>
          <a:p>
            <a:pPr marL="0" indent="0">
              <a:buNone/>
            </a:pPr>
            <a:endParaRPr lang="en-IN" dirty="0"/>
          </a:p>
          <a:p>
            <a:pPr marL="0" indent="0">
              <a:buNone/>
            </a:pPr>
            <a:r>
              <a:rPr lang="en-US" dirty="0"/>
              <a:t>Break is used to break a loop or program execution. It skips the current execution. Inside inner loop it breaks the execution of inner loop.</a:t>
            </a:r>
            <a:endParaRPr lang="en-IN" dirty="0"/>
          </a:p>
        </p:txBody>
      </p:sp>
    </p:spTree>
    <p:extLst>
      <p:ext uri="{BB962C8B-B14F-4D97-AF65-F5344CB8AC3E}">
        <p14:creationId xmlns:p14="http://schemas.microsoft.com/office/powerpoint/2010/main" val="8308834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C86F-8B88-8E9F-89A5-EEF2BCD15224}"/>
              </a:ext>
            </a:extLst>
          </p:cNvPr>
          <p:cNvSpPr>
            <a:spLocks noGrp="1"/>
          </p:cNvSpPr>
          <p:nvPr>
            <p:ph type="title"/>
          </p:nvPr>
        </p:nvSpPr>
        <p:spPr/>
        <p:txBody>
          <a:bodyPr/>
          <a:lstStyle/>
          <a:p>
            <a:r>
              <a:rPr lang="en-IN" dirty="0"/>
              <a:t>Class and Object</a:t>
            </a:r>
          </a:p>
        </p:txBody>
      </p:sp>
      <p:sp>
        <p:nvSpPr>
          <p:cNvPr id="3" name="Content Placeholder 2">
            <a:extLst>
              <a:ext uri="{FF2B5EF4-FFF2-40B4-BE49-F238E27FC236}">
                <a16:creationId xmlns:a16="http://schemas.microsoft.com/office/drawing/2014/main" id="{6B61CBBC-05DA-AE78-81F1-B1389F907A0D}"/>
              </a:ext>
            </a:extLst>
          </p:cNvPr>
          <p:cNvSpPr>
            <a:spLocks noGrp="1"/>
          </p:cNvSpPr>
          <p:nvPr>
            <p:ph idx="1"/>
          </p:nvPr>
        </p:nvSpPr>
        <p:spPr/>
        <p:txBody>
          <a:bodyPr/>
          <a:lstStyle/>
          <a:p>
            <a:pPr marL="0" indent="0">
              <a:buNone/>
            </a:pPr>
            <a:r>
              <a:rPr lang="en-IN" dirty="0"/>
              <a:t>A class is basically collection of similar objects. </a:t>
            </a:r>
          </a:p>
          <a:p>
            <a:pPr marL="0" indent="0">
              <a:buNone/>
            </a:pPr>
            <a:r>
              <a:rPr lang="en-IN" dirty="0"/>
              <a:t>An object is an instance of that class.</a:t>
            </a:r>
          </a:p>
          <a:p>
            <a:pPr marL="0" indent="0">
              <a:buNone/>
            </a:pPr>
            <a:r>
              <a:rPr lang="en-IN" dirty="0" err="1"/>
              <a:t>Eg</a:t>
            </a:r>
            <a:r>
              <a:rPr lang="en-IN" dirty="0"/>
              <a:t>: Vehicle is a class and Bus is an instance of that class.</a:t>
            </a:r>
          </a:p>
          <a:p>
            <a:pPr marL="0" indent="0">
              <a:buNone/>
            </a:pPr>
            <a:r>
              <a:rPr lang="en-IN" dirty="0"/>
              <a:t>When we define a class, we can then create new objects  of that class</a:t>
            </a:r>
          </a:p>
        </p:txBody>
      </p:sp>
    </p:spTree>
    <p:extLst>
      <p:ext uri="{BB962C8B-B14F-4D97-AF65-F5344CB8AC3E}">
        <p14:creationId xmlns:p14="http://schemas.microsoft.com/office/powerpoint/2010/main" val="183592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2F897-D6E9-A3C5-962B-915D0BEA6945}"/>
              </a:ext>
            </a:extLst>
          </p:cNvPr>
          <p:cNvSpPr>
            <a:spLocks noGrp="1"/>
          </p:cNvSpPr>
          <p:nvPr>
            <p:ph type="title"/>
          </p:nvPr>
        </p:nvSpPr>
        <p:spPr/>
        <p:txBody>
          <a:bodyPr/>
          <a:lstStyle/>
          <a:p>
            <a:r>
              <a:rPr lang="en-IN" dirty="0"/>
              <a:t>What is a constructor</a:t>
            </a:r>
          </a:p>
        </p:txBody>
      </p:sp>
      <p:sp>
        <p:nvSpPr>
          <p:cNvPr id="3" name="Content Placeholder 2">
            <a:extLst>
              <a:ext uri="{FF2B5EF4-FFF2-40B4-BE49-F238E27FC236}">
                <a16:creationId xmlns:a16="http://schemas.microsoft.com/office/drawing/2014/main" id="{85AE69ED-23D3-5555-5AFC-0B1CDDEB0163}"/>
              </a:ext>
            </a:extLst>
          </p:cNvPr>
          <p:cNvSpPr>
            <a:spLocks noGrp="1"/>
          </p:cNvSpPr>
          <p:nvPr>
            <p:ph idx="1"/>
          </p:nvPr>
        </p:nvSpPr>
        <p:spPr/>
        <p:txBody>
          <a:bodyPr/>
          <a:lstStyle/>
          <a:p>
            <a:pPr marL="0" indent="0">
              <a:buNone/>
            </a:pPr>
            <a:r>
              <a:rPr lang="en-US" dirty="0"/>
              <a:t>A constructor is a special method of a class or structure in object-oriented programming that initializes a newly created object of that type. Whenever an object is created, the constructor is called automatically.</a:t>
            </a:r>
            <a:endParaRPr lang="en-IN" dirty="0"/>
          </a:p>
        </p:txBody>
      </p:sp>
    </p:spTree>
    <p:extLst>
      <p:ext uri="{BB962C8B-B14F-4D97-AF65-F5344CB8AC3E}">
        <p14:creationId xmlns:p14="http://schemas.microsoft.com/office/powerpoint/2010/main" val="40434012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FBF0-6D15-36C7-6794-01D55040C4D6}"/>
              </a:ext>
            </a:extLst>
          </p:cNvPr>
          <p:cNvSpPr>
            <a:spLocks noGrp="1"/>
          </p:cNvSpPr>
          <p:nvPr>
            <p:ph type="title"/>
          </p:nvPr>
        </p:nvSpPr>
        <p:spPr/>
        <p:txBody>
          <a:bodyPr/>
          <a:lstStyle/>
          <a:p>
            <a:r>
              <a:rPr lang="en-IN" dirty="0"/>
              <a:t>Auxiliary Constructor </a:t>
            </a:r>
          </a:p>
        </p:txBody>
      </p:sp>
      <p:sp>
        <p:nvSpPr>
          <p:cNvPr id="3" name="Content Placeholder 2">
            <a:extLst>
              <a:ext uri="{FF2B5EF4-FFF2-40B4-BE49-F238E27FC236}">
                <a16:creationId xmlns:a16="http://schemas.microsoft.com/office/drawing/2014/main" id="{AAE4DD04-053A-652E-FD5A-7A0C5E92A262}"/>
              </a:ext>
            </a:extLst>
          </p:cNvPr>
          <p:cNvSpPr>
            <a:spLocks noGrp="1"/>
          </p:cNvSpPr>
          <p:nvPr>
            <p:ph idx="1"/>
          </p:nvPr>
        </p:nvSpPr>
        <p:spPr/>
        <p:txBody>
          <a:bodyPr/>
          <a:lstStyle/>
          <a:p>
            <a:r>
              <a:rPr lang="en-US" dirty="0"/>
              <a:t>The constructor name should be ‘this’ and signature of each constructor must be different than other constructors in the class</a:t>
            </a:r>
          </a:p>
          <a:p>
            <a:r>
              <a:rPr lang="en-US" dirty="0"/>
              <a:t>Each auxiliary constructor must call any of the previously defined constructor of the class</a:t>
            </a:r>
            <a:endParaRPr lang="en-IN" dirty="0"/>
          </a:p>
        </p:txBody>
      </p:sp>
    </p:spTree>
    <p:extLst>
      <p:ext uri="{BB962C8B-B14F-4D97-AF65-F5344CB8AC3E}">
        <p14:creationId xmlns:p14="http://schemas.microsoft.com/office/powerpoint/2010/main" val="1916087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638A-0A80-8B85-2193-3A68D437DAFC}"/>
              </a:ext>
            </a:extLst>
          </p:cNvPr>
          <p:cNvSpPr>
            <a:spLocks noGrp="1"/>
          </p:cNvSpPr>
          <p:nvPr>
            <p:ph type="title"/>
          </p:nvPr>
        </p:nvSpPr>
        <p:spPr/>
        <p:txBody>
          <a:bodyPr/>
          <a:lstStyle/>
          <a:p>
            <a:r>
              <a:rPr lang="en-IN" dirty="0"/>
              <a:t>Inheritance in Scala</a:t>
            </a:r>
          </a:p>
        </p:txBody>
      </p:sp>
      <p:sp>
        <p:nvSpPr>
          <p:cNvPr id="3" name="Content Placeholder 2">
            <a:extLst>
              <a:ext uri="{FF2B5EF4-FFF2-40B4-BE49-F238E27FC236}">
                <a16:creationId xmlns:a16="http://schemas.microsoft.com/office/drawing/2014/main" id="{D7BD6362-BC25-7B0F-9218-F9F8BA8BC2CB}"/>
              </a:ext>
            </a:extLst>
          </p:cNvPr>
          <p:cNvSpPr>
            <a:spLocks noGrp="1"/>
          </p:cNvSpPr>
          <p:nvPr>
            <p:ph idx="1"/>
          </p:nvPr>
        </p:nvSpPr>
        <p:spPr/>
        <p:txBody>
          <a:bodyPr/>
          <a:lstStyle/>
          <a:p>
            <a:r>
              <a:rPr lang="en-IN" dirty="0"/>
              <a:t>Single Inheritance</a:t>
            </a:r>
          </a:p>
          <a:p>
            <a:r>
              <a:rPr lang="en-IN" dirty="0"/>
              <a:t>Multilevel Inheritance</a:t>
            </a:r>
          </a:p>
          <a:p>
            <a:r>
              <a:rPr lang="en-IN" dirty="0"/>
              <a:t>Hierarchical Inheritance</a:t>
            </a:r>
          </a:p>
          <a:p>
            <a:r>
              <a:rPr lang="en-IN" dirty="0"/>
              <a:t>Multiple Inheritance</a:t>
            </a:r>
          </a:p>
          <a:p>
            <a:r>
              <a:rPr lang="en-IN" dirty="0"/>
              <a:t>Hybrid Inheritance</a:t>
            </a:r>
          </a:p>
        </p:txBody>
      </p:sp>
    </p:spTree>
    <p:extLst>
      <p:ext uri="{BB962C8B-B14F-4D97-AF65-F5344CB8AC3E}">
        <p14:creationId xmlns:p14="http://schemas.microsoft.com/office/powerpoint/2010/main" val="1552526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1F5-3755-A8C1-A071-2A2F9BC3E68B}"/>
              </a:ext>
            </a:extLst>
          </p:cNvPr>
          <p:cNvSpPr>
            <a:spLocks noGrp="1"/>
          </p:cNvSpPr>
          <p:nvPr>
            <p:ph type="title"/>
          </p:nvPr>
        </p:nvSpPr>
        <p:spPr/>
        <p:txBody>
          <a:bodyPr/>
          <a:lstStyle/>
          <a:p>
            <a:r>
              <a:rPr lang="en-IN" dirty="0"/>
              <a:t>Single Inheritance</a:t>
            </a:r>
          </a:p>
        </p:txBody>
      </p:sp>
      <p:sp>
        <p:nvSpPr>
          <p:cNvPr id="3" name="Content Placeholder 2">
            <a:extLst>
              <a:ext uri="{FF2B5EF4-FFF2-40B4-BE49-F238E27FC236}">
                <a16:creationId xmlns:a16="http://schemas.microsoft.com/office/drawing/2014/main" id="{5E1B2144-FAF3-6788-096D-B2E93EEDCCC5}"/>
              </a:ext>
            </a:extLst>
          </p:cNvPr>
          <p:cNvSpPr>
            <a:spLocks noGrp="1"/>
          </p:cNvSpPr>
          <p:nvPr>
            <p:ph idx="1"/>
          </p:nvPr>
        </p:nvSpPr>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A58D10E3-8CA2-90D5-9E37-15B111D3BC52}"/>
              </a:ext>
            </a:extLst>
          </p:cNvPr>
          <p:cNvSpPr/>
          <p:nvPr/>
        </p:nvSpPr>
        <p:spPr>
          <a:xfrm>
            <a:off x="3378468" y="1957102"/>
            <a:ext cx="3003082" cy="132556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1"/>
                </a:solidFill>
              </a:rPr>
              <a:t>Grand Father</a:t>
            </a:r>
          </a:p>
        </p:txBody>
      </p:sp>
      <p:cxnSp>
        <p:nvCxnSpPr>
          <p:cNvPr id="6" name="Straight Arrow Connector 5">
            <a:extLst>
              <a:ext uri="{FF2B5EF4-FFF2-40B4-BE49-F238E27FC236}">
                <a16:creationId xmlns:a16="http://schemas.microsoft.com/office/drawing/2014/main" id="{FC4ECD57-B903-CCF4-7E0B-1BE285CD3521}"/>
              </a:ext>
            </a:extLst>
          </p:cNvPr>
          <p:cNvCxnSpPr>
            <a:cxnSpLocks/>
          </p:cNvCxnSpPr>
          <p:nvPr/>
        </p:nvCxnSpPr>
        <p:spPr>
          <a:xfrm flipV="1">
            <a:off x="4687503" y="3429000"/>
            <a:ext cx="0" cy="700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748599A7-920F-906E-514C-C25C836378AF}"/>
              </a:ext>
            </a:extLst>
          </p:cNvPr>
          <p:cNvSpPr/>
          <p:nvPr/>
        </p:nvSpPr>
        <p:spPr>
          <a:xfrm>
            <a:off x="3617495" y="4261786"/>
            <a:ext cx="3003082" cy="132556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600" dirty="0">
                <a:solidFill>
                  <a:schemeClr val="tx1"/>
                </a:solidFill>
              </a:rPr>
              <a:t>Father</a:t>
            </a:r>
          </a:p>
        </p:txBody>
      </p:sp>
      <p:sp>
        <p:nvSpPr>
          <p:cNvPr id="8" name="TextBox 7">
            <a:extLst>
              <a:ext uri="{FF2B5EF4-FFF2-40B4-BE49-F238E27FC236}">
                <a16:creationId xmlns:a16="http://schemas.microsoft.com/office/drawing/2014/main" id="{71C537D3-819A-2AAC-75B6-798CEE31611E}"/>
              </a:ext>
            </a:extLst>
          </p:cNvPr>
          <p:cNvSpPr txBox="1"/>
          <p:nvPr/>
        </p:nvSpPr>
        <p:spPr>
          <a:xfrm>
            <a:off x="6814686" y="1957552"/>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C257BC3C-21AB-B8DF-E2C7-EC152A1AD846}"/>
              </a:ext>
            </a:extLst>
          </p:cNvPr>
          <p:cNvSpPr txBox="1"/>
          <p:nvPr/>
        </p:nvSpPr>
        <p:spPr>
          <a:xfrm>
            <a:off x="6822307" y="2162683"/>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7815A040-129E-E2C6-0A8B-0A6D84052AF7}"/>
              </a:ext>
            </a:extLst>
          </p:cNvPr>
          <p:cNvSpPr txBox="1"/>
          <p:nvPr/>
        </p:nvSpPr>
        <p:spPr>
          <a:xfrm>
            <a:off x="6829928" y="2162683"/>
            <a:ext cx="2727958" cy="369332"/>
          </a:xfrm>
          <a:prstGeom prst="rect">
            <a:avLst/>
          </a:prstGeom>
          <a:noFill/>
        </p:spPr>
        <p:txBody>
          <a:bodyPr wrap="square" rtlCol="0">
            <a:spAutoFit/>
          </a:bodyPr>
          <a:lstStyle/>
          <a:p>
            <a:r>
              <a:rPr lang="en-IN" dirty="0">
                <a:solidFill>
                  <a:srgbClr val="FF0000"/>
                </a:solidFill>
              </a:rPr>
              <a:t>Base Class / Parent Class</a:t>
            </a:r>
          </a:p>
        </p:txBody>
      </p:sp>
      <p:sp>
        <p:nvSpPr>
          <p:cNvPr id="12" name="TextBox 11">
            <a:extLst>
              <a:ext uri="{FF2B5EF4-FFF2-40B4-BE49-F238E27FC236}">
                <a16:creationId xmlns:a16="http://schemas.microsoft.com/office/drawing/2014/main" id="{8EC6BE33-97FD-C0ED-C040-53D7FC2D12E0}"/>
              </a:ext>
            </a:extLst>
          </p:cNvPr>
          <p:cNvSpPr txBox="1"/>
          <p:nvPr/>
        </p:nvSpPr>
        <p:spPr>
          <a:xfrm>
            <a:off x="7117081" y="4714891"/>
            <a:ext cx="2727958" cy="369332"/>
          </a:xfrm>
          <a:prstGeom prst="rect">
            <a:avLst/>
          </a:prstGeom>
          <a:noFill/>
        </p:spPr>
        <p:txBody>
          <a:bodyPr wrap="square" rtlCol="0">
            <a:spAutoFit/>
          </a:bodyPr>
          <a:lstStyle/>
          <a:p>
            <a:r>
              <a:rPr lang="en-IN" dirty="0">
                <a:solidFill>
                  <a:srgbClr val="FF0000"/>
                </a:solidFill>
              </a:rPr>
              <a:t>Sub  Class / Child Class</a:t>
            </a:r>
          </a:p>
        </p:txBody>
      </p:sp>
    </p:spTree>
    <p:extLst>
      <p:ext uri="{BB962C8B-B14F-4D97-AF65-F5344CB8AC3E}">
        <p14:creationId xmlns:p14="http://schemas.microsoft.com/office/powerpoint/2010/main" val="204969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0219-453D-CEE0-7AA9-156140794A6F}"/>
              </a:ext>
            </a:extLst>
          </p:cNvPr>
          <p:cNvSpPr>
            <a:spLocks noGrp="1"/>
          </p:cNvSpPr>
          <p:nvPr>
            <p:ph type="title"/>
          </p:nvPr>
        </p:nvSpPr>
        <p:spPr/>
        <p:txBody>
          <a:bodyPr/>
          <a:lstStyle/>
          <a:p>
            <a:r>
              <a:rPr lang="en-IN" dirty="0" err="1"/>
              <a:t>MultiLevel</a:t>
            </a:r>
            <a:r>
              <a:rPr lang="en-IN" dirty="0"/>
              <a:t> Inheritance</a:t>
            </a:r>
          </a:p>
        </p:txBody>
      </p:sp>
      <p:sp>
        <p:nvSpPr>
          <p:cNvPr id="3" name="Content Placeholder 2">
            <a:extLst>
              <a:ext uri="{FF2B5EF4-FFF2-40B4-BE49-F238E27FC236}">
                <a16:creationId xmlns:a16="http://schemas.microsoft.com/office/drawing/2014/main" id="{629FA57B-4E8E-982A-CE9B-568F62C6B4C3}"/>
              </a:ext>
            </a:extLst>
          </p:cNvPr>
          <p:cNvSpPr>
            <a:spLocks noGrp="1"/>
          </p:cNvSpPr>
          <p:nvPr>
            <p:ph idx="1"/>
          </p:nvPr>
        </p:nvSpPr>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EEC5C2C8-CC41-21F0-278C-16A7A3D16C88}"/>
              </a:ext>
            </a:extLst>
          </p:cNvPr>
          <p:cNvSpPr/>
          <p:nvPr/>
        </p:nvSpPr>
        <p:spPr>
          <a:xfrm>
            <a:off x="3647975" y="1925053"/>
            <a:ext cx="2791326" cy="99140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Grand Father</a:t>
            </a:r>
          </a:p>
        </p:txBody>
      </p:sp>
      <p:sp>
        <p:nvSpPr>
          <p:cNvPr id="5" name="Rectangle: Rounded Corners 4">
            <a:extLst>
              <a:ext uri="{FF2B5EF4-FFF2-40B4-BE49-F238E27FC236}">
                <a16:creationId xmlns:a16="http://schemas.microsoft.com/office/drawing/2014/main" id="{FC78E5C7-80C4-FCD9-5A20-7EBDE2717C30}"/>
              </a:ext>
            </a:extLst>
          </p:cNvPr>
          <p:cNvSpPr/>
          <p:nvPr/>
        </p:nvSpPr>
        <p:spPr>
          <a:xfrm>
            <a:off x="3647975" y="3555307"/>
            <a:ext cx="2791326" cy="99140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Father</a:t>
            </a:r>
          </a:p>
        </p:txBody>
      </p:sp>
      <p:sp>
        <p:nvSpPr>
          <p:cNvPr id="6" name="Rectangle: Rounded Corners 5">
            <a:extLst>
              <a:ext uri="{FF2B5EF4-FFF2-40B4-BE49-F238E27FC236}">
                <a16:creationId xmlns:a16="http://schemas.microsoft.com/office/drawing/2014/main" id="{1DAD3C9C-57C3-FD07-0791-234BE257960D}"/>
              </a:ext>
            </a:extLst>
          </p:cNvPr>
          <p:cNvSpPr/>
          <p:nvPr/>
        </p:nvSpPr>
        <p:spPr>
          <a:xfrm>
            <a:off x="3647975" y="5115794"/>
            <a:ext cx="2791326" cy="99140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Child</a:t>
            </a:r>
          </a:p>
        </p:txBody>
      </p:sp>
      <p:cxnSp>
        <p:nvCxnSpPr>
          <p:cNvPr id="9" name="Straight Arrow Connector 8">
            <a:extLst>
              <a:ext uri="{FF2B5EF4-FFF2-40B4-BE49-F238E27FC236}">
                <a16:creationId xmlns:a16="http://schemas.microsoft.com/office/drawing/2014/main" id="{82EB792F-EBF6-70AC-39E2-E3C390B81565}"/>
              </a:ext>
            </a:extLst>
          </p:cNvPr>
          <p:cNvCxnSpPr>
            <a:cxnSpLocks/>
          </p:cNvCxnSpPr>
          <p:nvPr/>
        </p:nvCxnSpPr>
        <p:spPr>
          <a:xfrm flipV="1">
            <a:off x="4812632" y="2916455"/>
            <a:ext cx="0" cy="63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8C967C-75E3-B058-F5A4-EA382BC102B3}"/>
              </a:ext>
            </a:extLst>
          </p:cNvPr>
          <p:cNvCxnSpPr>
            <a:cxnSpLocks/>
          </p:cNvCxnSpPr>
          <p:nvPr/>
        </p:nvCxnSpPr>
        <p:spPr>
          <a:xfrm flipV="1">
            <a:off x="4812632" y="4546709"/>
            <a:ext cx="0" cy="56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51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7451-3BC2-A8C9-6123-BAAB9C42FAA7}"/>
              </a:ext>
            </a:extLst>
          </p:cNvPr>
          <p:cNvSpPr>
            <a:spLocks noGrp="1"/>
          </p:cNvSpPr>
          <p:nvPr>
            <p:ph type="title"/>
          </p:nvPr>
        </p:nvSpPr>
        <p:spPr/>
        <p:txBody>
          <a:bodyPr/>
          <a:lstStyle/>
          <a:p>
            <a:r>
              <a:rPr lang="en-IN" dirty="0"/>
              <a:t>Hierarchical Inheritance</a:t>
            </a:r>
          </a:p>
        </p:txBody>
      </p:sp>
      <p:sp>
        <p:nvSpPr>
          <p:cNvPr id="3" name="Content Placeholder 2">
            <a:extLst>
              <a:ext uri="{FF2B5EF4-FFF2-40B4-BE49-F238E27FC236}">
                <a16:creationId xmlns:a16="http://schemas.microsoft.com/office/drawing/2014/main" id="{4273D511-4BE9-6EB2-B340-83BD57DAC176}"/>
              </a:ext>
            </a:extLst>
          </p:cNvPr>
          <p:cNvSpPr>
            <a:spLocks noGrp="1"/>
          </p:cNvSpPr>
          <p:nvPr>
            <p:ph idx="1"/>
          </p:nvPr>
        </p:nvSpPr>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A74835C1-BFAD-8D13-4C30-E0B9A94841BA}"/>
              </a:ext>
            </a:extLst>
          </p:cNvPr>
          <p:cNvSpPr/>
          <p:nvPr/>
        </p:nvSpPr>
        <p:spPr>
          <a:xfrm>
            <a:off x="4090737" y="2059806"/>
            <a:ext cx="2906829" cy="1232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Father</a:t>
            </a:r>
          </a:p>
        </p:txBody>
      </p:sp>
      <p:sp>
        <p:nvSpPr>
          <p:cNvPr id="5" name="Rectangle: Rounded Corners 4">
            <a:extLst>
              <a:ext uri="{FF2B5EF4-FFF2-40B4-BE49-F238E27FC236}">
                <a16:creationId xmlns:a16="http://schemas.microsoft.com/office/drawing/2014/main" id="{5C2CA2CC-CA62-4675-6745-A62FFAA9A7CA}"/>
              </a:ext>
            </a:extLst>
          </p:cNvPr>
          <p:cNvSpPr/>
          <p:nvPr/>
        </p:nvSpPr>
        <p:spPr>
          <a:xfrm>
            <a:off x="6044665" y="4001294"/>
            <a:ext cx="2906829" cy="1232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Child2</a:t>
            </a:r>
          </a:p>
        </p:txBody>
      </p:sp>
      <p:sp>
        <p:nvSpPr>
          <p:cNvPr id="6" name="Rectangle: Rounded Corners 5">
            <a:extLst>
              <a:ext uri="{FF2B5EF4-FFF2-40B4-BE49-F238E27FC236}">
                <a16:creationId xmlns:a16="http://schemas.microsoft.com/office/drawing/2014/main" id="{34604C98-DA33-724A-6EA0-E49CE8A8A02F}"/>
              </a:ext>
            </a:extLst>
          </p:cNvPr>
          <p:cNvSpPr/>
          <p:nvPr/>
        </p:nvSpPr>
        <p:spPr>
          <a:xfrm>
            <a:off x="2431983" y="4042184"/>
            <a:ext cx="2906829" cy="1232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Child1</a:t>
            </a:r>
          </a:p>
        </p:txBody>
      </p:sp>
      <p:cxnSp>
        <p:nvCxnSpPr>
          <p:cNvPr id="11" name="Straight Arrow Connector 10">
            <a:extLst>
              <a:ext uri="{FF2B5EF4-FFF2-40B4-BE49-F238E27FC236}">
                <a16:creationId xmlns:a16="http://schemas.microsoft.com/office/drawing/2014/main" id="{C1CBA76A-535C-C396-1BE9-394D9C601F8D}"/>
              </a:ext>
            </a:extLst>
          </p:cNvPr>
          <p:cNvCxnSpPr>
            <a:cxnSpLocks/>
          </p:cNvCxnSpPr>
          <p:nvPr/>
        </p:nvCxnSpPr>
        <p:spPr>
          <a:xfrm flipV="1">
            <a:off x="4504623" y="3291840"/>
            <a:ext cx="0" cy="750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ACC8C5-63DD-7B1D-9FE6-D7087753C73B}"/>
              </a:ext>
            </a:extLst>
          </p:cNvPr>
          <p:cNvCxnSpPr>
            <a:cxnSpLocks/>
          </p:cNvCxnSpPr>
          <p:nvPr/>
        </p:nvCxnSpPr>
        <p:spPr>
          <a:xfrm flipH="1" flipV="1">
            <a:off x="6651057" y="3291840"/>
            <a:ext cx="125128" cy="70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50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77A0-0187-72CE-CAF2-7A1AF97DFB52}"/>
              </a:ext>
            </a:extLst>
          </p:cNvPr>
          <p:cNvSpPr>
            <a:spLocks noGrp="1"/>
          </p:cNvSpPr>
          <p:nvPr>
            <p:ph type="title"/>
          </p:nvPr>
        </p:nvSpPr>
        <p:spPr/>
        <p:txBody>
          <a:bodyPr/>
          <a:lstStyle/>
          <a:p>
            <a:r>
              <a:rPr lang="en-IN" dirty="0"/>
              <a:t>Internal process of 1.0 architecture</a:t>
            </a:r>
          </a:p>
        </p:txBody>
      </p:sp>
      <p:pic>
        <p:nvPicPr>
          <p:cNvPr id="2050" name="Picture 2">
            <a:extLst>
              <a:ext uri="{FF2B5EF4-FFF2-40B4-BE49-F238E27FC236}">
                <a16:creationId xmlns:a16="http://schemas.microsoft.com/office/drawing/2014/main" id="{1059C694-0D3B-A0D7-B465-AB809CB3C3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3019" y="1500027"/>
            <a:ext cx="8870864" cy="471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310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481B-233D-BA67-01D5-957FBBDB6A69}"/>
              </a:ext>
            </a:extLst>
          </p:cNvPr>
          <p:cNvSpPr>
            <a:spLocks noGrp="1"/>
          </p:cNvSpPr>
          <p:nvPr>
            <p:ph type="title"/>
          </p:nvPr>
        </p:nvSpPr>
        <p:spPr/>
        <p:txBody>
          <a:bodyPr/>
          <a:lstStyle/>
          <a:p>
            <a:r>
              <a:rPr lang="en-IN" dirty="0"/>
              <a:t>Multiple Inheritance</a:t>
            </a:r>
          </a:p>
        </p:txBody>
      </p:sp>
      <p:sp>
        <p:nvSpPr>
          <p:cNvPr id="3" name="Content Placeholder 2">
            <a:extLst>
              <a:ext uri="{FF2B5EF4-FFF2-40B4-BE49-F238E27FC236}">
                <a16:creationId xmlns:a16="http://schemas.microsoft.com/office/drawing/2014/main" id="{4E52D013-CB7F-6F84-529B-F44FC545F7D4}"/>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569D8DAF-294A-D81B-2127-B26BB33B521B}"/>
              </a:ext>
            </a:extLst>
          </p:cNvPr>
          <p:cNvSpPr/>
          <p:nvPr/>
        </p:nvSpPr>
        <p:spPr>
          <a:xfrm>
            <a:off x="2473693" y="2184935"/>
            <a:ext cx="2569945" cy="1244065"/>
          </a:xfrm>
          <a:prstGeom prst="roundRect">
            <a:avLst/>
          </a:prstGeom>
          <a:solidFill>
            <a:schemeClr val="bg1">
              <a:lumMod val="8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t>Class A</a:t>
            </a:r>
          </a:p>
        </p:txBody>
      </p:sp>
      <p:sp>
        <p:nvSpPr>
          <p:cNvPr id="5" name="Rectangle: Rounded Corners 4">
            <a:extLst>
              <a:ext uri="{FF2B5EF4-FFF2-40B4-BE49-F238E27FC236}">
                <a16:creationId xmlns:a16="http://schemas.microsoft.com/office/drawing/2014/main" id="{44520C77-6A90-483A-2843-C47CAC00B07D}"/>
              </a:ext>
            </a:extLst>
          </p:cNvPr>
          <p:cNvSpPr/>
          <p:nvPr/>
        </p:nvSpPr>
        <p:spPr>
          <a:xfrm>
            <a:off x="4243138" y="4180948"/>
            <a:ext cx="2569945" cy="1244065"/>
          </a:xfrm>
          <a:prstGeom prst="roundRect">
            <a:avLst/>
          </a:prstGeom>
          <a:solidFill>
            <a:schemeClr val="bg1">
              <a:lumMod val="8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t>Class C</a:t>
            </a:r>
          </a:p>
        </p:txBody>
      </p:sp>
      <p:sp>
        <p:nvSpPr>
          <p:cNvPr id="6" name="Rectangle: Rounded Corners 5">
            <a:extLst>
              <a:ext uri="{FF2B5EF4-FFF2-40B4-BE49-F238E27FC236}">
                <a16:creationId xmlns:a16="http://schemas.microsoft.com/office/drawing/2014/main" id="{F54380FE-765A-0D60-0587-2E5A8DDC94BA}"/>
              </a:ext>
            </a:extLst>
          </p:cNvPr>
          <p:cNvSpPr/>
          <p:nvPr/>
        </p:nvSpPr>
        <p:spPr>
          <a:xfrm>
            <a:off x="6195462" y="2184934"/>
            <a:ext cx="2569945" cy="1244065"/>
          </a:xfrm>
          <a:prstGeom prst="roundRect">
            <a:avLst/>
          </a:prstGeom>
          <a:solidFill>
            <a:schemeClr val="bg1">
              <a:lumMod val="8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t>Class B</a:t>
            </a:r>
          </a:p>
        </p:txBody>
      </p:sp>
      <p:cxnSp>
        <p:nvCxnSpPr>
          <p:cNvPr id="8" name="Straight Arrow Connector 7">
            <a:extLst>
              <a:ext uri="{FF2B5EF4-FFF2-40B4-BE49-F238E27FC236}">
                <a16:creationId xmlns:a16="http://schemas.microsoft.com/office/drawing/2014/main" id="{931C7E7D-6506-3860-93E7-B32921CB210B}"/>
              </a:ext>
            </a:extLst>
          </p:cNvPr>
          <p:cNvCxnSpPr>
            <a:cxnSpLocks/>
          </p:cNvCxnSpPr>
          <p:nvPr/>
        </p:nvCxnSpPr>
        <p:spPr>
          <a:xfrm flipV="1">
            <a:off x="4610501" y="3428999"/>
            <a:ext cx="0" cy="75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4D7D36-D934-4C42-DFE2-6076B11F4FE2}"/>
              </a:ext>
            </a:extLst>
          </p:cNvPr>
          <p:cNvCxnSpPr>
            <a:cxnSpLocks/>
          </p:cNvCxnSpPr>
          <p:nvPr/>
        </p:nvCxnSpPr>
        <p:spPr>
          <a:xfrm flipV="1">
            <a:off x="6448926" y="3428999"/>
            <a:ext cx="0" cy="75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76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4E3D-858A-BDB8-38BA-3C1CB5FB35B0}"/>
              </a:ext>
            </a:extLst>
          </p:cNvPr>
          <p:cNvSpPr>
            <a:spLocks noGrp="1"/>
          </p:cNvSpPr>
          <p:nvPr>
            <p:ph type="title"/>
          </p:nvPr>
        </p:nvSpPr>
        <p:spPr/>
        <p:txBody>
          <a:bodyPr/>
          <a:lstStyle/>
          <a:p>
            <a:r>
              <a:rPr lang="en-IN" dirty="0"/>
              <a:t>Hybrid Inheritance</a:t>
            </a:r>
          </a:p>
        </p:txBody>
      </p:sp>
      <p:sp>
        <p:nvSpPr>
          <p:cNvPr id="3" name="Content Placeholder 2">
            <a:extLst>
              <a:ext uri="{FF2B5EF4-FFF2-40B4-BE49-F238E27FC236}">
                <a16:creationId xmlns:a16="http://schemas.microsoft.com/office/drawing/2014/main" id="{3E3718EF-E18C-055F-B07D-47875FB2FF2C}"/>
              </a:ext>
            </a:extLst>
          </p:cNvPr>
          <p:cNvSpPr>
            <a:spLocks noGrp="1"/>
          </p:cNvSpPr>
          <p:nvPr>
            <p:ph idx="1"/>
          </p:nvPr>
        </p:nvSpPr>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673045AA-5DA1-804B-76AF-54D0F1FD8233}"/>
              </a:ext>
            </a:extLst>
          </p:cNvPr>
          <p:cNvSpPr/>
          <p:nvPr/>
        </p:nvSpPr>
        <p:spPr>
          <a:xfrm>
            <a:off x="5111015" y="1992429"/>
            <a:ext cx="1963553" cy="10202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Class A</a:t>
            </a:r>
          </a:p>
        </p:txBody>
      </p:sp>
      <p:sp>
        <p:nvSpPr>
          <p:cNvPr id="5" name="Rectangle: Rounded Corners 4">
            <a:extLst>
              <a:ext uri="{FF2B5EF4-FFF2-40B4-BE49-F238E27FC236}">
                <a16:creationId xmlns:a16="http://schemas.microsoft.com/office/drawing/2014/main" id="{D24BFA0B-F116-060B-608A-030EA1F6B672}"/>
              </a:ext>
            </a:extLst>
          </p:cNvPr>
          <p:cNvSpPr/>
          <p:nvPr/>
        </p:nvSpPr>
        <p:spPr>
          <a:xfrm>
            <a:off x="5111015" y="5156685"/>
            <a:ext cx="1963553" cy="10202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Class D</a:t>
            </a:r>
          </a:p>
        </p:txBody>
      </p:sp>
      <p:sp>
        <p:nvSpPr>
          <p:cNvPr id="6" name="Rectangle: Rounded Corners 5">
            <a:extLst>
              <a:ext uri="{FF2B5EF4-FFF2-40B4-BE49-F238E27FC236}">
                <a16:creationId xmlns:a16="http://schemas.microsoft.com/office/drawing/2014/main" id="{15E2FB8D-71DD-36F1-7D14-9182A09AF63A}"/>
              </a:ext>
            </a:extLst>
          </p:cNvPr>
          <p:cNvSpPr/>
          <p:nvPr/>
        </p:nvSpPr>
        <p:spPr>
          <a:xfrm>
            <a:off x="6560017" y="3574557"/>
            <a:ext cx="1963553" cy="10202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Class C</a:t>
            </a:r>
          </a:p>
        </p:txBody>
      </p:sp>
      <p:sp>
        <p:nvSpPr>
          <p:cNvPr id="7" name="Rectangle: Rounded Corners 6">
            <a:extLst>
              <a:ext uri="{FF2B5EF4-FFF2-40B4-BE49-F238E27FC236}">
                <a16:creationId xmlns:a16="http://schemas.microsoft.com/office/drawing/2014/main" id="{24CC5FD6-6844-C1EE-3C77-43F27A4C5235}"/>
              </a:ext>
            </a:extLst>
          </p:cNvPr>
          <p:cNvSpPr/>
          <p:nvPr/>
        </p:nvSpPr>
        <p:spPr>
          <a:xfrm>
            <a:off x="3729789" y="3574557"/>
            <a:ext cx="1963553" cy="10202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Class B</a:t>
            </a:r>
          </a:p>
        </p:txBody>
      </p:sp>
      <p:cxnSp>
        <p:nvCxnSpPr>
          <p:cNvPr id="9" name="Straight Arrow Connector 8">
            <a:extLst>
              <a:ext uri="{FF2B5EF4-FFF2-40B4-BE49-F238E27FC236}">
                <a16:creationId xmlns:a16="http://schemas.microsoft.com/office/drawing/2014/main" id="{38312E9F-6978-6908-3D57-FDC9F4D25945}"/>
              </a:ext>
            </a:extLst>
          </p:cNvPr>
          <p:cNvCxnSpPr/>
          <p:nvPr/>
        </p:nvCxnSpPr>
        <p:spPr>
          <a:xfrm flipV="1">
            <a:off x="4995512" y="3012707"/>
            <a:ext cx="452387" cy="56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227F2B3-BEDA-E23E-1110-18E601738169}"/>
              </a:ext>
            </a:extLst>
          </p:cNvPr>
          <p:cNvCxnSpPr/>
          <p:nvPr/>
        </p:nvCxnSpPr>
        <p:spPr>
          <a:xfrm flipH="1" flipV="1">
            <a:off x="6266046" y="3012707"/>
            <a:ext cx="808522" cy="56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C1A1796-F7F7-CE09-5967-FE0077B76DDE}"/>
              </a:ext>
            </a:extLst>
          </p:cNvPr>
          <p:cNvCxnSpPr/>
          <p:nvPr/>
        </p:nvCxnSpPr>
        <p:spPr>
          <a:xfrm flipH="1" flipV="1">
            <a:off x="4841507" y="4594835"/>
            <a:ext cx="606392" cy="561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B91297-D313-E912-26D7-4D35D22024B3}"/>
              </a:ext>
            </a:extLst>
          </p:cNvPr>
          <p:cNvCxnSpPr/>
          <p:nvPr/>
        </p:nvCxnSpPr>
        <p:spPr>
          <a:xfrm flipV="1">
            <a:off x="6498660" y="4594835"/>
            <a:ext cx="575908" cy="51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1EEF894-97A4-8790-EF4D-C68EFF480892}"/>
              </a:ext>
            </a:extLst>
          </p:cNvPr>
          <p:cNvSpPr txBox="1"/>
          <p:nvPr/>
        </p:nvSpPr>
        <p:spPr>
          <a:xfrm>
            <a:off x="7357511" y="3205225"/>
            <a:ext cx="1593984" cy="369332"/>
          </a:xfrm>
          <a:prstGeom prst="rect">
            <a:avLst/>
          </a:prstGeom>
          <a:noFill/>
        </p:spPr>
        <p:txBody>
          <a:bodyPr wrap="square" rtlCol="0">
            <a:spAutoFit/>
          </a:bodyPr>
          <a:lstStyle/>
          <a:p>
            <a:r>
              <a:rPr lang="en-IN" dirty="0">
                <a:solidFill>
                  <a:srgbClr val="FF0000"/>
                </a:solidFill>
              </a:rPr>
              <a:t>Trait</a:t>
            </a:r>
          </a:p>
        </p:txBody>
      </p:sp>
      <p:sp>
        <p:nvSpPr>
          <p:cNvPr id="17" name="TextBox 16">
            <a:extLst>
              <a:ext uri="{FF2B5EF4-FFF2-40B4-BE49-F238E27FC236}">
                <a16:creationId xmlns:a16="http://schemas.microsoft.com/office/drawing/2014/main" id="{C1CAB504-3E5C-E705-19D1-77D3F434951B}"/>
              </a:ext>
            </a:extLst>
          </p:cNvPr>
          <p:cNvSpPr txBox="1"/>
          <p:nvPr/>
        </p:nvSpPr>
        <p:spPr>
          <a:xfrm>
            <a:off x="3765183" y="3228060"/>
            <a:ext cx="1593984" cy="369332"/>
          </a:xfrm>
          <a:prstGeom prst="rect">
            <a:avLst/>
          </a:prstGeom>
          <a:noFill/>
        </p:spPr>
        <p:txBody>
          <a:bodyPr wrap="square" rtlCol="0">
            <a:spAutoFit/>
          </a:bodyPr>
          <a:lstStyle/>
          <a:p>
            <a:r>
              <a:rPr lang="en-IN" dirty="0">
                <a:solidFill>
                  <a:srgbClr val="FF0000"/>
                </a:solidFill>
              </a:rPr>
              <a:t>Trait</a:t>
            </a:r>
          </a:p>
        </p:txBody>
      </p:sp>
    </p:spTree>
    <p:extLst>
      <p:ext uri="{BB962C8B-B14F-4D97-AF65-F5344CB8AC3E}">
        <p14:creationId xmlns:p14="http://schemas.microsoft.com/office/powerpoint/2010/main" val="4968615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29F3-C0B4-8421-B734-F5A5500992F2}"/>
              </a:ext>
            </a:extLst>
          </p:cNvPr>
          <p:cNvSpPr>
            <a:spLocks noGrp="1"/>
          </p:cNvSpPr>
          <p:nvPr>
            <p:ph type="title"/>
          </p:nvPr>
        </p:nvSpPr>
        <p:spPr/>
        <p:txBody>
          <a:bodyPr/>
          <a:lstStyle/>
          <a:p>
            <a:r>
              <a:rPr lang="en-IN" dirty="0"/>
              <a:t>Case class</a:t>
            </a:r>
          </a:p>
        </p:txBody>
      </p:sp>
      <p:sp>
        <p:nvSpPr>
          <p:cNvPr id="3" name="Content Placeholder 2">
            <a:extLst>
              <a:ext uri="{FF2B5EF4-FFF2-40B4-BE49-F238E27FC236}">
                <a16:creationId xmlns:a16="http://schemas.microsoft.com/office/drawing/2014/main" id="{0DF1BC29-C876-7950-3150-B55B8DBE796C}"/>
              </a:ext>
            </a:extLst>
          </p:cNvPr>
          <p:cNvSpPr>
            <a:spLocks noGrp="1"/>
          </p:cNvSpPr>
          <p:nvPr>
            <p:ph idx="1"/>
          </p:nvPr>
        </p:nvSpPr>
        <p:spPr/>
        <p:txBody>
          <a:bodyPr/>
          <a:lstStyle/>
          <a:p>
            <a:r>
              <a:rPr lang="en-IN" dirty="0"/>
              <a:t>Case class cannot inherit another case class</a:t>
            </a:r>
          </a:p>
          <a:p>
            <a:r>
              <a:rPr lang="en-IN" dirty="0"/>
              <a:t>It supports pattern matching</a:t>
            </a:r>
          </a:p>
          <a:p>
            <a:r>
              <a:rPr lang="en-IN" dirty="0"/>
              <a:t>No need to use the new Keyword to initiate the case class</a:t>
            </a:r>
          </a:p>
          <a:p>
            <a:r>
              <a:rPr lang="en-IN" dirty="0"/>
              <a:t>By default, case class creates a companion object</a:t>
            </a:r>
          </a:p>
          <a:p>
            <a:r>
              <a:rPr lang="en-IN" dirty="0"/>
              <a:t>All the arguments in case class will be </a:t>
            </a:r>
            <a:r>
              <a:rPr lang="en-IN" dirty="0" err="1"/>
              <a:t>val</a:t>
            </a:r>
            <a:endParaRPr lang="en-IN" dirty="0"/>
          </a:p>
          <a:p>
            <a:r>
              <a:rPr lang="en-IN" dirty="0"/>
              <a:t>Case class are immutable. They are helpful for modelling immutable data. </a:t>
            </a:r>
          </a:p>
        </p:txBody>
      </p:sp>
    </p:spTree>
    <p:extLst>
      <p:ext uri="{BB962C8B-B14F-4D97-AF65-F5344CB8AC3E}">
        <p14:creationId xmlns:p14="http://schemas.microsoft.com/office/powerpoint/2010/main" val="37791102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BB9E-0B4B-C7B5-5376-B3911631E542}"/>
              </a:ext>
            </a:extLst>
          </p:cNvPr>
          <p:cNvSpPr>
            <a:spLocks noGrp="1"/>
          </p:cNvSpPr>
          <p:nvPr>
            <p:ph type="title"/>
          </p:nvPr>
        </p:nvSpPr>
        <p:spPr/>
        <p:txBody>
          <a:bodyPr/>
          <a:lstStyle/>
          <a:p>
            <a:r>
              <a:rPr lang="en-IN" dirty="0"/>
              <a:t>Abstraction and Final</a:t>
            </a:r>
          </a:p>
        </p:txBody>
      </p:sp>
      <p:sp>
        <p:nvSpPr>
          <p:cNvPr id="3" name="Content Placeholder 2">
            <a:extLst>
              <a:ext uri="{FF2B5EF4-FFF2-40B4-BE49-F238E27FC236}">
                <a16:creationId xmlns:a16="http://schemas.microsoft.com/office/drawing/2014/main" id="{DBF1FEDE-A7AE-934A-02FC-40DA9C1B8C7D}"/>
              </a:ext>
            </a:extLst>
          </p:cNvPr>
          <p:cNvSpPr>
            <a:spLocks noGrp="1"/>
          </p:cNvSpPr>
          <p:nvPr>
            <p:ph idx="1"/>
          </p:nvPr>
        </p:nvSpPr>
        <p:spPr/>
        <p:txBody>
          <a:bodyPr>
            <a:normAutofit lnSpcReduction="10000"/>
          </a:bodyPr>
          <a:lstStyle/>
          <a:p>
            <a:r>
              <a:rPr lang="en-US" dirty="0"/>
              <a:t>Abstraction is the process of hiding implementation. You can define an abstract class, abstract method. Any class that extends the abstract class must implement all its abstract methods else the class that extends it will become abstract. </a:t>
            </a:r>
          </a:p>
          <a:p>
            <a:r>
              <a:rPr lang="en-US" dirty="0"/>
              <a:t>final keyword is used to represent a constant value that cannot be changed. If you specify final keyword before a variable, then that variable value cannot be changed. If you specify final keyword in front of a method, it means that the implementation of that method is final and that method cannot be </a:t>
            </a:r>
            <a:r>
              <a:rPr lang="en-US" dirty="0" err="1"/>
              <a:t>overidden</a:t>
            </a:r>
            <a:r>
              <a:rPr lang="en-US" dirty="0"/>
              <a:t>. If you specify final in front of abstract class that means that the abstraction is final and it cannot be implemented</a:t>
            </a:r>
            <a:endParaRPr lang="en-IN" dirty="0"/>
          </a:p>
        </p:txBody>
      </p:sp>
    </p:spTree>
    <p:extLst>
      <p:ext uri="{BB962C8B-B14F-4D97-AF65-F5344CB8AC3E}">
        <p14:creationId xmlns:p14="http://schemas.microsoft.com/office/powerpoint/2010/main" val="236938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2BE-C045-D5B6-8A9F-1727D6BB21B9}"/>
              </a:ext>
            </a:extLst>
          </p:cNvPr>
          <p:cNvSpPr>
            <a:spLocks noGrp="1"/>
          </p:cNvSpPr>
          <p:nvPr>
            <p:ph type="title"/>
          </p:nvPr>
        </p:nvSpPr>
        <p:spPr/>
        <p:txBody>
          <a:bodyPr/>
          <a:lstStyle/>
          <a:p>
            <a:r>
              <a:rPr lang="en-IN" dirty="0"/>
              <a:t>Higher Order Functions</a:t>
            </a:r>
          </a:p>
        </p:txBody>
      </p:sp>
      <p:sp>
        <p:nvSpPr>
          <p:cNvPr id="3" name="Content Placeholder 2">
            <a:extLst>
              <a:ext uri="{FF2B5EF4-FFF2-40B4-BE49-F238E27FC236}">
                <a16:creationId xmlns:a16="http://schemas.microsoft.com/office/drawing/2014/main" id="{9D15A64D-1562-D660-34EA-0412B2B5F33F}"/>
              </a:ext>
            </a:extLst>
          </p:cNvPr>
          <p:cNvSpPr>
            <a:spLocks noGrp="1"/>
          </p:cNvSpPr>
          <p:nvPr>
            <p:ph idx="1"/>
          </p:nvPr>
        </p:nvSpPr>
        <p:spPr/>
        <p:txBody>
          <a:bodyPr/>
          <a:lstStyle/>
          <a:p>
            <a:pPr marL="0" indent="0">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Higher Order functions are those functions that contain another functions. In higher order functions, we pass another function as an argument or return a function as a result.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err="1">
                <a:latin typeface="Consolas" panose="020B0609020204030204" pitchFamily="49" charset="0"/>
                <a:ea typeface="Calibri" panose="020F0502020204030204" pitchFamily="34" charset="0"/>
                <a:cs typeface="Times New Roman" panose="02020603050405020304" pitchFamily="18" charset="0"/>
              </a:rPr>
              <a:t>Eg</a:t>
            </a:r>
            <a:r>
              <a:rPr lang="en-US" sz="1800" dirty="0">
                <a:latin typeface="Consolas" panose="020B0609020204030204" pitchFamily="49" charset="0"/>
                <a:ea typeface="Calibri" panose="020F0502020204030204" pitchFamily="34" charset="0"/>
                <a:cs typeface="Times New Roman" panose="02020603050405020304" pitchFamily="18" charset="0"/>
              </a:rPr>
              <a:t> : </a:t>
            </a:r>
            <a:r>
              <a:rPr lang="en-US" sz="1800" dirty="0">
                <a:effectLst/>
                <a:latin typeface="Consolas" panose="020B0609020204030204" pitchFamily="49" charset="0"/>
                <a:ea typeface="Calibri" panose="020F0502020204030204" pitchFamily="34" charset="0"/>
                <a:cs typeface="Times New Roman" panose="02020603050405020304" pitchFamily="18" charset="0"/>
              </a:rPr>
              <a:t>print(</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sf.addzero</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sf.sub_reverse</a:t>
            </a:r>
            <a:r>
              <a:rPr lang="en-US" sz="1800" dirty="0">
                <a:effectLst/>
                <a:latin typeface="Consolas" panose="020B0609020204030204" pitchFamily="49" charset="0"/>
                <a:ea typeface="Calibri" panose="020F0502020204030204" pitchFamily="34" charset="0"/>
                <a:cs typeface="Times New Roman" panose="02020603050405020304" pitchFamily="18" charset="0"/>
              </a:rPr>
              <a:t>(“Robin")))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67392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58E2-663D-C134-8551-41D9D750BAFE}"/>
              </a:ext>
            </a:extLst>
          </p:cNvPr>
          <p:cNvSpPr>
            <a:spLocks noGrp="1"/>
          </p:cNvSpPr>
          <p:nvPr>
            <p:ph type="title"/>
          </p:nvPr>
        </p:nvSpPr>
        <p:spPr/>
        <p:txBody>
          <a:bodyPr/>
          <a:lstStyle/>
          <a:p>
            <a:r>
              <a:rPr lang="en-IN" dirty="0"/>
              <a:t>Lambda</a:t>
            </a:r>
          </a:p>
        </p:txBody>
      </p:sp>
      <p:sp>
        <p:nvSpPr>
          <p:cNvPr id="3" name="Content Placeholder 2">
            <a:extLst>
              <a:ext uri="{FF2B5EF4-FFF2-40B4-BE49-F238E27FC236}">
                <a16:creationId xmlns:a16="http://schemas.microsoft.com/office/drawing/2014/main" id="{F6F94BBC-A015-33E3-8383-6CFB9CA9B32D}"/>
              </a:ext>
            </a:extLst>
          </p:cNvPr>
          <p:cNvSpPr>
            <a:spLocks noGrp="1"/>
          </p:cNvSpPr>
          <p:nvPr>
            <p:ph idx="1"/>
          </p:nvPr>
        </p:nvSpPr>
        <p:spPr/>
        <p:txBody>
          <a:bodyPr/>
          <a:lstStyle/>
          <a:p>
            <a:pPr marL="0" indent="0">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Lambda function are also called Anonymous function. An anonymous function is a function which has no name but works as function.</a:t>
            </a:r>
            <a:r>
              <a:rPr lang="en-US" sz="1800" b="1" dirty="0">
                <a:effectLst/>
                <a:latin typeface="Consolas" panose="020B0609020204030204" pitchFamily="49" charset="0"/>
                <a:ea typeface="Calibri" panose="020F0502020204030204" pitchFamily="34" charset="0"/>
                <a:cs typeface="Times New Roman" panose="02020603050405020304" pitchFamily="18" charset="0"/>
              </a:rPr>
              <a:t> Lambda expressions</a:t>
            </a:r>
            <a:r>
              <a:rPr lang="en-US" sz="1800" dirty="0">
                <a:effectLst/>
                <a:latin typeface="Consolas" panose="020B0609020204030204" pitchFamily="49" charset="0"/>
                <a:ea typeface="Calibri" panose="020F0502020204030204" pitchFamily="34" charset="0"/>
                <a:cs typeface="Times New Roman" panose="02020603050405020304" pitchFamily="18" charset="0"/>
              </a:rPr>
              <a:t> are basically shorthand notation of functions.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Val square_1=(</a:t>
            </a:r>
            <a:r>
              <a:rPr lang="en-US" sz="1800" dirty="0" err="1">
                <a:effectLst/>
                <a:latin typeface="Consolas" panose="020B0609020204030204" pitchFamily="49" charset="0"/>
                <a:ea typeface="Calibri" panose="020F0502020204030204" pitchFamily="34" charset="0"/>
                <a:cs typeface="Times New Roman" panose="02020603050405020304" pitchFamily="18" charset="0"/>
              </a:rPr>
              <a:t>x:Int</a:t>
            </a:r>
            <a:r>
              <a:rPr lang="en-US" sz="1800" dirty="0">
                <a:effectLst/>
                <a:latin typeface="Consolas" panose="020B0609020204030204" pitchFamily="49" charset="0"/>
                <a:ea typeface="Calibri" panose="020F0502020204030204" pitchFamily="34" charset="0"/>
                <a:cs typeface="Times New Roman" panose="02020603050405020304" pitchFamily="18" charset="0"/>
              </a:rPr>
              <a:t>) =&gt; x*x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636891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7E0C-FBB6-67A9-94B5-6075C4313E9D}"/>
              </a:ext>
            </a:extLst>
          </p:cNvPr>
          <p:cNvSpPr>
            <a:spLocks noGrp="1"/>
          </p:cNvSpPr>
          <p:nvPr>
            <p:ph type="title"/>
          </p:nvPr>
        </p:nvSpPr>
        <p:spPr/>
        <p:txBody>
          <a:bodyPr/>
          <a:lstStyle/>
          <a:p>
            <a:r>
              <a:rPr lang="en-IN" dirty="0"/>
              <a:t>Option Type</a:t>
            </a:r>
          </a:p>
        </p:txBody>
      </p:sp>
      <p:sp>
        <p:nvSpPr>
          <p:cNvPr id="3" name="Content Placeholder 2">
            <a:extLst>
              <a:ext uri="{FF2B5EF4-FFF2-40B4-BE49-F238E27FC236}">
                <a16:creationId xmlns:a16="http://schemas.microsoft.com/office/drawing/2014/main" id="{6A630F60-99D2-3547-5C96-202CE3CA1D03}"/>
              </a:ext>
            </a:extLst>
          </p:cNvPr>
          <p:cNvSpPr>
            <a:spLocks noGrp="1"/>
          </p:cNvSpPr>
          <p:nvPr>
            <p:ph idx="1"/>
          </p:nvPr>
        </p:nvSpPr>
        <p:spPr/>
        <p:txBody>
          <a:bodyPr/>
          <a:lstStyle/>
          <a:p>
            <a:pPr marL="0" indent="0">
              <a:buNone/>
            </a:pPr>
            <a:r>
              <a:rPr lang="en-US" dirty="0"/>
              <a:t>Option Type is a container which specifies whether we have zero or more elements. </a:t>
            </a:r>
            <a:endParaRPr lang="en-IN" dirty="0"/>
          </a:p>
        </p:txBody>
      </p:sp>
    </p:spTree>
    <p:extLst>
      <p:ext uri="{BB962C8B-B14F-4D97-AF65-F5344CB8AC3E}">
        <p14:creationId xmlns:p14="http://schemas.microsoft.com/office/powerpoint/2010/main" val="18830117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4833-D6F5-1D45-FD88-32D9D01996F6}"/>
              </a:ext>
            </a:extLst>
          </p:cNvPr>
          <p:cNvSpPr>
            <a:spLocks noGrp="1"/>
          </p:cNvSpPr>
          <p:nvPr>
            <p:ph type="title"/>
          </p:nvPr>
        </p:nvSpPr>
        <p:spPr/>
        <p:txBody>
          <a:bodyPr/>
          <a:lstStyle/>
          <a:p>
            <a:r>
              <a:rPr lang="en-IN" dirty="0"/>
              <a:t>Scala Pattern Matching</a:t>
            </a:r>
          </a:p>
        </p:txBody>
      </p:sp>
      <p:sp>
        <p:nvSpPr>
          <p:cNvPr id="3" name="Content Placeholder 2">
            <a:extLst>
              <a:ext uri="{FF2B5EF4-FFF2-40B4-BE49-F238E27FC236}">
                <a16:creationId xmlns:a16="http://schemas.microsoft.com/office/drawing/2014/main" id="{1400C30C-35A5-FA37-2090-B76887A1FB02}"/>
              </a:ext>
            </a:extLst>
          </p:cNvPr>
          <p:cNvSpPr>
            <a:spLocks noGrp="1"/>
          </p:cNvSpPr>
          <p:nvPr>
            <p:ph idx="1"/>
          </p:nvPr>
        </p:nvSpPr>
        <p:spPr/>
        <p:txBody>
          <a:bodyPr/>
          <a:lstStyle/>
          <a:p>
            <a:pPr marL="0" indent="0">
              <a:buNone/>
            </a:pPr>
            <a:endParaRPr lang="en-IN" dirty="0"/>
          </a:p>
          <a:p>
            <a:pPr marL="0" indent="0">
              <a:buNone/>
            </a:pPr>
            <a:r>
              <a:rPr lang="en-US" dirty="0"/>
              <a:t>&lt;expression&gt; match {</a:t>
            </a:r>
          </a:p>
          <a:p>
            <a:pPr marL="0" indent="0">
              <a:buNone/>
            </a:pPr>
            <a:r>
              <a:rPr lang="en-US" dirty="0"/>
              <a:t>   case pattern=&gt; logic</a:t>
            </a:r>
          </a:p>
          <a:p>
            <a:pPr marL="0" indent="0">
              <a:buNone/>
            </a:pPr>
            <a:r>
              <a:rPr lang="en-US" dirty="0"/>
              <a:t>   case pattern=&gt;logic</a:t>
            </a:r>
          </a:p>
          <a:p>
            <a:pPr marL="0" indent="0">
              <a:buNone/>
            </a:pPr>
            <a:r>
              <a:rPr lang="en-US" dirty="0"/>
              <a:t>……………..</a:t>
            </a:r>
          </a:p>
          <a:p>
            <a:pPr marL="0" indent="0">
              <a:buNone/>
            </a:pPr>
            <a:r>
              <a:rPr lang="en-US" dirty="0"/>
              <a:t>case_ =&gt; </a:t>
            </a:r>
            <a:r>
              <a:rPr lang="en-US" dirty="0" err="1"/>
              <a:t>default_logic</a:t>
            </a:r>
            <a:endParaRPr lang="en-US" dirty="0"/>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515769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893B-961C-BA9A-CEF7-CA05E6C2841D}"/>
              </a:ext>
            </a:extLst>
          </p:cNvPr>
          <p:cNvSpPr>
            <a:spLocks noGrp="1"/>
          </p:cNvSpPr>
          <p:nvPr>
            <p:ph type="title"/>
          </p:nvPr>
        </p:nvSpPr>
        <p:spPr/>
        <p:txBody>
          <a:bodyPr/>
          <a:lstStyle/>
          <a:p>
            <a:r>
              <a:rPr lang="en-IN" dirty="0"/>
              <a:t>Scala Collections</a:t>
            </a:r>
          </a:p>
        </p:txBody>
      </p:sp>
      <p:sp>
        <p:nvSpPr>
          <p:cNvPr id="3" name="Content Placeholder 2">
            <a:extLst>
              <a:ext uri="{FF2B5EF4-FFF2-40B4-BE49-F238E27FC236}">
                <a16:creationId xmlns:a16="http://schemas.microsoft.com/office/drawing/2014/main" id="{990C727B-90D8-9332-0888-D6C19976A116}"/>
              </a:ext>
            </a:extLst>
          </p:cNvPr>
          <p:cNvSpPr>
            <a:spLocks noGrp="1"/>
          </p:cNvSpPr>
          <p:nvPr>
            <p:ph idx="1"/>
          </p:nvPr>
        </p:nvSpPr>
        <p:spPr/>
        <p:txBody>
          <a:bodyPr/>
          <a:lstStyle/>
          <a:p>
            <a:pPr marL="0" indent="0">
              <a:buNone/>
            </a:pPr>
            <a:r>
              <a:rPr lang="en-US" dirty="0"/>
              <a:t>Scala collections are containers that hold sequenced linear set of elements .</a:t>
            </a:r>
          </a:p>
          <a:p>
            <a:pPr marL="0" indent="0">
              <a:buNone/>
            </a:pPr>
            <a:r>
              <a:rPr lang="en-US" dirty="0"/>
              <a:t>The Scala collections can be mutable and immutable.</a:t>
            </a:r>
          </a:p>
          <a:p>
            <a:pPr marL="0" indent="0">
              <a:buNone/>
            </a:pPr>
            <a:endParaRPr lang="en-US" dirty="0"/>
          </a:p>
          <a:p>
            <a:pPr marL="0" indent="0">
              <a:buNone/>
            </a:pPr>
            <a:r>
              <a:rPr lang="en-US" dirty="0" err="1"/>
              <a:t>Scala.collection.mutable</a:t>
            </a:r>
            <a:r>
              <a:rPr lang="en-US" dirty="0"/>
              <a:t> contains all mutable collections. If you want to use the mutable collections, you must import this package</a:t>
            </a:r>
          </a:p>
          <a:p>
            <a:pPr marL="0" indent="0">
              <a:buNone/>
            </a:pPr>
            <a:endParaRPr lang="en-US" dirty="0"/>
          </a:p>
          <a:p>
            <a:pPr marL="0" indent="0">
              <a:buNone/>
            </a:pPr>
            <a:r>
              <a:rPr lang="en-US" dirty="0" err="1"/>
              <a:t>Scala.collection.immutable</a:t>
            </a:r>
            <a:r>
              <a:rPr lang="en-US" dirty="0"/>
              <a:t> contains all immutable collections. Scala by default imports this package.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915239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B9389EA-5F6F-5DA2-6A66-D7A1C47012A0}"/>
              </a:ext>
            </a:extLst>
          </p:cNvPr>
          <p:cNvGraphicFramePr>
            <a:graphicFrameLocks noGrp="1"/>
          </p:cNvGraphicFramePr>
          <p:nvPr>
            <p:extLst>
              <p:ext uri="{D42A27DB-BD31-4B8C-83A1-F6EECF244321}">
                <p14:modId xmlns:p14="http://schemas.microsoft.com/office/powerpoint/2010/main" val="465504749"/>
              </p:ext>
            </p:extLst>
          </p:nvPr>
        </p:nvGraphicFramePr>
        <p:xfrm>
          <a:off x="2032000" y="96253"/>
          <a:ext cx="8128000" cy="6421405"/>
        </p:xfrm>
        <a:graphic>
          <a:graphicData uri="http://schemas.openxmlformats.org/drawingml/2006/table">
            <a:tbl>
              <a:tblPr firstRow="1" bandRow="1">
                <a:tableStyleId>{5C22544A-7EE6-4342-B048-85BDC9FD1C3A}</a:tableStyleId>
              </a:tblPr>
              <a:tblGrid>
                <a:gridCol w="1336842">
                  <a:extLst>
                    <a:ext uri="{9D8B030D-6E8A-4147-A177-3AD203B41FA5}">
                      <a16:colId xmlns:a16="http://schemas.microsoft.com/office/drawing/2014/main" val="3690318686"/>
                    </a:ext>
                  </a:extLst>
                </a:gridCol>
                <a:gridCol w="6791158">
                  <a:extLst>
                    <a:ext uri="{9D8B030D-6E8A-4147-A177-3AD203B41FA5}">
                      <a16:colId xmlns:a16="http://schemas.microsoft.com/office/drawing/2014/main" val="1894355928"/>
                    </a:ext>
                  </a:extLst>
                </a:gridCol>
              </a:tblGrid>
              <a:tr h="375048">
                <a:tc>
                  <a:txBody>
                    <a:bodyPr/>
                    <a:lstStyle/>
                    <a:p>
                      <a:r>
                        <a:rPr lang="en-IN" dirty="0"/>
                        <a:t>Collection</a:t>
                      </a:r>
                    </a:p>
                  </a:txBody>
                  <a:tcPr/>
                </a:tc>
                <a:tc>
                  <a:txBody>
                    <a:bodyPr/>
                    <a:lstStyle/>
                    <a:p>
                      <a:r>
                        <a:rPr lang="en-IN" dirty="0"/>
                        <a:t>Description</a:t>
                      </a:r>
                    </a:p>
                  </a:txBody>
                  <a:tcPr/>
                </a:tc>
                <a:extLst>
                  <a:ext uri="{0D108BD9-81ED-4DB2-BD59-A6C34878D82A}">
                    <a16:rowId xmlns:a16="http://schemas.microsoft.com/office/drawing/2014/main" val="2499771399"/>
                  </a:ext>
                </a:extLst>
              </a:tr>
              <a:tr h="930209">
                <a:tc>
                  <a:txBody>
                    <a:bodyPr/>
                    <a:lstStyle/>
                    <a:p>
                      <a:r>
                        <a:rPr lang="en-IN" dirty="0"/>
                        <a:t>Set</a:t>
                      </a:r>
                    </a:p>
                  </a:txBody>
                  <a:tcPr/>
                </a:tc>
                <a:tc>
                  <a:txBody>
                    <a:bodyPr/>
                    <a:lstStyle/>
                    <a:p>
                      <a:r>
                        <a:rPr lang="en-IN" dirty="0"/>
                        <a:t>Set stores Unique elements. Does not maintain any order. Elements can be of different datatypes</a:t>
                      </a:r>
                    </a:p>
                    <a:p>
                      <a:r>
                        <a:rPr lang="en-IN" dirty="0" err="1"/>
                        <a:t>Eg</a:t>
                      </a:r>
                      <a:r>
                        <a:rPr lang="en-IN" dirty="0"/>
                        <a:t>: </a:t>
                      </a:r>
                      <a:r>
                        <a:rPr lang="en-IN" dirty="0" err="1"/>
                        <a:t>val</a:t>
                      </a:r>
                      <a:r>
                        <a:rPr lang="en-IN" dirty="0"/>
                        <a:t> games=Set(“</a:t>
                      </a:r>
                      <a:r>
                        <a:rPr lang="en-IN" dirty="0" err="1"/>
                        <a:t>cricket”,”Football”,”Hockey</a:t>
                      </a:r>
                      <a:r>
                        <a:rPr lang="en-IN" dirty="0"/>
                        <a:t>”)</a:t>
                      </a:r>
                    </a:p>
                  </a:txBody>
                  <a:tcPr/>
                </a:tc>
                <a:extLst>
                  <a:ext uri="{0D108BD9-81ED-4DB2-BD59-A6C34878D82A}">
                    <a16:rowId xmlns:a16="http://schemas.microsoft.com/office/drawing/2014/main" val="3985013656"/>
                  </a:ext>
                </a:extLst>
              </a:tr>
              <a:tr h="1209271">
                <a:tc>
                  <a:txBody>
                    <a:bodyPr/>
                    <a:lstStyle/>
                    <a:p>
                      <a:r>
                        <a:rPr lang="en-IN" dirty="0" err="1"/>
                        <a:t>Seq</a:t>
                      </a:r>
                      <a:endParaRPr lang="en-IN" dirty="0"/>
                    </a:p>
                  </a:txBody>
                  <a:tcPr/>
                </a:tc>
                <a:tc>
                  <a:txBody>
                    <a:bodyPr/>
                    <a:lstStyle/>
                    <a:p>
                      <a:r>
                        <a:rPr lang="en-IN" dirty="0"/>
                        <a:t>Represents indexed sequences that are guaranteed to be immutable.</a:t>
                      </a:r>
                    </a:p>
                    <a:p>
                      <a:r>
                        <a:rPr lang="en-IN" dirty="0" err="1"/>
                        <a:t>Eg</a:t>
                      </a:r>
                      <a:r>
                        <a:rPr lang="en-IN" dirty="0"/>
                        <a:t>: var </a:t>
                      </a:r>
                      <a:r>
                        <a:rPr lang="en-IN" dirty="0" err="1"/>
                        <a:t>seq:Seq</a:t>
                      </a:r>
                      <a:r>
                        <a:rPr lang="en-IN" dirty="0"/>
                        <a:t>[Int] = </a:t>
                      </a:r>
                      <a:r>
                        <a:rPr lang="en-IN" dirty="0" err="1"/>
                        <a:t>Seq</a:t>
                      </a:r>
                      <a:r>
                        <a:rPr lang="en-IN" dirty="0"/>
                        <a:t>(52,85,1,8,3,2,7,”sa”)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You can iterate through elements using for loop. It returns a List.</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668389544"/>
                  </a:ext>
                </a:extLst>
              </a:tr>
              <a:tr h="651146">
                <a:tc>
                  <a:txBody>
                    <a:bodyPr/>
                    <a:lstStyle/>
                    <a:p>
                      <a:r>
                        <a:rPr lang="en-IN" dirty="0"/>
                        <a:t>List</a:t>
                      </a:r>
                    </a:p>
                  </a:txBody>
                  <a:tcPr/>
                </a:tc>
                <a:tc>
                  <a:txBody>
                    <a:bodyPr/>
                    <a:lstStyle/>
                    <a:p>
                      <a:r>
                        <a:rPr lang="en-US" dirty="0"/>
                        <a:t>Store ordered </a:t>
                      </a:r>
                      <a:r>
                        <a:rPr lang="en-US" dirty="0" err="1"/>
                        <a:t>elements.It</a:t>
                      </a:r>
                      <a:r>
                        <a:rPr lang="en-US" dirty="0"/>
                        <a:t> can take combination of different types.</a:t>
                      </a:r>
                    </a:p>
                    <a:p>
                      <a:r>
                        <a:rPr lang="en-US" dirty="0" err="1"/>
                        <a:t>Eg</a:t>
                      </a:r>
                      <a:r>
                        <a:rPr lang="en-US" dirty="0"/>
                        <a:t>: </a:t>
                      </a:r>
                      <a:r>
                        <a:rPr lang="en-US" dirty="0" err="1"/>
                        <a:t>val</a:t>
                      </a:r>
                      <a:r>
                        <a:rPr lang="en-US" dirty="0"/>
                        <a:t> games=List(“</a:t>
                      </a:r>
                      <a:r>
                        <a:rPr lang="en-US" dirty="0" err="1"/>
                        <a:t>cricket”,”football”,”hockey</a:t>
                      </a:r>
                      <a:r>
                        <a:rPr lang="en-US" dirty="0"/>
                        <a:t>”) </a:t>
                      </a:r>
                      <a:endParaRPr lang="en-IN" dirty="0"/>
                    </a:p>
                  </a:txBody>
                  <a:tcPr/>
                </a:tc>
                <a:extLst>
                  <a:ext uri="{0D108BD9-81ED-4DB2-BD59-A6C34878D82A}">
                    <a16:rowId xmlns:a16="http://schemas.microsoft.com/office/drawing/2014/main" val="1369660656"/>
                  </a:ext>
                </a:extLst>
              </a:tr>
              <a:tr h="930209">
                <a:tc>
                  <a:txBody>
                    <a:bodyPr/>
                    <a:lstStyle/>
                    <a:p>
                      <a:r>
                        <a:rPr lang="en-IN" dirty="0"/>
                        <a:t>Vector</a:t>
                      </a:r>
                    </a:p>
                  </a:txBody>
                  <a:tcPr/>
                </a:tc>
                <a:tc>
                  <a:txBody>
                    <a:bodyPr/>
                    <a:lstStyle/>
                    <a:p>
                      <a:r>
                        <a:rPr lang="en-US" dirty="0"/>
                        <a:t>Vector is a general-purpose, immutable data structure. It provides random access of elements. It is good for large collection of elements</a:t>
                      </a:r>
                    </a:p>
                    <a:p>
                      <a:r>
                        <a:rPr lang="en-US" dirty="0" err="1"/>
                        <a:t>Eg</a:t>
                      </a:r>
                      <a:r>
                        <a:rPr lang="en-US" dirty="0"/>
                        <a:t> : var vector2 = Vector(5,2,6,3) </a:t>
                      </a:r>
                      <a:endParaRPr lang="en-IN" dirty="0"/>
                    </a:p>
                  </a:txBody>
                  <a:tcPr/>
                </a:tc>
                <a:extLst>
                  <a:ext uri="{0D108BD9-81ED-4DB2-BD59-A6C34878D82A}">
                    <a16:rowId xmlns:a16="http://schemas.microsoft.com/office/drawing/2014/main" val="459646698"/>
                  </a:ext>
                </a:extLst>
              </a:tr>
              <a:tr h="2325522">
                <a:tc>
                  <a:txBody>
                    <a:bodyPr/>
                    <a:lstStyle/>
                    <a:p>
                      <a:r>
                        <a:rPr lang="en-IN" dirty="0"/>
                        <a:t>Queue</a:t>
                      </a:r>
                    </a:p>
                  </a:txBody>
                  <a:tcPr/>
                </a:tc>
                <a:tc>
                  <a:txBody>
                    <a:bodyPr/>
                    <a:lstStyle/>
                    <a:p>
                      <a:r>
                        <a:rPr lang="en-US" dirty="0"/>
                        <a:t>Queue implements a data structure that allows inserting and retrieving elements in a first-in-first-out (FIFO) manner.</a:t>
                      </a:r>
                    </a:p>
                    <a:p>
                      <a:r>
                        <a:rPr lang="en-US" dirty="0"/>
                        <a:t>In </a:t>
                      </a:r>
                      <a:r>
                        <a:rPr lang="en-US" dirty="0" err="1"/>
                        <a:t>scala</a:t>
                      </a:r>
                      <a:r>
                        <a:rPr lang="en-US" dirty="0"/>
                        <a:t>, Queue is implemented as a pair of lists. One is used to insert the elements and second to contain deleted elements. Elements are added to the first list and removed from the second list.</a:t>
                      </a:r>
                    </a:p>
                    <a:p>
                      <a:endParaRPr lang="en-US" dirty="0"/>
                    </a:p>
                    <a:p>
                      <a:r>
                        <a:rPr lang="en-US" dirty="0" err="1"/>
                        <a:t>Eg</a:t>
                      </a:r>
                      <a:r>
                        <a:rPr lang="en-US" dirty="0"/>
                        <a:t> :  var queue = Queue(1,5,6,2,3,9,5,2,5) </a:t>
                      </a:r>
                    </a:p>
                    <a:p>
                      <a:endParaRPr lang="en-IN" dirty="0"/>
                    </a:p>
                  </a:txBody>
                  <a:tcPr/>
                </a:tc>
                <a:extLst>
                  <a:ext uri="{0D108BD9-81ED-4DB2-BD59-A6C34878D82A}">
                    <a16:rowId xmlns:a16="http://schemas.microsoft.com/office/drawing/2014/main" val="404403221"/>
                  </a:ext>
                </a:extLst>
              </a:tr>
            </a:tbl>
          </a:graphicData>
        </a:graphic>
      </p:graphicFrame>
    </p:spTree>
    <p:extLst>
      <p:ext uri="{BB962C8B-B14F-4D97-AF65-F5344CB8AC3E}">
        <p14:creationId xmlns:p14="http://schemas.microsoft.com/office/powerpoint/2010/main" val="333804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7D2B-E4A2-1982-8E69-3ABCCD764000}"/>
              </a:ext>
            </a:extLst>
          </p:cNvPr>
          <p:cNvSpPr>
            <a:spLocks noGrp="1"/>
          </p:cNvSpPr>
          <p:nvPr>
            <p:ph type="title"/>
          </p:nvPr>
        </p:nvSpPr>
        <p:spPr/>
        <p:txBody>
          <a:bodyPr/>
          <a:lstStyle/>
          <a:p>
            <a:r>
              <a:rPr lang="en-IN" dirty="0"/>
              <a:t>Drawbacks of 1.0</a:t>
            </a:r>
          </a:p>
        </p:txBody>
      </p:sp>
      <p:sp>
        <p:nvSpPr>
          <p:cNvPr id="3" name="Content Placeholder 2">
            <a:extLst>
              <a:ext uri="{FF2B5EF4-FFF2-40B4-BE49-F238E27FC236}">
                <a16:creationId xmlns:a16="http://schemas.microsoft.com/office/drawing/2014/main" id="{CD98AD87-8D15-231B-1ED7-046A322D29F1}"/>
              </a:ext>
            </a:extLst>
          </p:cNvPr>
          <p:cNvSpPr>
            <a:spLocks noGrp="1"/>
          </p:cNvSpPr>
          <p:nvPr>
            <p:ph idx="1"/>
          </p:nvPr>
        </p:nvSpPr>
        <p:spPr/>
        <p:txBody>
          <a:bodyPr>
            <a:normAutofit/>
          </a:bodyPr>
          <a:lstStyle/>
          <a:p>
            <a:r>
              <a:rPr lang="en-US" dirty="0"/>
              <a:t>Name node failure : If Name node fails, then the current </a:t>
            </a:r>
            <a:r>
              <a:rPr lang="en-US" dirty="0" err="1"/>
              <a:t>fsimage</a:t>
            </a:r>
            <a:r>
              <a:rPr lang="en-US" dirty="0"/>
              <a:t> is lost. So recent transactions are lost</a:t>
            </a:r>
          </a:p>
          <a:p>
            <a:r>
              <a:rPr lang="en-US" dirty="0"/>
              <a:t>Name node size increase: If the data in name node increases, scalability becomes an issue</a:t>
            </a:r>
          </a:p>
          <a:p>
            <a:r>
              <a:rPr lang="en-US" dirty="0"/>
              <a:t>Block size : Block size was just 64 MB in Hadoop 1.0 </a:t>
            </a:r>
          </a:p>
        </p:txBody>
      </p:sp>
    </p:spTree>
    <p:extLst>
      <p:ext uri="{BB962C8B-B14F-4D97-AF65-F5344CB8AC3E}">
        <p14:creationId xmlns:p14="http://schemas.microsoft.com/office/powerpoint/2010/main" val="21420401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16D89FD-508F-D461-EF9C-F103D99AC297}"/>
              </a:ext>
            </a:extLst>
          </p:cNvPr>
          <p:cNvGraphicFramePr>
            <a:graphicFrameLocks noGrp="1"/>
          </p:cNvGraphicFramePr>
          <p:nvPr>
            <p:extLst>
              <p:ext uri="{D42A27DB-BD31-4B8C-83A1-F6EECF244321}">
                <p14:modId xmlns:p14="http://schemas.microsoft.com/office/powerpoint/2010/main" val="3821467158"/>
              </p:ext>
            </p:extLst>
          </p:nvPr>
        </p:nvGraphicFramePr>
        <p:xfrm>
          <a:off x="357203" y="0"/>
          <a:ext cx="11443369" cy="6699355"/>
        </p:xfrm>
        <a:graphic>
          <a:graphicData uri="http://schemas.openxmlformats.org/drawingml/2006/table">
            <a:tbl>
              <a:tblPr firstRow="1" bandRow="1">
                <a:tableStyleId>{5C22544A-7EE6-4342-B048-85BDC9FD1C3A}</a:tableStyleId>
              </a:tblPr>
              <a:tblGrid>
                <a:gridCol w="2478393">
                  <a:extLst>
                    <a:ext uri="{9D8B030D-6E8A-4147-A177-3AD203B41FA5}">
                      <a16:colId xmlns:a16="http://schemas.microsoft.com/office/drawing/2014/main" val="730808481"/>
                    </a:ext>
                  </a:extLst>
                </a:gridCol>
                <a:gridCol w="8964976">
                  <a:extLst>
                    <a:ext uri="{9D8B030D-6E8A-4147-A177-3AD203B41FA5}">
                      <a16:colId xmlns:a16="http://schemas.microsoft.com/office/drawing/2014/main" val="2621437792"/>
                    </a:ext>
                  </a:extLst>
                </a:gridCol>
              </a:tblGrid>
              <a:tr h="376367">
                <a:tc>
                  <a:txBody>
                    <a:bodyPr/>
                    <a:lstStyle/>
                    <a:p>
                      <a:r>
                        <a:rPr lang="en-IN" dirty="0"/>
                        <a:t>Collection</a:t>
                      </a:r>
                    </a:p>
                  </a:txBody>
                  <a:tcPr/>
                </a:tc>
                <a:tc>
                  <a:txBody>
                    <a:bodyPr/>
                    <a:lstStyle/>
                    <a:p>
                      <a:r>
                        <a:rPr lang="en-IN" dirty="0"/>
                        <a:t>Description</a:t>
                      </a:r>
                    </a:p>
                  </a:txBody>
                  <a:tcPr/>
                </a:tc>
                <a:extLst>
                  <a:ext uri="{0D108BD9-81ED-4DB2-BD59-A6C34878D82A}">
                    <a16:rowId xmlns:a16="http://schemas.microsoft.com/office/drawing/2014/main" val="2092598085"/>
                  </a:ext>
                </a:extLst>
              </a:tr>
              <a:tr h="2105969">
                <a:tc>
                  <a:txBody>
                    <a:bodyPr/>
                    <a:lstStyle/>
                    <a:p>
                      <a:r>
                        <a:rPr lang="en-IN" dirty="0"/>
                        <a:t>Map</a:t>
                      </a:r>
                    </a:p>
                  </a:txBody>
                  <a:tcPr/>
                </a:tc>
                <a:tc>
                  <a:txBody>
                    <a:bodyPr/>
                    <a:lstStyle/>
                    <a:p>
                      <a:r>
                        <a:rPr lang="en-US" dirty="0"/>
                        <a:t>Map is used to store elements. It stores elements in pairs of key and values. In </a:t>
                      </a:r>
                      <a:r>
                        <a:rPr lang="en-US" dirty="0" err="1"/>
                        <a:t>scala</a:t>
                      </a:r>
                      <a:r>
                        <a:rPr lang="en-US" dirty="0"/>
                        <a:t>, you can create map by using two ways either by using comma separated pairs or by using rocket operator</a:t>
                      </a:r>
                    </a:p>
                    <a:p>
                      <a:r>
                        <a:rPr lang="en-US" dirty="0"/>
                        <a:t>   </a:t>
                      </a:r>
                    </a:p>
                    <a:p>
                      <a:r>
                        <a:rPr lang="en-US" dirty="0"/>
                        <a:t>   var map = Map(("</a:t>
                      </a:r>
                      <a:r>
                        <a:rPr lang="en-US" dirty="0" err="1"/>
                        <a:t>A","Apple</a:t>
                      </a:r>
                      <a:r>
                        <a:rPr lang="en-US" dirty="0"/>
                        <a:t>"),("</a:t>
                      </a:r>
                      <a:r>
                        <a:rPr lang="en-US" dirty="0" err="1"/>
                        <a:t>B","Ball</a:t>
                      </a:r>
                      <a:r>
                        <a:rPr lang="en-US" dirty="0"/>
                        <a:t>"))  </a:t>
                      </a:r>
                    </a:p>
                    <a:p>
                      <a:r>
                        <a:rPr lang="en-US" dirty="0"/>
                        <a:t>   var map2 = Map("A"-&gt;"</a:t>
                      </a:r>
                      <a:r>
                        <a:rPr lang="en-US" dirty="0" err="1"/>
                        <a:t>Aple</a:t>
                      </a:r>
                      <a:r>
                        <a:rPr lang="en-US" dirty="0"/>
                        <a:t>","B"-&gt;"Ball") </a:t>
                      </a:r>
                    </a:p>
                    <a:p>
                      <a:endParaRPr lang="en-US" dirty="0"/>
                    </a:p>
                    <a:p>
                      <a:r>
                        <a:rPr lang="en-US" dirty="0"/>
                        <a:t>Using </a:t>
                      </a:r>
                      <a:r>
                        <a:rPr lang="en-US" dirty="0" err="1"/>
                        <a:t>map.keys</a:t>
                      </a:r>
                      <a:r>
                        <a:rPr lang="en-US" dirty="0"/>
                        <a:t> we will get key values. Using </a:t>
                      </a:r>
                      <a:r>
                        <a:rPr lang="en-US" dirty="0" err="1"/>
                        <a:t>map.values</a:t>
                      </a:r>
                      <a:r>
                        <a:rPr lang="en-US" dirty="0"/>
                        <a:t> we get the values</a:t>
                      </a:r>
                    </a:p>
                    <a:p>
                      <a:endParaRPr lang="en-IN" dirty="0"/>
                    </a:p>
                  </a:txBody>
                  <a:tcPr/>
                </a:tc>
                <a:extLst>
                  <a:ext uri="{0D108BD9-81ED-4DB2-BD59-A6C34878D82A}">
                    <a16:rowId xmlns:a16="http://schemas.microsoft.com/office/drawing/2014/main" val="408893096"/>
                  </a:ext>
                </a:extLst>
              </a:tr>
              <a:tr h="2809937">
                <a:tc>
                  <a:txBody>
                    <a:bodyPr/>
                    <a:lstStyle/>
                    <a:p>
                      <a:r>
                        <a:rPr lang="en-IN" dirty="0"/>
                        <a:t>Tuple</a:t>
                      </a:r>
                    </a:p>
                  </a:txBody>
                  <a:tcPr/>
                </a:tc>
                <a:tc>
                  <a:txBody>
                    <a:bodyPr/>
                    <a:lstStyle/>
                    <a:p>
                      <a:r>
                        <a:rPr lang="en-US" dirty="0"/>
                        <a:t>A tuple is a collection of elements in ordered form. If there is no element present, it is called empty tuple. It can take any datatype</a:t>
                      </a:r>
                    </a:p>
                    <a:p>
                      <a:endParaRPr lang="en-US" dirty="0"/>
                    </a:p>
                    <a:p>
                      <a:r>
                        <a:rPr lang="en-US" dirty="0" err="1"/>
                        <a:t>val</a:t>
                      </a:r>
                      <a:r>
                        <a:rPr lang="en-US" dirty="0"/>
                        <a:t> t1=(1,2,"Robin",222.5)</a:t>
                      </a:r>
                    </a:p>
                    <a:p>
                      <a:endParaRPr lang="en-US" dirty="0"/>
                    </a:p>
                    <a:p>
                      <a:r>
                        <a:rPr lang="en-US" dirty="0"/>
                        <a:t>access elements using dot </a:t>
                      </a:r>
                    </a:p>
                    <a:p>
                      <a:r>
                        <a:rPr lang="en-US" dirty="0" err="1"/>
                        <a:t>eg</a:t>
                      </a:r>
                      <a:r>
                        <a:rPr lang="en-US" dirty="0"/>
                        <a:t>: to get first element t1._1</a:t>
                      </a:r>
                    </a:p>
                    <a:p>
                      <a:endParaRPr lang="en-US" dirty="0"/>
                    </a:p>
                    <a:p>
                      <a:r>
                        <a:rPr lang="en-US" dirty="0"/>
                        <a:t>To iterate through tuple we use : </a:t>
                      </a:r>
                      <a:r>
                        <a:rPr lang="en-US" dirty="0" err="1"/>
                        <a:t>productIterator</a:t>
                      </a:r>
                      <a:r>
                        <a:rPr lang="en-US" dirty="0"/>
                        <a:t>.</a:t>
                      </a:r>
                    </a:p>
                    <a:p>
                      <a:r>
                        <a:rPr lang="en-US" dirty="0"/>
                        <a:t>so it will be t1.productIterator.foreach(</a:t>
                      </a:r>
                      <a:r>
                        <a:rPr lang="en-US" dirty="0" err="1"/>
                        <a:t>println</a:t>
                      </a:r>
                      <a:r>
                        <a:rPr lang="en-US" dirty="0"/>
                        <a:t>)</a:t>
                      </a:r>
                    </a:p>
                  </a:txBody>
                  <a:tcPr/>
                </a:tc>
                <a:extLst>
                  <a:ext uri="{0D108BD9-81ED-4DB2-BD59-A6C34878D82A}">
                    <a16:rowId xmlns:a16="http://schemas.microsoft.com/office/drawing/2014/main" val="2068935945"/>
                  </a:ext>
                </a:extLst>
              </a:tr>
              <a:tr h="928028">
                <a:tc>
                  <a:txBody>
                    <a:bodyPr/>
                    <a:lstStyle/>
                    <a:p>
                      <a:r>
                        <a:rPr lang="en-IN" dirty="0"/>
                        <a:t>Array</a:t>
                      </a:r>
                    </a:p>
                  </a:txBody>
                  <a:tcPr/>
                </a:tc>
                <a:tc>
                  <a:txBody>
                    <a:bodyPr/>
                    <a:lstStyle/>
                    <a:p>
                      <a:r>
                        <a:rPr lang="en-US" dirty="0"/>
                        <a:t>Array is a collection of similar </a:t>
                      </a:r>
                      <a:r>
                        <a:rPr lang="en-US" dirty="0" err="1"/>
                        <a:t>datatypes.Elements</a:t>
                      </a:r>
                      <a:r>
                        <a:rPr lang="en-US" dirty="0"/>
                        <a:t> are accessed using index</a:t>
                      </a:r>
                    </a:p>
                    <a:p>
                      <a:endParaRPr lang="en-US" dirty="0"/>
                    </a:p>
                    <a:p>
                      <a:r>
                        <a:rPr lang="en-US" dirty="0"/>
                        <a:t>var </a:t>
                      </a:r>
                      <a:r>
                        <a:rPr lang="en-US" dirty="0" err="1"/>
                        <a:t>arr</a:t>
                      </a:r>
                      <a:r>
                        <a:rPr lang="en-US" dirty="0"/>
                        <a:t> = Array(1,2,3,4,5)</a:t>
                      </a:r>
                      <a:endParaRPr lang="en-IN" dirty="0"/>
                    </a:p>
                  </a:txBody>
                  <a:tcPr/>
                </a:tc>
                <a:extLst>
                  <a:ext uri="{0D108BD9-81ED-4DB2-BD59-A6C34878D82A}">
                    <a16:rowId xmlns:a16="http://schemas.microsoft.com/office/drawing/2014/main" val="189330660"/>
                  </a:ext>
                </a:extLst>
              </a:tr>
            </a:tbl>
          </a:graphicData>
        </a:graphic>
      </p:graphicFrame>
    </p:spTree>
    <p:extLst>
      <p:ext uri="{BB962C8B-B14F-4D97-AF65-F5344CB8AC3E}">
        <p14:creationId xmlns:p14="http://schemas.microsoft.com/office/powerpoint/2010/main" val="26079302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385C-C8A2-9BAD-275A-AB53C10A9B29}"/>
              </a:ext>
            </a:extLst>
          </p:cNvPr>
          <p:cNvSpPr>
            <a:spLocks noGrp="1"/>
          </p:cNvSpPr>
          <p:nvPr>
            <p:ph type="title"/>
          </p:nvPr>
        </p:nvSpPr>
        <p:spPr/>
        <p:txBody>
          <a:bodyPr/>
          <a:lstStyle/>
          <a:p>
            <a:r>
              <a:rPr lang="en-IN" dirty="0"/>
              <a:t>Collection Methods</a:t>
            </a:r>
          </a:p>
        </p:txBody>
      </p:sp>
      <p:graphicFrame>
        <p:nvGraphicFramePr>
          <p:cNvPr id="4" name="Table 4">
            <a:extLst>
              <a:ext uri="{FF2B5EF4-FFF2-40B4-BE49-F238E27FC236}">
                <a16:creationId xmlns:a16="http://schemas.microsoft.com/office/drawing/2014/main" id="{6A659C3C-CC5A-447B-B75F-AFD7A6FEDA85}"/>
              </a:ext>
            </a:extLst>
          </p:cNvPr>
          <p:cNvGraphicFramePr>
            <a:graphicFrameLocks noGrp="1"/>
          </p:cNvGraphicFramePr>
          <p:nvPr>
            <p:ph idx="1"/>
            <p:extLst>
              <p:ext uri="{D42A27DB-BD31-4B8C-83A1-F6EECF244321}">
                <p14:modId xmlns:p14="http://schemas.microsoft.com/office/powerpoint/2010/main" val="391355494"/>
              </p:ext>
            </p:extLst>
          </p:nvPr>
        </p:nvGraphicFramePr>
        <p:xfrm>
          <a:off x="838200" y="1501541"/>
          <a:ext cx="10515600" cy="5200342"/>
        </p:xfrm>
        <a:graphic>
          <a:graphicData uri="http://schemas.openxmlformats.org/drawingml/2006/table">
            <a:tbl>
              <a:tblPr firstRow="1" bandRow="1">
                <a:tableStyleId>{5C22544A-7EE6-4342-B048-85BDC9FD1C3A}</a:tableStyleId>
              </a:tblPr>
              <a:tblGrid>
                <a:gridCol w="2145632">
                  <a:extLst>
                    <a:ext uri="{9D8B030D-6E8A-4147-A177-3AD203B41FA5}">
                      <a16:colId xmlns:a16="http://schemas.microsoft.com/office/drawing/2014/main" val="1211402284"/>
                    </a:ext>
                  </a:extLst>
                </a:gridCol>
                <a:gridCol w="8369968">
                  <a:extLst>
                    <a:ext uri="{9D8B030D-6E8A-4147-A177-3AD203B41FA5}">
                      <a16:colId xmlns:a16="http://schemas.microsoft.com/office/drawing/2014/main" val="852792193"/>
                    </a:ext>
                  </a:extLst>
                </a:gridCol>
              </a:tblGrid>
              <a:tr h="393033">
                <a:tc>
                  <a:txBody>
                    <a:bodyPr/>
                    <a:lstStyle/>
                    <a:p>
                      <a:r>
                        <a:rPr lang="en-IN" dirty="0"/>
                        <a:t>Method</a:t>
                      </a:r>
                    </a:p>
                  </a:txBody>
                  <a:tcPr/>
                </a:tc>
                <a:tc>
                  <a:txBody>
                    <a:bodyPr/>
                    <a:lstStyle/>
                    <a:p>
                      <a:r>
                        <a:rPr lang="en-IN" dirty="0"/>
                        <a:t>Description</a:t>
                      </a:r>
                    </a:p>
                  </a:txBody>
                  <a:tcPr/>
                </a:tc>
                <a:extLst>
                  <a:ext uri="{0D108BD9-81ED-4DB2-BD59-A6C34878D82A}">
                    <a16:rowId xmlns:a16="http://schemas.microsoft.com/office/drawing/2014/main" val="3141988941"/>
                  </a:ext>
                </a:extLst>
              </a:tr>
              <a:tr h="969123">
                <a:tc>
                  <a:txBody>
                    <a:bodyPr/>
                    <a:lstStyle/>
                    <a:p>
                      <a:r>
                        <a:rPr lang="en-IN" dirty="0"/>
                        <a:t>Map </a:t>
                      </a:r>
                    </a:p>
                  </a:txBody>
                  <a:tcPr/>
                </a:tc>
                <a:tc>
                  <a:txBody>
                    <a:bodyPr/>
                    <a:lstStyle/>
                    <a:p>
                      <a:r>
                        <a:rPr lang="en-US" dirty="0"/>
                        <a:t>Takes a function and applies that function to every element in the collection.</a:t>
                      </a:r>
                    </a:p>
                    <a:p>
                      <a:endParaRPr lang="en-US" dirty="0"/>
                    </a:p>
                    <a:p>
                      <a:r>
                        <a:rPr lang="en-US" dirty="0" err="1"/>
                        <a:t>Eg</a:t>
                      </a:r>
                      <a:r>
                        <a:rPr lang="en-US" dirty="0"/>
                        <a:t>: </a:t>
                      </a:r>
                      <a:r>
                        <a:rPr lang="en-US" dirty="0" err="1"/>
                        <a:t>val</a:t>
                      </a:r>
                      <a:r>
                        <a:rPr lang="en-US" dirty="0"/>
                        <a:t> </a:t>
                      </a:r>
                      <a:r>
                        <a:rPr lang="en-US" dirty="0" err="1"/>
                        <a:t>mul</a:t>
                      </a:r>
                      <a:r>
                        <a:rPr lang="en-US" dirty="0"/>
                        <a:t>=</a:t>
                      </a:r>
                      <a:r>
                        <a:rPr lang="en-US" dirty="0" err="1"/>
                        <a:t>num.map</a:t>
                      </a:r>
                      <a:r>
                        <a:rPr lang="en-US" dirty="0"/>
                        <a:t>(x=&gt;x*2)</a:t>
                      </a:r>
                      <a:endParaRPr lang="en-IN" dirty="0"/>
                    </a:p>
                  </a:txBody>
                  <a:tcPr/>
                </a:tc>
                <a:extLst>
                  <a:ext uri="{0D108BD9-81ED-4DB2-BD59-A6C34878D82A}">
                    <a16:rowId xmlns:a16="http://schemas.microsoft.com/office/drawing/2014/main" val="3119342551"/>
                  </a:ext>
                </a:extLst>
              </a:tr>
              <a:tr h="969123">
                <a:tc>
                  <a:txBody>
                    <a:bodyPr/>
                    <a:lstStyle/>
                    <a:p>
                      <a:r>
                        <a:rPr lang="en-IN" dirty="0" err="1"/>
                        <a:t>flatMap</a:t>
                      </a:r>
                      <a:endParaRPr lang="en-IN" dirty="0"/>
                    </a:p>
                  </a:txBody>
                  <a:tcPr/>
                </a:tc>
                <a:tc>
                  <a:txBody>
                    <a:bodyPr/>
                    <a:lstStyle/>
                    <a:p>
                      <a:r>
                        <a:rPr lang="en-US" sz="1800" kern="1200" dirty="0">
                          <a:solidFill>
                            <a:schemeClr val="dk1"/>
                          </a:solidFill>
                          <a:effectLst/>
                          <a:latin typeface="+mn-lt"/>
                          <a:ea typeface="+mn-ea"/>
                          <a:cs typeface="+mn-cs"/>
                        </a:rPr>
                        <a:t>It does what map </a:t>
                      </a:r>
                      <a:r>
                        <a:rPr lang="en-US" sz="1800" kern="1200" dirty="0" err="1">
                          <a:solidFill>
                            <a:schemeClr val="dk1"/>
                          </a:solidFill>
                          <a:effectLst/>
                          <a:latin typeface="+mn-lt"/>
                          <a:ea typeface="+mn-ea"/>
                          <a:cs typeface="+mn-cs"/>
                        </a:rPr>
                        <a:t>does.It</a:t>
                      </a:r>
                      <a:r>
                        <a:rPr lang="en-US" sz="1800" kern="1200" dirty="0">
                          <a:solidFill>
                            <a:schemeClr val="dk1"/>
                          </a:solidFill>
                          <a:effectLst/>
                          <a:latin typeface="+mn-lt"/>
                          <a:ea typeface="+mn-ea"/>
                          <a:cs typeface="+mn-cs"/>
                        </a:rPr>
                        <a:t> also flattens the elements</a:t>
                      </a:r>
                      <a:endParaRPr lang="en-IN" sz="1800" kern="1200" dirty="0">
                        <a:solidFill>
                          <a:schemeClr val="dk1"/>
                        </a:solidFill>
                        <a:effectLst/>
                        <a:latin typeface="+mn-lt"/>
                        <a:ea typeface="+mn-ea"/>
                        <a:cs typeface="+mn-cs"/>
                      </a:endParaRPr>
                    </a:p>
                    <a:p>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 </a:t>
                      </a:r>
                      <a:r>
                        <a:rPr lang="en-US" sz="1800" kern="1200" dirty="0" err="1">
                          <a:solidFill>
                            <a:schemeClr val="dk1"/>
                          </a:solidFill>
                          <a:effectLst/>
                          <a:latin typeface="+mn-lt"/>
                          <a:ea typeface="+mn-ea"/>
                          <a:cs typeface="+mn-cs"/>
                        </a:rPr>
                        <a:t>fl</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list.flatMap</a:t>
                      </a:r>
                      <a:r>
                        <a:rPr lang="en-US" sz="1800" kern="1200" dirty="0">
                          <a:solidFill>
                            <a:schemeClr val="dk1"/>
                          </a:solidFill>
                          <a:effectLst/>
                          <a:latin typeface="+mn-lt"/>
                          <a:ea typeface="+mn-ea"/>
                          <a:cs typeface="+mn-cs"/>
                        </a:rPr>
                        <a:t>(x=&gt;</a:t>
                      </a:r>
                      <a:r>
                        <a:rPr lang="en-US" sz="1800" kern="1200" dirty="0" err="1">
                          <a:solidFill>
                            <a:schemeClr val="dk1"/>
                          </a:solidFill>
                          <a:effectLst/>
                          <a:latin typeface="+mn-lt"/>
                          <a:ea typeface="+mn-ea"/>
                          <a:cs typeface="+mn-cs"/>
                        </a:rPr>
                        <a:t>x.split</a:t>
                      </a:r>
                      <a:r>
                        <a:rPr lang="en-US" sz="180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28198834"/>
                  </a:ext>
                </a:extLst>
              </a:tr>
              <a:tr h="969123">
                <a:tc>
                  <a:txBody>
                    <a:bodyPr/>
                    <a:lstStyle/>
                    <a:p>
                      <a:r>
                        <a:rPr lang="en-IN" dirty="0"/>
                        <a:t>filter</a:t>
                      </a:r>
                    </a:p>
                  </a:txBody>
                  <a:tcPr/>
                </a:tc>
                <a:tc>
                  <a:txBody>
                    <a:bodyPr/>
                    <a:lstStyle/>
                    <a:p>
                      <a:r>
                        <a:rPr lang="en-IN" dirty="0"/>
                        <a:t>Filters the elements.</a:t>
                      </a:r>
                    </a:p>
                    <a:p>
                      <a:endParaRPr lang="en-IN" dirty="0"/>
                    </a:p>
                    <a:p>
                      <a:r>
                        <a:rPr lang="en-IN" dirty="0"/>
                        <a:t>Val fil=</a:t>
                      </a:r>
                      <a:r>
                        <a:rPr lang="en-IN" dirty="0" err="1"/>
                        <a:t>list.filter</a:t>
                      </a:r>
                      <a:r>
                        <a:rPr lang="en-IN" dirty="0"/>
                        <a:t>(x=&gt;x%2==0)</a:t>
                      </a:r>
                    </a:p>
                  </a:txBody>
                  <a:tcPr/>
                </a:tc>
                <a:extLst>
                  <a:ext uri="{0D108BD9-81ED-4DB2-BD59-A6C34878D82A}">
                    <a16:rowId xmlns:a16="http://schemas.microsoft.com/office/drawing/2014/main" val="3397579718"/>
                  </a:ext>
                </a:extLst>
              </a:tr>
              <a:tr h="1259860">
                <a:tc>
                  <a:txBody>
                    <a:bodyPr/>
                    <a:lstStyle/>
                    <a:p>
                      <a:r>
                        <a:rPr lang="en-IN" dirty="0"/>
                        <a:t>count</a:t>
                      </a:r>
                    </a:p>
                  </a:txBody>
                  <a:tcPr/>
                </a:tc>
                <a:tc>
                  <a:txBody>
                    <a:bodyPr/>
                    <a:lstStyle/>
                    <a:p>
                      <a:r>
                        <a:rPr lang="en-US" dirty="0"/>
                        <a:t>Count will have filter </a:t>
                      </a:r>
                      <a:r>
                        <a:rPr lang="en-US" dirty="0" err="1"/>
                        <a:t>condition.It</a:t>
                      </a:r>
                      <a:r>
                        <a:rPr lang="en-US" dirty="0"/>
                        <a:t> will give the count of elements that satisfies the filter condition.</a:t>
                      </a:r>
                    </a:p>
                    <a:p>
                      <a:endParaRPr lang="en-US" dirty="0"/>
                    </a:p>
                    <a:p>
                      <a:r>
                        <a:rPr lang="en-US" dirty="0"/>
                        <a:t>Val cc=</a:t>
                      </a:r>
                      <a:r>
                        <a:rPr lang="en-US" dirty="0" err="1"/>
                        <a:t>num.count</a:t>
                      </a:r>
                      <a:r>
                        <a:rPr lang="en-US" dirty="0"/>
                        <a:t>(x=&gt;x%2)</a:t>
                      </a:r>
                      <a:endParaRPr lang="en-IN" dirty="0"/>
                    </a:p>
                  </a:txBody>
                  <a:tcPr/>
                </a:tc>
                <a:extLst>
                  <a:ext uri="{0D108BD9-81ED-4DB2-BD59-A6C34878D82A}">
                    <a16:rowId xmlns:a16="http://schemas.microsoft.com/office/drawing/2014/main" val="3797354807"/>
                  </a:ext>
                </a:extLst>
              </a:tr>
              <a:tr h="393033">
                <a:tc>
                  <a:txBody>
                    <a:bodyPr/>
                    <a:lstStyle/>
                    <a:p>
                      <a:r>
                        <a:rPr lang="en-IN" dirty="0"/>
                        <a:t>exists</a:t>
                      </a:r>
                    </a:p>
                  </a:txBody>
                  <a:tcPr/>
                </a:tc>
                <a:tc>
                  <a:txBody>
                    <a:bodyPr/>
                    <a:lstStyle/>
                    <a:p>
                      <a:r>
                        <a:rPr lang="en-US" dirty="0"/>
                        <a:t>Return true if a particular condition is met</a:t>
                      </a:r>
                    </a:p>
                    <a:p>
                      <a:r>
                        <a:rPr lang="en-US" dirty="0" err="1"/>
                        <a:t>val</a:t>
                      </a:r>
                      <a:r>
                        <a:rPr lang="en-US" dirty="0"/>
                        <a:t> </a:t>
                      </a:r>
                      <a:r>
                        <a:rPr lang="en-US" dirty="0" err="1"/>
                        <a:t>exist_even</a:t>
                      </a:r>
                      <a:r>
                        <a:rPr lang="en-US" dirty="0"/>
                        <a:t>=</a:t>
                      </a:r>
                      <a:r>
                        <a:rPr lang="en-US" dirty="0" err="1"/>
                        <a:t>num.exists</a:t>
                      </a:r>
                      <a:r>
                        <a:rPr lang="en-US" dirty="0"/>
                        <a:t>(x=&gt;x%2==0)</a:t>
                      </a:r>
                      <a:endParaRPr lang="en-IN" dirty="0"/>
                    </a:p>
                  </a:txBody>
                  <a:tcPr/>
                </a:tc>
                <a:extLst>
                  <a:ext uri="{0D108BD9-81ED-4DB2-BD59-A6C34878D82A}">
                    <a16:rowId xmlns:a16="http://schemas.microsoft.com/office/drawing/2014/main" val="2787291770"/>
                  </a:ext>
                </a:extLst>
              </a:tr>
            </a:tbl>
          </a:graphicData>
        </a:graphic>
      </p:graphicFrame>
    </p:spTree>
    <p:extLst>
      <p:ext uri="{BB962C8B-B14F-4D97-AF65-F5344CB8AC3E}">
        <p14:creationId xmlns:p14="http://schemas.microsoft.com/office/powerpoint/2010/main" val="35655502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A303-183D-A051-09CD-7656CBAC46A6}"/>
              </a:ext>
            </a:extLst>
          </p:cNvPr>
          <p:cNvSpPr>
            <a:spLocks noGrp="1"/>
          </p:cNvSpPr>
          <p:nvPr>
            <p:ph type="title"/>
          </p:nvPr>
        </p:nvSpPr>
        <p:spPr/>
        <p:txBody>
          <a:bodyPr/>
          <a:lstStyle/>
          <a:p>
            <a:r>
              <a:rPr lang="en-IN" dirty="0"/>
              <a:t>Collection Methods</a:t>
            </a:r>
          </a:p>
        </p:txBody>
      </p:sp>
      <p:graphicFrame>
        <p:nvGraphicFramePr>
          <p:cNvPr id="4" name="Table 4">
            <a:extLst>
              <a:ext uri="{FF2B5EF4-FFF2-40B4-BE49-F238E27FC236}">
                <a16:creationId xmlns:a16="http://schemas.microsoft.com/office/drawing/2014/main" id="{53314D40-4677-8064-33B0-D3138412388B}"/>
              </a:ext>
            </a:extLst>
          </p:cNvPr>
          <p:cNvGraphicFramePr>
            <a:graphicFrameLocks noGrp="1"/>
          </p:cNvGraphicFramePr>
          <p:nvPr>
            <p:ph idx="1"/>
            <p:extLst>
              <p:ext uri="{D42A27DB-BD31-4B8C-83A1-F6EECF244321}">
                <p14:modId xmlns:p14="http://schemas.microsoft.com/office/powerpoint/2010/main" val="679689635"/>
              </p:ext>
            </p:extLst>
          </p:nvPr>
        </p:nvGraphicFramePr>
        <p:xfrm>
          <a:off x="838200" y="1825625"/>
          <a:ext cx="10515600" cy="4485640"/>
        </p:xfrm>
        <a:graphic>
          <a:graphicData uri="http://schemas.openxmlformats.org/drawingml/2006/table">
            <a:tbl>
              <a:tblPr firstRow="1" bandRow="1">
                <a:tableStyleId>{5C22544A-7EE6-4342-B048-85BDC9FD1C3A}</a:tableStyleId>
              </a:tblPr>
              <a:tblGrid>
                <a:gridCol w="2068629">
                  <a:extLst>
                    <a:ext uri="{9D8B030D-6E8A-4147-A177-3AD203B41FA5}">
                      <a16:colId xmlns:a16="http://schemas.microsoft.com/office/drawing/2014/main" val="1885384200"/>
                    </a:ext>
                  </a:extLst>
                </a:gridCol>
                <a:gridCol w="8446971">
                  <a:extLst>
                    <a:ext uri="{9D8B030D-6E8A-4147-A177-3AD203B41FA5}">
                      <a16:colId xmlns:a16="http://schemas.microsoft.com/office/drawing/2014/main" val="1619795345"/>
                    </a:ext>
                  </a:extLst>
                </a:gridCol>
              </a:tblGrid>
              <a:tr h="370840">
                <a:tc>
                  <a:txBody>
                    <a:bodyPr/>
                    <a:lstStyle/>
                    <a:p>
                      <a:r>
                        <a:rPr lang="en-IN" dirty="0"/>
                        <a:t>Method</a:t>
                      </a:r>
                    </a:p>
                  </a:txBody>
                  <a:tcPr/>
                </a:tc>
                <a:tc>
                  <a:txBody>
                    <a:bodyPr/>
                    <a:lstStyle/>
                    <a:p>
                      <a:r>
                        <a:rPr lang="en-IN" dirty="0"/>
                        <a:t>Description</a:t>
                      </a:r>
                    </a:p>
                  </a:txBody>
                  <a:tcPr/>
                </a:tc>
                <a:extLst>
                  <a:ext uri="{0D108BD9-81ED-4DB2-BD59-A6C34878D82A}">
                    <a16:rowId xmlns:a16="http://schemas.microsoft.com/office/drawing/2014/main" val="4115947609"/>
                  </a:ext>
                </a:extLst>
              </a:tr>
              <a:tr h="370840">
                <a:tc>
                  <a:txBody>
                    <a:bodyPr/>
                    <a:lstStyle/>
                    <a:p>
                      <a:r>
                        <a:rPr lang="en-IN" dirty="0"/>
                        <a:t>foreach</a:t>
                      </a:r>
                    </a:p>
                  </a:txBody>
                  <a:tcPr/>
                </a:tc>
                <a:tc>
                  <a:txBody>
                    <a:bodyPr/>
                    <a:lstStyle/>
                    <a:p>
                      <a:r>
                        <a:rPr lang="en-US" dirty="0"/>
                        <a:t>Loop through collection</a:t>
                      </a:r>
                    </a:p>
                    <a:p>
                      <a:r>
                        <a:rPr lang="en-US" dirty="0" err="1"/>
                        <a:t>Eg</a:t>
                      </a:r>
                      <a:r>
                        <a:rPr lang="en-US" dirty="0"/>
                        <a:t> :</a:t>
                      </a:r>
                      <a:r>
                        <a:rPr lang="en-US" dirty="0" err="1"/>
                        <a:t>List.foreach</a:t>
                      </a:r>
                      <a:r>
                        <a:rPr lang="en-US" dirty="0"/>
                        <a:t>(</a:t>
                      </a:r>
                      <a:r>
                        <a:rPr lang="en-US" dirty="0" err="1"/>
                        <a:t>println</a:t>
                      </a:r>
                      <a:r>
                        <a:rPr lang="en-US" dirty="0"/>
                        <a:t>)</a:t>
                      </a:r>
                      <a:endParaRPr lang="en-IN" dirty="0"/>
                    </a:p>
                  </a:txBody>
                  <a:tcPr/>
                </a:tc>
                <a:extLst>
                  <a:ext uri="{0D108BD9-81ED-4DB2-BD59-A6C34878D82A}">
                    <a16:rowId xmlns:a16="http://schemas.microsoft.com/office/drawing/2014/main" val="3959735080"/>
                  </a:ext>
                </a:extLst>
              </a:tr>
              <a:tr h="370840">
                <a:tc>
                  <a:txBody>
                    <a:bodyPr/>
                    <a:lstStyle/>
                    <a:p>
                      <a:r>
                        <a:rPr lang="en-IN" dirty="0"/>
                        <a:t>partition</a:t>
                      </a:r>
                    </a:p>
                  </a:txBody>
                  <a:tcPr/>
                </a:tc>
                <a:tc>
                  <a:txBody>
                    <a:bodyPr/>
                    <a:lstStyle/>
                    <a:p>
                      <a:r>
                        <a:rPr lang="en-US" dirty="0"/>
                        <a:t>Grouping the elements. You specify some condition. Elements satisfying that condition will be grouped into one partition and the remaining elements into another group.</a:t>
                      </a:r>
                    </a:p>
                    <a:p>
                      <a:endParaRPr lang="en-US" dirty="0"/>
                    </a:p>
                    <a:p>
                      <a:r>
                        <a:rPr lang="en-US" dirty="0" err="1"/>
                        <a:t>val</a:t>
                      </a:r>
                      <a:r>
                        <a:rPr lang="en-US" dirty="0"/>
                        <a:t> </a:t>
                      </a:r>
                      <a:r>
                        <a:rPr lang="en-US" dirty="0" err="1"/>
                        <a:t>part_even</a:t>
                      </a:r>
                      <a:r>
                        <a:rPr lang="en-US" dirty="0"/>
                        <a:t>=</a:t>
                      </a:r>
                      <a:r>
                        <a:rPr lang="en-US" dirty="0" err="1"/>
                        <a:t>num.partition</a:t>
                      </a:r>
                      <a:r>
                        <a:rPr lang="en-US" dirty="0"/>
                        <a:t>(x=&gt;x%2==0)</a:t>
                      </a:r>
                    </a:p>
                    <a:p>
                      <a:r>
                        <a:rPr lang="en-US" dirty="0"/>
                        <a:t>It will create two lists. One with even elements and other with non-even elements</a:t>
                      </a:r>
                      <a:endParaRPr lang="en-IN" dirty="0"/>
                    </a:p>
                  </a:txBody>
                  <a:tcPr/>
                </a:tc>
                <a:extLst>
                  <a:ext uri="{0D108BD9-81ED-4DB2-BD59-A6C34878D82A}">
                    <a16:rowId xmlns:a16="http://schemas.microsoft.com/office/drawing/2014/main" val="3711192166"/>
                  </a:ext>
                </a:extLst>
              </a:tr>
              <a:tr h="370840">
                <a:tc>
                  <a:txBody>
                    <a:bodyPr/>
                    <a:lstStyle/>
                    <a:p>
                      <a:r>
                        <a:rPr lang="en-IN" dirty="0"/>
                        <a:t>reduce</a:t>
                      </a:r>
                    </a:p>
                    <a:p>
                      <a:r>
                        <a:rPr lang="en-IN" dirty="0" err="1"/>
                        <a:t>reduceLeft</a:t>
                      </a:r>
                      <a:endParaRPr lang="en-IN" dirty="0"/>
                    </a:p>
                    <a:p>
                      <a:r>
                        <a:rPr lang="en-IN" dirty="0" err="1"/>
                        <a:t>reduceRight</a:t>
                      </a:r>
                      <a:endParaRPr lang="en-IN" dirty="0"/>
                    </a:p>
                  </a:txBody>
                  <a:tcPr/>
                </a:tc>
                <a:tc>
                  <a:txBody>
                    <a:bodyPr/>
                    <a:lstStyle/>
                    <a:p>
                      <a:r>
                        <a:rPr lang="en-US" dirty="0"/>
                        <a:t>Reduce methods are applied on collection. You can apply binary operations on the collection. It takes 2 elements in the collection at a time and does the operation</a:t>
                      </a:r>
                    </a:p>
                    <a:p>
                      <a:endParaRPr lang="en-US" dirty="0"/>
                    </a:p>
                    <a:p>
                      <a:r>
                        <a:rPr lang="en-US" dirty="0"/>
                        <a:t>Val num=List(1,2,3,4)</a:t>
                      </a:r>
                    </a:p>
                    <a:p>
                      <a:endParaRPr lang="en-US" dirty="0"/>
                    </a:p>
                    <a:p>
                      <a:r>
                        <a:rPr lang="en-US" dirty="0" err="1"/>
                        <a:t>Eg</a:t>
                      </a:r>
                      <a:r>
                        <a:rPr lang="en-US" dirty="0"/>
                        <a:t> : </a:t>
                      </a:r>
                      <a:r>
                        <a:rPr lang="en-US" dirty="0" err="1"/>
                        <a:t>num.reduceLeft</a:t>
                      </a:r>
                      <a:r>
                        <a:rPr lang="en-US" dirty="0"/>
                        <a:t>(_+_)</a:t>
                      </a:r>
                    </a:p>
                    <a:p>
                      <a:r>
                        <a:rPr lang="en-US" dirty="0" err="1"/>
                        <a:t>Eg</a:t>
                      </a:r>
                      <a:r>
                        <a:rPr lang="en-US" dirty="0"/>
                        <a:t> : </a:t>
                      </a:r>
                      <a:r>
                        <a:rPr lang="en-US" dirty="0" err="1"/>
                        <a:t>num.reduceRight</a:t>
                      </a:r>
                      <a:r>
                        <a:rPr lang="en-US" dirty="0"/>
                        <a:t>(_+_) </a:t>
                      </a:r>
                      <a:endParaRPr lang="en-IN" dirty="0"/>
                    </a:p>
                  </a:txBody>
                  <a:tcPr/>
                </a:tc>
                <a:extLst>
                  <a:ext uri="{0D108BD9-81ED-4DB2-BD59-A6C34878D82A}">
                    <a16:rowId xmlns:a16="http://schemas.microsoft.com/office/drawing/2014/main" val="1512868586"/>
                  </a:ext>
                </a:extLst>
              </a:tr>
            </a:tbl>
          </a:graphicData>
        </a:graphic>
      </p:graphicFrame>
    </p:spTree>
    <p:extLst>
      <p:ext uri="{BB962C8B-B14F-4D97-AF65-F5344CB8AC3E}">
        <p14:creationId xmlns:p14="http://schemas.microsoft.com/office/powerpoint/2010/main" val="30966052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BF0D-8C1F-53CA-E22F-396FC7232DC8}"/>
              </a:ext>
            </a:extLst>
          </p:cNvPr>
          <p:cNvSpPr>
            <a:spLocks noGrp="1"/>
          </p:cNvSpPr>
          <p:nvPr>
            <p:ph type="title"/>
          </p:nvPr>
        </p:nvSpPr>
        <p:spPr/>
        <p:txBody>
          <a:bodyPr/>
          <a:lstStyle/>
          <a:p>
            <a:r>
              <a:rPr lang="en-IN" dirty="0"/>
              <a:t>Collection Methods</a:t>
            </a:r>
          </a:p>
        </p:txBody>
      </p:sp>
      <p:graphicFrame>
        <p:nvGraphicFramePr>
          <p:cNvPr id="4" name="Table 4">
            <a:extLst>
              <a:ext uri="{FF2B5EF4-FFF2-40B4-BE49-F238E27FC236}">
                <a16:creationId xmlns:a16="http://schemas.microsoft.com/office/drawing/2014/main" id="{AE47861B-01D7-53F1-E4CB-2D09A720D63A}"/>
              </a:ext>
            </a:extLst>
          </p:cNvPr>
          <p:cNvGraphicFramePr>
            <a:graphicFrameLocks noGrp="1"/>
          </p:cNvGraphicFramePr>
          <p:nvPr>
            <p:ph idx="1"/>
            <p:extLst>
              <p:ext uri="{D42A27DB-BD31-4B8C-83A1-F6EECF244321}">
                <p14:modId xmlns:p14="http://schemas.microsoft.com/office/powerpoint/2010/main" val="1449009570"/>
              </p:ext>
            </p:extLst>
          </p:nvPr>
        </p:nvGraphicFramePr>
        <p:xfrm>
          <a:off x="838200" y="1825625"/>
          <a:ext cx="10515600" cy="2748280"/>
        </p:xfrm>
        <a:graphic>
          <a:graphicData uri="http://schemas.openxmlformats.org/drawingml/2006/table">
            <a:tbl>
              <a:tblPr firstRow="1" bandRow="1">
                <a:tableStyleId>{5C22544A-7EE6-4342-B048-85BDC9FD1C3A}</a:tableStyleId>
              </a:tblPr>
              <a:tblGrid>
                <a:gridCol w="2386263">
                  <a:extLst>
                    <a:ext uri="{9D8B030D-6E8A-4147-A177-3AD203B41FA5}">
                      <a16:colId xmlns:a16="http://schemas.microsoft.com/office/drawing/2014/main" val="2342415151"/>
                    </a:ext>
                  </a:extLst>
                </a:gridCol>
                <a:gridCol w="8129337">
                  <a:extLst>
                    <a:ext uri="{9D8B030D-6E8A-4147-A177-3AD203B41FA5}">
                      <a16:colId xmlns:a16="http://schemas.microsoft.com/office/drawing/2014/main" val="4197274212"/>
                    </a:ext>
                  </a:extLst>
                </a:gridCol>
              </a:tblGrid>
              <a:tr h="370840">
                <a:tc>
                  <a:txBody>
                    <a:bodyPr/>
                    <a:lstStyle/>
                    <a:p>
                      <a:r>
                        <a:rPr lang="en-IN" dirty="0"/>
                        <a:t>Method</a:t>
                      </a:r>
                    </a:p>
                  </a:txBody>
                  <a:tcPr/>
                </a:tc>
                <a:tc>
                  <a:txBody>
                    <a:bodyPr/>
                    <a:lstStyle/>
                    <a:p>
                      <a:r>
                        <a:rPr lang="en-IN" dirty="0"/>
                        <a:t>Description</a:t>
                      </a:r>
                    </a:p>
                  </a:txBody>
                  <a:tcPr/>
                </a:tc>
                <a:extLst>
                  <a:ext uri="{0D108BD9-81ED-4DB2-BD59-A6C34878D82A}">
                    <a16:rowId xmlns:a16="http://schemas.microsoft.com/office/drawing/2014/main" val="2488012542"/>
                  </a:ext>
                </a:extLst>
              </a:tr>
              <a:tr h="370840">
                <a:tc>
                  <a:txBody>
                    <a:bodyPr/>
                    <a:lstStyle/>
                    <a:p>
                      <a:r>
                        <a:rPr lang="en-IN" dirty="0" err="1"/>
                        <a:t>foldLeft</a:t>
                      </a:r>
                      <a:endParaRPr lang="en-IN" dirty="0"/>
                    </a:p>
                    <a:p>
                      <a:r>
                        <a:rPr lang="en-IN" dirty="0" err="1"/>
                        <a:t>foldRight</a:t>
                      </a:r>
                      <a:endParaRPr lang="en-IN" dirty="0"/>
                    </a:p>
                  </a:txBody>
                  <a:tcPr/>
                </a:tc>
                <a:tc>
                  <a:txBody>
                    <a:bodyPr/>
                    <a:lstStyle/>
                    <a:p>
                      <a:r>
                        <a:rPr lang="en-US" dirty="0" err="1"/>
                        <a:t>foldLeft</a:t>
                      </a:r>
                      <a:r>
                        <a:rPr lang="en-US" dirty="0"/>
                        <a:t> and </a:t>
                      </a:r>
                      <a:r>
                        <a:rPr lang="en-US" dirty="0" err="1"/>
                        <a:t>foldRight</a:t>
                      </a:r>
                      <a:r>
                        <a:rPr lang="en-US" dirty="0"/>
                        <a:t> does what </a:t>
                      </a:r>
                      <a:r>
                        <a:rPr lang="en-US" dirty="0" err="1"/>
                        <a:t>reduceLeft</a:t>
                      </a:r>
                      <a:r>
                        <a:rPr lang="en-US" dirty="0"/>
                        <a:t> and </a:t>
                      </a:r>
                      <a:r>
                        <a:rPr lang="en-US" dirty="0" err="1"/>
                        <a:t>reduceRight</a:t>
                      </a:r>
                      <a:r>
                        <a:rPr lang="en-US" dirty="0"/>
                        <a:t> does. The only difference is </a:t>
                      </a:r>
                      <a:r>
                        <a:rPr lang="en-US" dirty="0" err="1"/>
                        <a:t>foldLeft</a:t>
                      </a:r>
                      <a:r>
                        <a:rPr lang="en-US" dirty="0"/>
                        <a:t> and </a:t>
                      </a:r>
                      <a:r>
                        <a:rPr lang="en-US" dirty="0" err="1"/>
                        <a:t>foldRight</a:t>
                      </a:r>
                      <a:r>
                        <a:rPr lang="en-US" dirty="0"/>
                        <a:t> will have an initial value</a:t>
                      </a:r>
                    </a:p>
                    <a:p>
                      <a:endParaRPr lang="en-US" dirty="0"/>
                    </a:p>
                    <a:p>
                      <a:r>
                        <a:rPr lang="en-US" dirty="0" err="1"/>
                        <a:t>val</a:t>
                      </a:r>
                      <a:r>
                        <a:rPr lang="en-US" dirty="0"/>
                        <a:t> </a:t>
                      </a:r>
                      <a:r>
                        <a:rPr lang="en-US" dirty="0" err="1"/>
                        <a:t>fold_left</a:t>
                      </a:r>
                      <a:r>
                        <a:rPr lang="en-US" dirty="0"/>
                        <a:t>=</a:t>
                      </a:r>
                      <a:r>
                        <a:rPr lang="en-US" dirty="0" err="1"/>
                        <a:t>name.foldLeft</a:t>
                      </a:r>
                      <a:r>
                        <a:rPr lang="en-US" dirty="0"/>
                        <a:t>(“robin")(_+_)</a:t>
                      </a:r>
                      <a:endParaRPr lang="en-IN" dirty="0"/>
                    </a:p>
                  </a:txBody>
                  <a:tcPr/>
                </a:tc>
                <a:extLst>
                  <a:ext uri="{0D108BD9-81ED-4DB2-BD59-A6C34878D82A}">
                    <a16:rowId xmlns:a16="http://schemas.microsoft.com/office/drawing/2014/main" val="781371679"/>
                  </a:ext>
                </a:extLst>
              </a:tr>
              <a:tr h="370840">
                <a:tc>
                  <a:txBody>
                    <a:bodyPr/>
                    <a:lstStyle/>
                    <a:p>
                      <a:r>
                        <a:rPr lang="en-IN" dirty="0" err="1"/>
                        <a:t>scanLeft</a:t>
                      </a:r>
                      <a:endParaRPr lang="en-IN" dirty="0"/>
                    </a:p>
                    <a:p>
                      <a:r>
                        <a:rPr lang="en-IN" dirty="0" err="1"/>
                        <a:t>scanRight</a:t>
                      </a:r>
                      <a:endParaRPr lang="en-IN" dirty="0"/>
                    </a:p>
                  </a:txBody>
                  <a:tcPr/>
                </a:tc>
                <a:tc>
                  <a:txBody>
                    <a:bodyPr/>
                    <a:lstStyle/>
                    <a:p>
                      <a:r>
                        <a:rPr lang="en-IN" dirty="0"/>
                        <a:t>Same as fold. The basic difference is , in fold we have the final output while in scan we get the intermediate results as well as output.</a:t>
                      </a:r>
                    </a:p>
                    <a:p>
                      <a:endParaRPr lang="en-IN" dirty="0"/>
                    </a:p>
                    <a:p>
                      <a:r>
                        <a:rPr lang="en-US" dirty="0" err="1"/>
                        <a:t>val</a:t>
                      </a:r>
                      <a:r>
                        <a:rPr lang="en-US" dirty="0"/>
                        <a:t> </a:t>
                      </a:r>
                      <a:r>
                        <a:rPr lang="en-US" dirty="0" err="1"/>
                        <a:t>scan_right</a:t>
                      </a:r>
                      <a:r>
                        <a:rPr lang="en-US" dirty="0"/>
                        <a:t>=</a:t>
                      </a:r>
                      <a:r>
                        <a:rPr lang="en-US" dirty="0" err="1"/>
                        <a:t>name.scanRight</a:t>
                      </a:r>
                      <a:r>
                        <a:rPr lang="en-US" dirty="0"/>
                        <a:t>("</a:t>
                      </a:r>
                      <a:r>
                        <a:rPr lang="en-US" dirty="0" err="1"/>
                        <a:t>ron</a:t>
                      </a:r>
                      <a:r>
                        <a:rPr lang="en-US" dirty="0"/>
                        <a:t>")(_+_)</a:t>
                      </a:r>
                      <a:endParaRPr lang="en-IN" dirty="0"/>
                    </a:p>
                  </a:txBody>
                  <a:tcPr/>
                </a:tc>
                <a:extLst>
                  <a:ext uri="{0D108BD9-81ED-4DB2-BD59-A6C34878D82A}">
                    <a16:rowId xmlns:a16="http://schemas.microsoft.com/office/drawing/2014/main" val="1386255826"/>
                  </a:ext>
                </a:extLst>
              </a:tr>
            </a:tbl>
          </a:graphicData>
        </a:graphic>
      </p:graphicFrame>
    </p:spTree>
    <p:extLst>
      <p:ext uri="{BB962C8B-B14F-4D97-AF65-F5344CB8AC3E}">
        <p14:creationId xmlns:p14="http://schemas.microsoft.com/office/powerpoint/2010/main" val="37577261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68FE-E4EF-7FE6-D72F-84FEFDFB1BF1}"/>
              </a:ext>
            </a:extLst>
          </p:cNvPr>
          <p:cNvSpPr>
            <a:spLocks noGrp="1"/>
          </p:cNvSpPr>
          <p:nvPr>
            <p:ph type="title"/>
          </p:nvPr>
        </p:nvSpPr>
        <p:spPr/>
        <p:txBody>
          <a:bodyPr/>
          <a:lstStyle/>
          <a:p>
            <a:r>
              <a:rPr lang="en-IN" dirty="0" err="1"/>
              <a:t>groupBy</a:t>
            </a:r>
            <a:r>
              <a:rPr lang="en-IN" dirty="0"/>
              <a:t> and grouped</a:t>
            </a:r>
          </a:p>
        </p:txBody>
      </p:sp>
      <p:sp>
        <p:nvSpPr>
          <p:cNvPr id="3" name="Content Placeholder 2">
            <a:extLst>
              <a:ext uri="{FF2B5EF4-FFF2-40B4-BE49-F238E27FC236}">
                <a16:creationId xmlns:a16="http://schemas.microsoft.com/office/drawing/2014/main" id="{1A7EE770-2FBE-8B12-A965-FFFFA75347AC}"/>
              </a:ext>
            </a:extLst>
          </p:cNvPr>
          <p:cNvSpPr>
            <a:spLocks noGrp="1"/>
          </p:cNvSpPr>
          <p:nvPr>
            <p:ph idx="1"/>
          </p:nvPr>
        </p:nvSpPr>
        <p:spPr/>
        <p:txBody>
          <a:bodyPr/>
          <a:lstStyle/>
          <a:p>
            <a:pPr marL="0" indent="0">
              <a:buNone/>
            </a:pPr>
            <a:r>
              <a:rPr lang="en-US" dirty="0" err="1"/>
              <a:t>val</a:t>
            </a:r>
            <a:r>
              <a:rPr lang="en-US" dirty="0"/>
              <a:t> ages=List(1,2,7,30,32,35)</a:t>
            </a:r>
          </a:p>
          <a:p>
            <a:pPr marL="0" indent="0">
              <a:buNone/>
            </a:pPr>
            <a:r>
              <a:rPr lang="en-US" dirty="0" err="1"/>
              <a:t>val</a:t>
            </a:r>
            <a:r>
              <a:rPr lang="en-US" dirty="0"/>
              <a:t> gr=</a:t>
            </a:r>
            <a:r>
              <a:rPr lang="en-US" dirty="0" err="1"/>
              <a:t>ages.groupBy</a:t>
            </a:r>
            <a:r>
              <a:rPr lang="en-US" dirty="0"/>
              <a:t>(age=&gt;if(age&gt;30) "Senior" else "Junior")</a:t>
            </a:r>
          </a:p>
          <a:p>
            <a:pPr marL="0" indent="0">
              <a:buNone/>
            </a:pPr>
            <a:endParaRPr lang="en-IN" dirty="0"/>
          </a:p>
          <a:p>
            <a:pPr marL="0" indent="0">
              <a:buNone/>
            </a:pPr>
            <a:endParaRPr lang="en-IN" dirty="0"/>
          </a:p>
          <a:p>
            <a:pPr marL="0" indent="0">
              <a:buNone/>
            </a:pPr>
            <a:r>
              <a:rPr lang="en-US" dirty="0" err="1"/>
              <a:t>val</a:t>
            </a:r>
            <a:r>
              <a:rPr lang="en-US" dirty="0"/>
              <a:t> grp=</a:t>
            </a:r>
            <a:r>
              <a:rPr lang="en-US" dirty="0" err="1"/>
              <a:t>ages.grouped</a:t>
            </a:r>
            <a:r>
              <a:rPr lang="en-US" dirty="0"/>
              <a:t>(2).foreach(x=&gt;</a:t>
            </a:r>
            <a:r>
              <a:rPr lang="en-US" dirty="0" err="1"/>
              <a:t>println</a:t>
            </a:r>
            <a:r>
              <a:rPr lang="en-US"/>
              <a:t>(x+" "))</a:t>
            </a:r>
            <a:endParaRPr lang="en-IN"/>
          </a:p>
        </p:txBody>
      </p:sp>
    </p:spTree>
    <p:extLst>
      <p:ext uri="{BB962C8B-B14F-4D97-AF65-F5344CB8AC3E}">
        <p14:creationId xmlns:p14="http://schemas.microsoft.com/office/powerpoint/2010/main" val="26700675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7693-8C88-35D9-6A6C-96B710CCADCE}"/>
              </a:ext>
            </a:extLst>
          </p:cNvPr>
          <p:cNvSpPr>
            <a:spLocks noGrp="1"/>
          </p:cNvSpPr>
          <p:nvPr>
            <p:ph type="title"/>
          </p:nvPr>
        </p:nvSpPr>
        <p:spPr/>
        <p:txBody>
          <a:bodyPr/>
          <a:lstStyle/>
          <a:p>
            <a:r>
              <a:rPr lang="en-IN" dirty="0"/>
              <a:t>Spark</a:t>
            </a:r>
          </a:p>
        </p:txBody>
      </p:sp>
      <p:sp>
        <p:nvSpPr>
          <p:cNvPr id="3" name="Content Placeholder 2">
            <a:extLst>
              <a:ext uri="{FF2B5EF4-FFF2-40B4-BE49-F238E27FC236}">
                <a16:creationId xmlns:a16="http://schemas.microsoft.com/office/drawing/2014/main" id="{F56AB6CA-E1E0-2DCE-6797-BB051F216DEA}"/>
              </a:ext>
            </a:extLst>
          </p:cNvPr>
          <p:cNvSpPr>
            <a:spLocks noGrp="1"/>
          </p:cNvSpPr>
          <p:nvPr>
            <p:ph idx="1"/>
          </p:nvPr>
        </p:nvSpPr>
        <p:spPr/>
        <p:txBody>
          <a:bodyPr/>
          <a:lstStyle/>
          <a:p>
            <a:pPr marL="0" indent="0">
              <a:buNone/>
            </a:pPr>
            <a:r>
              <a:rPr lang="en-US" dirty="0"/>
              <a:t>Apache Spark is an open source parallel processing framework for running large-scale data analytics applications across clustered computers. It can handle both batch and real-time analytics and data processing workloads.</a:t>
            </a:r>
            <a:endParaRPr lang="en-IN" dirty="0"/>
          </a:p>
        </p:txBody>
      </p:sp>
    </p:spTree>
    <p:extLst>
      <p:ext uri="{BB962C8B-B14F-4D97-AF65-F5344CB8AC3E}">
        <p14:creationId xmlns:p14="http://schemas.microsoft.com/office/powerpoint/2010/main" val="4395770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09E0-E0BA-23B5-92A4-4E2D2641B452}"/>
              </a:ext>
            </a:extLst>
          </p:cNvPr>
          <p:cNvSpPr>
            <a:spLocks noGrp="1"/>
          </p:cNvSpPr>
          <p:nvPr>
            <p:ph type="title"/>
          </p:nvPr>
        </p:nvSpPr>
        <p:spPr/>
        <p:txBody>
          <a:bodyPr/>
          <a:lstStyle/>
          <a:p>
            <a:r>
              <a:rPr lang="en-IN" dirty="0"/>
              <a:t>Spark Architecture</a:t>
            </a:r>
          </a:p>
        </p:txBody>
      </p:sp>
      <p:pic>
        <p:nvPicPr>
          <p:cNvPr id="1028" name="Picture 4" descr="Spark cluster components">
            <a:extLst>
              <a:ext uri="{FF2B5EF4-FFF2-40B4-BE49-F238E27FC236}">
                <a16:creationId xmlns:a16="http://schemas.microsoft.com/office/drawing/2014/main" id="{CD6C00F2-FA1B-17AB-04B2-0ED98A19B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1525" y="1849348"/>
            <a:ext cx="7984538" cy="444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5121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07309A5-8E20-BE5E-BE15-1123BAB1033D}"/>
              </a:ext>
            </a:extLst>
          </p:cNvPr>
          <p:cNvSpPr/>
          <p:nvPr/>
        </p:nvSpPr>
        <p:spPr>
          <a:xfrm>
            <a:off x="647272" y="256854"/>
            <a:ext cx="10880332" cy="129454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56E2A7EE-D123-AF48-91C6-37EA3CAAD401}"/>
              </a:ext>
            </a:extLst>
          </p:cNvPr>
          <p:cNvSpPr/>
          <p:nvPr/>
        </p:nvSpPr>
        <p:spPr>
          <a:xfrm>
            <a:off x="647272" y="1711930"/>
            <a:ext cx="10880332" cy="129454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F6A67098-01CA-548D-187C-BC17DF7F658D}"/>
              </a:ext>
            </a:extLst>
          </p:cNvPr>
          <p:cNvSpPr/>
          <p:nvPr/>
        </p:nvSpPr>
        <p:spPr>
          <a:xfrm>
            <a:off x="647272" y="4095965"/>
            <a:ext cx="10880332" cy="129454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0D39BC5-E4A1-D81F-F77F-DB74541609FE}"/>
              </a:ext>
            </a:extLst>
          </p:cNvPr>
          <p:cNvSpPr txBox="1"/>
          <p:nvPr/>
        </p:nvSpPr>
        <p:spPr>
          <a:xfrm>
            <a:off x="770562" y="622439"/>
            <a:ext cx="1633591" cy="707886"/>
          </a:xfrm>
          <a:prstGeom prst="rect">
            <a:avLst/>
          </a:prstGeom>
          <a:noFill/>
        </p:spPr>
        <p:txBody>
          <a:bodyPr wrap="square" rtlCol="0">
            <a:spAutoFit/>
          </a:bodyPr>
          <a:lstStyle/>
          <a:p>
            <a:r>
              <a:rPr lang="en-IN" sz="2000" dirty="0"/>
              <a:t>Programming</a:t>
            </a:r>
            <a:br>
              <a:rPr lang="en-IN" sz="2000" dirty="0"/>
            </a:br>
            <a:r>
              <a:rPr lang="en-IN" sz="2000" dirty="0"/>
              <a:t>Languages</a:t>
            </a:r>
          </a:p>
        </p:txBody>
      </p:sp>
      <p:sp>
        <p:nvSpPr>
          <p:cNvPr id="9" name="Rectangle: Rounded Corners 8">
            <a:extLst>
              <a:ext uri="{FF2B5EF4-FFF2-40B4-BE49-F238E27FC236}">
                <a16:creationId xmlns:a16="http://schemas.microsoft.com/office/drawing/2014/main" id="{861922AB-A8A6-F228-9F77-3F830D16C4BD}"/>
              </a:ext>
            </a:extLst>
          </p:cNvPr>
          <p:cNvSpPr/>
          <p:nvPr/>
        </p:nvSpPr>
        <p:spPr>
          <a:xfrm>
            <a:off x="2599361" y="622439"/>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Scala</a:t>
            </a:r>
          </a:p>
        </p:txBody>
      </p:sp>
      <p:sp>
        <p:nvSpPr>
          <p:cNvPr id="10" name="Rectangle: Rounded Corners 9">
            <a:extLst>
              <a:ext uri="{FF2B5EF4-FFF2-40B4-BE49-F238E27FC236}">
                <a16:creationId xmlns:a16="http://schemas.microsoft.com/office/drawing/2014/main" id="{6215E01D-F171-CE94-D671-F36190BBC145}"/>
              </a:ext>
            </a:extLst>
          </p:cNvPr>
          <p:cNvSpPr/>
          <p:nvPr/>
        </p:nvSpPr>
        <p:spPr>
          <a:xfrm>
            <a:off x="9137148" y="622439"/>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a:t>
            </a:r>
          </a:p>
        </p:txBody>
      </p:sp>
      <p:sp>
        <p:nvSpPr>
          <p:cNvPr id="11" name="Rectangle: Rounded Corners 10">
            <a:extLst>
              <a:ext uri="{FF2B5EF4-FFF2-40B4-BE49-F238E27FC236}">
                <a16:creationId xmlns:a16="http://schemas.microsoft.com/office/drawing/2014/main" id="{96B39AB1-279B-0471-0CAA-66FE984E6327}"/>
              </a:ext>
            </a:extLst>
          </p:cNvPr>
          <p:cNvSpPr/>
          <p:nvPr/>
        </p:nvSpPr>
        <p:spPr>
          <a:xfrm>
            <a:off x="7037794" y="622439"/>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Java</a:t>
            </a:r>
          </a:p>
        </p:txBody>
      </p:sp>
      <p:sp>
        <p:nvSpPr>
          <p:cNvPr id="12" name="Rectangle: Rounded Corners 11">
            <a:extLst>
              <a:ext uri="{FF2B5EF4-FFF2-40B4-BE49-F238E27FC236}">
                <a16:creationId xmlns:a16="http://schemas.microsoft.com/office/drawing/2014/main" id="{8DB33CE5-6862-F556-E278-6ECCFF25F472}"/>
              </a:ext>
            </a:extLst>
          </p:cNvPr>
          <p:cNvSpPr/>
          <p:nvPr/>
        </p:nvSpPr>
        <p:spPr>
          <a:xfrm>
            <a:off x="4705562" y="622439"/>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Python</a:t>
            </a:r>
            <a:endParaRPr lang="en-IN" dirty="0"/>
          </a:p>
        </p:txBody>
      </p:sp>
      <p:sp>
        <p:nvSpPr>
          <p:cNvPr id="13" name="TextBox 12">
            <a:extLst>
              <a:ext uri="{FF2B5EF4-FFF2-40B4-BE49-F238E27FC236}">
                <a16:creationId xmlns:a16="http://schemas.microsoft.com/office/drawing/2014/main" id="{EDEA9A44-F3AB-27A3-063B-8303F25A91D2}"/>
              </a:ext>
            </a:extLst>
          </p:cNvPr>
          <p:cNvSpPr txBox="1"/>
          <p:nvPr/>
        </p:nvSpPr>
        <p:spPr>
          <a:xfrm>
            <a:off x="770562" y="2044557"/>
            <a:ext cx="1150705" cy="400110"/>
          </a:xfrm>
          <a:prstGeom prst="rect">
            <a:avLst/>
          </a:prstGeom>
          <a:noFill/>
        </p:spPr>
        <p:txBody>
          <a:bodyPr wrap="square" rtlCol="0">
            <a:spAutoFit/>
          </a:bodyPr>
          <a:lstStyle/>
          <a:p>
            <a:r>
              <a:rPr lang="en-IN" sz="2000" dirty="0"/>
              <a:t>Libraries</a:t>
            </a:r>
          </a:p>
        </p:txBody>
      </p:sp>
      <p:sp>
        <p:nvSpPr>
          <p:cNvPr id="14" name="Rectangle: Rounded Corners 13">
            <a:extLst>
              <a:ext uri="{FF2B5EF4-FFF2-40B4-BE49-F238E27FC236}">
                <a16:creationId xmlns:a16="http://schemas.microsoft.com/office/drawing/2014/main" id="{52DF67AE-C424-B5CE-F744-5B204EF9BFF9}"/>
              </a:ext>
            </a:extLst>
          </p:cNvPr>
          <p:cNvSpPr/>
          <p:nvPr/>
        </p:nvSpPr>
        <p:spPr>
          <a:xfrm>
            <a:off x="2599360" y="2005259"/>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Spark Streaming</a:t>
            </a:r>
          </a:p>
        </p:txBody>
      </p:sp>
      <p:sp>
        <p:nvSpPr>
          <p:cNvPr id="15" name="Rectangle: Rounded Corners 14">
            <a:extLst>
              <a:ext uri="{FF2B5EF4-FFF2-40B4-BE49-F238E27FC236}">
                <a16:creationId xmlns:a16="http://schemas.microsoft.com/office/drawing/2014/main" id="{350C47B6-3336-C43E-BB05-0FE77B5A61CC}"/>
              </a:ext>
            </a:extLst>
          </p:cNvPr>
          <p:cNvSpPr/>
          <p:nvPr/>
        </p:nvSpPr>
        <p:spPr>
          <a:xfrm>
            <a:off x="4705562" y="2005259"/>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Spark SQL</a:t>
            </a:r>
          </a:p>
        </p:txBody>
      </p:sp>
      <p:sp>
        <p:nvSpPr>
          <p:cNvPr id="16" name="Rectangle: Rounded Corners 15">
            <a:extLst>
              <a:ext uri="{FF2B5EF4-FFF2-40B4-BE49-F238E27FC236}">
                <a16:creationId xmlns:a16="http://schemas.microsoft.com/office/drawing/2014/main" id="{791E753F-EFA9-243A-C7ED-BE3C9655A617}"/>
              </a:ext>
            </a:extLst>
          </p:cNvPr>
          <p:cNvSpPr/>
          <p:nvPr/>
        </p:nvSpPr>
        <p:spPr>
          <a:xfrm>
            <a:off x="9137148" y="1933003"/>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t>Mlib</a:t>
            </a:r>
            <a:endParaRPr lang="en-IN" sz="2000" dirty="0"/>
          </a:p>
        </p:txBody>
      </p:sp>
      <p:sp>
        <p:nvSpPr>
          <p:cNvPr id="17" name="Rectangle: Rounded Corners 16">
            <a:extLst>
              <a:ext uri="{FF2B5EF4-FFF2-40B4-BE49-F238E27FC236}">
                <a16:creationId xmlns:a16="http://schemas.microsoft.com/office/drawing/2014/main" id="{282CBE28-07E9-5278-92FB-96EEEF954397}"/>
              </a:ext>
            </a:extLst>
          </p:cNvPr>
          <p:cNvSpPr/>
          <p:nvPr/>
        </p:nvSpPr>
        <p:spPr>
          <a:xfrm>
            <a:off x="7037793" y="2005259"/>
            <a:ext cx="191099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Graph X</a:t>
            </a:r>
          </a:p>
        </p:txBody>
      </p:sp>
      <p:sp>
        <p:nvSpPr>
          <p:cNvPr id="18" name="Rectangle: Rounded Corners 17">
            <a:extLst>
              <a:ext uri="{FF2B5EF4-FFF2-40B4-BE49-F238E27FC236}">
                <a16:creationId xmlns:a16="http://schemas.microsoft.com/office/drawing/2014/main" id="{FA83FFE8-2336-0C88-2B3B-19E05B2C7EED}"/>
              </a:ext>
            </a:extLst>
          </p:cNvPr>
          <p:cNvSpPr/>
          <p:nvPr/>
        </p:nvSpPr>
        <p:spPr>
          <a:xfrm>
            <a:off x="770562" y="3227547"/>
            <a:ext cx="10685123" cy="72843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t>Spark Core ( Processing Engine)</a:t>
            </a:r>
          </a:p>
        </p:txBody>
      </p:sp>
      <p:sp>
        <p:nvSpPr>
          <p:cNvPr id="19" name="TextBox 18">
            <a:extLst>
              <a:ext uri="{FF2B5EF4-FFF2-40B4-BE49-F238E27FC236}">
                <a16:creationId xmlns:a16="http://schemas.microsoft.com/office/drawing/2014/main" id="{00B58F14-9DAD-BB77-E427-C80838C6D8B3}"/>
              </a:ext>
            </a:extLst>
          </p:cNvPr>
          <p:cNvSpPr txBox="1"/>
          <p:nvPr/>
        </p:nvSpPr>
        <p:spPr>
          <a:xfrm>
            <a:off x="770561" y="4407613"/>
            <a:ext cx="1633591" cy="707886"/>
          </a:xfrm>
          <a:prstGeom prst="rect">
            <a:avLst/>
          </a:prstGeom>
          <a:noFill/>
        </p:spPr>
        <p:txBody>
          <a:bodyPr wrap="square" rtlCol="0">
            <a:spAutoFit/>
          </a:bodyPr>
          <a:lstStyle/>
          <a:p>
            <a:r>
              <a:rPr lang="en-IN" sz="2000" dirty="0"/>
              <a:t>Resource</a:t>
            </a:r>
          </a:p>
          <a:p>
            <a:r>
              <a:rPr lang="en-IN" sz="2000" dirty="0"/>
              <a:t>Management</a:t>
            </a:r>
          </a:p>
        </p:txBody>
      </p:sp>
      <p:sp>
        <p:nvSpPr>
          <p:cNvPr id="20" name="Rectangle: Rounded Corners 19">
            <a:extLst>
              <a:ext uri="{FF2B5EF4-FFF2-40B4-BE49-F238E27FC236}">
                <a16:creationId xmlns:a16="http://schemas.microsoft.com/office/drawing/2014/main" id="{BD69727B-18FC-1A47-D28A-F51F709D9AD7}"/>
              </a:ext>
            </a:extLst>
          </p:cNvPr>
          <p:cNvSpPr/>
          <p:nvPr/>
        </p:nvSpPr>
        <p:spPr>
          <a:xfrm>
            <a:off x="2404152" y="4389294"/>
            <a:ext cx="1438383" cy="7078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Standalone</a:t>
            </a:r>
          </a:p>
        </p:txBody>
      </p:sp>
      <p:pic>
        <p:nvPicPr>
          <p:cNvPr id="22" name="Picture 21">
            <a:extLst>
              <a:ext uri="{FF2B5EF4-FFF2-40B4-BE49-F238E27FC236}">
                <a16:creationId xmlns:a16="http://schemas.microsoft.com/office/drawing/2014/main" id="{FAA5AB19-33A8-3D4C-B68C-B227209FA032}"/>
              </a:ext>
            </a:extLst>
          </p:cNvPr>
          <p:cNvPicPr>
            <a:picLocks noChangeAspect="1"/>
          </p:cNvPicPr>
          <p:nvPr/>
        </p:nvPicPr>
        <p:blipFill>
          <a:blip r:embed="rId2"/>
          <a:stretch>
            <a:fillRect/>
          </a:stretch>
        </p:blipFill>
        <p:spPr>
          <a:xfrm>
            <a:off x="4037743" y="4389294"/>
            <a:ext cx="1911448" cy="696414"/>
          </a:xfrm>
          <a:prstGeom prst="rect">
            <a:avLst/>
          </a:prstGeom>
        </p:spPr>
      </p:pic>
      <p:pic>
        <p:nvPicPr>
          <p:cNvPr id="24" name="Picture 23">
            <a:extLst>
              <a:ext uri="{FF2B5EF4-FFF2-40B4-BE49-F238E27FC236}">
                <a16:creationId xmlns:a16="http://schemas.microsoft.com/office/drawing/2014/main" id="{C5B2EE29-B6AF-F6CF-6758-784D7DD8B05B}"/>
              </a:ext>
            </a:extLst>
          </p:cNvPr>
          <p:cNvPicPr>
            <a:picLocks noChangeAspect="1"/>
          </p:cNvPicPr>
          <p:nvPr/>
        </p:nvPicPr>
        <p:blipFill>
          <a:blip r:embed="rId3"/>
          <a:stretch>
            <a:fillRect/>
          </a:stretch>
        </p:blipFill>
        <p:spPr>
          <a:xfrm>
            <a:off x="6242811" y="4263775"/>
            <a:ext cx="3024479" cy="973389"/>
          </a:xfrm>
          <a:prstGeom prst="rect">
            <a:avLst/>
          </a:prstGeom>
        </p:spPr>
      </p:pic>
      <p:pic>
        <p:nvPicPr>
          <p:cNvPr id="29" name="Picture 28">
            <a:extLst>
              <a:ext uri="{FF2B5EF4-FFF2-40B4-BE49-F238E27FC236}">
                <a16:creationId xmlns:a16="http://schemas.microsoft.com/office/drawing/2014/main" id="{D57DC840-196A-84BB-A079-2229F1C03BA8}"/>
              </a:ext>
            </a:extLst>
          </p:cNvPr>
          <p:cNvPicPr>
            <a:picLocks noChangeAspect="1"/>
          </p:cNvPicPr>
          <p:nvPr/>
        </p:nvPicPr>
        <p:blipFill>
          <a:blip r:embed="rId4"/>
          <a:stretch>
            <a:fillRect/>
          </a:stretch>
        </p:blipFill>
        <p:spPr>
          <a:xfrm>
            <a:off x="647272" y="5548812"/>
            <a:ext cx="10880332" cy="1042827"/>
          </a:xfrm>
          <a:prstGeom prst="rect">
            <a:avLst/>
          </a:prstGeom>
        </p:spPr>
      </p:pic>
    </p:spTree>
    <p:extLst>
      <p:ext uri="{BB962C8B-B14F-4D97-AF65-F5344CB8AC3E}">
        <p14:creationId xmlns:p14="http://schemas.microsoft.com/office/powerpoint/2010/main" val="13580378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1542-E797-A4B9-31F1-C18FE0C92F67}"/>
              </a:ext>
            </a:extLst>
          </p:cNvPr>
          <p:cNvSpPr>
            <a:spLocks noGrp="1"/>
          </p:cNvSpPr>
          <p:nvPr>
            <p:ph type="title"/>
          </p:nvPr>
        </p:nvSpPr>
        <p:spPr/>
        <p:txBody>
          <a:bodyPr/>
          <a:lstStyle/>
          <a:p>
            <a:r>
              <a:rPr lang="en-IN" dirty="0"/>
              <a:t>Word Count Steps</a:t>
            </a:r>
          </a:p>
        </p:txBody>
      </p:sp>
      <p:sp>
        <p:nvSpPr>
          <p:cNvPr id="3" name="Content Placeholder 2">
            <a:extLst>
              <a:ext uri="{FF2B5EF4-FFF2-40B4-BE49-F238E27FC236}">
                <a16:creationId xmlns:a16="http://schemas.microsoft.com/office/drawing/2014/main" id="{8C0209AC-12FF-A9CD-ACF5-BB652A71E49B}"/>
              </a:ext>
            </a:extLst>
          </p:cNvPr>
          <p:cNvSpPr>
            <a:spLocks noGrp="1"/>
          </p:cNvSpPr>
          <p:nvPr>
            <p:ph idx="1"/>
          </p:nvPr>
        </p:nvSpPr>
        <p:spPr/>
        <p:txBody>
          <a:bodyPr/>
          <a:lstStyle/>
          <a:p>
            <a:pPr marL="0" indent="0">
              <a:buNone/>
            </a:pPr>
            <a:endParaRPr lang="en-IN" dirty="0"/>
          </a:p>
        </p:txBody>
      </p:sp>
      <p:sp>
        <p:nvSpPr>
          <p:cNvPr id="4" name="Rectangle: Rounded Corners 3">
            <a:extLst>
              <a:ext uri="{FF2B5EF4-FFF2-40B4-BE49-F238E27FC236}">
                <a16:creationId xmlns:a16="http://schemas.microsoft.com/office/drawing/2014/main" id="{EFC5292C-BD86-175C-E090-18A14B7E07A9}"/>
              </a:ext>
            </a:extLst>
          </p:cNvPr>
          <p:cNvSpPr/>
          <p:nvPr/>
        </p:nvSpPr>
        <p:spPr>
          <a:xfrm>
            <a:off x="904126" y="2466895"/>
            <a:ext cx="2650732" cy="162331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76FBCE4-6C92-3FE8-3B09-DC09C6F23F1B}"/>
              </a:ext>
            </a:extLst>
          </p:cNvPr>
          <p:cNvSpPr txBox="1"/>
          <p:nvPr/>
        </p:nvSpPr>
        <p:spPr>
          <a:xfrm>
            <a:off x="1099335" y="2678388"/>
            <a:ext cx="2260314" cy="1200329"/>
          </a:xfrm>
          <a:prstGeom prst="rect">
            <a:avLst/>
          </a:prstGeom>
          <a:noFill/>
        </p:spPr>
        <p:txBody>
          <a:bodyPr wrap="square" rtlCol="0">
            <a:spAutoFit/>
          </a:bodyPr>
          <a:lstStyle/>
          <a:p>
            <a:r>
              <a:rPr lang="en-IN" dirty="0"/>
              <a:t>Hadoop User Scala</a:t>
            </a:r>
          </a:p>
          <a:p>
            <a:r>
              <a:rPr lang="en-IN" dirty="0"/>
              <a:t>Scala Hadoop Spark</a:t>
            </a:r>
          </a:p>
          <a:p>
            <a:r>
              <a:rPr lang="en-IN" dirty="0"/>
              <a:t>User </a:t>
            </a:r>
            <a:r>
              <a:rPr lang="en-IN" dirty="0" err="1"/>
              <a:t>User</a:t>
            </a:r>
            <a:r>
              <a:rPr lang="en-IN" dirty="0"/>
              <a:t> Hadoop</a:t>
            </a:r>
          </a:p>
          <a:p>
            <a:r>
              <a:rPr lang="en-IN" dirty="0"/>
              <a:t>Scala </a:t>
            </a:r>
            <a:r>
              <a:rPr lang="en-IN" dirty="0" err="1"/>
              <a:t>Scala</a:t>
            </a:r>
            <a:r>
              <a:rPr lang="en-IN" dirty="0"/>
              <a:t> </a:t>
            </a:r>
            <a:r>
              <a:rPr lang="en-IN" dirty="0" err="1"/>
              <a:t>Scala</a:t>
            </a:r>
            <a:endParaRPr lang="en-IN" dirty="0"/>
          </a:p>
        </p:txBody>
      </p:sp>
      <p:sp>
        <p:nvSpPr>
          <p:cNvPr id="7" name="Arrow: Right 6">
            <a:extLst>
              <a:ext uri="{FF2B5EF4-FFF2-40B4-BE49-F238E27FC236}">
                <a16:creationId xmlns:a16="http://schemas.microsoft.com/office/drawing/2014/main" id="{E0130662-123F-3622-2782-F4B32B8CC477}"/>
              </a:ext>
            </a:extLst>
          </p:cNvPr>
          <p:cNvSpPr/>
          <p:nvPr/>
        </p:nvSpPr>
        <p:spPr>
          <a:xfrm>
            <a:off x="3554858" y="3133618"/>
            <a:ext cx="462338"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9EABC9D-4835-D431-F19F-C9168CFA4CD6}"/>
              </a:ext>
            </a:extLst>
          </p:cNvPr>
          <p:cNvSpPr/>
          <p:nvPr/>
        </p:nvSpPr>
        <p:spPr>
          <a:xfrm>
            <a:off x="4078840" y="1993186"/>
            <a:ext cx="1726058" cy="3739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F52E96C-4201-79B3-83EE-2544ECDBFC32}"/>
              </a:ext>
            </a:extLst>
          </p:cNvPr>
          <p:cNvSpPr txBox="1"/>
          <p:nvPr/>
        </p:nvSpPr>
        <p:spPr>
          <a:xfrm>
            <a:off x="4212405" y="2154922"/>
            <a:ext cx="1500026" cy="3416320"/>
          </a:xfrm>
          <a:prstGeom prst="rect">
            <a:avLst/>
          </a:prstGeom>
          <a:noFill/>
        </p:spPr>
        <p:txBody>
          <a:bodyPr wrap="square" rtlCol="0">
            <a:spAutoFit/>
          </a:bodyPr>
          <a:lstStyle/>
          <a:p>
            <a:r>
              <a:rPr lang="en-IN" dirty="0"/>
              <a:t>Hadoop</a:t>
            </a:r>
          </a:p>
          <a:p>
            <a:r>
              <a:rPr lang="en-IN" dirty="0"/>
              <a:t>User</a:t>
            </a:r>
          </a:p>
          <a:p>
            <a:r>
              <a:rPr lang="en-IN" dirty="0"/>
              <a:t>Scala</a:t>
            </a:r>
          </a:p>
          <a:p>
            <a:r>
              <a:rPr lang="en-IN" dirty="0"/>
              <a:t>Scala</a:t>
            </a:r>
          </a:p>
          <a:p>
            <a:r>
              <a:rPr lang="en-IN" dirty="0"/>
              <a:t>Hadoop</a:t>
            </a:r>
          </a:p>
          <a:p>
            <a:r>
              <a:rPr lang="en-IN" dirty="0"/>
              <a:t>Spark</a:t>
            </a:r>
          </a:p>
          <a:p>
            <a:r>
              <a:rPr lang="en-IN" dirty="0"/>
              <a:t>User</a:t>
            </a:r>
          </a:p>
          <a:p>
            <a:r>
              <a:rPr lang="en-IN" dirty="0"/>
              <a:t>User</a:t>
            </a:r>
          </a:p>
          <a:p>
            <a:r>
              <a:rPr lang="en-IN" dirty="0"/>
              <a:t>Hadoop</a:t>
            </a:r>
          </a:p>
          <a:p>
            <a:r>
              <a:rPr lang="en-IN" dirty="0"/>
              <a:t>Scala</a:t>
            </a:r>
          </a:p>
          <a:p>
            <a:r>
              <a:rPr lang="en-IN" dirty="0"/>
              <a:t>Scala</a:t>
            </a:r>
          </a:p>
          <a:p>
            <a:r>
              <a:rPr lang="en-IN" dirty="0"/>
              <a:t>Scala</a:t>
            </a:r>
          </a:p>
        </p:txBody>
      </p:sp>
      <p:sp>
        <p:nvSpPr>
          <p:cNvPr id="10" name="Rectangle 9">
            <a:extLst>
              <a:ext uri="{FF2B5EF4-FFF2-40B4-BE49-F238E27FC236}">
                <a16:creationId xmlns:a16="http://schemas.microsoft.com/office/drawing/2014/main" id="{EFD7683F-6BDD-5ADC-6D3B-704206E56CCA}"/>
              </a:ext>
            </a:extLst>
          </p:cNvPr>
          <p:cNvSpPr/>
          <p:nvPr/>
        </p:nvSpPr>
        <p:spPr>
          <a:xfrm>
            <a:off x="6853291" y="2008820"/>
            <a:ext cx="1726058" cy="3739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8C9F8E0-4967-2AF4-A9C3-3E202FC4BB57}"/>
              </a:ext>
            </a:extLst>
          </p:cNvPr>
          <p:cNvSpPr txBox="1"/>
          <p:nvPr/>
        </p:nvSpPr>
        <p:spPr>
          <a:xfrm>
            <a:off x="7038655" y="2293134"/>
            <a:ext cx="1500026" cy="3416320"/>
          </a:xfrm>
          <a:prstGeom prst="rect">
            <a:avLst/>
          </a:prstGeom>
          <a:noFill/>
        </p:spPr>
        <p:txBody>
          <a:bodyPr wrap="square" rtlCol="0">
            <a:spAutoFit/>
          </a:bodyPr>
          <a:lstStyle/>
          <a:p>
            <a:r>
              <a:rPr lang="en-IN" dirty="0"/>
              <a:t>Hadoop,1</a:t>
            </a:r>
          </a:p>
          <a:p>
            <a:r>
              <a:rPr lang="en-IN" dirty="0"/>
              <a:t>User,1</a:t>
            </a:r>
          </a:p>
          <a:p>
            <a:r>
              <a:rPr lang="en-IN" dirty="0"/>
              <a:t>Scala,1</a:t>
            </a:r>
          </a:p>
          <a:p>
            <a:r>
              <a:rPr lang="en-IN" dirty="0"/>
              <a:t>Scala,1</a:t>
            </a:r>
          </a:p>
          <a:p>
            <a:r>
              <a:rPr lang="en-IN" dirty="0"/>
              <a:t>Hadoop,1</a:t>
            </a:r>
          </a:p>
          <a:p>
            <a:r>
              <a:rPr lang="en-IN" dirty="0"/>
              <a:t>Spark,1</a:t>
            </a:r>
          </a:p>
          <a:p>
            <a:r>
              <a:rPr lang="en-IN" dirty="0"/>
              <a:t>User,1</a:t>
            </a:r>
          </a:p>
          <a:p>
            <a:r>
              <a:rPr lang="en-IN" dirty="0"/>
              <a:t>User,1</a:t>
            </a:r>
          </a:p>
          <a:p>
            <a:r>
              <a:rPr lang="en-IN" dirty="0"/>
              <a:t>Hadoop,1</a:t>
            </a:r>
          </a:p>
          <a:p>
            <a:r>
              <a:rPr lang="en-IN" dirty="0"/>
              <a:t>Scala,1</a:t>
            </a:r>
          </a:p>
          <a:p>
            <a:r>
              <a:rPr lang="en-IN" dirty="0"/>
              <a:t>Scala,1</a:t>
            </a:r>
          </a:p>
          <a:p>
            <a:r>
              <a:rPr lang="en-IN" dirty="0"/>
              <a:t>Scala,1</a:t>
            </a:r>
          </a:p>
        </p:txBody>
      </p:sp>
      <p:sp>
        <p:nvSpPr>
          <p:cNvPr id="12" name="Arrow: Right 11">
            <a:extLst>
              <a:ext uri="{FF2B5EF4-FFF2-40B4-BE49-F238E27FC236}">
                <a16:creationId xmlns:a16="http://schemas.microsoft.com/office/drawing/2014/main" id="{A8260FFA-A28E-0457-143D-31E2FD30B4F3}"/>
              </a:ext>
            </a:extLst>
          </p:cNvPr>
          <p:cNvSpPr/>
          <p:nvPr/>
        </p:nvSpPr>
        <p:spPr>
          <a:xfrm>
            <a:off x="5897795" y="3215811"/>
            <a:ext cx="897703" cy="213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779CDAB-ED2D-154C-E6C0-ABBF894BB7DC}"/>
              </a:ext>
            </a:extLst>
          </p:cNvPr>
          <p:cNvSpPr/>
          <p:nvPr/>
        </p:nvSpPr>
        <p:spPr>
          <a:xfrm>
            <a:off x="9138007" y="2517168"/>
            <a:ext cx="2149867" cy="136154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93B1EBA6-6FC5-B222-B30C-3E84816F2027}"/>
              </a:ext>
            </a:extLst>
          </p:cNvPr>
          <p:cNvSpPr/>
          <p:nvPr/>
        </p:nvSpPr>
        <p:spPr>
          <a:xfrm>
            <a:off x="8609743" y="3195373"/>
            <a:ext cx="462338" cy="195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01E0FC81-14C1-32E6-D03B-05AF1EC1029F}"/>
              </a:ext>
            </a:extLst>
          </p:cNvPr>
          <p:cNvSpPr txBox="1"/>
          <p:nvPr/>
        </p:nvSpPr>
        <p:spPr>
          <a:xfrm>
            <a:off x="9277564" y="2678388"/>
            <a:ext cx="1815101" cy="1200329"/>
          </a:xfrm>
          <a:prstGeom prst="rect">
            <a:avLst/>
          </a:prstGeom>
          <a:noFill/>
        </p:spPr>
        <p:txBody>
          <a:bodyPr wrap="square" rtlCol="0">
            <a:spAutoFit/>
          </a:bodyPr>
          <a:lstStyle/>
          <a:p>
            <a:r>
              <a:rPr lang="en-IN" dirty="0"/>
              <a:t>Hadoop,3</a:t>
            </a:r>
          </a:p>
          <a:p>
            <a:r>
              <a:rPr lang="en-IN" dirty="0"/>
              <a:t>User,3</a:t>
            </a:r>
          </a:p>
          <a:p>
            <a:r>
              <a:rPr lang="en-IN" dirty="0"/>
              <a:t>Scala,5</a:t>
            </a:r>
          </a:p>
          <a:p>
            <a:r>
              <a:rPr lang="en-IN" dirty="0"/>
              <a:t>Spark,1</a:t>
            </a:r>
          </a:p>
        </p:txBody>
      </p:sp>
      <p:sp>
        <p:nvSpPr>
          <p:cNvPr id="18" name="TextBox 17">
            <a:extLst>
              <a:ext uri="{FF2B5EF4-FFF2-40B4-BE49-F238E27FC236}">
                <a16:creationId xmlns:a16="http://schemas.microsoft.com/office/drawing/2014/main" id="{2C06FCAE-8D51-3D98-6B38-01B09BA0ACE8}"/>
              </a:ext>
            </a:extLst>
          </p:cNvPr>
          <p:cNvSpPr txBox="1"/>
          <p:nvPr/>
        </p:nvSpPr>
        <p:spPr>
          <a:xfrm>
            <a:off x="3873787" y="5781891"/>
            <a:ext cx="1211922" cy="369332"/>
          </a:xfrm>
          <a:prstGeom prst="rect">
            <a:avLst/>
          </a:prstGeom>
          <a:noFill/>
        </p:spPr>
        <p:txBody>
          <a:bodyPr wrap="square" rtlCol="0">
            <a:spAutoFit/>
          </a:bodyPr>
          <a:lstStyle/>
          <a:p>
            <a:r>
              <a:rPr lang="en-IN" dirty="0">
                <a:solidFill>
                  <a:srgbClr val="FF0000"/>
                </a:solidFill>
              </a:rPr>
              <a:t>Disk</a:t>
            </a:r>
          </a:p>
        </p:txBody>
      </p:sp>
      <p:sp>
        <p:nvSpPr>
          <p:cNvPr id="19" name="TextBox 18">
            <a:extLst>
              <a:ext uri="{FF2B5EF4-FFF2-40B4-BE49-F238E27FC236}">
                <a16:creationId xmlns:a16="http://schemas.microsoft.com/office/drawing/2014/main" id="{15BE2042-CDA2-FDDE-46F5-9E66B6859C14}"/>
              </a:ext>
            </a:extLst>
          </p:cNvPr>
          <p:cNvSpPr txBox="1"/>
          <p:nvPr/>
        </p:nvSpPr>
        <p:spPr>
          <a:xfrm>
            <a:off x="7038655" y="5906062"/>
            <a:ext cx="1211922" cy="369332"/>
          </a:xfrm>
          <a:prstGeom prst="rect">
            <a:avLst/>
          </a:prstGeom>
          <a:noFill/>
        </p:spPr>
        <p:txBody>
          <a:bodyPr wrap="square" rtlCol="0">
            <a:spAutoFit/>
          </a:bodyPr>
          <a:lstStyle/>
          <a:p>
            <a:r>
              <a:rPr lang="en-IN" dirty="0">
                <a:solidFill>
                  <a:srgbClr val="FF0000"/>
                </a:solidFill>
              </a:rPr>
              <a:t>Disk</a:t>
            </a:r>
          </a:p>
        </p:txBody>
      </p:sp>
    </p:spTree>
    <p:extLst>
      <p:ext uri="{BB962C8B-B14F-4D97-AF65-F5344CB8AC3E}">
        <p14:creationId xmlns:p14="http://schemas.microsoft.com/office/powerpoint/2010/main" val="3784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animBg="1"/>
      <p:bldP spid="9" grpId="0"/>
      <p:bldP spid="10" grpId="0" animBg="1"/>
      <p:bldP spid="11" grpId="0"/>
      <p:bldP spid="12" grpId="0" animBg="1"/>
      <p:bldP spid="14" grpId="0" animBg="1"/>
      <p:bldP spid="15" grpId="0" animBg="1"/>
      <p:bldP spid="16" grpId="0"/>
      <p:bldP spid="18" grpId="0"/>
      <p:bldP spid="1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6B49-0C04-EE48-4D8D-BEDB7FF4E081}"/>
              </a:ext>
            </a:extLst>
          </p:cNvPr>
          <p:cNvSpPr>
            <a:spLocks noGrp="1"/>
          </p:cNvSpPr>
          <p:nvPr>
            <p:ph type="title"/>
          </p:nvPr>
        </p:nvSpPr>
        <p:spPr/>
        <p:txBody>
          <a:bodyPr/>
          <a:lstStyle/>
          <a:p>
            <a:r>
              <a:rPr lang="en-IN" dirty="0"/>
              <a:t>Resilient Distributed Datasets (RDD)</a:t>
            </a:r>
          </a:p>
        </p:txBody>
      </p:sp>
      <p:sp>
        <p:nvSpPr>
          <p:cNvPr id="3" name="Content Placeholder 2">
            <a:extLst>
              <a:ext uri="{FF2B5EF4-FFF2-40B4-BE49-F238E27FC236}">
                <a16:creationId xmlns:a16="http://schemas.microsoft.com/office/drawing/2014/main" id="{717FBA2F-15DA-6E74-7E02-12E95FDA571D}"/>
              </a:ext>
            </a:extLst>
          </p:cNvPr>
          <p:cNvSpPr>
            <a:spLocks noGrp="1"/>
          </p:cNvSpPr>
          <p:nvPr>
            <p:ph idx="1"/>
          </p:nvPr>
        </p:nvSpPr>
        <p:spPr/>
        <p:txBody>
          <a:bodyPr/>
          <a:lstStyle/>
          <a:p>
            <a:pPr marL="0" indent="0">
              <a:buNone/>
            </a:pPr>
            <a:r>
              <a:rPr lang="en-IN" dirty="0"/>
              <a:t>RDD is an immutable collection of objects. It is read only , partition collection of records. RDD basically represents the data across nodes in the cluster.</a:t>
            </a:r>
          </a:p>
          <a:p>
            <a:pPr marL="0" indent="0">
              <a:buNone/>
            </a:pPr>
            <a:endParaRPr lang="en-IN" dirty="0"/>
          </a:p>
          <a:p>
            <a:pPr marL="0" indent="0">
              <a:buNone/>
            </a:pPr>
            <a:r>
              <a:rPr lang="en-IN" dirty="0"/>
              <a:t>Operations of RDD:</a:t>
            </a:r>
          </a:p>
          <a:p>
            <a:pPr>
              <a:buFont typeface="Wingdings" panose="05000000000000000000" pitchFamily="2" charset="2"/>
              <a:buChar char="Ø"/>
            </a:pPr>
            <a:r>
              <a:rPr lang="en-IN" dirty="0"/>
              <a:t>Transformations</a:t>
            </a:r>
          </a:p>
          <a:p>
            <a:pPr>
              <a:buFont typeface="Wingdings" panose="05000000000000000000" pitchFamily="2" charset="2"/>
              <a:buChar char="Ø"/>
            </a:pPr>
            <a:r>
              <a:rPr lang="en-IN" dirty="0"/>
              <a:t>Actions</a:t>
            </a:r>
          </a:p>
        </p:txBody>
      </p:sp>
    </p:spTree>
    <p:extLst>
      <p:ext uri="{BB962C8B-B14F-4D97-AF65-F5344CB8AC3E}">
        <p14:creationId xmlns:p14="http://schemas.microsoft.com/office/powerpoint/2010/main" val="596344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14314</TotalTime>
  <Words>6437</Words>
  <Application>Microsoft Office PowerPoint</Application>
  <PresentationFormat>Widescreen</PresentationFormat>
  <Paragraphs>969</Paragraphs>
  <Slides>140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140</vt:i4>
      </vt:variant>
    </vt:vector>
  </HeadingPairs>
  <TitlesOfParts>
    <vt:vector size="150" baseType="lpstr">
      <vt:lpstr>Arial</vt:lpstr>
      <vt:lpstr>Calibri</vt:lpstr>
      <vt:lpstr>Calibri Light</vt:lpstr>
      <vt:lpstr>Consolas</vt:lpstr>
      <vt:lpstr>Impact</vt:lpstr>
      <vt:lpstr>inter-regular</vt:lpstr>
      <vt:lpstr>Times New Roman</vt:lpstr>
      <vt:lpstr>urw-din</vt:lpstr>
      <vt:lpstr>Wingdings</vt:lpstr>
      <vt:lpstr>Office Theme</vt:lpstr>
      <vt:lpstr>Make the best of Big Data Developer Course</vt:lpstr>
      <vt:lpstr>PowerPoint Presentation</vt:lpstr>
      <vt:lpstr>What is Big Data</vt:lpstr>
      <vt:lpstr>Types of Big Data</vt:lpstr>
      <vt:lpstr>PowerPoint Presentation</vt:lpstr>
      <vt:lpstr>Processing Big Data</vt:lpstr>
      <vt:lpstr>Hadoop 1.0 Architecture</vt:lpstr>
      <vt:lpstr>Internal process of 1.0 architecture</vt:lpstr>
      <vt:lpstr>Drawbacks of 1.0</vt:lpstr>
      <vt:lpstr>Hadoop 2.0</vt:lpstr>
      <vt:lpstr>     High Availabality</vt:lpstr>
      <vt:lpstr>PowerPoint Presentation</vt:lpstr>
      <vt:lpstr>PowerPoint Presentation</vt:lpstr>
      <vt:lpstr>Hadoop 3.0 New Features</vt:lpstr>
      <vt:lpstr>Erasure Code</vt:lpstr>
      <vt:lpstr>Erasure Coding</vt:lpstr>
      <vt:lpstr>PowerPoint Presentation</vt:lpstr>
      <vt:lpstr>PowerPoint Presentation</vt:lpstr>
      <vt:lpstr>PowerPoint Presentation</vt:lpstr>
      <vt:lpstr>PowerPoint Presentation</vt:lpstr>
      <vt:lpstr>PowerPoint Presentation</vt:lpstr>
      <vt:lpstr>PowerPoint Presentation</vt:lpstr>
      <vt:lpstr>Column Based Storage</vt:lpstr>
      <vt:lpstr>PowerPoint Presentation</vt:lpstr>
      <vt:lpstr>Row store vs Column Store</vt:lpstr>
      <vt:lpstr>Serialization</vt:lpstr>
      <vt:lpstr>Advantages of Serialization</vt:lpstr>
      <vt:lpstr>Serialized File Formats in Big Data</vt:lpstr>
      <vt:lpstr>PowerPoint Presentation</vt:lpstr>
      <vt:lpstr>Avro Vs ORC Vs Parquet</vt:lpstr>
      <vt:lpstr>AVRO File</vt:lpstr>
      <vt:lpstr>Parquet File</vt:lpstr>
      <vt:lpstr>ORC File</vt:lpstr>
      <vt:lpstr>What is Sqoop</vt:lpstr>
      <vt:lpstr>Features of Sqoop</vt:lpstr>
      <vt:lpstr>Sqoop Command Template - Import</vt:lpstr>
      <vt:lpstr>Sqoop Command Template - Export</vt:lpstr>
      <vt:lpstr>Import portion of the data</vt:lpstr>
      <vt:lpstr>Sqoop incremental append</vt:lpstr>
      <vt:lpstr>Password encryption</vt:lpstr>
      <vt:lpstr>Sqoop import as ORC</vt:lpstr>
      <vt:lpstr>Sqoop import All tables</vt:lpstr>
      <vt:lpstr>Sqoop Export</vt:lpstr>
      <vt:lpstr>Performance Tuning – Sqoop Imports</vt:lpstr>
      <vt:lpstr>Performance Tuning – Sqoop Export</vt:lpstr>
      <vt:lpstr>Hive Features</vt:lpstr>
      <vt:lpstr>Limitations of Hive</vt:lpstr>
      <vt:lpstr>Hive Table Types</vt:lpstr>
      <vt:lpstr>Hive Partitions</vt:lpstr>
      <vt:lpstr>Hive Static Partition</vt:lpstr>
      <vt:lpstr>Hive Bucketing</vt:lpstr>
      <vt:lpstr>Hive Date Formats</vt:lpstr>
      <vt:lpstr>Hive Joins</vt:lpstr>
      <vt:lpstr>Bucket Map Join</vt:lpstr>
      <vt:lpstr>Bucket Map Join</vt:lpstr>
      <vt:lpstr>Bucket Map Join</vt:lpstr>
      <vt:lpstr>Sort merge bucket join</vt:lpstr>
      <vt:lpstr>What is data skew</vt:lpstr>
      <vt:lpstr>PowerPoint Presentation</vt:lpstr>
      <vt:lpstr>Skew join properties to be set</vt:lpstr>
      <vt:lpstr>Hive Performance Tuning Techniques</vt:lpstr>
      <vt:lpstr>PowerPoint Presentation</vt:lpstr>
      <vt:lpstr>SQL vs Hive</vt:lpstr>
      <vt:lpstr>Scala</vt:lpstr>
      <vt:lpstr>Scala – Conditional Statements</vt:lpstr>
      <vt:lpstr>If condition</vt:lpstr>
      <vt:lpstr>Scala If else</vt:lpstr>
      <vt:lpstr>If Else If Ladder Statement</vt:lpstr>
      <vt:lpstr>Nested If else</vt:lpstr>
      <vt:lpstr>While loop</vt:lpstr>
      <vt:lpstr>For Loop</vt:lpstr>
      <vt:lpstr>The Break statement</vt:lpstr>
      <vt:lpstr>Class and Object</vt:lpstr>
      <vt:lpstr>What is a constructor</vt:lpstr>
      <vt:lpstr>Auxiliary Constructor </vt:lpstr>
      <vt:lpstr>Inheritance in Scala</vt:lpstr>
      <vt:lpstr>Single Inheritance</vt:lpstr>
      <vt:lpstr>MultiLevel Inheritance</vt:lpstr>
      <vt:lpstr>Hierarchical Inheritance</vt:lpstr>
      <vt:lpstr>Multiple Inheritance</vt:lpstr>
      <vt:lpstr>Hybrid Inheritance</vt:lpstr>
      <vt:lpstr>Case class</vt:lpstr>
      <vt:lpstr>Abstraction and Final</vt:lpstr>
      <vt:lpstr>Higher Order Functions</vt:lpstr>
      <vt:lpstr>Lambda</vt:lpstr>
      <vt:lpstr>Option Type</vt:lpstr>
      <vt:lpstr>Scala Pattern Matching</vt:lpstr>
      <vt:lpstr>Scala Collections</vt:lpstr>
      <vt:lpstr>PowerPoint Presentation</vt:lpstr>
      <vt:lpstr>PowerPoint Presentation</vt:lpstr>
      <vt:lpstr>Collection Methods</vt:lpstr>
      <vt:lpstr>Collection Methods</vt:lpstr>
      <vt:lpstr>Collection Methods</vt:lpstr>
      <vt:lpstr>groupBy and grouped</vt:lpstr>
      <vt:lpstr>Spark</vt:lpstr>
      <vt:lpstr>Spark Architecture</vt:lpstr>
      <vt:lpstr>PowerPoint Presentation</vt:lpstr>
      <vt:lpstr>Word Count Steps</vt:lpstr>
      <vt:lpstr>Resilient Distributed Datasets (RDD)</vt:lpstr>
      <vt:lpstr>Spark Vs MapReduce</vt:lpstr>
      <vt:lpstr>Common Transformations</vt:lpstr>
      <vt:lpstr>Common transformations on 2 RDDs</vt:lpstr>
      <vt:lpstr>Common RDD Actions</vt:lpstr>
      <vt:lpstr>Pair RDD Functions</vt:lpstr>
      <vt:lpstr>Spark Dataframes</vt:lpstr>
      <vt:lpstr>Spark DataFrames</vt:lpstr>
      <vt:lpstr>Spark DataFrame Seamless</vt:lpstr>
      <vt:lpstr>Spark XML Write Jars</vt:lpstr>
      <vt:lpstr>Spark Write Modes</vt:lpstr>
      <vt:lpstr>Spark SQL – Working with Columns</vt:lpstr>
      <vt:lpstr>String Functions</vt:lpstr>
      <vt:lpstr>String Functions</vt:lpstr>
      <vt:lpstr>Working with Dates</vt:lpstr>
      <vt:lpstr>Working with Dates</vt:lpstr>
      <vt:lpstr>Working with Dates</vt:lpstr>
      <vt:lpstr>Join Strategy Types</vt:lpstr>
      <vt:lpstr>Use case – bank Transactions</vt:lpstr>
      <vt:lpstr>Spark-submit example</vt:lpstr>
      <vt:lpstr>Spark-submit</vt:lpstr>
      <vt:lpstr>What is NoSQL</vt:lpstr>
      <vt:lpstr>Types of NoSQL Databases</vt:lpstr>
      <vt:lpstr>Features of NOSQL Database</vt:lpstr>
      <vt:lpstr>Hbase Architecture</vt:lpstr>
      <vt:lpstr>Hbase</vt:lpstr>
      <vt:lpstr>Hbase Connectors</vt:lpstr>
      <vt:lpstr>Cassandra</vt:lpstr>
      <vt:lpstr>PowerPoint Presentation</vt:lpstr>
      <vt:lpstr>Cassandra Placement Strategy</vt:lpstr>
      <vt:lpstr>Simple Strategy</vt:lpstr>
      <vt:lpstr>Network Topology</vt:lpstr>
      <vt:lpstr>Cassandra Query Limitations</vt:lpstr>
      <vt:lpstr>Apache NIFI</vt:lpstr>
      <vt:lpstr>Apache NIFI </vt:lpstr>
      <vt:lpstr>What is Streaming</vt:lpstr>
      <vt:lpstr>Kafka</vt:lpstr>
      <vt:lpstr>Consumption Model</vt:lpstr>
      <vt:lpstr>Kafka Delivery Guarantee</vt:lpstr>
      <vt:lpstr>Spark Structured Streaming</vt:lpstr>
      <vt:lpstr>Structured Streaming with Kafka</vt:lpstr>
      <vt:lpstr>Spark Performance Tuning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Big Data</dc:title>
  <dc:creator>Sabin Robinson</dc:creator>
  <cp:lastModifiedBy>Sabin</cp:lastModifiedBy>
  <cp:revision>45</cp:revision>
  <dcterms:created xsi:type="dcterms:W3CDTF">2022-06-13T16:02:13Z</dcterms:created>
  <dcterms:modified xsi:type="dcterms:W3CDTF">2023-01-15T07:15:11Z</dcterms:modified>
</cp:coreProperties>
</file>