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6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_rels/notesSlide6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9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12.xml.rels" ContentType="application/vnd.openxmlformats-package.relationships+xml"/>
  <Override PartName="/ppt/slides/_rels/slide44.xml.rels" ContentType="application/vnd.openxmlformats-package.relationships+xml"/>
  <Override PartName="/ppt/slides/_rels/slide11.xml.rels" ContentType="application/vnd.openxmlformats-package.relationships+xml"/>
  <Override PartName="/ppt/slides/_rels/slide43.xml.rels" ContentType="application/vnd.openxmlformats-package.relationships+xml"/>
  <Override PartName="/ppt/slides/_rels/slide10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49.xml.rels" ContentType="application/vnd.openxmlformats-package.relationships+xml"/>
  <Override PartName="/ppt/slides/_rels/slide56.xml.rels" ContentType="application/vnd.openxmlformats-package.relationships+xml"/>
  <Override PartName="/ppt/slides/_rels/slide24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6.xml.rels" ContentType="application/vnd.openxmlformats-package.relationships+xml"/>
  <Override PartName="/ppt/slides/_rels/slide55.xml.rels" ContentType="application/vnd.openxmlformats-package.relationships+xml"/>
  <Override PartName="/ppt/slides/_rels/slide23.xml.rels" ContentType="application/vnd.openxmlformats-package.relationships+xml"/>
  <Override PartName="/ppt/slides/_rels/slide47.xml.rels" ContentType="application/vnd.openxmlformats-package.relationships+xml"/>
  <Override PartName="/ppt/slides/_rels/slide37.xml.rels" ContentType="application/vnd.openxmlformats-package.relationships+xml"/>
  <Override PartName="/ppt/slides/_rels/slide5.xml.rels" ContentType="application/vnd.openxmlformats-package.relationships+xml"/>
  <Override PartName="/ppt/slides/_rels/slide54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57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52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5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5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5.png" ContentType="image/png"/>
  <Override PartName="/ppt/media/image134.png" ContentType="image/png"/>
  <Override PartName="/ppt/media/image132.png" ContentType="image/png"/>
  <Override PartName="/ppt/media/image131.wmf" ContentType="image/x-wmf"/>
  <Override PartName="/ppt/media/image130.wmf" ContentType="image/x-wmf"/>
  <Override PartName="/ppt/media/image127.wmf" ContentType="image/x-wmf"/>
  <Override PartName="/ppt/media/image126.wmf" ContentType="image/x-wmf"/>
  <Override PartName="/ppt/media/image125.wmf" ContentType="image/x-wmf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20.png" ContentType="image/png"/>
  <Override PartName="/ppt/media/image118.png" ContentType="image/png"/>
  <Override PartName="/ppt/media/image117.wmf" ContentType="image/x-wmf"/>
  <Override PartName="/ppt/media/image116.wmf" ContentType="image/x-wmf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29.wmf" ContentType="image/x-wmf"/>
  <Override PartName="/ppt/media/image111.png" ContentType="image/png"/>
  <Override PartName="/ppt/media/image128.wmf" ContentType="image/x-wmf"/>
  <Override PartName="/ppt/media/image110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100.png" ContentType="image/png"/>
  <Override PartName="/ppt/media/image99.png" ContentType="image/png"/>
  <Override PartName="/ppt/media/image98.png" ContentType="image/png"/>
  <Override PartName="/ppt/media/image97.png" ContentType="image/png"/>
  <Override PartName="/ppt/media/image62.jpeg" ContentType="image/jpeg"/>
  <Override PartName="/ppt/media/image96.png" ContentType="image/png"/>
  <Override PartName="/ppt/media/image95.png" ContentType="image/png"/>
  <Override PartName="/ppt/media/image30.png" ContentType="image/png"/>
  <Override PartName="/ppt/media/image48.wmf" ContentType="image/x-wmf"/>
  <Override PartName="/ppt/media/image88.png" ContentType="image/png"/>
  <Override PartName="/ppt/media/image47.wmf" ContentType="image/x-wmf"/>
  <Override PartName="/ppt/media/image87.png" ContentType="image/png"/>
  <Override PartName="/ppt/media/image46.wmf" ContentType="image/x-wmf"/>
  <Override PartName="/ppt/media/image86.png" ContentType="image/png"/>
  <Override PartName="/ppt/media/image45.wmf" ContentType="image/x-wmf"/>
  <Override PartName="/ppt/media/image85.png" ContentType="image/png"/>
  <Override PartName="/ppt/media/image44.wmf" ContentType="image/x-wmf"/>
  <Override PartName="/ppt/media/image84.png" ContentType="image/png"/>
  <Override PartName="/ppt/media/image43.wmf" ContentType="image/x-wmf"/>
  <Override PartName="/ppt/media/image83.png" ContentType="image/png"/>
  <Override PartName="/ppt/media/image42.wmf" ContentType="image/x-wmf"/>
  <Override PartName="/ppt/media/image82.png" ContentType="image/png"/>
  <Override PartName="/ppt/media/image137.png" ContentType="image/png"/>
  <Override PartName="/ppt/media/image41.wmf" ContentType="image/x-wmf"/>
  <Override PartName="/ppt/media/image81.png" ContentType="image/png"/>
  <Override PartName="/ppt/media/image136.png" ContentType="image/png"/>
  <Override PartName="/ppt/media/image40.wmf" ContentType="image/x-wmf"/>
  <Override PartName="/ppt/media/image80.png" ContentType="image/png"/>
  <Override PartName="/ppt/media/image77.png" ContentType="image/png"/>
  <Override PartName="/ppt/media/image76.png" ContentType="image/png"/>
  <Override PartName="/ppt/media/image35.wmf" ContentType="image/x-wmf"/>
  <Override PartName="/ppt/media/image75.png" ContentType="image/png"/>
  <Override PartName="/ppt/media/image34.wmf" ContentType="image/x-wmf"/>
  <Override PartName="/ppt/media/image74.png" ContentType="image/png"/>
  <Override PartName="/ppt/media/image33.wmf" ContentType="image/x-wmf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0.png" ContentType="image/png"/>
  <Override PartName="/ppt/media/image6.png" ContentType="image/png"/>
  <Override PartName="/ppt/media/image68.png" ContentType="image/png"/>
  <Override PartName="/ppt/media/image5.png" ContentType="image/png"/>
  <Override PartName="/ppt/media/image67.png" ContentType="image/png"/>
  <Override PartName="/ppt/media/image4.png" ContentType="image/png"/>
  <Override PartName="/ppt/media/image66.png" ContentType="image/png"/>
  <Override PartName="/ppt/media/image3.png" ContentType="image/png"/>
  <Override PartName="/ppt/media/image65.png" ContentType="image/png"/>
  <Override PartName="/ppt/media/image2.png" ContentType="image/png"/>
  <Override PartName="/ppt/media/image64.png" ContentType="image/png"/>
  <Override PartName="/ppt/media/image60.png" ContentType="image/png"/>
  <Override PartName="/ppt/media/image89.png" ContentType="image/png"/>
  <Override PartName="/ppt/media/image49.wmf" ContentType="image/x-wmf"/>
  <Override PartName="/ppt/media/image59.png" ContentType="image/png"/>
  <Override PartName="/ppt/media/image13.png" ContentType="image/png"/>
  <Override PartName="/ppt/media/image9.png" ContentType="image/png"/>
  <Override PartName="/ppt/media/image58.png" ContentType="image/png"/>
  <Override PartName="/ppt/media/image57.png" ContentType="image/png"/>
  <Override PartName="/ppt/media/image69.png" ContentType="image/png"/>
  <Override PartName="/ppt/media/image11.png" ContentType="image/png"/>
  <Override PartName="/ppt/media/image7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119.png" ContentType="image/png"/>
  <Override PartName="/ppt/media/image63.png" ContentType="image/png"/>
  <Override PartName="/ppt/media/image1.png" ContentType="image/png"/>
  <Override PartName="/ppt/media/image79.png" ContentType="image/png"/>
  <Override PartName="/ppt/media/image21.png" ContentType="image/png"/>
  <Override PartName="/ppt/media/image39.wmf" ContentType="image/x-wmf"/>
  <Override PartName="/ppt/media/image78.png" ContentType="image/png"/>
  <Override PartName="/ppt/media/image20.png" ContentType="image/png"/>
  <Override PartName="/ppt/media/image38.wmf" ContentType="image/x-wmf"/>
  <Override PartName="/ppt/media/image108.png" ContentType="image/png"/>
  <Override PartName="/ppt/media/image52.png" ContentType="image/png"/>
  <Override PartName="/ppt/media/image36.png" ContentType="image/png"/>
  <Override PartName="/ppt/media/image32.png" ContentType="image/png"/>
  <Override PartName="/ppt/media/image109.png" ContentType="image/png"/>
  <Override PartName="/ppt/media/image53.png" ContentType="image/png"/>
  <Override PartName="/ppt/media/image37.png" ContentType="image/png"/>
  <Override PartName="/ppt/media/image31.jpeg" ContentType="image/jpeg"/>
  <Override PartName="/ppt/media/image23.png" ContentType="image/png"/>
  <Override PartName="/ppt/media/image22.png" ContentType="image/png"/>
  <Override PartName="/ppt/media/image94.png" ContentType="image/png"/>
  <Override PartName="/ppt/media/image19.png" ContentType="image/png"/>
  <Override PartName="/ppt/media/image93.png" ContentType="image/png"/>
  <Override PartName="/ppt/media/image18.png" ContentType="image/png"/>
  <Override PartName="/ppt/media/image14.png" ContentType="image/png"/>
  <Override PartName="/ppt/media/image12.png" ContentType="image/png"/>
  <Override PartName="/ppt/media/image133.png" ContentType="image/png"/>
  <Override PartName="/ppt/media/image8.jpeg" ContentType="image/jpeg"/>
  <Override PartName="/ppt/media/image28.png" ContentType="image/png"/>
  <Override PartName="/ppt/media/image29.png" ContentType="image/png"/>
  <Override PartName="/ppt/media/image27.png" ContentType="image/png"/>
  <Override PartName="/ppt/media/image92.png" ContentType="image/png"/>
  <Override PartName="/ppt/media/image17.png" ContentType="image/png"/>
  <Override PartName="/ppt/media/image26.png" ContentType="image/png"/>
  <Override PartName="/ppt/media/image51.wmf" ContentType="image/x-wmf"/>
  <Override PartName="/ppt/media/image91.png" ContentType="image/png"/>
  <Override PartName="/ppt/media/image16.png" ContentType="image/png"/>
  <Override PartName="/ppt/media/image25.png" ContentType="image/png"/>
  <Override PartName="/ppt/media/image50.wmf" ContentType="image/x-wmf"/>
  <Override PartName="/ppt/media/image90.png" ContentType="image/png"/>
  <Override PartName="/ppt/media/image15.png" ContentType="image/png"/>
  <Override PartName="/ppt/media/image24.png" ContentType="image/png"/>
  <Override PartName="/ppt/media/image6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ED692F9-6139-4EDC-B699-AF167D87D9B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4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5684952F-D76B-4317-8003-F371CEF17B46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6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05A8AB3-27C1-48CA-ABD8-DD731905DDFA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6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62EE0EBF-BBAB-4C14-A55C-C91950BD0C9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6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08541E24-71CA-41BB-A56B-B69F598158EA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6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B5D1EEAB-E881-4EE9-95D3-231589559F2E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7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7D3BC14C-2F77-480E-BC15-A740849EEFC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7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F17E3703-1AFB-442E-9CC3-EFCA7B016D74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If all a’s are real then z* belongs to the xz plane</a:t>
            </a:r>
            <a:endParaRPr/>
          </a:p>
        </p:txBody>
      </p:sp>
      <p:sp>
        <p:nvSpPr>
          <p:cNvPr id="257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0AF59B68-03A5-4AC0-9070-188E88DC588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The Lam-Tung relation corresponds to the special case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when all processes produce transversely polarized dileptons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with respect to quantization axes belonging to the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production plane</a:t>
            </a:r>
            <a:endParaRPr/>
          </a:p>
        </p:txBody>
      </p:sp>
      <p:sp>
        <p:nvSpPr>
          <p:cNvPr id="257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81CFA51E-0A45-489B-9372-5D0E21801685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7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B9B8EA5C-3FF4-4D6C-9E90-06BED0C63FDC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5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FA13D79C-CF20-4F01-806F-39E9A93037F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8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EDD154D-5D4D-44DF-892B-6E39A9701C0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8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21B8CE1-CB65-4242-B2CE-154D7A37F254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8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15C10727-B040-4196-91E5-379D6D8F56E5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8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367B89D-8CD6-4CC6-B56E-63806EF24A3D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8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6C0BAF63-17EC-4746-9CE0-1FB675991FF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9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30E6E3B-2D65-47F3-9D07-C7698341B79E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9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57549E2F-CF8E-417B-B64D-875EDF91706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9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5CC0A7E-7C7A-4CD3-9ECE-310A8A5CC50C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9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853231F5-B122-45C1-B079-C9B8EA479766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9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D0DD888E-B1C6-47F0-A103-4EC62D4A6C7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5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2A03E4E-C129-4F3C-9ED7-6E37D809B4D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0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6DBA720C-EE34-408A-9A26-07D457C924C4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0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8F42BE05-8068-4D75-AFF2-E347B24B76E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0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BDED9314-F69F-4B1D-AC5C-4374081339C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0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350CCABD-498C-4A67-9947-F4F96B320666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0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F355F3A-595F-425D-948A-5C3169A7807F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1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25689D7B-C746-4B3C-B92D-42DAB578F495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252 000 Y(1S), 94 000 Y(2S), and 58 000 Y(3S)</a:t>
            </a:r>
            <a:endParaRPr/>
          </a:p>
        </p:txBody>
      </p:sp>
      <p:sp>
        <p:nvSpPr>
          <p:cNvPr id="261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33A4FD8D-5485-4F9F-8409-818D22A63470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252 000 Y(1S), 94 000 Y(2S), and 58 000 Y(3S)</a:t>
            </a:r>
            <a:endParaRPr/>
          </a:p>
        </p:txBody>
      </p:sp>
      <p:sp>
        <p:nvSpPr>
          <p:cNvPr id="261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1C033DB8-12B5-431F-B5C2-C719F7500DA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1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9FA6922B-88A9-488E-87D1-5917DC9364E6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1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4EAAF3C9-CCEB-4F00-8E09-9B0B69F593E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5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6A304806-8C2F-4D70-BA5D-78FD1F87F8F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In particular,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while for directly produced S states 1&lt;# &lt; þ1, for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those from decays of P1 and P2 states the lower bound is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1=3 and3=5, respectively. More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In the assumption that all directly produced S states have the same polarization one can turn this into a lower limit of the feed-down fraction from chi states (will not be used here). More than 50% of the Y(1S) are produced from P states for &lt;pT&gt;~ 0.5 GeV/c and more than 30% for &lt;pT&gt;~ 2.3 GeV/c. These limits are appreciably higher than the value of the feed-down fraction of J/psi from c measured at similar energy, low pT and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mid rapidity [18].</a:t>
            </a:r>
            <a:endParaRPr/>
          </a:p>
        </p:txBody>
      </p:sp>
      <p:sp>
        <p:nvSpPr>
          <p:cNvPr id="262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47DBDCF-8984-4C8E-B6C1-31DF3C37D4A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2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EB26DD0F-949A-4482-A1DC-0240721FA00A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2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7F59670F-0C45-4E6D-BD32-444B643D6AE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2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772A5744-E7D7-4A51-A15B-91943621F9ED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Use a model as shown before and use the expression to calculate the prompt lambdas from the direct and feeddown lambdas</a:t>
            </a:r>
            <a:endParaRPr/>
          </a:p>
        </p:txBody>
      </p:sp>
      <p:sp>
        <p:nvSpPr>
          <p:cNvPr id="262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A98B0865-62BA-4F8A-9C9F-4F9582D60846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the polarization should become significantly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more longitudinal (in the helicity frame) after the disappearance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of the transversely polarized feed-down contribution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due to c decays. We are assuming that the ‘‘base’’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polarizations of the directly produced S and P states remain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essentially unaffected by the nuclear medium and are,</a:t>
            </a:r>
            <a:endParaRPr/>
          </a:p>
          <a:p>
            <a:r>
              <a:rPr lang="en-US" sz="2000">
                <a:latin typeface="Arial"/>
                <a:ea typeface="ＭＳ Ｐゴシック"/>
              </a:rPr>
              <a:t>therefore, not distinguishable</a:t>
            </a:r>
            <a:endParaRPr/>
          </a:p>
        </p:txBody>
      </p:sp>
      <p:sp>
        <p:nvSpPr>
          <p:cNvPr id="263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2987F387-EEF4-4EFB-BDDD-9B7CCD08000D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3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F5C48FC-8DB9-41C0-8763-6AFFA296F209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3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ABAC3C89-BBEA-4083-B877-F8D0AEB4735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3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07534C2-E1EA-4C5C-9DE0-17429E43BBAF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3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AA45B246-C1C6-4A82-924E-EAEAF2780447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4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F8B9AED7-7CE7-4673-9549-C408E4BBA9C4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4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788D1664-47F7-4C84-94CE-D7E19F65D9B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4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9BAE3906-FB17-4524-B466-79D22A5B942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4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5CE63829-85D6-45AB-A8E6-73561AAD99AC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4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3F94E22-9C20-4A74-BAAA-0C141C7C1A50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5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BCE77F03-4443-407C-9A7C-8BB36DC5E92D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5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AC590F4F-C397-4C58-86DB-C6841FECD8D2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54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0E52F224-D338-4BEC-A9F6-D96433442E47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5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F8B68410-AB45-40BF-8526-7A285466769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5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B62EAE95-D739-4D3C-85FC-B318D5CA46BA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6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E7D6427-4F73-4E1C-A29E-45B366D0C823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662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C57295C8-1ECA-4D2A-B642-840AA64BB5D1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56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81586497-A52B-4F85-A816-7EE9FFA5F10B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r>
              <a:rPr lang="en-US" sz="2000">
                <a:latin typeface="Arial"/>
                <a:ea typeface="ＭＳ Ｐゴシック"/>
              </a:rPr>
              <a:t>In general 8 parameters, for parity conserving and symmetric detectors, 3</a:t>
            </a:r>
            <a:endParaRPr/>
          </a:p>
        </p:txBody>
      </p:sp>
      <p:sp>
        <p:nvSpPr>
          <p:cNvPr id="2558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884FF400-A4B7-4D3B-B460-8FE2818AE788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PlaceHolder 1"/>
          <p:cNvSpPr>
            <a:spLocks noGrp="1"/>
          </p:cNvSpPr>
          <p:nvPr>
            <p:ph type="body"/>
          </p:nvPr>
        </p:nvSpPr>
        <p:spPr>
          <a:xfrm>
            <a:off x="679320" y="4689360"/>
            <a:ext cx="5438520" cy="4444560"/>
          </a:xfrm>
          <a:prstGeom prst="rect">
            <a:avLst/>
          </a:prstGeom>
        </p:spPr>
        <p:txBody>
          <a:bodyPr lIns="101520" rIns="101520" tIns="50760" bIns="50760"/>
          <a:p>
            <a:endParaRPr/>
          </a:p>
        </p:txBody>
      </p:sp>
      <p:sp>
        <p:nvSpPr>
          <p:cNvPr id="2560" name="TextShape 2"/>
          <p:cNvSpPr txBox="1"/>
          <p:nvPr/>
        </p:nvSpPr>
        <p:spPr>
          <a:xfrm>
            <a:off x="3851280" y="9377280"/>
            <a:ext cx="2944440" cy="495000"/>
          </a:xfrm>
          <a:prstGeom prst="rect">
            <a:avLst/>
          </a:prstGeom>
        </p:spPr>
        <p:txBody>
          <a:bodyPr lIns="101520" rIns="101520" tIns="50760" bIns="50760" anchor="b"/>
          <a:p>
            <a:pPr algn="r">
              <a:lnSpc>
                <a:spcPct val="100000"/>
              </a:lnSpc>
            </a:pPr>
            <a:fld id="{52A00263-3AB5-4A2B-B95B-17D31E2C196D}" type="slidenum">
              <a:rPr lang="en-US" sz="1300">
                <a:latin typeface="Times New Roman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62080"/>
            <a:ext cx="8229240" cy="22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62080"/>
            <a:ext cx="8229240" cy="22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2080"/>
            <a:ext cx="8229240" cy="222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8172B2-CD72-4C85-ACC2-64A82F059880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9/24/15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sldNum"/>
          </p:nvPr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891B192-CA8B-40AC-B8C0-34E77311F886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927000"/>
            <a:ext cx="8229240" cy="5687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sldNum"/>
          </p:nvPr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F496AAA-05EC-421A-A364-DC5FF5FBD48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image" Target="../media/image43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image" Target="../media/image45.wmf"/><Relationship Id="rId3" Type="http://schemas.openxmlformats.org/officeDocument/2006/relationships/image" Target="../media/image46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jpe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99.png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1.png"/><Relationship Id="rId2" Type="http://schemas.openxmlformats.org/officeDocument/2006/relationships/image" Target="../media/image11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1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16.wmf"/><Relationship Id="rId2" Type="http://schemas.openxmlformats.org/officeDocument/2006/relationships/image" Target="../media/image117.wmf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21.png"/><Relationship Id="rId2" Type="http://schemas.openxmlformats.org/officeDocument/2006/relationships/image" Target="../media/image12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5.wmf"/><Relationship Id="rId2" Type="http://schemas.openxmlformats.org/officeDocument/2006/relationships/image" Target="../media/image126.wmf"/><Relationship Id="rId3" Type="http://schemas.openxmlformats.org/officeDocument/2006/relationships/image" Target="../media/image127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28.wmf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29.wmf"/><Relationship Id="rId2" Type="http://schemas.openxmlformats.org/officeDocument/2006/relationships/image" Target="../media/image130.wmf"/><Relationship Id="rId3" Type="http://schemas.openxmlformats.org/officeDocument/2006/relationships/image" Target="../media/image131.wmf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132.png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slideLayout" Target="../slideLayouts/slideLayout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137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91960" y="192240"/>
            <a:ext cx="8610120" cy="10854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558ed5"/>
                </a:solidFill>
                <a:latin typeface="Calibri"/>
                <a:ea typeface="ＭＳ Ｐゴシック"/>
              </a:rPr>
              <a:t>New probes for QGP: quarkonium polarisation at LHC and AFTER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4F72CF6-FFA5-44FD-9B8E-ED0F591E1D49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1084320" y="1249200"/>
            <a:ext cx="7065720" cy="3104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A long standing puzzle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General remarks on the measurement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A rotation-invariant formalism to measure vector polarizations and parity asymmetries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Quarkonium polarization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Heavy Ion applications</a:t>
            </a:r>
            <a:endParaRPr/>
          </a:p>
        </p:txBody>
      </p:sp>
      <p:sp>
        <p:nvSpPr>
          <p:cNvPr id="121" name="CustomShape 4"/>
          <p:cNvSpPr/>
          <p:nvPr/>
        </p:nvSpPr>
        <p:spPr>
          <a:xfrm>
            <a:off x="1008000" y="5046840"/>
            <a:ext cx="7007040" cy="19188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70c0"/>
                </a:solidFill>
                <a:latin typeface="Calibri"/>
              </a:rPr>
              <a:t>João Seixas – CERN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0070c0"/>
                </a:solidFill>
                <a:latin typeface="Calibri"/>
              </a:rPr>
              <a:t>(also @LIP &amp; Physics Dep. IST Lisbon)</a:t>
            </a:r>
            <a:r>
              <a:rPr b="1" lang="en-US" sz="2000">
                <a:solidFill>
                  <a:srgbClr val="0070c0"/>
                </a:solidFill>
                <a:latin typeface="Calibri"/>
              </a:rPr>
              <a:t>
</a:t>
            </a:r>
            <a:r>
              <a:rPr b="1" lang="en-US" sz="2000">
                <a:solidFill>
                  <a:srgbClr val="0070c0"/>
                </a:solidFill>
                <a:latin typeface="Calibri"/>
              </a:rPr>
              <a:t>
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in collaboration with Pietro Faccioli, Carlos Lourenço, Hermine Wöhri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8df6"/>
                </a:solidFill>
                <a:latin typeface="Calibri"/>
              </a:rPr>
              <a:t>Workshop AFTER@ECT , Trento, 4-13 February 2013</a:t>
            </a:r>
            <a:endParaRPr/>
          </a:p>
        </p:txBody>
      </p:sp>
      <p:pic>
        <p:nvPicPr>
          <p:cNvPr id="122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2920" y="6037200"/>
            <a:ext cx="1082160" cy="704520"/>
          </a:xfrm>
          <a:prstGeom prst="rect">
            <a:avLst/>
          </a:prstGeom>
          <a:ln w="9360"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86920" y="5288040"/>
            <a:ext cx="756720" cy="156960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81080" y="4971960"/>
            <a:ext cx="987120" cy="983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457200" y="13320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The azimuthal anisotropy is not a detail  </a:t>
            </a:r>
            <a:endParaRPr/>
          </a:p>
        </p:txBody>
      </p:sp>
      <p:sp>
        <p:nvSpPr>
          <p:cNvPr id="304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3B9921C-37F9-4BCD-9201-50CA0C90FD4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05" name="Line 3"/>
          <p:cNvSpPr/>
          <p:nvPr/>
        </p:nvSpPr>
        <p:spPr>
          <a:xfrm flipH="1" flipV="1">
            <a:off x="1707840" y="2479320"/>
            <a:ext cx="3240" cy="50328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06" name="Line 4"/>
          <p:cNvSpPr/>
          <p:nvPr/>
        </p:nvSpPr>
        <p:spPr>
          <a:xfrm flipH="1">
            <a:off x="674640" y="3848040"/>
            <a:ext cx="677880" cy="1746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7" name="Line 5"/>
          <p:cNvSpPr/>
          <p:nvPr/>
        </p:nvSpPr>
        <p:spPr>
          <a:xfrm flipV="1">
            <a:off x="2141280" y="3493800"/>
            <a:ext cx="528840" cy="1429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08" name="Line 6"/>
          <p:cNvSpPr/>
          <p:nvPr/>
        </p:nvSpPr>
        <p:spPr>
          <a:xfrm flipV="1">
            <a:off x="1707840" y="4510080"/>
            <a:ext cx="0" cy="2426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309" name="CustomShape 7"/>
          <p:cNvSpPr/>
          <p:nvPr/>
        </p:nvSpPr>
        <p:spPr>
          <a:xfrm>
            <a:off x="2554920" y="4202280"/>
            <a:ext cx="29376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310" name="CustomShape 8"/>
          <p:cNvSpPr/>
          <p:nvPr/>
        </p:nvSpPr>
        <p:spPr>
          <a:xfrm>
            <a:off x="568800" y="3639960"/>
            <a:ext cx="30924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1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311" name="CustomShape 9"/>
          <p:cNvSpPr/>
          <p:nvPr/>
        </p:nvSpPr>
        <p:spPr>
          <a:xfrm>
            <a:off x="1711440" y="2340000"/>
            <a:ext cx="28008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312" name="Line 10"/>
          <p:cNvSpPr/>
          <p:nvPr/>
        </p:nvSpPr>
        <p:spPr>
          <a:xfrm>
            <a:off x="1941480" y="3919320"/>
            <a:ext cx="658800" cy="379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3" name="Line 11"/>
          <p:cNvSpPr/>
          <p:nvPr/>
        </p:nvSpPr>
        <p:spPr>
          <a:xfrm flipH="1" flipV="1">
            <a:off x="5937120" y="2450880"/>
            <a:ext cx="3240" cy="5032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4" name="Line 12"/>
          <p:cNvSpPr/>
          <p:nvPr/>
        </p:nvSpPr>
        <p:spPr>
          <a:xfrm flipH="1">
            <a:off x="4908240" y="3781080"/>
            <a:ext cx="908280" cy="23364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15" name="Line 13"/>
          <p:cNvSpPr/>
          <p:nvPr/>
        </p:nvSpPr>
        <p:spPr>
          <a:xfrm flipV="1">
            <a:off x="6489360" y="3485880"/>
            <a:ext cx="414360" cy="11124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316" name="Line 14"/>
          <p:cNvSpPr/>
          <p:nvPr/>
        </p:nvSpPr>
        <p:spPr>
          <a:xfrm flipV="1">
            <a:off x="5932440" y="4497120"/>
            <a:ext cx="0" cy="217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317" name="Line 15"/>
          <p:cNvSpPr/>
          <p:nvPr/>
        </p:nvSpPr>
        <p:spPr>
          <a:xfrm>
            <a:off x="6375240" y="3997080"/>
            <a:ext cx="482760" cy="27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8" name="CustomShape 16"/>
          <p:cNvSpPr/>
          <p:nvPr/>
        </p:nvSpPr>
        <p:spPr>
          <a:xfrm>
            <a:off x="6790320" y="4206960"/>
            <a:ext cx="29376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319" name="CustomShape 17"/>
          <p:cNvSpPr/>
          <p:nvPr/>
        </p:nvSpPr>
        <p:spPr>
          <a:xfrm>
            <a:off x="4786200" y="3635280"/>
            <a:ext cx="30924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320" name="CustomShape 18"/>
          <p:cNvSpPr/>
          <p:nvPr/>
        </p:nvSpPr>
        <p:spPr>
          <a:xfrm>
            <a:off x="5948640" y="2340000"/>
            <a:ext cx="28008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10000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321" name="CustomShape 19"/>
          <p:cNvSpPr/>
          <p:nvPr/>
        </p:nvSpPr>
        <p:spPr>
          <a:xfrm rot="20771400">
            <a:off x="5695560" y="3223080"/>
            <a:ext cx="1235520" cy="575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Calibri"/>
              </a:rPr>
              <a:t>J</a:t>
            </a:r>
            <a:r>
              <a:rPr b="1" i="1" lang="en-US" sz="2800" baseline="-25000">
                <a:solidFill>
                  <a:srgbClr val="ff0000"/>
                </a:solidFill>
                <a:latin typeface="Calibri"/>
              </a:rPr>
              <a:t>x</a:t>
            </a:r>
            <a:r>
              <a:rPr b="1" lang="en-US" sz="2800">
                <a:solidFill>
                  <a:srgbClr val="ff0000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322" name="CustomShape 20"/>
          <p:cNvSpPr/>
          <p:nvPr/>
        </p:nvSpPr>
        <p:spPr>
          <a:xfrm rot="16200000">
            <a:off x="1055520" y="3624480"/>
            <a:ext cx="1338120" cy="575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Arial"/>
              </a:rPr>
              <a:t>J</a:t>
            </a:r>
            <a:r>
              <a:rPr b="1" i="1" lang="en-US" sz="2800" baseline="-25000">
                <a:solidFill>
                  <a:srgbClr val="ff0000"/>
                </a:solidFill>
                <a:latin typeface="Arial"/>
              </a:rPr>
              <a:t>z</a:t>
            </a:r>
            <a:r>
              <a:rPr b="1" lang="en-US" sz="2800" baseline="-25000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Arial"/>
              </a:rPr>
              <a:t>= ± 1</a:t>
            </a:r>
            <a:endParaRPr/>
          </a:p>
        </p:txBody>
      </p:sp>
      <p:sp>
        <p:nvSpPr>
          <p:cNvPr id="323" name="CustomShape 21"/>
          <p:cNvSpPr/>
          <p:nvPr/>
        </p:nvSpPr>
        <p:spPr>
          <a:xfrm>
            <a:off x="2896920" y="3697200"/>
            <a:ext cx="1162440" cy="783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2000" baseline="-25000">
                <a:solidFill>
                  <a:srgbClr val="ff0000"/>
                </a:solidFill>
                <a:latin typeface="Symbol"/>
              </a:rPr>
              <a:t> 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b="1" lang="en-US" sz="20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b="1" lang="en-US" sz="2000">
                <a:solidFill>
                  <a:srgbClr val="0000ff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324" name="CustomShape 22"/>
          <p:cNvSpPr/>
          <p:nvPr/>
        </p:nvSpPr>
        <p:spPr>
          <a:xfrm>
            <a:off x="7108920" y="3697200"/>
            <a:ext cx="1269720" cy="783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ff0000"/>
                </a:solidFill>
                <a:latin typeface="Calibri"/>
              </a:rPr>
              <a:t>θ </a:t>
            </a:r>
            <a:r>
              <a:rPr lang="en-US" sz="2000" baseline="-25000">
                <a:solidFill>
                  <a:srgbClr val="ff0000"/>
                </a:solidFill>
                <a:latin typeface="Symbol"/>
              </a:rPr>
              <a:t></a:t>
            </a:r>
            <a:r>
              <a:rPr lang="en-US" sz="20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b="1" lang="en-US" sz="20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b="1" lang="en-US" sz="2000">
                <a:solidFill>
                  <a:srgbClr val="0000ff"/>
                </a:solidFill>
                <a:latin typeface="Calibri"/>
              </a:rPr>
              <a:t>= </a:t>
            </a:r>
            <a:r>
              <a:rPr b="1" lang="en-US" sz="2000">
                <a:solidFill>
                  <a:srgbClr val="0000ff"/>
                </a:solidFill>
                <a:latin typeface="Symbol"/>
              </a:rPr>
              <a:t></a:t>
            </a:r>
            <a:r>
              <a:rPr b="1" lang="en-US" sz="2000">
                <a:solidFill>
                  <a:srgbClr val="0000ff"/>
                </a:solidFill>
                <a:latin typeface="Calibri"/>
              </a:rPr>
              <a:t> 1</a:t>
            </a:r>
            <a:endParaRPr/>
          </a:p>
        </p:txBody>
      </p:sp>
      <p:sp>
        <p:nvSpPr>
          <p:cNvPr id="325" name="CustomShape 23"/>
          <p:cNvSpPr/>
          <p:nvPr/>
        </p:nvSpPr>
        <p:spPr>
          <a:xfrm>
            <a:off x="231840" y="1763640"/>
            <a:ext cx="42494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1: natural </a:t>
            </a:r>
            <a:r>
              <a:rPr lang="en-US">
                <a:solidFill>
                  <a:srgbClr val="ff0000"/>
                </a:solidFill>
                <a:latin typeface="Calibri"/>
              </a:rPr>
              <a:t>transverse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polarization</a:t>
            </a:r>
            <a:endParaRPr/>
          </a:p>
        </p:txBody>
      </p:sp>
      <p:sp>
        <p:nvSpPr>
          <p:cNvPr id="326" name="CustomShape 24"/>
          <p:cNvSpPr/>
          <p:nvPr/>
        </p:nvSpPr>
        <p:spPr>
          <a:xfrm>
            <a:off x="4757760" y="1692360"/>
            <a:ext cx="41320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2: natural </a:t>
            </a:r>
            <a:r>
              <a:rPr lang="en-US">
                <a:solidFill>
                  <a:srgbClr val="ff0000"/>
                </a:solidFill>
                <a:latin typeface="Calibri"/>
              </a:rPr>
              <a:t>longitudinal </a:t>
            </a:r>
            <a:r>
              <a:rPr lang="en-US">
                <a:solidFill>
                  <a:srgbClr val="000000"/>
                </a:solidFill>
                <a:latin typeface="Calibri"/>
              </a:rPr>
              <a:t>polarization, observation frame </a:t>
            </a:r>
            <a:r>
              <a:rPr lang="en-US">
                <a:solidFill>
                  <a:srgbClr val="000000"/>
                </a:solidFill>
                <a:latin typeface="Symbol"/>
              </a:rPr>
              <a:t></a:t>
            </a:r>
            <a:r>
              <a:rPr lang="en-US">
                <a:solidFill>
                  <a:srgbClr val="000000"/>
                </a:solidFill>
                <a:latin typeface="Calibri"/>
              </a:rPr>
              <a:t> to the natural one</a:t>
            </a:r>
            <a:endParaRPr/>
          </a:p>
        </p:txBody>
      </p:sp>
      <p:sp>
        <p:nvSpPr>
          <p:cNvPr id="327" name="CustomShape 25"/>
          <p:cNvSpPr/>
          <p:nvPr/>
        </p:nvSpPr>
        <p:spPr>
          <a:xfrm>
            <a:off x="2906640" y="4021200"/>
            <a:ext cx="999720" cy="37764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</p:sp>
      <p:sp>
        <p:nvSpPr>
          <p:cNvPr id="328" name="CustomShape 26"/>
          <p:cNvSpPr/>
          <p:nvPr/>
        </p:nvSpPr>
        <p:spPr>
          <a:xfrm>
            <a:off x="7142040" y="4037040"/>
            <a:ext cx="1118880" cy="36000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</p:sp>
      <p:sp>
        <p:nvSpPr>
          <p:cNvPr id="329" name="CustomShape 27"/>
          <p:cNvSpPr/>
          <p:nvPr/>
        </p:nvSpPr>
        <p:spPr>
          <a:xfrm>
            <a:off x="88920" y="1692360"/>
            <a:ext cx="4392360" cy="338256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0" name="CustomShape 28"/>
          <p:cNvSpPr/>
          <p:nvPr/>
        </p:nvSpPr>
        <p:spPr>
          <a:xfrm>
            <a:off x="4660920" y="1692360"/>
            <a:ext cx="4390560" cy="338256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31" name="CustomShape 29"/>
          <p:cNvSpPr/>
          <p:nvPr/>
        </p:nvSpPr>
        <p:spPr>
          <a:xfrm>
            <a:off x="311040" y="5364000"/>
            <a:ext cx="7705440" cy="67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Two very different physical cases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Indistinguishable if </a:t>
            </a:r>
            <a:r>
              <a:rPr b="1" i="1" lang="en-US">
                <a:solidFill>
                  <a:srgbClr val="0000ff"/>
                </a:solidFill>
                <a:latin typeface="Calibri"/>
              </a:rPr>
              <a:t>λ</a:t>
            </a:r>
            <a:r>
              <a:rPr b="1" i="1" lang="en-US" baseline="-25000">
                <a:solidFill>
                  <a:srgbClr val="0000ff"/>
                </a:solidFill>
                <a:latin typeface="Calibri"/>
              </a:rPr>
              <a:t>φ</a:t>
            </a:r>
            <a:r>
              <a:rPr lang="en-US">
                <a:solidFill>
                  <a:srgbClr val="000000"/>
                </a:solidFill>
                <a:latin typeface="Calibri"/>
              </a:rPr>
              <a:t> is not measured (integration over </a:t>
            </a:r>
            <a:r>
              <a:rPr b="1" i="1" lang="en-US">
                <a:solidFill>
                  <a:srgbClr val="0000ff"/>
                </a:solidFill>
                <a:latin typeface="Calibri"/>
              </a:rPr>
              <a:t>φ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1371600" y="42840"/>
            <a:ext cx="6400440" cy="713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Frame-independent polarization</a:t>
            </a:r>
            <a:endParaRPr/>
          </a:p>
        </p:txBody>
      </p:sp>
      <p:sp>
        <p:nvSpPr>
          <p:cNvPr id="333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4E8C90-B8B6-4FEB-92EC-2B35DE5EB234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34" name="CustomShape 3"/>
          <p:cNvSpPr/>
          <p:nvPr/>
        </p:nvSpPr>
        <p:spPr>
          <a:xfrm>
            <a:off x="466560" y="974880"/>
            <a:ext cx="705600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shape</a:t>
            </a:r>
            <a:r>
              <a:rPr lang="en-US">
                <a:solidFill>
                  <a:srgbClr val="000000"/>
                </a:solidFill>
                <a:latin typeface="Calibri"/>
              </a:rPr>
              <a:t> of the distribution is obviously frame-invariant.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 </a:t>
            </a:r>
            <a:r>
              <a:rPr lang="en-US">
                <a:solidFill>
                  <a:srgbClr val="000000"/>
                </a:solidFill>
                <a:latin typeface="Calibri"/>
              </a:rPr>
              <a:t>it can be characterized by a frame-independent parameter, e.g.</a:t>
            </a:r>
            <a:endParaRPr/>
          </a:p>
        </p:txBody>
      </p:sp>
      <p:pic>
        <p:nvPicPr>
          <p:cNvPr id="33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360" y="2657160"/>
            <a:ext cx="533160" cy="896760"/>
          </a:xfrm>
          <a:prstGeom prst="rect">
            <a:avLst/>
          </a:prstGeom>
          <a:ln w="9360">
            <a:noFill/>
          </a:ln>
        </p:spPr>
      </p:pic>
      <p:sp>
        <p:nvSpPr>
          <p:cNvPr id="336" name="Line 4"/>
          <p:cNvSpPr/>
          <p:nvPr/>
        </p:nvSpPr>
        <p:spPr>
          <a:xfrm flipH="1" flipV="1">
            <a:off x="758520" y="2422440"/>
            <a:ext cx="1800" cy="27756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37" name="Line 5"/>
          <p:cNvSpPr/>
          <p:nvPr/>
        </p:nvSpPr>
        <p:spPr>
          <a:xfrm flipV="1">
            <a:off x="757080" y="3528720"/>
            <a:ext cx="0" cy="1335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33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1040" y="5064480"/>
            <a:ext cx="904680" cy="613440"/>
          </a:xfrm>
          <a:prstGeom prst="rect">
            <a:avLst/>
          </a:prstGeom>
          <a:ln w="9360">
            <a:noFill/>
          </a:ln>
        </p:spPr>
      </p:pic>
      <p:sp>
        <p:nvSpPr>
          <p:cNvPr id="339" name="Line 6"/>
          <p:cNvSpPr/>
          <p:nvPr/>
        </p:nvSpPr>
        <p:spPr>
          <a:xfrm flipH="1" flipV="1">
            <a:off x="763560" y="4881240"/>
            <a:ext cx="1440" cy="277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40" name="Line 7"/>
          <p:cNvSpPr/>
          <p:nvPr/>
        </p:nvSpPr>
        <p:spPr>
          <a:xfrm flipV="1">
            <a:off x="761760" y="5609880"/>
            <a:ext cx="0" cy="1335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341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2440" y="3979800"/>
            <a:ext cx="779040" cy="718560"/>
          </a:xfrm>
          <a:prstGeom prst="rect">
            <a:avLst/>
          </a:prstGeom>
          <a:ln w="9360">
            <a:noFill/>
          </a:ln>
        </p:spPr>
      </p:pic>
      <p:sp>
        <p:nvSpPr>
          <p:cNvPr id="342" name="Line 8"/>
          <p:cNvSpPr/>
          <p:nvPr/>
        </p:nvSpPr>
        <p:spPr>
          <a:xfrm flipH="1" flipV="1">
            <a:off x="758520" y="3763800"/>
            <a:ext cx="1800" cy="277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43" name="Line 9"/>
          <p:cNvSpPr/>
          <p:nvPr/>
        </p:nvSpPr>
        <p:spPr>
          <a:xfrm flipV="1">
            <a:off x="757080" y="4644720"/>
            <a:ext cx="0" cy="1335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344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92840" y="4707000"/>
            <a:ext cx="645840" cy="938520"/>
          </a:xfrm>
          <a:prstGeom prst="rect">
            <a:avLst/>
          </a:prstGeom>
          <a:ln w="9360">
            <a:noFill/>
          </a:ln>
        </p:spPr>
      </p:pic>
      <p:sp>
        <p:nvSpPr>
          <p:cNvPr id="345" name="Line 10"/>
          <p:cNvSpPr/>
          <p:nvPr/>
        </p:nvSpPr>
        <p:spPr>
          <a:xfrm flipH="1" flipV="1">
            <a:off x="5305320" y="4489200"/>
            <a:ext cx="1440" cy="277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46" name="Line 11"/>
          <p:cNvSpPr/>
          <p:nvPr/>
        </p:nvSpPr>
        <p:spPr>
          <a:xfrm flipV="1">
            <a:off x="5303520" y="5605200"/>
            <a:ext cx="0" cy="1335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347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844880" y="2489040"/>
            <a:ext cx="944280" cy="630000"/>
          </a:xfrm>
          <a:prstGeom prst="rect">
            <a:avLst/>
          </a:prstGeom>
          <a:ln w="9360">
            <a:noFill/>
          </a:ln>
        </p:spPr>
      </p:pic>
      <p:sp>
        <p:nvSpPr>
          <p:cNvPr id="348" name="Line 12"/>
          <p:cNvSpPr/>
          <p:nvPr/>
        </p:nvSpPr>
        <p:spPr>
          <a:xfrm flipV="1">
            <a:off x="5325840" y="2346120"/>
            <a:ext cx="0" cy="36360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49" name="Line 13"/>
          <p:cNvSpPr/>
          <p:nvPr/>
        </p:nvSpPr>
        <p:spPr>
          <a:xfrm flipV="1">
            <a:off x="5321160" y="3101760"/>
            <a:ext cx="0" cy="1335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350" name="Picture 8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957920" y="3445920"/>
            <a:ext cx="817200" cy="876960"/>
          </a:xfrm>
          <a:prstGeom prst="rect">
            <a:avLst/>
          </a:prstGeom>
          <a:ln w="9360">
            <a:noFill/>
          </a:ln>
        </p:spPr>
      </p:pic>
      <p:sp>
        <p:nvSpPr>
          <p:cNvPr id="351" name="Line 14"/>
          <p:cNvSpPr/>
          <p:nvPr/>
        </p:nvSpPr>
        <p:spPr>
          <a:xfrm flipV="1">
            <a:off x="5316480" y="3313080"/>
            <a:ext cx="0" cy="529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352" name="Line 15"/>
          <p:cNvSpPr/>
          <p:nvPr/>
        </p:nvSpPr>
        <p:spPr>
          <a:xfrm flipV="1">
            <a:off x="5311440" y="4306680"/>
            <a:ext cx="0" cy="1332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353" name="CustomShape 16"/>
          <p:cNvSpPr/>
          <p:nvPr/>
        </p:nvSpPr>
        <p:spPr>
          <a:xfrm>
            <a:off x="987120" y="2790720"/>
            <a:ext cx="96876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354" name="CustomShape 17"/>
          <p:cNvSpPr/>
          <p:nvPr/>
        </p:nvSpPr>
        <p:spPr>
          <a:xfrm>
            <a:off x="1134000" y="4991040"/>
            <a:ext cx="117324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–1/3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+1/3</a:t>
            </a:r>
            <a:endParaRPr/>
          </a:p>
        </p:txBody>
      </p:sp>
      <p:sp>
        <p:nvSpPr>
          <p:cNvPr id="355" name="CustomShape 18"/>
          <p:cNvSpPr/>
          <p:nvPr/>
        </p:nvSpPr>
        <p:spPr>
          <a:xfrm>
            <a:off x="1068840" y="3973680"/>
            <a:ext cx="117324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+1/5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+1/5</a:t>
            </a:r>
            <a:endParaRPr/>
          </a:p>
        </p:txBody>
      </p:sp>
      <p:sp>
        <p:nvSpPr>
          <p:cNvPr id="356" name="CustomShape 19"/>
          <p:cNvSpPr/>
          <p:nvPr/>
        </p:nvSpPr>
        <p:spPr>
          <a:xfrm>
            <a:off x="5711760" y="2494080"/>
            <a:ext cx="90180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–1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357" name="CustomShape 20"/>
          <p:cNvSpPr/>
          <p:nvPr/>
        </p:nvSpPr>
        <p:spPr>
          <a:xfrm>
            <a:off x="5681160" y="4809960"/>
            <a:ext cx="96876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–1</a:t>
            </a:r>
            <a:endParaRPr/>
          </a:p>
        </p:txBody>
      </p:sp>
      <p:sp>
        <p:nvSpPr>
          <p:cNvPr id="358" name="CustomShape 21"/>
          <p:cNvSpPr/>
          <p:nvPr/>
        </p:nvSpPr>
        <p:spPr>
          <a:xfrm>
            <a:off x="5717160" y="3676680"/>
            <a:ext cx="110628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6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= –1/3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6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= –1/3</a:t>
            </a:r>
            <a:endParaRPr/>
          </a:p>
        </p:txBody>
      </p:sp>
      <p:sp>
        <p:nvSpPr>
          <p:cNvPr id="359" name="CustomShape 22"/>
          <p:cNvSpPr/>
          <p:nvPr/>
        </p:nvSpPr>
        <p:spPr>
          <a:xfrm>
            <a:off x="1974960" y="2373480"/>
            <a:ext cx="488520" cy="3322440"/>
          </a:xfrm>
          <a:prstGeom prst="rightBrace">
            <a:avLst>
              <a:gd name="adj1" fmla="val 58333"/>
              <a:gd name="adj2" fmla="val 50000"/>
            </a:avLst>
          </a:prstGeom>
          <a:noFill/>
          <a:ln w="9360">
            <a:solidFill>
              <a:srgbClr val="00cc00"/>
            </a:solidFill>
            <a:round/>
          </a:ln>
        </p:spPr>
      </p:sp>
      <p:sp>
        <p:nvSpPr>
          <p:cNvPr id="360" name="CustomShape 23"/>
          <p:cNvSpPr/>
          <p:nvPr/>
        </p:nvSpPr>
        <p:spPr>
          <a:xfrm>
            <a:off x="6545160" y="2373480"/>
            <a:ext cx="488520" cy="3322440"/>
          </a:xfrm>
          <a:prstGeom prst="rightBrace">
            <a:avLst>
              <a:gd name="adj1" fmla="val 58333"/>
              <a:gd name="adj2" fmla="val 50000"/>
            </a:avLst>
          </a:prstGeom>
          <a:noFill/>
          <a:ln w="9360">
            <a:solidFill>
              <a:srgbClr val="00cc00"/>
            </a:solidFill>
            <a:round/>
          </a:ln>
        </p:spPr>
      </p:sp>
      <p:sp>
        <p:nvSpPr>
          <p:cNvPr id="361" name="CustomShape 24"/>
          <p:cNvSpPr/>
          <p:nvPr/>
        </p:nvSpPr>
        <p:spPr>
          <a:xfrm>
            <a:off x="768960" y="2192400"/>
            <a:ext cx="32760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z</a:t>
            </a:r>
            <a:endParaRPr/>
          </a:p>
        </p:txBody>
      </p:sp>
      <p:pic>
        <p:nvPicPr>
          <p:cNvPr id="362" name="Picture 5" descr=""/>
          <p:cNvPicPr/>
          <p:nvPr/>
        </p:nvPicPr>
        <p:blipFill>
          <a:blip r:embed="rId7"/>
          <a:srcRect l="499700" t="348500" r="499700" b="312500"/>
          <a:stretch>
            <a:fillRect/>
          </a:stretch>
        </p:blipFill>
        <p:spPr>
          <a:xfrm>
            <a:off x="7178760" y="3470400"/>
            <a:ext cx="1572840" cy="1115640"/>
          </a:xfrm>
          <a:prstGeom prst="rect">
            <a:avLst/>
          </a:prstGeom>
          <a:ln w="9360">
            <a:noFill/>
          </a:ln>
        </p:spPr>
      </p:pic>
      <p:pic>
        <p:nvPicPr>
          <p:cNvPr id="363" name="Picture 6" descr=""/>
          <p:cNvPicPr/>
          <p:nvPr/>
        </p:nvPicPr>
        <p:blipFill>
          <a:blip r:embed="rId8"/>
          <a:srcRect l="691236" t="704373" r="810793" b="641399"/>
          <a:stretch>
            <a:fillRect/>
          </a:stretch>
        </p:blipFill>
        <p:spPr>
          <a:xfrm>
            <a:off x="2620800" y="3478320"/>
            <a:ext cx="1547280" cy="996480"/>
          </a:xfrm>
          <a:prstGeom prst="rect">
            <a:avLst/>
          </a:prstGeom>
          <a:ln w="9360">
            <a:noFill/>
          </a:ln>
        </p:spPr>
      </p:pic>
      <p:sp>
        <p:nvSpPr>
          <p:cNvPr id="364" name="CustomShape 25"/>
          <p:cNvSpPr/>
          <p:nvPr/>
        </p:nvSpPr>
        <p:spPr>
          <a:xfrm>
            <a:off x="147600" y="2155680"/>
            <a:ext cx="4316040" cy="381600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65" name="CustomShape 26"/>
          <p:cNvSpPr/>
          <p:nvPr/>
        </p:nvSpPr>
        <p:spPr>
          <a:xfrm>
            <a:off x="4680000" y="2155680"/>
            <a:ext cx="4316040" cy="381600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366" name="CustomShape 27"/>
          <p:cNvSpPr/>
          <p:nvPr/>
        </p:nvSpPr>
        <p:spPr>
          <a:xfrm>
            <a:off x="60840" y="6232680"/>
            <a:ext cx="61567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FLSW, PRL 105, 061601; PRD 82, 096002; PRD 83, 056008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5400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J=1 states are intrinsically polarized</a:t>
            </a:r>
            <a:endParaRPr/>
          </a:p>
        </p:txBody>
      </p:sp>
      <p:pic>
        <p:nvPicPr>
          <p:cNvPr id="368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34000" y="3624120"/>
            <a:ext cx="2464920" cy="2808000"/>
          </a:xfrm>
          <a:prstGeom prst="rect">
            <a:avLst/>
          </a:prstGeom>
          <a:ln w="9360">
            <a:noFill/>
          </a:ln>
        </p:spPr>
      </p:pic>
      <p:sp>
        <p:nvSpPr>
          <p:cNvPr id="369" name="Line 2"/>
          <p:cNvSpPr/>
          <p:nvPr/>
        </p:nvSpPr>
        <p:spPr>
          <a:xfrm>
            <a:off x="5871960" y="4579920"/>
            <a:ext cx="1986120" cy="0"/>
          </a:xfrm>
          <a:prstGeom prst="line">
            <a:avLst/>
          </a:prstGeom>
          <a:ln w="28440">
            <a:solidFill>
              <a:srgbClr val="595959"/>
            </a:solidFill>
            <a:round/>
          </a:ln>
        </p:spPr>
      </p:sp>
      <p:sp>
        <p:nvSpPr>
          <p:cNvPr id="370" name="CustomShape 3"/>
          <p:cNvSpPr/>
          <p:nvPr/>
        </p:nvSpPr>
        <p:spPr>
          <a:xfrm>
            <a:off x="763560" y="736560"/>
            <a:ext cx="6868800" cy="35748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Single</a:t>
            </a: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elementary subprocess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  <a:endParaRPr/>
          </a:p>
        </p:txBody>
      </p:sp>
      <p:sp>
        <p:nvSpPr>
          <p:cNvPr id="371" name="CustomShape 4"/>
          <p:cNvSpPr/>
          <p:nvPr/>
        </p:nvSpPr>
        <p:spPr>
          <a:xfrm>
            <a:off x="979560" y="2727360"/>
            <a:ext cx="6662520" cy="70596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There is no combination of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lang="en-US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+1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and a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-1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such that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=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φ</a:t>
            </a:r>
            <a:r>
              <a:rPr lang="en-US">
                <a:solidFill>
                  <a:srgbClr val="000000"/>
                </a:solidFill>
                <a:latin typeface="Calibri"/>
              </a:rPr>
              <a:t> =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θφ</a:t>
            </a:r>
            <a:r>
              <a:rPr lang="en-US">
                <a:solidFill>
                  <a:srgbClr val="000000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372" name="CustomShape 5"/>
          <p:cNvSpPr/>
          <p:nvPr/>
        </p:nvSpPr>
        <p:spPr>
          <a:xfrm>
            <a:off x="189000" y="5780160"/>
            <a:ext cx="5444640" cy="9054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 measure zero polarization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would be (in fact, is) an exceptionally interesting result...</a:t>
            </a:r>
            <a:endParaRPr/>
          </a:p>
        </p:txBody>
      </p:sp>
      <p:sp>
        <p:nvSpPr>
          <p:cNvPr id="373" name="CustomShape 6"/>
          <p:cNvSpPr/>
          <p:nvPr/>
        </p:nvSpPr>
        <p:spPr>
          <a:xfrm rot="5400000">
            <a:off x="2154240" y="1577880"/>
            <a:ext cx="280800" cy="16632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374" name="CustomShape 7"/>
          <p:cNvSpPr/>
          <p:nvPr/>
        </p:nvSpPr>
        <p:spPr>
          <a:xfrm rot="5400000">
            <a:off x="3526920" y="1704240"/>
            <a:ext cx="325080" cy="43920"/>
          </a:xfrm>
          <a:prstGeom prst="straightConnector1">
            <a:avLst/>
          </a:prstGeom>
          <a:noFill/>
          <a:ln w="9360">
            <a:solidFill>
              <a:srgbClr val="0033cc"/>
            </a:solidFill>
            <a:round/>
            <a:tailEnd len="med" type="arrow" w="med"/>
          </a:ln>
        </p:spPr>
      </p:sp>
      <p:sp>
        <p:nvSpPr>
          <p:cNvPr id="375" name="CustomShape 8"/>
          <p:cNvSpPr/>
          <p:nvPr/>
        </p:nvSpPr>
        <p:spPr>
          <a:xfrm flipH="1" rot="5400000">
            <a:off x="5605920" y="1626480"/>
            <a:ext cx="255240" cy="174240"/>
          </a:xfrm>
          <a:prstGeom prst="straightConnector1">
            <a:avLst/>
          </a:prstGeom>
          <a:noFill/>
          <a:ln w="9360">
            <a:solidFill>
              <a:srgbClr val="d60093"/>
            </a:solidFill>
            <a:round/>
            <a:tailEnd len="med" type="arrow" w="med"/>
          </a:ln>
        </p:spPr>
      </p:sp>
      <p:sp>
        <p:nvSpPr>
          <p:cNvPr id="376" name="CustomShape 9"/>
          <p:cNvSpPr/>
          <p:nvPr/>
        </p:nvSpPr>
        <p:spPr>
          <a:xfrm>
            <a:off x="960480" y="4108320"/>
            <a:ext cx="4673160" cy="145404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Only a “fortunate”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mixture of subprocesses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(or randomization effects)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can lead to a cancellation of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all</a:t>
            </a: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three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observed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anisotropy parameters</a:t>
            </a:r>
            <a:endParaRPr/>
          </a:p>
        </p:txBody>
      </p:sp>
      <p:sp>
        <p:nvSpPr>
          <p:cNvPr id="377" name="CustomShape 10"/>
          <p:cNvSpPr/>
          <p:nvPr/>
        </p:nvSpPr>
        <p:spPr>
          <a:xfrm>
            <a:off x="981000" y="2981160"/>
            <a:ext cx="6194160" cy="63108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The angular distribution is </a:t>
            </a:r>
            <a:r>
              <a:rPr b="1" lang="en-US" u="sng">
                <a:solidFill>
                  <a:srgbClr val="000000"/>
                </a:solidFill>
                <a:latin typeface="Calibri"/>
              </a:rPr>
              <a:t>never intrinsically </a:t>
            </a:r>
            <a:r>
              <a:rPr b="1" i="1" lang="en-US" u="sng">
                <a:solidFill>
                  <a:srgbClr val="000000"/>
                </a:solidFill>
                <a:latin typeface="Calibri"/>
              </a:rPr>
              <a:t>isotropic</a:t>
            </a:r>
            <a:endParaRPr/>
          </a:p>
        </p:txBody>
      </p:sp>
      <p:sp>
        <p:nvSpPr>
          <p:cNvPr id="378" name="TextShape 1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96843FE-91EE-46F3-B089-81790DC084B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7920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Positivity constraints for dilepton distributions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95039C0-6A40-4594-98E2-B593DBE702F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520" y="2193840"/>
            <a:ext cx="3806640" cy="1455480"/>
          </a:xfrm>
          <a:prstGeom prst="rect">
            <a:avLst/>
          </a:prstGeom>
          <a:ln w="12600">
            <a:solidFill>
              <a:srgbClr val="0000ff"/>
            </a:solidFill>
            <a:miter/>
          </a:ln>
        </p:spPr>
      </p:pic>
      <p:sp>
        <p:nvSpPr>
          <p:cNvPr id="382" name="CustomShape 3"/>
          <p:cNvSpPr/>
          <p:nvPr/>
        </p:nvSpPr>
        <p:spPr>
          <a:xfrm>
            <a:off x="479520" y="961920"/>
            <a:ext cx="768168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General and frame-independent constraints on the anisotropy parameters of vector particle decays</a:t>
            </a:r>
            <a:endParaRPr/>
          </a:p>
        </p:txBody>
      </p:sp>
      <p:pic>
        <p:nvPicPr>
          <p:cNvPr id="383" name="Picture 4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9160" y="1693800"/>
            <a:ext cx="2314080" cy="2311200"/>
          </a:xfrm>
          <a:prstGeom prst="rect">
            <a:avLst/>
          </a:prstGeom>
          <a:ln w="9360">
            <a:noFill/>
          </a:ln>
        </p:spPr>
      </p:pic>
      <p:sp>
        <p:nvSpPr>
          <p:cNvPr id="384" name="CustomShape 4"/>
          <p:cNvSpPr/>
          <p:nvPr/>
        </p:nvSpPr>
        <p:spPr>
          <a:xfrm rot="16200000">
            <a:off x="989640" y="1711080"/>
            <a:ext cx="457560" cy="436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ff0000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385" name="CustomShape 5"/>
          <p:cNvSpPr/>
          <p:nvPr/>
        </p:nvSpPr>
        <p:spPr>
          <a:xfrm rot="16200000">
            <a:off x="1598760" y="1775160"/>
            <a:ext cx="1933200" cy="195552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25560">
            <a:noFill/>
          </a:ln>
        </p:spPr>
      </p:sp>
      <p:sp>
        <p:nvSpPr>
          <p:cNvPr id="386" name="Line 6"/>
          <p:cNvSpPr/>
          <p:nvPr/>
        </p:nvSpPr>
        <p:spPr>
          <a:xfrm>
            <a:off x="2570040" y="1785600"/>
            <a:ext cx="0" cy="1941840"/>
          </a:xfrm>
          <a:prstGeom prst="line">
            <a:avLst/>
          </a:prstGeom>
          <a:ln w="9360">
            <a:solidFill>
              <a:srgbClr val="a6a6a6"/>
            </a:solidFill>
            <a:custDash>
              <a:ds d="140000" sp="105000"/>
            </a:custDash>
            <a:round/>
          </a:ln>
        </p:spPr>
      </p:sp>
      <p:sp>
        <p:nvSpPr>
          <p:cNvPr id="387" name="Line 7"/>
          <p:cNvSpPr/>
          <p:nvPr/>
        </p:nvSpPr>
        <p:spPr>
          <a:xfrm>
            <a:off x="2252520" y="2423880"/>
            <a:ext cx="1290600" cy="3286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88" name="Line 8"/>
          <p:cNvSpPr/>
          <p:nvPr/>
        </p:nvSpPr>
        <p:spPr>
          <a:xfrm>
            <a:off x="1587240" y="2752560"/>
            <a:ext cx="1955880" cy="9666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389" name="Line 9"/>
          <p:cNvSpPr/>
          <p:nvPr/>
        </p:nvSpPr>
        <p:spPr>
          <a:xfrm>
            <a:off x="1595160" y="2755800"/>
            <a:ext cx="1946520" cy="0"/>
          </a:xfrm>
          <a:prstGeom prst="line">
            <a:avLst/>
          </a:prstGeom>
          <a:ln w="9360">
            <a:solidFill>
              <a:srgbClr val="4a7ebb"/>
            </a:solidFill>
            <a:custDash>
              <a:ds d="140000" sp="105000"/>
            </a:custDash>
            <a:round/>
            <a:headEnd len="med" type="oval" w="med"/>
            <a:tailEnd len="med" type="oval" w="med"/>
          </a:ln>
        </p:spPr>
      </p:sp>
      <p:sp>
        <p:nvSpPr>
          <p:cNvPr id="390" name="Line 10"/>
          <p:cNvSpPr/>
          <p:nvPr/>
        </p:nvSpPr>
        <p:spPr>
          <a:xfrm flipH="1" flipV="1">
            <a:off x="2246040" y="2417760"/>
            <a:ext cx="1298520" cy="1298520"/>
          </a:xfrm>
          <a:prstGeom prst="line">
            <a:avLst/>
          </a:prstGeom>
          <a:ln w="9360">
            <a:solidFill>
              <a:srgbClr val="4a7ebb"/>
            </a:solidFill>
            <a:custDash>
              <a:ds d="140000" sp="105000"/>
            </a:custDash>
            <a:round/>
            <a:headEnd len="med" type="oval" w="med"/>
            <a:tailEnd len="med" type="oval" w="med"/>
          </a:ln>
        </p:spPr>
      </p:sp>
      <p:sp>
        <p:nvSpPr>
          <p:cNvPr id="391" name="Line 11"/>
          <p:cNvSpPr/>
          <p:nvPr/>
        </p:nvSpPr>
        <p:spPr>
          <a:xfrm flipV="1">
            <a:off x="2244600" y="1782720"/>
            <a:ext cx="1298520" cy="1298520"/>
          </a:xfrm>
          <a:prstGeom prst="line">
            <a:avLst/>
          </a:prstGeom>
          <a:ln w="9360">
            <a:solidFill>
              <a:srgbClr val="4a7ebb"/>
            </a:solidFill>
            <a:custDash>
              <a:ds d="140000" sp="105000"/>
            </a:custDash>
            <a:round/>
            <a:headEnd len="med" type="oval" w="med"/>
            <a:tailEnd len="med" type="oval" w="med"/>
          </a:ln>
        </p:spPr>
      </p:sp>
      <p:sp>
        <p:nvSpPr>
          <p:cNvPr id="392" name="CustomShape 12"/>
          <p:cNvSpPr/>
          <p:nvPr/>
        </p:nvSpPr>
        <p:spPr>
          <a:xfrm>
            <a:off x="3370680" y="1682640"/>
            <a:ext cx="104400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000000"/>
                </a:solidFill>
                <a:latin typeface="Calibri"/>
              </a:rPr>
              <a:t>y</a:t>
            </a:r>
            <a:r>
              <a:rPr b="1" i="1" lang="en-US" sz="1400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393" name="CustomShape 13"/>
          <p:cNvSpPr/>
          <p:nvPr/>
        </p:nvSpPr>
        <p:spPr>
          <a:xfrm>
            <a:off x="3357000" y="3556080"/>
            <a:ext cx="104400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000000"/>
                </a:solidFill>
                <a:latin typeface="Calibri"/>
              </a:rPr>
              <a:t>x</a:t>
            </a:r>
            <a:r>
              <a:rPr b="1" i="1" lang="en-US" sz="1400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394" name="CustomShape 14"/>
          <p:cNvSpPr/>
          <p:nvPr/>
        </p:nvSpPr>
        <p:spPr>
          <a:xfrm>
            <a:off x="3285360" y="2598840"/>
            <a:ext cx="1307520" cy="43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80808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808080"/>
                </a:solidFill>
                <a:latin typeface="Calibri"/>
              </a:rPr>
              <a:t>z</a:t>
            </a:r>
            <a:r>
              <a:rPr b="1" i="1" lang="en-US" sz="1400" baseline="-25000">
                <a:solidFill>
                  <a:srgbClr val="80808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 = ±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endParaRPr/>
          </a:p>
        </p:txBody>
      </p:sp>
      <p:sp>
        <p:nvSpPr>
          <p:cNvPr id="395" name="CustomShape 15"/>
          <p:cNvSpPr/>
          <p:nvPr/>
        </p:nvSpPr>
        <p:spPr>
          <a:xfrm>
            <a:off x="1370520" y="2125800"/>
            <a:ext cx="1318320" cy="43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80808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808080"/>
                </a:solidFill>
                <a:latin typeface="Calibri"/>
              </a:rPr>
              <a:t>x</a:t>
            </a:r>
            <a:r>
              <a:rPr b="1" i="1" lang="en-US" sz="1400" baseline="-25000">
                <a:solidFill>
                  <a:srgbClr val="80808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 = ±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endParaRPr/>
          </a:p>
        </p:txBody>
      </p:sp>
      <p:sp>
        <p:nvSpPr>
          <p:cNvPr id="396" name="CustomShape 16"/>
          <p:cNvSpPr/>
          <p:nvPr/>
        </p:nvSpPr>
        <p:spPr>
          <a:xfrm>
            <a:off x="1320480" y="3129120"/>
            <a:ext cx="1318320" cy="436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80808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808080"/>
                </a:solidFill>
                <a:latin typeface="Calibri"/>
              </a:rPr>
              <a:t>y</a:t>
            </a:r>
            <a:r>
              <a:rPr b="1" i="1" lang="en-US" sz="1400" baseline="-25000">
                <a:solidFill>
                  <a:srgbClr val="808080"/>
                </a:solidFill>
                <a:latin typeface="Calibri"/>
              </a:rPr>
              <a:t> 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 = ±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80808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808080"/>
                </a:solidFill>
                <a:latin typeface="Symbol"/>
              </a:rPr>
              <a:t></a:t>
            </a:r>
            <a:endParaRPr/>
          </a:p>
        </p:txBody>
      </p:sp>
      <p:sp>
        <p:nvSpPr>
          <p:cNvPr id="397" name="CustomShape 17"/>
          <p:cNvSpPr/>
          <p:nvPr/>
        </p:nvSpPr>
        <p:spPr>
          <a:xfrm>
            <a:off x="1444680" y="2706840"/>
            <a:ext cx="88560" cy="1090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98" name="CustomShape 18"/>
          <p:cNvSpPr/>
          <p:nvPr/>
        </p:nvSpPr>
        <p:spPr>
          <a:xfrm>
            <a:off x="613440" y="2597040"/>
            <a:ext cx="104832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000000"/>
                </a:solidFill>
                <a:latin typeface="Arial"/>
              </a:rPr>
              <a:t>J</a:t>
            </a:r>
            <a:r>
              <a:rPr b="1" i="1" lang="en-US" sz="2000" baseline="-25000">
                <a:solidFill>
                  <a:srgbClr val="000000"/>
                </a:solidFill>
                <a:latin typeface="Calibri"/>
              </a:rPr>
              <a:t>z 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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V</a:t>
            </a:r>
            <a:r>
              <a:rPr b="1" lang="en-US" sz="1400">
                <a:solidFill>
                  <a:srgbClr val="000000"/>
                </a:solidFill>
                <a:latin typeface="Symbol"/>
              </a:rPr>
              <a:t>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399" name="CustomShape 19"/>
          <p:cNvSpPr/>
          <p:nvPr/>
        </p:nvSpPr>
        <p:spPr>
          <a:xfrm rot="1566600">
            <a:off x="2288880" y="3033720"/>
            <a:ext cx="78012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λ = –1</a:t>
            </a:r>
            <a:endParaRPr/>
          </a:p>
        </p:txBody>
      </p:sp>
      <p:sp>
        <p:nvSpPr>
          <p:cNvPr id="400" name="CustomShape 20"/>
          <p:cNvSpPr/>
          <p:nvPr/>
        </p:nvSpPr>
        <p:spPr>
          <a:xfrm rot="882000">
            <a:off x="2855520" y="2419560"/>
            <a:ext cx="839520" cy="303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λ = +1</a:t>
            </a:r>
            <a:endParaRPr/>
          </a:p>
        </p:txBody>
      </p:sp>
      <p:pic>
        <p:nvPicPr>
          <p:cNvPr id="40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90600" y="4094280"/>
            <a:ext cx="2314080" cy="2312640"/>
          </a:xfrm>
          <a:prstGeom prst="rect">
            <a:avLst/>
          </a:prstGeom>
          <a:ln w="9360">
            <a:noFill/>
          </a:ln>
        </p:spPr>
      </p:pic>
      <p:sp>
        <p:nvSpPr>
          <p:cNvPr id="402" name="CustomShape 21"/>
          <p:cNvSpPr/>
          <p:nvPr/>
        </p:nvSpPr>
        <p:spPr>
          <a:xfrm rot="16200000">
            <a:off x="954360" y="4112640"/>
            <a:ext cx="559440" cy="436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cc00cc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cc00cc"/>
                </a:solidFill>
                <a:latin typeface="Calibri"/>
              </a:rPr>
              <a:t>θφ</a:t>
            </a:r>
            <a:endParaRPr/>
          </a:p>
        </p:txBody>
      </p:sp>
      <p:sp>
        <p:nvSpPr>
          <p:cNvPr id="403" name="CustomShape 22"/>
          <p:cNvSpPr/>
          <p:nvPr/>
        </p:nvSpPr>
        <p:spPr>
          <a:xfrm>
            <a:off x="1590840" y="4468680"/>
            <a:ext cx="1952280" cy="1366560"/>
          </a:xfrm>
          <a:prstGeom prst="ellipse">
            <a:avLst/>
          </a:prstGeom>
          <a:solidFill>
            <a:srgbClr val="c6d9f1"/>
          </a:solidFill>
          <a:ln w="3240">
            <a:noFill/>
          </a:ln>
        </p:spPr>
      </p:sp>
      <p:sp>
        <p:nvSpPr>
          <p:cNvPr id="404" name="Line 23"/>
          <p:cNvSpPr/>
          <p:nvPr/>
        </p:nvSpPr>
        <p:spPr>
          <a:xfrm>
            <a:off x="1577880" y="5152680"/>
            <a:ext cx="196848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05" name="Line 24"/>
          <p:cNvSpPr/>
          <p:nvPr/>
        </p:nvSpPr>
        <p:spPr>
          <a:xfrm>
            <a:off x="1582560" y="4464000"/>
            <a:ext cx="196848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06" name="Line 25"/>
          <p:cNvSpPr/>
          <p:nvPr/>
        </p:nvSpPr>
        <p:spPr>
          <a:xfrm>
            <a:off x="1585800" y="5841720"/>
            <a:ext cx="196848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07" name="Line 26"/>
          <p:cNvSpPr/>
          <p:nvPr/>
        </p:nvSpPr>
        <p:spPr>
          <a:xfrm>
            <a:off x="2571480" y="4186080"/>
            <a:ext cx="0" cy="194292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pic>
        <p:nvPicPr>
          <p:cNvPr id="408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922560" y="4097160"/>
            <a:ext cx="2315880" cy="2312640"/>
          </a:xfrm>
          <a:prstGeom prst="rect">
            <a:avLst/>
          </a:prstGeom>
          <a:ln w="9360">
            <a:noFill/>
          </a:ln>
        </p:spPr>
      </p:pic>
      <p:sp>
        <p:nvSpPr>
          <p:cNvPr id="409" name="CustomShape 27"/>
          <p:cNvSpPr/>
          <p:nvPr/>
        </p:nvSpPr>
        <p:spPr>
          <a:xfrm rot="16200000">
            <a:off x="3588120" y="4115880"/>
            <a:ext cx="559440" cy="436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cc00cc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cc00cc"/>
                </a:solidFill>
                <a:latin typeface="Calibri"/>
              </a:rPr>
              <a:t>θφ</a:t>
            </a:r>
            <a:endParaRPr/>
          </a:p>
        </p:txBody>
      </p:sp>
      <p:sp>
        <p:nvSpPr>
          <p:cNvPr id="410" name="CustomShape 28"/>
          <p:cNvSpPr/>
          <p:nvPr/>
        </p:nvSpPr>
        <p:spPr>
          <a:xfrm flipH="1" rot="16200000">
            <a:off x="4911840" y="4519440"/>
            <a:ext cx="1263240" cy="127296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25560">
            <a:noFill/>
          </a:ln>
        </p:spPr>
      </p:sp>
      <p:sp>
        <p:nvSpPr>
          <p:cNvPr id="411" name="Line 29"/>
          <p:cNvSpPr/>
          <p:nvPr/>
        </p:nvSpPr>
        <p:spPr>
          <a:xfrm>
            <a:off x="5205240" y="4189320"/>
            <a:ext cx="0" cy="194292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12" name="CustomShape 30"/>
          <p:cNvSpPr/>
          <p:nvPr/>
        </p:nvSpPr>
        <p:spPr>
          <a:xfrm>
            <a:off x="4224240" y="4471920"/>
            <a:ext cx="977400" cy="1366560"/>
          </a:xfrm>
          <a:prstGeom prst="ellipse">
            <a:avLst/>
          </a:prstGeom>
          <a:solidFill>
            <a:srgbClr val="c6d9f1"/>
          </a:solidFill>
          <a:ln w="3240">
            <a:noFill/>
          </a:ln>
        </p:spPr>
      </p:sp>
      <p:sp>
        <p:nvSpPr>
          <p:cNvPr id="413" name="Line 31"/>
          <p:cNvSpPr/>
          <p:nvPr/>
        </p:nvSpPr>
        <p:spPr>
          <a:xfrm>
            <a:off x="4211280" y="5155920"/>
            <a:ext cx="196884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14" name="Line 32"/>
          <p:cNvSpPr/>
          <p:nvPr/>
        </p:nvSpPr>
        <p:spPr>
          <a:xfrm>
            <a:off x="4214520" y="4466880"/>
            <a:ext cx="196848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15" name="Line 33"/>
          <p:cNvSpPr/>
          <p:nvPr/>
        </p:nvSpPr>
        <p:spPr>
          <a:xfrm>
            <a:off x="4219560" y="5844960"/>
            <a:ext cx="1968480" cy="0"/>
          </a:xfrm>
          <a:prstGeom prst="line">
            <a:avLst/>
          </a:prstGeom>
          <a:ln w="9360">
            <a:solidFill>
              <a:srgbClr val="808080"/>
            </a:solidFill>
            <a:custDash>
              <a:ds d="140000" sp="105000"/>
            </a:custDash>
            <a:round/>
          </a:ln>
        </p:spPr>
      </p:sp>
      <p:sp>
        <p:nvSpPr>
          <p:cNvPr id="416" name="CustomShape 34"/>
          <p:cNvSpPr/>
          <p:nvPr/>
        </p:nvSpPr>
        <p:spPr>
          <a:xfrm>
            <a:off x="3265920" y="3795840"/>
            <a:ext cx="44352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ff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417" name="CustomShape 35"/>
          <p:cNvSpPr/>
          <p:nvPr/>
        </p:nvSpPr>
        <p:spPr>
          <a:xfrm>
            <a:off x="3267720" y="6197760"/>
            <a:ext cx="44352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ff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418" name="CustomShape 36"/>
          <p:cNvSpPr/>
          <p:nvPr/>
        </p:nvSpPr>
        <p:spPr>
          <a:xfrm>
            <a:off x="5906160" y="6200640"/>
            <a:ext cx="45720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sz="2000" baseline="-25000">
                <a:solidFill>
                  <a:srgbClr val="ff0000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419" name="CustomShape 37"/>
          <p:cNvSpPr/>
          <p:nvPr/>
        </p:nvSpPr>
        <p:spPr>
          <a:xfrm rot="900000">
            <a:off x="2967120" y="2247480"/>
            <a:ext cx="315360" cy="36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~</a:t>
            </a:r>
            <a:endParaRPr/>
          </a:p>
        </p:txBody>
      </p:sp>
      <p:sp>
        <p:nvSpPr>
          <p:cNvPr id="420" name="CustomShape 38"/>
          <p:cNvSpPr/>
          <p:nvPr/>
        </p:nvSpPr>
        <p:spPr>
          <a:xfrm rot="1213200">
            <a:off x="2413440" y="2836800"/>
            <a:ext cx="315360" cy="365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~</a:t>
            </a:r>
            <a:endParaRPr/>
          </a:p>
        </p:txBody>
      </p:sp>
      <p:sp>
        <p:nvSpPr>
          <p:cNvPr id="421" name="CustomShape 39"/>
          <p:cNvSpPr/>
          <p:nvPr/>
        </p:nvSpPr>
        <p:spPr>
          <a:xfrm>
            <a:off x="6641280" y="4449600"/>
            <a:ext cx="1117080" cy="6390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physical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domain</a:t>
            </a:r>
            <a:endParaRPr/>
          </a:p>
        </p:txBody>
      </p:sp>
      <p:sp>
        <p:nvSpPr>
          <p:cNvPr id="422" name="CustomShape 40"/>
          <p:cNvSpPr/>
          <p:nvPr/>
        </p:nvSpPr>
        <p:spPr>
          <a:xfrm>
            <a:off x="63000" y="498600"/>
            <a:ext cx="48430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0000"/>
                </a:solidFill>
                <a:latin typeface="Calibri"/>
              </a:rPr>
              <a:t>P. F., C.L., J.S., Phys. Rev. D 83, 056008 (2011)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154080" y="4376880"/>
            <a:ext cx="8424360" cy="2376000"/>
          </a:xfrm>
          <a:prstGeom prst="roundRect">
            <a:avLst>
              <a:gd name="adj" fmla="val 7723"/>
            </a:avLst>
          </a:prstGeom>
          <a:noFill/>
          <a:ln cap="rnd">
            <a:solidFill>
              <a:srgbClr val="000000"/>
            </a:solidFill>
            <a:custDash>
              <a:ds d="140000" sp="105000"/>
            </a:custDash>
          </a:ln>
        </p:spPr>
      </p:sp>
      <p:sp>
        <p:nvSpPr>
          <p:cNvPr id="424" name="TextShape 2"/>
          <p:cNvSpPr txBox="1"/>
          <p:nvPr/>
        </p:nvSpPr>
        <p:spPr>
          <a:xfrm>
            <a:off x="1854360" y="12600"/>
            <a:ext cx="543528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What polarization axis?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798480" y="587520"/>
            <a:ext cx="7133760" cy="2101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helicity conservation (at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production</a:t>
            </a:r>
            <a:r>
              <a:rPr lang="en-US">
                <a:solidFill>
                  <a:srgbClr val="000000"/>
                </a:solidFill>
                <a:latin typeface="Calibri"/>
              </a:rPr>
              <a:t> vertex)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 </a:t>
            </a:r>
            <a:r>
              <a:rPr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lang="en-US">
                <a:solidFill>
                  <a:srgbClr val="000000"/>
                </a:solidFill>
                <a:latin typeface="Calibri"/>
              </a:rPr>
              <a:t> =1 states produced in </a:t>
            </a:r>
            <a:r>
              <a:rPr i="1" lang="en-US">
                <a:solidFill>
                  <a:srgbClr val="000000"/>
                </a:solidFill>
                <a:latin typeface="Calibri"/>
              </a:rPr>
              <a:t>fermion-antifermion annihilations</a:t>
            </a:r>
            <a:r>
              <a:rPr lang="en-US">
                <a:solidFill>
                  <a:srgbClr val="000000"/>
                </a:solidFill>
                <a:latin typeface="Calibri"/>
              </a:rPr>
              <a:t> (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-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 or </a:t>
            </a:r>
            <a:r>
              <a:rPr i="1" lang="en-US">
                <a:solidFill>
                  <a:srgbClr val="000000"/>
                </a:solidFill>
                <a:latin typeface="Calibri"/>
              </a:rPr>
              <a:t>e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+</a:t>
            </a:r>
            <a:r>
              <a:rPr i="1" lang="en-US">
                <a:solidFill>
                  <a:srgbClr val="000000"/>
                </a:solidFill>
                <a:latin typeface="Calibri"/>
              </a:rPr>
              <a:t>e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–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     at Born level have transverse polarization along the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	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relative direction of the colliding fermions</a:t>
            </a:r>
            <a:r>
              <a:rPr i="1" lang="en-US" sz="2000">
                <a:solidFill>
                  <a:srgbClr val="0070c0"/>
                </a:solidFill>
                <a:latin typeface="Calibri"/>
              </a:rPr>
              <a:t> (</a:t>
            </a:r>
            <a:r>
              <a:rPr b="1" i="1" lang="en-US" sz="2000">
                <a:solidFill>
                  <a:srgbClr val="0070c0"/>
                </a:solidFill>
                <a:latin typeface="Calibri"/>
              </a:rPr>
              <a:t>Collins-Soper</a:t>
            </a:r>
            <a:r>
              <a:rPr i="1" lang="en-US" sz="2000">
                <a:solidFill>
                  <a:srgbClr val="0070c0"/>
                </a:solidFill>
                <a:latin typeface="Calibri"/>
              </a:rPr>
              <a:t> </a:t>
            </a:r>
            <a:r>
              <a:rPr b="1" i="1" lang="en-US" sz="2000">
                <a:solidFill>
                  <a:srgbClr val="0070c0"/>
                </a:solidFill>
                <a:latin typeface="Calibri"/>
              </a:rPr>
              <a:t>axis</a:t>
            </a:r>
            <a:r>
              <a:rPr i="1" lang="en-US" sz="2000">
                <a:solidFill>
                  <a:srgbClr val="0070c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6" name="CustomShape 4"/>
          <p:cNvSpPr/>
          <p:nvPr/>
        </p:nvSpPr>
        <p:spPr>
          <a:xfrm>
            <a:off x="2073240" y="2511360"/>
            <a:ext cx="137916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Symbol"/>
              </a:rPr>
              <a:t></a:t>
            </a:r>
            <a:r>
              <a:rPr b="1" lang="en-US">
                <a:solidFill>
                  <a:srgbClr val="009900"/>
                </a:solidFill>
                <a:latin typeface="Calibri"/>
              </a:rPr>
              <a:t>(2S+3S)</a:t>
            </a:r>
            <a:endParaRPr/>
          </a:p>
        </p:txBody>
      </p:sp>
      <p:sp>
        <p:nvSpPr>
          <p:cNvPr id="427" name="Line 5"/>
          <p:cNvSpPr/>
          <p:nvPr/>
        </p:nvSpPr>
        <p:spPr>
          <a:xfrm>
            <a:off x="1103040" y="1917360"/>
            <a:ext cx="289584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28" name="Line 6"/>
          <p:cNvSpPr/>
          <p:nvPr/>
        </p:nvSpPr>
        <p:spPr>
          <a:xfrm>
            <a:off x="3998880" y="1917360"/>
            <a:ext cx="0" cy="190512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29" name="Line 7"/>
          <p:cNvSpPr/>
          <p:nvPr/>
        </p:nvSpPr>
        <p:spPr>
          <a:xfrm flipH="1">
            <a:off x="1103040" y="3819240"/>
            <a:ext cx="289584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0" name="Line 8"/>
          <p:cNvSpPr/>
          <p:nvPr/>
        </p:nvSpPr>
        <p:spPr>
          <a:xfrm>
            <a:off x="1103040" y="3344760"/>
            <a:ext cx="2895840" cy="0"/>
          </a:xfrm>
          <a:prstGeom prst="line">
            <a:avLst/>
          </a:prstGeom>
          <a:ln cap="rnd">
            <a:solidFill>
              <a:srgbClr val="161616"/>
            </a:solidFill>
            <a:custDash>
              <a:ds d="140000" sp="105000"/>
            </a:custDash>
          </a:ln>
        </p:spPr>
      </p:sp>
      <p:sp>
        <p:nvSpPr>
          <p:cNvPr id="431" name="Line 9"/>
          <p:cNvSpPr/>
          <p:nvPr/>
        </p:nvSpPr>
        <p:spPr>
          <a:xfrm flipV="1">
            <a:off x="1104840" y="1917360"/>
            <a:ext cx="0" cy="190512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2" name="Line 10"/>
          <p:cNvSpPr/>
          <p:nvPr/>
        </p:nvSpPr>
        <p:spPr>
          <a:xfrm flipH="1">
            <a:off x="1103040" y="3821040"/>
            <a:ext cx="810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3" name="Line 11"/>
          <p:cNvSpPr/>
          <p:nvPr/>
        </p:nvSpPr>
        <p:spPr>
          <a:xfrm flipH="1">
            <a:off x="1103040" y="377496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4" name="Line 12"/>
          <p:cNvSpPr/>
          <p:nvPr/>
        </p:nvSpPr>
        <p:spPr>
          <a:xfrm flipH="1">
            <a:off x="1103040" y="372744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5" name="Line 13"/>
          <p:cNvSpPr/>
          <p:nvPr/>
        </p:nvSpPr>
        <p:spPr>
          <a:xfrm flipH="1">
            <a:off x="1103040" y="367812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6" name="Line 14"/>
          <p:cNvSpPr/>
          <p:nvPr/>
        </p:nvSpPr>
        <p:spPr>
          <a:xfrm flipH="1">
            <a:off x="1103040" y="363204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7" name="Line 15"/>
          <p:cNvSpPr/>
          <p:nvPr/>
        </p:nvSpPr>
        <p:spPr>
          <a:xfrm flipH="1">
            <a:off x="1103040" y="3582720"/>
            <a:ext cx="810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8" name="Line 16"/>
          <p:cNvSpPr/>
          <p:nvPr/>
        </p:nvSpPr>
        <p:spPr>
          <a:xfrm flipH="1">
            <a:off x="1103040" y="353520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39" name="Line 17"/>
          <p:cNvSpPr/>
          <p:nvPr/>
        </p:nvSpPr>
        <p:spPr>
          <a:xfrm flipH="1">
            <a:off x="1103040" y="348912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0" name="Line 18"/>
          <p:cNvSpPr/>
          <p:nvPr/>
        </p:nvSpPr>
        <p:spPr>
          <a:xfrm flipH="1">
            <a:off x="1103040" y="343980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1" name="Line 19"/>
          <p:cNvSpPr/>
          <p:nvPr/>
        </p:nvSpPr>
        <p:spPr>
          <a:xfrm flipH="1">
            <a:off x="1103040" y="339372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2" name="Line 20"/>
          <p:cNvSpPr/>
          <p:nvPr/>
        </p:nvSpPr>
        <p:spPr>
          <a:xfrm flipH="1">
            <a:off x="1103040" y="3344760"/>
            <a:ext cx="810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3" name="Line 21"/>
          <p:cNvSpPr/>
          <p:nvPr/>
        </p:nvSpPr>
        <p:spPr>
          <a:xfrm flipH="1">
            <a:off x="1103040" y="329688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4" name="Line 22"/>
          <p:cNvSpPr/>
          <p:nvPr/>
        </p:nvSpPr>
        <p:spPr>
          <a:xfrm flipH="1">
            <a:off x="1103040" y="325116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5" name="Line 23"/>
          <p:cNvSpPr/>
          <p:nvPr/>
        </p:nvSpPr>
        <p:spPr>
          <a:xfrm flipH="1">
            <a:off x="1103040" y="320184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6" name="Line 24"/>
          <p:cNvSpPr/>
          <p:nvPr/>
        </p:nvSpPr>
        <p:spPr>
          <a:xfrm flipH="1">
            <a:off x="1103040" y="315432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7" name="Line 25"/>
          <p:cNvSpPr/>
          <p:nvPr/>
        </p:nvSpPr>
        <p:spPr>
          <a:xfrm flipH="1">
            <a:off x="1103040" y="3106440"/>
            <a:ext cx="810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8" name="Line 26"/>
          <p:cNvSpPr/>
          <p:nvPr/>
        </p:nvSpPr>
        <p:spPr>
          <a:xfrm flipH="1">
            <a:off x="1103040" y="305892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49" name="Line 27"/>
          <p:cNvSpPr/>
          <p:nvPr/>
        </p:nvSpPr>
        <p:spPr>
          <a:xfrm flipH="1">
            <a:off x="1103040" y="301140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0" name="Line 28"/>
          <p:cNvSpPr/>
          <p:nvPr/>
        </p:nvSpPr>
        <p:spPr>
          <a:xfrm flipH="1">
            <a:off x="1103040" y="296352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1" name="Line 29"/>
          <p:cNvSpPr/>
          <p:nvPr/>
        </p:nvSpPr>
        <p:spPr>
          <a:xfrm flipH="1">
            <a:off x="1103040" y="291600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2" name="Line 30"/>
          <p:cNvSpPr/>
          <p:nvPr/>
        </p:nvSpPr>
        <p:spPr>
          <a:xfrm flipH="1">
            <a:off x="1103040" y="2868480"/>
            <a:ext cx="810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3" name="Line 31"/>
          <p:cNvSpPr/>
          <p:nvPr/>
        </p:nvSpPr>
        <p:spPr>
          <a:xfrm flipH="1">
            <a:off x="1103040" y="282096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4" name="Line 32"/>
          <p:cNvSpPr/>
          <p:nvPr/>
        </p:nvSpPr>
        <p:spPr>
          <a:xfrm flipH="1">
            <a:off x="1103040" y="277308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5" name="Line 33"/>
          <p:cNvSpPr/>
          <p:nvPr/>
        </p:nvSpPr>
        <p:spPr>
          <a:xfrm flipH="1">
            <a:off x="1103040" y="272556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6" name="Line 34"/>
          <p:cNvSpPr/>
          <p:nvPr/>
        </p:nvSpPr>
        <p:spPr>
          <a:xfrm flipH="1">
            <a:off x="1103040" y="267804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7" name="Line 35"/>
          <p:cNvSpPr/>
          <p:nvPr/>
        </p:nvSpPr>
        <p:spPr>
          <a:xfrm flipH="1">
            <a:off x="1103040" y="2630160"/>
            <a:ext cx="810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8" name="Line 36"/>
          <p:cNvSpPr/>
          <p:nvPr/>
        </p:nvSpPr>
        <p:spPr>
          <a:xfrm flipH="1">
            <a:off x="1103040" y="258264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59" name="Line 37"/>
          <p:cNvSpPr/>
          <p:nvPr/>
        </p:nvSpPr>
        <p:spPr>
          <a:xfrm flipH="1">
            <a:off x="1103040" y="253512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0" name="Line 38"/>
          <p:cNvSpPr/>
          <p:nvPr/>
        </p:nvSpPr>
        <p:spPr>
          <a:xfrm flipH="1">
            <a:off x="1103040" y="248760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1" name="Line 39"/>
          <p:cNvSpPr/>
          <p:nvPr/>
        </p:nvSpPr>
        <p:spPr>
          <a:xfrm flipH="1">
            <a:off x="1103040" y="243972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2" name="Line 40"/>
          <p:cNvSpPr/>
          <p:nvPr/>
        </p:nvSpPr>
        <p:spPr>
          <a:xfrm flipH="1">
            <a:off x="1103040" y="2392200"/>
            <a:ext cx="810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3" name="Line 41"/>
          <p:cNvSpPr/>
          <p:nvPr/>
        </p:nvSpPr>
        <p:spPr>
          <a:xfrm flipH="1">
            <a:off x="1103040" y="234288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4" name="Line 42"/>
          <p:cNvSpPr/>
          <p:nvPr/>
        </p:nvSpPr>
        <p:spPr>
          <a:xfrm flipH="1">
            <a:off x="1103040" y="229680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5" name="Line 43"/>
          <p:cNvSpPr/>
          <p:nvPr/>
        </p:nvSpPr>
        <p:spPr>
          <a:xfrm flipH="1">
            <a:off x="1103040" y="225072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6" name="Line 44"/>
          <p:cNvSpPr/>
          <p:nvPr/>
        </p:nvSpPr>
        <p:spPr>
          <a:xfrm flipH="1">
            <a:off x="1103040" y="2203200"/>
            <a:ext cx="414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7" name="Line 45"/>
          <p:cNvSpPr/>
          <p:nvPr/>
        </p:nvSpPr>
        <p:spPr>
          <a:xfrm flipH="1">
            <a:off x="1103040" y="2155680"/>
            <a:ext cx="810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8" name="Line 46"/>
          <p:cNvSpPr/>
          <p:nvPr/>
        </p:nvSpPr>
        <p:spPr>
          <a:xfrm flipH="1">
            <a:off x="1103040" y="210816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69" name="Line 47"/>
          <p:cNvSpPr/>
          <p:nvPr/>
        </p:nvSpPr>
        <p:spPr>
          <a:xfrm flipH="1">
            <a:off x="1103040" y="206028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0" name="Line 48"/>
          <p:cNvSpPr/>
          <p:nvPr/>
        </p:nvSpPr>
        <p:spPr>
          <a:xfrm flipH="1">
            <a:off x="1103040" y="2012760"/>
            <a:ext cx="414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1" name="Line 49"/>
          <p:cNvSpPr/>
          <p:nvPr/>
        </p:nvSpPr>
        <p:spPr>
          <a:xfrm flipH="1">
            <a:off x="1103040" y="1965240"/>
            <a:ext cx="4140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2" name="Line 50"/>
          <p:cNvSpPr/>
          <p:nvPr/>
        </p:nvSpPr>
        <p:spPr>
          <a:xfrm flipH="1">
            <a:off x="1103040" y="1917360"/>
            <a:ext cx="8100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3" name="Line 51"/>
          <p:cNvSpPr/>
          <p:nvPr/>
        </p:nvSpPr>
        <p:spPr>
          <a:xfrm flipH="1">
            <a:off x="1103040" y="3821040"/>
            <a:ext cx="8100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4" name="Line 52"/>
          <p:cNvSpPr/>
          <p:nvPr/>
        </p:nvSpPr>
        <p:spPr>
          <a:xfrm>
            <a:off x="1296720" y="3778200"/>
            <a:ext cx="180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5" name="Line 53"/>
          <p:cNvSpPr/>
          <p:nvPr/>
        </p:nvSpPr>
        <p:spPr>
          <a:xfrm>
            <a:off x="149040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6" name="Line 54"/>
          <p:cNvSpPr/>
          <p:nvPr/>
        </p:nvSpPr>
        <p:spPr>
          <a:xfrm>
            <a:off x="1684080" y="3778200"/>
            <a:ext cx="180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7" name="Line 55"/>
          <p:cNvSpPr/>
          <p:nvPr/>
        </p:nvSpPr>
        <p:spPr>
          <a:xfrm>
            <a:off x="1876320" y="3778200"/>
            <a:ext cx="144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8" name="Line 56"/>
          <p:cNvSpPr/>
          <p:nvPr/>
        </p:nvSpPr>
        <p:spPr>
          <a:xfrm>
            <a:off x="2070000" y="3738240"/>
            <a:ext cx="0" cy="810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79" name="Line 57"/>
          <p:cNvSpPr/>
          <p:nvPr/>
        </p:nvSpPr>
        <p:spPr>
          <a:xfrm>
            <a:off x="2261880" y="3778200"/>
            <a:ext cx="180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0" name="Line 58"/>
          <p:cNvSpPr/>
          <p:nvPr/>
        </p:nvSpPr>
        <p:spPr>
          <a:xfrm>
            <a:off x="245556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1" name="Line 59"/>
          <p:cNvSpPr/>
          <p:nvPr/>
        </p:nvSpPr>
        <p:spPr>
          <a:xfrm>
            <a:off x="264924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2" name="Line 60"/>
          <p:cNvSpPr/>
          <p:nvPr/>
        </p:nvSpPr>
        <p:spPr>
          <a:xfrm>
            <a:off x="284148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3" name="Line 61"/>
          <p:cNvSpPr/>
          <p:nvPr/>
        </p:nvSpPr>
        <p:spPr>
          <a:xfrm>
            <a:off x="3035160" y="3738240"/>
            <a:ext cx="1440" cy="810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4" name="Line 62"/>
          <p:cNvSpPr/>
          <p:nvPr/>
        </p:nvSpPr>
        <p:spPr>
          <a:xfrm>
            <a:off x="322884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5" name="Line 63"/>
          <p:cNvSpPr/>
          <p:nvPr/>
        </p:nvSpPr>
        <p:spPr>
          <a:xfrm>
            <a:off x="342252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6" name="Line 64"/>
          <p:cNvSpPr/>
          <p:nvPr/>
        </p:nvSpPr>
        <p:spPr>
          <a:xfrm>
            <a:off x="3614400" y="3778200"/>
            <a:ext cx="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7" name="Line 65"/>
          <p:cNvSpPr/>
          <p:nvPr/>
        </p:nvSpPr>
        <p:spPr>
          <a:xfrm>
            <a:off x="3806640" y="3778200"/>
            <a:ext cx="1440" cy="410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8" name="Line 66"/>
          <p:cNvSpPr/>
          <p:nvPr/>
        </p:nvSpPr>
        <p:spPr>
          <a:xfrm>
            <a:off x="3919320" y="3821040"/>
            <a:ext cx="795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89" name="Line 67"/>
          <p:cNvSpPr/>
          <p:nvPr/>
        </p:nvSpPr>
        <p:spPr>
          <a:xfrm>
            <a:off x="3958920" y="377496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0" name="Line 68"/>
          <p:cNvSpPr/>
          <p:nvPr/>
        </p:nvSpPr>
        <p:spPr>
          <a:xfrm>
            <a:off x="3958920" y="372744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1" name="Line 69"/>
          <p:cNvSpPr/>
          <p:nvPr/>
        </p:nvSpPr>
        <p:spPr>
          <a:xfrm>
            <a:off x="3958920" y="367812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2" name="Line 70"/>
          <p:cNvSpPr/>
          <p:nvPr/>
        </p:nvSpPr>
        <p:spPr>
          <a:xfrm>
            <a:off x="3958920" y="363204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3" name="Line 71"/>
          <p:cNvSpPr/>
          <p:nvPr/>
        </p:nvSpPr>
        <p:spPr>
          <a:xfrm>
            <a:off x="3919320" y="3582720"/>
            <a:ext cx="795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4" name="Line 72"/>
          <p:cNvSpPr/>
          <p:nvPr/>
        </p:nvSpPr>
        <p:spPr>
          <a:xfrm>
            <a:off x="3958920" y="353520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5" name="Line 73"/>
          <p:cNvSpPr/>
          <p:nvPr/>
        </p:nvSpPr>
        <p:spPr>
          <a:xfrm>
            <a:off x="3958920" y="348912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6" name="Line 74"/>
          <p:cNvSpPr/>
          <p:nvPr/>
        </p:nvSpPr>
        <p:spPr>
          <a:xfrm>
            <a:off x="3958920" y="343980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7" name="Line 75"/>
          <p:cNvSpPr/>
          <p:nvPr/>
        </p:nvSpPr>
        <p:spPr>
          <a:xfrm>
            <a:off x="3958920" y="339372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8" name="Line 76"/>
          <p:cNvSpPr/>
          <p:nvPr/>
        </p:nvSpPr>
        <p:spPr>
          <a:xfrm>
            <a:off x="3919320" y="3344760"/>
            <a:ext cx="795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499" name="Line 77"/>
          <p:cNvSpPr/>
          <p:nvPr/>
        </p:nvSpPr>
        <p:spPr>
          <a:xfrm>
            <a:off x="3958920" y="329688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0" name="Line 78"/>
          <p:cNvSpPr/>
          <p:nvPr/>
        </p:nvSpPr>
        <p:spPr>
          <a:xfrm>
            <a:off x="3958920" y="325116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1" name="Line 79"/>
          <p:cNvSpPr/>
          <p:nvPr/>
        </p:nvSpPr>
        <p:spPr>
          <a:xfrm>
            <a:off x="3958920" y="320184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2" name="Line 80"/>
          <p:cNvSpPr/>
          <p:nvPr/>
        </p:nvSpPr>
        <p:spPr>
          <a:xfrm>
            <a:off x="3958920" y="315432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3" name="Line 81"/>
          <p:cNvSpPr/>
          <p:nvPr/>
        </p:nvSpPr>
        <p:spPr>
          <a:xfrm>
            <a:off x="3919320" y="3106440"/>
            <a:ext cx="795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4" name="Line 82"/>
          <p:cNvSpPr/>
          <p:nvPr/>
        </p:nvSpPr>
        <p:spPr>
          <a:xfrm>
            <a:off x="3958920" y="305892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5" name="Line 83"/>
          <p:cNvSpPr/>
          <p:nvPr/>
        </p:nvSpPr>
        <p:spPr>
          <a:xfrm>
            <a:off x="3958920" y="301140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6" name="Line 84"/>
          <p:cNvSpPr/>
          <p:nvPr/>
        </p:nvSpPr>
        <p:spPr>
          <a:xfrm>
            <a:off x="3958920" y="296352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7" name="Line 85"/>
          <p:cNvSpPr/>
          <p:nvPr/>
        </p:nvSpPr>
        <p:spPr>
          <a:xfrm>
            <a:off x="3958920" y="291600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8" name="Line 86"/>
          <p:cNvSpPr/>
          <p:nvPr/>
        </p:nvSpPr>
        <p:spPr>
          <a:xfrm>
            <a:off x="3919320" y="2868480"/>
            <a:ext cx="795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09" name="Line 87"/>
          <p:cNvSpPr/>
          <p:nvPr/>
        </p:nvSpPr>
        <p:spPr>
          <a:xfrm>
            <a:off x="3958920" y="282096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0" name="Line 88"/>
          <p:cNvSpPr/>
          <p:nvPr/>
        </p:nvSpPr>
        <p:spPr>
          <a:xfrm>
            <a:off x="3958920" y="277308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1" name="Line 89"/>
          <p:cNvSpPr/>
          <p:nvPr/>
        </p:nvSpPr>
        <p:spPr>
          <a:xfrm>
            <a:off x="3958920" y="272556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2" name="Line 90"/>
          <p:cNvSpPr/>
          <p:nvPr/>
        </p:nvSpPr>
        <p:spPr>
          <a:xfrm>
            <a:off x="3958920" y="267804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3" name="Line 91"/>
          <p:cNvSpPr/>
          <p:nvPr/>
        </p:nvSpPr>
        <p:spPr>
          <a:xfrm>
            <a:off x="3919320" y="2630160"/>
            <a:ext cx="795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4" name="Line 92"/>
          <p:cNvSpPr/>
          <p:nvPr/>
        </p:nvSpPr>
        <p:spPr>
          <a:xfrm>
            <a:off x="3958920" y="258264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5" name="Line 93"/>
          <p:cNvSpPr/>
          <p:nvPr/>
        </p:nvSpPr>
        <p:spPr>
          <a:xfrm>
            <a:off x="3958920" y="253512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6" name="Line 94"/>
          <p:cNvSpPr/>
          <p:nvPr/>
        </p:nvSpPr>
        <p:spPr>
          <a:xfrm>
            <a:off x="3958920" y="248760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7" name="Line 95"/>
          <p:cNvSpPr/>
          <p:nvPr/>
        </p:nvSpPr>
        <p:spPr>
          <a:xfrm>
            <a:off x="3958920" y="243972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8" name="Line 96"/>
          <p:cNvSpPr/>
          <p:nvPr/>
        </p:nvSpPr>
        <p:spPr>
          <a:xfrm>
            <a:off x="3919320" y="2392200"/>
            <a:ext cx="795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19" name="Line 97"/>
          <p:cNvSpPr/>
          <p:nvPr/>
        </p:nvSpPr>
        <p:spPr>
          <a:xfrm>
            <a:off x="3958920" y="234288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0" name="Line 98"/>
          <p:cNvSpPr/>
          <p:nvPr/>
        </p:nvSpPr>
        <p:spPr>
          <a:xfrm>
            <a:off x="3958920" y="229680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1" name="Line 99"/>
          <p:cNvSpPr/>
          <p:nvPr/>
        </p:nvSpPr>
        <p:spPr>
          <a:xfrm>
            <a:off x="3958920" y="225072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2" name="Line 100"/>
          <p:cNvSpPr/>
          <p:nvPr/>
        </p:nvSpPr>
        <p:spPr>
          <a:xfrm>
            <a:off x="3958920" y="2203200"/>
            <a:ext cx="39960" cy="1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3" name="Line 101"/>
          <p:cNvSpPr/>
          <p:nvPr/>
        </p:nvSpPr>
        <p:spPr>
          <a:xfrm>
            <a:off x="3919320" y="2155680"/>
            <a:ext cx="795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4" name="Line 102"/>
          <p:cNvSpPr/>
          <p:nvPr/>
        </p:nvSpPr>
        <p:spPr>
          <a:xfrm>
            <a:off x="3958920" y="210816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5" name="Line 103"/>
          <p:cNvSpPr/>
          <p:nvPr/>
        </p:nvSpPr>
        <p:spPr>
          <a:xfrm>
            <a:off x="3958920" y="206028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6" name="Line 104"/>
          <p:cNvSpPr/>
          <p:nvPr/>
        </p:nvSpPr>
        <p:spPr>
          <a:xfrm>
            <a:off x="3958920" y="2012760"/>
            <a:ext cx="399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7" name="Line 105"/>
          <p:cNvSpPr/>
          <p:nvPr/>
        </p:nvSpPr>
        <p:spPr>
          <a:xfrm>
            <a:off x="3958920" y="1965240"/>
            <a:ext cx="39960" cy="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8" name="Line 106"/>
          <p:cNvSpPr/>
          <p:nvPr/>
        </p:nvSpPr>
        <p:spPr>
          <a:xfrm>
            <a:off x="3919320" y="3821040"/>
            <a:ext cx="79560" cy="144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29" name="Line 107"/>
          <p:cNvSpPr/>
          <p:nvPr/>
        </p:nvSpPr>
        <p:spPr>
          <a:xfrm flipV="1">
            <a:off x="1103040" y="1917360"/>
            <a:ext cx="1800" cy="810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0" name="Line 108"/>
          <p:cNvSpPr/>
          <p:nvPr/>
        </p:nvSpPr>
        <p:spPr>
          <a:xfrm flipV="1">
            <a:off x="1296720" y="1917360"/>
            <a:ext cx="180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1" name="Line 109"/>
          <p:cNvSpPr/>
          <p:nvPr/>
        </p:nvSpPr>
        <p:spPr>
          <a:xfrm flipV="1">
            <a:off x="149040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2" name="Line 110"/>
          <p:cNvSpPr/>
          <p:nvPr/>
        </p:nvSpPr>
        <p:spPr>
          <a:xfrm flipV="1">
            <a:off x="1684080" y="1917360"/>
            <a:ext cx="180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3" name="Line 111"/>
          <p:cNvSpPr/>
          <p:nvPr/>
        </p:nvSpPr>
        <p:spPr>
          <a:xfrm flipV="1">
            <a:off x="1876320" y="1917360"/>
            <a:ext cx="144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4" name="Line 112"/>
          <p:cNvSpPr/>
          <p:nvPr/>
        </p:nvSpPr>
        <p:spPr>
          <a:xfrm flipV="1">
            <a:off x="2070000" y="1917360"/>
            <a:ext cx="0" cy="810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5" name="Line 113"/>
          <p:cNvSpPr/>
          <p:nvPr/>
        </p:nvSpPr>
        <p:spPr>
          <a:xfrm flipV="1">
            <a:off x="2261880" y="1917360"/>
            <a:ext cx="180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6" name="Line 114"/>
          <p:cNvSpPr/>
          <p:nvPr/>
        </p:nvSpPr>
        <p:spPr>
          <a:xfrm flipV="1">
            <a:off x="245556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7" name="Line 115"/>
          <p:cNvSpPr/>
          <p:nvPr/>
        </p:nvSpPr>
        <p:spPr>
          <a:xfrm flipV="1">
            <a:off x="264924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8" name="Line 116"/>
          <p:cNvSpPr/>
          <p:nvPr/>
        </p:nvSpPr>
        <p:spPr>
          <a:xfrm flipV="1">
            <a:off x="284148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39" name="Line 117"/>
          <p:cNvSpPr/>
          <p:nvPr/>
        </p:nvSpPr>
        <p:spPr>
          <a:xfrm flipV="1">
            <a:off x="3035160" y="1917360"/>
            <a:ext cx="1440" cy="810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40" name="Line 118"/>
          <p:cNvSpPr/>
          <p:nvPr/>
        </p:nvSpPr>
        <p:spPr>
          <a:xfrm flipV="1">
            <a:off x="322884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41" name="Line 119"/>
          <p:cNvSpPr/>
          <p:nvPr/>
        </p:nvSpPr>
        <p:spPr>
          <a:xfrm flipV="1">
            <a:off x="342252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42" name="Line 120"/>
          <p:cNvSpPr/>
          <p:nvPr/>
        </p:nvSpPr>
        <p:spPr>
          <a:xfrm flipV="1">
            <a:off x="3614400" y="1917360"/>
            <a:ext cx="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43" name="Line 121"/>
          <p:cNvSpPr/>
          <p:nvPr/>
        </p:nvSpPr>
        <p:spPr>
          <a:xfrm flipV="1">
            <a:off x="3806640" y="1917360"/>
            <a:ext cx="1440" cy="41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544" name="Line 122"/>
          <p:cNvSpPr/>
          <p:nvPr/>
        </p:nvSpPr>
        <p:spPr>
          <a:xfrm flipH="1" flipV="1">
            <a:off x="1618560" y="242712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45" name="Line 123"/>
          <p:cNvSpPr/>
          <p:nvPr/>
        </p:nvSpPr>
        <p:spPr>
          <a:xfrm flipH="1" flipV="1">
            <a:off x="1610640" y="2417400"/>
            <a:ext cx="7920" cy="97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46" name="Line 124"/>
          <p:cNvSpPr/>
          <p:nvPr/>
        </p:nvSpPr>
        <p:spPr>
          <a:xfrm flipH="1" flipV="1">
            <a:off x="1601280" y="2409840"/>
            <a:ext cx="936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47" name="Line 125"/>
          <p:cNvSpPr/>
          <p:nvPr/>
        </p:nvSpPr>
        <p:spPr>
          <a:xfrm flipH="1" flipV="1">
            <a:off x="1586520" y="2406960"/>
            <a:ext cx="14760" cy="2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48" name="Line 126"/>
          <p:cNvSpPr/>
          <p:nvPr/>
        </p:nvSpPr>
        <p:spPr>
          <a:xfrm flipH="1">
            <a:off x="1574640" y="2406960"/>
            <a:ext cx="11880" cy="2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49" name="Line 127"/>
          <p:cNvSpPr/>
          <p:nvPr/>
        </p:nvSpPr>
        <p:spPr>
          <a:xfrm flipH="1">
            <a:off x="1564200" y="2409840"/>
            <a:ext cx="1044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0" name="Line 128"/>
          <p:cNvSpPr/>
          <p:nvPr/>
        </p:nvSpPr>
        <p:spPr>
          <a:xfrm flipH="1">
            <a:off x="1556640" y="2417400"/>
            <a:ext cx="7560" cy="97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1" name="Line 129"/>
          <p:cNvSpPr/>
          <p:nvPr/>
        </p:nvSpPr>
        <p:spPr>
          <a:xfrm flipH="1">
            <a:off x="1554120" y="242712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2" name="Line 130"/>
          <p:cNvSpPr/>
          <p:nvPr/>
        </p:nvSpPr>
        <p:spPr>
          <a:xfrm>
            <a:off x="1554120" y="2440080"/>
            <a:ext cx="2520" cy="136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3" name="Line 131"/>
          <p:cNvSpPr/>
          <p:nvPr/>
        </p:nvSpPr>
        <p:spPr>
          <a:xfrm>
            <a:off x="1556640" y="2453760"/>
            <a:ext cx="756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4" name="Line 132"/>
          <p:cNvSpPr/>
          <p:nvPr/>
        </p:nvSpPr>
        <p:spPr>
          <a:xfrm>
            <a:off x="1564200" y="2464200"/>
            <a:ext cx="1044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5" name="Line 133"/>
          <p:cNvSpPr/>
          <p:nvPr/>
        </p:nvSpPr>
        <p:spPr>
          <a:xfrm>
            <a:off x="1574640" y="2472120"/>
            <a:ext cx="1188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6" name="Line 134"/>
          <p:cNvSpPr/>
          <p:nvPr/>
        </p:nvSpPr>
        <p:spPr>
          <a:xfrm flipV="1">
            <a:off x="1586520" y="2472120"/>
            <a:ext cx="147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7" name="Line 135"/>
          <p:cNvSpPr/>
          <p:nvPr/>
        </p:nvSpPr>
        <p:spPr>
          <a:xfrm flipV="1">
            <a:off x="1601280" y="2464200"/>
            <a:ext cx="936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8" name="Line 136"/>
          <p:cNvSpPr/>
          <p:nvPr/>
        </p:nvSpPr>
        <p:spPr>
          <a:xfrm flipV="1">
            <a:off x="1610640" y="2453760"/>
            <a:ext cx="792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59" name="Line 137"/>
          <p:cNvSpPr/>
          <p:nvPr/>
        </p:nvSpPr>
        <p:spPr>
          <a:xfrm flipV="1">
            <a:off x="1618560" y="2440080"/>
            <a:ext cx="2520" cy="136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0" name="Line 138"/>
          <p:cNvSpPr/>
          <p:nvPr/>
        </p:nvSpPr>
        <p:spPr>
          <a:xfrm flipH="1" flipV="1">
            <a:off x="2128680" y="239688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1" name="Line 139"/>
          <p:cNvSpPr/>
          <p:nvPr/>
        </p:nvSpPr>
        <p:spPr>
          <a:xfrm flipH="1" flipV="1">
            <a:off x="2121120" y="2386440"/>
            <a:ext cx="756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2" name="Line 140"/>
          <p:cNvSpPr/>
          <p:nvPr/>
        </p:nvSpPr>
        <p:spPr>
          <a:xfrm flipH="1" flipV="1">
            <a:off x="2110680" y="2378520"/>
            <a:ext cx="1044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3" name="Line 141"/>
          <p:cNvSpPr/>
          <p:nvPr/>
        </p:nvSpPr>
        <p:spPr>
          <a:xfrm flipH="1" flipV="1">
            <a:off x="2097000" y="2376000"/>
            <a:ext cx="1368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4" name="Line 142"/>
          <p:cNvSpPr/>
          <p:nvPr/>
        </p:nvSpPr>
        <p:spPr>
          <a:xfrm flipH="1">
            <a:off x="2084040" y="2376000"/>
            <a:ext cx="129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5" name="Line 143"/>
          <p:cNvSpPr/>
          <p:nvPr/>
        </p:nvSpPr>
        <p:spPr>
          <a:xfrm flipH="1">
            <a:off x="2073960" y="2378520"/>
            <a:ext cx="1008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6" name="Line 144"/>
          <p:cNvSpPr/>
          <p:nvPr/>
        </p:nvSpPr>
        <p:spPr>
          <a:xfrm flipH="1">
            <a:off x="2066760" y="2386440"/>
            <a:ext cx="720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7" name="Line 145"/>
          <p:cNvSpPr/>
          <p:nvPr/>
        </p:nvSpPr>
        <p:spPr>
          <a:xfrm flipH="1">
            <a:off x="2064240" y="239688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8" name="Line 146"/>
          <p:cNvSpPr/>
          <p:nvPr/>
        </p:nvSpPr>
        <p:spPr>
          <a:xfrm>
            <a:off x="2064240" y="2409840"/>
            <a:ext cx="2520" cy="11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69" name="Line 147"/>
          <p:cNvSpPr/>
          <p:nvPr/>
        </p:nvSpPr>
        <p:spPr>
          <a:xfrm>
            <a:off x="2066760" y="2421720"/>
            <a:ext cx="7200" cy="122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0" name="Line 148"/>
          <p:cNvSpPr/>
          <p:nvPr/>
        </p:nvSpPr>
        <p:spPr>
          <a:xfrm>
            <a:off x="2073960" y="2433960"/>
            <a:ext cx="10080" cy="61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1" name="Line 149"/>
          <p:cNvSpPr/>
          <p:nvPr/>
        </p:nvSpPr>
        <p:spPr>
          <a:xfrm>
            <a:off x="2084040" y="2440080"/>
            <a:ext cx="129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2" name="Line 150"/>
          <p:cNvSpPr/>
          <p:nvPr/>
        </p:nvSpPr>
        <p:spPr>
          <a:xfrm flipV="1">
            <a:off x="2097000" y="2440080"/>
            <a:ext cx="1368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3" name="Line 151"/>
          <p:cNvSpPr/>
          <p:nvPr/>
        </p:nvSpPr>
        <p:spPr>
          <a:xfrm flipV="1">
            <a:off x="2110680" y="2433960"/>
            <a:ext cx="10440" cy="61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4" name="Line 152"/>
          <p:cNvSpPr/>
          <p:nvPr/>
        </p:nvSpPr>
        <p:spPr>
          <a:xfrm flipV="1">
            <a:off x="2121120" y="2421720"/>
            <a:ext cx="7560" cy="122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5" name="Line 153"/>
          <p:cNvSpPr/>
          <p:nvPr/>
        </p:nvSpPr>
        <p:spPr>
          <a:xfrm flipV="1">
            <a:off x="2128680" y="2409840"/>
            <a:ext cx="2520" cy="11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6" name="Line 154"/>
          <p:cNvSpPr/>
          <p:nvPr/>
        </p:nvSpPr>
        <p:spPr>
          <a:xfrm flipV="1">
            <a:off x="2562480" y="2296080"/>
            <a:ext cx="1080" cy="2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7" name="Line 155"/>
          <p:cNvSpPr/>
          <p:nvPr/>
        </p:nvSpPr>
        <p:spPr>
          <a:xfrm flipH="1" flipV="1">
            <a:off x="2592720" y="2318040"/>
            <a:ext cx="2520" cy="136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8" name="Line 156"/>
          <p:cNvSpPr/>
          <p:nvPr/>
        </p:nvSpPr>
        <p:spPr>
          <a:xfrm flipH="1" flipV="1">
            <a:off x="2585880" y="2307600"/>
            <a:ext cx="684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79" name="Line 157"/>
          <p:cNvSpPr/>
          <p:nvPr/>
        </p:nvSpPr>
        <p:spPr>
          <a:xfrm flipH="1" flipV="1">
            <a:off x="2575440" y="2299680"/>
            <a:ext cx="1044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0" name="Line 158"/>
          <p:cNvSpPr/>
          <p:nvPr/>
        </p:nvSpPr>
        <p:spPr>
          <a:xfrm flipH="1" flipV="1">
            <a:off x="2562480" y="2297160"/>
            <a:ext cx="129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1" name="Line 159"/>
          <p:cNvSpPr/>
          <p:nvPr/>
        </p:nvSpPr>
        <p:spPr>
          <a:xfrm flipH="1">
            <a:off x="2549880" y="2297160"/>
            <a:ext cx="1260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2" name="Line 160"/>
          <p:cNvSpPr/>
          <p:nvPr/>
        </p:nvSpPr>
        <p:spPr>
          <a:xfrm flipH="1">
            <a:off x="2538720" y="2299680"/>
            <a:ext cx="1116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3" name="Line 161"/>
          <p:cNvSpPr/>
          <p:nvPr/>
        </p:nvSpPr>
        <p:spPr>
          <a:xfrm flipH="1">
            <a:off x="2532600" y="2307600"/>
            <a:ext cx="612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4" name="Line 162"/>
          <p:cNvSpPr/>
          <p:nvPr/>
        </p:nvSpPr>
        <p:spPr>
          <a:xfrm flipH="1">
            <a:off x="2530080" y="2318040"/>
            <a:ext cx="2520" cy="136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5" name="Line 163"/>
          <p:cNvSpPr/>
          <p:nvPr/>
        </p:nvSpPr>
        <p:spPr>
          <a:xfrm>
            <a:off x="2530080" y="233172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6" name="Line 164"/>
          <p:cNvSpPr/>
          <p:nvPr/>
        </p:nvSpPr>
        <p:spPr>
          <a:xfrm>
            <a:off x="2532600" y="2344680"/>
            <a:ext cx="6120" cy="97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7" name="Line 165"/>
          <p:cNvSpPr/>
          <p:nvPr/>
        </p:nvSpPr>
        <p:spPr>
          <a:xfrm>
            <a:off x="2538720" y="2354400"/>
            <a:ext cx="1116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8" name="Line 166"/>
          <p:cNvSpPr/>
          <p:nvPr/>
        </p:nvSpPr>
        <p:spPr>
          <a:xfrm>
            <a:off x="2549880" y="2361960"/>
            <a:ext cx="12600" cy="2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89" name="Line 167"/>
          <p:cNvSpPr/>
          <p:nvPr/>
        </p:nvSpPr>
        <p:spPr>
          <a:xfrm flipV="1">
            <a:off x="2562480" y="2361960"/>
            <a:ext cx="12960" cy="28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0" name="Line 168"/>
          <p:cNvSpPr/>
          <p:nvPr/>
        </p:nvSpPr>
        <p:spPr>
          <a:xfrm flipV="1">
            <a:off x="2575440" y="2354400"/>
            <a:ext cx="1044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1" name="Line 169"/>
          <p:cNvSpPr/>
          <p:nvPr/>
        </p:nvSpPr>
        <p:spPr>
          <a:xfrm flipV="1">
            <a:off x="2585880" y="2344680"/>
            <a:ext cx="6840" cy="97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2" name="Line 170"/>
          <p:cNvSpPr/>
          <p:nvPr/>
        </p:nvSpPr>
        <p:spPr>
          <a:xfrm flipV="1">
            <a:off x="2592720" y="233172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3" name="Line 171"/>
          <p:cNvSpPr/>
          <p:nvPr/>
        </p:nvSpPr>
        <p:spPr>
          <a:xfrm flipV="1">
            <a:off x="3324600" y="2361960"/>
            <a:ext cx="108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4" name="Line 172"/>
          <p:cNvSpPr/>
          <p:nvPr/>
        </p:nvSpPr>
        <p:spPr>
          <a:xfrm flipV="1">
            <a:off x="3324600" y="2286000"/>
            <a:ext cx="1080" cy="1008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5" name="Line 173"/>
          <p:cNvSpPr/>
          <p:nvPr/>
        </p:nvSpPr>
        <p:spPr>
          <a:xfrm flipH="1" flipV="1">
            <a:off x="3354840" y="2315160"/>
            <a:ext cx="2520" cy="140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6" name="Line 174"/>
          <p:cNvSpPr/>
          <p:nvPr/>
        </p:nvSpPr>
        <p:spPr>
          <a:xfrm flipH="1" flipV="1">
            <a:off x="3346920" y="2304720"/>
            <a:ext cx="792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7" name="Line 175"/>
          <p:cNvSpPr/>
          <p:nvPr/>
        </p:nvSpPr>
        <p:spPr>
          <a:xfrm flipH="1" flipV="1">
            <a:off x="3337560" y="2297160"/>
            <a:ext cx="936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8" name="Line 176"/>
          <p:cNvSpPr/>
          <p:nvPr/>
        </p:nvSpPr>
        <p:spPr>
          <a:xfrm flipH="1" flipV="1">
            <a:off x="3324600" y="2294640"/>
            <a:ext cx="129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599" name="Line 177"/>
          <p:cNvSpPr/>
          <p:nvPr/>
        </p:nvSpPr>
        <p:spPr>
          <a:xfrm flipH="1">
            <a:off x="3312000" y="2294640"/>
            <a:ext cx="1260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0" name="Line 178"/>
          <p:cNvSpPr/>
          <p:nvPr/>
        </p:nvSpPr>
        <p:spPr>
          <a:xfrm flipH="1">
            <a:off x="3300840" y="2297160"/>
            <a:ext cx="11160" cy="75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1" name="Line 179"/>
          <p:cNvSpPr/>
          <p:nvPr/>
        </p:nvSpPr>
        <p:spPr>
          <a:xfrm flipH="1">
            <a:off x="3294720" y="2304720"/>
            <a:ext cx="6120" cy="104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2" name="Line 180"/>
          <p:cNvSpPr/>
          <p:nvPr/>
        </p:nvSpPr>
        <p:spPr>
          <a:xfrm flipH="1">
            <a:off x="3292200" y="2315160"/>
            <a:ext cx="2520" cy="1404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3" name="Line 181"/>
          <p:cNvSpPr/>
          <p:nvPr/>
        </p:nvSpPr>
        <p:spPr>
          <a:xfrm>
            <a:off x="3292200" y="232920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4" name="Line 182"/>
          <p:cNvSpPr/>
          <p:nvPr/>
        </p:nvSpPr>
        <p:spPr>
          <a:xfrm>
            <a:off x="3294720" y="2342160"/>
            <a:ext cx="6120" cy="93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5" name="Line 183"/>
          <p:cNvSpPr/>
          <p:nvPr/>
        </p:nvSpPr>
        <p:spPr>
          <a:xfrm>
            <a:off x="3300840" y="2351520"/>
            <a:ext cx="1116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6" name="Line 184"/>
          <p:cNvSpPr/>
          <p:nvPr/>
        </p:nvSpPr>
        <p:spPr>
          <a:xfrm>
            <a:off x="3312000" y="2359440"/>
            <a:ext cx="1260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7" name="Line 185"/>
          <p:cNvSpPr/>
          <p:nvPr/>
        </p:nvSpPr>
        <p:spPr>
          <a:xfrm flipV="1">
            <a:off x="3324600" y="2359440"/>
            <a:ext cx="12960" cy="25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8" name="Line 186"/>
          <p:cNvSpPr/>
          <p:nvPr/>
        </p:nvSpPr>
        <p:spPr>
          <a:xfrm flipV="1">
            <a:off x="3337560" y="2351520"/>
            <a:ext cx="9360" cy="792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09" name="Line 187"/>
          <p:cNvSpPr/>
          <p:nvPr/>
        </p:nvSpPr>
        <p:spPr>
          <a:xfrm flipV="1">
            <a:off x="3346920" y="2342160"/>
            <a:ext cx="7920" cy="93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10" name="Line 188"/>
          <p:cNvSpPr/>
          <p:nvPr/>
        </p:nvSpPr>
        <p:spPr>
          <a:xfrm flipV="1">
            <a:off x="3354840" y="2329200"/>
            <a:ext cx="2520" cy="12960"/>
          </a:xfrm>
          <a:prstGeom prst="line">
            <a:avLst/>
          </a:prstGeom>
          <a:ln w="28440">
            <a:solidFill>
              <a:srgbClr val="d60093"/>
            </a:solidFill>
            <a:round/>
          </a:ln>
        </p:spPr>
      </p:sp>
      <p:sp>
        <p:nvSpPr>
          <p:cNvPr id="611" name="Line 189"/>
          <p:cNvSpPr/>
          <p:nvPr/>
        </p:nvSpPr>
        <p:spPr>
          <a:xfrm>
            <a:off x="1103040" y="2392200"/>
            <a:ext cx="2895840" cy="0"/>
          </a:xfrm>
          <a:prstGeom prst="line">
            <a:avLst/>
          </a:prstGeom>
          <a:ln cap="rnd">
            <a:solidFill>
              <a:srgbClr val="161616"/>
            </a:solidFill>
            <a:custDash>
              <a:ds d="140000" sp="105000"/>
            </a:custDash>
          </a:ln>
        </p:spPr>
      </p:sp>
      <p:sp>
        <p:nvSpPr>
          <p:cNvPr id="612" name="CustomShape 190"/>
          <p:cNvSpPr/>
          <p:nvPr/>
        </p:nvSpPr>
        <p:spPr>
          <a:xfrm>
            <a:off x="1184400" y="1989000"/>
            <a:ext cx="111888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60093"/>
                </a:solidFill>
                <a:latin typeface="Calibri"/>
              </a:rPr>
              <a:t>Drell-Yan</a:t>
            </a:r>
            <a:endParaRPr/>
          </a:p>
        </p:txBody>
      </p:sp>
      <p:sp>
        <p:nvSpPr>
          <p:cNvPr id="613" name="Line 191"/>
          <p:cNvSpPr/>
          <p:nvPr/>
        </p:nvSpPr>
        <p:spPr>
          <a:xfrm flipV="1">
            <a:off x="1607400" y="2712960"/>
            <a:ext cx="720" cy="11412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4" name="Line 192"/>
          <p:cNvSpPr/>
          <p:nvPr/>
        </p:nvSpPr>
        <p:spPr>
          <a:xfrm flipV="1">
            <a:off x="1607400" y="2532240"/>
            <a:ext cx="720" cy="1137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5" name="Line 193"/>
          <p:cNvSpPr/>
          <p:nvPr/>
        </p:nvSpPr>
        <p:spPr>
          <a:xfrm flipH="1">
            <a:off x="1574640" y="2646000"/>
            <a:ext cx="3276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6" name="Line 194"/>
          <p:cNvSpPr/>
          <p:nvPr/>
        </p:nvSpPr>
        <p:spPr>
          <a:xfrm>
            <a:off x="1574640" y="2712960"/>
            <a:ext cx="66960" cy="72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7" name="Line 195"/>
          <p:cNvSpPr/>
          <p:nvPr/>
        </p:nvSpPr>
        <p:spPr>
          <a:xfrm flipH="1" flipV="1">
            <a:off x="1607400" y="2646000"/>
            <a:ext cx="3420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8" name="Line 196"/>
          <p:cNvSpPr/>
          <p:nvPr/>
        </p:nvSpPr>
        <p:spPr>
          <a:xfrm flipV="1">
            <a:off x="2139480" y="2436840"/>
            <a:ext cx="720" cy="10944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19" name="Line 197"/>
          <p:cNvSpPr/>
          <p:nvPr/>
        </p:nvSpPr>
        <p:spPr>
          <a:xfrm flipV="1">
            <a:off x="2139480" y="2260800"/>
            <a:ext cx="720" cy="10908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0" name="Line 198"/>
          <p:cNvSpPr/>
          <p:nvPr/>
        </p:nvSpPr>
        <p:spPr>
          <a:xfrm flipH="1">
            <a:off x="2106000" y="2369880"/>
            <a:ext cx="3348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1" name="Line 199"/>
          <p:cNvSpPr/>
          <p:nvPr/>
        </p:nvSpPr>
        <p:spPr>
          <a:xfrm>
            <a:off x="2106000" y="2436840"/>
            <a:ext cx="66240" cy="108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2" name="Line 200"/>
          <p:cNvSpPr/>
          <p:nvPr/>
        </p:nvSpPr>
        <p:spPr>
          <a:xfrm flipH="1" flipV="1">
            <a:off x="2139480" y="2369880"/>
            <a:ext cx="3276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3" name="Line 201"/>
          <p:cNvSpPr/>
          <p:nvPr/>
        </p:nvSpPr>
        <p:spPr>
          <a:xfrm flipV="1">
            <a:off x="2601000" y="2380320"/>
            <a:ext cx="1080" cy="1065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4" name="Line 202"/>
          <p:cNvSpPr/>
          <p:nvPr/>
        </p:nvSpPr>
        <p:spPr>
          <a:xfrm flipV="1">
            <a:off x="2601000" y="2203200"/>
            <a:ext cx="1080" cy="10764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5" name="Line 203"/>
          <p:cNvSpPr/>
          <p:nvPr/>
        </p:nvSpPr>
        <p:spPr>
          <a:xfrm flipH="1">
            <a:off x="2568600" y="2310840"/>
            <a:ext cx="3240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6" name="Line 204"/>
          <p:cNvSpPr/>
          <p:nvPr/>
        </p:nvSpPr>
        <p:spPr>
          <a:xfrm>
            <a:off x="2568600" y="2377800"/>
            <a:ext cx="66240" cy="72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7" name="Line 205"/>
          <p:cNvSpPr/>
          <p:nvPr/>
        </p:nvSpPr>
        <p:spPr>
          <a:xfrm flipH="1" flipV="1">
            <a:off x="2601000" y="2310840"/>
            <a:ext cx="3384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8" name="Line 206"/>
          <p:cNvSpPr/>
          <p:nvPr/>
        </p:nvSpPr>
        <p:spPr>
          <a:xfrm flipV="1">
            <a:off x="3382560" y="2455920"/>
            <a:ext cx="1080" cy="885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29" name="Line 207"/>
          <p:cNvSpPr/>
          <p:nvPr/>
        </p:nvSpPr>
        <p:spPr>
          <a:xfrm flipV="1">
            <a:off x="3382560" y="2296800"/>
            <a:ext cx="1080" cy="8964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30" name="Line 208"/>
          <p:cNvSpPr/>
          <p:nvPr/>
        </p:nvSpPr>
        <p:spPr>
          <a:xfrm flipH="1">
            <a:off x="3350160" y="2386440"/>
            <a:ext cx="3240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31" name="Line 209"/>
          <p:cNvSpPr/>
          <p:nvPr/>
        </p:nvSpPr>
        <p:spPr>
          <a:xfrm>
            <a:off x="3350160" y="2453400"/>
            <a:ext cx="66960" cy="72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32" name="Line 210"/>
          <p:cNvSpPr/>
          <p:nvPr/>
        </p:nvSpPr>
        <p:spPr>
          <a:xfrm flipH="1" flipV="1">
            <a:off x="3382560" y="2386440"/>
            <a:ext cx="34560" cy="66960"/>
          </a:xfrm>
          <a:prstGeom prst="line">
            <a:avLst/>
          </a:prstGeom>
          <a:ln w="12600">
            <a:solidFill>
              <a:srgbClr val="009900"/>
            </a:solidFill>
            <a:round/>
          </a:ln>
        </p:spPr>
      </p:sp>
      <p:sp>
        <p:nvSpPr>
          <p:cNvPr id="633" name="CustomShape 211"/>
          <p:cNvSpPr/>
          <p:nvPr/>
        </p:nvSpPr>
        <p:spPr>
          <a:xfrm>
            <a:off x="1574640" y="2646360"/>
            <a:ext cx="66240" cy="6948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5560">
            <a:solidFill>
              <a:srgbClr val="009900"/>
            </a:solidFill>
            <a:round/>
          </a:ln>
        </p:spPr>
      </p:sp>
      <p:sp>
        <p:nvSpPr>
          <p:cNvPr id="634" name="CustomShape 212"/>
          <p:cNvSpPr/>
          <p:nvPr/>
        </p:nvSpPr>
        <p:spPr>
          <a:xfrm>
            <a:off x="2109960" y="2371680"/>
            <a:ext cx="66240" cy="6948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5560">
            <a:solidFill>
              <a:srgbClr val="009900"/>
            </a:solidFill>
            <a:round/>
          </a:ln>
        </p:spPr>
      </p:sp>
      <p:sp>
        <p:nvSpPr>
          <p:cNvPr id="635" name="CustomShape 213"/>
          <p:cNvSpPr/>
          <p:nvPr/>
        </p:nvSpPr>
        <p:spPr>
          <a:xfrm>
            <a:off x="2570040" y="2313000"/>
            <a:ext cx="66240" cy="6948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5560">
            <a:solidFill>
              <a:srgbClr val="009900"/>
            </a:solidFill>
            <a:round/>
          </a:ln>
        </p:spPr>
      </p:sp>
      <p:sp>
        <p:nvSpPr>
          <p:cNvPr id="636" name="CustomShape 214"/>
          <p:cNvSpPr/>
          <p:nvPr/>
        </p:nvSpPr>
        <p:spPr>
          <a:xfrm>
            <a:off x="3351240" y="2387520"/>
            <a:ext cx="66240" cy="69480"/>
          </a:xfrm>
          <a:prstGeom prst="triangle">
            <a:avLst>
              <a:gd name="adj" fmla="val 50000"/>
            </a:avLst>
          </a:prstGeom>
          <a:solidFill>
            <a:srgbClr val="009900"/>
          </a:solidFill>
          <a:ln w="25560">
            <a:solidFill>
              <a:srgbClr val="009900"/>
            </a:solidFill>
            <a:round/>
          </a:ln>
        </p:spPr>
      </p:sp>
      <p:sp>
        <p:nvSpPr>
          <p:cNvPr id="637" name="CustomShape 215"/>
          <p:cNvSpPr/>
          <p:nvPr/>
        </p:nvSpPr>
        <p:spPr>
          <a:xfrm>
            <a:off x="3255840" y="3929040"/>
            <a:ext cx="758880" cy="24192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p</a:t>
            </a:r>
            <a:r>
              <a:rPr b="1" lang="en-US" sz="1400" baseline="-25000">
                <a:solidFill>
                  <a:srgbClr val="161616"/>
                </a:solidFill>
                <a:latin typeface="Arial"/>
              </a:rPr>
              <a:t>T</a:t>
            </a:r>
            <a:r>
              <a:rPr b="1" lang="en-US" sz="1400">
                <a:solidFill>
                  <a:srgbClr val="161616"/>
                </a:solidFill>
                <a:latin typeface="Arial"/>
              </a:rPr>
              <a:t> </a:t>
            </a:r>
            <a:r>
              <a:rPr b="1" lang="en-US" sz="1200">
                <a:solidFill>
                  <a:srgbClr val="161616"/>
                </a:solidFill>
                <a:latin typeface="Arial"/>
              </a:rPr>
              <a:t>[GeV/c]</a:t>
            </a:r>
            <a:endParaRPr/>
          </a:p>
        </p:txBody>
      </p:sp>
      <p:sp>
        <p:nvSpPr>
          <p:cNvPr id="638" name="CustomShape 216"/>
          <p:cNvSpPr/>
          <p:nvPr/>
        </p:nvSpPr>
        <p:spPr>
          <a:xfrm>
            <a:off x="1058760" y="38606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39" name="CustomShape 217"/>
          <p:cNvSpPr/>
          <p:nvPr/>
        </p:nvSpPr>
        <p:spPr>
          <a:xfrm>
            <a:off x="2016000" y="38606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40" name="CustomShape 218"/>
          <p:cNvSpPr/>
          <p:nvPr/>
        </p:nvSpPr>
        <p:spPr>
          <a:xfrm>
            <a:off x="2992320" y="38606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641" name="CustomShape 219"/>
          <p:cNvSpPr/>
          <p:nvPr/>
        </p:nvSpPr>
        <p:spPr>
          <a:xfrm>
            <a:off x="780120" y="3740040"/>
            <a:ext cx="59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-</a:t>
            </a:r>
            <a:endParaRPr/>
          </a:p>
        </p:txBody>
      </p:sp>
      <p:sp>
        <p:nvSpPr>
          <p:cNvPr id="642" name="CustomShape 220"/>
          <p:cNvSpPr/>
          <p:nvPr/>
        </p:nvSpPr>
        <p:spPr>
          <a:xfrm>
            <a:off x="844200" y="37400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43" name="CustomShape 221"/>
          <p:cNvSpPr/>
          <p:nvPr/>
        </p:nvSpPr>
        <p:spPr>
          <a:xfrm>
            <a:off x="931320" y="3740040"/>
            <a:ext cx="50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644" name="CustomShape 222"/>
          <p:cNvSpPr/>
          <p:nvPr/>
        </p:nvSpPr>
        <p:spPr>
          <a:xfrm>
            <a:off x="963360" y="37400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645" name="CustomShape 223"/>
          <p:cNvSpPr/>
          <p:nvPr/>
        </p:nvSpPr>
        <p:spPr>
          <a:xfrm>
            <a:off x="844200" y="231156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46" name="CustomShape 224"/>
          <p:cNvSpPr/>
          <p:nvPr/>
        </p:nvSpPr>
        <p:spPr>
          <a:xfrm>
            <a:off x="931320" y="2311560"/>
            <a:ext cx="50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647" name="CustomShape 225"/>
          <p:cNvSpPr/>
          <p:nvPr/>
        </p:nvSpPr>
        <p:spPr>
          <a:xfrm>
            <a:off x="963360" y="231156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48" name="CustomShape 226"/>
          <p:cNvSpPr/>
          <p:nvPr/>
        </p:nvSpPr>
        <p:spPr>
          <a:xfrm>
            <a:off x="844200" y="326232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49" name="CustomShape 227"/>
          <p:cNvSpPr/>
          <p:nvPr/>
        </p:nvSpPr>
        <p:spPr>
          <a:xfrm>
            <a:off x="931320" y="3262320"/>
            <a:ext cx="50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650" name="CustomShape 228"/>
          <p:cNvSpPr/>
          <p:nvPr/>
        </p:nvSpPr>
        <p:spPr>
          <a:xfrm>
            <a:off x="963360" y="326232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51" name="CustomShape 229"/>
          <p:cNvSpPr/>
          <p:nvPr/>
        </p:nvSpPr>
        <p:spPr>
          <a:xfrm>
            <a:off x="843480" y="27734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652" name="CustomShape 230"/>
          <p:cNvSpPr/>
          <p:nvPr/>
        </p:nvSpPr>
        <p:spPr>
          <a:xfrm>
            <a:off x="931320" y="2773440"/>
            <a:ext cx="50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653" name="CustomShape 231"/>
          <p:cNvSpPr/>
          <p:nvPr/>
        </p:nvSpPr>
        <p:spPr>
          <a:xfrm>
            <a:off x="962640" y="277344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654" name="CustomShape 232"/>
          <p:cNvSpPr/>
          <p:nvPr/>
        </p:nvSpPr>
        <p:spPr>
          <a:xfrm>
            <a:off x="842760" y="185112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655" name="CustomShape 233"/>
          <p:cNvSpPr/>
          <p:nvPr/>
        </p:nvSpPr>
        <p:spPr>
          <a:xfrm>
            <a:off x="929520" y="1851120"/>
            <a:ext cx="500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656" name="CustomShape 234"/>
          <p:cNvSpPr/>
          <p:nvPr/>
        </p:nvSpPr>
        <p:spPr>
          <a:xfrm>
            <a:off x="961920" y="1851120"/>
            <a:ext cx="98640" cy="2127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161616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657" name="CustomShape 235"/>
          <p:cNvSpPr/>
          <p:nvPr/>
        </p:nvSpPr>
        <p:spPr>
          <a:xfrm>
            <a:off x="3998880" y="3203640"/>
            <a:ext cx="1907640" cy="81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E866 (p-Cu)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Collins-Soper frame</a:t>
            </a:r>
            <a:endParaRPr/>
          </a:p>
        </p:txBody>
      </p:sp>
      <p:sp>
        <p:nvSpPr>
          <p:cNvPr id="658" name="CustomShape 236"/>
          <p:cNvSpPr/>
          <p:nvPr/>
        </p:nvSpPr>
        <p:spPr>
          <a:xfrm>
            <a:off x="3705840" y="1982880"/>
            <a:ext cx="381600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60093"/>
                </a:solidFill>
                <a:latin typeface="Calibri"/>
              </a:rPr>
              <a:t>Drell-Yan is a paradigmatic case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9900"/>
                </a:solidFill>
                <a:latin typeface="Calibri"/>
              </a:rPr>
              <a:t>but not the only one</a:t>
            </a:r>
            <a:endParaRPr/>
          </a:p>
        </p:txBody>
      </p:sp>
      <p:sp>
        <p:nvSpPr>
          <p:cNvPr id="659" name="Line 237"/>
          <p:cNvSpPr/>
          <p:nvPr/>
        </p:nvSpPr>
        <p:spPr>
          <a:xfrm flipH="1">
            <a:off x="6754680" y="971280"/>
            <a:ext cx="11412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660" name="CustomShape 238"/>
          <p:cNvSpPr/>
          <p:nvPr/>
        </p:nvSpPr>
        <p:spPr>
          <a:xfrm>
            <a:off x="3273480" y="4565520"/>
            <a:ext cx="2801520" cy="2321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NRQCD → at </a:t>
            </a:r>
            <a:r>
              <a:rPr i="1" lang="en-US">
                <a:solidFill>
                  <a:srgbClr val="000000"/>
                </a:solidFill>
                <a:latin typeface="Calibri"/>
              </a:rPr>
              <a:t>very large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 </a:t>
            </a:r>
            <a:r>
              <a:rPr lang="en-US">
                <a:solidFill>
                  <a:srgbClr val="000000"/>
                </a:solidFill>
                <a:latin typeface="Calibri"/>
              </a:rPr>
              <a:t>, quarkonium produced from the fragmentation of an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on-shell gluon, inheriting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its natural spin alignment</a:t>
            </a:r>
            <a:endParaRPr/>
          </a:p>
        </p:txBody>
      </p:sp>
      <p:sp>
        <p:nvSpPr>
          <p:cNvPr id="661" name="CustomShape 239"/>
          <p:cNvSpPr/>
          <p:nvPr/>
        </p:nvSpPr>
        <p:spPr>
          <a:xfrm rot="1593600">
            <a:off x="2134080" y="5118840"/>
            <a:ext cx="103320" cy="9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2" name="CustomShape 240"/>
          <p:cNvSpPr/>
          <p:nvPr/>
        </p:nvSpPr>
        <p:spPr>
          <a:xfrm rot="1593600">
            <a:off x="2046240" y="5116320"/>
            <a:ext cx="103320" cy="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3" name="CustomShape 241"/>
          <p:cNvSpPr/>
          <p:nvPr/>
        </p:nvSpPr>
        <p:spPr>
          <a:xfrm rot="1593600">
            <a:off x="1955880" y="5119560"/>
            <a:ext cx="10440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4" name="CustomShape 242"/>
          <p:cNvSpPr/>
          <p:nvPr/>
        </p:nvSpPr>
        <p:spPr>
          <a:xfrm rot="1593600">
            <a:off x="1868760" y="5119560"/>
            <a:ext cx="103320" cy="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5" name="CustomShape 243"/>
          <p:cNvSpPr/>
          <p:nvPr/>
        </p:nvSpPr>
        <p:spPr>
          <a:xfrm rot="1593600">
            <a:off x="1778400" y="5122440"/>
            <a:ext cx="10332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6" name="CustomShape 244"/>
          <p:cNvSpPr/>
          <p:nvPr/>
        </p:nvSpPr>
        <p:spPr>
          <a:xfrm rot="1593600">
            <a:off x="1690200" y="5121000"/>
            <a:ext cx="10332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7" name="CustomShape 245"/>
          <p:cNvSpPr/>
          <p:nvPr/>
        </p:nvSpPr>
        <p:spPr>
          <a:xfrm rot="1593600">
            <a:off x="1600560" y="5122080"/>
            <a:ext cx="10440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8" name="CustomShape 246"/>
          <p:cNvSpPr/>
          <p:nvPr/>
        </p:nvSpPr>
        <p:spPr>
          <a:xfrm rot="1593600">
            <a:off x="2213640" y="5158800"/>
            <a:ext cx="105480" cy="53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69" name="CustomShape 247"/>
          <p:cNvSpPr/>
          <p:nvPr/>
        </p:nvSpPr>
        <p:spPr>
          <a:xfrm>
            <a:off x="1574640" y="5130720"/>
            <a:ext cx="50400" cy="5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670" name="CustomShape 248"/>
          <p:cNvSpPr/>
          <p:nvPr/>
        </p:nvSpPr>
        <p:spPr>
          <a:xfrm>
            <a:off x="2308320" y="5137200"/>
            <a:ext cx="50400" cy="5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671" name="CustomShape 249"/>
          <p:cNvSpPr/>
          <p:nvPr/>
        </p:nvSpPr>
        <p:spPr>
          <a:xfrm>
            <a:off x="2721960" y="4727520"/>
            <a:ext cx="28188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10000"/>
                </a:solidFill>
                <a:latin typeface="Times New Roman"/>
              </a:rPr>
              <a:t>c</a:t>
            </a:r>
            <a:endParaRPr/>
          </a:p>
        </p:txBody>
      </p:sp>
      <p:sp>
        <p:nvSpPr>
          <p:cNvPr id="672" name="CustomShape 250"/>
          <p:cNvSpPr/>
          <p:nvPr/>
        </p:nvSpPr>
        <p:spPr>
          <a:xfrm>
            <a:off x="2427480" y="4338720"/>
            <a:ext cx="281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10000"/>
                </a:solidFill>
                <a:latin typeface="Times New Roman"/>
              </a:rPr>
              <a:t>c</a:t>
            </a:r>
            <a:endParaRPr/>
          </a:p>
        </p:txBody>
      </p:sp>
      <p:sp>
        <p:nvSpPr>
          <p:cNvPr id="673" name="Line 251"/>
          <p:cNvSpPr/>
          <p:nvPr/>
        </p:nvSpPr>
        <p:spPr>
          <a:xfrm>
            <a:off x="2874960" y="4849560"/>
            <a:ext cx="8064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674" name="Line 252"/>
          <p:cNvSpPr/>
          <p:nvPr/>
        </p:nvSpPr>
        <p:spPr>
          <a:xfrm flipH="1">
            <a:off x="2606400" y="4560840"/>
            <a:ext cx="160560" cy="202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5" name="CustomShape 253"/>
          <p:cNvSpPr/>
          <p:nvPr/>
        </p:nvSpPr>
        <p:spPr>
          <a:xfrm flipH="1" rot="7731000">
            <a:off x="2592360" y="4698360"/>
            <a:ext cx="171000" cy="226800"/>
          </a:xfrm>
          <a:prstGeom prst="arc">
            <a:avLst>
              <a:gd name="adj1" fmla="val 11849665"/>
              <a:gd name="adj2" fmla="val 2062691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76" name="CustomShape 254"/>
          <p:cNvSpPr/>
          <p:nvPr/>
        </p:nvSpPr>
        <p:spPr>
          <a:xfrm rot="19270800">
            <a:off x="2562120" y="4854600"/>
            <a:ext cx="52200" cy="5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677" name="CustomShape 255"/>
          <p:cNvSpPr/>
          <p:nvPr/>
        </p:nvSpPr>
        <p:spPr>
          <a:xfrm flipV="1" rot="12340200">
            <a:off x="2624760" y="4669920"/>
            <a:ext cx="61560" cy="78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78" name="Line 256"/>
          <p:cNvSpPr/>
          <p:nvPr/>
        </p:nvSpPr>
        <p:spPr>
          <a:xfrm flipH="1">
            <a:off x="2712600" y="4761000"/>
            <a:ext cx="216360" cy="1314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679" name="CustomShape 257"/>
          <p:cNvSpPr/>
          <p:nvPr/>
        </p:nvSpPr>
        <p:spPr>
          <a:xfrm rot="19270800">
            <a:off x="2777760" y="4532400"/>
            <a:ext cx="137880" cy="256680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0" name="CustomShape 258"/>
          <p:cNvSpPr/>
          <p:nvPr/>
        </p:nvSpPr>
        <p:spPr>
          <a:xfrm flipH="1" flipV="1" rot="7264800">
            <a:off x="2758320" y="4809960"/>
            <a:ext cx="61200" cy="78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1" name="CustomShape 259"/>
          <p:cNvSpPr/>
          <p:nvPr/>
        </p:nvSpPr>
        <p:spPr>
          <a:xfrm rot="4273200">
            <a:off x="1456560" y="4985640"/>
            <a:ext cx="103320" cy="9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2" name="CustomShape 260"/>
          <p:cNvSpPr/>
          <p:nvPr/>
        </p:nvSpPr>
        <p:spPr>
          <a:xfrm rot="4273200">
            <a:off x="1395360" y="4921920"/>
            <a:ext cx="103320" cy="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3" name="CustomShape 261"/>
          <p:cNvSpPr/>
          <p:nvPr/>
        </p:nvSpPr>
        <p:spPr>
          <a:xfrm rot="4273200">
            <a:off x="1330200" y="4861440"/>
            <a:ext cx="10440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4" name="CustomShape 262"/>
          <p:cNvSpPr/>
          <p:nvPr/>
        </p:nvSpPr>
        <p:spPr>
          <a:xfrm rot="4273200">
            <a:off x="1267200" y="4799880"/>
            <a:ext cx="103320" cy="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5" name="CustomShape 263"/>
          <p:cNvSpPr/>
          <p:nvPr/>
        </p:nvSpPr>
        <p:spPr>
          <a:xfrm rot="4273200">
            <a:off x="1202040" y="4739040"/>
            <a:ext cx="10332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6" name="CustomShape 264"/>
          <p:cNvSpPr/>
          <p:nvPr/>
        </p:nvSpPr>
        <p:spPr>
          <a:xfrm rot="4273200">
            <a:off x="1140120" y="4676040"/>
            <a:ext cx="103320" cy="93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7" name="CustomShape 265"/>
          <p:cNvSpPr/>
          <p:nvPr/>
        </p:nvSpPr>
        <p:spPr>
          <a:xfrm rot="4273200">
            <a:off x="1499400" y="5076720"/>
            <a:ext cx="105480" cy="532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8" name="CustomShape 266"/>
          <p:cNvSpPr/>
          <p:nvPr/>
        </p:nvSpPr>
        <p:spPr>
          <a:xfrm rot="17305200">
            <a:off x="1459080" y="5221440"/>
            <a:ext cx="103680" cy="968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89" name="CustomShape 267"/>
          <p:cNvSpPr/>
          <p:nvPr/>
        </p:nvSpPr>
        <p:spPr>
          <a:xfrm rot="17305200">
            <a:off x="1397520" y="5284080"/>
            <a:ext cx="103680" cy="97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0" name="CustomShape 268"/>
          <p:cNvSpPr/>
          <p:nvPr/>
        </p:nvSpPr>
        <p:spPr>
          <a:xfrm rot="17305200">
            <a:off x="1332000" y="5346360"/>
            <a:ext cx="104760" cy="95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1" name="CustomShape 269"/>
          <p:cNvSpPr/>
          <p:nvPr/>
        </p:nvSpPr>
        <p:spPr>
          <a:xfrm rot="17305200">
            <a:off x="1269000" y="5406120"/>
            <a:ext cx="103680" cy="979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2" name="CustomShape 270"/>
          <p:cNvSpPr/>
          <p:nvPr/>
        </p:nvSpPr>
        <p:spPr>
          <a:xfrm rot="17305200">
            <a:off x="1204200" y="5469120"/>
            <a:ext cx="103680" cy="95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3" name="CustomShape 271"/>
          <p:cNvSpPr/>
          <p:nvPr/>
        </p:nvSpPr>
        <p:spPr>
          <a:xfrm rot="17305200">
            <a:off x="1142280" y="5532120"/>
            <a:ext cx="103680" cy="95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4" name="CustomShape 272"/>
          <p:cNvSpPr/>
          <p:nvPr/>
        </p:nvSpPr>
        <p:spPr>
          <a:xfrm rot="17305200">
            <a:off x="1501200" y="5171400"/>
            <a:ext cx="105840" cy="54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5" name="CustomShape 273"/>
          <p:cNvSpPr/>
          <p:nvPr/>
        </p:nvSpPr>
        <p:spPr>
          <a:xfrm rot="15094800">
            <a:off x="2387880" y="5219280"/>
            <a:ext cx="103680" cy="96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6" name="CustomShape 274"/>
          <p:cNvSpPr/>
          <p:nvPr/>
        </p:nvSpPr>
        <p:spPr>
          <a:xfrm rot="15094800">
            <a:off x="2449080" y="5281920"/>
            <a:ext cx="103680" cy="97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7" name="CustomShape 275"/>
          <p:cNvSpPr/>
          <p:nvPr/>
        </p:nvSpPr>
        <p:spPr>
          <a:xfrm rot="15094800">
            <a:off x="2513160" y="5344560"/>
            <a:ext cx="104760" cy="9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8" name="CustomShape 276"/>
          <p:cNvSpPr/>
          <p:nvPr/>
        </p:nvSpPr>
        <p:spPr>
          <a:xfrm rot="15094800">
            <a:off x="2577240" y="5403960"/>
            <a:ext cx="103680" cy="972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699" name="CustomShape 277"/>
          <p:cNvSpPr/>
          <p:nvPr/>
        </p:nvSpPr>
        <p:spPr>
          <a:xfrm rot="15094800">
            <a:off x="2642400" y="5467320"/>
            <a:ext cx="103680" cy="9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700" name="CustomShape 278"/>
          <p:cNvSpPr/>
          <p:nvPr/>
        </p:nvSpPr>
        <p:spPr>
          <a:xfrm rot="15094800">
            <a:off x="2704320" y="5530320"/>
            <a:ext cx="103680" cy="950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701" name="CustomShape 279"/>
          <p:cNvSpPr/>
          <p:nvPr/>
        </p:nvSpPr>
        <p:spPr>
          <a:xfrm rot="15094800">
            <a:off x="2343240" y="5169960"/>
            <a:ext cx="105840" cy="5400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702" name="CustomShape 280"/>
          <p:cNvSpPr/>
          <p:nvPr/>
        </p:nvSpPr>
        <p:spPr>
          <a:xfrm flipV="1" rot="4290000">
            <a:off x="2481840" y="4858560"/>
            <a:ext cx="104400" cy="936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703" name="CustomShape 281"/>
          <p:cNvSpPr/>
          <p:nvPr/>
        </p:nvSpPr>
        <p:spPr>
          <a:xfrm flipV="1" rot="4286400">
            <a:off x="2419200" y="4918320"/>
            <a:ext cx="102960" cy="9648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704" name="CustomShape 282"/>
          <p:cNvSpPr/>
          <p:nvPr/>
        </p:nvSpPr>
        <p:spPr>
          <a:xfrm flipV="1" rot="4286400">
            <a:off x="2354040" y="4981680"/>
            <a:ext cx="102960" cy="932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705" name="CustomShape 283"/>
          <p:cNvSpPr/>
          <p:nvPr/>
        </p:nvSpPr>
        <p:spPr>
          <a:xfrm flipV="1" rot="4286400">
            <a:off x="2292120" y="5045400"/>
            <a:ext cx="102960" cy="9324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706" name="CustomShape 284"/>
          <p:cNvSpPr/>
          <p:nvPr/>
        </p:nvSpPr>
        <p:spPr>
          <a:xfrm flipV="1">
            <a:off x="2849400" y="4515480"/>
            <a:ext cx="161640" cy="137880"/>
          </a:xfrm>
          <a:prstGeom prst="straightConnector1">
            <a:avLst/>
          </a:prstGeom>
          <a:noFill/>
          <a:ln w="2844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707" name="CustomShape 285"/>
          <p:cNvSpPr/>
          <p:nvPr/>
        </p:nvSpPr>
        <p:spPr>
          <a:xfrm>
            <a:off x="820440" y="4492800"/>
            <a:ext cx="2941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10000"/>
                </a:solidFill>
                <a:latin typeface="Times New Roman"/>
              </a:rPr>
              <a:t>g</a:t>
            </a:r>
            <a:endParaRPr/>
          </a:p>
        </p:txBody>
      </p:sp>
      <p:sp>
        <p:nvSpPr>
          <p:cNvPr id="708" name="CustomShape 286"/>
          <p:cNvSpPr/>
          <p:nvPr/>
        </p:nvSpPr>
        <p:spPr>
          <a:xfrm>
            <a:off x="824400" y="5383080"/>
            <a:ext cx="2941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10000"/>
                </a:solidFill>
                <a:latin typeface="Times New Roman"/>
              </a:rPr>
              <a:t>g</a:t>
            </a:r>
            <a:endParaRPr/>
          </a:p>
        </p:txBody>
      </p:sp>
      <p:sp>
        <p:nvSpPr>
          <p:cNvPr id="709" name="CustomShape 287"/>
          <p:cNvSpPr/>
          <p:nvPr/>
        </p:nvSpPr>
        <p:spPr>
          <a:xfrm>
            <a:off x="2760480" y="5384880"/>
            <a:ext cx="2941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10000"/>
                </a:solidFill>
                <a:latin typeface="Times New Roman"/>
              </a:rPr>
              <a:t>g</a:t>
            </a:r>
            <a:endParaRPr/>
          </a:p>
        </p:txBody>
      </p:sp>
      <p:sp>
        <p:nvSpPr>
          <p:cNvPr id="710" name="CustomShape 288"/>
          <p:cNvSpPr/>
          <p:nvPr/>
        </p:nvSpPr>
        <p:spPr>
          <a:xfrm>
            <a:off x="2427480" y="4863960"/>
            <a:ext cx="295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Times New Roman"/>
              </a:rPr>
              <a:t>g</a:t>
            </a:r>
            <a:endParaRPr/>
          </a:p>
        </p:txBody>
      </p:sp>
      <p:sp>
        <p:nvSpPr>
          <p:cNvPr id="711" name="CustomShape 289"/>
          <p:cNvSpPr/>
          <p:nvPr/>
        </p:nvSpPr>
        <p:spPr>
          <a:xfrm rot="2667000">
            <a:off x="2160360" y="4605120"/>
            <a:ext cx="112320" cy="26784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712" name="CustomShape 290"/>
          <p:cNvSpPr/>
          <p:nvPr/>
        </p:nvSpPr>
        <p:spPr>
          <a:xfrm rot="13440000">
            <a:off x="2297160" y="4704120"/>
            <a:ext cx="112320" cy="26784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713" name="CustomShape 291"/>
          <p:cNvSpPr/>
          <p:nvPr/>
        </p:nvSpPr>
        <p:spPr>
          <a:xfrm rot="18900000">
            <a:off x="1967400" y="4550040"/>
            <a:ext cx="664920" cy="4244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ff0000"/>
                </a:solidFill>
                <a:latin typeface="Calibri"/>
              </a:rPr>
              <a:t>(           )</a:t>
            </a:r>
            <a:endParaRPr/>
          </a:p>
        </p:txBody>
      </p:sp>
      <p:sp>
        <p:nvSpPr>
          <p:cNvPr id="714" name="CustomShape 292"/>
          <p:cNvSpPr/>
          <p:nvPr/>
        </p:nvSpPr>
        <p:spPr>
          <a:xfrm>
            <a:off x="604800" y="6037200"/>
            <a:ext cx="5911560" cy="9432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 </a:t>
            </a:r>
            <a:r>
              <a:rPr lang="en-US">
                <a:solidFill>
                  <a:srgbClr val="000000"/>
                </a:solidFill>
                <a:latin typeface="Calibri"/>
              </a:rPr>
              <a:t>large, transverse polarization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</a:t>
            </a:r>
            <a:r>
              <a:rPr lang="en-US">
                <a:solidFill>
                  <a:srgbClr val="000000"/>
                </a:solidFill>
                <a:latin typeface="Calibri"/>
              </a:rPr>
              <a:t>along the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QQ </a:t>
            </a:r>
            <a:r>
              <a:rPr i="1" lang="en-US">
                <a:solidFill>
                  <a:srgbClr val="000000"/>
                </a:solidFill>
                <a:latin typeface="Calibri"/>
              </a:rPr>
              <a:t>(</a:t>
            </a:r>
            <a:r>
              <a:rPr lang="en-US">
                <a:solidFill>
                  <a:srgbClr val="000000"/>
                </a:solidFill>
                <a:latin typeface="Calibri"/>
              </a:rPr>
              <a:t>=</a:t>
            </a:r>
            <a:r>
              <a:rPr i="1" lang="en-US">
                <a:solidFill>
                  <a:srgbClr val="000000"/>
                </a:solidFill>
                <a:latin typeface="Calibri"/>
              </a:rPr>
              <a:t>gluon)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momentum</a:t>
            </a: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(</a:t>
            </a:r>
            <a:r>
              <a:rPr b="1" i="1" lang="en-US" sz="2000">
                <a:solidFill>
                  <a:srgbClr val="0070c0"/>
                </a:solidFill>
                <a:latin typeface="Calibri"/>
              </a:rPr>
              <a:t>helicity</a:t>
            </a:r>
            <a:r>
              <a:rPr i="1" lang="en-US" sz="2000">
                <a:solidFill>
                  <a:srgbClr val="0070c0"/>
                </a:solidFill>
                <a:latin typeface="Calibri"/>
              </a:rPr>
              <a:t> </a:t>
            </a:r>
            <a:r>
              <a:rPr b="1" i="1" lang="en-US" sz="2000">
                <a:solidFill>
                  <a:srgbClr val="0070c0"/>
                </a:solidFill>
                <a:latin typeface="Calibri"/>
              </a:rPr>
              <a:t>axis</a:t>
            </a:r>
            <a:r>
              <a:rPr lang="en-US" sz="2000">
                <a:solidFill>
                  <a:srgbClr val="0070c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715" name="CustomShape 293"/>
          <p:cNvSpPr/>
          <p:nvPr/>
        </p:nvSpPr>
        <p:spPr>
          <a:xfrm>
            <a:off x="182160" y="577800"/>
            <a:ext cx="5439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58ed5"/>
                </a:solidFill>
                <a:latin typeface="Calibri"/>
              </a:rPr>
              <a:t>1)</a:t>
            </a:r>
            <a:endParaRPr/>
          </a:p>
        </p:txBody>
      </p:sp>
      <p:sp>
        <p:nvSpPr>
          <p:cNvPr id="716" name="CustomShape 294"/>
          <p:cNvSpPr/>
          <p:nvPr/>
        </p:nvSpPr>
        <p:spPr>
          <a:xfrm>
            <a:off x="193320" y="4518000"/>
            <a:ext cx="54396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558ed5"/>
                </a:solidFill>
                <a:latin typeface="Calibri"/>
              </a:rPr>
              <a:t>2)</a:t>
            </a:r>
            <a:endParaRPr/>
          </a:p>
        </p:txBody>
      </p:sp>
      <p:sp>
        <p:nvSpPr>
          <p:cNvPr id="717" name="Line 295"/>
          <p:cNvSpPr/>
          <p:nvPr/>
        </p:nvSpPr>
        <p:spPr>
          <a:xfrm flipH="1">
            <a:off x="2054160" y="6403680"/>
            <a:ext cx="14436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18" name="CustomShape 296"/>
          <p:cNvSpPr/>
          <p:nvPr/>
        </p:nvSpPr>
        <p:spPr>
          <a:xfrm>
            <a:off x="155520" y="531720"/>
            <a:ext cx="7811640" cy="3744720"/>
          </a:xfrm>
          <a:prstGeom prst="roundRect">
            <a:avLst>
              <a:gd name="adj" fmla="val 7723"/>
            </a:avLst>
          </a:prstGeom>
          <a:noFill/>
          <a:ln cap="rnd">
            <a:solidFill>
              <a:srgbClr val="000000"/>
            </a:solidFill>
            <a:custDash>
              <a:ds d="140000" sp="105000"/>
            </a:custDash>
          </a:ln>
        </p:spPr>
      </p:sp>
      <p:sp>
        <p:nvSpPr>
          <p:cNvPr id="719" name="CustomShape 297"/>
          <p:cNvSpPr/>
          <p:nvPr/>
        </p:nvSpPr>
        <p:spPr>
          <a:xfrm>
            <a:off x="6670800" y="2913120"/>
            <a:ext cx="2376000" cy="1655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20" name="CustomShape 298"/>
          <p:cNvSpPr/>
          <p:nvPr/>
        </p:nvSpPr>
        <p:spPr>
          <a:xfrm rot="1328400">
            <a:off x="7018200" y="3730320"/>
            <a:ext cx="979200" cy="1023480"/>
          </a:xfrm>
          <a:prstGeom prst="arc">
            <a:avLst>
              <a:gd name="adj1" fmla="val 15520215"/>
              <a:gd name="adj2" fmla="val 19560196"/>
            </a:avLst>
          </a:prstGeom>
          <a:noFill/>
          <a:ln w="936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721" name="CustomShape 299"/>
          <p:cNvSpPr/>
          <p:nvPr/>
        </p:nvSpPr>
        <p:spPr>
          <a:xfrm>
            <a:off x="6595560" y="3502080"/>
            <a:ext cx="97668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high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722" name="CustomShape 300"/>
          <p:cNvSpPr/>
          <p:nvPr/>
        </p:nvSpPr>
        <p:spPr>
          <a:xfrm>
            <a:off x="7159680" y="4103640"/>
            <a:ext cx="1495080" cy="1080"/>
          </a:xfrm>
          <a:prstGeom prst="straightConnector1">
            <a:avLst/>
          </a:prstGeom>
          <a:noFill/>
          <a:ln w="28440">
            <a:solidFill>
              <a:srgbClr val="558ed5"/>
            </a:solidFill>
            <a:custDash>
              <a:ds d="316000" sp="237000"/>
            </a:custDash>
            <a:round/>
            <a:tailEnd len="med" type="arrow" w="sm"/>
          </a:ln>
        </p:spPr>
      </p:sp>
      <p:sp>
        <p:nvSpPr>
          <p:cNvPr id="723" name="CustomShape 301"/>
          <p:cNvSpPr/>
          <p:nvPr/>
        </p:nvSpPr>
        <p:spPr>
          <a:xfrm>
            <a:off x="8435880" y="3700440"/>
            <a:ext cx="642600" cy="40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558ed5"/>
                </a:solidFill>
                <a:latin typeface="Times New Roman"/>
              </a:rPr>
              <a:t>z</a:t>
            </a:r>
            <a:r>
              <a:rPr b="1" lang="en-US" baseline="-25000">
                <a:solidFill>
                  <a:srgbClr val="558ed5"/>
                </a:solidFill>
                <a:latin typeface="Times New Roman"/>
              </a:rPr>
              <a:t>(CS)</a:t>
            </a:r>
            <a:endParaRPr/>
          </a:p>
        </p:txBody>
      </p:sp>
      <p:sp>
        <p:nvSpPr>
          <p:cNvPr id="724" name="CustomShape 302"/>
          <p:cNvSpPr/>
          <p:nvPr/>
        </p:nvSpPr>
        <p:spPr>
          <a:xfrm>
            <a:off x="7869240" y="3498840"/>
            <a:ext cx="531360" cy="305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90°</a:t>
            </a:r>
            <a:endParaRPr/>
          </a:p>
        </p:txBody>
      </p:sp>
      <p:sp>
        <p:nvSpPr>
          <p:cNvPr id="725" name="CustomShape 303"/>
          <p:cNvSpPr/>
          <p:nvPr/>
        </p:nvSpPr>
        <p:spPr>
          <a:xfrm flipH="1" flipV="1" rot="5400000">
            <a:off x="6830280" y="3744360"/>
            <a:ext cx="1449000" cy="1080"/>
          </a:xfrm>
          <a:prstGeom prst="straightConnector1">
            <a:avLst/>
          </a:prstGeom>
          <a:noFill/>
          <a:ln w="28440">
            <a:solidFill>
              <a:srgbClr val="558ed5"/>
            </a:solidFill>
            <a:custDash>
              <a:ds d="316000" sp="237000"/>
            </a:custDash>
            <a:round/>
            <a:tailEnd len="med" type="arrow" w="sm"/>
          </a:ln>
        </p:spPr>
      </p:sp>
      <p:sp>
        <p:nvSpPr>
          <p:cNvPr id="726" name="CustomShape 304"/>
          <p:cNvSpPr/>
          <p:nvPr/>
        </p:nvSpPr>
        <p:spPr>
          <a:xfrm>
            <a:off x="7642080" y="2836800"/>
            <a:ext cx="612360" cy="40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558ed5"/>
                </a:solidFill>
                <a:latin typeface="Times New Roman"/>
              </a:rPr>
              <a:t>z</a:t>
            </a:r>
            <a:r>
              <a:rPr b="1" lang="en-US" baseline="-25000">
                <a:solidFill>
                  <a:srgbClr val="558ed5"/>
                </a:solidFill>
                <a:latin typeface="Times New Roman"/>
              </a:rPr>
              <a:t>(HX)</a:t>
            </a:r>
            <a:endParaRPr/>
          </a:p>
        </p:txBody>
      </p:sp>
      <p:pic>
        <p:nvPicPr>
          <p:cNvPr id="727" name="Picture 363" descr=""/>
          <p:cNvPicPr/>
          <p:nvPr/>
        </p:nvPicPr>
        <p:blipFill>
          <a:blip r:embed="rId1"/>
          <a:srcRect l="147500" t="0" r="0" b="278703"/>
          <a:stretch>
            <a:fillRect/>
          </a:stretch>
        </p:blipFill>
        <p:spPr>
          <a:xfrm>
            <a:off x="6157800" y="4778280"/>
            <a:ext cx="2323800" cy="1649160"/>
          </a:xfrm>
          <a:prstGeom prst="rect">
            <a:avLst/>
          </a:prstGeom>
          <a:ln w="9360">
            <a:noFill/>
          </a:ln>
        </p:spPr>
      </p:pic>
      <p:sp>
        <p:nvSpPr>
          <p:cNvPr id="728" name="CustomShape 305"/>
          <p:cNvSpPr/>
          <p:nvPr/>
        </p:nvSpPr>
        <p:spPr>
          <a:xfrm>
            <a:off x="6432480" y="6002280"/>
            <a:ext cx="1228320" cy="196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29" name="CustomShape 306"/>
          <p:cNvSpPr/>
          <p:nvPr/>
        </p:nvSpPr>
        <p:spPr>
          <a:xfrm>
            <a:off x="7604280" y="5446800"/>
            <a:ext cx="796680" cy="99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30" name="CustomShape 307"/>
          <p:cNvSpPr/>
          <p:nvPr/>
        </p:nvSpPr>
        <p:spPr>
          <a:xfrm>
            <a:off x="7577280" y="5303880"/>
            <a:ext cx="717120" cy="158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31" name="CustomShape 308"/>
          <p:cNvSpPr/>
          <p:nvPr/>
        </p:nvSpPr>
        <p:spPr>
          <a:xfrm>
            <a:off x="7799400" y="5227560"/>
            <a:ext cx="391680" cy="1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32" name="CustomShape 309"/>
          <p:cNvSpPr/>
          <p:nvPr/>
        </p:nvSpPr>
        <p:spPr>
          <a:xfrm>
            <a:off x="7680240" y="5245200"/>
            <a:ext cx="87120" cy="1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733" name="CustomShape 310"/>
          <p:cNvSpPr/>
          <p:nvPr/>
        </p:nvSpPr>
        <p:spPr>
          <a:xfrm>
            <a:off x="6291000" y="4873680"/>
            <a:ext cx="1011600" cy="333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       </a:t>
            </a:r>
            <a:endParaRPr/>
          </a:p>
        </p:txBody>
      </p:sp>
      <p:sp>
        <p:nvSpPr>
          <p:cNvPr id="734" name="CustomShape 311"/>
          <p:cNvSpPr/>
          <p:nvPr/>
        </p:nvSpPr>
        <p:spPr>
          <a:xfrm>
            <a:off x="5925600" y="5345280"/>
            <a:ext cx="3884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b="1"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735" name="CustomShape 312"/>
          <p:cNvSpPr/>
          <p:nvPr/>
        </p:nvSpPr>
        <p:spPr>
          <a:xfrm>
            <a:off x="6491160" y="4917960"/>
            <a:ext cx="453960" cy="30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J/ψ</a:t>
            </a:r>
            <a:endParaRPr/>
          </a:p>
        </p:txBody>
      </p:sp>
      <p:sp>
        <p:nvSpPr>
          <p:cNvPr id="736" name="CustomShape 313"/>
          <p:cNvSpPr/>
          <p:nvPr/>
        </p:nvSpPr>
        <p:spPr>
          <a:xfrm rot="284400">
            <a:off x="6903720" y="5637600"/>
            <a:ext cx="58032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ff"/>
                </a:solidFill>
                <a:latin typeface="Calibri"/>
              </a:rPr>
              <a:t>CDF</a:t>
            </a:r>
            <a:endParaRPr/>
          </a:p>
        </p:txBody>
      </p:sp>
      <p:sp>
        <p:nvSpPr>
          <p:cNvPr id="737" name="CustomShape 314"/>
          <p:cNvSpPr/>
          <p:nvPr/>
        </p:nvSpPr>
        <p:spPr>
          <a:xfrm rot="21168600">
            <a:off x="7130160" y="5166720"/>
            <a:ext cx="89604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f4ee"/>
                </a:solidFill>
                <a:latin typeface="Calibri"/>
              </a:rPr>
              <a:t>NRQCD</a:t>
            </a:r>
            <a:endParaRPr/>
          </a:p>
        </p:txBody>
      </p:sp>
      <p:sp>
        <p:nvSpPr>
          <p:cNvPr id="738" name="CustomShape 315"/>
          <p:cNvSpPr/>
          <p:nvPr/>
        </p:nvSpPr>
        <p:spPr>
          <a:xfrm>
            <a:off x="7634520" y="6419880"/>
            <a:ext cx="766080" cy="207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p</a:t>
            </a:r>
            <a:r>
              <a:rPr b="1" lang="en-US" sz="1200" baseline="-25000">
                <a:solidFill>
                  <a:srgbClr val="161616"/>
                </a:solidFill>
                <a:latin typeface="Arial"/>
              </a:rPr>
              <a:t>T</a:t>
            </a:r>
            <a:r>
              <a:rPr b="1" lang="en-US" sz="1200">
                <a:solidFill>
                  <a:srgbClr val="161616"/>
                </a:solidFill>
                <a:latin typeface="Arial"/>
              </a:rPr>
              <a:t>  [GeV/c]</a:t>
            </a:r>
            <a:endParaRPr/>
          </a:p>
        </p:txBody>
      </p:sp>
      <p:sp>
        <p:nvSpPr>
          <p:cNvPr id="739" name="CustomShape 316"/>
          <p:cNvSpPr/>
          <p:nvPr/>
        </p:nvSpPr>
        <p:spPr>
          <a:xfrm>
            <a:off x="398520" y="2706840"/>
            <a:ext cx="3884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b="1"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740" name="TextShape 317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764F4BC-FBB9-479E-8AA0-1148CC168C2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TextShape 1"/>
          <p:cNvSpPr txBox="1"/>
          <p:nvPr/>
        </p:nvSpPr>
        <p:spPr>
          <a:xfrm>
            <a:off x="457200" y="5724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Example: Drell-Yan, </a:t>
            </a: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Z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 and </a:t>
            </a: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W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 polarization</a:t>
            </a:r>
            <a:endParaRPr/>
          </a:p>
        </p:txBody>
      </p:sp>
      <p:sp>
        <p:nvSpPr>
          <p:cNvPr id="742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DB1E39-57B8-4AEC-80E4-A7CA521C52AE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743" name="CustomShape 3"/>
          <p:cNvSpPr/>
          <p:nvPr/>
        </p:nvSpPr>
        <p:spPr>
          <a:xfrm>
            <a:off x="1467000" y="2247840"/>
            <a:ext cx="1690200" cy="111564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44" name="CustomShape 4"/>
          <p:cNvSpPr/>
          <p:nvPr/>
        </p:nvSpPr>
        <p:spPr>
          <a:xfrm>
            <a:off x="1316160" y="3448080"/>
            <a:ext cx="3024000" cy="122364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745" name="Line 5"/>
          <p:cNvSpPr/>
          <p:nvPr/>
        </p:nvSpPr>
        <p:spPr>
          <a:xfrm>
            <a:off x="1769400" y="3827880"/>
            <a:ext cx="45000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746" name="CustomShape 6"/>
          <p:cNvSpPr/>
          <p:nvPr/>
        </p:nvSpPr>
        <p:spPr>
          <a:xfrm flipV="1" rot="7890000">
            <a:off x="1962720" y="386820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747" name="CustomShape 7"/>
          <p:cNvSpPr/>
          <p:nvPr/>
        </p:nvSpPr>
        <p:spPr>
          <a:xfrm rot="13309800">
            <a:off x="2295000" y="4242600"/>
            <a:ext cx="79560" cy="738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48" name="CustomShape 8"/>
          <p:cNvSpPr/>
          <p:nvPr/>
        </p:nvSpPr>
        <p:spPr>
          <a:xfrm rot="13309800">
            <a:off x="2360160" y="426132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49" name="CustomShape 9"/>
          <p:cNvSpPr/>
          <p:nvPr/>
        </p:nvSpPr>
        <p:spPr>
          <a:xfrm rot="13309800">
            <a:off x="2426400" y="4278600"/>
            <a:ext cx="8028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0" name="CustomShape 10"/>
          <p:cNvSpPr/>
          <p:nvPr/>
        </p:nvSpPr>
        <p:spPr>
          <a:xfrm rot="13309800">
            <a:off x="2492640" y="429408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1" name="CustomShape 11"/>
          <p:cNvSpPr/>
          <p:nvPr/>
        </p:nvSpPr>
        <p:spPr>
          <a:xfrm rot="13309800">
            <a:off x="2559600" y="431208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2" name="CustomShape 12"/>
          <p:cNvSpPr/>
          <p:nvPr/>
        </p:nvSpPr>
        <p:spPr>
          <a:xfrm rot="13309800">
            <a:off x="2625120" y="433080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3" name="CustomShape 13"/>
          <p:cNvSpPr/>
          <p:nvPr/>
        </p:nvSpPr>
        <p:spPr>
          <a:xfrm rot="13309800">
            <a:off x="2238120" y="4228200"/>
            <a:ext cx="81360" cy="41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4" name="CustomShape 14"/>
          <p:cNvSpPr/>
          <p:nvPr/>
        </p:nvSpPr>
        <p:spPr>
          <a:xfrm rot="400800">
            <a:off x="2235960" y="396036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5" name="CustomShape 15"/>
          <p:cNvSpPr/>
          <p:nvPr/>
        </p:nvSpPr>
        <p:spPr>
          <a:xfrm rot="400800">
            <a:off x="2282040" y="396108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6" name="CustomShape 16"/>
          <p:cNvSpPr/>
          <p:nvPr/>
        </p:nvSpPr>
        <p:spPr>
          <a:xfrm rot="400800">
            <a:off x="2331360" y="392760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7" name="CustomShape 17"/>
          <p:cNvSpPr/>
          <p:nvPr/>
        </p:nvSpPr>
        <p:spPr>
          <a:xfrm rot="400800">
            <a:off x="2376360" y="392868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8" name="CustomShape 18"/>
          <p:cNvSpPr/>
          <p:nvPr/>
        </p:nvSpPr>
        <p:spPr>
          <a:xfrm rot="400800">
            <a:off x="2566080" y="38635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59" name="CustomShape 19"/>
          <p:cNvSpPr/>
          <p:nvPr/>
        </p:nvSpPr>
        <p:spPr>
          <a:xfrm rot="400800">
            <a:off x="2520000" y="386424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0" name="CustomShape 20"/>
          <p:cNvSpPr/>
          <p:nvPr/>
        </p:nvSpPr>
        <p:spPr>
          <a:xfrm rot="400800">
            <a:off x="2471400" y="389772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1" name="CustomShape 21"/>
          <p:cNvSpPr/>
          <p:nvPr/>
        </p:nvSpPr>
        <p:spPr>
          <a:xfrm rot="400800">
            <a:off x="2424600" y="389628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2" name="CustomShape 22"/>
          <p:cNvSpPr/>
          <p:nvPr/>
        </p:nvSpPr>
        <p:spPr>
          <a:xfrm rot="400800">
            <a:off x="2660400" y="383616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3" name="CustomShape 23"/>
          <p:cNvSpPr/>
          <p:nvPr/>
        </p:nvSpPr>
        <p:spPr>
          <a:xfrm rot="400800">
            <a:off x="2613960" y="38358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4" name="Line 24"/>
          <p:cNvSpPr/>
          <p:nvPr/>
        </p:nvSpPr>
        <p:spPr>
          <a:xfrm>
            <a:off x="2232000" y="399708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765" name="CustomShape 25"/>
          <p:cNvSpPr/>
          <p:nvPr/>
        </p:nvSpPr>
        <p:spPr>
          <a:xfrm flipV="1" rot="3732600">
            <a:off x="2197800" y="406476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766" name="Line 26"/>
          <p:cNvSpPr/>
          <p:nvPr/>
        </p:nvSpPr>
        <p:spPr>
          <a:xfrm flipH="1">
            <a:off x="1770840" y="4239720"/>
            <a:ext cx="458640" cy="143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67" name="CustomShape 27"/>
          <p:cNvSpPr/>
          <p:nvPr/>
        </p:nvSpPr>
        <p:spPr>
          <a:xfrm flipV="1" rot="2713800">
            <a:off x="1979640" y="4269960"/>
            <a:ext cx="62280" cy="813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68" name="CustomShape 28"/>
          <p:cNvSpPr/>
          <p:nvPr/>
        </p:nvSpPr>
        <p:spPr>
          <a:xfrm>
            <a:off x="2192400" y="3951360"/>
            <a:ext cx="72720" cy="74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769" name="Line 29"/>
          <p:cNvSpPr/>
          <p:nvPr/>
        </p:nvSpPr>
        <p:spPr>
          <a:xfrm>
            <a:off x="3109320" y="3810240"/>
            <a:ext cx="450000" cy="17064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770" name="CustomShape 30"/>
          <p:cNvSpPr/>
          <p:nvPr/>
        </p:nvSpPr>
        <p:spPr>
          <a:xfrm flipV="1" rot="7891200">
            <a:off x="3290400" y="385488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771" name="CustomShape 31"/>
          <p:cNvSpPr/>
          <p:nvPr/>
        </p:nvSpPr>
        <p:spPr>
          <a:xfrm rot="437400">
            <a:off x="3564000" y="394596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2" name="CustomShape 32"/>
          <p:cNvSpPr/>
          <p:nvPr/>
        </p:nvSpPr>
        <p:spPr>
          <a:xfrm rot="437400">
            <a:off x="3610080" y="394704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3" name="CustomShape 33"/>
          <p:cNvSpPr/>
          <p:nvPr/>
        </p:nvSpPr>
        <p:spPr>
          <a:xfrm rot="437400">
            <a:off x="3659400" y="3913560"/>
            <a:ext cx="4536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4" name="CustomShape 34"/>
          <p:cNvSpPr/>
          <p:nvPr/>
        </p:nvSpPr>
        <p:spPr>
          <a:xfrm rot="437400">
            <a:off x="3704400" y="391464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5" name="CustomShape 35"/>
          <p:cNvSpPr/>
          <p:nvPr/>
        </p:nvSpPr>
        <p:spPr>
          <a:xfrm rot="437400">
            <a:off x="3894120" y="384948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6" name="CustomShape 36"/>
          <p:cNvSpPr/>
          <p:nvPr/>
        </p:nvSpPr>
        <p:spPr>
          <a:xfrm rot="437400">
            <a:off x="3848040" y="3850200"/>
            <a:ext cx="4788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7" name="CustomShape 37"/>
          <p:cNvSpPr/>
          <p:nvPr/>
        </p:nvSpPr>
        <p:spPr>
          <a:xfrm rot="437400">
            <a:off x="3799440" y="388404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8" name="CustomShape 38"/>
          <p:cNvSpPr/>
          <p:nvPr/>
        </p:nvSpPr>
        <p:spPr>
          <a:xfrm rot="437400">
            <a:off x="3752640" y="388188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79" name="CustomShape 39"/>
          <p:cNvSpPr/>
          <p:nvPr/>
        </p:nvSpPr>
        <p:spPr>
          <a:xfrm rot="437400">
            <a:off x="3988440" y="3822480"/>
            <a:ext cx="4536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0" name="CustomShape 40"/>
          <p:cNvSpPr/>
          <p:nvPr/>
        </p:nvSpPr>
        <p:spPr>
          <a:xfrm rot="437400">
            <a:off x="3942000" y="382140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1" name="Line 41"/>
          <p:cNvSpPr/>
          <p:nvPr/>
        </p:nvSpPr>
        <p:spPr>
          <a:xfrm>
            <a:off x="3560760" y="398448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782" name="CustomShape 42"/>
          <p:cNvSpPr/>
          <p:nvPr/>
        </p:nvSpPr>
        <p:spPr>
          <a:xfrm flipV="1" rot="3732600">
            <a:off x="3525480" y="4051440"/>
            <a:ext cx="6012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783" name="CustomShape 43"/>
          <p:cNvSpPr/>
          <p:nvPr/>
        </p:nvSpPr>
        <p:spPr>
          <a:xfrm rot="19093800">
            <a:off x="3453480" y="424224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4" name="CustomShape 44"/>
          <p:cNvSpPr/>
          <p:nvPr/>
        </p:nvSpPr>
        <p:spPr>
          <a:xfrm rot="19093800">
            <a:off x="3388320" y="426060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5" name="CustomShape 45"/>
          <p:cNvSpPr/>
          <p:nvPr/>
        </p:nvSpPr>
        <p:spPr>
          <a:xfrm rot="19093800">
            <a:off x="3321000" y="4278240"/>
            <a:ext cx="8064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6" name="CustomShape 46"/>
          <p:cNvSpPr/>
          <p:nvPr/>
        </p:nvSpPr>
        <p:spPr>
          <a:xfrm rot="19093800">
            <a:off x="3255480" y="429336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7" name="CustomShape 47"/>
          <p:cNvSpPr/>
          <p:nvPr/>
        </p:nvSpPr>
        <p:spPr>
          <a:xfrm rot="19093800">
            <a:off x="3188160" y="431136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8" name="CustomShape 48"/>
          <p:cNvSpPr/>
          <p:nvPr/>
        </p:nvSpPr>
        <p:spPr>
          <a:xfrm rot="19093800">
            <a:off x="3122640" y="433008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89" name="CustomShape 49"/>
          <p:cNvSpPr/>
          <p:nvPr/>
        </p:nvSpPr>
        <p:spPr>
          <a:xfrm rot="19093800">
            <a:off x="3508920" y="422748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0" name="Line 50"/>
          <p:cNvSpPr/>
          <p:nvPr/>
        </p:nvSpPr>
        <p:spPr>
          <a:xfrm flipH="1" flipV="1">
            <a:off x="3593520" y="4234320"/>
            <a:ext cx="44820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791" name="CustomShape 51"/>
          <p:cNvSpPr/>
          <p:nvPr/>
        </p:nvSpPr>
        <p:spPr>
          <a:xfrm flipV="1" rot="7891200">
            <a:off x="3759120" y="4272480"/>
            <a:ext cx="63000" cy="78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2" name="CustomShape 52"/>
          <p:cNvSpPr/>
          <p:nvPr/>
        </p:nvSpPr>
        <p:spPr>
          <a:xfrm>
            <a:off x="3522600" y="394488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793" name="CustomShape 53"/>
          <p:cNvSpPr/>
          <p:nvPr/>
        </p:nvSpPr>
        <p:spPr>
          <a:xfrm rot="1547400">
            <a:off x="2306160" y="281988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4" name="CustomShape 54"/>
          <p:cNvSpPr/>
          <p:nvPr/>
        </p:nvSpPr>
        <p:spPr>
          <a:xfrm rot="1547400">
            <a:off x="2351160" y="283608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5" name="CustomShape 55"/>
          <p:cNvSpPr/>
          <p:nvPr/>
        </p:nvSpPr>
        <p:spPr>
          <a:xfrm rot="1547400">
            <a:off x="2409840" y="2819160"/>
            <a:ext cx="4680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6" name="CustomShape 56"/>
          <p:cNvSpPr/>
          <p:nvPr/>
        </p:nvSpPr>
        <p:spPr>
          <a:xfrm rot="1547400">
            <a:off x="2453760" y="283536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7" name="CustomShape 57"/>
          <p:cNvSpPr/>
          <p:nvPr/>
        </p:nvSpPr>
        <p:spPr>
          <a:xfrm rot="1547400">
            <a:off x="2659680" y="283356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8" name="CustomShape 58"/>
          <p:cNvSpPr/>
          <p:nvPr/>
        </p:nvSpPr>
        <p:spPr>
          <a:xfrm rot="1547400">
            <a:off x="2615040" y="2819160"/>
            <a:ext cx="4932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799" name="CustomShape 59"/>
          <p:cNvSpPr/>
          <p:nvPr/>
        </p:nvSpPr>
        <p:spPr>
          <a:xfrm rot="1547400">
            <a:off x="2556360" y="2836080"/>
            <a:ext cx="4680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00" name="CustomShape 60"/>
          <p:cNvSpPr/>
          <p:nvPr/>
        </p:nvSpPr>
        <p:spPr>
          <a:xfrm rot="1547400">
            <a:off x="2511360" y="281952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01" name="CustomShape 61"/>
          <p:cNvSpPr/>
          <p:nvPr/>
        </p:nvSpPr>
        <p:spPr>
          <a:xfrm rot="1547400">
            <a:off x="2760840" y="2837880"/>
            <a:ext cx="4680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02" name="CustomShape 62"/>
          <p:cNvSpPr/>
          <p:nvPr/>
        </p:nvSpPr>
        <p:spPr>
          <a:xfrm rot="1547400">
            <a:off x="2715480" y="282204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03" name="Line 63"/>
          <p:cNvSpPr/>
          <p:nvPr/>
        </p:nvSpPr>
        <p:spPr>
          <a:xfrm>
            <a:off x="1968840" y="2500560"/>
            <a:ext cx="338760" cy="33876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804" name="Line 64"/>
          <p:cNvSpPr/>
          <p:nvPr/>
        </p:nvSpPr>
        <p:spPr>
          <a:xfrm flipH="1">
            <a:off x="1962360" y="2848320"/>
            <a:ext cx="339120" cy="33876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805" name="CustomShape 65"/>
          <p:cNvSpPr/>
          <p:nvPr/>
        </p:nvSpPr>
        <p:spPr>
          <a:xfrm flipV="1" rot="6442200">
            <a:off x="2095920" y="2625480"/>
            <a:ext cx="6156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806" name="CustomShape 66"/>
          <p:cNvSpPr/>
          <p:nvPr/>
        </p:nvSpPr>
        <p:spPr>
          <a:xfrm flipV="1" rot="1038000">
            <a:off x="2117520" y="295236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807" name="CustomShape 67"/>
          <p:cNvSpPr/>
          <p:nvPr/>
        </p:nvSpPr>
        <p:spPr>
          <a:xfrm>
            <a:off x="2246400" y="279072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08" name="CustomShape 68"/>
          <p:cNvSpPr/>
          <p:nvPr/>
        </p:nvSpPr>
        <p:spPr>
          <a:xfrm>
            <a:off x="2568240" y="2529000"/>
            <a:ext cx="318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809" name="CustomShape 69"/>
          <p:cNvSpPr/>
          <p:nvPr/>
        </p:nvSpPr>
        <p:spPr>
          <a:xfrm>
            <a:off x="2269800" y="3587760"/>
            <a:ext cx="318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810" name="CustomShape 70"/>
          <p:cNvSpPr/>
          <p:nvPr/>
        </p:nvSpPr>
        <p:spPr>
          <a:xfrm>
            <a:off x="3654000" y="3527280"/>
            <a:ext cx="318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811" name="CustomShape 71"/>
          <p:cNvSpPr/>
          <p:nvPr/>
        </p:nvSpPr>
        <p:spPr>
          <a:xfrm>
            <a:off x="1725840" y="2247840"/>
            <a:ext cx="32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12" name="CustomShape 72"/>
          <p:cNvSpPr/>
          <p:nvPr/>
        </p:nvSpPr>
        <p:spPr>
          <a:xfrm>
            <a:off x="1521360" y="3586320"/>
            <a:ext cx="32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13" name="CustomShape 73"/>
          <p:cNvSpPr/>
          <p:nvPr/>
        </p:nvSpPr>
        <p:spPr>
          <a:xfrm>
            <a:off x="2867400" y="3564000"/>
            <a:ext cx="32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14" name="CustomShape 74"/>
          <p:cNvSpPr/>
          <p:nvPr/>
        </p:nvSpPr>
        <p:spPr>
          <a:xfrm>
            <a:off x="2200680" y="3921120"/>
            <a:ext cx="4312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815" name="CustomShape 75"/>
          <p:cNvSpPr/>
          <p:nvPr/>
        </p:nvSpPr>
        <p:spPr>
          <a:xfrm>
            <a:off x="3522960" y="3921120"/>
            <a:ext cx="4312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816" name="CustomShape 76"/>
          <p:cNvSpPr/>
          <p:nvPr/>
        </p:nvSpPr>
        <p:spPr>
          <a:xfrm>
            <a:off x="1697400" y="2976840"/>
            <a:ext cx="32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17" name="CustomShape 77"/>
          <p:cNvSpPr/>
          <p:nvPr/>
        </p:nvSpPr>
        <p:spPr>
          <a:xfrm>
            <a:off x="1735200" y="281448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818" name="Line 78"/>
          <p:cNvSpPr/>
          <p:nvPr/>
        </p:nvSpPr>
        <p:spPr>
          <a:xfrm>
            <a:off x="1908360" y="5047560"/>
            <a:ext cx="389880" cy="280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819" name="CustomShape 79"/>
          <p:cNvSpPr/>
          <p:nvPr/>
        </p:nvSpPr>
        <p:spPr>
          <a:xfrm flipV="1" rot="6976200">
            <a:off x="2060640" y="5144760"/>
            <a:ext cx="62640" cy="80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0" name="CustomShape 80"/>
          <p:cNvSpPr/>
          <p:nvPr/>
        </p:nvSpPr>
        <p:spPr>
          <a:xfrm rot="20983200">
            <a:off x="2525040" y="52909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1" name="CustomShape 81"/>
          <p:cNvSpPr/>
          <p:nvPr/>
        </p:nvSpPr>
        <p:spPr>
          <a:xfrm rot="20983200">
            <a:off x="2569320" y="527832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2" name="CustomShape 82"/>
          <p:cNvSpPr/>
          <p:nvPr/>
        </p:nvSpPr>
        <p:spPr>
          <a:xfrm rot="20983200">
            <a:off x="2606760" y="523224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3" name="CustomShape 83"/>
          <p:cNvSpPr/>
          <p:nvPr/>
        </p:nvSpPr>
        <p:spPr>
          <a:xfrm rot="20983200">
            <a:off x="2649960" y="521964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4" name="CustomShape 84"/>
          <p:cNvSpPr/>
          <p:nvPr/>
        </p:nvSpPr>
        <p:spPr>
          <a:xfrm rot="20983200">
            <a:off x="2812320" y="51019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5" name="CustomShape 85"/>
          <p:cNvSpPr/>
          <p:nvPr/>
        </p:nvSpPr>
        <p:spPr>
          <a:xfrm rot="20983200">
            <a:off x="2768760" y="511596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6" name="CustomShape 86"/>
          <p:cNvSpPr/>
          <p:nvPr/>
        </p:nvSpPr>
        <p:spPr>
          <a:xfrm rot="20983200">
            <a:off x="2732040" y="516276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7" name="CustomShape 87"/>
          <p:cNvSpPr/>
          <p:nvPr/>
        </p:nvSpPr>
        <p:spPr>
          <a:xfrm rot="20983200">
            <a:off x="2687040" y="517464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8" name="CustomShape 88"/>
          <p:cNvSpPr/>
          <p:nvPr/>
        </p:nvSpPr>
        <p:spPr>
          <a:xfrm rot="20983200">
            <a:off x="2894760" y="504864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29" name="CustomShape 89"/>
          <p:cNvSpPr/>
          <p:nvPr/>
        </p:nvSpPr>
        <p:spPr>
          <a:xfrm rot="20983200">
            <a:off x="2850120" y="506124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0" name="Line 90"/>
          <p:cNvSpPr/>
          <p:nvPr/>
        </p:nvSpPr>
        <p:spPr>
          <a:xfrm>
            <a:off x="2298600" y="5332320"/>
            <a:ext cx="23328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831" name="CustomShape 91"/>
          <p:cNvSpPr/>
          <p:nvPr/>
        </p:nvSpPr>
        <p:spPr>
          <a:xfrm flipV="1" rot="9132600">
            <a:off x="2375640" y="5288040"/>
            <a:ext cx="60120" cy="810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832" name="CustomShape 92"/>
          <p:cNvSpPr/>
          <p:nvPr/>
        </p:nvSpPr>
        <p:spPr>
          <a:xfrm rot="18047400">
            <a:off x="2175120" y="535932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3" name="CustomShape 93"/>
          <p:cNvSpPr/>
          <p:nvPr/>
        </p:nvSpPr>
        <p:spPr>
          <a:xfrm rot="18047400">
            <a:off x="2118600" y="539676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4" name="CustomShape 94"/>
          <p:cNvSpPr/>
          <p:nvPr/>
        </p:nvSpPr>
        <p:spPr>
          <a:xfrm rot="18047400">
            <a:off x="2059920" y="5433480"/>
            <a:ext cx="8028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5" name="CustomShape 95"/>
          <p:cNvSpPr/>
          <p:nvPr/>
        </p:nvSpPr>
        <p:spPr>
          <a:xfrm rot="18047400">
            <a:off x="2001960" y="546768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6" name="CustomShape 96"/>
          <p:cNvSpPr/>
          <p:nvPr/>
        </p:nvSpPr>
        <p:spPr>
          <a:xfrm rot="18047400">
            <a:off x="1943280" y="550476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7" name="CustomShape 97"/>
          <p:cNvSpPr/>
          <p:nvPr/>
        </p:nvSpPr>
        <p:spPr>
          <a:xfrm rot="18047400">
            <a:off x="1886400" y="554184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8" name="CustomShape 98"/>
          <p:cNvSpPr/>
          <p:nvPr/>
        </p:nvSpPr>
        <p:spPr>
          <a:xfrm rot="18047400">
            <a:off x="2218680" y="532944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839" name="CustomShape 99"/>
          <p:cNvSpPr/>
          <p:nvPr/>
        </p:nvSpPr>
        <p:spPr>
          <a:xfrm>
            <a:off x="2536560" y="4859280"/>
            <a:ext cx="3182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V</a:t>
            </a:r>
            <a:endParaRPr/>
          </a:p>
        </p:txBody>
      </p:sp>
      <p:sp>
        <p:nvSpPr>
          <p:cNvPr id="840" name="CustomShape 100"/>
          <p:cNvSpPr/>
          <p:nvPr/>
        </p:nvSpPr>
        <p:spPr>
          <a:xfrm>
            <a:off x="2595960" y="5425920"/>
            <a:ext cx="32436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41" name="CustomShape 101"/>
          <p:cNvSpPr/>
          <p:nvPr/>
        </p:nvSpPr>
        <p:spPr>
          <a:xfrm>
            <a:off x="2188800" y="5018040"/>
            <a:ext cx="4312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ff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842" name="Line 102"/>
          <p:cNvSpPr/>
          <p:nvPr/>
        </p:nvSpPr>
        <p:spPr>
          <a:xfrm>
            <a:off x="2529000" y="5323680"/>
            <a:ext cx="391320" cy="28080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843" name="CustomShape 103"/>
          <p:cNvSpPr/>
          <p:nvPr/>
        </p:nvSpPr>
        <p:spPr>
          <a:xfrm flipV="1" rot="6985200">
            <a:off x="2682000" y="5420520"/>
            <a:ext cx="63000" cy="810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844" name="CustomShape 104"/>
          <p:cNvSpPr/>
          <p:nvPr/>
        </p:nvSpPr>
        <p:spPr>
          <a:xfrm>
            <a:off x="2487600" y="528624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845" name="CustomShape 105"/>
          <p:cNvSpPr/>
          <p:nvPr/>
        </p:nvSpPr>
        <p:spPr>
          <a:xfrm>
            <a:off x="6624360" y="611280"/>
            <a:ext cx="1397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V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= </a:t>
            </a:r>
            <a:r>
              <a:rPr lang="en-US" sz="1600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*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,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 Z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,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 W</a:t>
            </a:r>
            <a:endParaRPr/>
          </a:p>
        </p:txBody>
      </p:sp>
      <p:sp>
        <p:nvSpPr>
          <p:cNvPr id="846" name="CustomShape 106"/>
          <p:cNvSpPr/>
          <p:nvPr/>
        </p:nvSpPr>
        <p:spPr>
          <a:xfrm>
            <a:off x="-448920" y="531720"/>
            <a:ext cx="745056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000000"/>
                </a:solidFill>
                <a:latin typeface="Calibri"/>
              </a:rPr>
              <a:t>always fully transverse </a:t>
            </a:r>
            <a:r>
              <a:rPr lang="en-US">
                <a:solidFill>
                  <a:srgbClr val="000000"/>
                </a:solidFill>
                <a:latin typeface="Calibri"/>
              </a:rPr>
              <a:t>polarization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but with respect to 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subprocess-dependent quantization axis</a:t>
            </a:r>
            <a:endParaRPr/>
          </a:p>
        </p:txBody>
      </p:sp>
      <p:sp>
        <p:nvSpPr>
          <p:cNvPr id="847" name="CustomShape 107"/>
          <p:cNvSpPr/>
          <p:nvPr/>
        </p:nvSpPr>
        <p:spPr>
          <a:xfrm>
            <a:off x="3263760" y="2281320"/>
            <a:ext cx="430344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ff"/>
                </a:solidFill>
                <a:latin typeface="Calibri"/>
              </a:rPr>
              <a:t>z</a:t>
            </a:r>
            <a:r>
              <a:rPr lang="en-US">
                <a:solidFill>
                  <a:srgbClr val="000000"/>
                </a:solidFill>
                <a:latin typeface="Calibri"/>
              </a:rPr>
              <a:t> = relative dir. of incoming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bar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Collins-Soper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48" name="CustomShape 108"/>
          <p:cNvSpPr/>
          <p:nvPr/>
        </p:nvSpPr>
        <p:spPr>
          <a:xfrm>
            <a:off x="4535640" y="3583080"/>
            <a:ext cx="302076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ff"/>
                </a:solidFill>
                <a:latin typeface="Calibri"/>
              </a:rPr>
              <a:t>z</a:t>
            </a:r>
            <a:r>
              <a:rPr lang="en-US">
                <a:solidFill>
                  <a:srgbClr val="000000"/>
                </a:solidFill>
                <a:latin typeface="Calibri"/>
              </a:rPr>
              <a:t> = dir. of </a:t>
            </a:r>
            <a:r>
              <a:rPr i="1" lang="en-US">
                <a:solidFill>
                  <a:srgbClr val="000000"/>
                </a:solidFill>
                <a:latin typeface="Calibri"/>
              </a:rPr>
              <a:t>one</a:t>
            </a:r>
            <a:r>
              <a:rPr lang="en-US">
                <a:solidFill>
                  <a:srgbClr val="000000"/>
                </a:solidFill>
                <a:latin typeface="Calibri"/>
              </a:rPr>
              <a:t> incoming quark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>
                <a:solidFill>
                  <a:srgbClr val="000000"/>
                </a:solidFill>
                <a:latin typeface="Calibri"/>
              </a:rPr>
              <a:t>Gottfried-Jackson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49" name="CustomShape 109"/>
          <p:cNvSpPr/>
          <p:nvPr/>
        </p:nvSpPr>
        <p:spPr>
          <a:xfrm>
            <a:off x="3234600" y="4809960"/>
            <a:ext cx="260424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ff"/>
                </a:solidFill>
                <a:latin typeface="Calibri"/>
              </a:rPr>
              <a:t>z</a:t>
            </a:r>
            <a:r>
              <a:rPr lang="en-US">
                <a:solidFill>
                  <a:srgbClr val="000000"/>
                </a:solidFill>
                <a:latin typeface="Calibri"/>
              </a:rPr>
              <a:t> = dir. of outgoing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cms-helicity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850" name="CustomShape 110"/>
          <p:cNvSpPr/>
          <p:nvPr/>
        </p:nvSpPr>
        <p:spPr>
          <a:xfrm>
            <a:off x="1517040" y="42148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51" name="CustomShape 111"/>
          <p:cNvSpPr/>
          <p:nvPr/>
        </p:nvSpPr>
        <p:spPr>
          <a:xfrm>
            <a:off x="1548000" y="405288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852" name="CustomShape 112"/>
          <p:cNvSpPr/>
          <p:nvPr/>
        </p:nvSpPr>
        <p:spPr>
          <a:xfrm>
            <a:off x="1535040" y="4746600"/>
            <a:ext cx="1690200" cy="111564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853" name="CustomShape 113"/>
          <p:cNvSpPr/>
          <p:nvPr/>
        </p:nvSpPr>
        <p:spPr>
          <a:xfrm>
            <a:off x="1647000" y="48196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854" name="CustomShape 114"/>
          <p:cNvSpPr/>
          <p:nvPr/>
        </p:nvSpPr>
        <p:spPr>
          <a:xfrm>
            <a:off x="1618560" y="541656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855" name="CustomShape 115"/>
          <p:cNvSpPr/>
          <p:nvPr/>
        </p:nvSpPr>
        <p:spPr>
          <a:xfrm>
            <a:off x="2877120" y="41972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856" name="CustomShape 116"/>
          <p:cNvSpPr/>
          <p:nvPr/>
        </p:nvSpPr>
        <p:spPr>
          <a:xfrm>
            <a:off x="-104760" y="4506840"/>
            <a:ext cx="14461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QCD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corrections</a:t>
            </a:r>
            <a:endParaRPr/>
          </a:p>
        </p:txBody>
      </p:sp>
      <p:sp>
        <p:nvSpPr>
          <p:cNvPr id="857" name="CustomShape 117"/>
          <p:cNvSpPr/>
          <p:nvPr/>
        </p:nvSpPr>
        <p:spPr>
          <a:xfrm flipV="1">
            <a:off x="722160" y="3814560"/>
            <a:ext cx="564840" cy="33624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arrow" w="med"/>
          </a:ln>
        </p:spPr>
      </p:sp>
      <p:sp>
        <p:nvSpPr>
          <p:cNvPr id="858" name="CustomShape 118"/>
          <p:cNvSpPr/>
          <p:nvPr/>
        </p:nvSpPr>
        <p:spPr>
          <a:xfrm>
            <a:off x="838080" y="5097600"/>
            <a:ext cx="641160" cy="34092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arrow" w="med"/>
          </a:ln>
        </p:spPr>
      </p:sp>
      <p:sp>
        <p:nvSpPr>
          <p:cNvPr id="859" name="CustomShape 119"/>
          <p:cNvSpPr/>
          <p:nvPr/>
        </p:nvSpPr>
        <p:spPr>
          <a:xfrm flipV="1">
            <a:off x="982800" y="2778480"/>
            <a:ext cx="364680" cy="7560"/>
          </a:xfrm>
          <a:prstGeom prst="straightConnector1">
            <a:avLst/>
          </a:prstGeom>
          <a:noFill/>
          <a:ln w="9360">
            <a:solidFill>
              <a:srgbClr val="bfbfbf"/>
            </a:solidFill>
            <a:round/>
            <a:tailEnd len="med" type="arrow" w="med"/>
          </a:ln>
        </p:spPr>
      </p:sp>
      <p:sp>
        <p:nvSpPr>
          <p:cNvPr id="860" name="CustomShape 120"/>
          <p:cNvSpPr/>
          <p:nvPr/>
        </p:nvSpPr>
        <p:spPr>
          <a:xfrm>
            <a:off x="3000240" y="1285920"/>
            <a:ext cx="5722560" cy="1224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>
                <a:solidFill>
                  <a:srgbClr val="ff0000"/>
                </a:solidFill>
                <a:latin typeface="Calibri"/>
              </a:rPr>
              <a:t>helicity conservation </a:t>
            </a:r>
            <a:r>
              <a:rPr lang="en-US">
                <a:solidFill>
                  <a:srgbClr val="000000"/>
                </a:solidFill>
                <a:latin typeface="Calibri"/>
              </a:rPr>
              <a:t>at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q-q-V</a:t>
            </a:r>
            <a:r>
              <a:rPr lang="en-US">
                <a:solidFill>
                  <a:srgbClr val="000000"/>
                </a:solidFill>
                <a:latin typeface="Calibri"/>
              </a:rPr>
              <a:t>  (</a:t>
            </a:r>
            <a:r>
              <a:rPr i="1" lang="en-US">
                <a:solidFill>
                  <a:srgbClr val="000000"/>
                </a:solidFill>
                <a:latin typeface="Calibri"/>
              </a:rPr>
              <a:t>q-q*-V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vertex,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Arial"/>
              </a:rPr>
              <a:t>J</a:t>
            </a:r>
            <a:r>
              <a:rPr b="1" i="1" lang="en-US" baseline="-25000">
                <a:solidFill>
                  <a:srgbClr val="ff0000"/>
                </a:solidFill>
                <a:latin typeface="Calibri"/>
              </a:rPr>
              <a:t>z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± 1</a:t>
            </a:r>
            <a:r>
              <a:rPr lang="en-US">
                <a:solidFill>
                  <a:srgbClr val="0000ff"/>
                </a:solidFill>
                <a:latin typeface="Calibri"/>
              </a:rPr>
              <a:t>  along the </a:t>
            </a:r>
            <a:r>
              <a:rPr i="1" lang="en-US">
                <a:solidFill>
                  <a:srgbClr val="0000ff"/>
                </a:solidFill>
                <a:latin typeface="Calibri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</a:rPr>
              <a:t>-</a:t>
            </a:r>
            <a:r>
              <a:rPr i="1" lang="en-US">
                <a:solidFill>
                  <a:srgbClr val="0000ff"/>
                </a:solidFill>
                <a:latin typeface="Calibri"/>
              </a:rPr>
              <a:t>q (q-q*)</a:t>
            </a:r>
            <a:r>
              <a:rPr lang="en-US">
                <a:solidFill>
                  <a:srgbClr val="0000ff"/>
                </a:solidFill>
                <a:latin typeface="Calibri"/>
              </a:rPr>
              <a:t> scattering direction </a:t>
            </a:r>
            <a:r>
              <a:rPr b="1" i="1" lang="en-US">
                <a:solidFill>
                  <a:srgbClr val="0000ff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861" name="CustomShape 121"/>
          <p:cNvSpPr/>
          <p:nvPr/>
        </p:nvSpPr>
        <p:spPr>
          <a:xfrm>
            <a:off x="4989600" y="141300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862" name="CustomShape 122"/>
          <p:cNvSpPr/>
          <p:nvPr/>
        </p:nvSpPr>
        <p:spPr>
          <a:xfrm>
            <a:off x="6465960" y="113184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863" name="Line 123"/>
          <p:cNvSpPr/>
          <p:nvPr/>
        </p:nvSpPr>
        <p:spPr>
          <a:xfrm flipH="1" flipV="1">
            <a:off x="1417320" y="1758600"/>
            <a:ext cx="6480" cy="8280"/>
          </a:xfrm>
          <a:prstGeom prst="line">
            <a:avLst/>
          </a:prstGeom>
          <a:ln w="57240">
            <a:solidFill>
              <a:srgbClr val="a6a6a6"/>
            </a:solidFill>
            <a:round/>
            <a:headEnd len="lg" type="oval" w="lg"/>
          </a:ln>
        </p:spPr>
      </p:sp>
      <p:sp>
        <p:nvSpPr>
          <p:cNvPr id="864" name="CustomShape 124"/>
          <p:cNvSpPr/>
          <p:nvPr/>
        </p:nvSpPr>
        <p:spPr>
          <a:xfrm>
            <a:off x="522360" y="1766880"/>
            <a:ext cx="2209320" cy="1080"/>
          </a:xfrm>
          <a:prstGeom prst="straightConnector1">
            <a:avLst/>
          </a:prstGeom>
          <a:noFill/>
          <a:ln w="9360">
            <a:solidFill>
              <a:srgbClr val="0000ff"/>
            </a:solidFill>
            <a:custDash>
              <a:ds d="140000" sp="105000"/>
            </a:custDash>
            <a:round/>
            <a:tailEnd len="med" type="arrow" w="sm"/>
          </a:ln>
        </p:spPr>
      </p:sp>
      <p:sp>
        <p:nvSpPr>
          <p:cNvPr id="865" name="CustomShape 125"/>
          <p:cNvSpPr/>
          <p:nvPr/>
        </p:nvSpPr>
        <p:spPr>
          <a:xfrm>
            <a:off x="1515960" y="1763640"/>
            <a:ext cx="612360" cy="1080"/>
          </a:xfrm>
          <a:prstGeom prst="straightConnector1">
            <a:avLst/>
          </a:prstGeom>
          <a:noFill/>
          <a:ln w="38160">
            <a:solidFill>
              <a:srgbClr val="0000ff"/>
            </a:solidFill>
            <a:round/>
            <a:headEnd len="med" type="arrow" w="med"/>
          </a:ln>
        </p:spPr>
      </p:sp>
      <p:sp>
        <p:nvSpPr>
          <p:cNvPr id="866" name="CustomShape 126"/>
          <p:cNvSpPr/>
          <p:nvPr/>
        </p:nvSpPr>
        <p:spPr>
          <a:xfrm rot="16140000">
            <a:off x="922320" y="142128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867" name="CustomShape 127"/>
          <p:cNvSpPr/>
          <p:nvPr/>
        </p:nvSpPr>
        <p:spPr>
          <a:xfrm rot="16140000">
            <a:off x="1796760" y="141660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868" name="CustomShape 128"/>
          <p:cNvSpPr/>
          <p:nvPr/>
        </p:nvSpPr>
        <p:spPr>
          <a:xfrm flipH="1">
            <a:off x="710640" y="1763640"/>
            <a:ext cx="612360" cy="1080"/>
          </a:xfrm>
          <a:prstGeom prst="straightConnector1">
            <a:avLst/>
          </a:prstGeom>
          <a:noFill/>
          <a:ln w="38160">
            <a:solidFill>
              <a:srgbClr val="0000ff"/>
            </a:solidFill>
            <a:round/>
            <a:headEnd len="med" type="arrow" w="med"/>
          </a:ln>
        </p:spPr>
      </p:sp>
      <p:sp>
        <p:nvSpPr>
          <p:cNvPr id="869" name="CustomShape 129"/>
          <p:cNvSpPr/>
          <p:nvPr/>
        </p:nvSpPr>
        <p:spPr>
          <a:xfrm flipH="1" rot="16140600">
            <a:off x="906840" y="128412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870" name="CustomShape 130"/>
          <p:cNvSpPr/>
          <p:nvPr/>
        </p:nvSpPr>
        <p:spPr>
          <a:xfrm flipH="1" rot="16140600">
            <a:off x="1780200" y="1278360"/>
            <a:ext cx="124920" cy="301320"/>
          </a:xfrm>
          <a:prstGeom prst="downArrow">
            <a:avLst>
              <a:gd name="adj1" fmla="val 27641"/>
              <a:gd name="adj2" fmla="val 50000"/>
            </a:avLst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871" name="CustomShape 131"/>
          <p:cNvSpPr/>
          <p:nvPr/>
        </p:nvSpPr>
        <p:spPr>
          <a:xfrm>
            <a:off x="2382480" y="1427040"/>
            <a:ext cx="3121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ff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872" name="CustomShape 132"/>
          <p:cNvSpPr/>
          <p:nvPr/>
        </p:nvSpPr>
        <p:spPr>
          <a:xfrm>
            <a:off x="312840" y="1265400"/>
            <a:ext cx="8314920" cy="75528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</p:sp>
      <p:sp>
        <p:nvSpPr>
          <p:cNvPr id="873" name="CustomShape 133"/>
          <p:cNvSpPr/>
          <p:nvPr/>
        </p:nvSpPr>
        <p:spPr>
          <a:xfrm>
            <a:off x="3155040" y="291924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874" name="CustomShape 134"/>
          <p:cNvSpPr/>
          <p:nvPr/>
        </p:nvSpPr>
        <p:spPr>
          <a:xfrm>
            <a:off x="3234240" y="278748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875" name="CustomShape 135"/>
          <p:cNvSpPr/>
          <p:nvPr/>
        </p:nvSpPr>
        <p:spPr>
          <a:xfrm>
            <a:off x="4390200" y="421452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876" name="CustomShape 136"/>
          <p:cNvSpPr/>
          <p:nvPr/>
        </p:nvSpPr>
        <p:spPr>
          <a:xfrm>
            <a:off x="4469400" y="408312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877" name="CustomShape 137"/>
          <p:cNvSpPr/>
          <p:nvPr/>
        </p:nvSpPr>
        <p:spPr>
          <a:xfrm>
            <a:off x="3363840" y="546228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878" name="CustomShape 138"/>
          <p:cNvSpPr/>
          <p:nvPr/>
        </p:nvSpPr>
        <p:spPr>
          <a:xfrm>
            <a:off x="3442680" y="534348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ff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879" name="CustomShape 139"/>
          <p:cNvSpPr/>
          <p:nvPr/>
        </p:nvSpPr>
        <p:spPr>
          <a:xfrm>
            <a:off x="7134120" y="2262240"/>
            <a:ext cx="614160" cy="3536640"/>
          </a:xfrm>
          <a:prstGeom prst="rightBrace">
            <a:avLst>
              <a:gd name="adj1" fmla="val 51470"/>
              <a:gd name="adj2" fmla="val 50000"/>
            </a:avLst>
          </a:prstGeom>
          <a:noFill/>
          <a:ln w="9360">
            <a:solidFill>
              <a:srgbClr val="bfbfbf"/>
            </a:solidFill>
            <a:round/>
          </a:ln>
        </p:spPr>
      </p:sp>
      <p:sp>
        <p:nvSpPr>
          <p:cNvPr id="880" name="CustomShape 140"/>
          <p:cNvSpPr/>
          <p:nvPr/>
        </p:nvSpPr>
        <p:spPr>
          <a:xfrm>
            <a:off x="7670880" y="3801600"/>
            <a:ext cx="131076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ff0000"/>
                </a:solidFill>
                <a:latin typeface="Calibri"/>
              </a:rPr>
              <a:t>λ</a:t>
            </a:r>
            <a:r>
              <a:rPr b="1" lang="en-US" sz="2400">
                <a:solidFill>
                  <a:srgbClr val="ff00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881" name="CustomShape 141"/>
          <p:cNvSpPr/>
          <p:nvPr/>
        </p:nvSpPr>
        <p:spPr>
          <a:xfrm>
            <a:off x="7782120" y="3670200"/>
            <a:ext cx="477000" cy="516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ff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882" name="CustomShape 142"/>
          <p:cNvSpPr/>
          <p:nvPr/>
        </p:nvSpPr>
        <p:spPr>
          <a:xfrm rot="10135800">
            <a:off x="2973600" y="1548000"/>
            <a:ext cx="928440" cy="421920"/>
          </a:xfrm>
          <a:prstGeom prst="rect">
            <a:avLst/>
          </a:prstGeom>
          <a:noFill/>
          <a:ln w="19080">
            <a:solidFill>
              <a:srgbClr val="ff6600"/>
            </a:solidFill>
            <a:round/>
          </a:ln>
        </p:spPr>
      </p:sp>
      <p:sp>
        <p:nvSpPr>
          <p:cNvPr id="883" name="CustomShape 143"/>
          <p:cNvSpPr/>
          <p:nvPr/>
        </p:nvSpPr>
        <p:spPr>
          <a:xfrm rot="10135800">
            <a:off x="3186360" y="2843280"/>
            <a:ext cx="928440" cy="421920"/>
          </a:xfrm>
          <a:prstGeom prst="rect">
            <a:avLst/>
          </a:prstGeom>
          <a:noFill/>
          <a:ln w="19080">
            <a:solidFill>
              <a:srgbClr val="ff6600"/>
            </a:solidFill>
            <a:round/>
          </a:ln>
        </p:spPr>
      </p:sp>
      <p:sp>
        <p:nvSpPr>
          <p:cNvPr id="884" name="CustomShape 144"/>
          <p:cNvSpPr/>
          <p:nvPr/>
        </p:nvSpPr>
        <p:spPr>
          <a:xfrm rot="10135800">
            <a:off x="4386600" y="4151160"/>
            <a:ext cx="926640" cy="420480"/>
          </a:xfrm>
          <a:prstGeom prst="rect">
            <a:avLst/>
          </a:prstGeom>
          <a:noFill/>
          <a:ln w="19080">
            <a:solidFill>
              <a:srgbClr val="ff6600"/>
            </a:solidFill>
            <a:round/>
          </a:ln>
        </p:spPr>
      </p:sp>
      <p:sp>
        <p:nvSpPr>
          <p:cNvPr id="885" name="CustomShape 145"/>
          <p:cNvSpPr/>
          <p:nvPr/>
        </p:nvSpPr>
        <p:spPr>
          <a:xfrm rot="10135800">
            <a:off x="3382920" y="5397840"/>
            <a:ext cx="928440" cy="421920"/>
          </a:xfrm>
          <a:prstGeom prst="rect">
            <a:avLst/>
          </a:prstGeom>
          <a:noFill/>
          <a:ln w="19080">
            <a:solidFill>
              <a:srgbClr val="ff6600"/>
            </a:solidFill>
            <a:round/>
          </a:ln>
        </p:spPr>
      </p:sp>
      <p:sp>
        <p:nvSpPr>
          <p:cNvPr id="886" name="CustomShape 146"/>
          <p:cNvSpPr/>
          <p:nvPr/>
        </p:nvSpPr>
        <p:spPr>
          <a:xfrm>
            <a:off x="70560" y="6240600"/>
            <a:ext cx="7984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Note:</a:t>
            </a:r>
            <a:endParaRPr/>
          </a:p>
        </p:txBody>
      </p:sp>
      <p:sp>
        <p:nvSpPr>
          <p:cNvPr id="887" name="CustomShape 147"/>
          <p:cNvSpPr/>
          <p:nvPr/>
        </p:nvSpPr>
        <p:spPr>
          <a:xfrm>
            <a:off x="4781520" y="6122880"/>
            <a:ext cx="436212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Lam-Tung relation</a:t>
            </a:r>
            <a:r>
              <a:rPr lang="en-US">
                <a:solidFill>
                  <a:srgbClr val="000000"/>
                </a:solidFill>
                <a:latin typeface="Calibri"/>
              </a:rPr>
              <a:t> simply derives from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rotational invariance + helicity conservation!</a:t>
            </a:r>
            <a:endParaRPr/>
          </a:p>
        </p:txBody>
      </p:sp>
      <p:sp>
        <p:nvSpPr>
          <p:cNvPr id="888" name="CustomShape 148"/>
          <p:cNvSpPr/>
          <p:nvPr/>
        </p:nvSpPr>
        <p:spPr>
          <a:xfrm>
            <a:off x="3257640" y="6202440"/>
            <a:ext cx="1404720" cy="433080"/>
          </a:xfrm>
          <a:prstGeom prst="rect">
            <a:avLst/>
          </a:prstGeom>
          <a:noFill/>
          <a:ln>
            <a:solidFill>
              <a:srgbClr val="bfbfbf"/>
            </a:solidFill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TextShape 1"/>
          <p:cNvSpPr txBox="1"/>
          <p:nvPr/>
        </p:nvSpPr>
        <p:spPr>
          <a:xfrm>
            <a:off x="457200" y="1429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Basic meaning of the frame-invariant quantities</a:t>
            </a:r>
            <a:endParaRPr/>
          </a:p>
        </p:txBody>
      </p:sp>
      <p:sp>
        <p:nvSpPr>
          <p:cNvPr id="890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74013AC-2356-4CE1-BA79-55A7E07EC455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91" name="CustomShape 3"/>
          <p:cNvSpPr/>
          <p:nvPr/>
        </p:nvSpPr>
        <p:spPr>
          <a:xfrm>
            <a:off x="349200" y="658800"/>
            <a:ext cx="8604000" cy="6246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Let us suppose that, in the collected events,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n</a:t>
            </a:r>
            <a:r>
              <a:rPr lang="en-US">
                <a:solidFill>
                  <a:srgbClr val="000000"/>
                </a:solidFill>
                <a:latin typeface="Calibri"/>
              </a:rPr>
              <a:t> different elementary subprocesses yield angular momentum states of the kind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(wrt a given quantization axis), each one with probability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        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rotational properties of J=1 angular momentum states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imply that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quantity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is therefore frame-independent. It can be shown to be equal to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other words, there always exists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 calculable frame-invariant relation</a:t>
            </a:r>
            <a:r>
              <a:rPr lang="en-US">
                <a:solidFill>
                  <a:srgbClr val="000000"/>
                </a:solidFill>
                <a:latin typeface="Calibri"/>
              </a:rPr>
              <a:t> of the form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2" name="CustomShape 4"/>
          <p:cNvSpPr/>
          <p:nvPr/>
        </p:nvSpPr>
        <p:spPr>
          <a:xfrm>
            <a:off x="2873520" y="6226200"/>
            <a:ext cx="3239640" cy="46620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893" name="CustomShape 5"/>
          <p:cNvSpPr/>
          <p:nvPr/>
        </p:nvSpPr>
        <p:spPr>
          <a:xfrm>
            <a:off x="641520" y="3164040"/>
            <a:ext cx="805464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the combinations                      are independent of the choice of the quantization axis</a:t>
            </a:r>
            <a:endParaRPr/>
          </a:p>
        </p:txBody>
      </p:sp>
      <p:sp>
        <p:nvSpPr>
          <p:cNvPr id="894" name="CustomShape 6"/>
          <p:cNvSpPr/>
          <p:nvPr/>
        </p:nvSpPr>
        <p:spPr>
          <a:xfrm>
            <a:off x="6372360" y="4944240"/>
            <a:ext cx="2066400" cy="73656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TextShape 1"/>
          <p:cNvSpPr txBox="1"/>
          <p:nvPr/>
        </p:nvSpPr>
        <p:spPr>
          <a:xfrm>
            <a:off x="457200" y="1429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Simple derivation of the Lam-Tung relation</a:t>
            </a:r>
            <a:endParaRPr/>
          </a:p>
        </p:txBody>
      </p:sp>
      <p:sp>
        <p:nvSpPr>
          <p:cNvPr id="896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562A01-87AC-4204-A9E6-C9A04A43E55E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97" name="CustomShape 3"/>
          <p:cNvSpPr/>
          <p:nvPr/>
        </p:nvSpPr>
        <p:spPr>
          <a:xfrm>
            <a:off x="204840" y="690480"/>
            <a:ext cx="789264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Another consequence of rotational properties of angular momentum eigenstates:</a:t>
            </a:r>
            <a:endParaRPr/>
          </a:p>
        </p:txBody>
      </p:sp>
      <p:sp>
        <p:nvSpPr>
          <p:cNvPr id="898" name="CustomShape 4"/>
          <p:cNvSpPr/>
          <p:nvPr/>
        </p:nvSpPr>
        <p:spPr>
          <a:xfrm>
            <a:off x="3272400" y="6251400"/>
            <a:ext cx="3729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</a:t>
            </a:r>
            <a:endParaRPr/>
          </a:p>
        </p:txBody>
      </p:sp>
      <p:sp>
        <p:nvSpPr>
          <p:cNvPr id="899" name="CustomShape 5"/>
          <p:cNvSpPr/>
          <p:nvPr/>
        </p:nvSpPr>
        <p:spPr>
          <a:xfrm>
            <a:off x="5318280" y="6213600"/>
            <a:ext cx="191268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Lam-Tung identity</a:t>
            </a:r>
            <a:endParaRPr/>
          </a:p>
        </p:txBody>
      </p:sp>
      <p:sp>
        <p:nvSpPr>
          <p:cNvPr id="900" name="CustomShape 6"/>
          <p:cNvSpPr/>
          <p:nvPr/>
        </p:nvSpPr>
        <p:spPr>
          <a:xfrm>
            <a:off x="1492560" y="1117440"/>
            <a:ext cx="5739120" cy="715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for each state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there exists a quantization axis </a:t>
            </a:r>
            <a:r>
              <a:rPr i="1" lang="en-US">
                <a:solidFill>
                  <a:srgbClr val="ff0000"/>
                </a:solidFill>
                <a:latin typeface="Calibri"/>
              </a:rPr>
              <a:t>    </a:t>
            </a:r>
            <a:r>
              <a:rPr lang="en-US">
                <a:solidFill>
                  <a:srgbClr val="ff0000"/>
                </a:solidFill>
                <a:latin typeface="Calibri"/>
              </a:rPr>
              <a:t>     wrt which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901" name="CustomShape 7"/>
          <p:cNvSpPr/>
          <p:nvPr/>
        </p:nvSpPr>
        <p:spPr>
          <a:xfrm>
            <a:off x="192240" y="1897200"/>
            <a:ext cx="873900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 </a:t>
            </a:r>
            <a:r>
              <a:rPr lang="en-US">
                <a:solidFill>
                  <a:srgbClr val="000000"/>
                </a:solidFill>
                <a:latin typeface="Calibri"/>
              </a:rPr>
              <a:t>dileptons produced in each single elementary subprocess have a distribution of the type</a:t>
            </a:r>
            <a:endParaRPr/>
          </a:p>
        </p:txBody>
      </p:sp>
      <p:sp>
        <p:nvSpPr>
          <p:cNvPr id="902" name="CustomShape 8"/>
          <p:cNvSpPr/>
          <p:nvPr/>
        </p:nvSpPr>
        <p:spPr>
          <a:xfrm>
            <a:off x="5013000" y="2354400"/>
            <a:ext cx="38448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wrt its specific  “              ” axis.</a:t>
            </a:r>
            <a:endParaRPr/>
          </a:p>
        </p:txBody>
      </p:sp>
      <p:sp>
        <p:nvSpPr>
          <p:cNvPr id="903" name="CustomShape 9"/>
          <p:cNvSpPr/>
          <p:nvPr/>
        </p:nvSpPr>
        <p:spPr>
          <a:xfrm>
            <a:off x="630360" y="4137120"/>
            <a:ext cx="572256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>
                <a:solidFill>
                  <a:srgbClr val="ff0000"/>
                </a:solidFill>
                <a:latin typeface="Calibri"/>
              </a:rPr>
              <a:t>helicity conservation </a:t>
            </a:r>
            <a:r>
              <a:rPr lang="en-US">
                <a:solidFill>
                  <a:srgbClr val="000000"/>
                </a:solidFill>
                <a:latin typeface="Calibri"/>
              </a:rPr>
              <a:t>at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q-q-</a:t>
            </a:r>
            <a:r>
              <a:rPr lang="en-US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>
                <a:solidFill>
                  <a:srgbClr val="000000"/>
                </a:solidFill>
                <a:latin typeface="Calibri"/>
              </a:rPr>
              <a:t>*</a:t>
            </a:r>
            <a:r>
              <a:rPr lang="en-US">
                <a:solidFill>
                  <a:srgbClr val="000000"/>
                </a:solidFill>
                <a:latin typeface="Calibri"/>
              </a:rPr>
              <a:t>  (</a:t>
            </a:r>
            <a:r>
              <a:rPr i="1" lang="en-US">
                <a:solidFill>
                  <a:srgbClr val="000000"/>
                </a:solidFill>
                <a:latin typeface="Calibri"/>
              </a:rPr>
              <a:t>q-q*-</a:t>
            </a:r>
            <a:r>
              <a:rPr lang="en-US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>
                <a:solidFill>
                  <a:srgbClr val="000000"/>
                </a:solidFill>
                <a:latin typeface="Calibri"/>
              </a:rPr>
              <a:t>*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vertex,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                    </a:t>
            </a:r>
            <a:r>
              <a:rPr lang="en-US">
                <a:solidFill>
                  <a:srgbClr val="0000ff"/>
                </a:solidFill>
                <a:latin typeface="Calibri"/>
              </a:rPr>
              <a:t>along the </a:t>
            </a:r>
            <a:r>
              <a:rPr i="1" lang="en-US">
                <a:solidFill>
                  <a:srgbClr val="0000ff"/>
                </a:solidFill>
                <a:latin typeface="Calibri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</a:rPr>
              <a:t>-</a:t>
            </a:r>
            <a:r>
              <a:rPr i="1" lang="en-US">
                <a:solidFill>
                  <a:srgbClr val="0000ff"/>
                </a:solidFill>
                <a:latin typeface="Calibri"/>
              </a:rPr>
              <a:t>q (q-q*)</a:t>
            </a:r>
            <a:r>
              <a:rPr lang="en-US">
                <a:solidFill>
                  <a:srgbClr val="0000ff"/>
                </a:solidFill>
                <a:latin typeface="Calibri"/>
              </a:rPr>
              <a:t> scattering direction</a:t>
            </a:r>
            <a:endParaRPr/>
          </a:p>
        </p:txBody>
      </p:sp>
      <p:sp>
        <p:nvSpPr>
          <p:cNvPr id="904" name="CustomShape 10"/>
          <p:cNvSpPr/>
          <p:nvPr/>
        </p:nvSpPr>
        <p:spPr>
          <a:xfrm>
            <a:off x="912960" y="3030480"/>
            <a:ext cx="2160360" cy="97128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05" name="CustomShape 11"/>
          <p:cNvSpPr/>
          <p:nvPr/>
        </p:nvSpPr>
        <p:spPr>
          <a:xfrm>
            <a:off x="1038240" y="2957400"/>
            <a:ext cx="695880" cy="369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6" name="CustomShape 12"/>
          <p:cNvSpPr/>
          <p:nvPr/>
        </p:nvSpPr>
        <p:spPr>
          <a:xfrm>
            <a:off x="3144960" y="3027240"/>
            <a:ext cx="3347640" cy="97272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07" name="CustomShape 13"/>
          <p:cNvSpPr/>
          <p:nvPr/>
        </p:nvSpPr>
        <p:spPr>
          <a:xfrm>
            <a:off x="3270240" y="2955960"/>
            <a:ext cx="694800" cy="367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08" name="CustomShape 14"/>
          <p:cNvSpPr/>
          <p:nvPr/>
        </p:nvSpPr>
        <p:spPr>
          <a:xfrm>
            <a:off x="18360" y="2832120"/>
            <a:ext cx="952200" cy="699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Calibri"/>
              </a:rPr>
              <a:t>DY:</a:t>
            </a:r>
            <a:endParaRPr/>
          </a:p>
        </p:txBody>
      </p:sp>
      <p:sp>
        <p:nvSpPr>
          <p:cNvPr id="909" name="CustomShape 15"/>
          <p:cNvSpPr/>
          <p:nvPr/>
        </p:nvSpPr>
        <p:spPr>
          <a:xfrm>
            <a:off x="662040" y="5481720"/>
            <a:ext cx="2393640" cy="81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sum independent of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spin alignment directions!</a:t>
            </a:r>
            <a:endParaRPr/>
          </a:p>
        </p:txBody>
      </p:sp>
      <p:sp>
        <p:nvSpPr>
          <p:cNvPr id="910" name="CustomShape 16"/>
          <p:cNvSpPr/>
          <p:nvPr/>
        </p:nvSpPr>
        <p:spPr>
          <a:xfrm>
            <a:off x="2739960" y="6004080"/>
            <a:ext cx="1022040" cy="153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911" name="Line 17"/>
          <p:cNvSpPr/>
          <p:nvPr/>
        </p:nvSpPr>
        <p:spPr>
          <a:xfrm>
            <a:off x="4127040" y="3286440"/>
            <a:ext cx="450000" cy="17028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12" name="CustomShape 18"/>
          <p:cNvSpPr/>
          <p:nvPr/>
        </p:nvSpPr>
        <p:spPr>
          <a:xfrm flipV="1" rot="7890000">
            <a:off x="4320360" y="3327120"/>
            <a:ext cx="62640" cy="806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13" name="CustomShape 19"/>
          <p:cNvSpPr/>
          <p:nvPr/>
        </p:nvSpPr>
        <p:spPr>
          <a:xfrm rot="13309200">
            <a:off x="4652280" y="3701520"/>
            <a:ext cx="79560" cy="738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4" name="CustomShape 20"/>
          <p:cNvSpPr/>
          <p:nvPr/>
        </p:nvSpPr>
        <p:spPr>
          <a:xfrm rot="13309200">
            <a:off x="4717440" y="371988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5" name="CustomShape 21"/>
          <p:cNvSpPr/>
          <p:nvPr/>
        </p:nvSpPr>
        <p:spPr>
          <a:xfrm rot="13309200">
            <a:off x="4783680" y="3737520"/>
            <a:ext cx="8028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6" name="CustomShape 22"/>
          <p:cNvSpPr/>
          <p:nvPr/>
        </p:nvSpPr>
        <p:spPr>
          <a:xfrm rot="13309200">
            <a:off x="4849920" y="375300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7" name="CustomShape 23"/>
          <p:cNvSpPr/>
          <p:nvPr/>
        </p:nvSpPr>
        <p:spPr>
          <a:xfrm rot="13309200">
            <a:off x="4916880" y="377064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8" name="CustomShape 24"/>
          <p:cNvSpPr/>
          <p:nvPr/>
        </p:nvSpPr>
        <p:spPr>
          <a:xfrm rot="13309200">
            <a:off x="4982400" y="378936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19" name="CustomShape 25"/>
          <p:cNvSpPr/>
          <p:nvPr/>
        </p:nvSpPr>
        <p:spPr>
          <a:xfrm rot="13309200">
            <a:off x="4595400" y="3687120"/>
            <a:ext cx="81360" cy="41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0" name="CustomShape 26"/>
          <p:cNvSpPr/>
          <p:nvPr/>
        </p:nvSpPr>
        <p:spPr>
          <a:xfrm rot="400800">
            <a:off x="4593600" y="34189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1" name="CustomShape 27"/>
          <p:cNvSpPr/>
          <p:nvPr/>
        </p:nvSpPr>
        <p:spPr>
          <a:xfrm rot="400800">
            <a:off x="4639320" y="342000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2" name="CustomShape 28"/>
          <p:cNvSpPr/>
          <p:nvPr/>
        </p:nvSpPr>
        <p:spPr>
          <a:xfrm rot="400800">
            <a:off x="4688640" y="338652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3" name="CustomShape 29"/>
          <p:cNvSpPr/>
          <p:nvPr/>
        </p:nvSpPr>
        <p:spPr>
          <a:xfrm rot="400800">
            <a:off x="4733640" y="338760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4" name="CustomShape 30"/>
          <p:cNvSpPr/>
          <p:nvPr/>
        </p:nvSpPr>
        <p:spPr>
          <a:xfrm rot="400800">
            <a:off x="4923360" y="332208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5" name="CustomShape 31"/>
          <p:cNvSpPr/>
          <p:nvPr/>
        </p:nvSpPr>
        <p:spPr>
          <a:xfrm rot="400800">
            <a:off x="4877280" y="332280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6" name="CustomShape 32"/>
          <p:cNvSpPr/>
          <p:nvPr/>
        </p:nvSpPr>
        <p:spPr>
          <a:xfrm rot="400800">
            <a:off x="4828680" y="335628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7" name="CustomShape 33"/>
          <p:cNvSpPr/>
          <p:nvPr/>
        </p:nvSpPr>
        <p:spPr>
          <a:xfrm rot="400800">
            <a:off x="4782240" y="33552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8" name="CustomShape 34"/>
          <p:cNvSpPr/>
          <p:nvPr/>
        </p:nvSpPr>
        <p:spPr>
          <a:xfrm rot="400800">
            <a:off x="5017680" y="329472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29" name="CustomShape 35"/>
          <p:cNvSpPr/>
          <p:nvPr/>
        </p:nvSpPr>
        <p:spPr>
          <a:xfrm rot="400800">
            <a:off x="4971240" y="329436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30" name="Line 36"/>
          <p:cNvSpPr/>
          <p:nvPr/>
        </p:nvSpPr>
        <p:spPr>
          <a:xfrm>
            <a:off x="4589280" y="3455640"/>
            <a:ext cx="0" cy="23364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31" name="CustomShape 37"/>
          <p:cNvSpPr/>
          <p:nvPr/>
        </p:nvSpPr>
        <p:spPr>
          <a:xfrm flipV="1" rot="3732600">
            <a:off x="4555080" y="3523680"/>
            <a:ext cx="60120" cy="806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32" name="Line 38"/>
          <p:cNvSpPr/>
          <p:nvPr/>
        </p:nvSpPr>
        <p:spPr>
          <a:xfrm flipH="1">
            <a:off x="4128120" y="3698280"/>
            <a:ext cx="458640" cy="1436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933" name="CustomShape 39"/>
          <p:cNvSpPr/>
          <p:nvPr/>
        </p:nvSpPr>
        <p:spPr>
          <a:xfrm flipV="1" rot="2713800">
            <a:off x="4337280" y="3728880"/>
            <a:ext cx="62280" cy="813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34" name="CustomShape 40"/>
          <p:cNvSpPr/>
          <p:nvPr/>
        </p:nvSpPr>
        <p:spPr>
          <a:xfrm>
            <a:off x="4549680" y="3409920"/>
            <a:ext cx="72720" cy="741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35" name="Line 41"/>
          <p:cNvSpPr/>
          <p:nvPr/>
        </p:nvSpPr>
        <p:spPr>
          <a:xfrm>
            <a:off x="5335200" y="3268800"/>
            <a:ext cx="449640" cy="17064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36" name="CustomShape 42"/>
          <p:cNvSpPr/>
          <p:nvPr/>
        </p:nvSpPr>
        <p:spPr>
          <a:xfrm flipV="1" rot="7891200">
            <a:off x="5515920" y="3313440"/>
            <a:ext cx="63000" cy="806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37" name="CustomShape 43"/>
          <p:cNvSpPr/>
          <p:nvPr/>
        </p:nvSpPr>
        <p:spPr>
          <a:xfrm rot="437400">
            <a:off x="5789880" y="340452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38" name="CustomShape 44"/>
          <p:cNvSpPr/>
          <p:nvPr/>
        </p:nvSpPr>
        <p:spPr>
          <a:xfrm rot="437400">
            <a:off x="5835960" y="340596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39" name="CustomShape 45"/>
          <p:cNvSpPr/>
          <p:nvPr/>
        </p:nvSpPr>
        <p:spPr>
          <a:xfrm rot="437400">
            <a:off x="5884920" y="3372480"/>
            <a:ext cx="4536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0" name="CustomShape 46"/>
          <p:cNvSpPr/>
          <p:nvPr/>
        </p:nvSpPr>
        <p:spPr>
          <a:xfrm rot="437400">
            <a:off x="5930280" y="337356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1" name="CustomShape 47"/>
          <p:cNvSpPr/>
          <p:nvPr/>
        </p:nvSpPr>
        <p:spPr>
          <a:xfrm rot="437400">
            <a:off x="6119640" y="330804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2" name="CustomShape 48"/>
          <p:cNvSpPr/>
          <p:nvPr/>
        </p:nvSpPr>
        <p:spPr>
          <a:xfrm rot="437400">
            <a:off x="6073560" y="3308760"/>
            <a:ext cx="4788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3" name="CustomShape 49"/>
          <p:cNvSpPr/>
          <p:nvPr/>
        </p:nvSpPr>
        <p:spPr>
          <a:xfrm rot="437400">
            <a:off x="6025320" y="334260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4" name="CustomShape 50"/>
          <p:cNvSpPr/>
          <p:nvPr/>
        </p:nvSpPr>
        <p:spPr>
          <a:xfrm rot="437400">
            <a:off x="5978520" y="334080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5" name="CustomShape 51"/>
          <p:cNvSpPr/>
          <p:nvPr/>
        </p:nvSpPr>
        <p:spPr>
          <a:xfrm rot="437400">
            <a:off x="6214320" y="3281040"/>
            <a:ext cx="4536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6" name="CustomShape 52"/>
          <p:cNvSpPr/>
          <p:nvPr/>
        </p:nvSpPr>
        <p:spPr>
          <a:xfrm rot="437400">
            <a:off x="6167520" y="327996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47" name="Line 53"/>
          <p:cNvSpPr/>
          <p:nvPr/>
        </p:nvSpPr>
        <p:spPr>
          <a:xfrm>
            <a:off x="5786280" y="3443040"/>
            <a:ext cx="0" cy="23328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48" name="CustomShape 54"/>
          <p:cNvSpPr/>
          <p:nvPr/>
        </p:nvSpPr>
        <p:spPr>
          <a:xfrm flipV="1" rot="3732600">
            <a:off x="5751360" y="3510000"/>
            <a:ext cx="60120" cy="788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49" name="CustomShape 55"/>
          <p:cNvSpPr/>
          <p:nvPr/>
        </p:nvSpPr>
        <p:spPr>
          <a:xfrm rot="19093800">
            <a:off x="5679000" y="370116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0" name="CustomShape 56"/>
          <p:cNvSpPr/>
          <p:nvPr/>
        </p:nvSpPr>
        <p:spPr>
          <a:xfrm rot="19093800">
            <a:off x="5614200" y="371916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1" name="CustomShape 57"/>
          <p:cNvSpPr/>
          <p:nvPr/>
        </p:nvSpPr>
        <p:spPr>
          <a:xfrm rot="19093800">
            <a:off x="5546520" y="3736800"/>
            <a:ext cx="8064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2" name="CustomShape 58"/>
          <p:cNvSpPr/>
          <p:nvPr/>
        </p:nvSpPr>
        <p:spPr>
          <a:xfrm rot="19093800">
            <a:off x="5481360" y="375228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3" name="CustomShape 59"/>
          <p:cNvSpPr/>
          <p:nvPr/>
        </p:nvSpPr>
        <p:spPr>
          <a:xfrm rot="19093800">
            <a:off x="5413680" y="376992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4" name="CustomShape 60"/>
          <p:cNvSpPr/>
          <p:nvPr/>
        </p:nvSpPr>
        <p:spPr>
          <a:xfrm rot="19093800">
            <a:off x="5348160" y="378864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5" name="CustomShape 61"/>
          <p:cNvSpPr/>
          <p:nvPr/>
        </p:nvSpPr>
        <p:spPr>
          <a:xfrm rot="19093800">
            <a:off x="5734440" y="368640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6" name="Line 62"/>
          <p:cNvSpPr/>
          <p:nvPr/>
        </p:nvSpPr>
        <p:spPr>
          <a:xfrm flipH="1" flipV="1">
            <a:off x="5819400" y="3693240"/>
            <a:ext cx="44820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957" name="CustomShape 63"/>
          <p:cNvSpPr/>
          <p:nvPr/>
        </p:nvSpPr>
        <p:spPr>
          <a:xfrm flipV="1" rot="7891200">
            <a:off x="5985000" y="3731040"/>
            <a:ext cx="63000" cy="78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58" name="CustomShape 64"/>
          <p:cNvSpPr/>
          <p:nvPr/>
        </p:nvSpPr>
        <p:spPr>
          <a:xfrm>
            <a:off x="5748480" y="340344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59" name="CustomShape 65"/>
          <p:cNvSpPr/>
          <p:nvPr/>
        </p:nvSpPr>
        <p:spPr>
          <a:xfrm rot="1547400">
            <a:off x="2337840" y="354204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0" name="CustomShape 66"/>
          <p:cNvSpPr/>
          <p:nvPr/>
        </p:nvSpPr>
        <p:spPr>
          <a:xfrm rot="1547400">
            <a:off x="2382840" y="355824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1" name="CustomShape 67"/>
          <p:cNvSpPr/>
          <p:nvPr/>
        </p:nvSpPr>
        <p:spPr>
          <a:xfrm rot="1547400">
            <a:off x="2441520" y="3541320"/>
            <a:ext cx="4680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2" name="CustomShape 68"/>
          <p:cNvSpPr/>
          <p:nvPr/>
        </p:nvSpPr>
        <p:spPr>
          <a:xfrm rot="1547400">
            <a:off x="2485440" y="355752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3" name="CustomShape 69"/>
          <p:cNvSpPr/>
          <p:nvPr/>
        </p:nvSpPr>
        <p:spPr>
          <a:xfrm rot="1547400">
            <a:off x="2691360" y="355608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4" name="CustomShape 70"/>
          <p:cNvSpPr/>
          <p:nvPr/>
        </p:nvSpPr>
        <p:spPr>
          <a:xfrm rot="1547400">
            <a:off x="2646720" y="3541680"/>
            <a:ext cx="4932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5" name="CustomShape 71"/>
          <p:cNvSpPr/>
          <p:nvPr/>
        </p:nvSpPr>
        <p:spPr>
          <a:xfrm rot="1547400">
            <a:off x="2588040" y="3558240"/>
            <a:ext cx="4680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6" name="CustomShape 72"/>
          <p:cNvSpPr/>
          <p:nvPr/>
        </p:nvSpPr>
        <p:spPr>
          <a:xfrm rot="1547400">
            <a:off x="2543040" y="354168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7" name="CustomShape 73"/>
          <p:cNvSpPr/>
          <p:nvPr/>
        </p:nvSpPr>
        <p:spPr>
          <a:xfrm rot="1547400">
            <a:off x="2792520" y="3560400"/>
            <a:ext cx="4680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8" name="CustomShape 74"/>
          <p:cNvSpPr/>
          <p:nvPr/>
        </p:nvSpPr>
        <p:spPr>
          <a:xfrm rot="1547400">
            <a:off x="2747160" y="354456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69" name="Line 75"/>
          <p:cNvSpPr/>
          <p:nvPr/>
        </p:nvSpPr>
        <p:spPr>
          <a:xfrm>
            <a:off x="2000520" y="3222720"/>
            <a:ext cx="338760" cy="33912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70" name="Line 76"/>
          <p:cNvSpPr/>
          <p:nvPr/>
        </p:nvSpPr>
        <p:spPr>
          <a:xfrm flipH="1">
            <a:off x="1994040" y="3570480"/>
            <a:ext cx="339120" cy="33912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971" name="CustomShape 77"/>
          <p:cNvSpPr/>
          <p:nvPr/>
        </p:nvSpPr>
        <p:spPr>
          <a:xfrm flipV="1" rot="6442200">
            <a:off x="2127600" y="3347640"/>
            <a:ext cx="61560" cy="788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72" name="CustomShape 78"/>
          <p:cNvSpPr/>
          <p:nvPr/>
        </p:nvSpPr>
        <p:spPr>
          <a:xfrm flipV="1" rot="1038000">
            <a:off x="2149200" y="3674880"/>
            <a:ext cx="63000" cy="806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973" name="CustomShape 79"/>
          <p:cNvSpPr/>
          <p:nvPr/>
        </p:nvSpPr>
        <p:spPr>
          <a:xfrm>
            <a:off x="2278080" y="351324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974" name="CustomShape 80"/>
          <p:cNvSpPr/>
          <p:nvPr/>
        </p:nvSpPr>
        <p:spPr>
          <a:xfrm>
            <a:off x="462960" y="4921200"/>
            <a:ext cx="23986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</a:t>
            </a:r>
            <a:r>
              <a:rPr lang="en-US">
                <a:solidFill>
                  <a:srgbClr val="000000"/>
                </a:solidFill>
                <a:latin typeface="Arial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for each diagram</a:t>
            </a:r>
            <a:endParaRPr/>
          </a:p>
        </p:txBody>
      </p:sp>
      <p:sp>
        <p:nvSpPr>
          <p:cNvPr id="975" name="Line 81"/>
          <p:cNvSpPr/>
          <p:nvPr/>
        </p:nvSpPr>
        <p:spPr>
          <a:xfrm flipH="1" flipV="1">
            <a:off x="7300800" y="4657680"/>
            <a:ext cx="6120" cy="7920"/>
          </a:xfrm>
          <a:prstGeom prst="line">
            <a:avLst/>
          </a:prstGeom>
          <a:ln w="57240">
            <a:solidFill>
              <a:srgbClr val="a6a6a6"/>
            </a:solidFill>
            <a:round/>
            <a:headEnd len="lg" type="oval" w="lg"/>
          </a:ln>
        </p:spPr>
      </p:sp>
      <p:sp>
        <p:nvSpPr>
          <p:cNvPr id="976" name="CustomShape 82"/>
          <p:cNvSpPr/>
          <p:nvPr/>
        </p:nvSpPr>
        <p:spPr>
          <a:xfrm>
            <a:off x="6405480" y="4665600"/>
            <a:ext cx="2209320" cy="1080"/>
          </a:xfrm>
          <a:prstGeom prst="straightConnector1">
            <a:avLst/>
          </a:prstGeom>
          <a:noFill/>
          <a:ln w="9360">
            <a:solidFill>
              <a:srgbClr val="0000ff"/>
            </a:solidFill>
            <a:custDash>
              <a:ds d="140000" sp="105000"/>
            </a:custDash>
            <a:round/>
            <a:tailEnd len="med" type="arrow" w="sm"/>
          </a:ln>
        </p:spPr>
      </p:sp>
      <p:sp>
        <p:nvSpPr>
          <p:cNvPr id="977" name="CustomShape 83"/>
          <p:cNvSpPr/>
          <p:nvPr/>
        </p:nvSpPr>
        <p:spPr>
          <a:xfrm>
            <a:off x="7399440" y="4662360"/>
            <a:ext cx="61236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978" name="CustomShape 84"/>
          <p:cNvSpPr/>
          <p:nvPr/>
        </p:nvSpPr>
        <p:spPr>
          <a:xfrm rot="16140000">
            <a:off x="6805440" y="432000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979" name="CustomShape 85"/>
          <p:cNvSpPr/>
          <p:nvPr/>
        </p:nvSpPr>
        <p:spPr>
          <a:xfrm rot="16140000">
            <a:off x="7680240" y="431532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solidFill>
            <a:srgbClr val="ff0000"/>
          </a:solidFill>
          <a:ln w="25560">
            <a:solidFill>
              <a:srgbClr val="ff0000"/>
            </a:solidFill>
            <a:round/>
          </a:ln>
        </p:spPr>
      </p:sp>
      <p:sp>
        <p:nvSpPr>
          <p:cNvPr id="980" name="CustomShape 86"/>
          <p:cNvSpPr/>
          <p:nvPr/>
        </p:nvSpPr>
        <p:spPr>
          <a:xfrm flipH="1">
            <a:off x="6593760" y="4662360"/>
            <a:ext cx="612360" cy="108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headEnd len="med" type="arrow" w="med"/>
          </a:ln>
        </p:spPr>
      </p:sp>
      <p:sp>
        <p:nvSpPr>
          <p:cNvPr id="981" name="CustomShape 87"/>
          <p:cNvSpPr/>
          <p:nvPr/>
        </p:nvSpPr>
        <p:spPr>
          <a:xfrm flipH="1" rot="16140600">
            <a:off x="6789960" y="4182840"/>
            <a:ext cx="124920" cy="299520"/>
          </a:xfrm>
          <a:prstGeom prst="downArrow">
            <a:avLst>
              <a:gd name="adj1" fmla="val 27641"/>
              <a:gd name="adj2" fmla="val 50000"/>
            </a:avLst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982" name="CustomShape 88"/>
          <p:cNvSpPr/>
          <p:nvPr/>
        </p:nvSpPr>
        <p:spPr>
          <a:xfrm flipH="1" rot="16140600">
            <a:off x="7663320" y="4177080"/>
            <a:ext cx="124920" cy="301320"/>
          </a:xfrm>
          <a:prstGeom prst="downArrow">
            <a:avLst>
              <a:gd name="adj1" fmla="val 27641"/>
              <a:gd name="adj2" fmla="val 50000"/>
            </a:avLst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983" name="CustomShape 89"/>
          <p:cNvSpPr/>
          <p:nvPr/>
        </p:nvSpPr>
        <p:spPr>
          <a:xfrm>
            <a:off x="2529720" y="3216240"/>
            <a:ext cx="367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984" name="CustomShape 90"/>
          <p:cNvSpPr/>
          <p:nvPr/>
        </p:nvSpPr>
        <p:spPr>
          <a:xfrm>
            <a:off x="4637880" y="3046320"/>
            <a:ext cx="367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985" name="CustomShape 91"/>
          <p:cNvSpPr/>
          <p:nvPr/>
        </p:nvSpPr>
        <p:spPr>
          <a:xfrm>
            <a:off x="5819040" y="3046320"/>
            <a:ext cx="367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986" name="CustomShape 92"/>
          <p:cNvSpPr/>
          <p:nvPr/>
        </p:nvSpPr>
        <p:spPr>
          <a:xfrm>
            <a:off x="1955160" y="29782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987" name="CustomShape 93"/>
          <p:cNvSpPr/>
          <p:nvPr/>
        </p:nvSpPr>
        <p:spPr>
          <a:xfrm>
            <a:off x="4101480" y="300816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988" name="CustomShape 94"/>
          <p:cNvSpPr/>
          <p:nvPr/>
        </p:nvSpPr>
        <p:spPr>
          <a:xfrm>
            <a:off x="5292000" y="299880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989" name="CustomShape 95"/>
          <p:cNvSpPr/>
          <p:nvPr/>
        </p:nvSpPr>
        <p:spPr>
          <a:xfrm>
            <a:off x="4568760" y="3379680"/>
            <a:ext cx="4096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990" name="CustomShape 96"/>
          <p:cNvSpPr/>
          <p:nvPr/>
        </p:nvSpPr>
        <p:spPr>
          <a:xfrm>
            <a:off x="5759640" y="3379680"/>
            <a:ext cx="4096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991" name="CustomShape 97"/>
          <p:cNvSpPr/>
          <p:nvPr/>
        </p:nvSpPr>
        <p:spPr>
          <a:xfrm>
            <a:off x="2164680" y="36352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992" name="CustomShape 98"/>
          <p:cNvSpPr/>
          <p:nvPr/>
        </p:nvSpPr>
        <p:spPr>
          <a:xfrm>
            <a:off x="2195640" y="347328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993" name="CustomShape 99"/>
          <p:cNvSpPr/>
          <p:nvPr/>
        </p:nvSpPr>
        <p:spPr>
          <a:xfrm>
            <a:off x="4089600" y="398772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994" name="CustomShape 100"/>
          <p:cNvSpPr/>
          <p:nvPr/>
        </p:nvSpPr>
        <p:spPr>
          <a:xfrm>
            <a:off x="2824200" y="426420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995" name="CustomShape 101"/>
          <p:cNvSpPr/>
          <p:nvPr/>
        </p:nvSpPr>
        <p:spPr>
          <a:xfrm>
            <a:off x="6556320" y="3027240"/>
            <a:ext cx="2160360" cy="971280"/>
          </a:xfrm>
          <a:prstGeom prst="roundRect">
            <a:avLst>
              <a:gd name="adj" fmla="val 1666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996" name="CustomShape 102"/>
          <p:cNvSpPr/>
          <p:nvPr/>
        </p:nvSpPr>
        <p:spPr>
          <a:xfrm>
            <a:off x="6683400" y="2955240"/>
            <a:ext cx="694080" cy="36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997" name="Line 103"/>
          <p:cNvSpPr/>
          <p:nvPr/>
        </p:nvSpPr>
        <p:spPr>
          <a:xfrm>
            <a:off x="7526520" y="3255120"/>
            <a:ext cx="389880" cy="28044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998" name="CustomShape 104"/>
          <p:cNvSpPr/>
          <p:nvPr/>
        </p:nvSpPr>
        <p:spPr>
          <a:xfrm flipV="1" rot="6976200">
            <a:off x="7678800" y="3352320"/>
            <a:ext cx="62640" cy="80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999" name="CustomShape 105"/>
          <p:cNvSpPr/>
          <p:nvPr/>
        </p:nvSpPr>
        <p:spPr>
          <a:xfrm rot="20983200">
            <a:off x="8143200" y="349848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0" name="CustomShape 106"/>
          <p:cNvSpPr/>
          <p:nvPr/>
        </p:nvSpPr>
        <p:spPr>
          <a:xfrm rot="20983200">
            <a:off x="8187480" y="348588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1" name="CustomShape 107"/>
          <p:cNvSpPr/>
          <p:nvPr/>
        </p:nvSpPr>
        <p:spPr>
          <a:xfrm rot="20983200">
            <a:off x="8224920" y="343980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2" name="CustomShape 108"/>
          <p:cNvSpPr/>
          <p:nvPr/>
        </p:nvSpPr>
        <p:spPr>
          <a:xfrm rot="20983200">
            <a:off x="8268120" y="342756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3" name="CustomShape 109"/>
          <p:cNvSpPr/>
          <p:nvPr/>
        </p:nvSpPr>
        <p:spPr>
          <a:xfrm rot="20983200">
            <a:off x="8430480" y="330948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4" name="CustomShape 110"/>
          <p:cNvSpPr/>
          <p:nvPr/>
        </p:nvSpPr>
        <p:spPr>
          <a:xfrm rot="20983200">
            <a:off x="8386920" y="332388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5" name="CustomShape 111"/>
          <p:cNvSpPr/>
          <p:nvPr/>
        </p:nvSpPr>
        <p:spPr>
          <a:xfrm rot="20983200">
            <a:off x="8350200" y="337032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6" name="CustomShape 112"/>
          <p:cNvSpPr/>
          <p:nvPr/>
        </p:nvSpPr>
        <p:spPr>
          <a:xfrm rot="20983200">
            <a:off x="8305200" y="33822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7" name="CustomShape 113"/>
          <p:cNvSpPr/>
          <p:nvPr/>
        </p:nvSpPr>
        <p:spPr>
          <a:xfrm rot="20983200">
            <a:off x="8512920" y="325620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8" name="CustomShape 114"/>
          <p:cNvSpPr/>
          <p:nvPr/>
        </p:nvSpPr>
        <p:spPr>
          <a:xfrm rot="20983200">
            <a:off x="8468280" y="326916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09" name="Line 115"/>
          <p:cNvSpPr/>
          <p:nvPr/>
        </p:nvSpPr>
        <p:spPr>
          <a:xfrm>
            <a:off x="7916760" y="3539880"/>
            <a:ext cx="233280" cy="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1010" name="CustomShape 116"/>
          <p:cNvSpPr/>
          <p:nvPr/>
        </p:nvSpPr>
        <p:spPr>
          <a:xfrm flipV="1" rot="9132600">
            <a:off x="7993800" y="3495600"/>
            <a:ext cx="60120" cy="810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1011" name="CustomShape 117"/>
          <p:cNvSpPr/>
          <p:nvPr/>
        </p:nvSpPr>
        <p:spPr>
          <a:xfrm rot="18047400">
            <a:off x="7793280" y="356688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2" name="CustomShape 118"/>
          <p:cNvSpPr/>
          <p:nvPr/>
        </p:nvSpPr>
        <p:spPr>
          <a:xfrm rot="18047400">
            <a:off x="7736760" y="360432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3" name="CustomShape 119"/>
          <p:cNvSpPr/>
          <p:nvPr/>
        </p:nvSpPr>
        <p:spPr>
          <a:xfrm rot="18047400">
            <a:off x="7678080" y="3641040"/>
            <a:ext cx="8028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4" name="CustomShape 120"/>
          <p:cNvSpPr/>
          <p:nvPr/>
        </p:nvSpPr>
        <p:spPr>
          <a:xfrm rot="18047400">
            <a:off x="7620120" y="367524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5" name="CustomShape 121"/>
          <p:cNvSpPr/>
          <p:nvPr/>
        </p:nvSpPr>
        <p:spPr>
          <a:xfrm rot="18047400">
            <a:off x="7561440" y="371232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6" name="CustomShape 122"/>
          <p:cNvSpPr/>
          <p:nvPr/>
        </p:nvSpPr>
        <p:spPr>
          <a:xfrm rot="18047400">
            <a:off x="7504560" y="374976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7" name="CustomShape 123"/>
          <p:cNvSpPr/>
          <p:nvPr/>
        </p:nvSpPr>
        <p:spPr>
          <a:xfrm rot="18047400">
            <a:off x="7836840" y="353736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1018" name="CustomShape 124"/>
          <p:cNvSpPr/>
          <p:nvPr/>
        </p:nvSpPr>
        <p:spPr>
          <a:xfrm>
            <a:off x="8165520" y="3067200"/>
            <a:ext cx="3672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Symbol"/>
              </a:rPr>
              <a:t>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*</a:t>
            </a:r>
            <a:endParaRPr/>
          </a:p>
        </p:txBody>
      </p:sp>
      <p:sp>
        <p:nvSpPr>
          <p:cNvPr id="1019" name="CustomShape 125"/>
          <p:cNvSpPr/>
          <p:nvPr/>
        </p:nvSpPr>
        <p:spPr>
          <a:xfrm>
            <a:off x="8220960" y="36338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1020" name="CustomShape 126"/>
          <p:cNvSpPr/>
          <p:nvPr/>
        </p:nvSpPr>
        <p:spPr>
          <a:xfrm>
            <a:off x="7815960" y="3225960"/>
            <a:ext cx="4096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q*</a:t>
            </a:r>
            <a:endParaRPr/>
          </a:p>
        </p:txBody>
      </p:sp>
      <p:sp>
        <p:nvSpPr>
          <p:cNvPr id="1021" name="Line 127"/>
          <p:cNvSpPr/>
          <p:nvPr/>
        </p:nvSpPr>
        <p:spPr>
          <a:xfrm>
            <a:off x="8147160" y="3531240"/>
            <a:ext cx="391320" cy="2808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1022" name="CustomShape 128"/>
          <p:cNvSpPr/>
          <p:nvPr/>
        </p:nvSpPr>
        <p:spPr>
          <a:xfrm flipV="1" rot="6985200">
            <a:off x="8300160" y="3628080"/>
            <a:ext cx="63000" cy="810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1023" name="CustomShape 129"/>
          <p:cNvSpPr/>
          <p:nvPr/>
        </p:nvSpPr>
        <p:spPr>
          <a:xfrm>
            <a:off x="8105760" y="349416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929A9B-7C06-4264-BC2A-92D54CBCEE0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25" name="CustomShape 2"/>
          <p:cNvSpPr/>
          <p:nvPr/>
        </p:nvSpPr>
        <p:spPr>
          <a:xfrm>
            <a:off x="476280" y="952560"/>
            <a:ext cx="8332560" cy="192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existence</a:t>
            </a:r>
            <a:r>
              <a:rPr lang="en-US">
                <a:solidFill>
                  <a:srgbClr val="000000"/>
                </a:solidFill>
                <a:latin typeface="Calibri"/>
              </a:rPr>
              <a:t> (</a:t>
            </a:r>
            <a:r>
              <a:rPr i="1" lang="en-US">
                <a:solidFill>
                  <a:srgbClr val="000000"/>
                </a:solidFill>
                <a:latin typeface="Calibri"/>
              </a:rPr>
              <a:t>and frame-independence</a:t>
            </a:r>
            <a:r>
              <a:rPr lang="en-US">
                <a:solidFill>
                  <a:srgbClr val="000000"/>
                </a:solidFill>
                <a:latin typeface="Calibri"/>
              </a:rPr>
              <a:t>) of the LT relation is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kinematic</a:t>
            </a:r>
            <a:r>
              <a:rPr lang="en-US">
                <a:solidFill>
                  <a:srgbClr val="000000"/>
                </a:solidFill>
                <a:latin typeface="Calibri"/>
              </a:rPr>
              <a:t> consequence of the rotational properties of  </a:t>
            </a:r>
            <a:r>
              <a:rPr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lang="en-US">
                <a:solidFill>
                  <a:srgbClr val="000000"/>
                </a:solidFill>
                <a:latin typeface="Calibri"/>
              </a:rPr>
              <a:t> = 1 angular momentum eigenstates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>
                <a:solidFill>
                  <a:srgbClr val="000000"/>
                </a:solidFill>
                <a:latin typeface="Calibri"/>
              </a:rPr>
              <a:t>Its </a:t>
            </a:r>
            <a:r>
              <a:rPr i="1" lang="en-US">
                <a:solidFill>
                  <a:srgbClr val="000000"/>
                </a:solidFill>
                <a:latin typeface="Calibri"/>
              </a:rPr>
              <a:t>form</a:t>
            </a:r>
            <a:r>
              <a:rPr lang="en-US">
                <a:solidFill>
                  <a:srgbClr val="000000"/>
                </a:solidFill>
                <a:latin typeface="Calibri"/>
              </a:rPr>
              <a:t> derives from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dynamical</a:t>
            </a:r>
            <a:r>
              <a:rPr lang="en-US">
                <a:solidFill>
                  <a:srgbClr val="000000"/>
                </a:solidFill>
                <a:latin typeface="Calibri"/>
              </a:rPr>
              <a:t> input that all contributing processes produce 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transversely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polarized (</a:t>
            </a:r>
            <a:r>
              <a:rPr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z</a:t>
            </a:r>
            <a:r>
              <a:rPr lang="en-US">
                <a:solidFill>
                  <a:srgbClr val="000000"/>
                </a:solidFill>
                <a:latin typeface="Calibri"/>
              </a:rPr>
              <a:t> = ±1) state (wrt whatever axis)</a:t>
            </a:r>
            <a:endParaRPr/>
          </a:p>
        </p:txBody>
      </p:sp>
      <p:sp>
        <p:nvSpPr>
          <p:cNvPr id="1026" name="TextShape 3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Essence of the LT relation</a:t>
            </a:r>
            <a:endParaRPr/>
          </a:p>
        </p:txBody>
      </p:sp>
      <p:sp>
        <p:nvSpPr>
          <p:cNvPr id="1027" name="CustomShape 4"/>
          <p:cNvSpPr/>
          <p:nvPr/>
        </p:nvSpPr>
        <p:spPr>
          <a:xfrm>
            <a:off x="469800" y="2978280"/>
            <a:ext cx="8356320" cy="3638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Corrections to the Lam-Tung relation (parton-</a:t>
            </a:r>
            <a:r>
              <a:rPr i="1" lang="en-US">
                <a:solidFill>
                  <a:srgbClr val="000000"/>
                </a:solidFill>
                <a:latin typeface="Calibri"/>
              </a:rPr>
              <a:t>k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, higher-twist effects) should continue to yield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invariant</a:t>
            </a:r>
            <a:r>
              <a:rPr lang="en-US">
                <a:solidFill>
                  <a:srgbClr val="000000"/>
                </a:solidFill>
                <a:latin typeface="Calibri"/>
              </a:rPr>
              <a:t> relations.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In the literature, deviations are often searched in the form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But this is not a frame-independent relation. Rather, corrections should be searched in the invariant form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"/>
            </a:pPr>
            <a:r>
              <a:rPr lang="en-US">
                <a:solidFill>
                  <a:srgbClr val="000000"/>
                </a:solidFill>
                <a:latin typeface="Calibri"/>
              </a:rPr>
              <a:t>For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any</a:t>
            </a:r>
            <a:r>
              <a:rPr lang="en-US">
                <a:solidFill>
                  <a:srgbClr val="000000"/>
                </a:solidFill>
                <a:latin typeface="Calibri"/>
              </a:rPr>
              <a:t> superposition of processes, concerning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any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lang="en-US">
                <a:solidFill>
                  <a:srgbClr val="000000"/>
                </a:solidFill>
                <a:latin typeface="Calibri"/>
              </a:rPr>
              <a:t> = 1 particle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(even in parity-violating cases: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</a:t>
            </a:r>
            <a:r>
              <a:rPr lang="en-US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Z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),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we can always calculate 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frame-invariant</a:t>
            </a:r>
            <a:r>
              <a:rPr lang="en-US">
                <a:solidFill>
                  <a:srgbClr val="000000"/>
                </a:solidFill>
                <a:latin typeface="Calibri"/>
              </a:rPr>
              <a:t> relation analogous to the LT relation.</a:t>
            </a:r>
            <a:endParaRPr/>
          </a:p>
        </p:txBody>
      </p:sp>
      <p:sp>
        <p:nvSpPr>
          <p:cNvPr id="1028" name="CustomShape 5"/>
          <p:cNvSpPr/>
          <p:nvPr/>
        </p:nvSpPr>
        <p:spPr>
          <a:xfrm>
            <a:off x="336600" y="2602080"/>
            <a:ext cx="1947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More generally: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Shape 1"/>
          <p:cNvSpPr txBox="1"/>
          <p:nvPr/>
        </p:nvSpPr>
        <p:spPr>
          <a:xfrm>
            <a:off x="457200" y="21420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Reference frames are not all equally good</a:t>
            </a:r>
            <a:endParaRPr/>
          </a:p>
        </p:txBody>
      </p:sp>
      <p:sp>
        <p:nvSpPr>
          <p:cNvPr id="1030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355810-2C84-42D8-B75E-7E69EFE2BC5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31" name="CustomShape 3"/>
          <p:cNvSpPr/>
          <p:nvPr/>
        </p:nvSpPr>
        <p:spPr>
          <a:xfrm>
            <a:off x="717480" y="3201840"/>
            <a:ext cx="793224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Consider </a:t>
            </a: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Calibri"/>
              </a:rPr>
              <a:t> decay.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 simplicity: each experiment has a flat acceptance in its nominal rapidity range:</a:t>
            </a:r>
            <a:endParaRPr/>
          </a:p>
        </p:txBody>
      </p:sp>
      <p:graphicFrame>
        <p:nvGraphicFramePr>
          <p:cNvPr id="1032" name="Table 4"/>
          <p:cNvGraphicFramePr/>
          <p:nvPr/>
        </p:nvGraphicFramePr>
        <p:xfrm>
          <a:off x="3127320" y="4151160"/>
          <a:ext cx="3095280" cy="2228400"/>
        </p:xfrm>
        <a:graphic>
          <a:graphicData uri="http://schemas.openxmlformats.org/drawingml/2006/table">
            <a:tbl>
              <a:tblPr/>
              <a:tblGrid>
                <a:gridCol w="1547640"/>
                <a:gridCol w="1547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0.6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1.8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ATLAS &amp; CMS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2.5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0.9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-4 &lt; y &lt; -2.5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LHCb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2 &lt; y &lt; 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3" name="CustomShape 5"/>
          <p:cNvSpPr/>
          <p:nvPr/>
        </p:nvSpPr>
        <p:spPr>
          <a:xfrm>
            <a:off x="754200" y="1808280"/>
            <a:ext cx="7561080" cy="1461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Gedankenscenario: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how would different experiments observe a Drell-Yan-like decay distribution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>
                <a:solidFill>
                  <a:srgbClr val="000000"/>
                </a:solidFill>
                <a:latin typeface="Calibri"/>
              </a:rPr>
              <a:t>1 + cos</a:t>
            </a:r>
            <a:r>
              <a:rPr b="1" lang="en-US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θ</a:t>
            </a: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  in 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Collins-Soper</a:t>
            </a:r>
            <a:r>
              <a:rPr lang="en-US">
                <a:solidFill>
                  <a:srgbClr val="000000"/>
                </a:solidFill>
                <a:latin typeface="Calibri"/>
              </a:rPr>
              <a:t> frame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with an arbitrary choice of the reference frame?</a:t>
            </a:r>
            <a:endParaRPr/>
          </a:p>
        </p:txBody>
      </p:sp>
      <p:sp>
        <p:nvSpPr>
          <p:cNvPr id="1034" name="CustomShape 6"/>
          <p:cNvSpPr/>
          <p:nvPr/>
        </p:nvSpPr>
        <p:spPr>
          <a:xfrm>
            <a:off x="-222480" y="844560"/>
            <a:ext cx="97351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Especially relevant when the production mechanisms and the resulting polarization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are a priori unknown (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quarkonium, but also newly discovered particles)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11ED60-C4AE-428E-ACE6-9C42E649A5FA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1936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A varied menu for the LHC (and AFTER)</a:t>
            </a:r>
            <a:endParaRPr/>
          </a:p>
        </p:txBody>
      </p:sp>
      <p:sp>
        <p:nvSpPr>
          <p:cNvPr id="127" name="CustomShape 3"/>
          <p:cNvSpPr/>
          <p:nvPr/>
        </p:nvSpPr>
        <p:spPr>
          <a:xfrm>
            <a:off x="560520" y="880920"/>
            <a:ext cx="8172000" cy="379476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Measure polarization = determine average angular momentum composition of the particle, through its decay angular distribution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It offers a much closer insight into the quality/topology of the contributing production processes wrt to decay-averaged production cross sections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Polarization analyses are particularly important to (for example):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understand still unexplained production mechanisms </a:t>
            </a:r>
            <a:r>
              <a:rPr lang="en-US">
                <a:solidFill>
                  <a:srgbClr val="000000"/>
                </a:solidFill>
                <a:latin typeface="Arial"/>
              </a:rPr>
              <a:t>[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J/ψ</a:t>
            </a:r>
            <a:r>
              <a:rPr b="1" lang="en-US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χ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ψ’</a:t>
            </a:r>
            <a:r>
              <a:rPr b="1" lang="en-US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χ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lang="en-US">
                <a:solidFill>
                  <a:srgbClr val="000000"/>
                </a:solidFill>
                <a:latin typeface="Calibri"/>
              </a:rPr>
              <a:t>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characterize the spin of newly (eventually) discovered resonances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[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X</a:t>
            </a:r>
            <a:r>
              <a:rPr b="1" lang="en-US">
                <a:solidFill>
                  <a:srgbClr val="000000"/>
                </a:solidFill>
                <a:latin typeface="Calibri"/>
              </a:rPr>
              <a:t>(3872)</a:t>
            </a:r>
            <a:r>
              <a:rPr lang="en-US">
                <a:solidFill>
                  <a:srgbClr val="000000"/>
                </a:solidFill>
                <a:latin typeface="Arial"/>
              </a:rPr>
              <a:t>, </a:t>
            </a:r>
            <a:r>
              <a:rPr lang="en-US">
                <a:solidFill>
                  <a:srgbClr val="000000"/>
                </a:solidFill>
                <a:latin typeface="Calibri"/>
              </a:rPr>
              <a:t>Higgs,</a:t>
            </a:r>
            <a:r>
              <a:rPr i="1" lang="en-US">
                <a:solidFill>
                  <a:srgbClr val="000000"/>
                </a:solidFill>
                <a:latin typeface="Calibri"/>
              </a:rPr>
              <a:t> Z’</a:t>
            </a:r>
            <a:r>
              <a:rPr lang="en-US">
                <a:solidFill>
                  <a:srgbClr val="000000"/>
                </a:solidFill>
                <a:latin typeface="Calibri"/>
              </a:rPr>
              <a:t>, graviton, ...]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Understand the properties of dense and hot matter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9800" y="383868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036" name="TextShape 1"/>
          <p:cNvSpPr txBox="1"/>
          <p:nvPr/>
        </p:nvSpPr>
        <p:spPr>
          <a:xfrm>
            <a:off x="457200" y="154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The lucky frame choice</a:t>
            </a:r>
            <a:endParaRPr/>
          </a:p>
        </p:txBody>
      </p:sp>
      <p:sp>
        <p:nvSpPr>
          <p:cNvPr id="1037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FCC240A-D2BB-48B8-8780-79A0BA7C5505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038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87760" y="1042920"/>
            <a:ext cx="3960360" cy="2862000"/>
          </a:xfrm>
          <a:prstGeom prst="rect">
            <a:avLst/>
          </a:prstGeom>
          <a:ln w="9360">
            <a:noFill/>
          </a:ln>
        </p:spPr>
      </p:pic>
      <p:pic>
        <p:nvPicPr>
          <p:cNvPr id="1039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00" y="104292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040" name="CustomShape 3"/>
          <p:cNvSpPr/>
          <p:nvPr/>
        </p:nvSpPr>
        <p:spPr>
          <a:xfrm>
            <a:off x="3576960" y="596880"/>
            <a:ext cx="2034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(CS in this case)</a:t>
            </a:r>
            <a:endParaRPr/>
          </a:p>
        </p:txBody>
      </p:sp>
      <p:sp>
        <p:nvSpPr>
          <p:cNvPr id="1041" name="Line 4"/>
          <p:cNvSpPr/>
          <p:nvPr/>
        </p:nvSpPr>
        <p:spPr>
          <a:xfrm>
            <a:off x="1063440" y="132696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42" name="Line 5"/>
          <p:cNvSpPr/>
          <p:nvPr/>
        </p:nvSpPr>
        <p:spPr>
          <a:xfrm>
            <a:off x="1547640" y="132696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43" name="Line 6"/>
          <p:cNvSpPr/>
          <p:nvPr/>
        </p:nvSpPr>
        <p:spPr>
          <a:xfrm>
            <a:off x="1385640" y="132696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44" name="Line 7"/>
          <p:cNvSpPr/>
          <p:nvPr/>
        </p:nvSpPr>
        <p:spPr>
          <a:xfrm>
            <a:off x="1707840" y="132696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45" name="Line 8"/>
          <p:cNvSpPr/>
          <p:nvPr/>
        </p:nvSpPr>
        <p:spPr>
          <a:xfrm>
            <a:off x="1225440" y="132696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46" name="Line 9"/>
          <p:cNvSpPr/>
          <p:nvPr/>
        </p:nvSpPr>
        <p:spPr>
          <a:xfrm>
            <a:off x="1868400" y="132696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47" name="Line 10"/>
          <p:cNvSpPr/>
          <p:nvPr/>
        </p:nvSpPr>
        <p:spPr>
          <a:xfrm>
            <a:off x="2352600" y="132696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48" name="Line 11"/>
          <p:cNvSpPr/>
          <p:nvPr/>
        </p:nvSpPr>
        <p:spPr>
          <a:xfrm>
            <a:off x="2190600" y="132696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49" name="Line 12"/>
          <p:cNvSpPr/>
          <p:nvPr/>
        </p:nvSpPr>
        <p:spPr>
          <a:xfrm>
            <a:off x="2512800" y="132696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50" name="Line 13"/>
          <p:cNvSpPr/>
          <p:nvPr/>
        </p:nvSpPr>
        <p:spPr>
          <a:xfrm>
            <a:off x="2030400" y="132696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51" name="Line 14"/>
          <p:cNvSpPr/>
          <p:nvPr/>
        </p:nvSpPr>
        <p:spPr>
          <a:xfrm>
            <a:off x="2673000" y="132696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52" name="Line 15"/>
          <p:cNvSpPr/>
          <p:nvPr/>
        </p:nvSpPr>
        <p:spPr>
          <a:xfrm>
            <a:off x="3157200" y="1326960"/>
            <a:ext cx="16056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53" name="Line 16"/>
          <p:cNvSpPr/>
          <p:nvPr/>
        </p:nvSpPr>
        <p:spPr>
          <a:xfrm>
            <a:off x="2995560" y="1326960"/>
            <a:ext cx="16164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54" name="Line 17"/>
          <p:cNvSpPr/>
          <p:nvPr/>
        </p:nvSpPr>
        <p:spPr>
          <a:xfrm>
            <a:off x="3317760" y="132696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55" name="Line 18"/>
          <p:cNvSpPr/>
          <p:nvPr/>
        </p:nvSpPr>
        <p:spPr>
          <a:xfrm>
            <a:off x="2835000" y="1326960"/>
            <a:ext cx="16056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56" name="Line 19"/>
          <p:cNvSpPr/>
          <p:nvPr/>
        </p:nvSpPr>
        <p:spPr>
          <a:xfrm>
            <a:off x="3477960" y="132696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57" name="Line 20"/>
          <p:cNvSpPr/>
          <p:nvPr/>
        </p:nvSpPr>
        <p:spPr>
          <a:xfrm>
            <a:off x="3962160" y="1326960"/>
            <a:ext cx="16056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58" name="Line 21"/>
          <p:cNvSpPr/>
          <p:nvPr/>
        </p:nvSpPr>
        <p:spPr>
          <a:xfrm>
            <a:off x="3800160" y="132696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59" name="Line 22"/>
          <p:cNvSpPr/>
          <p:nvPr/>
        </p:nvSpPr>
        <p:spPr>
          <a:xfrm>
            <a:off x="4122720" y="1326960"/>
            <a:ext cx="16164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60" name="Line 23"/>
          <p:cNvSpPr/>
          <p:nvPr/>
        </p:nvSpPr>
        <p:spPr>
          <a:xfrm>
            <a:off x="3639960" y="132696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61" name="Line 24"/>
          <p:cNvSpPr/>
          <p:nvPr/>
        </p:nvSpPr>
        <p:spPr>
          <a:xfrm>
            <a:off x="5086080" y="31906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62" name="Line 25"/>
          <p:cNvSpPr/>
          <p:nvPr/>
        </p:nvSpPr>
        <p:spPr>
          <a:xfrm>
            <a:off x="5570280" y="3190680"/>
            <a:ext cx="16056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63" name="Line 26"/>
          <p:cNvSpPr/>
          <p:nvPr/>
        </p:nvSpPr>
        <p:spPr>
          <a:xfrm>
            <a:off x="5408280" y="31906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64" name="Line 27"/>
          <p:cNvSpPr/>
          <p:nvPr/>
        </p:nvSpPr>
        <p:spPr>
          <a:xfrm>
            <a:off x="5730840" y="3190680"/>
            <a:ext cx="16164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65" name="Line 28"/>
          <p:cNvSpPr/>
          <p:nvPr/>
        </p:nvSpPr>
        <p:spPr>
          <a:xfrm>
            <a:off x="5248080" y="31906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66" name="Line 29"/>
          <p:cNvSpPr/>
          <p:nvPr/>
        </p:nvSpPr>
        <p:spPr>
          <a:xfrm>
            <a:off x="5891040" y="31906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67" name="Line 30"/>
          <p:cNvSpPr/>
          <p:nvPr/>
        </p:nvSpPr>
        <p:spPr>
          <a:xfrm>
            <a:off x="6375240" y="31906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68" name="Line 31"/>
          <p:cNvSpPr/>
          <p:nvPr/>
        </p:nvSpPr>
        <p:spPr>
          <a:xfrm>
            <a:off x="6213240" y="31906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69" name="Line 32"/>
          <p:cNvSpPr/>
          <p:nvPr/>
        </p:nvSpPr>
        <p:spPr>
          <a:xfrm>
            <a:off x="6535440" y="31906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70" name="Line 33"/>
          <p:cNvSpPr/>
          <p:nvPr/>
        </p:nvSpPr>
        <p:spPr>
          <a:xfrm>
            <a:off x="6053040" y="31906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71" name="Line 34"/>
          <p:cNvSpPr/>
          <p:nvPr/>
        </p:nvSpPr>
        <p:spPr>
          <a:xfrm>
            <a:off x="6696000" y="31906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72" name="Line 35"/>
          <p:cNvSpPr/>
          <p:nvPr/>
        </p:nvSpPr>
        <p:spPr>
          <a:xfrm>
            <a:off x="7180200" y="31906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73" name="Line 36"/>
          <p:cNvSpPr/>
          <p:nvPr/>
        </p:nvSpPr>
        <p:spPr>
          <a:xfrm>
            <a:off x="7018200" y="31906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74" name="Line 37"/>
          <p:cNvSpPr/>
          <p:nvPr/>
        </p:nvSpPr>
        <p:spPr>
          <a:xfrm>
            <a:off x="7340400" y="31906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75" name="Line 38"/>
          <p:cNvSpPr/>
          <p:nvPr/>
        </p:nvSpPr>
        <p:spPr>
          <a:xfrm>
            <a:off x="6858000" y="31906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76" name="Line 39"/>
          <p:cNvSpPr/>
          <p:nvPr/>
        </p:nvSpPr>
        <p:spPr>
          <a:xfrm>
            <a:off x="7500600" y="31906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77" name="Line 40"/>
          <p:cNvSpPr/>
          <p:nvPr/>
        </p:nvSpPr>
        <p:spPr>
          <a:xfrm>
            <a:off x="7984800" y="3190680"/>
            <a:ext cx="16056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78" name="Line 41"/>
          <p:cNvSpPr/>
          <p:nvPr/>
        </p:nvSpPr>
        <p:spPr>
          <a:xfrm>
            <a:off x="7823160" y="3190680"/>
            <a:ext cx="16164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79" name="Line 42"/>
          <p:cNvSpPr/>
          <p:nvPr/>
        </p:nvSpPr>
        <p:spPr>
          <a:xfrm>
            <a:off x="8145360" y="31906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80" name="Line 43"/>
          <p:cNvSpPr/>
          <p:nvPr/>
        </p:nvSpPr>
        <p:spPr>
          <a:xfrm>
            <a:off x="7662600" y="3190680"/>
            <a:ext cx="16056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81" name="Line 44"/>
          <p:cNvSpPr/>
          <p:nvPr/>
        </p:nvSpPr>
        <p:spPr>
          <a:xfrm>
            <a:off x="1066680" y="59752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82" name="Line 45"/>
          <p:cNvSpPr/>
          <p:nvPr/>
        </p:nvSpPr>
        <p:spPr>
          <a:xfrm>
            <a:off x="1550880" y="59752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83" name="Line 46"/>
          <p:cNvSpPr/>
          <p:nvPr/>
        </p:nvSpPr>
        <p:spPr>
          <a:xfrm>
            <a:off x="1388880" y="59752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84" name="Line 47"/>
          <p:cNvSpPr/>
          <p:nvPr/>
        </p:nvSpPr>
        <p:spPr>
          <a:xfrm>
            <a:off x="1711080" y="59752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85" name="Line 48"/>
          <p:cNvSpPr/>
          <p:nvPr/>
        </p:nvSpPr>
        <p:spPr>
          <a:xfrm>
            <a:off x="1228680" y="59752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86" name="Line 49"/>
          <p:cNvSpPr/>
          <p:nvPr/>
        </p:nvSpPr>
        <p:spPr>
          <a:xfrm>
            <a:off x="1871640" y="5975280"/>
            <a:ext cx="1616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87" name="Line 50"/>
          <p:cNvSpPr/>
          <p:nvPr/>
        </p:nvSpPr>
        <p:spPr>
          <a:xfrm>
            <a:off x="2355840" y="59752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88" name="Line 51"/>
          <p:cNvSpPr/>
          <p:nvPr/>
        </p:nvSpPr>
        <p:spPr>
          <a:xfrm>
            <a:off x="2193840" y="59752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89" name="Line 52"/>
          <p:cNvSpPr/>
          <p:nvPr/>
        </p:nvSpPr>
        <p:spPr>
          <a:xfrm>
            <a:off x="2516040" y="59752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90" name="Line 53"/>
          <p:cNvSpPr/>
          <p:nvPr/>
        </p:nvSpPr>
        <p:spPr>
          <a:xfrm>
            <a:off x="2033280" y="5975280"/>
            <a:ext cx="16056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91" name="Line 54"/>
          <p:cNvSpPr/>
          <p:nvPr/>
        </p:nvSpPr>
        <p:spPr>
          <a:xfrm>
            <a:off x="2676240" y="59752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92" name="Line 55"/>
          <p:cNvSpPr/>
          <p:nvPr/>
        </p:nvSpPr>
        <p:spPr>
          <a:xfrm>
            <a:off x="3160440" y="5975280"/>
            <a:ext cx="16056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93" name="Line 56"/>
          <p:cNvSpPr/>
          <p:nvPr/>
        </p:nvSpPr>
        <p:spPr>
          <a:xfrm>
            <a:off x="2998440" y="59752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94" name="Line 57"/>
          <p:cNvSpPr/>
          <p:nvPr/>
        </p:nvSpPr>
        <p:spPr>
          <a:xfrm>
            <a:off x="3321000" y="5975280"/>
            <a:ext cx="16164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095" name="Line 58"/>
          <p:cNvSpPr/>
          <p:nvPr/>
        </p:nvSpPr>
        <p:spPr>
          <a:xfrm>
            <a:off x="2838240" y="59752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096" name="Line 59"/>
          <p:cNvSpPr/>
          <p:nvPr/>
        </p:nvSpPr>
        <p:spPr>
          <a:xfrm>
            <a:off x="3481200" y="59752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097" name="Line 60"/>
          <p:cNvSpPr/>
          <p:nvPr/>
        </p:nvSpPr>
        <p:spPr>
          <a:xfrm>
            <a:off x="3965400" y="59752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098" name="Line 61"/>
          <p:cNvSpPr/>
          <p:nvPr/>
        </p:nvSpPr>
        <p:spPr>
          <a:xfrm>
            <a:off x="3803400" y="59752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099" name="Line 62"/>
          <p:cNvSpPr/>
          <p:nvPr/>
        </p:nvSpPr>
        <p:spPr>
          <a:xfrm>
            <a:off x="4125600" y="59752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100" name="Line 63"/>
          <p:cNvSpPr/>
          <p:nvPr/>
        </p:nvSpPr>
        <p:spPr>
          <a:xfrm>
            <a:off x="3643200" y="59752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graphicFrame>
        <p:nvGraphicFramePr>
          <p:cNvPr id="1101" name="Table 64"/>
          <p:cNvGraphicFramePr/>
          <p:nvPr/>
        </p:nvGraphicFramePr>
        <p:xfrm>
          <a:off x="4702320" y="3916440"/>
          <a:ext cx="1875960" cy="137124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5490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 / LHCb</a:t>
                      </a:r>
                      <a:endParaRPr/>
                    </a:p>
                  </a:txBody>
                  <a:tcPr/>
                </a:tc>
              </a:tr>
              <a:tr h="10976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9900"/>
                          </a:solidFill>
                          <a:latin typeface="Calibri"/>
                          <a:ea typeface="ＭＳ Ｐゴシック"/>
                        </a:rPr>
                        <a:t>ATLAS / CMS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TextShape 1"/>
          <p:cNvSpPr txBox="1"/>
          <p:nvPr/>
        </p:nvSpPr>
        <p:spPr>
          <a:xfrm>
            <a:off x="457200" y="154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Less lucky choice</a:t>
            </a:r>
            <a:endParaRPr/>
          </a:p>
        </p:txBody>
      </p:sp>
      <p:sp>
        <p:nvSpPr>
          <p:cNvPr id="1103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1FA6EB4-F164-4863-AA9A-AD27CF087632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10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7760" y="1042920"/>
            <a:ext cx="396036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0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00" y="3838680"/>
            <a:ext cx="395892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0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00" y="104292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107" name="Line 3"/>
          <p:cNvSpPr/>
          <p:nvPr/>
        </p:nvSpPr>
        <p:spPr>
          <a:xfrm flipV="1">
            <a:off x="2141280" y="2874960"/>
            <a:ext cx="0" cy="247320"/>
          </a:xfrm>
          <a:prstGeom prst="line">
            <a:avLst/>
          </a:prstGeom>
          <a:ln w="9360">
            <a:solidFill>
              <a:srgbClr val="404040"/>
            </a:solidFill>
            <a:round/>
            <a:tailEnd len="med" type="arrow" w="med"/>
          </a:ln>
        </p:spPr>
      </p:sp>
      <p:sp>
        <p:nvSpPr>
          <p:cNvPr id="1108" name="CustomShape 4"/>
          <p:cNvSpPr/>
          <p:nvPr/>
        </p:nvSpPr>
        <p:spPr>
          <a:xfrm>
            <a:off x="3582360" y="596880"/>
            <a:ext cx="20588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(HX in this case)</a:t>
            </a:r>
            <a:endParaRPr/>
          </a:p>
        </p:txBody>
      </p:sp>
      <p:graphicFrame>
        <p:nvGraphicFramePr>
          <p:cNvPr id="1109" name="Table 5"/>
          <p:cNvGraphicFramePr/>
          <p:nvPr/>
        </p:nvGraphicFramePr>
        <p:xfrm>
          <a:off x="5234040" y="4057560"/>
          <a:ext cx="1875960" cy="74592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366120">
                <a:tc>
                  <a:tcPr/>
                </a:tc>
              </a:tr>
              <a:tr h="366120">
                <a:tc>
                  <a:tcPr/>
                </a:tc>
              </a:tr>
              <a:tr h="366120">
                <a:tc>
                  <a:tcPr/>
                </a:tc>
              </a:tr>
            </a:tbl>
          </a:graphicData>
        </a:graphic>
      </p:graphicFrame>
      <p:sp>
        <p:nvSpPr>
          <p:cNvPr id="1110" name="CustomShape 6"/>
          <p:cNvSpPr/>
          <p:nvPr/>
        </p:nvSpPr>
        <p:spPr>
          <a:xfrm>
            <a:off x="1796040" y="1295280"/>
            <a:ext cx="14767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 </a:t>
            </a:r>
            <a:r>
              <a:rPr lang="en-US">
                <a:solidFill>
                  <a:srgbClr val="000000"/>
                </a:solidFill>
                <a:latin typeface="Calibri"/>
              </a:rPr>
              <a:t> = +0.65</a:t>
            </a:r>
            <a:endParaRPr/>
          </a:p>
        </p:txBody>
      </p:sp>
      <p:sp>
        <p:nvSpPr>
          <p:cNvPr id="1111" name="Line 7"/>
          <p:cNvSpPr/>
          <p:nvPr/>
        </p:nvSpPr>
        <p:spPr>
          <a:xfrm flipV="1">
            <a:off x="2136600" y="1620720"/>
            <a:ext cx="0" cy="231840"/>
          </a:xfrm>
          <a:prstGeom prst="line">
            <a:avLst/>
          </a:prstGeom>
          <a:ln w="9360">
            <a:solidFill>
              <a:srgbClr val="404040"/>
            </a:solidFill>
            <a:round/>
            <a:headEnd len="med" type="arrow" w="med"/>
          </a:ln>
        </p:spPr>
      </p:sp>
      <p:sp>
        <p:nvSpPr>
          <p:cNvPr id="1112" name="CustomShape 8"/>
          <p:cNvSpPr/>
          <p:nvPr/>
        </p:nvSpPr>
        <p:spPr>
          <a:xfrm>
            <a:off x="2009880" y="3152880"/>
            <a:ext cx="961560" cy="1440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113" name="CustomShape 9"/>
          <p:cNvSpPr/>
          <p:nvPr/>
        </p:nvSpPr>
        <p:spPr>
          <a:xfrm>
            <a:off x="1789200" y="3035160"/>
            <a:ext cx="140976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 </a:t>
            </a:r>
            <a:r>
              <a:rPr lang="en-US">
                <a:solidFill>
                  <a:srgbClr val="000000"/>
                </a:solidFill>
                <a:latin typeface="Calibri"/>
              </a:rPr>
              <a:t> = </a:t>
            </a:r>
            <a:r>
              <a:rPr lang="en-US">
                <a:solidFill>
                  <a:srgbClr val="000000"/>
                </a:solidFill>
                <a:latin typeface="Symbol"/>
              </a:rPr>
              <a:t></a:t>
            </a:r>
            <a:r>
              <a:rPr lang="en-US">
                <a:solidFill>
                  <a:srgbClr val="000000"/>
                </a:solidFill>
                <a:latin typeface="Calibri"/>
              </a:rPr>
              <a:t>0.10</a:t>
            </a:r>
            <a:endParaRPr/>
          </a:p>
        </p:txBody>
      </p:sp>
      <p:sp>
        <p:nvSpPr>
          <p:cNvPr id="1114" name="CustomShape 10"/>
          <p:cNvSpPr/>
          <p:nvPr/>
        </p:nvSpPr>
        <p:spPr>
          <a:xfrm>
            <a:off x="8567640" y="1166760"/>
            <a:ext cx="55224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Calibri"/>
              </a:rPr>
              <a:t>+1/3</a:t>
            </a:r>
            <a:endParaRPr/>
          </a:p>
        </p:txBody>
      </p:sp>
      <p:sp>
        <p:nvSpPr>
          <p:cNvPr id="1115" name="CustomShape 11"/>
          <p:cNvSpPr/>
          <p:nvPr/>
        </p:nvSpPr>
        <p:spPr>
          <a:xfrm flipH="1">
            <a:off x="8321040" y="1339920"/>
            <a:ext cx="293400" cy="1080"/>
          </a:xfrm>
          <a:prstGeom prst="straightConnector1">
            <a:avLst/>
          </a:prstGeom>
          <a:noFill/>
          <a:ln w="9360">
            <a:solidFill>
              <a:srgbClr val="0d0d0d"/>
            </a:solidFill>
            <a:round/>
            <a:tailEnd len="med" type="arrow" w="med"/>
          </a:ln>
        </p:spPr>
      </p:sp>
      <p:sp>
        <p:nvSpPr>
          <p:cNvPr id="1116" name="CustomShape 12"/>
          <p:cNvSpPr/>
          <p:nvPr/>
        </p:nvSpPr>
        <p:spPr>
          <a:xfrm>
            <a:off x="173160" y="3073320"/>
            <a:ext cx="55224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Symbol"/>
              </a:rPr>
              <a:t></a:t>
            </a:r>
            <a:r>
              <a:rPr b="1" lang="en-US" sz="1400">
                <a:solidFill>
                  <a:srgbClr val="000000"/>
                </a:solidFill>
                <a:latin typeface="Calibri"/>
              </a:rPr>
              <a:t>1/3</a:t>
            </a:r>
            <a:endParaRPr/>
          </a:p>
        </p:txBody>
      </p:sp>
      <p:sp>
        <p:nvSpPr>
          <p:cNvPr id="1117" name="CustomShape 13"/>
          <p:cNvSpPr/>
          <p:nvPr/>
        </p:nvSpPr>
        <p:spPr>
          <a:xfrm>
            <a:off x="666720" y="3222720"/>
            <a:ext cx="293400" cy="1080"/>
          </a:xfrm>
          <a:prstGeom prst="straightConnector1">
            <a:avLst/>
          </a:prstGeom>
          <a:noFill/>
          <a:ln w="9360">
            <a:solidFill>
              <a:srgbClr val="0d0d0d"/>
            </a:solidFill>
            <a:round/>
            <a:tailEnd len="med" type="arrow" w="med"/>
          </a:ln>
        </p:spPr>
      </p:sp>
      <p:graphicFrame>
        <p:nvGraphicFramePr>
          <p:cNvPr id="1118" name="Table 14"/>
          <p:cNvGraphicFramePr/>
          <p:nvPr/>
        </p:nvGraphicFramePr>
        <p:xfrm>
          <a:off x="4702320" y="3916440"/>
          <a:ext cx="1875960" cy="137124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5490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 / LHCb</a:t>
                      </a:r>
                      <a:endParaRPr/>
                    </a:p>
                  </a:txBody>
                  <a:tcPr/>
                </a:tc>
              </a:tr>
              <a:tr h="10976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9900"/>
                          </a:solidFill>
                          <a:latin typeface="Calibri"/>
                          <a:ea typeface="ＭＳ Ｐゴシック"/>
                        </a:rPr>
                        <a:t>ATLAS / CMS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19" name="CustomShape 15"/>
          <p:cNvSpPr/>
          <p:nvPr/>
        </p:nvSpPr>
        <p:spPr>
          <a:xfrm>
            <a:off x="5241960" y="5502240"/>
            <a:ext cx="3642840" cy="2047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artificial dependence on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and on the specific acceptance</a:t>
            </a:r>
            <a:endParaRPr/>
          </a:p>
          <a:p>
            <a:pPr>
              <a:lnSpc>
                <a:spcPct val="100000"/>
              </a:lnSpc>
              <a:buFont typeface="Symbol"/>
              <a:buChar char="®"/>
            </a:pP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look for possible “optimal” frame</a:t>
            </a:r>
            <a:endParaRPr/>
          </a:p>
          <a:p>
            <a:pPr>
              <a:lnSpc>
                <a:spcPct val="100000"/>
              </a:lnSpc>
              <a:buFont typeface="Symbol"/>
              <a:buChar char="®"/>
            </a:pP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avoid kinematic integrations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TextShape 1"/>
          <p:cNvSpPr txBox="1"/>
          <p:nvPr/>
        </p:nvSpPr>
        <p:spPr>
          <a:xfrm>
            <a:off x="457200" y="2509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Advantages of “frame-invariant” measurements</a:t>
            </a:r>
            <a:endParaRPr/>
          </a:p>
        </p:txBody>
      </p:sp>
      <p:sp>
        <p:nvSpPr>
          <p:cNvPr id="1121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3B0BF8F-1E8B-4692-8344-E48818A04137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22" name="CustomShape 3"/>
          <p:cNvSpPr/>
          <p:nvPr/>
        </p:nvSpPr>
        <p:spPr>
          <a:xfrm>
            <a:off x="3024360" y="3286080"/>
            <a:ext cx="1439640" cy="363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As before:</a:t>
            </a:r>
            <a:endParaRPr/>
          </a:p>
        </p:txBody>
      </p:sp>
      <p:sp>
        <p:nvSpPr>
          <p:cNvPr id="1123" name="CustomShape 4"/>
          <p:cNvSpPr/>
          <p:nvPr/>
        </p:nvSpPr>
        <p:spPr>
          <a:xfrm>
            <a:off x="322200" y="1257480"/>
            <a:ext cx="8821440" cy="246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Gedankenscenario: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Consider this (purely hypothetic) mixture of subprocesses for </a:t>
            </a: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Calibri"/>
              </a:rPr>
              <a:t> production: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</a:t>
            </a: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>
                <a:solidFill>
                  <a:srgbClr val="000000"/>
                </a:solidFill>
                <a:latin typeface="Calibri"/>
              </a:rPr>
              <a:t>60%</a:t>
            </a:r>
            <a:r>
              <a:rPr lang="en-US">
                <a:solidFill>
                  <a:srgbClr val="000000"/>
                </a:solidFill>
                <a:latin typeface="Calibri"/>
              </a:rPr>
              <a:t> of the events have a natural </a:t>
            </a:r>
            <a:r>
              <a:rPr b="1" lang="en-US">
                <a:solidFill>
                  <a:srgbClr val="000000"/>
                </a:solidFill>
                <a:latin typeface="Calibri"/>
              </a:rPr>
              <a:t>transverse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polarization in 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CS</a:t>
            </a:r>
            <a:r>
              <a:rPr lang="en-US">
                <a:solidFill>
                  <a:srgbClr val="000000"/>
                </a:solidFill>
                <a:latin typeface="Calibri"/>
              </a:rPr>
              <a:t> frame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</a:t>
            </a:r>
            <a:r>
              <a:rPr lang="en-US">
                <a:solidFill>
                  <a:srgbClr val="000000"/>
                </a:solidFill>
                <a:latin typeface="Arial"/>
              </a:rPr>
              <a:t>  </a:t>
            </a:r>
            <a:r>
              <a:rPr b="1" lang="en-US">
                <a:solidFill>
                  <a:srgbClr val="000000"/>
                </a:solidFill>
                <a:latin typeface="Calibri"/>
              </a:rPr>
              <a:t>40%</a:t>
            </a:r>
            <a:r>
              <a:rPr lang="en-US">
                <a:solidFill>
                  <a:srgbClr val="000000"/>
                </a:solidFill>
                <a:latin typeface="Calibri"/>
              </a:rPr>
              <a:t> of the events have a natural </a:t>
            </a:r>
            <a:r>
              <a:rPr b="1" lang="en-US">
                <a:solidFill>
                  <a:srgbClr val="000000"/>
                </a:solidFill>
                <a:latin typeface="Calibri"/>
              </a:rPr>
              <a:t>transverse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polarization in 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HX </a:t>
            </a:r>
            <a:r>
              <a:rPr lang="en-US">
                <a:solidFill>
                  <a:srgbClr val="000000"/>
                </a:solidFill>
                <a:latin typeface="Calibri"/>
              </a:rPr>
              <a:t>frame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24" name="Table 5"/>
          <p:cNvGraphicFramePr/>
          <p:nvPr/>
        </p:nvGraphicFramePr>
        <p:xfrm>
          <a:off x="3127320" y="3819600"/>
          <a:ext cx="3095280" cy="2228400"/>
        </p:xfrm>
        <a:graphic>
          <a:graphicData uri="http://schemas.openxmlformats.org/drawingml/2006/table">
            <a:tbl>
              <a:tblPr/>
              <a:tblGrid>
                <a:gridCol w="1547640"/>
                <a:gridCol w="154764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0.6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1.8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ATLAS &amp; CMS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2.5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|y| &lt; 0.9</a:t>
                      </a:r>
                      <a:endParaRPr/>
                    </a:p>
                  </a:txBody>
                  <a:tcPr/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lang="en-US" baseline="30000">
                          <a:solidFill>
                            <a:srgbClr val="000000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-4 &lt; y &lt; -2.5</a:t>
                      </a:r>
                      <a:endParaRPr/>
                    </a:p>
                  </a:txBody>
                  <a:tcPr/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LHCb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2 &lt; y &lt; 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TextShape 1"/>
          <p:cNvSpPr txBox="1"/>
          <p:nvPr/>
        </p:nvSpPr>
        <p:spPr>
          <a:xfrm>
            <a:off x="457200" y="154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 choice 1 </a:t>
            </a:r>
            <a:endParaRPr/>
          </a:p>
        </p:txBody>
      </p:sp>
      <p:sp>
        <p:nvSpPr>
          <p:cNvPr id="1126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182A175-F257-4B9B-94EF-78CC72D125F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127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7760" y="1042920"/>
            <a:ext cx="396036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28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00" y="3838680"/>
            <a:ext cx="395892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29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00" y="104292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130" name="CustomShape 3"/>
          <p:cNvSpPr/>
          <p:nvPr/>
        </p:nvSpPr>
        <p:spPr>
          <a:xfrm>
            <a:off x="2456640" y="596880"/>
            <a:ext cx="44287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All experiments choose the CS frame</a:t>
            </a:r>
            <a:endParaRPr/>
          </a:p>
        </p:txBody>
      </p:sp>
      <p:graphicFrame>
        <p:nvGraphicFramePr>
          <p:cNvPr id="1131" name="Table 4"/>
          <p:cNvGraphicFramePr/>
          <p:nvPr/>
        </p:nvGraphicFramePr>
        <p:xfrm>
          <a:off x="5073480" y="4176720"/>
          <a:ext cx="1875960" cy="137124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5490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 / LHCb</a:t>
                      </a:r>
                      <a:endParaRPr/>
                    </a:p>
                  </a:txBody>
                  <a:tcPr/>
                </a:tc>
              </a:tr>
              <a:tr h="10976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9900"/>
                          </a:solidFill>
                          <a:latin typeface="Calibri"/>
                          <a:ea typeface="ＭＳ Ｐゴシック"/>
                        </a:rPr>
                        <a:t>ATLAS / CMS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TextShape 1"/>
          <p:cNvSpPr txBox="1"/>
          <p:nvPr/>
        </p:nvSpPr>
        <p:spPr>
          <a:xfrm>
            <a:off x="457200" y="154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 choice 2</a:t>
            </a:r>
            <a:endParaRPr/>
          </a:p>
        </p:txBody>
      </p:sp>
      <p:sp>
        <p:nvSpPr>
          <p:cNvPr id="1133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BED91D-F20A-4280-8105-FFE55C468FF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1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87760" y="1042920"/>
            <a:ext cx="396036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3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9800" y="3838680"/>
            <a:ext cx="3958920" cy="2862000"/>
          </a:xfrm>
          <a:prstGeom prst="rect">
            <a:avLst/>
          </a:prstGeom>
          <a:ln w="9360">
            <a:noFill/>
          </a:ln>
        </p:spPr>
      </p:pic>
      <p:pic>
        <p:nvPicPr>
          <p:cNvPr id="113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9800" y="104292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137" name="CustomShape 3"/>
          <p:cNvSpPr/>
          <p:nvPr/>
        </p:nvSpPr>
        <p:spPr>
          <a:xfrm>
            <a:off x="2438280" y="596880"/>
            <a:ext cx="44528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All experiments choose the HX frame</a:t>
            </a:r>
            <a:endParaRPr/>
          </a:p>
        </p:txBody>
      </p:sp>
      <p:graphicFrame>
        <p:nvGraphicFramePr>
          <p:cNvPr id="1138" name="Table 4"/>
          <p:cNvGraphicFramePr/>
          <p:nvPr/>
        </p:nvGraphicFramePr>
        <p:xfrm>
          <a:off x="5073480" y="4176720"/>
          <a:ext cx="1875960" cy="137124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5490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 / LHCb</a:t>
                      </a:r>
                      <a:endParaRPr/>
                    </a:p>
                  </a:txBody>
                  <a:tcPr/>
                </a:tc>
              </a:tr>
              <a:tr h="10976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9900"/>
                          </a:solidFill>
                          <a:latin typeface="Calibri"/>
                          <a:ea typeface="ＭＳ Ｐゴシック"/>
                        </a:rPr>
                        <a:t>ATLAS / CMS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9" name="CustomShape 5"/>
          <p:cNvSpPr/>
          <p:nvPr/>
        </p:nvSpPr>
        <p:spPr>
          <a:xfrm>
            <a:off x="6564240" y="5819760"/>
            <a:ext cx="2010960" cy="9126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No “optimal” frame in this case...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TextShape 1"/>
          <p:cNvSpPr txBox="1"/>
          <p:nvPr/>
        </p:nvSpPr>
        <p:spPr>
          <a:xfrm>
            <a:off x="457200" y="1303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Any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 frame choice</a:t>
            </a:r>
            <a:endParaRPr/>
          </a:p>
        </p:txBody>
      </p:sp>
      <p:sp>
        <p:nvSpPr>
          <p:cNvPr id="1141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927D767-D06C-45B1-9A55-86366C88F9AB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42" name="CustomShape 3"/>
          <p:cNvSpPr/>
          <p:nvPr/>
        </p:nvSpPr>
        <p:spPr>
          <a:xfrm>
            <a:off x="45360" y="878040"/>
            <a:ext cx="7171920" cy="363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experiments measure an invariant quantity, for example</a:t>
            </a:r>
            <a:endParaRPr/>
          </a:p>
        </p:txBody>
      </p:sp>
      <p:pic>
        <p:nvPicPr>
          <p:cNvPr id="114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2800" y="1347840"/>
            <a:ext cx="3958920" cy="2862000"/>
          </a:xfrm>
          <a:prstGeom prst="rect">
            <a:avLst/>
          </a:prstGeom>
          <a:ln w="9360">
            <a:noFill/>
          </a:ln>
        </p:spPr>
      </p:pic>
      <p:sp>
        <p:nvSpPr>
          <p:cNvPr id="1144" name="Line 4"/>
          <p:cNvSpPr/>
          <p:nvPr/>
        </p:nvSpPr>
        <p:spPr>
          <a:xfrm>
            <a:off x="1036440" y="16174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145" name="Line 5"/>
          <p:cNvSpPr/>
          <p:nvPr/>
        </p:nvSpPr>
        <p:spPr>
          <a:xfrm>
            <a:off x="1520640" y="16174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146" name="Line 6"/>
          <p:cNvSpPr/>
          <p:nvPr/>
        </p:nvSpPr>
        <p:spPr>
          <a:xfrm>
            <a:off x="1358640" y="16174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147" name="Line 7"/>
          <p:cNvSpPr/>
          <p:nvPr/>
        </p:nvSpPr>
        <p:spPr>
          <a:xfrm>
            <a:off x="1680840" y="16174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148" name="Line 8"/>
          <p:cNvSpPr/>
          <p:nvPr/>
        </p:nvSpPr>
        <p:spPr>
          <a:xfrm>
            <a:off x="1198440" y="16174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149" name="Line 9"/>
          <p:cNvSpPr/>
          <p:nvPr/>
        </p:nvSpPr>
        <p:spPr>
          <a:xfrm>
            <a:off x="1841400" y="1617480"/>
            <a:ext cx="1602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150" name="Line 10"/>
          <p:cNvSpPr/>
          <p:nvPr/>
        </p:nvSpPr>
        <p:spPr>
          <a:xfrm>
            <a:off x="2323800" y="1617480"/>
            <a:ext cx="1620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151" name="Line 11"/>
          <p:cNvSpPr/>
          <p:nvPr/>
        </p:nvSpPr>
        <p:spPr>
          <a:xfrm>
            <a:off x="2163600" y="1617480"/>
            <a:ext cx="1602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152" name="Line 12"/>
          <p:cNvSpPr/>
          <p:nvPr/>
        </p:nvSpPr>
        <p:spPr>
          <a:xfrm>
            <a:off x="2485800" y="1617480"/>
            <a:ext cx="16056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153" name="Line 13"/>
          <p:cNvSpPr/>
          <p:nvPr/>
        </p:nvSpPr>
        <p:spPr>
          <a:xfrm>
            <a:off x="2001600" y="1617480"/>
            <a:ext cx="1620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154" name="Line 14"/>
          <p:cNvSpPr/>
          <p:nvPr/>
        </p:nvSpPr>
        <p:spPr>
          <a:xfrm>
            <a:off x="2647800" y="1617480"/>
            <a:ext cx="1587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155" name="Line 15"/>
          <p:cNvSpPr/>
          <p:nvPr/>
        </p:nvSpPr>
        <p:spPr>
          <a:xfrm>
            <a:off x="3128760" y="1617480"/>
            <a:ext cx="1620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156" name="Line 16"/>
          <p:cNvSpPr/>
          <p:nvPr/>
        </p:nvSpPr>
        <p:spPr>
          <a:xfrm>
            <a:off x="2968560" y="1617480"/>
            <a:ext cx="1602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157" name="Line 17"/>
          <p:cNvSpPr/>
          <p:nvPr/>
        </p:nvSpPr>
        <p:spPr>
          <a:xfrm>
            <a:off x="3290760" y="1617480"/>
            <a:ext cx="1602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158" name="Line 18"/>
          <p:cNvSpPr/>
          <p:nvPr/>
        </p:nvSpPr>
        <p:spPr>
          <a:xfrm>
            <a:off x="2806560" y="1617480"/>
            <a:ext cx="1620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159" name="Line 19"/>
          <p:cNvSpPr/>
          <p:nvPr/>
        </p:nvSpPr>
        <p:spPr>
          <a:xfrm>
            <a:off x="3449520" y="1617480"/>
            <a:ext cx="16200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160" name="Line 20"/>
          <p:cNvSpPr/>
          <p:nvPr/>
        </p:nvSpPr>
        <p:spPr>
          <a:xfrm>
            <a:off x="3933720" y="1617480"/>
            <a:ext cx="160200" cy="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</p:sp>
      <p:sp>
        <p:nvSpPr>
          <p:cNvPr id="1161" name="Line 21"/>
          <p:cNvSpPr/>
          <p:nvPr/>
        </p:nvSpPr>
        <p:spPr>
          <a:xfrm>
            <a:off x="3771720" y="1617480"/>
            <a:ext cx="162000" cy="0"/>
          </a:xfrm>
          <a:prstGeom prst="line">
            <a:avLst/>
          </a:prstGeom>
          <a:ln w="38160">
            <a:solidFill>
              <a:srgbClr val="00ff00"/>
            </a:solidFill>
            <a:round/>
          </a:ln>
        </p:spPr>
      </p:sp>
      <p:sp>
        <p:nvSpPr>
          <p:cNvPr id="1162" name="Line 22"/>
          <p:cNvSpPr/>
          <p:nvPr/>
        </p:nvSpPr>
        <p:spPr>
          <a:xfrm>
            <a:off x="4093920" y="1617480"/>
            <a:ext cx="162000" cy="0"/>
          </a:xfrm>
          <a:prstGeom prst="line">
            <a:avLst/>
          </a:prstGeom>
          <a:ln w="38160">
            <a:solidFill>
              <a:srgbClr val="0000ff"/>
            </a:solidFill>
            <a:round/>
          </a:ln>
        </p:spPr>
      </p:sp>
      <p:sp>
        <p:nvSpPr>
          <p:cNvPr id="1163" name="Line 23"/>
          <p:cNvSpPr/>
          <p:nvPr/>
        </p:nvSpPr>
        <p:spPr>
          <a:xfrm>
            <a:off x="3611520" y="1617480"/>
            <a:ext cx="160200" cy="0"/>
          </a:xfrm>
          <a:prstGeom prst="line">
            <a:avLst/>
          </a:prstGeom>
          <a:ln w="38160">
            <a:solidFill>
              <a:srgbClr val="ff00ff"/>
            </a:solidFill>
            <a:round/>
          </a:ln>
        </p:spPr>
      </p:sp>
      <p:sp>
        <p:nvSpPr>
          <p:cNvPr id="1164" name="CustomShape 24"/>
          <p:cNvSpPr/>
          <p:nvPr/>
        </p:nvSpPr>
        <p:spPr>
          <a:xfrm>
            <a:off x="430200" y="1376280"/>
            <a:ext cx="420480" cy="480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165" name="CustomShape 25"/>
          <p:cNvSpPr/>
          <p:nvPr/>
        </p:nvSpPr>
        <p:spPr>
          <a:xfrm>
            <a:off x="6148800" y="861480"/>
            <a:ext cx="624600" cy="395280"/>
          </a:xfrm>
          <a:prstGeom prst="rect">
            <a:avLst/>
          </a:prstGeom>
          <a:noFill/>
          <a:ln w="2844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λ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=</a:t>
            </a:r>
            <a:endParaRPr/>
          </a:p>
        </p:txBody>
      </p:sp>
      <p:sp>
        <p:nvSpPr>
          <p:cNvPr id="1166" name="CustomShape 26"/>
          <p:cNvSpPr/>
          <p:nvPr/>
        </p:nvSpPr>
        <p:spPr>
          <a:xfrm>
            <a:off x="6437880" y="693720"/>
            <a:ext cx="136692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+ 3 </a:t>
            </a:r>
            <a:r>
              <a:rPr i="1" lang="en-US" sz="20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0000ff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1167" name="CustomShape 27"/>
          <p:cNvSpPr/>
          <p:nvPr/>
        </p:nvSpPr>
        <p:spPr>
          <a:xfrm>
            <a:off x="6656760" y="1036800"/>
            <a:ext cx="97164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2000">
                <a:solidFill>
                  <a:srgbClr val="000000"/>
                </a:solidFill>
                <a:latin typeface="Symbol"/>
              </a:rPr>
              <a:t>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 sz="20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0000ff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1168" name="Line 28"/>
          <p:cNvSpPr/>
          <p:nvPr/>
        </p:nvSpPr>
        <p:spPr>
          <a:xfrm>
            <a:off x="6684840" y="1081080"/>
            <a:ext cx="9237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169" name="CustomShape 29"/>
          <p:cNvSpPr/>
          <p:nvPr/>
        </p:nvSpPr>
        <p:spPr>
          <a:xfrm>
            <a:off x="6155280" y="75384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170" name="CustomShape 30"/>
          <p:cNvSpPr/>
          <p:nvPr/>
        </p:nvSpPr>
        <p:spPr>
          <a:xfrm>
            <a:off x="6795360" y="211464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171" name="CustomShape 31"/>
          <p:cNvSpPr/>
          <p:nvPr/>
        </p:nvSpPr>
        <p:spPr>
          <a:xfrm>
            <a:off x="284040" y="4541760"/>
            <a:ext cx="7994160" cy="25585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are immune to “extrinsic” kinematic dependencies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minimize the acceptance-dependence of the measurement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facilitate the comparison between experiments, and between data and theory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can be used as a cross-check: is the measured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 identical in different frames?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(not trivial: spurious anisotropies induced by the detector do not have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the qualities of a J = 1 decay distribution)</a:t>
            </a:r>
            <a:endParaRPr/>
          </a:p>
        </p:txBody>
      </p:sp>
      <p:sp>
        <p:nvSpPr>
          <p:cNvPr id="1172" name="CustomShape 32"/>
          <p:cNvSpPr/>
          <p:nvPr/>
        </p:nvSpPr>
        <p:spPr>
          <a:xfrm>
            <a:off x="281160" y="4181400"/>
            <a:ext cx="273636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Frame-invariant quantities </a:t>
            </a:r>
            <a:endParaRPr/>
          </a:p>
        </p:txBody>
      </p:sp>
      <p:graphicFrame>
        <p:nvGraphicFramePr>
          <p:cNvPr id="1173" name="Table 33"/>
          <p:cNvGraphicFramePr/>
          <p:nvPr/>
        </p:nvGraphicFramePr>
        <p:xfrm>
          <a:off x="4529160" y="1519200"/>
          <a:ext cx="1875960" cy="1371240"/>
        </p:xfrm>
        <a:graphic>
          <a:graphicData uri="http://schemas.openxmlformats.org/drawingml/2006/table">
            <a:tbl>
              <a:tblPr/>
              <a:tblGrid>
                <a:gridCol w="1876320"/>
              </a:tblGrid>
              <a:tr h="54900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ALICE 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μ</a:t>
                      </a:r>
                      <a:r>
                        <a:rPr b="1" lang="en-US" baseline="30000">
                          <a:solidFill>
                            <a:srgbClr val="d60093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r>
                        <a:rPr b="1" lang="en-US">
                          <a:solidFill>
                            <a:srgbClr val="d60093"/>
                          </a:solidFill>
                          <a:latin typeface="Calibri"/>
                          <a:ea typeface="ＭＳ Ｐゴシック"/>
                        </a:rPr>
                        <a:t> / LHCb</a:t>
                      </a:r>
                      <a:endParaRPr/>
                    </a:p>
                  </a:txBody>
                  <a:tcPr/>
                </a:tc>
              </a:tr>
              <a:tr h="1097640">
                <a:tc>
                  <a:txBody>
                    <a:bodyPr lIns="0" rIns="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9900"/>
                          </a:solidFill>
                          <a:latin typeface="Calibri"/>
                          <a:ea typeface="ＭＳ Ｐゴシック"/>
                        </a:rPr>
                        <a:t>ATLAS / CMS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ff0000"/>
                          </a:solidFill>
                          <a:latin typeface="Calibri"/>
                          <a:ea typeface="ＭＳ Ｐゴシック"/>
                        </a:rPr>
                        <a:t>D0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ALICE 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+</a:t>
                      </a:r>
                      <a:r>
                        <a:rPr b="1" lang="en-US">
                          <a:solidFill>
                            <a:srgbClr val="0000ff"/>
                          </a:solidFill>
                          <a:latin typeface="Calibri"/>
                          <a:ea typeface="ＭＳ Ｐゴシック"/>
                        </a:rPr>
                        <a:t>e</a:t>
                      </a:r>
                      <a:r>
                        <a:rPr b="1" lang="en-US" baseline="30000">
                          <a:solidFill>
                            <a:srgbClr val="0000ff"/>
                          </a:solidFill>
                          <a:latin typeface="Symbol"/>
                          <a:ea typeface="ＭＳ Ｐゴシック"/>
                        </a:rPr>
                        <a:t>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CDF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74" name="CustomShape 34"/>
          <p:cNvSpPr/>
          <p:nvPr/>
        </p:nvSpPr>
        <p:spPr>
          <a:xfrm>
            <a:off x="6299280" y="2216160"/>
            <a:ext cx="2658600" cy="252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Using </a:t>
            </a:r>
            <a:r>
              <a:rPr i="1" lang="en-US" sz="2000">
                <a:solidFill>
                  <a:srgbClr val="000000"/>
                </a:solidFill>
                <a:latin typeface="Calibri"/>
              </a:rPr>
              <a:t>λ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we measure an “intrinsic quality” of the polarization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(always transverse and kinematics-independent, in this case)</a:t>
            </a:r>
            <a:endParaRPr/>
          </a:p>
        </p:txBody>
      </p:sp>
      <p:sp>
        <p:nvSpPr>
          <p:cNvPr id="1175" name="CustomShape 35"/>
          <p:cNvSpPr/>
          <p:nvPr/>
        </p:nvSpPr>
        <p:spPr>
          <a:xfrm>
            <a:off x="4685760" y="525780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176" name="CustomShape 36"/>
          <p:cNvSpPr/>
          <p:nvPr/>
        </p:nvSpPr>
        <p:spPr>
          <a:xfrm>
            <a:off x="6456240" y="6146640"/>
            <a:ext cx="2480760" cy="81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[PRD </a:t>
            </a:r>
            <a:r>
              <a:rPr lang="en-US" sz="1600">
                <a:solidFill>
                  <a:srgbClr val="231f20"/>
                </a:solidFill>
                <a:latin typeface="Calibri"/>
              </a:rPr>
              <a:t>81, 111502(R) (2010),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231f20"/>
                </a:solidFill>
                <a:latin typeface="Calibri"/>
              </a:rPr>
              <a:t> </a:t>
            </a:r>
            <a:r>
              <a:rPr lang="en-US" sz="1600">
                <a:solidFill>
                  <a:srgbClr val="231f20"/>
                </a:solidFill>
                <a:latin typeface="Calibri"/>
              </a:rPr>
              <a:t>EPJC 69, 657 (2010)]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TextShape 1"/>
          <p:cNvSpPr txBox="1"/>
          <p:nvPr/>
        </p:nvSpPr>
        <p:spPr>
          <a:xfrm>
            <a:off x="457200" y="100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Some remarks on methodology</a:t>
            </a:r>
            <a:endParaRPr/>
          </a:p>
        </p:txBody>
      </p:sp>
      <p:sp>
        <p:nvSpPr>
          <p:cNvPr id="1178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4B4ECC5-8FF8-4015-8433-5FB80209F840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79" name="CustomShape 3"/>
          <p:cNvSpPr/>
          <p:nvPr/>
        </p:nvSpPr>
        <p:spPr>
          <a:xfrm>
            <a:off x="272880" y="5113440"/>
            <a:ext cx="799272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In the analyses we must avoid simplifications that make the present results sometimes difficult to be interpreted:</a:t>
            </a:r>
            <a:endParaRPr/>
          </a:p>
        </p:txBody>
      </p:sp>
      <p:sp>
        <p:nvSpPr>
          <p:cNvPr id="1180" name="CustomShape 4"/>
          <p:cNvSpPr/>
          <p:nvPr/>
        </p:nvSpPr>
        <p:spPr>
          <a:xfrm>
            <a:off x="738360" y="5708520"/>
            <a:ext cx="5192280" cy="1498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only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measured, azimuthal dependence ignored</a:t>
            </a:r>
            <a:endParaRPr/>
          </a:p>
          <a:p>
            <a:pPr>
              <a:lnSpc>
                <a:spcPct val="100000"/>
              </a:lnSpc>
              <a:buFont typeface="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one polarization frame “arbitrarily” chosen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 priori</a:t>
            </a:r>
            <a:endParaRPr/>
          </a:p>
          <a:p>
            <a:pPr>
              <a:lnSpc>
                <a:spcPct val="100000"/>
              </a:lnSpc>
              <a:buFont typeface="Symbol"/>
              <a:buChar char="-"/>
            </a:pPr>
            <a:r>
              <a:rPr lang="en-US">
                <a:solidFill>
                  <a:srgbClr val="000000"/>
                </a:solidFill>
                <a:latin typeface="Calibri"/>
              </a:rPr>
              <a:t>no rapidity dependence</a:t>
            </a:r>
            <a:endParaRPr/>
          </a:p>
        </p:txBody>
      </p:sp>
      <p:sp>
        <p:nvSpPr>
          <p:cNvPr id="1181" name="CustomShape 5"/>
          <p:cNvSpPr/>
          <p:nvPr/>
        </p:nvSpPr>
        <p:spPr>
          <a:xfrm>
            <a:off x="272880" y="630360"/>
            <a:ext cx="8870760" cy="1224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Measurements are challenging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A typical collider experiment imposes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cuts on the single muons;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this creates zero-acceptance domains in decay distributions from “low” masses:</a:t>
            </a:r>
            <a:endParaRPr/>
          </a:p>
        </p:txBody>
      </p:sp>
      <p:sp>
        <p:nvSpPr>
          <p:cNvPr id="1182" name="CustomShape 6"/>
          <p:cNvSpPr/>
          <p:nvPr/>
        </p:nvSpPr>
        <p:spPr>
          <a:xfrm>
            <a:off x="274680" y="4178160"/>
            <a:ext cx="779436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This spurious “polarization” must be accurately taken into account.</a:t>
            </a:r>
            <a:endParaRPr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Calibri"/>
              </a:rPr>
              <a:t>Large holes strongly reduce the precision in the extracted parameters</a:t>
            </a:r>
            <a:endParaRPr/>
          </a:p>
        </p:txBody>
      </p:sp>
      <p:pic>
        <p:nvPicPr>
          <p:cNvPr id="1183" name="Picture 1" descr=""/>
          <p:cNvPicPr/>
          <p:nvPr/>
        </p:nvPicPr>
        <p:blipFill>
          <a:blip r:embed="rId1"/>
          <a:srcRect l="0" t="7515" r="3704" b="0"/>
          <a:stretch>
            <a:fillRect/>
          </a:stretch>
        </p:blipFill>
        <p:spPr>
          <a:xfrm>
            <a:off x="981000" y="1774800"/>
            <a:ext cx="4809600" cy="2273040"/>
          </a:xfrm>
          <a:prstGeom prst="rect">
            <a:avLst/>
          </a:prstGeom>
          <a:ln w="9360">
            <a:noFill/>
          </a:ln>
        </p:spPr>
      </p:pic>
      <p:sp>
        <p:nvSpPr>
          <p:cNvPr id="1184" name="CustomShape 7"/>
          <p:cNvSpPr/>
          <p:nvPr/>
        </p:nvSpPr>
        <p:spPr>
          <a:xfrm>
            <a:off x="2498760" y="3824280"/>
            <a:ext cx="848880" cy="67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Calibri"/>
              </a:rPr>
              <a:t>cos</a:t>
            </a:r>
            <a:r>
              <a:rPr b="1" i="1" lang="en-US">
                <a:solidFill>
                  <a:srgbClr val="009900"/>
                </a:solidFill>
                <a:latin typeface="Calibri"/>
              </a:rPr>
              <a:t>θ</a:t>
            </a:r>
            <a:r>
              <a:rPr b="1" lang="en-US" baseline="-25000">
                <a:solidFill>
                  <a:srgbClr val="009900"/>
                </a:solidFill>
                <a:latin typeface="Calibri"/>
              </a:rPr>
              <a:t>HX</a:t>
            </a:r>
            <a:endParaRPr/>
          </a:p>
        </p:txBody>
      </p:sp>
      <p:sp>
        <p:nvSpPr>
          <p:cNvPr id="1185" name="CustomShape 8"/>
          <p:cNvSpPr/>
          <p:nvPr/>
        </p:nvSpPr>
        <p:spPr>
          <a:xfrm>
            <a:off x="3262320" y="1736640"/>
            <a:ext cx="542520" cy="7131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8e01"/>
                </a:solidFill>
                <a:latin typeface="Calibri"/>
              </a:rPr>
              <a:t>φ</a:t>
            </a:r>
            <a:r>
              <a:rPr b="1" lang="en-US" baseline="-25000">
                <a:solidFill>
                  <a:srgbClr val="ff8e01"/>
                </a:solidFill>
                <a:latin typeface="Calibri"/>
              </a:rPr>
              <a:t>CS</a:t>
            </a:r>
            <a:r>
              <a:rPr b="1" lang="en-US">
                <a:solidFill>
                  <a:srgbClr val="ff8e01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186" name="CustomShape 9"/>
          <p:cNvSpPr/>
          <p:nvPr/>
        </p:nvSpPr>
        <p:spPr>
          <a:xfrm>
            <a:off x="5051520" y="3824280"/>
            <a:ext cx="802800" cy="67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8e01"/>
                </a:solidFill>
                <a:latin typeface="Calibri"/>
              </a:rPr>
              <a:t>cos</a:t>
            </a:r>
            <a:r>
              <a:rPr b="1" i="1" lang="en-US">
                <a:solidFill>
                  <a:srgbClr val="ff8e01"/>
                </a:solidFill>
                <a:latin typeface="Calibri"/>
              </a:rPr>
              <a:t>θ</a:t>
            </a:r>
            <a:r>
              <a:rPr b="1" lang="en-US" baseline="-25000">
                <a:solidFill>
                  <a:srgbClr val="ff8e01"/>
                </a:solidFill>
                <a:latin typeface="Calibri"/>
              </a:rPr>
              <a:t>CS</a:t>
            </a:r>
            <a:endParaRPr/>
          </a:p>
        </p:txBody>
      </p:sp>
      <p:sp>
        <p:nvSpPr>
          <p:cNvPr id="1187" name="CustomShape 10"/>
          <p:cNvSpPr/>
          <p:nvPr/>
        </p:nvSpPr>
        <p:spPr>
          <a:xfrm>
            <a:off x="708480" y="1736640"/>
            <a:ext cx="5713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9900"/>
                </a:solidFill>
                <a:latin typeface="Calibri"/>
              </a:rPr>
              <a:t>φ</a:t>
            </a:r>
            <a:r>
              <a:rPr b="1" lang="en-US" baseline="-25000">
                <a:solidFill>
                  <a:srgbClr val="009900"/>
                </a:solidFill>
                <a:latin typeface="Calibri"/>
              </a:rPr>
              <a:t>HX</a:t>
            </a:r>
            <a:endParaRPr/>
          </a:p>
        </p:txBody>
      </p:sp>
      <p:sp>
        <p:nvSpPr>
          <p:cNvPr id="1188" name="CustomShape 11"/>
          <p:cNvSpPr/>
          <p:nvPr/>
        </p:nvSpPr>
        <p:spPr>
          <a:xfrm>
            <a:off x="1688760" y="1549440"/>
            <a:ext cx="1007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helicity</a:t>
            </a:r>
            <a:endParaRPr/>
          </a:p>
        </p:txBody>
      </p:sp>
      <p:sp>
        <p:nvSpPr>
          <p:cNvPr id="1189" name="CustomShape 12"/>
          <p:cNvSpPr/>
          <p:nvPr/>
        </p:nvSpPr>
        <p:spPr>
          <a:xfrm>
            <a:off x="3907080" y="1554120"/>
            <a:ext cx="16822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Collins-Soper</a:t>
            </a:r>
            <a:endParaRPr/>
          </a:p>
        </p:txBody>
      </p:sp>
      <p:sp>
        <p:nvSpPr>
          <p:cNvPr id="1190" name="CustomShape 13"/>
          <p:cNvSpPr/>
          <p:nvPr/>
        </p:nvSpPr>
        <p:spPr>
          <a:xfrm>
            <a:off x="5910120" y="1952640"/>
            <a:ext cx="3085920" cy="2511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Toy MC with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i="1" lang="en-US">
                <a:solidFill>
                  <a:srgbClr val="000000"/>
                </a:solidFill>
                <a:latin typeface="Calibri"/>
              </a:rPr>
              <a:t>μ</a:t>
            </a:r>
            <a:r>
              <a:rPr lang="en-US">
                <a:solidFill>
                  <a:srgbClr val="000000"/>
                </a:solidFill>
                <a:latin typeface="Calibri"/>
              </a:rPr>
              <a:t>) &gt; 3 GeV/c (both muons)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Reconstructed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unpolarized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Calibri"/>
              </a:rPr>
              <a:t>(1S)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Calibri"/>
              </a:rPr>
              <a:t>) &gt; 10 GeV/c, |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Calibri"/>
              </a:rPr>
              <a:t>)| &lt; 1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TextShape 1"/>
          <p:cNvSpPr txBox="1"/>
          <p:nvPr/>
        </p:nvSpPr>
        <p:spPr>
          <a:xfrm>
            <a:off x="457200" y="100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Some remarks on methodology</a:t>
            </a:r>
            <a:endParaRPr/>
          </a:p>
        </p:txBody>
      </p:sp>
      <p:sp>
        <p:nvSpPr>
          <p:cNvPr id="1192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B0FF264-CF4D-4F47-A671-7430002DEDFA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93" name="CustomShape 3"/>
          <p:cNvSpPr/>
          <p:nvPr/>
        </p:nvSpPr>
        <p:spPr>
          <a:xfrm>
            <a:off x="272880" y="630360"/>
            <a:ext cx="8870760" cy="5332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5EF0558-C74F-4341-AC80-2B54259908EE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19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14280" y="1219320"/>
            <a:ext cx="2371320" cy="1104480"/>
          </a:xfrm>
          <a:prstGeom prst="rect">
            <a:avLst/>
          </a:prstGeom>
          <a:ln w="9360">
            <a:noFill/>
          </a:ln>
        </p:spPr>
      </p:pic>
      <p:pic>
        <p:nvPicPr>
          <p:cNvPr id="119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95680" y="1406520"/>
            <a:ext cx="3781080" cy="704520"/>
          </a:xfrm>
          <a:prstGeom prst="rect">
            <a:avLst/>
          </a:prstGeom>
          <a:ln w="9360">
            <a:noFill/>
          </a:ln>
        </p:spPr>
      </p:pic>
      <p:sp>
        <p:nvSpPr>
          <p:cNvPr id="1197" name="CustomShape 2"/>
          <p:cNvSpPr/>
          <p:nvPr/>
        </p:nvSpPr>
        <p:spPr>
          <a:xfrm>
            <a:off x="6146640" y="2610000"/>
            <a:ext cx="206964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dimuon efficiency as function of muon momenta</a:t>
            </a:r>
            <a:endParaRPr/>
          </a:p>
        </p:txBody>
      </p:sp>
      <p:sp>
        <p:nvSpPr>
          <p:cNvPr id="1198" name="CustomShape 3"/>
          <p:cNvSpPr/>
          <p:nvPr/>
        </p:nvSpPr>
        <p:spPr>
          <a:xfrm>
            <a:off x="3911760" y="2622600"/>
            <a:ext cx="20696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general shape of the angular distribution</a:t>
            </a:r>
            <a:endParaRPr/>
          </a:p>
        </p:txBody>
      </p:sp>
      <p:sp>
        <p:nvSpPr>
          <p:cNvPr id="1199" name="CustomShape 4"/>
          <p:cNvSpPr/>
          <p:nvPr/>
        </p:nvSpPr>
        <p:spPr>
          <a:xfrm>
            <a:off x="1371600" y="2635200"/>
            <a:ext cx="206964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uniform integral of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 ε</a:t>
            </a:r>
            <a:r>
              <a:rPr lang="en-US">
                <a:solidFill>
                  <a:srgbClr val="000000"/>
                </a:solidFill>
                <a:latin typeface="Calibri"/>
              </a:rPr>
              <a:t> over cos</a:t>
            </a:r>
            <a:r>
              <a:rPr i="1" lang="en-US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φ</a:t>
            </a:r>
            <a:r>
              <a:rPr lang="en-US">
                <a:solidFill>
                  <a:srgbClr val="000000"/>
                </a:solidFill>
                <a:latin typeface="Calibri"/>
              </a:rPr>
              <a:t> (with distributions of remaining lepton degrees of freedom taken from data)</a:t>
            </a:r>
            <a:endParaRPr/>
          </a:p>
        </p:txBody>
      </p:sp>
      <p:sp>
        <p:nvSpPr>
          <p:cNvPr id="1200" name="CustomShape 5"/>
          <p:cNvSpPr/>
          <p:nvPr/>
        </p:nvSpPr>
        <p:spPr>
          <a:xfrm flipV="1">
            <a:off x="2654280" y="2113560"/>
            <a:ext cx="393480" cy="5331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01" name="CustomShape 6"/>
          <p:cNvSpPr/>
          <p:nvPr/>
        </p:nvSpPr>
        <p:spPr>
          <a:xfrm flipH="1" flipV="1">
            <a:off x="3935880" y="2050200"/>
            <a:ext cx="202680" cy="5202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202" name="CustomShape 7"/>
          <p:cNvSpPr/>
          <p:nvPr/>
        </p:nvSpPr>
        <p:spPr>
          <a:xfrm flipH="1" flipV="1">
            <a:off x="6222600" y="2050920"/>
            <a:ext cx="228240" cy="54576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pic>
        <p:nvPicPr>
          <p:cNvPr id="1203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12680" y="4746600"/>
            <a:ext cx="7162560" cy="1294920"/>
          </a:xfrm>
          <a:prstGeom prst="rect">
            <a:avLst/>
          </a:prstGeom>
          <a:ln w="9360">
            <a:noFill/>
          </a:ln>
        </p:spPr>
      </p:pic>
      <p:sp>
        <p:nvSpPr>
          <p:cNvPr id="1204" name="CustomShape 8"/>
          <p:cNvSpPr/>
          <p:nvPr/>
        </p:nvSpPr>
        <p:spPr>
          <a:xfrm>
            <a:off x="457200" y="100080"/>
            <a:ext cx="8229240" cy="480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Some remarks on methodology</a:t>
            </a:r>
            <a:endParaRPr/>
          </a:p>
        </p:txBody>
      </p:sp>
      <p:sp>
        <p:nvSpPr>
          <p:cNvPr id="1205" name="TextShape 9"/>
          <p:cNvSpPr txBox="1"/>
          <p:nvPr/>
        </p:nvSpPr>
        <p:spPr>
          <a:xfrm>
            <a:off x="2301840" y="549360"/>
            <a:ext cx="4527360" cy="783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c00000"/>
                </a:solidFill>
                <a:latin typeface="Calibri"/>
                <a:ea typeface="ＭＳ Ｐゴシック"/>
              </a:rPr>
              <a:t>Definition of the PPD</a:t>
            </a:r>
            <a:endParaRPr/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7200" y="1146240"/>
            <a:ext cx="7867440" cy="5695560"/>
          </a:xfrm>
          <a:prstGeom prst="rect">
            <a:avLst/>
          </a:prstGeom>
          <a:ln w="9360">
            <a:noFill/>
          </a:ln>
        </p:spPr>
      </p:pic>
      <p:sp>
        <p:nvSpPr>
          <p:cNvPr id="1207" name="TextShape 1"/>
          <p:cNvSpPr txBox="1"/>
          <p:nvPr/>
        </p:nvSpPr>
        <p:spPr>
          <a:xfrm>
            <a:off x="2914560" y="608040"/>
            <a:ext cx="3400200" cy="496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c00000"/>
                </a:solidFill>
                <a:latin typeface="Calibri"/>
                <a:ea typeface="ＭＳ Ｐゴシック"/>
              </a:rPr>
              <a:t>Extraction of results</a:t>
            </a:r>
            <a:endParaRPr/>
          </a:p>
        </p:txBody>
      </p:sp>
      <p:sp>
        <p:nvSpPr>
          <p:cNvPr id="1208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BFC0D9-209C-4D6F-95DE-211493262AB4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09" name="CustomShape 3"/>
          <p:cNvSpPr/>
          <p:nvPr/>
        </p:nvSpPr>
        <p:spPr>
          <a:xfrm>
            <a:off x="457200" y="100080"/>
            <a:ext cx="8229240" cy="480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Some remarks on methodology</a:t>
            </a:r>
            <a:endParaRPr/>
          </a:p>
        </p:txBody>
      </p:sp>
      <p:sp>
        <p:nvSpPr>
          <p:cNvPr id="1210" name="CustomShape 4"/>
          <p:cNvSpPr/>
          <p:nvPr/>
        </p:nvSpPr>
        <p:spPr>
          <a:xfrm>
            <a:off x="1047600" y="1809720"/>
            <a:ext cx="6476760" cy="39132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211" name="CustomShape 5"/>
          <p:cNvSpPr/>
          <p:nvPr/>
        </p:nvSpPr>
        <p:spPr>
          <a:xfrm>
            <a:off x="1028880" y="2782440"/>
            <a:ext cx="6476760" cy="3913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212" name="CustomShape 6"/>
          <p:cNvSpPr/>
          <p:nvPr/>
        </p:nvSpPr>
        <p:spPr>
          <a:xfrm>
            <a:off x="727200" y="3200400"/>
            <a:ext cx="7867440" cy="361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19080"/>
            <a:ext cx="8229240" cy="495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70c0"/>
                </a:solidFill>
                <a:latin typeface="Calibri"/>
                <a:ea typeface="ＭＳ Ｐゴシック"/>
              </a:rPr>
              <a:t>Task list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A93C0D5-8B97-421B-8768-ED9B9AC3B9DA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09520" y="452520"/>
            <a:ext cx="878796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One assumes that the production of </a:t>
            </a:r>
            <a:r>
              <a:rPr b="1" lang="en-US">
                <a:solidFill>
                  <a:srgbClr val="000000"/>
                </a:solidFill>
                <a:latin typeface="Calibri"/>
              </a:rPr>
              <a:t>quark-antiquark states</a:t>
            </a:r>
            <a:r>
              <a:rPr lang="en-US">
                <a:solidFill>
                  <a:srgbClr val="000000"/>
                </a:solidFill>
                <a:latin typeface="Calibri"/>
              </a:rPr>
              <a:t> can be described using </a:t>
            </a:r>
            <a:r>
              <a:rPr b="1" lang="en-US">
                <a:solidFill>
                  <a:srgbClr val="000000"/>
                </a:solidFill>
                <a:latin typeface="Calibri"/>
              </a:rPr>
              <a:t>perturbative QCD</a:t>
            </a:r>
            <a:r>
              <a:rPr lang="en-US">
                <a:solidFill>
                  <a:srgbClr val="000000"/>
                </a:solidFill>
                <a:latin typeface="Calibri"/>
              </a:rPr>
              <a:t>, as long as we “</a:t>
            </a:r>
            <a:r>
              <a:rPr b="1" lang="en-US">
                <a:solidFill>
                  <a:srgbClr val="000000"/>
                </a:solidFill>
                <a:latin typeface="Calibri"/>
              </a:rPr>
              <a:t>factor out</a:t>
            </a:r>
            <a:r>
              <a:rPr lang="en-US">
                <a:solidFill>
                  <a:srgbClr val="000000"/>
                </a:solidFill>
                <a:latin typeface="Calibri"/>
              </a:rPr>
              <a:t>” long-distance bound-state effects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09520" y="1100160"/>
            <a:ext cx="8515080" cy="1224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 inescapable prediction of the semi-perturbative approach (NRQCD) is that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</a:rPr>
              <a:t>high”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quarkonia come from fragmenting gluons and are fully tranversely polarized</a:t>
            </a:r>
            <a:endParaRPr/>
          </a:p>
        </p:txBody>
      </p:sp>
      <p:sp>
        <p:nvSpPr>
          <p:cNvPr id="132" name="CustomShape 5"/>
          <p:cNvSpPr/>
          <p:nvPr/>
        </p:nvSpPr>
        <p:spPr>
          <a:xfrm>
            <a:off x="343080" y="1865160"/>
            <a:ext cx="1761840" cy="1461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Despite good success in describing cross sections...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4920" y="1809720"/>
            <a:ext cx="6343200" cy="2571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214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3CD9CC4-18BD-4911-AA84-0AA619E7879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15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J/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𝜓</a:t>
            </a:r>
            <a:r>
              <a:rPr lang="en-US">
                <a:solidFill>
                  <a:srgbClr val="000000"/>
                </a:solidFill>
                <a:latin typeface="Calibri"/>
              </a:rPr>
              <a:t>: Measurements at Tevatron , LHC (ALICE)</a:t>
            </a:r>
            <a:endParaRPr/>
          </a:p>
        </p:txBody>
      </p:sp>
      <p:sp>
        <p:nvSpPr>
          <p:cNvPr id="1216" name="CustomShape 4"/>
          <p:cNvSpPr/>
          <p:nvPr/>
        </p:nvSpPr>
        <p:spPr>
          <a:xfrm>
            <a:off x="975600" y="1528920"/>
            <a:ext cx="3533040" cy="1967040"/>
          </a:xfrm>
          <a:prstGeom prst="rect">
            <a:avLst/>
          </a:prstGeom>
          <a:noFill/>
          <a:ln w="3240">
            <a:solidFill>
              <a:srgbClr val="000000"/>
            </a:solidFill>
            <a:miter/>
          </a:ln>
        </p:spPr>
      </p:sp>
      <p:sp>
        <p:nvSpPr>
          <p:cNvPr id="1217" name="CustomShape 5"/>
          <p:cNvSpPr/>
          <p:nvPr/>
        </p:nvSpPr>
        <p:spPr>
          <a:xfrm>
            <a:off x="3882960" y="3736080"/>
            <a:ext cx="48600" cy="1792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18" name="CustomShape 6"/>
          <p:cNvSpPr/>
          <p:nvPr/>
        </p:nvSpPr>
        <p:spPr>
          <a:xfrm>
            <a:off x="3938400" y="3733920"/>
            <a:ext cx="126000" cy="1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19" name="CustomShape 7"/>
          <p:cNvSpPr/>
          <p:nvPr/>
        </p:nvSpPr>
        <p:spPr>
          <a:xfrm>
            <a:off x="4081320" y="3771720"/>
            <a:ext cx="89640" cy="10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0" name="CustomShape 8"/>
          <p:cNvSpPr/>
          <p:nvPr/>
        </p:nvSpPr>
        <p:spPr>
          <a:xfrm>
            <a:off x="4176720" y="3736080"/>
            <a:ext cx="126000" cy="1411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1" name="CustomShape 9"/>
          <p:cNvSpPr/>
          <p:nvPr/>
        </p:nvSpPr>
        <p:spPr>
          <a:xfrm>
            <a:off x="4297680" y="3736080"/>
            <a:ext cx="54000" cy="1411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2" name="CustomShape 10"/>
          <p:cNvSpPr/>
          <p:nvPr/>
        </p:nvSpPr>
        <p:spPr>
          <a:xfrm>
            <a:off x="4358520" y="3771720"/>
            <a:ext cx="88560" cy="10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3" name="CustomShape 11"/>
          <p:cNvSpPr/>
          <p:nvPr/>
        </p:nvSpPr>
        <p:spPr>
          <a:xfrm>
            <a:off x="4454640" y="3736080"/>
            <a:ext cx="46800" cy="1792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4" name="CustomShape 12"/>
          <p:cNvSpPr/>
          <p:nvPr/>
        </p:nvSpPr>
        <p:spPr>
          <a:xfrm>
            <a:off x="3747960" y="3889080"/>
            <a:ext cx="67680" cy="921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5" name="CustomShape 13"/>
          <p:cNvSpPr/>
          <p:nvPr/>
        </p:nvSpPr>
        <p:spPr>
          <a:xfrm>
            <a:off x="3646800" y="3771720"/>
            <a:ext cx="92520" cy="1432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26" name="Line 14"/>
          <p:cNvSpPr/>
          <p:nvPr/>
        </p:nvSpPr>
        <p:spPr>
          <a:xfrm>
            <a:off x="161964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27" name="Line 15"/>
          <p:cNvSpPr/>
          <p:nvPr/>
        </p:nvSpPr>
        <p:spPr>
          <a:xfrm>
            <a:off x="1941840" y="3417480"/>
            <a:ext cx="72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28" name="Line 16"/>
          <p:cNvSpPr/>
          <p:nvPr/>
        </p:nvSpPr>
        <p:spPr>
          <a:xfrm>
            <a:off x="226152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29" name="Line 17"/>
          <p:cNvSpPr/>
          <p:nvPr/>
        </p:nvSpPr>
        <p:spPr>
          <a:xfrm>
            <a:off x="258228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0" name="Line 18"/>
          <p:cNvSpPr/>
          <p:nvPr/>
        </p:nvSpPr>
        <p:spPr>
          <a:xfrm>
            <a:off x="290448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1" name="Line 19"/>
          <p:cNvSpPr/>
          <p:nvPr/>
        </p:nvSpPr>
        <p:spPr>
          <a:xfrm>
            <a:off x="322416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2" name="Line 20"/>
          <p:cNvSpPr/>
          <p:nvPr/>
        </p:nvSpPr>
        <p:spPr>
          <a:xfrm>
            <a:off x="354600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3" name="Line 21"/>
          <p:cNvSpPr/>
          <p:nvPr/>
        </p:nvSpPr>
        <p:spPr>
          <a:xfrm>
            <a:off x="386496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4" name="Line 22"/>
          <p:cNvSpPr/>
          <p:nvPr/>
        </p:nvSpPr>
        <p:spPr>
          <a:xfrm>
            <a:off x="4186800" y="341748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5" name="Line 23"/>
          <p:cNvSpPr/>
          <p:nvPr/>
        </p:nvSpPr>
        <p:spPr>
          <a:xfrm>
            <a:off x="145764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6" name="Line 24"/>
          <p:cNvSpPr/>
          <p:nvPr/>
        </p:nvSpPr>
        <p:spPr>
          <a:xfrm>
            <a:off x="1779840" y="3418200"/>
            <a:ext cx="72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7" name="Line 25"/>
          <p:cNvSpPr/>
          <p:nvPr/>
        </p:nvSpPr>
        <p:spPr>
          <a:xfrm>
            <a:off x="210276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8" name="Line 26"/>
          <p:cNvSpPr/>
          <p:nvPr/>
        </p:nvSpPr>
        <p:spPr>
          <a:xfrm>
            <a:off x="242136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39" name="Line 27"/>
          <p:cNvSpPr/>
          <p:nvPr/>
        </p:nvSpPr>
        <p:spPr>
          <a:xfrm>
            <a:off x="2742480" y="3418200"/>
            <a:ext cx="72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0" name="Line 28"/>
          <p:cNvSpPr/>
          <p:nvPr/>
        </p:nvSpPr>
        <p:spPr>
          <a:xfrm>
            <a:off x="306216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1" name="Line 29"/>
          <p:cNvSpPr/>
          <p:nvPr/>
        </p:nvSpPr>
        <p:spPr>
          <a:xfrm>
            <a:off x="338400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2" name="Line 30"/>
          <p:cNvSpPr/>
          <p:nvPr/>
        </p:nvSpPr>
        <p:spPr>
          <a:xfrm>
            <a:off x="3706200" y="3418200"/>
            <a:ext cx="72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3" name="Line 31"/>
          <p:cNvSpPr/>
          <p:nvPr/>
        </p:nvSpPr>
        <p:spPr>
          <a:xfrm>
            <a:off x="402480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4" name="Line 32"/>
          <p:cNvSpPr/>
          <p:nvPr/>
        </p:nvSpPr>
        <p:spPr>
          <a:xfrm>
            <a:off x="4346640" y="341820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45" name="CustomShape 33"/>
          <p:cNvSpPr/>
          <p:nvPr/>
        </p:nvSpPr>
        <p:spPr>
          <a:xfrm>
            <a:off x="1251000" y="3542040"/>
            <a:ext cx="7596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46" name="CustomShape 34"/>
          <p:cNvSpPr/>
          <p:nvPr/>
        </p:nvSpPr>
        <p:spPr>
          <a:xfrm>
            <a:off x="1579320" y="3543480"/>
            <a:ext cx="73800" cy="12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47" name="CustomShape 35"/>
          <p:cNvSpPr/>
          <p:nvPr/>
        </p:nvSpPr>
        <p:spPr>
          <a:xfrm>
            <a:off x="1900080" y="3539880"/>
            <a:ext cx="7488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48" name="CustomShape 36"/>
          <p:cNvSpPr/>
          <p:nvPr/>
        </p:nvSpPr>
        <p:spPr>
          <a:xfrm>
            <a:off x="2819880" y="3540960"/>
            <a:ext cx="486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49" name="CustomShape 37"/>
          <p:cNvSpPr/>
          <p:nvPr/>
        </p:nvSpPr>
        <p:spPr>
          <a:xfrm>
            <a:off x="2178000" y="3540960"/>
            <a:ext cx="486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50" name="CustomShape 38"/>
          <p:cNvSpPr/>
          <p:nvPr/>
        </p:nvSpPr>
        <p:spPr>
          <a:xfrm>
            <a:off x="2265840" y="3540960"/>
            <a:ext cx="4968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51" name="CustomShape 39"/>
          <p:cNvSpPr/>
          <p:nvPr/>
        </p:nvSpPr>
        <p:spPr>
          <a:xfrm>
            <a:off x="4510080" y="3542040"/>
            <a:ext cx="7596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52" name="CustomShape 40"/>
          <p:cNvSpPr/>
          <p:nvPr/>
        </p:nvSpPr>
        <p:spPr>
          <a:xfrm>
            <a:off x="537120" y="1663920"/>
            <a:ext cx="135360" cy="1087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53" name="CustomShape 41"/>
          <p:cNvSpPr/>
          <p:nvPr/>
        </p:nvSpPr>
        <p:spPr>
          <a:xfrm>
            <a:off x="376200" y="1789920"/>
            <a:ext cx="203400" cy="1533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54" name="Line 42"/>
          <p:cNvSpPr/>
          <p:nvPr/>
        </p:nvSpPr>
        <p:spPr>
          <a:xfrm flipH="1">
            <a:off x="978480" y="3219840"/>
            <a:ext cx="1357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55" name="Line 43"/>
          <p:cNvSpPr/>
          <p:nvPr/>
        </p:nvSpPr>
        <p:spPr>
          <a:xfrm flipH="1">
            <a:off x="978480" y="312732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56" name="Line 44"/>
          <p:cNvSpPr/>
          <p:nvPr/>
        </p:nvSpPr>
        <p:spPr>
          <a:xfrm flipH="1">
            <a:off x="978480" y="303480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57" name="Line 45"/>
          <p:cNvSpPr/>
          <p:nvPr/>
        </p:nvSpPr>
        <p:spPr>
          <a:xfrm flipH="1">
            <a:off x="978480" y="2943360"/>
            <a:ext cx="691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58" name="Line 46"/>
          <p:cNvSpPr/>
          <p:nvPr/>
        </p:nvSpPr>
        <p:spPr>
          <a:xfrm flipH="1">
            <a:off x="978480" y="2850840"/>
            <a:ext cx="1357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59" name="Line 47"/>
          <p:cNvSpPr/>
          <p:nvPr/>
        </p:nvSpPr>
        <p:spPr>
          <a:xfrm flipH="1">
            <a:off x="978480" y="275832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0" name="Line 48"/>
          <p:cNvSpPr/>
          <p:nvPr/>
        </p:nvSpPr>
        <p:spPr>
          <a:xfrm flipH="1">
            <a:off x="978480" y="266580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1" name="Line 49"/>
          <p:cNvSpPr/>
          <p:nvPr/>
        </p:nvSpPr>
        <p:spPr>
          <a:xfrm flipH="1">
            <a:off x="978480" y="257580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2" name="Line 50"/>
          <p:cNvSpPr/>
          <p:nvPr/>
        </p:nvSpPr>
        <p:spPr>
          <a:xfrm flipH="1">
            <a:off x="978480" y="2482920"/>
            <a:ext cx="1357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3" name="Line 51"/>
          <p:cNvSpPr/>
          <p:nvPr/>
        </p:nvSpPr>
        <p:spPr>
          <a:xfrm flipH="1">
            <a:off x="978480" y="2390400"/>
            <a:ext cx="691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4" name="Line 52"/>
          <p:cNvSpPr/>
          <p:nvPr/>
        </p:nvSpPr>
        <p:spPr>
          <a:xfrm flipH="1">
            <a:off x="978480" y="229680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5" name="Line 53"/>
          <p:cNvSpPr/>
          <p:nvPr/>
        </p:nvSpPr>
        <p:spPr>
          <a:xfrm flipH="1">
            <a:off x="978480" y="220680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6" name="Line 54"/>
          <p:cNvSpPr/>
          <p:nvPr/>
        </p:nvSpPr>
        <p:spPr>
          <a:xfrm flipH="1">
            <a:off x="978480" y="2113920"/>
            <a:ext cx="1357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7" name="Line 55"/>
          <p:cNvSpPr/>
          <p:nvPr/>
        </p:nvSpPr>
        <p:spPr>
          <a:xfrm flipH="1">
            <a:off x="978480" y="2021400"/>
            <a:ext cx="691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8" name="Line 56"/>
          <p:cNvSpPr/>
          <p:nvPr/>
        </p:nvSpPr>
        <p:spPr>
          <a:xfrm flipH="1">
            <a:off x="978480" y="1928880"/>
            <a:ext cx="691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69" name="Line 57"/>
          <p:cNvSpPr/>
          <p:nvPr/>
        </p:nvSpPr>
        <p:spPr>
          <a:xfrm flipH="1">
            <a:off x="978480" y="1836360"/>
            <a:ext cx="691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70" name="Line 58"/>
          <p:cNvSpPr/>
          <p:nvPr/>
        </p:nvSpPr>
        <p:spPr>
          <a:xfrm flipH="1">
            <a:off x="978480" y="1744920"/>
            <a:ext cx="1357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71" name="Line 59"/>
          <p:cNvSpPr/>
          <p:nvPr/>
        </p:nvSpPr>
        <p:spPr>
          <a:xfrm flipH="1">
            <a:off x="978480" y="1744920"/>
            <a:ext cx="135720" cy="14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272" name="CustomShape 60"/>
          <p:cNvSpPr/>
          <p:nvPr/>
        </p:nvSpPr>
        <p:spPr>
          <a:xfrm>
            <a:off x="674640" y="3243600"/>
            <a:ext cx="42480" cy="1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3" name="CustomShape 61"/>
          <p:cNvSpPr/>
          <p:nvPr/>
        </p:nvSpPr>
        <p:spPr>
          <a:xfrm>
            <a:off x="726120" y="3172320"/>
            <a:ext cx="75960" cy="1256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4" name="CustomShape 62"/>
          <p:cNvSpPr/>
          <p:nvPr/>
        </p:nvSpPr>
        <p:spPr>
          <a:xfrm>
            <a:off x="819000" y="3272400"/>
            <a:ext cx="21600" cy="2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5" name="CustomShape 63"/>
          <p:cNvSpPr/>
          <p:nvPr/>
        </p:nvSpPr>
        <p:spPr>
          <a:xfrm>
            <a:off x="856800" y="3174480"/>
            <a:ext cx="81000" cy="12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6" name="CustomShape 64"/>
          <p:cNvSpPr/>
          <p:nvPr/>
        </p:nvSpPr>
        <p:spPr>
          <a:xfrm>
            <a:off x="685080" y="2874600"/>
            <a:ext cx="41400" cy="1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7" name="CustomShape 65"/>
          <p:cNvSpPr/>
          <p:nvPr/>
        </p:nvSpPr>
        <p:spPr>
          <a:xfrm>
            <a:off x="735480" y="2804400"/>
            <a:ext cx="7704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8" name="CustomShape 66"/>
          <p:cNvSpPr/>
          <p:nvPr/>
        </p:nvSpPr>
        <p:spPr>
          <a:xfrm>
            <a:off x="829440" y="2903400"/>
            <a:ext cx="21600" cy="241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79" name="CustomShape 67"/>
          <p:cNvSpPr/>
          <p:nvPr/>
        </p:nvSpPr>
        <p:spPr>
          <a:xfrm>
            <a:off x="870120" y="2804400"/>
            <a:ext cx="7488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0" name="CustomShape 68"/>
          <p:cNvSpPr/>
          <p:nvPr/>
        </p:nvSpPr>
        <p:spPr>
          <a:xfrm>
            <a:off x="867240" y="2428560"/>
            <a:ext cx="7380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1" name="CustomShape 69"/>
          <p:cNvSpPr/>
          <p:nvPr/>
        </p:nvSpPr>
        <p:spPr>
          <a:xfrm>
            <a:off x="737640" y="2058480"/>
            <a:ext cx="7488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2" name="CustomShape 70"/>
          <p:cNvSpPr/>
          <p:nvPr/>
        </p:nvSpPr>
        <p:spPr>
          <a:xfrm>
            <a:off x="831600" y="2157840"/>
            <a:ext cx="21600" cy="2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3" name="CustomShape 71"/>
          <p:cNvSpPr/>
          <p:nvPr/>
        </p:nvSpPr>
        <p:spPr>
          <a:xfrm>
            <a:off x="870120" y="2058480"/>
            <a:ext cx="7596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4" name="CustomShape 72"/>
          <p:cNvSpPr/>
          <p:nvPr/>
        </p:nvSpPr>
        <p:spPr>
          <a:xfrm>
            <a:off x="731160" y="1691640"/>
            <a:ext cx="7380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5" name="CustomShape 73"/>
          <p:cNvSpPr/>
          <p:nvPr/>
        </p:nvSpPr>
        <p:spPr>
          <a:xfrm>
            <a:off x="824400" y="1791000"/>
            <a:ext cx="21600" cy="2304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6" name="CustomShape 74"/>
          <p:cNvSpPr/>
          <p:nvPr/>
        </p:nvSpPr>
        <p:spPr>
          <a:xfrm>
            <a:off x="861840" y="1692720"/>
            <a:ext cx="81000" cy="12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287" name="Line 75"/>
          <p:cNvSpPr/>
          <p:nvPr/>
        </p:nvSpPr>
        <p:spPr>
          <a:xfrm>
            <a:off x="10011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88" name="Line 76"/>
          <p:cNvSpPr/>
          <p:nvPr/>
        </p:nvSpPr>
        <p:spPr>
          <a:xfrm>
            <a:off x="10605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89" name="Line 77"/>
          <p:cNvSpPr/>
          <p:nvPr/>
        </p:nvSpPr>
        <p:spPr>
          <a:xfrm>
            <a:off x="112032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0" name="Line 78"/>
          <p:cNvSpPr/>
          <p:nvPr/>
        </p:nvSpPr>
        <p:spPr>
          <a:xfrm>
            <a:off x="1179720" y="2482920"/>
            <a:ext cx="2808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1" name="Line 79"/>
          <p:cNvSpPr/>
          <p:nvPr/>
        </p:nvSpPr>
        <p:spPr>
          <a:xfrm>
            <a:off x="1239480" y="2482920"/>
            <a:ext cx="2808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2" name="Line 80"/>
          <p:cNvSpPr/>
          <p:nvPr/>
        </p:nvSpPr>
        <p:spPr>
          <a:xfrm>
            <a:off x="14767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3" name="Line 81"/>
          <p:cNvSpPr/>
          <p:nvPr/>
        </p:nvSpPr>
        <p:spPr>
          <a:xfrm>
            <a:off x="15361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4" name="Line 82"/>
          <p:cNvSpPr/>
          <p:nvPr/>
        </p:nvSpPr>
        <p:spPr>
          <a:xfrm>
            <a:off x="159480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5" name="Line 83"/>
          <p:cNvSpPr/>
          <p:nvPr/>
        </p:nvSpPr>
        <p:spPr>
          <a:xfrm>
            <a:off x="165420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6" name="Line 84"/>
          <p:cNvSpPr/>
          <p:nvPr/>
        </p:nvSpPr>
        <p:spPr>
          <a:xfrm>
            <a:off x="17139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7" name="Line 85"/>
          <p:cNvSpPr/>
          <p:nvPr/>
        </p:nvSpPr>
        <p:spPr>
          <a:xfrm>
            <a:off x="17733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8" name="Line 86"/>
          <p:cNvSpPr/>
          <p:nvPr/>
        </p:nvSpPr>
        <p:spPr>
          <a:xfrm>
            <a:off x="183312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299" name="Line 87"/>
          <p:cNvSpPr/>
          <p:nvPr/>
        </p:nvSpPr>
        <p:spPr>
          <a:xfrm>
            <a:off x="189252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0" name="Line 88"/>
          <p:cNvSpPr/>
          <p:nvPr/>
        </p:nvSpPr>
        <p:spPr>
          <a:xfrm>
            <a:off x="195120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1" name="Line 89"/>
          <p:cNvSpPr/>
          <p:nvPr/>
        </p:nvSpPr>
        <p:spPr>
          <a:xfrm>
            <a:off x="201060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2" name="Line 90"/>
          <p:cNvSpPr/>
          <p:nvPr/>
        </p:nvSpPr>
        <p:spPr>
          <a:xfrm>
            <a:off x="207036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3" name="Line 91"/>
          <p:cNvSpPr/>
          <p:nvPr/>
        </p:nvSpPr>
        <p:spPr>
          <a:xfrm>
            <a:off x="212976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4" name="Line 92"/>
          <p:cNvSpPr/>
          <p:nvPr/>
        </p:nvSpPr>
        <p:spPr>
          <a:xfrm>
            <a:off x="21895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5" name="Line 93"/>
          <p:cNvSpPr/>
          <p:nvPr/>
        </p:nvSpPr>
        <p:spPr>
          <a:xfrm>
            <a:off x="224892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6" name="Line 94"/>
          <p:cNvSpPr/>
          <p:nvPr/>
        </p:nvSpPr>
        <p:spPr>
          <a:xfrm>
            <a:off x="230868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7" name="Line 95"/>
          <p:cNvSpPr/>
          <p:nvPr/>
        </p:nvSpPr>
        <p:spPr>
          <a:xfrm>
            <a:off x="2367000" y="2482920"/>
            <a:ext cx="3060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8" name="Line 96"/>
          <p:cNvSpPr/>
          <p:nvPr/>
        </p:nvSpPr>
        <p:spPr>
          <a:xfrm>
            <a:off x="24267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09" name="Line 97"/>
          <p:cNvSpPr/>
          <p:nvPr/>
        </p:nvSpPr>
        <p:spPr>
          <a:xfrm>
            <a:off x="2486160" y="2482920"/>
            <a:ext cx="3060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0" name="Line 98"/>
          <p:cNvSpPr/>
          <p:nvPr/>
        </p:nvSpPr>
        <p:spPr>
          <a:xfrm>
            <a:off x="254484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1" name="Line 99"/>
          <p:cNvSpPr/>
          <p:nvPr/>
        </p:nvSpPr>
        <p:spPr>
          <a:xfrm>
            <a:off x="2604240" y="2482920"/>
            <a:ext cx="3168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2" name="Line 100"/>
          <p:cNvSpPr/>
          <p:nvPr/>
        </p:nvSpPr>
        <p:spPr>
          <a:xfrm>
            <a:off x="266400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3" name="Line 101"/>
          <p:cNvSpPr/>
          <p:nvPr/>
        </p:nvSpPr>
        <p:spPr>
          <a:xfrm>
            <a:off x="272340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4" name="Line 102"/>
          <p:cNvSpPr/>
          <p:nvPr/>
        </p:nvSpPr>
        <p:spPr>
          <a:xfrm>
            <a:off x="278316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5" name="Line 103"/>
          <p:cNvSpPr/>
          <p:nvPr/>
        </p:nvSpPr>
        <p:spPr>
          <a:xfrm>
            <a:off x="284256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6" name="Line 104"/>
          <p:cNvSpPr/>
          <p:nvPr/>
        </p:nvSpPr>
        <p:spPr>
          <a:xfrm>
            <a:off x="29023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7" name="Line 105"/>
          <p:cNvSpPr/>
          <p:nvPr/>
        </p:nvSpPr>
        <p:spPr>
          <a:xfrm>
            <a:off x="296172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8" name="Line 106"/>
          <p:cNvSpPr/>
          <p:nvPr/>
        </p:nvSpPr>
        <p:spPr>
          <a:xfrm>
            <a:off x="302148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19" name="Line 107"/>
          <p:cNvSpPr/>
          <p:nvPr/>
        </p:nvSpPr>
        <p:spPr>
          <a:xfrm>
            <a:off x="30801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0" name="Line 108"/>
          <p:cNvSpPr/>
          <p:nvPr/>
        </p:nvSpPr>
        <p:spPr>
          <a:xfrm>
            <a:off x="3139560" y="2482920"/>
            <a:ext cx="3024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1" name="Line 109"/>
          <p:cNvSpPr/>
          <p:nvPr/>
        </p:nvSpPr>
        <p:spPr>
          <a:xfrm>
            <a:off x="319824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2" name="Line 110"/>
          <p:cNvSpPr/>
          <p:nvPr/>
        </p:nvSpPr>
        <p:spPr>
          <a:xfrm>
            <a:off x="325764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3" name="Line 111"/>
          <p:cNvSpPr/>
          <p:nvPr/>
        </p:nvSpPr>
        <p:spPr>
          <a:xfrm>
            <a:off x="331740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4" name="Line 112"/>
          <p:cNvSpPr/>
          <p:nvPr/>
        </p:nvSpPr>
        <p:spPr>
          <a:xfrm>
            <a:off x="337680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5" name="Line 113"/>
          <p:cNvSpPr/>
          <p:nvPr/>
        </p:nvSpPr>
        <p:spPr>
          <a:xfrm>
            <a:off x="343656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6" name="Line 114"/>
          <p:cNvSpPr/>
          <p:nvPr/>
        </p:nvSpPr>
        <p:spPr>
          <a:xfrm>
            <a:off x="349596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7" name="Line 115"/>
          <p:cNvSpPr/>
          <p:nvPr/>
        </p:nvSpPr>
        <p:spPr>
          <a:xfrm>
            <a:off x="35557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8" name="Line 116"/>
          <p:cNvSpPr/>
          <p:nvPr/>
        </p:nvSpPr>
        <p:spPr>
          <a:xfrm>
            <a:off x="36151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29" name="Line 117"/>
          <p:cNvSpPr/>
          <p:nvPr/>
        </p:nvSpPr>
        <p:spPr>
          <a:xfrm>
            <a:off x="367488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0" name="Line 118"/>
          <p:cNvSpPr/>
          <p:nvPr/>
        </p:nvSpPr>
        <p:spPr>
          <a:xfrm>
            <a:off x="373428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1" name="Line 119"/>
          <p:cNvSpPr/>
          <p:nvPr/>
        </p:nvSpPr>
        <p:spPr>
          <a:xfrm>
            <a:off x="379404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2" name="Line 120"/>
          <p:cNvSpPr/>
          <p:nvPr/>
        </p:nvSpPr>
        <p:spPr>
          <a:xfrm>
            <a:off x="385128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3" name="Line 121"/>
          <p:cNvSpPr/>
          <p:nvPr/>
        </p:nvSpPr>
        <p:spPr>
          <a:xfrm>
            <a:off x="391104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4" name="Line 122"/>
          <p:cNvSpPr/>
          <p:nvPr/>
        </p:nvSpPr>
        <p:spPr>
          <a:xfrm>
            <a:off x="397044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5" name="Line 123"/>
          <p:cNvSpPr/>
          <p:nvPr/>
        </p:nvSpPr>
        <p:spPr>
          <a:xfrm>
            <a:off x="403020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6" name="Line 124"/>
          <p:cNvSpPr/>
          <p:nvPr/>
        </p:nvSpPr>
        <p:spPr>
          <a:xfrm>
            <a:off x="408960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7" name="Line 125"/>
          <p:cNvSpPr/>
          <p:nvPr/>
        </p:nvSpPr>
        <p:spPr>
          <a:xfrm>
            <a:off x="4149360" y="2482920"/>
            <a:ext cx="313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8" name="Line 126"/>
          <p:cNvSpPr/>
          <p:nvPr/>
        </p:nvSpPr>
        <p:spPr>
          <a:xfrm>
            <a:off x="420876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39" name="Line 127"/>
          <p:cNvSpPr/>
          <p:nvPr/>
        </p:nvSpPr>
        <p:spPr>
          <a:xfrm>
            <a:off x="426852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40" name="Line 128"/>
          <p:cNvSpPr/>
          <p:nvPr/>
        </p:nvSpPr>
        <p:spPr>
          <a:xfrm>
            <a:off x="432792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41" name="Line 129"/>
          <p:cNvSpPr/>
          <p:nvPr/>
        </p:nvSpPr>
        <p:spPr>
          <a:xfrm>
            <a:off x="4387680" y="2482920"/>
            <a:ext cx="29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42" name="Line 130"/>
          <p:cNvSpPr/>
          <p:nvPr/>
        </p:nvSpPr>
        <p:spPr>
          <a:xfrm>
            <a:off x="4447080" y="2482920"/>
            <a:ext cx="2952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43" name="Line 131"/>
          <p:cNvSpPr/>
          <p:nvPr/>
        </p:nvSpPr>
        <p:spPr>
          <a:xfrm>
            <a:off x="4506840" y="2482920"/>
            <a:ext cx="2160" cy="1440"/>
          </a:xfrm>
          <a:prstGeom prst="line">
            <a:avLst/>
          </a:prstGeom>
          <a:ln w="3240">
            <a:solidFill>
              <a:srgbClr val="999999"/>
            </a:solidFill>
            <a:round/>
          </a:ln>
        </p:spPr>
      </p:sp>
      <p:sp>
        <p:nvSpPr>
          <p:cNvPr id="1344" name="Line 132"/>
          <p:cNvSpPr/>
          <p:nvPr/>
        </p:nvSpPr>
        <p:spPr>
          <a:xfrm>
            <a:off x="1297800" y="2482920"/>
            <a:ext cx="29160" cy="1440"/>
          </a:xfrm>
          <a:prstGeom prst="line">
            <a:avLst/>
          </a:prstGeom>
          <a:ln>
            <a:noFill/>
          </a:ln>
        </p:spPr>
      </p:sp>
      <p:sp>
        <p:nvSpPr>
          <p:cNvPr id="1345" name="Line 133"/>
          <p:cNvSpPr/>
          <p:nvPr/>
        </p:nvSpPr>
        <p:spPr>
          <a:xfrm>
            <a:off x="1416960" y="2482920"/>
            <a:ext cx="29160" cy="1440"/>
          </a:xfrm>
          <a:prstGeom prst="line">
            <a:avLst/>
          </a:prstGeom>
          <a:ln>
            <a:noFill/>
          </a:ln>
        </p:spPr>
      </p:sp>
      <p:sp>
        <p:nvSpPr>
          <p:cNvPr id="1346" name="CustomShape 134"/>
          <p:cNvSpPr/>
          <p:nvPr/>
        </p:nvSpPr>
        <p:spPr>
          <a:xfrm>
            <a:off x="1299960" y="2481120"/>
            <a:ext cx="5400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47" name="CustomShape 135"/>
          <p:cNvSpPr/>
          <p:nvPr/>
        </p:nvSpPr>
        <p:spPr>
          <a:xfrm>
            <a:off x="1293840" y="2472120"/>
            <a:ext cx="1440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48" name="CustomShape 136"/>
          <p:cNvSpPr/>
          <p:nvPr/>
        </p:nvSpPr>
        <p:spPr>
          <a:xfrm>
            <a:off x="1403640" y="2481120"/>
            <a:ext cx="5400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49" name="CustomShape 137"/>
          <p:cNvSpPr/>
          <p:nvPr/>
        </p:nvSpPr>
        <p:spPr>
          <a:xfrm>
            <a:off x="1451520" y="247212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0" name="CustomShape 138"/>
          <p:cNvSpPr/>
          <p:nvPr/>
        </p:nvSpPr>
        <p:spPr>
          <a:xfrm>
            <a:off x="1373400" y="2434320"/>
            <a:ext cx="15480" cy="1188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1" name="CustomShape 139"/>
          <p:cNvSpPr/>
          <p:nvPr/>
        </p:nvSpPr>
        <p:spPr>
          <a:xfrm>
            <a:off x="1362960" y="242640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2" name="CustomShape 140"/>
          <p:cNvSpPr/>
          <p:nvPr/>
        </p:nvSpPr>
        <p:spPr>
          <a:xfrm>
            <a:off x="1373400" y="2533320"/>
            <a:ext cx="15480" cy="1296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3" name="CustomShape 141"/>
          <p:cNvSpPr/>
          <p:nvPr/>
        </p:nvSpPr>
        <p:spPr>
          <a:xfrm>
            <a:off x="1362960" y="253908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4" name="CustomShape 142"/>
          <p:cNvSpPr/>
          <p:nvPr/>
        </p:nvSpPr>
        <p:spPr>
          <a:xfrm>
            <a:off x="1460160" y="2502360"/>
            <a:ext cx="5616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5" name="CustomShape 143"/>
          <p:cNvSpPr/>
          <p:nvPr/>
        </p:nvSpPr>
        <p:spPr>
          <a:xfrm>
            <a:off x="1451520" y="249336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6" name="CustomShape 144"/>
          <p:cNvSpPr/>
          <p:nvPr/>
        </p:nvSpPr>
        <p:spPr>
          <a:xfrm>
            <a:off x="1562400" y="2502360"/>
            <a:ext cx="5508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7" name="CustomShape 145"/>
          <p:cNvSpPr/>
          <p:nvPr/>
        </p:nvSpPr>
        <p:spPr>
          <a:xfrm>
            <a:off x="1613880" y="2493360"/>
            <a:ext cx="1440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8" name="CustomShape 146"/>
          <p:cNvSpPr/>
          <p:nvPr/>
        </p:nvSpPr>
        <p:spPr>
          <a:xfrm>
            <a:off x="1533240" y="2455560"/>
            <a:ext cx="15480" cy="1296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59" name="CustomShape 147"/>
          <p:cNvSpPr/>
          <p:nvPr/>
        </p:nvSpPr>
        <p:spPr>
          <a:xfrm>
            <a:off x="1522800" y="244656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0" name="CustomShape 148"/>
          <p:cNvSpPr/>
          <p:nvPr/>
        </p:nvSpPr>
        <p:spPr>
          <a:xfrm>
            <a:off x="1533240" y="2551320"/>
            <a:ext cx="15480" cy="1296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1" name="CustomShape 149"/>
          <p:cNvSpPr/>
          <p:nvPr/>
        </p:nvSpPr>
        <p:spPr>
          <a:xfrm>
            <a:off x="1522800" y="255672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2" name="CustomShape 150"/>
          <p:cNvSpPr/>
          <p:nvPr/>
        </p:nvSpPr>
        <p:spPr>
          <a:xfrm>
            <a:off x="1620000" y="2614680"/>
            <a:ext cx="10296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3" name="CustomShape 151"/>
          <p:cNvSpPr/>
          <p:nvPr/>
        </p:nvSpPr>
        <p:spPr>
          <a:xfrm>
            <a:off x="1613880" y="2608200"/>
            <a:ext cx="1440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4" name="CustomShape 152"/>
          <p:cNvSpPr/>
          <p:nvPr/>
        </p:nvSpPr>
        <p:spPr>
          <a:xfrm>
            <a:off x="1773720" y="2614680"/>
            <a:ext cx="16776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5" name="CustomShape 153"/>
          <p:cNvSpPr/>
          <p:nvPr/>
        </p:nvSpPr>
        <p:spPr>
          <a:xfrm>
            <a:off x="1934640" y="260820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6" name="CustomShape 154"/>
          <p:cNvSpPr/>
          <p:nvPr/>
        </p:nvSpPr>
        <p:spPr>
          <a:xfrm>
            <a:off x="1742400" y="2575800"/>
            <a:ext cx="15480" cy="396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7" name="CustomShape 155"/>
          <p:cNvSpPr/>
          <p:nvPr/>
        </p:nvSpPr>
        <p:spPr>
          <a:xfrm>
            <a:off x="1730880" y="256788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8" name="CustomShape 156"/>
          <p:cNvSpPr/>
          <p:nvPr/>
        </p:nvSpPr>
        <p:spPr>
          <a:xfrm>
            <a:off x="1742400" y="2668320"/>
            <a:ext cx="15480" cy="504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69" name="CustomShape 157"/>
          <p:cNvSpPr/>
          <p:nvPr/>
        </p:nvSpPr>
        <p:spPr>
          <a:xfrm>
            <a:off x="1730880" y="266616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0" name="CustomShape 158"/>
          <p:cNvSpPr/>
          <p:nvPr/>
        </p:nvSpPr>
        <p:spPr>
          <a:xfrm>
            <a:off x="1941840" y="2648160"/>
            <a:ext cx="15120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1" name="CustomShape 159"/>
          <p:cNvSpPr/>
          <p:nvPr/>
        </p:nvSpPr>
        <p:spPr>
          <a:xfrm>
            <a:off x="1934640" y="263952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2" name="CustomShape 160"/>
          <p:cNvSpPr/>
          <p:nvPr/>
        </p:nvSpPr>
        <p:spPr>
          <a:xfrm>
            <a:off x="2142720" y="2648160"/>
            <a:ext cx="2786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3" name="CustomShape 161"/>
          <p:cNvSpPr/>
          <p:nvPr/>
        </p:nvSpPr>
        <p:spPr>
          <a:xfrm>
            <a:off x="2414520" y="263952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4" name="CustomShape 162"/>
          <p:cNvSpPr/>
          <p:nvPr/>
        </p:nvSpPr>
        <p:spPr>
          <a:xfrm>
            <a:off x="2110320" y="2602440"/>
            <a:ext cx="14400" cy="108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5" name="CustomShape 163"/>
          <p:cNvSpPr/>
          <p:nvPr/>
        </p:nvSpPr>
        <p:spPr>
          <a:xfrm>
            <a:off x="2102760" y="2595960"/>
            <a:ext cx="320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6" name="CustomShape 164"/>
          <p:cNvSpPr/>
          <p:nvPr/>
        </p:nvSpPr>
        <p:spPr>
          <a:xfrm>
            <a:off x="2110320" y="2697480"/>
            <a:ext cx="14400" cy="97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7" name="CustomShape 165"/>
          <p:cNvSpPr/>
          <p:nvPr/>
        </p:nvSpPr>
        <p:spPr>
          <a:xfrm>
            <a:off x="2102760" y="2700720"/>
            <a:ext cx="3204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8" name="CustomShape 166"/>
          <p:cNvSpPr/>
          <p:nvPr/>
        </p:nvSpPr>
        <p:spPr>
          <a:xfrm>
            <a:off x="2421720" y="2732040"/>
            <a:ext cx="24948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79" name="CustomShape 167"/>
          <p:cNvSpPr/>
          <p:nvPr/>
        </p:nvSpPr>
        <p:spPr>
          <a:xfrm>
            <a:off x="2414520" y="272412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0" name="CustomShape 168"/>
          <p:cNvSpPr/>
          <p:nvPr/>
        </p:nvSpPr>
        <p:spPr>
          <a:xfrm>
            <a:off x="2719440" y="2732040"/>
            <a:ext cx="50436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1" name="CustomShape 169"/>
          <p:cNvSpPr/>
          <p:nvPr/>
        </p:nvSpPr>
        <p:spPr>
          <a:xfrm>
            <a:off x="3216960" y="272412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2" name="CustomShape 170"/>
          <p:cNvSpPr/>
          <p:nvPr/>
        </p:nvSpPr>
        <p:spPr>
          <a:xfrm>
            <a:off x="2687040" y="2660400"/>
            <a:ext cx="14400" cy="3636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3" name="CustomShape 171"/>
          <p:cNvSpPr/>
          <p:nvPr/>
        </p:nvSpPr>
        <p:spPr>
          <a:xfrm>
            <a:off x="2679840" y="2653920"/>
            <a:ext cx="320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4" name="CustomShape 172"/>
          <p:cNvSpPr/>
          <p:nvPr/>
        </p:nvSpPr>
        <p:spPr>
          <a:xfrm>
            <a:off x="2687040" y="2784240"/>
            <a:ext cx="14400" cy="3528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5" name="CustomShape 173"/>
          <p:cNvSpPr/>
          <p:nvPr/>
        </p:nvSpPr>
        <p:spPr>
          <a:xfrm>
            <a:off x="2679840" y="2815560"/>
            <a:ext cx="320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6" name="CustomShape 174"/>
          <p:cNvSpPr/>
          <p:nvPr/>
        </p:nvSpPr>
        <p:spPr>
          <a:xfrm>
            <a:off x="3224520" y="2819880"/>
            <a:ext cx="45756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7" name="CustomShape 175"/>
          <p:cNvSpPr/>
          <p:nvPr/>
        </p:nvSpPr>
        <p:spPr>
          <a:xfrm>
            <a:off x="3216960" y="2810880"/>
            <a:ext cx="15480" cy="34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8" name="CustomShape 176"/>
          <p:cNvSpPr/>
          <p:nvPr/>
        </p:nvSpPr>
        <p:spPr>
          <a:xfrm>
            <a:off x="3729240" y="2819880"/>
            <a:ext cx="779400" cy="1620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89" name="CustomShape 177"/>
          <p:cNvSpPr/>
          <p:nvPr/>
        </p:nvSpPr>
        <p:spPr>
          <a:xfrm>
            <a:off x="3699000" y="2660400"/>
            <a:ext cx="15480" cy="12348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90" name="CustomShape 178"/>
          <p:cNvSpPr/>
          <p:nvPr/>
        </p:nvSpPr>
        <p:spPr>
          <a:xfrm>
            <a:off x="3688560" y="2653920"/>
            <a:ext cx="320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91" name="CustomShape 179"/>
          <p:cNvSpPr/>
          <p:nvPr/>
        </p:nvSpPr>
        <p:spPr>
          <a:xfrm>
            <a:off x="3699000" y="2868840"/>
            <a:ext cx="15480" cy="12348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92" name="CustomShape 180"/>
          <p:cNvSpPr/>
          <p:nvPr/>
        </p:nvSpPr>
        <p:spPr>
          <a:xfrm>
            <a:off x="3688560" y="2976480"/>
            <a:ext cx="32040" cy="15120"/>
          </a:xfrm>
          <a:prstGeom prst="rect">
            <a:avLst/>
          </a:prstGeom>
          <a:solidFill>
            <a:srgbClr val="0033cc"/>
          </a:solidFill>
          <a:ln>
            <a:noFill/>
          </a:ln>
        </p:spPr>
      </p:sp>
      <p:sp>
        <p:nvSpPr>
          <p:cNvPr id="1393" name="CustomShape 181"/>
          <p:cNvSpPr/>
          <p:nvPr/>
        </p:nvSpPr>
        <p:spPr>
          <a:xfrm>
            <a:off x="3666600" y="2785320"/>
            <a:ext cx="75960" cy="8208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4" name="CustomShape 182"/>
          <p:cNvSpPr/>
          <p:nvPr/>
        </p:nvSpPr>
        <p:spPr>
          <a:xfrm>
            <a:off x="2654640" y="2698560"/>
            <a:ext cx="75960" cy="8208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5" name="CustomShape 183"/>
          <p:cNvSpPr/>
          <p:nvPr/>
        </p:nvSpPr>
        <p:spPr>
          <a:xfrm>
            <a:off x="2077920" y="2613600"/>
            <a:ext cx="75960" cy="8100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6" name="CustomShape 184"/>
          <p:cNvSpPr/>
          <p:nvPr/>
        </p:nvSpPr>
        <p:spPr>
          <a:xfrm>
            <a:off x="1710000" y="2582640"/>
            <a:ext cx="77040" cy="8100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7" name="CustomShape 185"/>
          <p:cNvSpPr/>
          <p:nvPr/>
        </p:nvSpPr>
        <p:spPr>
          <a:xfrm>
            <a:off x="1500840" y="2468880"/>
            <a:ext cx="75960" cy="8100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8" name="CustomShape 186"/>
          <p:cNvSpPr/>
          <p:nvPr/>
        </p:nvSpPr>
        <p:spPr>
          <a:xfrm>
            <a:off x="1341000" y="2448720"/>
            <a:ext cx="75960" cy="81000"/>
          </a:xfrm>
          <a:prstGeom prst="rect">
            <a:avLst/>
          </a:prstGeom>
          <a:solidFill>
            <a:srgbClr val="0033cc"/>
          </a:solidFill>
          <a:ln w="3240">
            <a:noFill/>
          </a:ln>
        </p:spPr>
      </p:sp>
      <p:sp>
        <p:nvSpPr>
          <p:cNvPr id="1399" name="CustomShape 187"/>
          <p:cNvSpPr/>
          <p:nvPr/>
        </p:nvSpPr>
        <p:spPr>
          <a:xfrm>
            <a:off x="4421160" y="3540960"/>
            <a:ext cx="738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0" name="CustomShape 188"/>
          <p:cNvSpPr/>
          <p:nvPr/>
        </p:nvSpPr>
        <p:spPr>
          <a:xfrm>
            <a:off x="2903400" y="3542040"/>
            <a:ext cx="75960" cy="12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1" name="CustomShape 189"/>
          <p:cNvSpPr/>
          <p:nvPr/>
        </p:nvSpPr>
        <p:spPr>
          <a:xfrm>
            <a:off x="2499120" y="3540960"/>
            <a:ext cx="486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2" name="CustomShape 190"/>
          <p:cNvSpPr/>
          <p:nvPr/>
        </p:nvSpPr>
        <p:spPr>
          <a:xfrm>
            <a:off x="2581560" y="3539880"/>
            <a:ext cx="7488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3" name="CustomShape 191"/>
          <p:cNvSpPr/>
          <p:nvPr/>
        </p:nvSpPr>
        <p:spPr>
          <a:xfrm>
            <a:off x="3201480" y="3543480"/>
            <a:ext cx="73800" cy="12132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4" name="CustomShape 192"/>
          <p:cNvSpPr/>
          <p:nvPr/>
        </p:nvSpPr>
        <p:spPr>
          <a:xfrm>
            <a:off x="3547440" y="3539880"/>
            <a:ext cx="7488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5" name="CustomShape 193"/>
          <p:cNvSpPr/>
          <p:nvPr/>
        </p:nvSpPr>
        <p:spPr>
          <a:xfrm>
            <a:off x="3888000" y="3540960"/>
            <a:ext cx="4968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6" name="CustomShape 194"/>
          <p:cNvSpPr/>
          <p:nvPr/>
        </p:nvSpPr>
        <p:spPr>
          <a:xfrm>
            <a:off x="4198680" y="3539880"/>
            <a:ext cx="74880" cy="12456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7" name="CustomShape 195"/>
          <p:cNvSpPr/>
          <p:nvPr/>
        </p:nvSpPr>
        <p:spPr>
          <a:xfrm>
            <a:off x="3119760" y="3540960"/>
            <a:ext cx="486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8" name="CustomShape 196"/>
          <p:cNvSpPr/>
          <p:nvPr/>
        </p:nvSpPr>
        <p:spPr>
          <a:xfrm>
            <a:off x="3462840" y="3540960"/>
            <a:ext cx="486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09" name="CustomShape 197"/>
          <p:cNvSpPr/>
          <p:nvPr/>
        </p:nvSpPr>
        <p:spPr>
          <a:xfrm>
            <a:off x="3794040" y="3540960"/>
            <a:ext cx="738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10" name="CustomShape 198"/>
          <p:cNvSpPr/>
          <p:nvPr/>
        </p:nvSpPr>
        <p:spPr>
          <a:xfrm>
            <a:off x="4107600" y="3540960"/>
            <a:ext cx="73800" cy="123480"/>
          </a:xfrm>
          <a:prstGeom prst="rect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1411" name="Line 199"/>
          <p:cNvSpPr/>
          <p:nvPr/>
        </p:nvSpPr>
        <p:spPr>
          <a:xfrm>
            <a:off x="1296720" y="3413520"/>
            <a:ext cx="1080" cy="7596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12" name="Line 200"/>
          <p:cNvSpPr/>
          <p:nvPr/>
        </p:nvSpPr>
        <p:spPr>
          <a:xfrm>
            <a:off x="1134720" y="3414240"/>
            <a:ext cx="1080" cy="7524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13" name="Line 201"/>
          <p:cNvSpPr/>
          <p:nvPr/>
        </p:nvSpPr>
        <p:spPr>
          <a:xfrm flipV="1">
            <a:off x="1213920" y="2011680"/>
            <a:ext cx="1440" cy="2325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14" name="Line 202"/>
          <p:cNvSpPr/>
          <p:nvPr/>
        </p:nvSpPr>
        <p:spPr>
          <a:xfrm flipV="1">
            <a:off x="1215360" y="1622880"/>
            <a:ext cx="0" cy="41652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15" name="Line 203"/>
          <p:cNvSpPr/>
          <p:nvPr/>
        </p:nvSpPr>
        <p:spPr>
          <a:xfrm>
            <a:off x="1131480" y="1931760"/>
            <a:ext cx="5832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16" name="Line 204"/>
          <p:cNvSpPr/>
          <p:nvPr/>
        </p:nvSpPr>
        <p:spPr>
          <a:xfrm>
            <a:off x="1236960" y="1931760"/>
            <a:ext cx="5580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17" name="CustomShape 205"/>
          <p:cNvSpPr/>
          <p:nvPr/>
        </p:nvSpPr>
        <p:spPr>
          <a:xfrm>
            <a:off x="1190160" y="1909440"/>
            <a:ext cx="46800" cy="5328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18" name="Line 206"/>
          <p:cNvSpPr/>
          <p:nvPr/>
        </p:nvSpPr>
        <p:spPr>
          <a:xfrm flipV="1">
            <a:off x="1369080" y="2541960"/>
            <a:ext cx="1440" cy="1371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19" name="Line 207"/>
          <p:cNvSpPr/>
          <p:nvPr/>
        </p:nvSpPr>
        <p:spPr>
          <a:xfrm flipV="1">
            <a:off x="1370520" y="2244240"/>
            <a:ext cx="0" cy="325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0" name="Line 208"/>
          <p:cNvSpPr/>
          <p:nvPr/>
        </p:nvSpPr>
        <p:spPr>
          <a:xfrm>
            <a:off x="1292760" y="2461680"/>
            <a:ext cx="5328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1" name="Line 209"/>
          <p:cNvSpPr/>
          <p:nvPr/>
        </p:nvSpPr>
        <p:spPr>
          <a:xfrm>
            <a:off x="1393200" y="2461680"/>
            <a:ext cx="5976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2" name="CustomShape 210"/>
          <p:cNvSpPr/>
          <p:nvPr/>
        </p:nvSpPr>
        <p:spPr>
          <a:xfrm>
            <a:off x="1346400" y="2441880"/>
            <a:ext cx="46800" cy="5256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23" name="Line 211"/>
          <p:cNvSpPr/>
          <p:nvPr/>
        </p:nvSpPr>
        <p:spPr>
          <a:xfrm flipV="1">
            <a:off x="1594080" y="2235600"/>
            <a:ext cx="1080" cy="633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4" name="Line 212"/>
          <p:cNvSpPr/>
          <p:nvPr/>
        </p:nvSpPr>
        <p:spPr>
          <a:xfrm flipV="1">
            <a:off x="1595160" y="2011680"/>
            <a:ext cx="0" cy="2408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5" name="Line 213"/>
          <p:cNvSpPr/>
          <p:nvPr/>
        </p:nvSpPr>
        <p:spPr>
          <a:xfrm>
            <a:off x="1452960" y="2152800"/>
            <a:ext cx="11700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6" name="Line 214"/>
          <p:cNvSpPr/>
          <p:nvPr/>
        </p:nvSpPr>
        <p:spPr>
          <a:xfrm>
            <a:off x="1617120" y="2152800"/>
            <a:ext cx="15876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7" name="CustomShape 215"/>
          <p:cNvSpPr/>
          <p:nvPr/>
        </p:nvSpPr>
        <p:spPr>
          <a:xfrm>
            <a:off x="1569960" y="2133000"/>
            <a:ext cx="46800" cy="5328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28" name="Line 216"/>
          <p:cNvSpPr/>
          <p:nvPr/>
        </p:nvSpPr>
        <p:spPr>
          <a:xfrm flipV="1">
            <a:off x="1913040" y="1972440"/>
            <a:ext cx="1440" cy="939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29" name="Line 217"/>
          <p:cNvSpPr/>
          <p:nvPr/>
        </p:nvSpPr>
        <p:spPr>
          <a:xfrm flipV="1">
            <a:off x="1914480" y="1716840"/>
            <a:ext cx="0" cy="2570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0" name="Line 218"/>
          <p:cNvSpPr/>
          <p:nvPr/>
        </p:nvSpPr>
        <p:spPr>
          <a:xfrm>
            <a:off x="1775880" y="1889640"/>
            <a:ext cx="11304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1" name="Line 219"/>
          <p:cNvSpPr/>
          <p:nvPr/>
        </p:nvSpPr>
        <p:spPr>
          <a:xfrm>
            <a:off x="1934640" y="1889640"/>
            <a:ext cx="16272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2" name="CustomShape 220"/>
          <p:cNvSpPr/>
          <p:nvPr/>
        </p:nvSpPr>
        <p:spPr>
          <a:xfrm>
            <a:off x="1889280" y="1869840"/>
            <a:ext cx="46800" cy="5328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33" name="Line 221"/>
          <p:cNvSpPr/>
          <p:nvPr/>
        </p:nvSpPr>
        <p:spPr>
          <a:xfrm flipV="1">
            <a:off x="2230920" y="2086920"/>
            <a:ext cx="1440" cy="1713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4" name="Line 222"/>
          <p:cNvSpPr/>
          <p:nvPr/>
        </p:nvSpPr>
        <p:spPr>
          <a:xfrm flipV="1">
            <a:off x="2232360" y="1748520"/>
            <a:ext cx="0" cy="35640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5" name="Line 223"/>
          <p:cNvSpPr/>
          <p:nvPr/>
        </p:nvSpPr>
        <p:spPr>
          <a:xfrm>
            <a:off x="2097360" y="2006640"/>
            <a:ext cx="11196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6" name="Line 224"/>
          <p:cNvSpPr/>
          <p:nvPr/>
        </p:nvSpPr>
        <p:spPr>
          <a:xfrm>
            <a:off x="2255040" y="2006640"/>
            <a:ext cx="16416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7" name="CustomShape 225"/>
          <p:cNvSpPr/>
          <p:nvPr/>
        </p:nvSpPr>
        <p:spPr>
          <a:xfrm>
            <a:off x="2208240" y="1986840"/>
            <a:ext cx="46800" cy="5256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38" name="Line 226"/>
          <p:cNvSpPr/>
          <p:nvPr/>
        </p:nvSpPr>
        <p:spPr>
          <a:xfrm flipV="1">
            <a:off x="2612160" y="2361240"/>
            <a:ext cx="1440" cy="226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39" name="Line 227"/>
          <p:cNvSpPr/>
          <p:nvPr/>
        </p:nvSpPr>
        <p:spPr>
          <a:xfrm flipV="1">
            <a:off x="2613600" y="1972440"/>
            <a:ext cx="0" cy="433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0" name="Line 228"/>
          <p:cNvSpPr/>
          <p:nvPr/>
        </p:nvSpPr>
        <p:spPr>
          <a:xfrm>
            <a:off x="2419200" y="2278800"/>
            <a:ext cx="16884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1" name="Line 229"/>
          <p:cNvSpPr/>
          <p:nvPr/>
        </p:nvSpPr>
        <p:spPr>
          <a:xfrm>
            <a:off x="2636280" y="2278800"/>
            <a:ext cx="26568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2" name="CustomShape 230"/>
          <p:cNvSpPr/>
          <p:nvPr/>
        </p:nvSpPr>
        <p:spPr>
          <a:xfrm>
            <a:off x="2588400" y="2259000"/>
            <a:ext cx="47880" cy="5328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43" name="Line 231"/>
          <p:cNvSpPr/>
          <p:nvPr/>
        </p:nvSpPr>
        <p:spPr>
          <a:xfrm flipV="1">
            <a:off x="3176640" y="3088440"/>
            <a:ext cx="1440" cy="3380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4" name="Line 232"/>
          <p:cNvSpPr/>
          <p:nvPr/>
        </p:nvSpPr>
        <p:spPr>
          <a:xfrm flipV="1">
            <a:off x="3178080" y="2587680"/>
            <a:ext cx="0" cy="5608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5" name="Line 233"/>
          <p:cNvSpPr/>
          <p:nvPr/>
        </p:nvSpPr>
        <p:spPr>
          <a:xfrm>
            <a:off x="2901960" y="3008160"/>
            <a:ext cx="25200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6" name="Line 234"/>
          <p:cNvSpPr/>
          <p:nvPr/>
        </p:nvSpPr>
        <p:spPr>
          <a:xfrm>
            <a:off x="3200760" y="3008160"/>
            <a:ext cx="50580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7" name="CustomShape 235"/>
          <p:cNvSpPr/>
          <p:nvPr/>
        </p:nvSpPr>
        <p:spPr>
          <a:xfrm>
            <a:off x="3153960" y="2985840"/>
            <a:ext cx="46800" cy="53280"/>
          </a:xfrm>
          <a:prstGeom prst="rect">
            <a:avLst/>
          </a:prstGeom>
          <a:solidFill>
            <a:srgbClr val="d60093"/>
          </a:solidFill>
          <a:ln w="12600">
            <a:solidFill>
              <a:srgbClr val="d60093"/>
            </a:solidFill>
            <a:round/>
          </a:ln>
        </p:spPr>
      </p:sp>
      <p:sp>
        <p:nvSpPr>
          <p:cNvPr id="1448" name="Line 236"/>
          <p:cNvSpPr/>
          <p:nvPr/>
        </p:nvSpPr>
        <p:spPr>
          <a:xfrm>
            <a:off x="1197360" y="2152800"/>
            <a:ext cx="3312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49" name="Line 237"/>
          <p:cNvSpPr/>
          <p:nvPr/>
        </p:nvSpPr>
        <p:spPr>
          <a:xfrm>
            <a:off x="1197360" y="1714320"/>
            <a:ext cx="3312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0" name="Line 238"/>
          <p:cNvSpPr/>
          <p:nvPr/>
        </p:nvSpPr>
        <p:spPr>
          <a:xfrm flipV="1">
            <a:off x="1131480" y="1874520"/>
            <a:ext cx="1080" cy="118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1" name="Line 239"/>
          <p:cNvSpPr/>
          <p:nvPr/>
        </p:nvSpPr>
        <p:spPr>
          <a:xfrm flipV="1">
            <a:off x="1292760" y="1874520"/>
            <a:ext cx="1440" cy="118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2" name="Line 240"/>
          <p:cNvSpPr/>
          <p:nvPr/>
        </p:nvSpPr>
        <p:spPr>
          <a:xfrm>
            <a:off x="1353960" y="2644920"/>
            <a:ext cx="3168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3" name="Line 241"/>
          <p:cNvSpPr/>
          <p:nvPr/>
        </p:nvSpPr>
        <p:spPr>
          <a:xfrm>
            <a:off x="1353960" y="2278800"/>
            <a:ext cx="3168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4" name="Line 242"/>
          <p:cNvSpPr/>
          <p:nvPr/>
        </p:nvSpPr>
        <p:spPr>
          <a:xfrm flipV="1">
            <a:off x="1292760" y="2406960"/>
            <a:ext cx="1440" cy="109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5" name="Line 243"/>
          <p:cNvSpPr/>
          <p:nvPr/>
        </p:nvSpPr>
        <p:spPr>
          <a:xfrm flipV="1">
            <a:off x="1452960" y="2406960"/>
            <a:ext cx="1440" cy="109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6" name="Line 244"/>
          <p:cNvSpPr/>
          <p:nvPr/>
        </p:nvSpPr>
        <p:spPr>
          <a:xfrm>
            <a:off x="1577520" y="2283840"/>
            <a:ext cx="3168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7" name="Line 245"/>
          <p:cNvSpPr/>
          <p:nvPr/>
        </p:nvSpPr>
        <p:spPr>
          <a:xfrm>
            <a:off x="1577520" y="2020680"/>
            <a:ext cx="3168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8" name="Line 246"/>
          <p:cNvSpPr/>
          <p:nvPr/>
        </p:nvSpPr>
        <p:spPr>
          <a:xfrm flipV="1">
            <a:off x="1452960" y="2098080"/>
            <a:ext cx="1440" cy="1144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59" name="Line 247"/>
          <p:cNvSpPr/>
          <p:nvPr/>
        </p:nvSpPr>
        <p:spPr>
          <a:xfrm flipV="1">
            <a:off x="1775880" y="2098080"/>
            <a:ext cx="1080" cy="1144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0" name="Line 248"/>
          <p:cNvSpPr/>
          <p:nvPr/>
        </p:nvSpPr>
        <p:spPr>
          <a:xfrm>
            <a:off x="1895400" y="2061360"/>
            <a:ext cx="3312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1" name="Line 249"/>
          <p:cNvSpPr/>
          <p:nvPr/>
        </p:nvSpPr>
        <p:spPr>
          <a:xfrm>
            <a:off x="1895400" y="1716840"/>
            <a:ext cx="3312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2" name="Line 250"/>
          <p:cNvSpPr/>
          <p:nvPr/>
        </p:nvSpPr>
        <p:spPr>
          <a:xfrm flipV="1">
            <a:off x="1775880" y="1834920"/>
            <a:ext cx="1080" cy="1119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3" name="Line 251"/>
          <p:cNvSpPr/>
          <p:nvPr/>
        </p:nvSpPr>
        <p:spPr>
          <a:xfrm flipV="1">
            <a:off x="2097360" y="1834920"/>
            <a:ext cx="1440" cy="1119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4" name="Line 252"/>
          <p:cNvSpPr/>
          <p:nvPr/>
        </p:nvSpPr>
        <p:spPr>
          <a:xfrm>
            <a:off x="2215800" y="2258280"/>
            <a:ext cx="3420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5" name="Line 253"/>
          <p:cNvSpPr/>
          <p:nvPr/>
        </p:nvSpPr>
        <p:spPr>
          <a:xfrm>
            <a:off x="2215800" y="1748520"/>
            <a:ext cx="3420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6" name="Line 254"/>
          <p:cNvSpPr/>
          <p:nvPr/>
        </p:nvSpPr>
        <p:spPr>
          <a:xfrm flipV="1">
            <a:off x="2097360" y="1951920"/>
            <a:ext cx="1440" cy="109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7" name="Line 255"/>
          <p:cNvSpPr/>
          <p:nvPr/>
        </p:nvSpPr>
        <p:spPr>
          <a:xfrm flipV="1">
            <a:off x="2419200" y="1951920"/>
            <a:ext cx="1080" cy="109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8" name="Line 256"/>
          <p:cNvSpPr/>
          <p:nvPr/>
        </p:nvSpPr>
        <p:spPr>
          <a:xfrm>
            <a:off x="2595600" y="2587680"/>
            <a:ext cx="3312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69" name="Line 257"/>
          <p:cNvSpPr/>
          <p:nvPr/>
        </p:nvSpPr>
        <p:spPr>
          <a:xfrm>
            <a:off x="2595600" y="1972440"/>
            <a:ext cx="3312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0" name="Line 258"/>
          <p:cNvSpPr/>
          <p:nvPr/>
        </p:nvSpPr>
        <p:spPr>
          <a:xfrm flipV="1">
            <a:off x="2419200" y="2224080"/>
            <a:ext cx="1080" cy="1119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1" name="Line 259"/>
          <p:cNvSpPr/>
          <p:nvPr/>
        </p:nvSpPr>
        <p:spPr>
          <a:xfrm flipV="1">
            <a:off x="2901960" y="2224080"/>
            <a:ext cx="1440" cy="11196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2" name="Line 260"/>
          <p:cNvSpPr/>
          <p:nvPr/>
        </p:nvSpPr>
        <p:spPr>
          <a:xfrm>
            <a:off x="3161520" y="3426480"/>
            <a:ext cx="31680" cy="144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3" name="Line 261"/>
          <p:cNvSpPr/>
          <p:nvPr/>
        </p:nvSpPr>
        <p:spPr>
          <a:xfrm>
            <a:off x="3161520" y="2587680"/>
            <a:ext cx="31680" cy="1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4" name="Line 262"/>
          <p:cNvSpPr/>
          <p:nvPr/>
        </p:nvSpPr>
        <p:spPr>
          <a:xfrm flipV="1">
            <a:off x="2901960" y="2951280"/>
            <a:ext cx="1440" cy="118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5" name="Line 263"/>
          <p:cNvSpPr/>
          <p:nvPr/>
        </p:nvSpPr>
        <p:spPr>
          <a:xfrm flipV="1">
            <a:off x="3706560" y="2951280"/>
            <a:ext cx="1440" cy="118080"/>
          </a:xfrm>
          <a:prstGeom prst="line">
            <a:avLst/>
          </a:prstGeom>
          <a:ln w="12600">
            <a:solidFill>
              <a:srgbClr val="d60093"/>
            </a:solidFill>
            <a:round/>
          </a:ln>
        </p:spPr>
      </p:sp>
      <p:sp>
        <p:nvSpPr>
          <p:cNvPr id="1476" name="Line 264"/>
          <p:cNvSpPr/>
          <p:nvPr/>
        </p:nvSpPr>
        <p:spPr>
          <a:xfrm flipH="1">
            <a:off x="981720" y="3404160"/>
            <a:ext cx="6876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77" name="Line 265"/>
          <p:cNvSpPr/>
          <p:nvPr/>
        </p:nvSpPr>
        <p:spPr>
          <a:xfrm flipH="1">
            <a:off x="981720" y="3311640"/>
            <a:ext cx="6876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78" name="Line 266"/>
          <p:cNvSpPr/>
          <p:nvPr/>
        </p:nvSpPr>
        <p:spPr>
          <a:xfrm flipH="1">
            <a:off x="983160" y="165024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79" name="Line 267"/>
          <p:cNvSpPr/>
          <p:nvPr/>
        </p:nvSpPr>
        <p:spPr>
          <a:xfrm flipH="1">
            <a:off x="983160" y="1557720"/>
            <a:ext cx="69120" cy="1080"/>
          </a:xfrm>
          <a:prstGeom prst="line">
            <a:avLst/>
          </a:prstGeom>
          <a:ln w="3240">
            <a:solidFill>
              <a:srgbClr val="000000"/>
            </a:solidFill>
            <a:round/>
          </a:ln>
        </p:spPr>
      </p:sp>
      <p:sp>
        <p:nvSpPr>
          <p:cNvPr id="1480" name="CustomShape 268"/>
          <p:cNvSpPr/>
          <p:nvPr/>
        </p:nvSpPr>
        <p:spPr>
          <a:xfrm>
            <a:off x="4446720" y="1363680"/>
            <a:ext cx="1087200" cy="1063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d60093"/>
                </a:solidFill>
                <a:latin typeface="Calibri"/>
              </a:rPr>
              <a:t>CDF Run 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alibri"/>
              </a:rPr>
              <a:t>CDF Run II</a:t>
            </a:r>
            <a:endParaRPr/>
          </a:p>
        </p:txBody>
      </p:sp>
      <p:sp>
        <p:nvSpPr>
          <p:cNvPr id="1481" name="CustomShape 269"/>
          <p:cNvSpPr/>
          <p:nvPr/>
        </p:nvSpPr>
        <p:spPr>
          <a:xfrm>
            <a:off x="6276960" y="2428920"/>
            <a:ext cx="2617560" cy="913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333ff"/>
                </a:solidFill>
                <a:latin typeface="Calibri"/>
              </a:rPr>
              <a:t>CDF II </a:t>
            </a:r>
            <a:r>
              <a:rPr lang="en-US">
                <a:solidFill>
                  <a:srgbClr val="000000"/>
                </a:solidFill>
                <a:latin typeface="Calibri"/>
              </a:rPr>
              <a:t> vs  </a:t>
            </a:r>
            <a:r>
              <a:rPr b="1" lang="en-US">
                <a:solidFill>
                  <a:srgbClr val="d60093"/>
                </a:solidFill>
                <a:latin typeface="Calibri"/>
              </a:rPr>
              <a:t>CDF I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→ </a:t>
            </a:r>
            <a:r>
              <a:rPr lang="en-US">
                <a:solidFill>
                  <a:srgbClr val="000000"/>
                </a:solidFill>
                <a:latin typeface="Calibri"/>
              </a:rPr>
              <a:t>not known what caused the change</a:t>
            </a:r>
            <a:endParaRPr/>
          </a:p>
        </p:txBody>
      </p:sp>
      <p:sp>
        <p:nvSpPr>
          <p:cNvPr id="1482" name="Line 270"/>
          <p:cNvSpPr/>
          <p:nvPr/>
        </p:nvSpPr>
        <p:spPr>
          <a:xfrm>
            <a:off x="6370560" y="2738160"/>
            <a:ext cx="14428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483" name="CustomShape 271"/>
          <p:cNvSpPr/>
          <p:nvPr/>
        </p:nvSpPr>
        <p:spPr>
          <a:xfrm>
            <a:off x="1033560" y="2911320"/>
            <a:ext cx="17859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Helicity frame</a:t>
            </a:r>
            <a:endParaRPr/>
          </a:p>
        </p:txBody>
      </p:sp>
      <p:sp>
        <p:nvSpPr>
          <p:cNvPr id="1484" name="CustomShape 272"/>
          <p:cNvSpPr/>
          <p:nvPr/>
        </p:nvSpPr>
        <p:spPr>
          <a:xfrm>
            <a:off x="6114960" y="2441520"/>
            <a:ext cx="36648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485" name="CustomShape 273"/>
          <p:cNvSpPr/>
          <p:nvPr/>
        </p:nvSpPr>
        <p:spPr>
          <a:xfrm>
            <a:off x="1041480" y="1190520"/>
            <a:ext cx="217620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J/ψ, pp √s = 1.96 TeV</a:t>
            </a:r>
            <a:endParaRPr/>
          </a:p>
        </p:txBody>
      </p:sp>
      <p:sp>
        <p:nvSpPr>
          <p:cNvPr id="1486" name="CustomShape 274"/>
          <p:cNvSpPr/>
          <p:nvPr/>
        </p:nvSpPr>
        <p:spPr>
          <a:xfrm>
            <a:off x="4503240" y="2206800"/>
            <a:ext cx="1244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60093"/>
                </a:solidFill>
                <a:latin typeface="Calibri"/>
              </a:rPr>
              <a:t>|y| &lt; 0.4 </a:t>
            </a:r>
            <a:endParaRPr/>
          </a:p>
        </p:txBody>
      </p:sp>
      <p:sp>
        <p:nvSpPr>
          <p:cNvPr id="1487" name="CustomShape 275"/>
          <p:cNvSpPr/>
          <p:nvPr/>
        </p:nvSpPr>
        <p:spPr>
          <a:xfrm>
            <a:off x="4505760" y="2484360"/>
            <a:ext cx="1244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|y| &lt; 0.6 </a:t>
            </a:r>
            <a:endParaRPr/>
          </a:p>
        </p:txBody>
      </p:sp>
      <p:sp>
        <p:nvSpPr>
          <p:cNvPr id="1488" name="CustomShape 276"/>
          <p:cNvSpPr/>
          <p:nvPr/>
        </p:nvSpPr>
        <p:spPr>
          <a:xfrm>
            <a:off x="4538520" y="3048120"/>
            <a:ext cx="1636200" cy="819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60093"/>
                </a:solidFill>
                <a:latin typeface="Calibri"/>
              </a:rPr>
              <a:t>PRL 85, 2886 (2000)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PRL 99, 132001 (2007)</a:t>
            </a:r>
            <a:endParaRPr/>
          </a:p>
        </p:txBody>
      </p:sp>
      <p:sp>
        <p:nvSpPr>
          <p:cNvPr id="1489" name="CustomShape 277"/>
          <p:cNvSpPr/>
          <p:nvPr/>
        </p:nvSpPr>
        <p:spPr>
          <a:xfrm>
            <a:off x="1637640" y="1008000"/>
            <a:ext cx="295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pic>
        <p:nvPicPr>
          <p:cNvPr id="149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8480" y="4057560"/>
            <a:ext cx="3138120" cy="2747520"/>
          </a:xfrm>
          <a:prstGeom prst="rect">
            <a:avLst/>
          </a:prstGeom>
          <a:ln w="9360">
            <a:noFill/>
          </a:ln>
        </p:spPr>
      </p:pic>
      <p:sp>
        <p:nvSpPr>
          <p:cNvPr id="1491" name="CustomShape 278"/>
          <p:cNvSpPr/>
          <p:nvPr/>
        </p:nvSpPr>
        <p:spPr>
          <a:xfrm>
            <a:off x="5994360" y="1528200"/>
            <a:ext cx="2920680" cy="6458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492" name="CustomShape 279"/>
          <p:cNvSpPr/>
          <p:nvPr/>
        </p:nvSpPr>
        <p:spPr>
          <a:xfrm>
            <a:off x="5283360" y="3928320"/>
            <a:ext cx="3695400" cy="1235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493" name="CustomShape 280"/>
          <p:cNvSpPr/>
          <p:nvPr/>
        </p:nvSpPr>
        <p:spPr>
          <a:xfrm>
            <a:off x="1028880" y="3781440"/>
            <a:ext cx="217620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J/ψ, pp √s = 7 TeV</a:t>
            </a:r>
            <a:endParaRPr/>
          </a:p>
        </p:txBody>
      </p:sp>
      <p:sp>
        <p:nvSpPr>
          <p:cNvPr id="1494" name="CustomShape 281"/>
          <p:cNvSpPr/>
          <p:nvPr/>
        </p:nvSpPr>
        <p:spPr>
          <a:xfrm>
            <a:off x="3595680" y="4081320"/>
            <a:ext cx="704520" cy="5763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ff"/>
                </a:solidFill>
                <a:latin typeface="Calibri"/>
              </a:rPr>
              <a:t>ALICE</a:t>
            </a:r>
            <a:endParaRPr/>
          </a:p>
        </p:txBody>
      </p:sp>
      <p:sp>
        <p:nvSpPr>
          <p:cNvPr id="1495" name="CustomShape 282"/>
          <p:cNvSpPr/>
          <p:nvPr/>
        </p:nvSpPr>
        <p:spPr>
          <a:xfrm>
            <a:off x="3624120" y="6235560"/>
            <a:ext cx="1820520" cy="45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PRL 108, 082001 (2012)</a:t>
            </a:r>
            <a:endParaRPr/>
          </a:p>
        </p:txBody>
      </p:sp>
      <p:sp>
        <p:nvSpPr>
          <p:cNvPr id="1496" name="CustomShape 283"/>
          <p:cNvSpPr/>
          <p:nvPr/>
        </p:nvSpPr>
        <p:spPr>
          <a:xfrm>
            <a:off x="3662280" y="4978440"/>
            <a:ext cx="2014200" cy="60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d60093"/>
                </a:solidFill>
                <a:latin typeface="Arial"/>
              </a:rPr>
              <a:t>2.5 &lt; y &lt; 4,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d60093"/>
                </a:solidFill>
                <a:latin typeface="Arial"/>
              </a:rPr>
              <a:t>2 &lt; p</a:t>
            </a:r>
            <a:r>
              <a:rPr lang="en-US" sz="1600" baseline="-25000">
                <a:solidFill>
                  <a:srgbClr val="d60093"/>
                </a:solidFill>
                <a:latin typeface="Arial"/>
              </a:rPr>
              <a:t>T </a:t>
            </a:r>
            <a:r>
              <a:rPr lang="en-US" sz="1600">
                <a:solidFill>
                  <a:srgbClr val="d60093"/>
                </a:solidFill>
                <a:latin typeface="Arial"/>
              </a:rPr>
              <a:t>&lt; 8 GeV/c</a:t>
            </a:r>
            <a:endParaRPr/>
          </a:p>
        </p:txBody>
      </p:sp>
      <p:pic>
        <p:nvPicPr>
          <p:cNvPr id="1497" name="Picture 3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8381880" y="4830840"/>
            <a:ext cx="444240" cy="2948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499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85FAE3-1EFE-4EB0-9B86-378F1CDDD3F9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00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J/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𝜓</a:t>
            </a:r>
            <a:r>
              <a:rPr lang="en-US">
                <a:solidFill>
                  <a:srgbClr val="000000"/>
                </a:solidFill>
                <a:latin typeface="Calibri"/>
              </a:rPr>
              <a:t>: HERA-B</a:t>
            </a:r>
            <a:endParaRPr/>
          </a:p>
        </p:txBody>
      </p:sp>
      <p:pic>
        <p:nvPicPr>
          <p:cNvPr id="1501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2200" y="993600"/>
            <a:ext cx="5400360" cy="5743080"/>
          </a:xfrm>
          <a:prstGeom prst="rect">
            <a:avLst/>
          </a:prstGeom>
          <a:ln w="9360">
            <a:noFill/>
          </a:ln>
        </p:spPr>
      </p:pic>
      <p:sp>
        <p:nvSpPr>
          <p:cNvPr id="1502" name="CustomShape 4"/>
          <p:cNvSpPr/>
          <p:nvPr/>
        </p:nvSpPr>
        <p:spPr>
          <a:xfrm>
            <a:off x="2413080" y="747720"/>
            <a:ext cx="343656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J/ψ, p-Cu and p-W √s = 41.6 GeV</a:t>
            </a:r>
            <a:endParaRPr/>
          </a:p>
        </p:txBody>
      </p:sp>
      <p:sp>
        <p:nvSpPr>
          <p:cNvPr id="1503" name="CustomShape 5"/>
          <p:cNvSpPr/>
          <p:nvPr/>
        </p:nvSpPr>
        <p:spPr>
          <a:xfrm>
            <a:off x="5722920" y="1281240"/>
            <a:ext cx="3319200" cy="947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04" name="CustomShape 6"/>
          <p:cNvSpPr/>
          <p:nvPr/>
        </p:nvSpPr>
        <p:spPr>
          <a:xfrm>
            <a:off x="5859360" y="4597560"/>
            <a:ext cx="2014560" cy="8305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05" name="CustomShape 7"/>
          <p:cNvSpPr/>
          <p:nvPr/>
        </p:nvSpPr>
        <p:spPr>
          <a:xfrm>
            <a:off x="6053040" y="6048360"/>
            <a:ext cx="182052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EPJ C60 517 (2009)</a:t>
            </a: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07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D04C8F8-D38E-4E23-BB5D-1B2887EE272B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08" name="CustomShape 3"/>
          <p:cNvSpPr/>
          <p:nvPr/>
        </p:nvSpPr>
        <p:spPr>
          <a:xfrm>
            <a:off x="285840" y="623880"/>
            <a:ext cx="862920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J/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𝜓</a:t>
            </a:r>
            <a:r>
              <a:rPr lang="en-US">
                <a:solidFill>
                  <a:srgbClr val="000000"/>
                </a:solidFill>
                <a:latin typeface="Calibri"/>
              </a:rPr>
              <a:t>: Other fixed target experiments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E537</a:t>
            </a:r>
            <a:r>
              <a:rPr lang="en-US">
                <a:solidFill>
                  <a:srgbClr val="000000"/>
                </a:solidFill>
                <a:latin typeface="Calibri"/>
              </a:rPr>
              <a:t>-</a:t>
            </a:r>
            <a:r>
              <a:rPr b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fixed target A=(Cu, W, Be)) </a:t>
            </a:r>
            <a:endParaRPr/>
          </a:p>
        </p:txBody>
      </p:sp>
      <p:sp>
        <p:nvSpPr>
          <p:cNvPr id="1509" name="CustomShape 4"/>
          <p:cNvSpPr/>
          <p:nvPr/>
        </p:nvSpPr>
        <p:spPr>
          <a:xfrm>
            <a:off x="5722920" y="1281240"/>
            <a:ext cx="3319200" cy="923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10" name="CustomShape 5"/>
          <p:cNvSpPr/>
          <p:nvPr/>
        </p:nvSpPr>
        <p:spPr>
          <a:xfrm>
            <a:off x="5191560" y="4597560"/>
            <a:ext cx="2014560" cy="584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pic>
        <p:nvPicPr>
          <p:cNvPr id="1511" name="Picture 2" descr=""/>
          <p:cNvPicPr/>
          <p:nvPr/>
        </p:nvPicPr>
        <p:blipFill>
          <a:blip r:embed="rId3"/>
          <a:srcRect l="0" t="117125" r="0" b="0"/>
          <a:stretch>
            <a:fillRect/>
          </a:stretch>
        </p:blipFill>
        <p:spPr>
          <a:xfrm>
            <a:off x="133200" y="1604880"/>
            <a:ext cx="5143320" cy="4638240"/>
          </a:xfrm>
          <a:prstGeom prst="rect">
            <a:avLst/>
          </a:prstGeom>
          <a:ln w="9360">
            <a:noFill/>
          </a:ln>
        </p:spPr>
      </p:pic>
      <p:sp>
        <p:nvSpPr>
          <p:cNvPr id="1512" name="CustomShape 6"/>
          <p:cNvSpPr/>
          <p:nvPr/>
        </p:nvSpPr>
        <p:spPr>
          <a:xfrm>
            <a:off x="1416240" y="1347840"/>
            <a:ext cx="3436560" cy="369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13" name="CustomShape 7"/>
          <p:cNvSpPr/>
          <p:nvPr/>
        </p:nvSpPr>
        <p:spPr>
          <a:xfrm>
            <a:off x="1634400" y="4376520"/>
            <a:ext cx="3000960" cy="6458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14" name="CustomShape 8"/>
          <p:cNvSpPr/>
          <p:nvPr/>
        </p:nvSpPr>
        <p:spPr>
          <a:xfrm>
            <a:off x="5259240" y="5402160"/>
            <a:ext cx="182052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PRD 48, 5076 (1993)</a:t>
            </a:r>
            <a:endParaRPr/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16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65E416-7C84-456E-98C4-6FB7E565E167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17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J/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𝜓</a:t>
            </a:r>
            <a:r>
              <a:rPr lang="en-US">
                <a:solidFill>
                  <a:srgbClr val="000000"/>
                </a:solidFill>
                <a:latin typeface="Calibri"/>
              </a:rPr>
              <a:t>: Other fixed target experiments</a:t>
            </a:r>
            <a:endParaRPr/>
          </a:p>
        </p:txBody>
      </p:sp>
      <p:pic>
        <p:nvPicPr>
          <p:cNvPr id="1518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15920" y="942840"/>
            <a:ext cx="6565680" cy="1734840"/>
          </a:xfrm>
          <a:prstGeom prst="rect">
            <a:avLst/>
          </a:prstGeom>
          <a:ln w="9360">
            <a:noFill/>
          </a:ln>
        </p:spPr>
      </p:pic>
      <p:pic>
        <p:nvPicPr>
          <p:cNvPr id="1519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9760" y="2828880"/>
            <a:ext cx="3219120" cy="3963600"/>
          </a:xfrm>
          <a:prstGeom prst="rect">
            <a:avLst/>
          </a:prstGeom>
          <a:ln w="9360">
            <a:noFill/>
          </a:ln>
        </p:spPr>
      </p:pic>
      <p:sp>
        <p:nvSpPr>
          <p:cNvPr id="1520" name="CustomShape 4"/>
          <p:cNvSpPr/>
          <p:nvPr/>
        </p:nvSpPr>
        <p:spPr>
          <a:xfrm>
            <a:off x="667800" y="3637080"/>
            <a:ext cx="24624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21" name="CustomShape 5"/>
          <p:cNvSpPr/>
          <p:nvPr/>
        </p:nvSpPr>
        <p:spPr>
          <a:xfrm>
            <a:off x="688320" y="5104440"/>
            <a:ext cx="246240" cy="3938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22" name="CustomShape 6"/>
          <p:cNvSpPr/>
          <p:nvPr/>
        </p:nvSpPr>
        <p:spPr>
          <a:xfrm>
            <a:off x="479520" y="5844240"/>
            <a:ext cx="599040" cy="3938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23" name="CustomShape 7"/>
          <p:cNvSpPr/>
          <p:nvPr/>
        </p:nvSpPr>
        <p:spPr>
          <a:xfrm>
            <a:off x="3678120" y="3092400"/>
            <a:ext cx="3050640" cy="6382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Chicago-Iowa-Princeton Coll.</a:t>
            </a:r>
            <a:endParaRPr/>
          </a:p>
        </p:txBody>
      </p:sp>
      <p:sp>
        <p:nvSpPr>
          <p:cNvPr id="1524" name="CustomShape 8"/>
          <p:cNvSpPr/>
          <p:nvPr/>
        </p:nvSpPr>
        <p:spPr>
          <a:xfrm>
            <a:off x="1354680" y="2582640"/>
            <a:ext cx="3436560" cy="369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25" name="CustomShape 9"/>
          <p:cNvSpPr/>
          <p:nvPr/>
        </p:nvSpPr>
        <p:spPr>
          <a:xfrm>
            <a:off x="3568680" y="6213600"/>
            <a:ext cx="1455480" cy="45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PRL 58, 2523 (1987)</a:t>
            </a:r>
            <a:endParaRPr/>
          </a:p>
        </p:txBody>
      </p:sp>
      <p:sp>
        <p:nvSpPr>
          <p:cNvPr id="1526" name="CustomShape 10"/>
          <p:cNvSpPr/>
          <p:nvPr/>
        </p:nvSpPr>
        <p:spPr>
          <a:xfrm>
            <a:off x="3728880" y="3729240"/>
            <a:ext cx="3319200" cy="94788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27" name="CustomShape 11"/>
          <p:cNvSpPr/>
          <p:nvPr/>
        </p:nvSpPr>
        <p:spPr>
          <a:xfrm>
            <a:off x="3103560" y="4151160"/>
            <a:ext cx="399600" cy="66960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528" name="CustomShape 12"/>
          <p:cNvSpPr/>
          <p:nvPr/>
        </p:nvSpPr>
        <p:spPr>
          <a:xfrm>
            <a:off x="6462360" y="1116360"/>
            <a:ext cx="255960" cy="21492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920" y="2544840"/>
            <a:ext cx="4412880" cy="3041280"/>
          </a:xfrm>
          <a:prstGeom prst="rect">
            <a:avLst/>
          </a:prstGeom>
          <a:ln w="9360">
            <a:noFill/>
          </a:ln>
        </p:spPr>
      </p:pic>
      <p:sp>
        <p:nvSpPr>
          <p:cNvPr id="1530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31" name="CustomShape 2"/>
          <p:cNvSpPr/>
          <p:nvPr/>
        </p:nvSpPr>
        <p:spPr>
          <a:xfrm>
            <a:off x="6629400" y="58428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002CE07-63B7-4B0F-AF67-EFC8F47B811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32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Measurements at Tevatron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2002-2012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33" name="CustomShape 4"/>
          <p:cNvSpPr/>
          <p:nvPr/>
        </p:nvSpPr>
        <p:spPr>
          <a:xfrm>
            <a:off x="5702400" y="1236240"/>
            <a:ext cx="2920680" cy="923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34" name="CustomShape 5"/>
          <p:cNvSpPr/>
          <p:nvPr/>
        </p:nvSpPr>
        <p:spPr>
          <a:xfrm>
            <a:off x="6481800" y="5203800"/>
            <a:ext cx="2406240" cy="1461240"/>
          </a:xfrm>
          <a:prstGeom prst="rect">
            <a:avLst/>
          </a:prstGeom>
          <a:gradFill>
            <a:gsLst>
              <a:gs pos="0">
                <a:srgbClr val="2988a1"/>
              </a:gs>
              <a:gs pos="100000">
                <a:srgbClr val="36b0d1"/>
              </a:gs>
            </a:gsLst>
            <a:lin ang="16200000"/>
          </a:gradFill>
          <a:ln w="9360">
            <a:solidFill>
              <a:srgbClr val="46aac4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3333ff"/>
                </a:solidFill>
                <a:latin typeface="Calibri"/>
              </a:rPr>
              <a:t>CDF </a:t>
            </a:r>
            <a:r>
              <a:rPr lang="en-US">
                <a:solidFill>
                  <a:srgbClr val="ffffff"/>
                </a:solidFill>
                <a:latin typeface="Calibri"/>
              </a:rPr>
              <a:t> vs  </a:t>
            </a:r>
            <a:r>
              <a:rPr b="1" lang="en-US">
                <a:solidFill>
                  <a:srgbClr val="d60093"/>
                </a:solidFill>
                <a:latin typeface="Calibri"/>
              </a:rPr>
              <a:t>D0 </a:t>
            </a:r>
            <a:r>
              <a:rPr b="1" lang="en-US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>
                <a:solidFill>
                  <a:srgbClr val="d60093"/>
                </a:solidFill>
                <a:latin typeface="Calibri"/>
              </a:rPr>
              <a:t>
</a:t>
            </a:r>
            <a:r>
              <a:rPr lang="en-US">
                <a:solidFill>
                  <a:srgbClr val="ffffff"/>
                </a:solidFill>
                <a:latin typeface="Calibri"/>
              </a:rPr>
              <a:t>Can a strong </a:t>
            </a:r>
            <a:r>
              <a:rPr i="1" lang="en-US">
                <a:solidFill>
                  <a:srgbClr val="ffffff"/>
                </a:solidFill>
                <a:latin typeface="Calibri"/>
              </a:rPr>
              <a:t>rapidity dependence</a:t>
            </a:r>
            <a:r>
              <a:rPr lang="en-US">
                <a:solidFill>
                  <a:srgbClr val="ffffff"/>
                </a:solidFill>
                <a:latin typeface="Calibri"/>
              </a:rPr>
              <a:t> justify the discrepancy?</a:t>
            </a:r>
            <a:endParaRPr/>
          </a:p>
        </p:txBody>
      </p:sp>
      <p:sp>
        <p:nvSpPr>
          <p:cNvPr id="1535" name="CustomShape 6"/>
          <p:cNvSpPr/>
          <p:nvPr/>
        </p:nvSpPr>
        <p:spPr>
          <a:xfrm>
            <a:off x="4483440" y="4448160"/>
            <a:ext cx="1244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d60093"/>
                </a:solidFill>
                <a:latin typeface="Calibri"/>
              </a:rPr>
              <a:t>|y| &lt; 1.8 </a:t>
            </a:r>
            <a:endParaRPr/>
          </a:p>
        </p:txBody>
      </p:sp>
      <p:sp>
        <p:nvSpPr>
          <p:cNvPr id="1536" name="CustomShape 7"/>
          <p:cNvSpPr/>
          <p:nvPr/>
        </p:nvSpPr>
        <p:spPr>
          <a:xfrm>
            <a:off x="4491360" y="4167360"/>
            <a:ext cx="1244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|y| &lt; 0.6 </a:t>
            </a:r>
            <a:endParaRPr/>
          </a:p>
        </p:txBody>
      </p:sp>
      <p:sp>
        <p:nvSpPr>
          <p:cNvPr id="1537" name="CustomShape 8"/>
          <p:cNvSpPr/>
          <p:nvPr/>
        </p:nvSpPr>
        <p:spPr>
          <a:xfrm>
            <a:off x="1216080" y="22478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(1S), pp √s = 1.96 TeV</a:t>
            </a:r>
            <a:endParaRPr/>
          </a:p>
        </p:txBody>
      </p:sp>
      <p:sp>
        <p:nvSpPr>
          <p:cNvPr id="1538" name="CustomShape 9"/>
          <p:cNvSpPr/>
          <p:nvPr/>
        </p:nvSpPr>
        <p:spPr>
          <a:xfrm>
            <a:off x="4556160" y="4979880"/>
            <a:ext cx="1711080" cy="1184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PRL 88, 161802 (2002)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PRL 108, 151802 (2012)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d60093"/>
                </a:solidFill>
                <a:latin typeface="Calibri"/>
              </a:rPr>
              <a:t>PRL 101, 182004 (2008)</a:t>
            </a:r>
            <a:endParaRPr/>
          </a:p>
        </p:txBody>
      </p:sp>
      <p:sp>
        <p:nvSpPr>
          <p:cNvPr id="1539" name="CustomShape 10"/>
          <p:cNvSpPr/>
          <p:nvPr/>
        </p:nvSpPr>
        <p:spPr>
          <a:xfrm>
            <a:off x="1985400" y="2077920"/>
            <a:ext cx="295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1540" name="CustomShape 11"/>
          <p:cNvSpPr/>
          <p:nvPr/>
        </p:nvSpPr>
        <p:spPr>
          <a:xfrm>
            <a:off x="4159800" y="3836880"/>
            <a:ext cx="37292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|y| &lt; 0.4 </a:t>
            </a:r>
            <a:r>
              <a:rPr b="1" lang="en-US">
                <a:solidFill>
                  <a:srgbClr val="000000"/>
                </a:solidFill>
                <a:latin typeface="Calibri"/>
              </a:rPr>
              <a:t>√s = 1.8 TeV</a:t>
            </a:r>
            <a:r>
              <a:rPr lang="en-US">
                <a:solidFill>
                  <a:srgbClr val="0000ff"/>
                </a:solidFill>
                <a:latin typeface="Calibri"/>
              </a:rPr>
              <a:t> (2002) </a:t>
            </a:r>
            <a:endParaRPr/>
          </a:p>
        </p:txBody>
      </p:sp>
      <p:sp>
        <p:nvSpPr>
          <p:cNvPr id="1541" name="CustomShape 12"/>
          <p:cNvSpPr/>
          <p:nvPr/>
        </p:nvSpPr>
        <p:spPr>
          <a:xfrm>
            <a:off x="5702400" y="2201400"/>
            <a:ext cx="2920680" cy="1257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42" name="Line 13"/>
          <p:cNvSpPr/>
          <p:nvPr/>
        </p:nvSpPr>
        <p:spPr>
          <a:xfrm>
            <a:off x="888840" y="3898800"/>
            <a:ext cx="3516120" cy="12600"/>
          </a:xfrm>
          <a:prstGeom prst="line">
            <a:avLst/>
          </a:prstGeom>
          <a:ln w="9360">
            <a:solidFill>
              <a:srgbClr val="595959"/>
            </a:solidFill>
            <a:custDash>
              <a:ds d="140000" sp="105000"/>
            </a:custDash>
            <a:round/>
          </a:ln>
        </p:spPr>
      </p:sp>
    </p:spTree>
  </p:cSld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89"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2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5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98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3" name="Picture 2" descr=""/>
          <p:cNvPicPr/>
          <p:nvPr/>
        </p:nvPicPr>
        <p:blipFill>
          <a:blip r:embed="rId1"/>
          <a:srcRect l="0" t="40517" r="0" b="0"/>
          <a:stretch>
            <a:fillRect/>
          </a:stretch>
        </p:blipFill>
        <p:spPr>
          <a:xfrm>
            <a:off x="49320" y="2620800"/>
            <a:ext cx="6189480" cy="3427200"/>
          </a:xfrm>
          <a:prstGeom prst="rect">
            <a:avLst/>
          </a:prstGeom>
          <a:ln w="9360">
            <a:noFill/>
          </a:ln>
        </p:spPr>
      </p:pic>
      <p:sp>
        <p:nvSpPr>
          <p:cNvPr id="1544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45" name="CustomShape 2"/>
          <p:cNvSpPr/>
          <p:nvPr/>
        </p:nvSpPr>
        <p:spPr>
          <a:xfrm>
            <a:off x="6629400" y="58428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074EB5-5481-4191-951B-5046EAC95DD2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46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Measurements at Tevatron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2002-2012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47" name="CustomShape 4"/>
          <p:cNvSpPr/>
          <p:nvPr/>
        </p:nvSpPr>
        <p:spPr>
          <a:xfrm>
            <a:off x="5702400" y="1236240"/>
            <a:ext cx="2920680" cy="9230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48" name="CustomShape 5"/>
          <p:cNvSpPr/>
          <p:nvPr/>
        </p:nvSpPr>
        <p:spPr>
          <a:xfrm>
            <a:off x="1216080" y="22478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(1S), pp √s = 1.96 TeV</a:t>
            </a:r>
            <a:endParaRPr/>
          </a:p>
        </p:txBody>
      </p:sp>
      <p:sp>
        <p:nvSpPr>
          <p:cNvPr id="1549" name="CustomShape 6"/>
          <p:cNvSpPr/>
          <p:nvPr/>
        </p:nvSpPr>
        <p:spPr>
          <a:xfrm>
            <a:off x="1985400" y="2077920"/>
            <a:ext cx="295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1550" name="CustomShape 7"/>
          <p:cNvSpPr/>
          <p:nvPr/>
        </p:nvSpPr>
        <p:spPr>
          <a:xfrm>
            <a:off x="5702400" y="2201400"/>
            <a:ext cx="2920680" cy="1257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51" name="Line 8"/>
          <p:cNvSpPr/>
          <p:nvPr/>
        </p:nvSpPr>
        <p:spPr>
          <a:xfrm>
            <a:off x="888840" y="3898800"/>
            <a:ext cx="3516120" cy="12600"/>
          </a:xfrm>
          <a:prstGeom prst="line">
            <a:avLst/>
          </a:prstGeom>
          <a:ln w="9360">
            <a:solidFill>
              <a:srgbClr val="595959"/>
            </a:solidFill>
            <a:custDash>
              <a:ds d="140000" sp="105000"/>
            </a:custDash>
            <a:round/>
          </a:ln>
        </p:spPr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870200"/>
            <a:ext cx="5162040" cy="3412800"/>
          </a:xfrm>
          <a:prstGeom prst="rect">
            <a:avLst/>
          </a:prstGeom>
          <a:ln w="9360">
            <a:noFill/>
          </a:ln>
        </p:spPr>
      </p:pic>
      <p:sp>
        <p:nvSpPr>
          <p:cNvPr id="1553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54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19828E-25CA-433B-A1E3-FD836E889631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55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Measurements at LHC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CMS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56" name="CustomShape 4"/>
          <p:cNvSpPr/>
          <p:nvPr/>
        </p:nvSpPr>
        <p:spPr>
          <a:xfrm>
            <a:off x="1216080" y="15746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(nS), pp √s = 7 TeV</a:t>
            </a:r>
            <a:endParaRPr/>
          </a:p>
        </p:txBody>
      </p:sp>
      <p:sp>
        <p:nvSpPr>
          <p:cNvPr id="1557" name="CustomShape 5"/>
          <p:cNvSpPr/>
          <p:nvPr/>
        </p:nvSpPr>
        <p:spPr>
          <a:xfrm>
            <a:off x="5819040" y="2099520"/>
            <a:ext cx="3197880" cy="1235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58" name="CustomShape 6"/>
          <p:cNvSpPr/>
          <p:nvPr/>
        </p:nvSpPr>
        <p:spPr>
          <a:xfrm>
            <a:off x="2575080" y="5386320"/>
            <a:ext cx="2873160" cy="45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arXiv:1209.2922[hep-ex] to appear in PRL</a:t>
            </a:r>
            <a:endParaRPr/>
          </a:p>
        </p:txBody>
      </p:sp>
      <p:sp>
        <p:nvSpPr>
          <p:cNvPr id="1559" name="CustomShape 7"/>
          <p:cNvSpPr/>
          <p:nvPr/>
        </p:nvSpPr>
        <p:spPr>
          <a:xfrm>
            <a:off x="5655960" y="3755880"/>
            <a:ext cx="17996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0.6&lt;|y| &lt; 1.2 </a:t>
            </a:r>
            <a:endParaRPr/>
          </a:p>
        </p:txBody>
      </p:sp>
      <p:sp>
        <p:nvSpPr>
          <p:cNvPr id="1560" name="CustomShape 8"/>
          <p:cNvSpPr/>
          <p:nvPr/>
        </p:nvSpPr>
        <p:spPr>
          <a:xfrm>
            <a:off x="5739480" y="3463920"/>
            <a:ext cx="11718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|y| &lt; 0.6</a:t>
            </a:r>
            <a:endParaRPr/>
          </a:p>
        </p:txBody>
      </p:sp>
      <p:sp>
        <p:nvSpPr>
          <p:cNvPr id="1561" name="CustomShape 9"/>
          <p:cNvSpPr/>
          <p:nvPr/>
        </p:nvSpPr>
        <p:spPr>
          <a:xfrm>
            <a:off x="5819040" y="4032360"/>
            <a:ext cx="190692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62" name="CustomShape 10"/>
          <p:cNvSpPr/>
          <p:nvPr/>
        </p:nvSpPr>
        <p:spPr>
          <a:xfrm>
            <a:off x="4116240" y="6291360"/>
            <a:ext cx="287316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60093"/>
                </a:solidFill>
                <a:latin typeface="Calibri"/>
              </a:rPr>
              <a:t>Comparison with CDF results</a:t>
            </a:r>
            <a:endParaRPr/>
          </a:p>
        </p:txBody>
      </p:sp>
      <p:pic>
        <p:nvPicPr>
          <p:cNvPr id="1563" name="Picture 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440" y="4500720"/>
            <a:ext cx="2873160" cy="2225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0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870200"/>
            <a:ext cx="5162040" cy="3412800"/>
          </a:xfrm>
          <a:prstGeom prst="rect">
            <a:avLst/>
          </a:prstGeom>
          <a:ln w="9360">
            <a:noFill/>
          </a:ln>
        </p:spPr>
      </p:pic>
      <p:sp>
        <p:nvSpPr>
          <p:cNvPr id="1565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66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8A653E0-A50D-4CDA-965D-4373AF0456E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67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Measurements at LHC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CMS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68" name="CustomShape 4"/>
          <p:cNvSpPr/>
          <p:nvPr/>
        </p:nvSpPr>
        <p:spPr>
          <a:xfrm>
            <a:off x="1216080" y="15746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(nS), pp √s = 7 TeV</a:t>
            </a:r>
            <a:endParaRPr/>
          </a:p>
        </p:txBody>
      </p:sp>
      <p:sp>
        <p:nvSpPr>
          <p:cNvPr id="1569" name="CustomShape 5"/>
          <p:cNvSpPr/>
          <p:nvPr/>
        </p:nvSpPr>
        <p:spPr>
          <a:xfrm>
            <a:off x="5819040" y="2099520"/>
            <a:ext cx="3197880" cy="1235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70" name="CustomShape 6"/>
          <p:cNvSpPr/>
          <p:nvPr/>
        </p:nvSpPr>
        <p:spPr>
          <a:xfrm>
            <a:off x="2575080" y="5386320"/>
            <a:ext cx="2873160" cy="45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ff"/>
                </a:solidFill>
                <a:latin typeface="Calibri"/>
              </a:rPr>
              <a:t>arXiv:1209.2922[hep-ex] to appear in PRL</a:t>
            </a:r>
            <a:endParaRPr/>
          </a:p>
        </p:txBody>
      </p:sp>
      <p:sp>
        <p:nvSpPr>
          <p:cNvPr id="1571" name="CustomShape 7"/>
          <p:cNvSpPr/>
          <p:nvPr/>
        </p:nvSpPr>
        <p:spPr>
          <a:xfrm>
            <a:off x="5655960" y="3755880"/>
            <a:ext cx="179964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0.6&lt;|y| &lt; 1.2 </a:t>
            </a:r>
            <a:endParaRPr/>
          </a:p>
        </p:txBody>
      </p:sp>
      <p:sp>
        <p:nvSpPr>
          <p:cNvPr id="1572" name="CustomShape 8"/>
          <p:cNvSpPr/>
          <p:nvPr/>
        </p:nvSpPr>
        <p:spPr>
          <a:xfrm>
            <a:off x="5739480" y="3463920"/>
            <a:ext cx="11718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|y| &lt; 0.6</a:t>
            </a:r>
            <a:endParaRPr/>
          </a:p>
        </p:txBody>
      </p:sp>
      <p:sp>
        <p:nvSpPr>
          <p:cNvPr id="1573" name="CustomShape 9"/>
          <p:cNvSpPr/>
          <p:nvPr/>
        </p:nvSpPr>
        <p:spPr>
          <a:xfrm>
            <a:off x="5819040" y="4032360"/>
            <a:ext cx="190692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574" name="CustomShape 10"/>
          <p:cNvSpPr/>
          <p:nvPr/>
        </p:nvSpPr>
        <p:spPr>
          <a:xfrm>
            <a:off x="4116240" y="6291360"/>
            <a:ext cx="2873160" cy="272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d60093"/>
                </a:solidFill>
                <a:latin typeface="Calibri"/>
              </a:rPr>
              <a:t>Comparison with CDF results</a:t>
            </a:r>
            <a:endParaRPr/>
          </a:p>
        </p:txBody>
      </p:sp>
      <p:pic>
        <p:nvPicPr>
          <p:cNvPr id="1575" name="Picture 1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94440" y="4500720"/>
            <a:ext cx="2873160" cy="2225160"/>
          </a:xfrm>
          <a:prstGeom prst="rect">
            <a:avLst/>
          </a:prstGeom>
          <a:ln w="9360">
            <a:noFill/>
          </a:ln>
        </p:spPr>
      </p:pic>
      <p:pic>
        <p:nvPicPr>
          <p:cNvPr id="1576" name="Picture 2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095880" y="4589640"/>
            <a:ext cx="2771280" cy="2147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14" dur="500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2680" y="2430360"/>
            <a:ext cx="5640120" cy="2577600"/>
          </a:xfrm>
          <a:prstGeom prst="rect">
            <a:avLst/>
          </a:prstGeom>
          <a:ln w="9360">
            <a:noFill/>
          </a:ln>
        </p:spPr>
      </p:pic>
      <p:sp>
        <p:nvSpPr>
          <p:cNvPr id="1578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79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389BE68-1C0B-47C5-8A69-1159E4A0C1CB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80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Measurements at LHC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CMS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81" name="CustomShape 4"/>
          <p:cNvSpPr/>
          <p:nvPr/>
        </p:nvSpPr>
        <p:spPr>
          <a:xfrm>
            <a:off x="1216080" y="15746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(nS), pp √s = 7 TeV</a:t>
            </a:r>
            <a:endParaRPr/>
          </a:p>
        </p:txBody>
      </p:sp>
      <p:sp>
        <p:nvSpPr>
          <p:cNvPr id="1582" name="CustomShape 5"/>
          <p:cNvSpPr/>
          <p:nvPr/>
        </p:nvSpPr>
        <p:spPr>
          <a:xfrm>
            <a:off x="5819040" y="2099520"/>
            <a:ext cx="3197880" cy="12358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84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7CC2CAF-92A5-428B-9E9A-F710AA114E32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85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Mesurements at LHC (</a:t>
            </a:r>
            <a:r>
              <a:rPr b="1" lang="en-US">
                <a:solidFill>
                  <a:srgbClr val="000000"/>
                </a:solidFill>
                <a:latin typeface="Calibri"/>
              </a:rPr>
              <a:t>CMS</a:t>
            </a:r>
            <a:r>
              <a:rPr lang="en-US">
                <a:solidFill>
                  <a:srgbClr val="000000"/>
                </a:solidFill>
                <a:latin typeface="Calibri"/>
              </a:rPr>
              <a:t>) </a:t>
            </a:r>
            <a:endParaRPr/>
          </a:p>
        </p:txBody>
      </p:sp>
      <p:sp>
        <p:nvSpPr>
          <p:cNvPr id="1586" name="CustomShape 4"/>
          <p:cNvSpPr/>
          <p:nvPr/>
        </p:nvSpPr>
        <p:spPr>
          <a:xfrm>
            <a:off x="1216080" y="1574640"/>
            <a:ext cx="232848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(nS), pp √s = 7 TeV</a:t>
            </a:r>
            <a:endParaRPr/>
          </a:p>
        </p:txBody>
      </p:sp>
      <p:pic>
        <p:nvPicPr>
          <p:cNvPr id="1587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00" y="1968480"/>
            <a:ext cx="3460320" cy="3239640"/>
          </a:xfrm>
          <a:prstGeom prst="rect">
            <a:avLst/>
          </a:prstGeom>
          <a:ln w="9360">
            <a:noFill/>
          </a:ln>
        </p:spPr>
      </p:pic>
      <p:pic>
        <p:nvPicPr>
          <p:cNvPr id="158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65440" y="3648240"/>
            <a:ext cx="3420720" cy="3209400"/>
          </a:xfrm>
          <a:prstGeom prst="rect">
            <a:avLst/>
          </a:prstGeom>
          <a:ln w="9360">
            <a:noFill/>
          </a:ln>
        </p:spPr>
      </p:pic>
      <p:sp>
        <p:nvSpPr>
          <p:cNvPr id="1589" name="CustomShape 5"/>
          <p:cNvSpPr/>
          <p:nvPr/>
        </p:nvSpPr>
        <p:spPr>
          <a:xfrm>
            <a:off x="5819040" y="2099520"/>
            <a:ext cx="3197880" cy="12358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19080"/>
            <a:ext cx="8229240" cy="495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70c0"/>
                </a:solidFill>
                <a:latin typeface="Calibri"/>
                <a:ea typeface="ＭＳ Ｐゴシック"/>
              </a:rPr>
              <a:t>Task list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1F63DF6-8B62-4689-A633-49465B0C01FB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209520" y="452520"/>
            <a:ext cx="878796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One assumes that the production of </a:t>
            </a:r>
            <a:r>
              <a:rPr b="1" lang="en-US">
                <a:solidFill>
                  <a:srgbClr val="000000"/>
                </a:solidFill>
                <a:latin typeface="Calibri"/>
              </a:rPr>
              <a:t>quark-antiquark states</a:t>
            </a:r>
            <a:r>
              <a:rPr lang="en-US">
                <a:solidFill>
                  <a:srgbClr val="000000"/>
                </a:solidFill>
                <a:latin typeface="Calibri"/>
              </a:rPr>
              <a:t> can be described using </a:t>
            </a:r>
            <a:r>
              <a:rPr b="1" lang="en-US">
                <a:solidFill>
                  <a:srgbClr val="000000"/>
                </a:solidFill>
                <a:latin typeface="Calibri"/>
              </a:rPr>
              <a:t>perturbative QCD</a:t>
            </a:r>
            <a:r>
              <a:rPr lang="en-US">
                <a:solidFill>
                  <a:srgbClr val="000000"/>
                </a:solidFill>
                <a:latin typeface="Calibri"/>
              </a:rPr>
              <a:t>, as long as we “</a:t>
            </a:r>
            <a:r>
              <a:rPr b="1" lang="en-US">
                <a:solidFill>
                  <a:srgbClr val="000000"/>
                </a:solidFill>
                <a:latin typeface="Calibri"/>
              </a:rPr>
              <a:t>factor out</a:t>
            </a:r>
            <a:r>
              <a:rPr lang="en-US">
                <a:solidFill>
                  <a:srgbClr val="000000"/>
                </a:solidFill>
                <a:latin typeface="Calibri"/>
              </a:rPr>
              <a:t>” long-distance bound-state effects</a:t>
            </a: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209520" y="1100160"/>
            <a:ext cx="8515080" cy="1224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An inescapable prediction of the semi-perturbative approach (NRQCD) is that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</a:rPr>
              <a:t>high”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quarkonia come from fragmenting gluons and are fully tranversely polarized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5502240" y="1941480"/>
            <a:ext cx="3435120" cy="790200"/>
          </a:xfrm>
          <a:prstGeom prst="rect">
            <a:avLst/>
          </a:prstGeom>
          <a:solidFill>
            <a:srgbClr val="ddd9c3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NRQCD factorization</a:t>
            </a:r>
            <a:r>
              <a:rPr b="1" lang="en-US" baseline="30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Braaten, Kniehl &amp; Lee, PRD62, 094005 (2000)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5499000" y="2646360"/>
            <a:ext cx="2593440" cy="790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ff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ff"/>
                </a:solidFill>
                <a:latin typeface="Calibri"/>
              </a:rPr>
              <a:t>CDF Run II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CDF Coll., PRL 99, 132001 (2007)</a:t>
            </a:r>
            <a:endParaRPr/>
          </a:p>
        </p:txBody>
      </p:sp>
      <p:sp>
        <p:nvSpPr>
          <p:cNvPr id="140" name="CustomShape 7"/>
          <p:cNvSpPr/>
          <p:nvPr/>
        </p:nvSpPr>
        <p:spPr>
          <a:xfrm>
            <a:off x="195120" y="3708360"/>
            <a:ext cx="8165880" cy="344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But: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current experimental situation is contradictory and incomplete, as it was emphasized in Eur. Phys. J. C69, 657 (2010)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</a:rPr>
              <a:t>improve drastically the quality of the experimental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maybe the theory is only valid at asymptotically high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</a:rPr>
              <a:t>extend measurements to </a:t>
            </a:r>
            <a:r>
              <a:rPr i="1" lang="en-US">
                <a:solidFill>
                  <a:srgbClr val="ff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>
                <a:solidFill>
                  <a:srgbClr val="ff0000"/>
                </a:solidFill>
                <a:latin typeface="Calibri"/>
              </a:rPr>
              <a:t> &gt;&gt; </a:t>
            </a:r>
            <a:r>
              <a:rPr i="1" lang="en-US">
                <a:solidFill>
                  <a:srgbClr val="ff0000"/>
                </a:solidFill>
                <a:latin typeface="Calibri"/>
              </a:rPr>
              <a:t>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contributions of intermediate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>
                <a:solidFill>
                  <a:srgbClr val="000000"/>
                </a:solidFill>
                <a:latin typeface="Calibri"/>
              </a:rPr>
              <a:t>-wave states have not been fully calculated yet and are still unknown experimentally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</a:rPr>
              <a:t>measure polarizations of </a:t>
            </a:r>
            <a:r>
              <a:rPr i="1" lang="en-US">
                <a:solidFill>
                  <a:srgbClr val="ff0000"/>
                </a:solidFill>
                <a:latin typeface="Calibri"/>
              </a:rPr>
              <a:t>directly</a:t>
            </a:r>
            <a:r>
              <a:rPr lang="en-US">
                <a:solidFill>
                  <a:srgbClr val="ff0000"/>
                </a:solidFill>
                <a:latin typeface="Calibri"/>
              </a:rPr>
              <a:t> produced states, </a:t>
            </a:r>
            <a:r>
              <a:rPr i="1" lang="en-US">
                <a:solidFill>
                  <a:srgbClr val="ff0000"/>
                </a:solidFill>
                <a:latin typeface="Calibri"/>
              </a:rPr>
              <a:t>ψ’</a:t>
            </a:r>
            <a:r>
              <a:rPr lang="en-US">
                <a:solidFill>
                  <a:srgbClr val="ff0000"/>
                </a:solidFill>
                <a:latin typeface="Calibri"/>
              </a:rPr>
              <a:t> and </a:t>
            </a:r>
            <a:r>
              <a:rPr lang="en-US">
                <a:solidFill>
                  <a:srgbClr val="ff0000"/>
                </a:solidFill>
                <a:latin typeface="Symbol"/>
              </a:rPr>
              <a:t></a:t>
            </a:r>
            <a:r>
              <a:rPr lang="en-US">
                <a:solidFill>
                  <a:srgbClr val="ff0000"/>
                </a:solidFill>
                <a:latin typeface="Calibri"/>
              </a:rPr>
              <a:t>(3S)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ff0000"/>
                </a:solidFill>
                <a:latin typeface="Calibri"/>
              </a:rPr>
              <a:t>measure polarizations of </a:t>
            </a:r>
            <a:r>
              <a:rPr i="1" lang="en-US">
                <a:solidFill>
                  <a:srgbClr val="ff0000"/>
                </a:solidFill>
                <a:latin typeface="Calibri"/>
              </a:rPr>
              <a:t>P</a:t>
            </a:r>
            <a:r>
              <a:rPr lang="en-US">
                <a:solidFill>
                  <a:srgbClr val="ff0000"/>
                </a:solidFill>
                <a:latin typeface="Calibri"/>
              </a:rPr>
              <a:t>-wave states, 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c</a:t>
            </a:r>
            <a:r>
              <a:rPr lang="en-US">
                <a:solidFill>
                  <a:srgbClr val="ff0000"/>
                </a:solidFill>
                <a:latin typeface="Calibri"/>
              </a:rPr>
              <a:t> and 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b</a:t>
            </a:r>
            <a:r>
              <a:rPr lang="en-US">
                <a:solidFill>
                  <a:srgbClr val="ff0000"/>
                </a:solidFill>
                <a:latin typeface="Calibri"/>
              </a:rPr>
              <a:t>, and their feeddown to </a:t>
            </a:r>
            <a:r>
              <a:rPr i="1" lang="en-US">
                <a:solidFill>
                  <a:srgbClr val="ff0000"/>
                </a:solidFill>
                <a:latin typeface="Calibri"/>
              </a:rPr>
              <a:t>S</a:t>
            </a:r>
            <a:r>
              <a:rPr lang="en-US">
                <a:solidFill>
                  <a:srgbClr val="ff0000"/>
                </a:solidFill>
                <a:latin typeface="Calibri"/>
              </a:rPr>
              <a:t> states</a:t>
            </a:r>
            <a:endParaRPr/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63760" y="1806480"/>
            <a:ext cx="3122280" cy="2273040"/>
          </a:xfrm>
          <a:prstGeom prst="rect">
            <a:avLst/>
          </a:prstGeom>
          <a:ln w="9360">
            <a:noFill/>
          </a:ln>
        </p:spPr>
      </p:pic>
      <p:sp>
        <p:nvSpPr>
          <p:cNvPr id="142" name="CustomShape 8"/>
          <p:cNvSpPr/>
          <p:nvPr/>
        </p:nvSpPr>
        <p:spPr>
          <a:xfrm>
            <a:off x="2920680" y="3242520"/>
            <a:ext cx="115992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HX frame</a:t>
            </a:r>
            <a:endParaRPr/>
          </a:p>
        </p:txBody>
      </p:sp>
      <p:sp>
        <p:nvSpPr>
          <p:cNvPr id="143" name="CustomShape 9"/>
          <p:cNvSpPr/>
          <p:nvPr/>
        </p:nvSpPr>
        <p:spPr>
          <a:xfrm>
            <a:off x="2928600" y="1926000"/>
            <a:ext cx="1563480" cy="6073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J/ψ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@</a:t>
            </a:r>
            <a:r>
              <a:rPr b="1" lang="en-US">
                <a:solidFill>
                  <a:srgbClr val="000000"/>
                </a:solidFill>
                <a:latin typeface="Calibri"/>
              </a:rPr>
              <a:t>1.96</a:t>
            </a:r>
            <a:r>
              <a:rPr b="1" lang="en-US" sz="3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TeV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2930400" y="2220840"/>
            <a:ext cx="2455560" cy="636120"/>
          </a:xfrm>
          <a:prstGeom prst="rect">
            <a:avLst/>
          </a:prstGeom>
          <a:solidFill>
            <a:srgbClr val="ddd9c3"/>
          </a:solidFill>
          <a:ln>
            <a:noFill/>
          </a:ln>
        </p:spPr>
      </p:sp>
      <p:sp>
        <p:nvSpPr>
          <p:cNvPr id="145" name="CustomShape 11"/>
          <p:cNvSpPr/>
          <p:nvPr/>
        </p:nvSpPr>
        <p:spPr>
          <a:xfrm>
            <a:off x="563400" y="1865160"/>
            <a:ext cx="2168280" cy="1187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first comparisons with data were not promising…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94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85" end="5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1591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069179B-91CE-43A1-94C6-751720916BB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92" name="CustomShape 3"/>
          <p:cNvSpPr/>
          <p:nvPr/>
        </p:nvSpPr>
        <p:spPr>
          <a:xfrm>
            <a:off x="285840" y="623880"/>
            <a:ext cx="862920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𝜰</a:t>
            </a:r>
            <a:r>
              <a:rPr lang="en-US">
                <a:solidFill>
                  <a:srgbClr val="000000"/>
                </a:solidFill>
                <a:latin typeface="Calibri"/>
              </a:rPr>
              <a:t>(nS): E866/NuSea</a:t>
            </a:r>
            <a:endParaRPr/>
          </a:p>
        </p:txBody>
      </p:sp>
      <p:sp>
        <p:nvSpPr>
          <p:cNvPr id="1593" name="CustomShape 4"/>
          <p:cNvSpPr/>
          <p:nvPr/>
        </p:nvSpPr>
        <p:spPr>
          <a:xfrm>
            <a:off x="711360" y="1574640"/>
            <a:ext cx="2850840" cy="63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Symbol"/>
              </a:rPr>
              <a:t></a:t>
            </a:r>
            <a:r>
              <a:rPr b="1" lang="en-US">
                <a:solidFill>
                  <a:srgbClr val="000000"/>
                </a:solidFill>
                <a:latin typeface="Calibri"/>
              </a:rPr>
              <a:t>(nS), p-Cu √s = 38.8 GeV</a:t>
            </a:r>
            <a:endParaRPr/>
          </a:p>
        </p:txBody>
      </p:sp>
      <p:sp>
        <p:nvSpPr>
          <p:cNvPr id="1594" name="CustomShape 5"/>
          <p:cNvSpPr/>
          <p:nvPr/>
        </p:nvSpPr>
        <p:spPr>
          <a:xfrm>
            <a:off x="5819040" y="2099520"/>
            <a:ext cx="3197880" cy="92304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324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pic>
        <p:nvPicPr>
          <p:cNvPr id="1595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20" y="1976400"/>
            <a:ext cx="3798360" cy="4676400"/>
          </a:xfrm>
          <a:prstGeom prst="rect">
            <a:avLst/>
          </a:prstGeom>
          <a:ln w="9360">
            <a:noFill/>
          </a:ln>
        </p:spPr>
      </p:pic>
      <p:pic>
        <p:nvPicPr>
          <p:cNvPr id="1596" name="Picture 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16440" y="3343320"/>
            <a:ext cx="3142800" cy="2952360"/>
          </a:xfrm>
          <a:prstGeom prst="rect">
            <a:avLst/>
          </a:prstGeom>
          <a:ln w="9360">
            <a:noFill/>
          </a:ln>
        </p:spPr>
      </p:pic>
      <p:sp>
        <p:nvSpPr>
          <p:cNvPr id="1597" name="CustomShape 6"/>
          <p:cNvSpPr/>
          <p:nvPr/>
        </p:nvSpPr>
        <p:spPr>
          <a:xfrm>
            <a:off x="5752800" y="6296040"/>
            <a:ext cx="185580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ff"/>
                </a:solidFill>
                <a:latin typeface="Calibri"/>
              </a:rPr>
              <a:t>T</a:t>
            </a:r>
            <a:r>
              <a:rPr lang="en-US">
                <a:solidFill>
                  <a:srgbClr val="0000ff"/>
                </a:solidFill>
                <a:latin typeface="Calibri"/>
              </a:rPr>
              <a:t>&gt; 1.8 GeV/c </a:t>
            </a:r>
            <a:endParaRPr/>
          </a:p>
        </p:txBody>
      </p:sp>
      <p:sp>
        <p:nvSpPr>
          <p:cNvPr id="1598" name="CustomShape 7"/>
          <p:cNvSpPr/>
          <p:nvPr/>
        </p:nvSpPr>
        <p:spPr>
          <a:xfrm>
            <a:off x="3927600" y="993600"/>
            <a:ext cx="4987440" cy="95004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Most reasonable explanation is that most 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𝜰(1S) come from </a:t>
            </a:r>
            <a:r>
              <a:rPr lang="en-US">
                <a:solidFill>
                  <a:srgbClr val="000000"/>
                </a:solidFill>
                <a:latin typeface="Symbol"/>
              </a:rPr>
              <a:t></a:t>
            </a:r>
            <a:r>
              <a:rPr lang="en-US" baseline="-25000">
                <a:solidFill>
                  <a:srgbClr val="000000"/>
                </a:solidFill>
                <a:latin typeface="Cambria Math"/>
              </a:rPr>
              <a:t>b </a:t>
            </a:r>
            <a:r>
              <a:rPr lang="en-US">
                <a:solidFill>
                  <a:srgbClr val="000000"/>
                </a:solidFill>
                <a:latin typeface="Calibri"/>
              </a:rPr>
              <a:t>and have very different polarization</a:t>
            </a:r>
            <a:endParaRPr/>
          </a:p>
        </p:txBody>
      </p:sp>
      <p:sp>
        <p:nvSpPr>
          <p:cNvPr id="1599" name="CustomShape 8"/>
          <p:cNvSpPr/>
          <p:nvPr/>
        </p:nvSpPr>
        <p:spPr>
          <a:xfrm flipH="1">
            <a:off x="2527200" y="1639800"/>
            <a:ext cx="2072880" cy="1238040"/>
          </a:xfrm>
          <a:prstGeom prst="straightConnector1">
            <a:avLst/>
          </a:prstGeom>
          <a:noFill/>
          <a:ln w="9360">
            <a:solidFill>
              <a:srgbClr val="be4b48"/>
            </a:solidFill>
            <a:round/>
            <a:tailEnd len="med" type="arrow" w="med"/>
          </a:ln>
        </p:spPr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6120" y="2259000"/>
            <a:ext cx="5392440" cy="3951000"/>
          </a:xfrm>
          <a:prstGeom prst="rect">
            <a:avLst/>
          </a:prstGeom>
          <a:ln w="9360">
            <a:noFill/>
          </a:ln>
        </p:spPr>
      </p:pic>
      <p:pic>
        <p:nvPicPr>
          <p:cNvPr id="1601" name="Picture 6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9360" y="2260440"/>
            <a:ext cx="5392440" cy="3949200"/>
          </a:xfrm>
          <a:prstGeom prst="rect">
            <a:avLst/>
          </a:prstGeom>
          <a:ln w="9360">
            <a:noFill/>
          </a:ln>
        </p:spPr>
      </p:pic>
      <p:sp>
        <p:nvSpPr>
          <p:cNvPr id="1602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Direct vs. prompt J/ψ</a:t>
            </a:r>
            <a:endParaRPr/>
          </a:p>
        </p:txBody>
      </p:sp>
      <p:sp>
        <p:nvSpPr>
          <p:cNvPr id="1603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DA690E-3DA0-4AC8-9FF0-23FD48014C15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04" name="CustomShape 3"/>
          <p:cNvSpPr/>
          <p:nvPr/>
        </p:nvSpPr>
        <p:spPr>
          <a:xfrm>
            <a:off x="7058160" y="1738440"/>
            <a:ext cx="1235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CDF data</a:t>
            </a:r>
            <a:endParaRPr/>
          </a:p>
        </p:txBody>
      </p:sp>
      <p:sp>
        <p:nvSpPr>
          <p:cNvPr id="1605" name="CustomShape 4"/>
          <p:cNvSpPr/>
          <p:nvPr/>
        </p:nvSpPr>
        <p:spPr>
          <a:xfrm>
            <a:off x="279360" y="1727280"/>
            <a:ext cx="4017600" cy="40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χ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>
                <a:solidFill>
                  <a:srgbClr val="000000"/>
                </a:solidFill>
                <a:latin typeface="Calibri"/>
              </a:rPr>
              <a:t> polarizations</a:t>
            </a:r>
            <a:endParaRPr/>
          </a:p>
        </p:txBody>
      </p:sp>
      <p:sp>
        <p:nvSpPr>
          <p:cNvPr id="1606" name="Line 5"/>
          <p:cNvSpPr/>
          <p:nvPr/>
        </p:nvSpPr>
        <p:spPr>
          <a:xfrm>
            <a:off x="6248160" y="2769840"/>
            <a:ext cx="0" cy="38736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1607" name="CustomShape 6"/>
          <p:cNvSpPr/>
          <p:nvPr/>
        </p:nvSpPr>
        <p:spPr>
          <a:xfrm>
            <a:off x="6300720" y="2860560"/>
            <a:ext cx="151884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taking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central values</a:t>
            </a:r>
            <a:endParaRPr/>
          </a:p>
        </p:txBody>
      </p:sp>
      <p:sp>
        <p:nvSpPr>
          <p:cNvPr id="1608" name="CustomShape 7"/>
          <p:cNvSpPr/>
          <p:nvPr/>
        </p:nvSpPr>
        <p:spPr>
          <a:xfrm>
            <a:off x="1955880" y="2663280"/>
            <a:ext cx="58320" cy="58320"/>
          </a:xfrm>
          <a:prstGeom prst="rect">
            <a:avLst/>
          </a:prstGeom>
          <a:solidFill>
            <a:srgbClr val="a6a6a6"/>
          </a:solidFill>
          <a:ln w="19080">
            <a:solidFill>
              <a:srgbClr val="a6a6a6"/>
            </a:solidFill>
            <a:round/>
          </a:ln>
        </p:spPr>
      </p:sp>
      <p:sp>
        <p:nvSpPr>
          <p:cNvPr id="1609" name="Line 8"/>
          <p:cNvSpPr/>
          <p:nvPr/>
        </p:nvSpPr>
        <p:spPr>
          <a:xfrm>
            <a:off x="1827360" y="2694960"/>
            <a:ext cx="321840" cy="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610" name="Line 9"/>
          <p:cNvSpPr/>
          <p:nvPr/>
        </p:nvSpPr>
        <p:spPr>
          <a:xfrm>
            <a:off x="1989360" y="2616840"/>
            <a:ext cx="0" cy="14904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611" name="CustomShape 10"/>
          <p:cNvSpPr/>
          <p:nvPr/>
        </p:nvSpPr>
        <p:spPr>
          <a:xfrm>
            <a:off x="2157480" y="2776680"/>
            <a:ext cx="2744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extrapolated direct J/ψ</a:t>
            </a:r>
            <a:endParaRPr/>
          </a:p>
        </p:txBody>
      </p:sp>
      <p:sp>
        <p:nvSpPr>
          <p:cNvPr id="1612" name="CustomShape 11"/>
          <p:cNvSpPr/>
          <p:nvPr/>
        </p:nvSpPr>
        <p:spPr>
          <a:xfrm>
            <a:off x="5822640" y="3711600"/>
            <a:ext cx="3021840" cy="675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possible combinations of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pure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helicity states</a:t>
            </a:r>
            <a:endParaRPr/>
          </a:p>
        </p:txBody>
      </p:sp>
      <p:graphicFrame>
        <p:nvGraphicFramePr>
          <p:cNvPr id="1613" name="Table 12"/>
          <p:cNvGraphicFramePr/>
          <p:nvPr/>
        </p:nvGraphicFramePr>
        <p:xfrm>
          <a:off x="7099200" y="4375080"/>
          <a:ext cx="1534680" cy="1920600"/>
        </p:xfrm>
        <a:graphic>
          <a:graphicData uri="http://schemas.openxmlformats.org/drawingml/2006/table">
            <a:tbl>
              <a:tblPr/>
              <a:tblGrid>
                <a:gridCol w="766440"/>
                <a:gridCol w="768240"/>
              </a:tblGrid>
              <a:tr h="31212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h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(χ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c1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i="1"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h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(χ</a:t>
                      </a:r>
                      <a:r>
                        <a:rPr lang="en-US" baseline="-25000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c2</a:t>
                      </a: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)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±1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±1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±2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±1</a:t>
                      </a:r>
                      <a:endParaRPr/>
                    </a:p>
                  </a:txBody>
                  <a:tcPr/>
                </a:tc>
              </a:tr>
              <a:tr h="274680"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  <a:ea typeface="ＭＳ Ｐゴシック"/>
                        </a:rPr>
                        <a:t>±2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14" name="Line 13"/>
          <p:cNvSpPr/>
          <p:nvPr/>
        </p:nvSpPr>
        <p:spPr>
          <a:xfrm>
            <a:off x="6297480" y="4773600"/>
            <a:ext cx="738000" cy="0"/>
          </a:xfrm>
          <a:prstGeom prst="line">
            <a:avLst/>
          </a:prstGeom>
          <a:ln w="28440">
            <a:solidFill>
              <a:srgbClr val="00fa00"/>
            </a:solidFill>
            <a:custDash>
              <a:ds d="237000" sp="79000"/>
            </a:custDash>
            <a:round/>
          </a:ln>
        </p:spPr>
      </p:sp>
      <p:sp>
        <p:nvSpPr>
          <p:cNvPr id="1615" name="Line 14"/>
          <p:cNvSpPr/>
          <p:nvPr/>
        </p:nvSpPr>
        <p:spPr>
          <a:xfrm>
            <a:off x="6297480" y="5045040"/>
            <a:ext cx="738000" cy="0"/>
          </a:xfrm>
          <a:prstGeom prst="line">
            <a:avLst/>
          </a:prstGeom>
          <a:ln w="28440">
            <a:solidFill>
              <a:srgbClr val="0000ff"/>
            </a:solidFill>
            <a:custDash>
              <a:ds d="237000" sp="79000"/>
            </a:custDash>
            <a:round/>
          </a:ln>
        </p:spPr>
      </p:sp>
      <p:sp>
        <p:nvSpPr>
          <p:cNvPr id="1616" name="Line 15"/>
          <p:cNvSpPr/>
          <p:nvPr/>
        </p:nvSpPr>
        <p:spPr>
          <a:xfrm>
            <a:off x="6297480" y="5317920"/>
            <a:ext cx="738000" cy="0"/>
          </a:xfrm>
          <a:prstGeom prst="line">
            <a:avLst/>
          </a:prstGeom>
          <a:ln w="28440">
            <a:solidFill>
              <a:srgbClr val="ff0000"/>
            </a:solidFill>
            <a:custDash>
              <a:ds d="237000" sp="79000"/>
            </a:custDash>
            <a:round/>
          </a:ln>
        </p:spPr>
      </p:sp>
      <p:sp>
        <p:nvSpPr>
          <p:cNvPr id="1617" name="Line 16"/>
          <p:cNvSpPr/>
          <p:nvPr/>
        </p:nvSpPr>
        <p:spPr>
          <a:xfrm>
            <a:off x="6297480" y="5589360"/>
            <a:ext cx="738000" cy="0"/>
          </a:xfrm>
          <a:prstGeom prst="line">
            <a:avLst/>
          </a:prstGeom>
          <a:ln w="28440">
            <a:solidFill>
              <a:srgbClr val="00fa00"/>
            </a:solidFill>
            <a:round/>
          </a:ln>
        </p:spPr>
      </p:sp>
      <p:sp>
        <p:nvSpPr>
          <p:cNvPr id="1618" name="Line 17"/>
          <p:cNvSpPr/>
          <p:nvPr/>
        </p:nvSpPr>
        <p:spPr>
          <a:xfrm>
            <a:off x="6297480" y="5862600"/>
            <a:ext cx="738000" cy="0"/>
          </a:xfrm>
          <a:prstGeom prst="line">
            <a:avLst/>
          </a:prstGeom>
          <a:ln w="28440">
            <a:solidFill>
              <a:srgbClr val="0000ff"/>
            </a:solidFill>
            <a:round/>
          </a:ln>
        </p:spPr>
      </p:sp>
      <p:sp>
        <p:nvSpPr>
          <p:cNvPr id="1619" name="Line 18"/>
          <p:cNvSpPr/>
          <p:nvPr/>
        </p:nvSpPr>
        <p:spPr>
          <a:xfrm>
            <a:off x="6297480" y="6134040"/>
            <a:ext cx="73800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1620" name="CustomShape 19"/>
          <p:cNvSpPr/>
          <p:nvPr/>
        </p:nvSpPr>
        <p:spPr>
          <a:xfrm>
            <a:off x="6183360" y="4346640"/>
            <a:ext cx="2410920" cy="1971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621" name="Line 20"/>
          <p:cNvSpPr/>
          <p:nvPr/>
        </p:nvSpPr>
        <p:spPr>
          <a:xfrm>
            <a:off x="1692000" y="2947680"/>
            <a:ext cx="595440" cy="0"/>
          </a:xfrm>
          <a:prstGeom prst="line">
            <a:avLst/>
          </a:prstGeom>
          <a:ln w="28440">
            <a:solidFill>
              <a:srgbClr val="00fa00"/>
            </a:solidFill>
            <a:custDash>
              <a:ds d="237000" sp="79000"/>
            </a:custDash>
            <a:round/>
          </a:ln>
        </p:spPr>
      </p:sp>
      <p:sp>
        <p:nvSpPr>
          <p:cNvPr id="1622" name="Line 21"/>
          <p:cNvSpPr/>
          <p:nvPr/>
        </p:nvSpPr>
        <p:spPr>
          <a:xfrm>
            <a:off x="1692000" y="2998440"/>
            <a:ext cx="595440" cy="0"/>
          </a:xfrm>
          <a:prstGeom prst="line">
            <a:avLst/>
          </a:prstGeom>
          <a:ln w="28440">
            <a:solidFill>
              <a:srgbClr val="0000ff"/>
            </a:solidFill>
            <a:custDash>
              <a:ds d="237000" sp="79000"/>
            </a:custDash>
            <a:round/>
          </a:ln>
        </p:spPr>
      </p:sp>
      <p:sp>
        <p:nvSpPr>
          <p:cNvPr id="1623" name="Line 22"/>
          <p:cNvSpPr/>
          <p:nvPr/>
        </p:nvSpPr>
        <p:spPr>
          <a:xfrm>
            <a:off x="1692000" y="3049560"/>
            <a:ext cx="595440" cy="0"/>
          </a:xfrm>
          <a:prstGeom prst="line">
            <a:avLst/>
          </a:prstGeom>
          <a:ln w="28440">
            <a:solidFill>
              <a:srgbClr val="ff0000"/>
            </a:solidFill>
            <a:custDash>
              <a:ds d="237000" sp="79000"/>
            </a:custDash>
            <a:round/>
          </a:ln>
        </p:spPr>
      </p:sp>
      <p:sp>
        <p:nvSpPr>
          <p:cNvPr id="1624" name="Line 23"/>
          <p:cNvSpPr/>
          <p:nvPr/>
        </p:nvSpPr>
        <p:spPr>
          <a:xfrm>
            <a:off x="1692000" y="3098520"/>
            <a:ext cx="595440" cy="0"/>
          </a:xfrm>
          <a:prstGeom prst="line">
            <a:avLst/>
          </a:prstGeom>
          <a:ln w="28440">
            <a:solidFill>
              <a:srgbClr val="00fa00"/>
            </a:solidFill>
            <a:round/>
          </a:ln>
        </p:spPr>
      </p:sp>
      <p:sp>
        <p:nvSpPr>
          <p:cNvPr id="1625" name="Line 24"/>
          <p:cNvSpPr/>
          <p:nvPr/>
        </p:nvSpPr>
        <p:spPr>
          <a:xfrm>
            <a:off x="1692000" y="3149280"/>
            <a:ext cx="595440" cy="0"/>
          </a:xfrm>
          <a:prstGeom prst="line">
            <a:avLst/>
          </a:prstGeom>
          <a:ln w="28440">
            <a:solidFill>
              <a:srgbClr val="0000ff"/>
            </a:solidFill>
            <a:round/>
          </a:ln>
        </p:spPr>
      </p:sp>
      <p:sp>
        <p:nvSpPr>
          <p:cNvPr id="1626" name="Line 25"/>
          <p:cNvSpPr/>
          <p:nvPr/>
        </p:nvSpPr>
        <p:spPr>
          <a:xfrm>
            <a:off x="1692000" y="3200400"/>
            <a:ext cx="59544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1627" name="CustomShape 26"/>
          <p:cNvSpPr/>
          <p:nvPr/>
        </p:nvSpPr>
        <p:spPr>
          <a:xfrm>
            <a:off x="268200" y="828720"/>
            <a:ext cx="778320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lang="en-US" u="sng">
                <a:solidFill>
                  <a:srgbClr val="000000"/>
                </a:solidFill>
                <a:latin typeface="Calibri"/>
              </a:rPr>
              <a:t>direct</a:t>
            </a:r>
            <a:r>
              <a:rPr lang="en-US">
                <a:solidFill>
                  <a:srgbClr val="000000"/>
                </a:solidFill>
                <a:latin typeface="Calibri"/>
              </a:rPr>
              <a:t>-J/ψ polarization (cleanest theory prediction) can be derived from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lang="en-US" u="sng">
                <a:solidFill>
                  <a:srgbClr val="000000"/>
                </a:solidFill>
                <a:latin typeface="Calibri"/>
              </a:rPr>
              <a:t>prompt</a:t>
            </a:r>
            <a:r>
              <a:rPr lang="en-US">
                <a:solidFill>
                  <a:srgbClr val="000000"/>
                </a:solidFill>
                <a:latin typeface="Calibri"/>
              </a:rPr>
              <a:t>-J/ψ polarization measurement of CDF knowing</a:t>
            </a:r>
            <a:endParaRPr/>
          </a:p>
        </p:txBody>
      </p:sp>
      <p:sp>
        <p:nvSpPr>
          <p:cNvPr id="1628" name="CustomShape 27"/>
          <p:cNvSpPr/>
          <p:nvPr/>
        </p:nvSpPr>
        <p:spPr>
          <a:xfrm>
            <a:off x="274680" y="1422360"/>
            <a:ext cx="4017600" cy="67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>
                <a:solidFill>
                  <a:srgbClr val="000000"/>
                </a:solidFill>
                <a:latin typeface="Calibri"/>
              </a:rPr>
              <a:t>χ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b="1" lang="en-US">
                <a:solidFill>
                  <a:srgbClr val="000000"/>
                </a:solidFill>
                <a:latin typeface="Calibri"/>
              </a:rPr>
              <a:t>-to-J/ψ feed-down fractions</a:t>
            </a:r>
            <a:endParaRPr/>
          </a:p>
        </p:txBody>
      </p:sp>
      <p:sp>
        <p:nvSpPr>
          <p:cNvPr id="1629" name="CustomShape 28"/>
          <p:cNvSpPr/>
          <p:nvPr/>
        </p:nvSpPr>
        <p:spPr>
          <a:xfrm>
            <a:off x="2238840" y="2490840"/>
            <a:ext cx="1926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CDF prompt J/ψ</a:t>
            </a:r>
            <a:endParaRPr/>
          </a:p>
        </p:txBody>
      </p:sp>
      <p:sp>
        <p:nvSpPr>
          <p:cNvPr id="1630" name="CustomShape 29"/>
          <p:cNvSpPr/>
          <p:nvPr/>
        </p:nvSpPr>
        <p:spPr>
          <a:xfrm>
            <a:off x="1022040" y="5159520"/>
            <a:ext cx="15800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helicity frame</a:t>
            </a:r>
            <a:endParaRPr/>
          </a:p>
        </p:txBody>
      </p:sp>
      <p:sp>
        <p:nvSpPr>
          <p:cNvPr id="1631" name="CustomShape 30"/>
          <p:cNvSpPr/>
          <p:nvPr/>
        </p:nvSpPr>
        <p:spPr>
          <a:xfrm rot="10800000">
            <a:off x="5598000" y="4578480"/>
            <a:ext cx="5853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32" name="CustomShape 31"/>
          <p:cNvSpPr/>
          <p:nvPr/>
        </p:nvSpPr>
        <p:spPr>
          <a:xfrm rot="10800000">
            <a:off x="5613840" y="3157560"/>
            <a:ext cx="63468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33" name="CustomShape 32"/>
          <p:cNvSpPr/>
          <p:nvPr/>
        </p:nvSpPr>
        <p:spPr>
          <a:xfrm>
            <a:off x="5675400" y="2046240"/>
            <a:ext cx="2393640" cy="13381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>
                <a:solidFill>
                  <a:srgbClr val="000000"/>
                </a:solidFill>
                <a:latin typeface="Calibri"/>
              </a:rPr>
              <a:t>)+R(χ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>
                <a:solidFill>
                  <a:srgbClr val="000000"/>
                </a:solidFill>
                <a:latin typeface="Calibri"/>
              </a:rPr>
              <a:t>) = 30 ± 6 %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>
                <a:solidFill>
                  <a:srgbClr val="000000"/>
                </a:solidFill>
                <a:latin typeface="Calibri"/>
              </a:rPr>
              <a:t>)/R(χ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>
                <a:solidFill>
                  <a:srgbClr val="000000"/>
                </a:solidFill>
                <a:latin typeface="Calibri"/>
              </a:rPr>
              <a:t>) = 40 ± 2 %</a:t>
            </a:r>
            <a:endParaRPr/>
          </a:p>
        </p:txBody>
      </p:sp>
      <p:sp>
        <p:nvSpPr>
          <p:cNvPr id="1634" name="CustomShape 33"/>
          <p:cNvSpPr/>
          <p:nvPr/>
        </p:nvSpPr>
        <p:spPr>
          <a:xfrm>
            <a:off x="6183360" y="3271680"/>
            <a:ext cx="2660400" cy="376812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using the values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>
                <a:solidFill>
                  <a:srgbClr val="000000"/>
                </a:solidFill>
                <a:latin typeface="Calibri"/>
              </a:rPr>
              <a:t>)+R(χ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>
                <a:solidFill>
                  <a:srgbClr val="000000"/>
                </a:solidFill>
                <a:latin typeface="Calibri"/>
              </a:rPr>
              <a:t>) = 42 %  (+2σ)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>
                <a:solidFill>
                  <a:srgbClr val="000000"/>
                </a:solidFill>
                <a:latin typeface="Calibri"/>
              </a:rPr>
              <a:t>)/R(χ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>
                <a:solidFill>
                  <a:srgbClr val="000000"/>
                </a:solidFill>
                <a:latin typeface="Calibri"/>
              </a:rPr>
              <a:t>) = 38 %  (-1σ)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the CSM prediction of direct-J/ψ polarization agrees very well with the CDF data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in the scenario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h</a:t>
            </a:r>
            <a:r>
              <a:rPr lang="en-US">
                <a:solidFill>
                  <a:srgbClr val="ff0000"/>
                </a:solidFill>
                <a:latin typeface="Calibri"/>
              </a:rPr>
              <a:t>(χ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c1</a:t>
            </a:r>
            <a:r>
              <a:rPr lang="en-US">
                <a:solidFill>
                  <a:srgbClr val="ff0000"/>
                </a:solidFill>
                <a:latin typeface="Calibri"/>
              </a:rPr>
              <a:t>) = 0 and </a:t>
            </a:r>
            <a:r>
              <a:rPr i="1" lang="en-US">
                <a:solidFill>
                  <a:srgbClr val="ff0000"/>
                </a:solidFill>
                <a:latin typeface="Calibri"/>
              </a:rPr>
              <a:t>h</a:t>
            </a:r>
            <a:r>
              <a:rPr lang="en-US">
                <a:solidFill>
                  <a:srgbClr val="ff0000"/>
                </a:solidFill>
                <a:latin typeface="Calibri"/>
              </a:rPr>
              <a:t>(χ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c2</a:t>
            </a:r>
            <a:r>
              <a:rPr lang="en-US">
                <a:solidFill>
                  <a:srgbClr val="ff0000"/>
                </a:solidFill>
                <a:latin typeface="Calibri"/>
              </a:rPr>
              <a:t>) = ±2</a:t>
            </a:r>
            <a:endParaRPr/>
          </a:p>
        </p:txBody>
      </p:sp>
      <p:pic>
        <p:nvPicPr>
          <p:cNvPr id="1635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4040" y="2260440"/>
            <a:ext cx="5390640" cy="3949200"/>
          </a:xfrm>
          <a:prstGeom prst="rect">
            <a:avLst/>
          </a:prstGeom>
          <a:ln w="9360">
            <a:noFill/>
          </a:ln>
        </p:spPr>
      </p:pic>
      <p:sp>
        <p:nvSpPr>
          <p:cNvPr id="1636" name="CustomShape 34"/>
          <p:cNvSpPr/>
          <p:nvPr/>
        </p:nvSpPr>
        <p:spPr>
          <a:xfrm>
            <a:off x="1955520" y="2663640"/>
            <a:ext cx="58320" cy="58320"/>
          </a:xfrm>
          <a:prstGeom prst="rect">
            <a:avLst/>
          </a:prstGeom>
          <a:solidFill>
            <a:srgbClr val="a6a6a6"/>
          </a:solidFill>
          <a:ln w="19080">
            <a:solidFill>
              <a:srgbClr val="a6a6a6"/>
            </a:solidFill>
            <a:round/>
          </a:ln>
        </p:spPr>
      </p:sp>
      <p:sp>
        <p:nvSpPr>
          <p:cNvPr id="1637" name="Line 35"/>
          <p:cNvSpPr/>
          <p:nvPr/>
        </p:nvSpPr>
        <p:spPr>
          <a:xfrm>
            <a:off x="1827360" y="2694960"/>
            <a:ext cx="321480" cy="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638" name="Line 36"/>
          <p:cNvSpPr/>
          <p:nvPr/>
        </p:nvSpPr>
        <p:spPr>
          <a:xfrm>
            <a:off x="1989000" y="2617200"/>
            <a:ext cx="0" cy="14904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639" name="CustomShape 37"/>
          <p:cNvSpPr/>
          <p:nvPr/>
        </p:nvSpPr>
        <p:spPr>
          <a:xfrm>
            <a:off x="2156760" y="2502000"/>
            <a:ext cx="2744640" cy="11876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CDF prompt J/ψ </a:t>
            </a:r>
            <a:endParaRPr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extrapolated direct J/ψ</a:t>
            </a:r>
            <a:endParaRPr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CSM direct J/ψ</a:t>
            </a:r>
            <a:endParaRPr/>
          </a:p>
        </p:txBody>
      </p:sp>
      <p:sp>
        <p:nvSpPr>
          <p:cNvPr id="1640" name="Line 38"/>
          <p:cNvSpPr/>
          <p:nvPr/>
        </p:nvSpPr>
        <p:spPr>
          <a:xfrm>
            <a:off x="1692000" y="3082680"/>
            <a:ext cx="59544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1641" name="CustomShape 39"/>
          <p:cNvSpPr/>
          <p:nvPr/>
        </p:nvSpPr>
        <p:spPr>
          <a:xfrm>
            <a:off x="1703520" y="4867200"/>
            <a:ext cx="3192120" cy="6300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1642" name="Line 40"/>
          <p:cNvSpPr/>
          <p:nvPr/>
        </p:nvSpPr>
        <p:spPr>
          <a:xfrm>
            <a:off x="1684080" y="3460680"/>
            <a:ext cx="5954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643" name="CustomShape 41"/>
          <p:cNvSpPr/>
          <p:nvPr/>
        </p:nvSpPr>
        <p:spPr>
          <a:xfrm>
            <a:off x="1022040" y="5159520"/>
            <a:ext cx="15800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helicity frame</a:t>
            </a:r>
            <a:endParaRPr/>
          </a:p>
        </p:txBody>
      </p:sp>
      <p:sp>
        <p:nvSpPr>
          <p:cNvPr id="1644" name="CustomShape 42"/>
          <p:cNvSpPr/>
          <p:nvPr/>
        </p:nvSpPr>
        <p:spPr>
          <a:xfrm rot="10800000">
            <a:off x="5598000" y="4578480"/>
            <a:ext cx="585360" cy="1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645" name="CustomShape 43"/>
          <p:cNvSpPr/>
          <p:nvPr/>
        </p:nvSpPr>
        <p:spPr>
          <a:xfrm>
            <a:off x="2547720" y="6242040"/>
            <a:ext cx="3606840" cy="401400"/>
          </a:xfrm>
          <a:prstGeom prst="rect">
            <a:avLst/>
          </a:prstGeom>
          <a:solidFill>
            <a:srgbClr val="ffffff"/>
          </a:solidFill>
          <a:ln cap="rnd">
            <a:solidFill>
              <a:srgbClr val="000000"/>
            </a:solidFill>
            <a:custDash>
              <a:ds d="140000" sp="105000"/>
            </a:custDash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measurements are crucial !</a:t>
            </a:r>
            <a:endParaRPr/>
          </a:p>
        </p:txBody>
      </p:sp>
      <p:sp>
        <p:nvSpPr>
          <p:cNvPr id="1646" name="CustomShape 44"/>
          <p:cNvSpPr/>
          <p:nvPr/>
        </p:nvSpPr>
        <p:spPr>
          <a:xfrm>
            <a:off x="177840" y="5861160"/>
            <a:ext cx="2295000" cy="987480"/>
          </a:xfrm>
          <a:prstGeom prst="rect">
            <a:avLst/>
          </a:prstGeom>
          <a:solidFill>
            <a:srgbClr val="ffffff"/>
          </a:solidFill>
          <a:ln w="25560">
            <a:solidFill>
              <a:srgbClr val="c0504d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Direct-J/ψ: 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𝜆</a:t>
            </a:r>
            <a:r>
              <a:rPr lang="en-US" baseline="-25000">
                <a:solidFill>
                  <a:srgbClr val="000000"/>
                </a:solidFill>
                <a:latin typeface="Symbol"/>
              </a:rPr>
              <a:t></a:t>
            </a:r>
            <a:r>
              <a:rPr lang="en-US">
                <a:solidFill>
                  <a:srgbClr val="000000"/>
                </a:solidFill>
                <a:latin typeface="Calibri"/>
              </a:rPr>
              <a:t> = -0.6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From </a:t>
            </a:r>
            <a:r>
              <a:rPr lang="en-US">
                <a:solidFill>
                  <a:srgbClr val="000000"/>
                </a:solidFill>
                <a:latin typeface="Symbol"/>
              </a:rPr>
              <a:t>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: </a:t>
            </a:r>
            <a:r>
              <a:rPr lang="en-US">
                <a:solidFill>
                  <a:srgbClr val="000000"/>
                </a:solidFill>
                <a:latin typeface="Cambria Math"/>
              </a:rPr>
              <a:t>𝜆</a:t>
            </a:r>
            <a:r>
              <a:rPr lang="en-US" baseline="-25000">
                <a:solidFill>
                  <a:srgbClr val="000000"/>
                </a:solidFill>
                <a:latin typeface="Symbol"/>
              </a:rPr>
              <a:t></a:t>
            </a:r>
            <a:r>
              <a:rPr lang="en-US">
                <a:solidFill>
                  <a:srgbClr val="000000"/>
                </a:solidFill>
                <a:latin typeface="Calibri"/>
              </a:rPr>
              <a:t> = +1</a:t>
            </a:r>
            <a:endParaRPr/>
          </a:p>
        </p:txBody>
      </p:sp>
    </p:spTree>
  </p:cSld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1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4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3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0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48" dur="5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1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4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59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2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8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1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6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9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5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89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2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9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199" dur="500"/>
                                        <p:tgtEl>
                                          <p:spTgt spid="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0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05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08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11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1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17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xit" presetID="5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 additive="repl">
                                        <p:cTn id="22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26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29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nodeType="after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38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TextShape 1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A lot of measurements to do...</a:t>
            </a:r>
            <a:endParaRPr/>
          </a:p>
        </p:txBody>
      </p:sp>
      <p:sp>
        <p:nvSpPr>
          <p:cNvPr id="1648" name="TextShape 2"/>
          <p:cNvSpPr txBox="1"/>
          <p:nvPr/>
        </p:nvSpPr>
        <p:spPr>
          <a:xfrm>
            <a:off x="457200" y="927000"/>
            <a:ext cx="8229240" cy="5687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Measurement of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c0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(1P),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c1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 and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c2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 production cross sections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Measurement of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(1P),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(2P) and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(3P) production cross sections;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Measurement of the relative production yields of J = 1 and J = 2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states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Measurement of the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c1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 and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c2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 polarizations versus p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T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 and rapidity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Measurement of the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(1P) and </a:t>
            </a:r>
            <a:r>
              <a:rPr lang="en-US" sz="2000">
                <a:solidFill>
                  <a:srgbClr val="000000"/>
                </a:solidFill>
                <a:latin typeface="Symbol"/>
                <a:ea typeface="ＭＳ Ｐゴシック"/>
              </a:rPr>
              <a:t></a:t>
            </a:r>
            <a:r>
              <a:rPr lang="en-US" sz="2000" baseline="-25000">
                <a:solidFill>
                  <a:srgbClr val="000000"/>
                </a:solidFill>
                <a:latin typeface="Calibri"/>
                <a:ea typeface="ＭＳ Ｐゴシック"/>
              </a:rPr>
              <a:t>b </a:t>
            </a: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(2P) polarizations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endParaRPr/>
          </a:p>
        </p:txBody>
      </p:sp>
      <p:sp>
        <p:nvSpPr>
          <p:cNvPr id="1649" name="TextShape 3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4DDEBC-7A23-4AD1-A429-5155986BCD8C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244" dur="indefinite" restart="never" nodeType="tmRoot">
          <p:childTnLst>
            <p:seq>
              <p:cTn id="2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81320" y="808200"/>
            <a:ext cx="5310000" cy="2033280"/>
          </a:xfrm>
          <a:prstGeom prst="rect">
            <a:avLst/>
          </a:prstGeom>
          <a:ln w="9360">
            <a:noFill/>
          </a:ln>
        </p:spPr>
      </p:pic>
      <p:sp>
        <p:nvSpPr>
          <p:cNvPr id="1651" name="TextShape 1"/>
          <p:cNvSpPr txBox="1"/>
          <p:nvPr/>
        </p:nvSpPr>
        <p:spPr>
          <a:xfrm>
            <a:off x="457200" y="1303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colour deconfinement?</a:t>
            </a:r>
            <a:endParaRPr/>
          </a:p>
        </p:txBody>
      </p:sp>
      <p:sp>
        <p:nvSpPr>
          <p:cNvPr id="1652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5D9BD77-4082-4765-9C3F-C07BA0243C3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653" name="Picture 363" descr=""/>
          <p:cNvPicPr/>
          <p:nvPr/>
        </p:nvPicPr>
        <p:blipFill>
          <a:blip r:embed="rId2"/>
          <a:srcRect l="147500" t="0" r="0" b="278703"/>
          <a:stretch>
            <a:fillRect/>
          </a:stretch>
        </p:blipFill>
        <p:spPr>
          <a:xfrm>
            <a:off x="284040" y="811080"/>
            <a:ext cx="2324160" cy="1649160"/>
          </a:xfrm>
          <a:prstGeom prst="rect">
            <a:avLst/>
          </a:prstGeom>
          <a:ln w="9360">
            <a:noFill/>
          </a:ln>
        </p:spPr>
      </p:pic>
      <p:sp>
        <p:nvSpPr>
          <p:cNvPr id="1654" name="CustomShape 3"/>
          <p:cNvSpPr/>
          <p:nvPr/>
        </p:nvSpPr>
        <p:spPr>
          <a:xfrm>
            <a:off x="558720" y="2035080"/>
            <a:ext cx="1228320" cy="19656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55" name="CustomShape 4"/>
          <p:cNvSpPr/>
          <p:nvPr/>
        </p:nvSpPr>
        <p:spPr>
          <a:xfrm>
            <a:off x="1730520" y="1479600"/>
            <a:ext cx="796680" cy="99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56" name="CustomShape 5"/>
          <p:cNvSpPr/>
          <p:nvPr/>
        </p:nvSpPr>
        <p:spPr>
          <a:xfrm>
            <a:off x="1703520" y="1336680"/>
            <a:ext cx="717120" cy="158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57" name="CustomShape 6"/>
          <p:cNvSpPr/>
          <p:nvPr/>
        </p:nvSpPr>
        <p:spPr>
          <a:xfrm>
            <a:off x="1925640" y="1260360"/>
            <a:ext cx="391680" cy="1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58" name="CustomShape 7"/>
          <p:cNvSpPr/>
          <p:nvPr/>
        </p:nvSpPr>
        <p:spPr>
          <a:xfrm>
            <a:off x="1806480" y="1278000"/>
            <a:ext cx="87120" cy="1076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1659" name="CustomShape 8"/>
          <p:cNvSpPr/>
          <p:nvPr/>
        </p:nvSpPr>
        <p:spPr>
          <a:xfrm>
            <a:off x="417240" y="906480"/>
            <a:ext cx="1011600" cy="333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            </a:t>
            </a:r>
            <a:endParaRPr/>
          </a:p>
        </p:txBody>
      </p:sp>
      <p:sp>
        <p:nvSpPr>
          <p:cNvPr id="1660" name="CustomShape 9"/>
          <p:cNvSpPr/>
          <p:nvPr/>
        </p:nvSpPr>
        <p:spPr>
          <a:xfrm>
            <a:off x="10440" y="1378080"/>
            <a:ext cx="3884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b="1"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1661" name="CustomShape 10"/>
          <p:cNvSpPr/>
          <p:nvPr/>
        </p:nvSpPr>
        <p:spPr>
          <a:xfrm rot="21168600">
            <a:off x="1256040" y="1199520"/>
            <a:ext cx="896040" cy="303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400">
                <a:solidFill>
                  <a:srgbClr val="00f4ee"/>
                </a:solidFill>
                <a:latin typeface="Calibri"/>
              </a:rPr>
              <a:t>NRQCD</a:t>
            </a:r>
            <a:endParaRPr/>
          </a:p>
        </p:txBody>
      </p:sp>
      <p:sp>
        <p:nvSpPr>
          <p:cNvPr id="1662" name="CustomShape 11"/>
          <p:cNvSpPr/>
          <p:nvPr/>
        </p:nvSpPr>
        <p:spPr>
          <a:xfrm>
            <a:off x="1760760" y="2452680"/>
            <a:ext cx="766080" cy="20700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p</a:t>
            </a:r>
            <a:r>
              <a:rPr b="1" lang="en-US" sz="1200" baseline="-25000">
                <a:solidFill>
                  <a:srgbClr val="161616"/>
                </a:solidFill>
                <a:latin typeface="Arial"/>
              </a:rPr>
              <a:t>T</a:t>
            </a:r>
            <a:r>
              <a:rPr b="1" lang="en-US" sz="1200">
                <a:solidFill>
                  <a:srgbClr val="161616"/>
                </a:solidFill>
                <a:latin typeface="Arial"/>
              </a:rPr>
              <a:t>  [GeV/c]</a:t>
            </a:r>
            <a:endParaRPr/>
          </a:p>
        </p:txBody>
      </p:sp>
      <p:sp>
        <p:nvSpPr>
          <p:cNvPr id="1663" name="CustomShape 12"/>
          <p:cNvSpPr/>
          <p:nvPr/>
        </p:nvSpPr>
        <p:spPr>
          <a:xfrm>
            <a:off x="8199360" y="855720"/>
            <a:ext cx="82044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≈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0.7</a:t>
            </a:r>
            <a:endParaRPr/>
          </a:p>
        </p:txBody>
      </p:sp>
      <p:sp>
        <p:nvSpPr>
          <p:cNvPr id="1664" name="CustomShape 13"/>
          <p:cNvSpPr/>
          <p:nvPr/>
        </p:nvSpPr>
        <p:spPr>
          <a:xfrm>
            <a:off x="2290680" y="873000"/>
            <a:ext cx="818640" cy="333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≈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0.7</a:t>
            </a:r>
            <a:endParaRPr/>
          </a:p>
        </p:txBody>
      </p:sp>
      <p:sp>
        <p:nvSpPr>
          <p:cNvPr id="1665" name="CustomShape 14"/>
          <p:cNvSpPr/>
          <p:nvPr/>
        </p:nvSpPr>
        <p:spPr>
          <a:xfrm>
            <a:off x="284040" y="6240600"/>
            <a:ext cx="8695800" cy="67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As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(and ψ’) mesons get dissolved by the QGP,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should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change to its direct value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sp>
        <p:nvSpPr>
          <p:cNvPr id="1666" name="CustomShape 15"/>
          <p:cNvSpPr/>
          <p:nvPr/>
        </p:nvSpPr>
        <p:spPr>
          <a:xfrm>
            <a:off x="2482920" y="861840"/>
            <a:ext cx="658440" cy="37764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</p:sp>
      <p:sp>
        <p:nvSpPr>
          <p:cNvPr id="1667" name="CustomShape 16"/>
          <p:cNvSpPr/>
          <p:nvPr/>
        </p:nvSpPr>
        <p:spPr>
          <a:xfrm>
            <a:off x="8402760" y="846000"/>
            <a:ext cx="658440" cy="377640"/>
          </a:xfrm>
          <a:prstGeom prst="rect">
            <a:avLst/>
          </a:prstGeom>
          <a:noFill/>
          <a:ln w="19080">
            <a:solidFill>
              <a:srgbClr val="0070c0"/>
            </a:solidFill>
            <a:round/>
          </a:ln>
        </p:spPr>
      </p:sp>
      <p:sp>
        <p:nvSpPr>
          <p:cNvPr id="1668" name="CustomShape 17"/>
          <p:cNvSpPr/>
          <p:nvPr/>
        </p:nvSpPr>
        <p:spPr>
          <a:xfrm flipV="1">
            <a:off x="7710480" y="1018080"/>
            <a:ext cx="612360" cy="90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69" name="CustomShape 18"/>
          <p:cNvSpPr/>
          <p:nvPr/>
        </p:nvSpPr>
        <p:spPr>
          <a:xfrm flipV="1">
            <a:off x="2057400" y="1029960"/>
            <a:ext cx="402840" cy="3600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1670" name="CustomShape 19"/>
          <p:cNvSpPr/>
          <p:nvPr/>
        </p:nvSpPr>
        <p:spPr>
          <a:xfrm>
            <a:off x="1413720" y="1908000"/>
            <a:ext cx="12600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HX frame</a:t>
            </a:r>
            <a:endParaRPr/>
          </a:p>
        </p:txBody>
      </p:sp>
      <p:sp>
        <p:nvSpPr>
          <p:cNvPr id="1671" name="CustomShape 20"/>
          <p:cNvSpPr/>
          <p:nvPr/>
        </p:nvSpPr>
        <p:spPr>
          <a:xfrm>
            <a:off x="7182720" y="1952640"/>
            <a:ext cx="12358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CS frame</a:t>
            </a:r>
            <a:endParaRPr/>
          </a:p>
        </p:txBody>
      </p:sp>
      <p:sp>
        <p:nvSpPr>
          <p:cNvPr id="1672" name="CustomShape 21"/>
          <p:cNvSpPr/>
          <p:nvPr/>
        </p:nvSpPr>
        <p:spPr>
          <a:xfrm>
            <a:off x="3111120" y="1393920"/>
            <a:ext cx="38844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b="1"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1673" name="CustomShape 22"/>
          <p:cNvSpPr/>
          <p:nvPr/>
        </p:nvSpPr>
        <p:spPr>
          <a:xfrm>
            <a:off x="3127320" y="711360"/>
            <a:ext cx="353520" cy="245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74" name="CustomShape 23"/>
          <p:cNvSpPr/>
          <p:nvPr/>
        </p:nvSpPr>
        <p:spPr>
          <a:xfrm>
            <a:off x="-3600" y="2727360"/>
            <a:ext cx="2811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Starting “pp” scenario:</a:t>
            </a:r>
            <a:endParaRPr/>
          </a:p>
        </p:txBody>
      </p:sp>
      <p:sp>
        <p:nvSpPr>
          <p:cNvPr id="1675" name="CustomShape 24"/>
          <p:cNvSpPr/>
          <p:nvPr/>
        </p:nvSpPr>
        <p:spPr>
          <a:xfrm>
            <a:off x="1702800" y="2714760"/>
            <a:ext cx="7244280" cy="7131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J/ψ significantly polarized (high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feeddown from </a:t>
            </a:r>
            <a:r>
              <a:rPr i="1"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states (≈ 30%) smears the polarizations</a:t>
            </a:r>
            <a:endParaRPr/>
          </a:p>
        </p:txBody>
      </p:sp>
      <p:pic>
        <p:nvPicPr>
          <p:cNvPr id="1676" name="Picture 42" descr=""/>
          <p:cNvPicPr/>
          <p:nvPr/>
        </p:nvPicPr>
        <p:blipFill>
          <a:blip r:embed="rId3"/>
          <a:srcRect l="0" t="2117" r="0" b="11781"/>
          <a:stretch>
            <a:fillRect/>
          </a:stretch>
        </p:blipFill>
        <p:spPr>
          <a:xfrm>
            <a:off x="2330280" y="3508200"/>
            <a:ext cx="4319280" cy="2584080"/>
          </a:xfrm>
          <a:prstGeom prst="rect">
            <a:avLst/>
          </a:prstGeom>
          <a:ln w="9360">
            <a:noFill/>
          </a:ln>
        </p:spPr>
      </p:pic>
      <p:sp>
        <p:nvSpPr>
          <p:cNvPr id="1677" name="CustomShape 25"/>
          <p:cNvSpPr/>
          <p:nvPr/>
        </p:nvSpPr>
        <p:spPr>
          <a:xfrm>
            <a:off x="2643120" y="4556160"/>
            <a:ext cx="3877560" cy="1494360"/>
          </a:xfrm>
          <a:prstGeom prst="rect">
            <a:avLst/>
          </a:prstGeom>
          <a:noFill/>
          <a:ln w="28440">
            <a:solidFill>
              <a:srgbClr val="008000"/>
            </a:solidFill>
            <a:round/>
          </a:ln>
        </p:spPr>
      </p:sp>
      <p:sp>
        <p:nvSpPr>
          <p:cNvPr id="1678" name="CustomShape 26"/>
          <p:cNvSpPr/>
          <p:nvPr/>
        </p:nvSpPr>
        <p:spPr>
          <a:xfrm>
            <a:off x="934920" y="4384800"/>
            <a:ext cx="2182320" cy="1431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4a7ebb"/>
            </a:solidFill>
            <a:round/>
          </a:ln>
        </p:spPr>
      </p:sp>
      <p:sp>
        <p:nvSpPr>
          <p:cNvPr id="1679" name="CustomShape 27"/>
          <p:cNvSpPr/>
          <p:nvPr/>
        </p:nvSpPr>
        <p:spPr>
          <a:xfrm>
            <a:off x="686880" y="4742280"/>
            <a:ext cx="2717280" cy="106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≈ </a:t>
            </a:r>
            <a:r>
              <a:rPr lang="en-US">
                <a:solidFill>
                  <a:srgbClr val="000000"/>
                </a:solidFill>
                <a:latin typeface="Calibri"/>
              </a:rPr>
              <a:t>30% from </a:t>
            </a:r>
            <a:r>
              <a:rPr i="1"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decays</a:t>
            </a: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≈ </a:t>
            </a:r>
            <a:r>
              <a:rPr lang="en-US">
                <a:solidFill>
                  <a:srgbClr val="000000"/>
                </a:solidFill>
                <a:latin typeface="Calibri"/>
              </a:rPr>
              <a:t>70% direct J/ψ</a:t>
            </a:r>
            <a:endParaRPr/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+ ψ’ decays</a:t>
            </a:r>
            <a:endParaRPr/>
          </a:p>
        </p:txBody>
      </p:sp>
      <p:sp>
        <p:nvSpPr>
          <p:cNvPr id="1680" name="CustomShape 28"/>
          <p:cNvSpPr/>
          <p:nvPr/>
        </p:nvSpPr>
        <p:spPr>
          <a:xfrm>
            <a:off x="1343520" y="4361040"/>
            <a:ext cx="15069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2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J/ψ cocktail:</a:t>
            </a:r>
            <a:endParaRPr/>
          </a:p>
        </p:txBody>
      </p:sp>
      <p:sp>
        <p:nvSpPr>
          <p:cNvPr id="1681" name="CustomShape 29"/>
          <p:cNvSpPr/>
          <p:nvPr/>
        </p:nvSpPr>
        <p:spPr>
          <a:xfrm>
            <a:off x="6378840" y="4989600"/>
            <a:ext cx="1891080" cy="3639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Arial"/>
              </a:rPr>
              <a:t>Recombination ?</a:t>
            </a:r>
            <a:endParaRPr/>
          </a:p>
        </p:txBody>
      </p:sp>
      <p:sp>
        <p:nvSpPr>
          <p:cNvPr id="1682" name="CustomShape 30"/>
          <p:cNvSpPr/>
          <p:nvPr/>
        </p:nvSpPr>
        <p:spPr>
          <a:xfrm>
            <a:off x="6317640" y="5931000"/>
            <a:ext cx="31536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Symbol"/>
              </a:rPr>
              <a:t>e</a:t>
            </a:r>
            <a:endParaRPr/>
          </a:p>
        </p:txBody>
      </p:sp>
      <p:sp>
        <p:nvSpPr>
          <p:cNvPr id="1683" name="CustomShape 31"/>
          <p:cNvSpPr/>
          <p:nvPr/>
        </p:nvSpPr>
        <p:spPr>
          <a:xfrm>
            <a:off x="3474000" y="3578400"/>
            <a:ext cx="254952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Sequential suppression</a:t>
            </a:r>
            <a:endParaRPr/>
          </a:p>
        </p:txBody>
      </p:sp>
      <p:sp>
        <p:nvSpPr>
          <p:cNvPr id="1684" name="CustomShape 32"/>
          <p:cNvSpPr/>
          <p:nvPr/>
        </p:nvSpPr>
        <p:spPr>
          <a:xfrm>
            <a:off x="6168960" y="5688000"/>
            <a:ext cx="353520" cy="245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85" name="CustomShape 33"/>
          <p:cNvSpPr/>
          <p:nvPr/>
        </p:nvSpPr>
        <p:spPr>
          <a:xfrm>
            <a:off x="2770200" y="3733920"/>
            <a:ext cx="353520" cy="244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686" name="CustomShape 34"/>
          <p:cNvSpPr/>
          <p:nvPr/>
        </p:nvSpPr>
        <p:spPr>
          <a:xfrm>
            <a:off x="2029680" y="3444840"/>
            <a:ext cx="421920" cy="5058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</a:t>
            </a:r>
            <a:r>
              <a:rPr lang="en-US" sz="2400" baseline="-25000">
                <a:solidFill>
                  <a:srgbClr val="000000"/>
                </a:solidFill>
                <a:latin typeface="Calibri"/>
              </a:rPr>
              <a:t>i</a:t>
            </a:r>
            <a:endParaRPr/>
          </a:p>
        </p:txBody>
      </p:sp>
      <p:sp>
        <p:nvSpPr>
          <p:cNvPr id="1687" name="CustomShape 35"/>
          <p:cNvSpPr/>
          <p:nvPr/>
        </p:nvSpPr>
        <p:spPr>
          <a:xfrm>
            <a:off x="92160" y="631800"/>
            <a:ext cx="8972280" cy="277308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</p:spTree>
  </p:cSld>
  <p:timing>
    <p:tnLst>
      <p:par>
        <p:cTn id="246" dur="indefinite" restart="never" nodeType="tmRoot">
          <p:childTnLst>
            <p:seq>
              <p:cTn id="2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sequential suppression?</a:t>
            </a:r>
            <a:endParaRPr/>
          </a:p>
        </p:txBody>
      </p:sp>
      <p:sp>
        <p:nvSpPr>
          <p:cNvPr id="1689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9CA5CFC-C94E-43D8-8476-4B9FF6B04153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690" name="Content Placeholder 12" descr=""/>
          <p:cNvPicPr/>
          <p:nvPr/>
        </p:nvPicPr>
        <p:blipFill>
          <a:blip r:embed="rId1"/>
          <a:srcRect l="0" t="6993" r="84899" b="1923"/>
          <a:stretch>
            <a:fillRect/>
          </a:stretch>
        </p:blipFill>
        <p:spPr>
          <a:xfrm>
            <a:off x="382680" y="647640"/>
            <a:ext cx="3579480" cy="3250800"/>
          </a:xfrm>
          <a:prstGeom prst="rect">
            <a:avLst/>
          </a:prstGeom>
          <a:ln w="9360">
            <a:noFill/>
          </a:ln>
        </p:spPr>
      </p:pic>
      <p:sp>
        <p:nvSpPr>
          <p:cNvPr id="1691" name="CustomShape 3"/>
          <p:cNvSpPr/>
          <p:nvPr/>
        </p:nvSpPr>
        <p:spPr>
          <a:xfrm>
            <a:off x="4083120" y="942840"/>
            <a:ext cx="4717800" cy="2047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CMS data: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up to 80% of J/ψ’s disappear from pp to Pb-Pb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more than 50%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(    fraction of J/ψ’s from ψ’ and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disappear from peripheral to central collisions</a:t>
            </a:r>
            <a:endParaRPr/>
          </a:p>
        </p:txBody>
      </p:sp>
      <p:sp>
        <p:nvSpPr>
          <p:cNvPr id="1692" name="CustomShape 4"/>
          <p:cNvSpPr/>
          <p:nvPr/>
        </p:nvSpPr>
        <p:spPr>
          <a:xfrm>
            <a:off x="4010040" y="2647800"/>
            <a:ext cx="5057280" cy="149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Calibri"/>
              <a:buChar char="→"/>
            </a:pPr>
            <a:r>
              <a:rPr b="1" lang="en-US">
                <a:solidFill>
                  <a:srgbClr val="000000"/>
                </a:solidFill>
                <a:latin typeface="Calibri"/>
              </a:rPr>
              <a:t>sequential suppression </a:t>
            </a:r>
            <a:r>
              <a:rPr lang="en-US">
                <a:solidFill>
                  <a:srgbClr val="000000"/>
                </a:solidFill>
                <a:latin typeface="Calibri"/>
              </a:rPr>
              <a:t>gedankenscenario: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in central events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ψ’ and χ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 are fully suppressed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and all J/ψ’s are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direct</a:t>
            </a:r>
            <a:endParaRPr/>
          </a:p>
        </p:txBody>
      </p:sp>
      <p:sp>
        <p:nvSpPr>
          <p:cNvPr id="1693" name="CustomShape 5"/>
          <p:cNvSpPr/>
          <p:nvPr/>
        </p:nvSpPr>
        <p:spPr>
          <a:xfrm>
            <a:off x="1017720" y="3959280"/>
            <a:ext cx="730836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 may be impossible to test this directly: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measuring the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yield (reconstructing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radiative decays) in PbPb collisions is prohibitively difficult due to the huge number of photons</a:t>
            </a:r>
            <a:endParaRPr/>
          </a:p>
        </p:txBody>
      </p:sp>
      <p:sp>
        <p:nvSpPr>
          <p:cNvPr id="1694" name="CustomShape 6"/>
          <p:cNvSpPr/>
          <p:nvPr/>
        </p:nvSpPr>
        <p:spPr>
          <a:xfrm>
            <a:off x="598320" y="4954680"/>
            <a:ext cx="816408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However, </a:t>
            </a:r>
            <a:r>
              <a:rPr lang="en-US" u="sng">
                <a:solidFill>
                  <a:srgbClr val="000000"/>
                </a:solidFill>
                <a:latin typeface="Calibri"/>
              </a:rPr>
              <a:t>a </a:t>
            </a:r>
            <a:r>
              <a:rPr b="1" i="1" lang="en-US" u="sng">
                <a:solidFill>
                  <a:srgbClr val="000000"/>
                </a:solidFill>
                <a:latin typeface="Calibri"/>
              </a:rPr>
              <a:t>change of prompt-J/ψ polarization </a:t>
            </a:r>
            <a:r>
              <a:rPr lang="en-US" u="sng">
                <a:solidFill>
                  <a:srgbClr val="000000"/>
                </a:solidFill>
                <a:latin typeface="Calibri"/>
              </a:rPr>
              <a:t>must occur from pp to central Pb-Pb</a:t>
            </a:r>
            <a:r>
              <a:rPr lang="en-US">
                <a:solidFill>
                  <a:srgbClr val="000000"/>
                </a:solidFill>
                <a:latin typeface="Calibri"/>
              </a:rPr>
              <a:t>!</a:t>
            </a:r>
            <a:endParaRPr/>
          </a:p>
        </p:txBody>
      </p:sp>
      <p:sp>
        <p:nvSpPr>
          <p:cNvPr id="1695" name="CustomShape 7"/>
          <p:cNvSpPr/>
          <p:nvPr/>
        </p:nvSpPr>
        <p:spPr>
          <a:xfrm>
            <a:off x="2495520" y="5454720"/>
            <a:ext cx="4067640" cy="12618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</a:rPr>
              <a:t>prompt J/ψ polarization in pp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-to-J/ψ fractions in pp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polarizations in pp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</a:rPr>
              <a:t>prompt J/ψ polarization in PbPb</a:t>
            </a:r>
            <a:endParaRPr/>
          </a:p>
        </p:txBody>
      </p:sp>
      <p:sp>
        <p:nvSpPr>
          <p:cNvPr id="1696" name="CustomShape 8"/>
          <p:cNvSpPr/>
          <p:nvPr/>
        </p:nvSpPr>
        <p:spPr>
          <a:xfrm>
            <a:off x="382680" y="5734080"/>
            <a:ext cx="238572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Reasonable sequence of measurements:</a:t>
            </a:r>
            <a:endParaRPr/>
          </a:p>
        </p:txBody>
      </p:sp>
      <p:sp>
        <p:nvSpPr>
          <p:cNvPr id="1697" name="CustomShape 9"/>
          <p:cNvSpPr/>
          <p:nvPr/>
        </p:nvSpPr>
        <p:spPr>
          <a:xfrm>
            <a:off x="6810480" y="5810400"/>
            <a:ext cx="1827000" cy="675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suppression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PbPb!</a:t>
            </a:r>
            <a:endParaRPr/>
          </a:p>
        </p:txBody>
      </p:sp>
      <p:sp>
        <p:nvSpPr>
          <p:cNvPr id="1698" name="CustomShape 10"/>
          <p:cNvSpPr/>
          <p:nvPr/>
        </p:nvSpPr>
        <p:spPr>
          <a:xfrm rot="968400">
            <a:off x="4331160" y="1749600"/>
            <a:ext cx="37152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699" name="CustomShape 11"/>
          <p:cNvSpPr/>
          <p:nvPr/>
        </p:nvSpPr>
        <p:spPr>
          <a:xfrm>
            <a:off x="4336560" y="178380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&gt;</a:t>
            </a:r>
            <a:endParaRPr/>
          </a:p>
        </p:txBody>
      </p:sp>
      <p:sp>
        <p:nvSpPr>
          <p:cNvPr id="1700" name="CustomShape 12"/>
          <p:cNvSpPr/>
          <p:nvPr/>
        </p:nvSpPr>
        <p:spPr>
          <a:xfrm>
            <a:off x="6083280" y="5664240"/>
            <a:ext cx="786960" cy="3045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1" name="CustomShape 13"/>
          <p:cNvSpPr/>
          <p:nvPr/>
        </p:nvSpPr>
        <p:spPr>
          <a:xfrm flipV="1">
            <a:off x="6248520" y="6260040"/>
            <a:ext cx="634680" cy="2026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2" name="CustomShape 14"/>
          <p:cNvSpPr/>
          <p:nvPr/>
        </p:nvSpPr>
        <p:spPr>
          <a:xfrm>
            <a:off x="5753160" y="5931000"/>
            <a:ext cx="1079280" cy="1393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3" name="CustomShape 15"/>
          <p:cNvSpPr/>
          <p:nvPr/>
        </p:nvSpPr>
        <p:spPr>
          <a:xfrm>
            <a:off x="5448240" y="6172200"/>
            <a:ext cx="139680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1704" name="CustomShape 16"/>
          <p:cNvSpPr/>
          <p:nvPr/>
        </p:nvSpPr>
        <p:spPr>
          <a:xfrm rot="16200000">
            <a:off x="-690120" y="1967760"/>
            <a:ext cx="2057040" cy="576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CMS PAS HIN-10-006 </a:t>
            </a:r>
            <a:endParaRPr/>
          </a:p>
        </p:txBody>
      </p:sp>
      <p:sp>
        <p:nvSpPr>
          <p:cNvPr id="1705" name="CustomShape 17"/>
          <p:cNvSpPr/>
          <p:nvPr/>
        </p:nvSpPr>
        <p:spPr>
          <a:xfrm>
            <a:off x="5972040" y="647640"/>
            <a:ext cx="251424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c0504d"/>
                </a:solidFill>
                <a:latin typeface="Calibri"/>
              </a:rPr>
              <a:t>P. Faccioli, JS, PRD 85, 074005 (2012)</a:t>
            </a:r>
            <a:endParaRPr/>
          </a:p>
        </p:txBody>
      </p:sp>
    </p:spTree>
  </p:cSld>
  <p:timing>
    <p:tnLst>
      <p:par>
        <p:cTn id="248" dur="indefinite" restart="never" nodeType="tmRoot">
          <p:childTnLst>
            <p:seq>
              <p:cTn id="249" dur="indefinite" nodeType="mainSeq">
                <p:childTnLst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54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57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263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8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1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4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7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0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03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sequential suppression?</a:t>
            </a:r>
            <a:endParaRPr/>
          </a:p>
        </p:txBody>
      </p:sp>
      <p:sp>
        <p:nvSpPr>
          <p:cNvPr id="1707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43222F0-A4D6-4805-9B7F-93D8A91F253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7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000" y="1612800"/>
            <a:ext cx="4061880" cy="2974680"/>
          </a:xfrm>
          <a:prstGeom prst="rect">
            <a:avLst/>
          </a:prstGeom>
          <a:ln w="9360">
            <a:noFill/>
          </a:ln>
        </p:spPr>
      </p:pic>
      <p:sp>
        <p:nvSpPr>
          <p:cNvPr id="1709" name="CustomShape 3"/>
          <p:cNvSpPr/>
          <p:nvPr/>
        </p:nvSpPr>
        <p:spPr>
          <a:xfrm>
            <a:off x="1256040" y="1915920"/>
            <a:ext cx="43560" cy="43560"/>
          </a:xfrm>
          <a:prstGeom prst="rect">
            <a:avLst/>
          </a:prstGeom>
          <a:solidFill>
            <a:srgbClr val="a6a6a6"/>
          </a:solidFill>
          <a:ln w="19080">
            <a:solidFill>
              <a:srgbClr val="a6a6a6"/>
            </a:solidFill>
            <a:round/>
          </a:ln>
        </p:spPr>
      </p:sp>
      <p:sp>
        <p:nvSpPr>
          <p:cNvPr id="1710" name="Line 4"/>
          <p:cNvSpPr/>
          <p:nvPr/>
        </p:nvSpPr>
        <p:spPr>
          <a:xfrm>
            <a:off x="1159200" y="1939680"/>
            <a:ext cx="242640" cy="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711" name="Line 5"/>
          <p:cNvSpPr/>
          <p:nvPr/>
        </p:nvSpPr>
        <p:spPr>
          <a:xfrm>
            <a:off x="1281240" y="1881000"/>
            <a:ext cx="0" cy="112320"/>
          </a:xfrm>
          <a:prstGeom prst="line">
            <a:avLst/>
          </a:prstGeom>
          <a:ln w="19080">
            <a:solidFill>
              <a:srgbClr val="a6a6a6"/>
            </a:solidFill>
            <a:round/>
          </a:ln>
        </p:spPr>
      </p:sp>
      <p:sp>
        <p:nvSpPr>
          <p:cNvPr id="1712" name="CustomShape 6"/>
          <p:cNvSpPr/>
          <p:nvPr/>
        </p:nvSpPr>
        <p:spPr>
          <a:xfrm>
            <a:off x="1300320" y="1793880"/>
            <a:ext cx="2557080" cy="820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CDF prompt J/ψ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Extrapolated* direct J/ψ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CSM direct J/ψ</a:t>
            </a:r>
            <a:endParaRPr/>
          </a:p>
        </p:txBody>
      </p:sp>
      <p:sp>
        <p:nvSpPr>
          <p:cNvPr id="1713" name="Line 7"/>
          <p:cNvSpPr/>
          <p:nvPr/>
        </p:nvSpPr>
        <p:spPr>
          <a:xfrm>
            <a:off x="1056960" y="2207880"/>
            <a:ext cx="449280" cy="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1714" name="CustomShape 8"/>
          <p:cNvSpPr/>
          <p:nvPr/>
        </p:nvSpPr>
        <p:spPr>
          <a:xfrm>
            <a:off x="1312920" y="3576600"/>
            <a:ext cx="2404800" cy="47160"/>
          </a:xfrm>
          <a:prstGeom prst="rect">
            <a:avLst/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1715" name="Line 9"/>
          <p:cNvSpPr/>
          <p:nvPr/>
        </p:nvSpPr>
        <p:spPr>
          <a:xfrm>
            <a:off x="1052280" y="2457360"/>
            <a:ext cx="44784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</p:sp>
      <p:sp>
        <p:nvSpPr>
          <p:cNvPr id="1716" name="CustomShape 10"/>
          <p:cNvSpPr/>
          <p:nvPr/>
        </p:nvSpPr>
        <p:spPr>
          <a:xfrm>
            <a:off x="878040" y="4438800"/>
            <a:ext cx="2004480" cy="1593720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* R(χ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)+R(χ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 = 42 %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   R(χ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)/R(χ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 = 38 % 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 = 0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    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(χ</a:t>
            </a:r>
            <a:r>
              <a:rPr lang="en-US" sz="1600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 = ±2</a:t>
            </a:r>
            <a:endParaRPr/>
          </a:p>
        </p:txBody>
      </p:sp>
      <p:sp>
        <p:nvSpPr>
          <p:cNvPr id="1717" name="CustomShape 11"/>
          <p:cNvSpPr/>
          <p:nvPr/>
        </p:nvSpPr>
        <p:spPr>
          <a:xfrm>
            <a:off x="735840" y="3776760"/>
            <a:ext cx="141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helicity frame</a:t>
            </a:r>
            <a:endParaRPr/>
          </a:p>
        </p:txBody>
      </p:sp>
      <p:sp>
        <p:nvSpPr>
          <p:cNvPr id="1718" name="CustomShape 12"/>
          <p:cNvSpPr/>
          <p:nvPr/>
        </p:nvSpPr>
        <p:spPr>
          <a:xfrm>
            <a:off x="575640" y="1317600"/>
            <a:ext cx="2290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Example scenario:</a:t>
            </a:r>
            <a:endParaRPr/>
          </a:p>
        </p:txBody>
      </p:sp>
      <p:sp>
        <p:nvSpPr>
          <p:cNvPr id="1719" name="CustomShape 13"/>
          <p:cNvSpPr/>
          <p:nvPr/>
        </p:nvSpPr>
        <p:spPr>
          <a:xfrm rot="8769000">
            <a:off x="3998880" y="2446560"/>
            <a:ext cx="745920" cy="515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360">
            <a:solidFill>
              <a:srgbClr val="a6a6a6"/>
            </a:solidFill>
            <a:round/>
          </a:ln>
        </p:spPr>
      </p:sp>
      <p:sp>
        <p:nvSpPr>
          <p:cNvPr id="1720" name="CustomShape 14"/>
          <p:cNvSpPr/>
          <p:nvPr/>
        </p:nvSpPr>
        <p:spPr>
          <a:xfrm rot="11217600">
            <a:off x="3902040" y="3436920"/>
            <a:ext cx="745920" cy="498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360">
            <a:solidFill>
              <a:srgbClr val="a6a6a6"/>
            </a:solidFill>
            <a:round/>
          </a:ln>
        </p:spPr>
      </p:sp>
      <p:sp>
        <p:nvSpPr>
          <p:cNvPr id="1721" name="CustomShape 15"/>
          <p:cNvSpPr/>
          <p:nvPr/>
        </p:nvSpPr>
        <p:spPr>
          <a:xfrm>
            <a:off x="4539600" y="3562200"/>
            <a:ext cx="3549240" cy="3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direct-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J/ψ polarization: 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/>
              </a:rPr>
              <a:t>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 – 0.6</a:t>
            </a:r>
            <a:endParaRPr/>
          </a:p>
        </p:txBody>
      </p:sp>
      <p:sp>
        <p:nvSpPr>
          <p:cNvPr id="1722" name="CustomShape 16"/>
          <p:cNvSpPr/>
          <p:nvPr/>
        </p:nvSpPr>
        <p:spPr>
          <a:xfrm>
            <a:off x="4526640" y="2228760"/>
            <a:ext cx="4425480" cy="392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prompt-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J/ψ polarization in pp: 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sz="1600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Symbol"/>
              </a:rPr>
              <a:t>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 – 0.15</a:t>
            </a:r>
            <a:endParaRPr/>
          </a:p>
        </p:txBody>
      </p:sp>
      <p:sp>
        <p:nvSpPr>
          <p:cNvPr id="1723" name="CustomShape 17"/>
          <p:cNvSpPr/>
          <p:nvPr/>
        </p:nvSpPr>
        <p:spPr>
          <a:xfrm>
            <a:off x="4664160" y="3828960"/>
            <a:ext cx="420012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(assumed to be the same in pp and PbPb)</a:t>
            </a:r>
            <a:endParaRPr/>
          </a:p>
        </p:txBody>
      </p:sp>
      <p:pic>
        <p:nvPicPr>
          <p:cNvPr id="1724" name="Picture 2" descr=""/>
          <p:cNvPicPr/>
          <p:nvPr/>
        </p:nvPicPr>
        <p:blipFill>
          <a:blip r:embed="rId2"/>
          <a:srcRect l="0" t="0" r="0" b="88000"/>
          <a:stretch>
            <a:fillRect/>
          </a:stretch>
        </p:blipFill>
        <p:spPr>
          <a:xfrm>
            <a:off x="4363920" y="4438800"/>
            <a:ext cx="4200120" cy="1152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04" dur="indefinite" restart="never" nodeType="tmRoot">
          <p:childTnLst>
            <p:seq>
              <p:cTn id="305" dur="indefinite" nodeType="mainSeq">
                <p:childTnLst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10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1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16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19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2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5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28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31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36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1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4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49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52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55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sequential suppression?</a:t>
            </a:r>
            <a:endParaRPr/>
          </a:p>
        </p:txBody>
      </p:sp>
      <p:sp>
        <p:nvSpPr>
          <p:cNvPr id="1726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5C336E8-2895-40D3-A71A-6B4015A887D4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27" name="CustomShape 3"/>
          <p:cNvSpPr/>
          <p:nvPr/>
        </p:nvSpPr>
        <p:spPr>
          <a:xfrm>
            <a:off x="-9360" y="5442120"/>
            <a:ext cx="5717880" cy="87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Simplifying assumptions: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direct-J/ψ polarization is the same in pp and PbPb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200">
                <a:solidFill>
                  <a:srgbClr val="000000"/>
                </a:solidFill>
                <a:latin typeface="Calibri"/>
              </a:rPr>
              <a:t>normal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 nuclear effects affect J/ψ and χ</a:t>
            </a:r>
            <a:r>
              <a:rPr lang="en-US" sz="1200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 in similar ways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200">
                <a:solidFill>
                  <a:srgbClr val="000000"/>
                </a:solidFill>
                <a:latin typeface="Calibri"/>
              </a:rPr>
              <a:t>χ</a:t>
            </a:r>
            <a:r>
              <a:rPr lang="en-US" sz="1200" baseline="-25000">
                <a:solidFill>
                  <a:srgbClr val="000000"/>
                </a:solidFill>
                <a:latin typeface="Calibri"/>
              </a:rPr>
              <a:t>c1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 and χ</a:t>
            </a:r>
            <a:r>
              <a:rPr lang="en-US" sz="1200" baseline="-25000">
                <a:solidFill>
                  <a:srgbClr val="000000"/>
                </a:solidFill>
                <a:latin typeface="Calibri"/>
              </a:rPr>
              <a:t>c2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 are equally suppressed in PbPb</a:t>
            </a:r>
            <a:endParaRPr/>
          </a:p>
        </p:txBody>
      </p:sp>
      <p:pic>
        <p:nvPicPr>
          <p:cNvPr id="1728" name="Picture 1" descr=""/>
          <p:cNvPicPr/>
          <p:nvPr/>
        </p:nvPicPr>
        <p:blipFill>
          <a:blip r:embed="rId1"/>
          <a:srcRect l="210143" t="0" r="0" b="0"/>
          <a:stretch>
            <a:fillRect/>
          </a:stretch>
        </p:blipFill>
        <p:spPr>
          <a:xfrm>
            <a:off x="4886640" y="3625920"/>
            <a:ext cx="3444120" cy="2441160"/>
          </a:xfrm>
          <a:prstGeom prst="rect">
            <a:avLst/>
          </a:prstGeom>
          <a:ln w="9360">
            <a:noFill/>
          </a:ln>
        </p:spPr>
      </p:pic>
      <p:sp>
        <p:nvSpPr>
          <p:cNvPr id="1729" name="CustomShape 4"/>
          <p:cNvSpPr/>
          <p:nvPr/>
        </p:nvSpPr>
        <p:spPr>
          <a:xfrm>
            <a:off x="663480" y="3692880"/>
            <a:ext cx="2845800" cy="1224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... we are observing the disappearance of the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endParaRPr/>
          </a:p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relative to the J/ψ </a:t>
            </a:r>
            <a:endParaRPr/>
          </a:p>
        </p:txBody>
      </p:sp>
      <p:sp>
        <p:nvSpPr>
          <p:cNvPr id="1730" name="CustomShape 5"/>
          <p:cNvSpPr/>
          <p:nvPr/>
        </p:nvSpPr>
        <p:spPr>
          <a:xfrm>
            <a:off x="3505320" y="3695040"/>
            <a:ext cx="16423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R</a:t>
            </a:r>
            <a:r>
              <a:rPr lang="en-US">
                <a:solidFill>
                  <a:srgbClr val="ff0000"/>
                </a:solidFill>
                <a:latin typeface="Calibri"/>
              </a:rPr>
              <a:t>(χ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c</a:t>
            </a:r>
            <a:r>
              <a:rPr lang="en-US">
                <a:solidFill>
                  <a:srgbClr val="ff0000"/>
                </a:solidFill>
                <a:latin typeface="Calibri"/>
              </a:rPr>
              <a:t>) in PbPb</a:t>
            </a:r>
            <a:endParaRPr/>
          </a:p>
        </p:txBody>
      </p:sp>
      <p:sp>
        <p:nvSpPr>
          <p:cNvPr id="1731" name="CustomShape 6"/>
          <p:cNvSpPr/>
          <p:nvPr/>
        </p:nvSpPr>
        <p:spPr>
          <a:xfrm>
            <a:off x="3663720" y="3961800"/>
            <a:ext cx="136800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R</a:t>
            </a:r>
            <a:r>
              <a:rPr lang="en-US">
                <a:solidFill>
                  <a:srgbClr val="ff0000"/>
                </a:solidFill>
                <a:latin typeface="Calibri"/>
              </a:rPr>
              <a:t>(χ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c</a:t>
            </a:r>
            <a:r>
              <a:rPr lang="en-US">
                <a:solidFill>
                  <a:srgbClr val="ff0000"/>
                </a:solidFill>
                <a:latin typeface="Calibri"/>
              </a:rPr>
              <a:t>) in pp</a:t>
            </a:r>
            <a:endParaRPr/>
          </a:p>
        </p:txBody>
      </p:sp>
      <p:sp>
        <p:nvSpPr>
          <p:cNvPr id="1732" name="Line 7"/>
          <p:cNvSpPr/>
          <p:nvPr/>
        </p:nvSpPr>
        <p:spPr>
          <a:xfrm>
            <a:off x="3700440" y="4028760"/>
            <a:ext cx="12286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pic>
        <p:nvPicPr>
          <p:cNvPr id="1733" name="Picture 2" descr=""/>
          <p:cNvPicPr/>
          <p:nvPr/>
        </p:nvPicPr>
        <p:blipFill>
          <a:blip r:embed="rId2"/>
          <a:srcRect l="182786" t="0" r="0" b="0"/>
          <a:stretch>
            <a:fillRect/>
          </a:stretch>
        </p:blipFill>
        <p:spPr>
          <a:xfrm>
            <a:off x="4851000" y="896760"/>
            <a:ext cx="3479760" cy="2441160"/>
          </a:xfrm>
          <a:prstGeom prst="rect">
            <a:avLst/>
          </a:prstGeom>
          <a:ln w="9360">
            <a:noFill/>
          </a:ln>
        </p:spPr>
      </p:pic>
      <p:sp>
        <p:nvSpPr>
          <p:cNvPr id="1734" name="CustomShape 8"/>
          <p:cNvSpPr/>
          <p:nvPr/>
        </p:nvSpPr>
        <p:spPr>
          <a:xfrm>
            <a:off x="1298520" y="1212120"/>
            <a:ext cx="304704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we measure a change in prompt polarization like this...</a:t>
            </a:r>
            <a:endParaRPr/>
          </a:p>
        </p:txBody>
      </p:sp>
      <p:sp>
        <p:nvSpPr>
          <p:cNvPr id="1735" name="CustomShape 9"/>
          <p:cNvSpPr/>
          <p:nvPr/>
        </p:nvSpPr>
        <p:spPr>
          <a:xfrm>
            <a:off x="4563720" y="1183320"/>
            <a:ext cx="420480" cy="436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2000" baseline="-25000">
                <a:solidFill>
                  <a:srgbClr val="ff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1736" name="CustomShape 10"/>
          <p:cNvSpPr/>
          <p:nvPr/>
        </p:nvSpPr>
        <p:spPr>
          <a:xfrm>
            <a:off x="5012280" y="1110600"/>
            <a:ext cx="12477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</a:rPr>
              <a:t>prompt”</a:t>
            </a:r>
            <a:endParaRPr/>
          </a:p>
        </p:txBody>
      </p:sp>
      <p:sp>
        <p:nvSpPr>
          <p:cNvPr id="1737" name="CustomShape 11"/>
          <p:cNvSpPr/>
          <p:nvPr/>
        </p:nvSpPr>
        <p:spPr>
          <a:xfrm>
            <a:off x="7288920" y="2164680"/>
            <a:ext cx="1069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</a:rPr>
              <a:t>direct”</a:t>
            </a:r>
            <a:endParaRPr/>
          </a:p>
        </p:txBody>
      </p:sp>
      <p:sp>
        <p:nvSpPr>
          <p:cNvPr id="1738" name="CustomShape 12"/>
          <p:cNvSpPr/>
          <p:nvPr/>
        </p:nvSpPr>
        <p:spPr>
          <a:xfrm>
            <a:off x="6103800" y="3141720"/>
            <a:ext cx="990360" cy="490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600">
            <a:solidFill>
              <a:srgbClr val="ff0000"/>
            </a:solidFill>
            <a:miter/>
          </a:ln>
        </p:spPr>
      </p:sp>
    </p:spTree>
  </p:cSld>
  <p:timing>
    <p:tnLst>
      <p:par>
        <p:cTn id="356" dur="indefinite" restart="never" nodeType="tmRoot">
          <p:childTnLst>
            <p:seq>
              <p:cTn id="357" dur="indefinite" nodeType="mainSeq">
                <p:childTnLst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7" dur="5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sequential suppression?</a:t>
            </a:r>
            <a:endParaRPr/>
          </a:p>
        </p:txBody>
      </p:sp>
      <p:sp>
        <p:nvSpPr>
          <p:cNvPr id="1740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967267-E088-485C-8508-E4D2802CDDC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741" name="Picture 6" descr=""/>
          <p:cNvPicPr/>
          <p:nvPr/>
        </p:nvPicPr>
        <p:blipFill>
          <a:blip r:embed="rId1"/>
          <a:srcRect l="0" t="0" r="0" b="20997"/>
          <a:stretch>
            <a:fillRect/>
          </a:stretch>
        </p:blipFill>
        <p:spPr>
          <a:xfrm>
            <a:off x="490680" y="2573280"/>
            <a:ext cx="3398400" cy="3169800"/>
          </a:xfrm>
          <a:prstGeom prst="rect">
            <a:avLst/>
          </a:prstGeom>
          <a:ln w="9360">
            <a:noFill/>
          </a:ln>
        </p:spPr>
      </p:pic>
      <p:pic>
        <p:nvPicPr>
          <p:cNvPr id="1742" name="Picture 7" descr=""/>
          <p:cNvPicPr/>
          <p:nvPr/>
        </p:nvPicPr>
        <p:blipFill>
          <a:blip r:embed="rId2"/>
          <a:srcRect l="0" t="41338" r="0" b="0"/>
          <a:stretch>
            <a:fillRect/>
          </a:stretch>
        </p:blipFill>
        <p:spPr>
          <a:xfrm>
            <a:off x="5122800" y="2629080"/>
            <a:ext cx="3398400" cy="3146040"/>
          </a:xfrm>
          <a:prstGeom prst="rect">
            <a:avLst/>
          </a:prstGeom>
          <a:ln w="9360">
            <a:noFill/>
          </a:ln>
        </p:spPr>
      </p:pic>
      <p:sp>
        <p:nvSpPr>
          <p:cNvPr id="1743" name="CustomShape 3"/>
          <p:cNvSpPr/>
          <p:nvPr/>
        </p:nvSpPr>
        <p:spPr>
          <a:xfrm>
            <a:off x="4216320" y="1138320"/>
            <a:ext cx="3174480" cy="89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i="1" lang="en-US">
                <a:solidFill>
                  <a:srgbClr val="000000"/>
                </a:solidFill>
                <a:latin typeface="Calibri"/>
              </a:rPr>
              <a:t>μ</a:t>
            </a:r>
            <a:r>
              <a:rPr lang="en-US">
                <a:solidFill>
                  <a:srgbClr val="000000"/>
                </a:solidFill>
                <a:latin typeface="Calibri"/>
              </a:rPr>
              <a:t>) &gt; 3 GeV/</a:t>
            </a:r>
            <a:r>
              <a:rPr i="1" lang="en-US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6.5 &lt;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&lt; 30 GeV/</a:t>
            </a:r>
            <a:r>
              <a:rPr i="1" lang="en-US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, 0 &lt; |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| &lt; 2.4</a:t>
            </a:r>
            <a:endParaRPr/>
          </a:p>
        </p:txBody>
      </p:sp>
      <p:sp>
        <p:nvSpPr>
          <p:cNvPr id="1744" name="CustomShape 4"/>
          <p:cNvSpPr/>
          <p:nvPr/>
        </p:nvSpPr>
        <p:spPr>
          <a:xfrm>
            <a:off x="1600200" y="5951520"/>
            <a:ext cx="6501960" cy="8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this scenario, the χ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c</a:t>
            </a:r>
            <a:r>
              <a:rPr lang="en-US">
                <a:solidFill>
                  <a:srgbClr val="000000"/>
                </a:solidFill>
                <a:latin typeface="Calibri"/>
              </a:rPr>
              <a:t> disappearance is measurable at ~5σ level with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~20k J/ψ’s in central Pb-Pb collisions</a:t>
            </a:r>
            <a:endParaRPr/>
          </a:p>
        </p:txBody>
      </p:sp>
      <p:sp>
        <p:nvSpPr>
          <p:cNvPr id="1745" name="CustomShape 5"/>
          <p:cNvSpPr/>
          <p:nvPr/>
        </p:nvSpPr>
        <p:spPr>
          <a:xfrm>
            <a:off x="3900600" y="2611440"/>
            <a:ext cx="1385640" cy="149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efficiency-corrected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|cos</a:t>
            </a:r>
            <a:r>
              <a:rPr i="1" lang="en-US">
                <a:solidFill>
                  <a:srgbClr val="000000"/>
                </a:solidFill>
                <a:latin typeface="Calibri"/>
              </a:rPr>
              <a:t>θ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HX</a:t>
            </a:r>
            <a:r>
              <a:rPr lang="en-US">
                <a:solidFill>
                  <a:srgbClr val="000000"/>
                </a:solidFill>
                <a:latin typeface="Calibri"/>
              </a:rPr>
              <a:t>| distribution</a:t>
            </a:r>
            <a:endParaRPr/>
          </a:p>
        </p:txBody>
      </p:sp>
      <p:sp>
        <p:nvSpPr>
          <p:cNvPr id="1746" name="CustomShape 6"/>
          <p:cNvSpPr/>
          <p:nvPr/>
        </p:nvSpPr>
        <p:spPr>
          <a:xfrm>
            <a:off x="1504800" y="4146480"/>
            <a:ext cx="12189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~20k evts</a:t>
            </a:r>
            <a:endParaRPr/>
          </a:p>
        </p:txBody>
      </p:sp>
      <p:sp>
        <p:nvSpPr>
          <p:cNvPr id="1747" name="CustomShape 7"/>
          <p:cNvSpPr/>
          <p:nvPr/>
        </p:nvSpPr>
        <p:spPr>
          <a:xfrm>
            <a:off x="6094440" y="4130640"/>
            <a:ext cx="13240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000000"/>
                </a:solidFill>
                <a:latin typeface="Calibri"/>
              </a:rPr>
              <a:t>~20k evts</a:t>
            </a:r>
            <a:endParaRPr/>
          </a:p>
        </p:txBody>
      </p:sp>
      <p:sp>
        <p:nvSpPr>
          <p:cNvPr id="1748" name="CustomShape 8"/>
          <p:cNvSpPr/>
          <p:nvPr/>
        </p:nvSpPr>
        <p:spPr>
          <a:xfrm>
            <a:off x="385920" y="1886040"/>
            <a:ext cx="4285440" cy="608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prompt-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J/ψ polarization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as observed in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pp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(and peripheral PbPb)</a:t>
            </a:r>
            <a:endParaRPr/>
          </a:p>
        </p:txBody>
      </p:sp>
      <p:sp>
        <p:nvSpPr>
          <p:cNvPr id="1749" name="CustomShape 9"/>
          <p:cNvSpPr/>
          <p:nvPr/>
        </p:nvSpPr>
        <p:spPr>
          <a:xfrm>
            <a:off x="5420160" y="1886040"/>
            <a:ext cx="3188160" cy="608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prompt-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J/ψ polarization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as observed in </a:t>
            </a:r>
            <a:r>
              <a:rPr b="1" lang="en-US" sz="1600">
                <a:solidFill>
                  <a:srgbClr val="000000"/>
                </a:solidFill>
                <a:latin typeface="Calibri"/>
              </a:rPr>
              <a:t>central PbPb</a:t>
            </a:r>
            <a:endParaRPr/>
          </a:p>
        </p:txBody>
      </p:sp>
      <p:sp>
        <p:nvSpPr>
          <p:cNvPr id="1750" name="CustomShape 10"/>
          <p:cNvSpPr/>
          <p:nvPr/>
        </p:nvSpPr>
        <p:spPr>
          <a:xfrm>
            <a:off x="1591200" y="1238400"/>
            <a:ext cx="26560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CMS-like toy MC with </a:t>
            </a:r>
            <a:endParaRPr/>
          </a:p>
        </p:txBody>
      </p:sp>
      <p:sp>
        <p:nvSpPr>
          <p:cNvPr id="1751" name="CustomShape 11"/>
          <p:cNvSpPr/>
          <p:nvPr/>
        </p:nvSpPr>
        <p:spPr>
          <a:xfrm>
            <a:off x="-7920" y="654120"/>
            <a:ext cx="5600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When will we be sensitive to an effect like this?</a:t>
            </a:r>
            <a:endParaRPr/>
          </a:p>
        </p:txBody>
      </p:sp>
      <p:sp>
        <p:nvSpPr>
          <p:cNvPr id="1752" name="CustomShape 12"/>
          <p:cNvSpPr/>
          <p:nvPr/>
        </p:nvSpPr>
        <p:spPr>
          <a:xfrm rot="14294400">
            <a:off x="2160360" y="5267520"/>
            <a:ext cx="1007640" cy="261720"/>
          </a:xfrm>
          <a:prstGeom prst="rightArrow">
            <a:avLst>
              <a:gd name="adj1" fmla="val 50000"/>
              <a:gd name="adj2" fmla="val 49870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753" name="CustomShape 13"/>
          <p:cNvSpPr/>
          <p:nvPr/>
        </p:nvSpPr>
        <p:spPr>
          <a:xfrm rot="18619800">
            <a:off x="6109560" y="5272920"/>
            <a:ext cx="1069560" cy="261720"/>
          </a:xfrm>
          <a:prstGeom prst="rightArrow">
            <a:avLst>
              <a:gd name="adj1" fmla="val 50000"/>
              <a:gd name="adj2" fmla="val 49813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  <p:sp>
        <p:nvSpPr>
          <p:cNvPr id="1754" name="CustomShape 14"/>
          <p:cNvSpPr/>
          <p:nvPr/>
        </p:nvSpPr>
        <p:spPr>
          <a:xfrm>
            <a:off x="2706840" y="4006800"/>
            <a:ext cx="1630080" cy="1186920"/>
          </a:xfrm>
          <a:prstGeom prst="rect">
            <a:avLst/>
          </a:prstGeom>
          <a:solidFill>
            <a:srgbClr val="ffffff"/>
          </a:solidFill>
          <a:ln>
            <a:solidFill>
              <a:srgbClr val="80808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precise results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pp very soon</a:t>
            </a:r>
            <a:endParaRPr/>
          </a:p>
        </p:txBody>
      </p:sp>
    </p:spTree>
  </p:cSld>
  <p:timing>
    <p:tnLst>
      <p:par>
        <p:cTn id="376" dur="indefinite" restart="never" nodeType="tmRoot">
          <p:childTnLst>
            <p:seq>
              <p:cTn id="377" dur="indefinite" nodeType="mainSeq">
                <p:childTnLst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82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85"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0"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3"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6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399" dur="5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4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09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2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15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20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23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26"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TextShape 1"/>
          <p:cNvSpPr txBox="1"/>
          <p:nvPr/>
        </p:nvSpPr>
        <p:spPr>
          <a:xfrm>
            <a:off x="457200" y="95400"/>
            <a:ext cx="8229240" cy="5360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J/ψ polarization as a signal of sequential suppression?</a:t>
            </a:r>
            <a:endParaRPr/>
          </a:p>
        </p:txBody>
      </p:sp>
      <p:sp>
        <p:nvSpPr>
          <p:cNvPr id="1756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C52218B-9B75-433D-BECC-E9CBB678961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57" name="CustomShape 3"/>
          <p:cNvSpPr/>
          <p:nvPr/>
        </p:nvSpPr>
        <p:spPr>
          <a:xfrm>
            <a:off x="1137960" y="1238400"/>
            <a:ext cx="20970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CMS-like toy MC </a:t>
            </a:r>
            <a:endParaRPr/>
          </a:p>
        </p:txBody>
      </p:sp>
      <p:sp>
        <p:nvSpPr>
          <p:cNvPr id="1758" name="CustomShape 4"/>
          <p:cNvSpPr/>
          <p:nvPr/>
        </p:nvSpPr>
        <p:spPr>
          <a:xfrm>
            <a:off x="-7920" y="654120"/>
            <a:ext cx="5600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When will we be sensitive to an effect like this?</a:t>
            </a:r>
            <a:endParaRPr/>
          </a:p>
        </p:txBody>
      </p:sp>
      <p:pic>
        <p:nvPicPr>
          <p:cNvPr id="175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06720" y="1133640"/>
            <a:ext cx="5765400" cy="50382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27" dur="indefinite" restart="never" nodeType="tmRoot">
          <p:childTnLst>
            <p:seq>
              <p:cTn id="428" dur="indefinite" nodeType="mainSeq">
                <p:childTnLst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433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TextShape 1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Summary</a:t>
            </a:r>
            <a:endParaRPr/>
          </a:p>
        </p:txBody>
      </p:sp>
      <p:sp>
        <p:nvSpPr>
          <p:cNvPr id="1761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11B209F-F29C-4344-B39B-26ADE6187DEA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62" name="CustomShape 3"/>
          <p:cNvSpPr/>
          <p:nvPr/>
        </p:nvSpPr>
        <p:spPr>
          <a:xfrm>
            <a:off x="503280" y="1343160"/>
            <a:ext cx="8137080" cy="38847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The new quarkonium polarization measurements have many improvements with respect to previous analyses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Will we manage to solve an old puzzle?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General advice: do not throw away physical information!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(azimuthal-angle distribution, rapidity dependence, ...)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 new method based on rotation-invariant observables gives several advantages in the measurement of decay distributions and in the use of polarization information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Charmonium polarization can be used to probe QGP formation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149480"/>
            <a:ext cx="4360680" cy="3995280"/>
          </a:xfrm>
          <a:prstGeom prst="rect">
            <a:avLst/>
          </a:prstGeom>
          <a:ln w="9360">
            <a:noFill/>
          </a:ln>
        </p:spPr>
      </p:pic>
      <p:sp>
        <p:nvSpPr>
          <p:cNvPr id="147" name="CustomShape 1"/>
          <p:cNvSpPr/>
          <p:nvPr/>
        </p:nvSpPr>
        <p:spPr>
          <a:xfrm>
            <a:off x="220680" y="30240"/>
            <a:ext cx="8208720" cy="51696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0070c0"/>
                </a:solidFill>
                <a:latin typeface="Arial"/>
              </a:rPr>
              <a:t>Strongly interrelated measurements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92B592C-C604-4E7E-937D-C642AE84EB97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3148920" y="1109520"/>
            <a:ext cx="128916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cc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 family</a:t>
            </a:r>
            <a:endParaRPr/>
          </a:p>
        </p:txBody>
      </p:sp>
      <p:sp>
        <p:nvSpPr>
          <p:cNvPr id="150" name="Line 4"/>
          <p:cNvSpPr/>
          <p:nvPr/>
        </p:nvSpPr>
        <p:spPr>
          <a:xfrm>
            <a:off x="3447720" y="1268280"/>
            <a:ext cx="10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51" name="CustomShape 5"/>
          <p:cNvSpPr/>
          <p:nvPr/>
        </p:nvSpPr>
        <p:spPr>
          <a:xfrm>
            <a:off x="3213000" y="1182600"/>
            <a:ext cx="1158480" cy="323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52" name="CustomShape 6"/>
          <p:cNvSpPr/>
          <p:nvPr/>
        </p:nvSpPr>
        <p:spPr>
          <a:xfrm>
            <a:off x="7552800" y="5335560"/>
            <a:ext cx="1313640" cy="5770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6882e"/>
                </a:solidFill>
                <a:latin typeface="Arial"/>
              </a:rPr>
              <a:t>non-prompt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f6882e"/>
                </a:solidFill>
                <a:latin typeface="Arial"/>
              </a:rPr>
              <a:t>(</a:t>
            </a:r>
            <a:r>
              <a:rPr b="1" i="1" lang="en-US" sz="1600">
                <a:solidFill>
                  <a:srgbClr val="f6882e"/>
                </a:solidFill>
                <a:latin typeface="Arial"/>
              </a:rPr>
              <a:t>b</a:t>
            </a:r>
            <a:r>
              <a:rPr b="1" lang="en-US" sz="1600">
                <a:solidFill>
                  <a:srgbClr val="f6882e"/>
                </a:solidFill>
                <a:latin typeface="Arial"/>
              </a:rPr>
              <a:t>-hadrons)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5456160" y="4098960"/>
            <a:ext cx="2098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558ed5"/>
                </a:solidFill>
                <a:latin typeface="Arial"/>
              </a:rPr>
              <a:t>directly produced</a:t>
            </a:r>
            <a:endParaRPr/>
          </a:p>
        </p:txBody>
      </p:sp>
      <p:sp>
        <p:nvSpPr>
          <p:cNvPr id="154" name="CustomShape 8"/>
          <p:cNvSpPr/>
          <p:nvPr/>
        </p:nvSpPr>
        <p:spPr>
          <a:xfrm>
            <a:off x="5046480" y="4870440"/>
            <a:ext cx="772560" cy="5770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1f497d"/>
                </a:solidFill>
                <a:latin typeface="Arial"/>
              </a:rPr>
              <a:t>from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1f497d"/>
                </a:solidFill>
                <a:latin typeface="Arial"/>
              </a:rPr>
              <a:t>ψ(2S) 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5190120" y="5415120"/>
            <a:ext cx="938160" cy="367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b050"/>
                </a:solidFill>
                <a:latin typeface="Arial"/>
              </a:rPr>
              <a:t>from </a:t>
            </a:r>
            <a:r>
              <a:rPr b="1" lang="en-US" sz="1600">
                <a:solidFill>
                  <a:srgbClr val="00b050"/>
                </a:solidFill>
                <a:latin typeface="Symbol"/>
              </a:rPr>
              <a:t></a:t>
            </a:r>
            <a:r>
              <a:rPr b="1" lang="en-US" sz="1600" baseline="-25000">
                <a:solidFill>
                  <a:srgbClr val="00b050"/>
                </a:solidFill>
                <a:latin typeface="Arial"/>
              </a:rPr>
              <a:t>c2</a:t>
            </a:r>
            <a:endParaRPr/>
          </a:p>
        </p:txBody>
      </p:sp>
      <p:sp>
        <p:nvSpPr>
          <p:cNvPr id="156" name="CustomShape 10"/>
          <p:cNvSpPr/>
          <p:nvPr/>
        </p:nvSpPr>
        <p:spPr>
          <a:xfrm>
            <a:off x="6365880" y="5630760"/>
            <a:ext cx="938160" cy="367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92d050"/>
                </a:solidFill>
                <a:latin typeface="Arial"/>
              </a:rPr>
              <a:t>from </a:t>
            </a:r>
            <a:r>
              <a:rPr b="1" lang="en-US" sz="1600">
                <a:solidFill>
                  <a:srgbClr val="92d050"/>
                </a:solidFill>
                <a:latin typeface="Symbol"/>
              </a:rPr>
              <a:t></a:t>
            </a:r>
            <a:r>
              <a:rPr b="1" lang="en-US" sz="1600" baseline="-25000">
                <a:solidFill>
                  <a:srgbClr val="92d050"/>
                </a:solidFill>
                <a:latin typeface="Arial"/>
              </a:rPr>
              <a:t>c1</a:t>
            </a:r>
            <a:endParaRPr/>
          </a:p>
        </p:txBody>
      </p:sp>
      <p:sp>
        <p:nvSpPr>
          <p:cNvPr id="157" name="CustomShape 11"/>
          <p:cNvSpPr/>
          <p:nvPr/>
        </p:nvSpPr>
        <p:spPr>
          <a:xfrm>
            <a:off x="4889520" y="1220760"/>
            <a:ext cx="393840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Measuring the properties of all family members is essential to fully understand quarkonium production</a:t>
            </a:r>
            <a:endParaRPr/>
          </a:p>
        </p:txBody>
      </p:sp>
      <p:sp>
        <p:nvSpPr>
          <p:cNvPr id="158" name="CustomShape 12"/>
          <p:cNvSpPr/>
          <p:nvPr/>
        </p:nvSpPr>
        <p:spPr>
          <a:xfrm>
            <a:off x="4959360" y="4098960"/>
            <a:ext cx="3816000" cy="1944360"/>
          </a:xfrm>
          <a:prstGeom prst="roundRect">
            <a:avLst>
              <a:gd name="adj" fmla="val 11125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59" name="CustomShape 13"/>
          <p:cNvSpPr/>
          <p:nvPr/>
        </p:nvSpPr>
        <p:spPr>
          <a:xfrm>
            <a:off x="7504200" y="3994200"/>
            <a:ext cx="1235880" cy="6390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J/ψ 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CDF data</a:t>
            </a:r>
            <a:endParaRPr/>
          </a:p>
        </p:txBody>
      </p:sp>
      <p:sp>
        <p:nvSpPr>
          <p:cNvPr id="160" name="CustomShape 14"/>
          <p:cNvSpPr/>
          <p:nvPr/>
        </p:nvSpPr>
        <p:spPr>
          <a:xfrm>
            <a:off x="4886280" y="3038400"/>
            <a:ext cx="410004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For example, the </a:t>
            </a:r>
            <a:r>
              <a:rPr b="1" i="1" lang="en-US">
                <a:solidFill>
                  <a:srgbClr val="ff0000"/>
                </a:solidFill>
                <a:latin typeface="Calibri"/>
              </a:rPr>
              <a:t>observed prompt J/ψ </a:t>
            </a:r>
            <a:r>
              <a:rPr lang="en-US">
                <a:solidFill>
                  <a:srgbClr val="000000"/>
                </a:solidFill>
                <a:latin typeface="Calibri"/>
              </a:rPr>
              <a:t>embodies production properties of all charmonium states in a global “average”: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TextShape 1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Backup slides</a:t>
            </a:r>
            <a:endParaRPr/>
          </a:p>
        </p:txBody>
      </p:sp>
      <p:sp>
        <p:nvSpPr>
          <p:cNvPr id="1764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BBF7850-8A69-4F15-9A89-8BFBCA26E4CB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3F7C15-622A-4F3A-A090-85A641F1D7F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766" name="TextShape 2"/>
          <p:cNvSpPr txBox="1"/>
          <p:nvPr/>
        </p:nvSpPr>
        <p:spPr>
          <a:xfrm>
            <a:off x="457200" y="651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Frame-independent angular distribution</a:t>
            </a:r>
            <a:endParaRPr/>
          </a:p>
        </p:txBody>
      </p:sp>
      <p:sp>
        <p:nvSpPr>
          <p:cNvPr id="1767" name="Line 3"/>
          <p:cNvSpPr/>
          <p:nvPr/>
        </p:nvSpPr>
        <p:spPr>
          <a:xfrm>
            <a:off x="1751400" y="1780200"/>
            <a:ext cx="485640" cy="279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8" name="Line 4"/>
          <p:cNvSpPr/>
          <p:nvPr/>
        </p:nvSpPr>
        <p:spPr>
          <a:xfrm>
            <a:off x="3515040" y="1837800"/>
            <a:ext cx="355680" cy="204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9" name="Line 5"/>
          <p:cNvSpPr/>
          <p:nvPr/>
        </p:nvSpPr>
        <p:spPr>
          <a:xfrm>
            <a:off x="1579320" y="1682280"/>
            <a:ext cx="186840" cy="10764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1770" name="CustomShape 6"/>
          <p:cNvSpPr/>
          <p:nvPr/>
        </p:nvSpPr>
        <p:spPr>
          <a:xfrm rot="3886800">
            <a:off x="3331440" y="1479960"/>
            <a:ext cx="404280" cy="51084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1771" name="Line 7"/>
          <p:cNvSpPr/>
          <p:nvPr/>
        </p:nvSpPr>
        <p:spPr>
          <a:xfrm>
            <a:off x="3207960" y="1662480"/>
            <a:ext cx="311760" cy="179640"/>
          </a:xfrm>
          <a:prstGeom prst="line">
            <a:avLst/>
          </a:prstGeom>
          <a:ln cap="rnd" w="9360">
            <a:solidFill>
              <a:srgbClr val="000000"/>
            </a:solidFill>
            <a:custDash>
              <a:ds d="35000" sp="35000"/>
            </a:custDash>
            <a:round/>
          </a:ln>
        </p:spPr>
      </p:sp>
      <p:sp>
        <p:nvSpPr>
          <p:cNvPr id="1772" name="CustomShape 8"/>
          <p:cNvSpPr/>
          <p:nvPr/>
        </p:nvSpPr>
        <p:spPr>
          <a:xfrm rot="20112000">
            <a:off x="1455480" y="1103040"/>
            <a:ext cx="401400" cy="52020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1773" name="CustomShape 9"/>
          <p:cNvSpPr/>
          <p:nvPr/>
        </p:nvSpPr>
        <p:spPr>
          <a:xfrm rot="200400">
            <a:off x="1490400" y="1506240"/>
            <a:ext cx="267840" cy="506160"/>
          </a:xfrm>
          <a:prstGeom prst="arc">
            <a:avLst>
              <a:gd name="adj1" fmla="val 16200000"/>
              <a:gd name="adj2" fmla="val 0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774" name="CustomShape 10"/>
          <p:cNvSpPr/>
          <p:nvPr/>
        </p:nvSpPr>
        <p:spPr>
          <a:xfrm rot="4410600">
            <a:off x="3119400" y="1518840"/>
            <a:ext cx="267840" cy="506160"/>
          </a:xfrm>
          <a:prstGeom prst="arc">
            <a:avLst>
              <a:gd name="adj1" fmla="val 16801868"/>
              <a:gd name="adj2" fmla="val 17725827"/>
            </a:avLst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775" name="CustomShape 11"/>
          <p:cNvSpPr/>
          <p:nvPr/>
        </p:nvSpPr>
        <p:spPr>
          <a:xfrm rot="20112000">
            <a:off x="1472760" y="1173240"/>
            <a:ext cx="360000" cy="461520"/>
          </a:xfrm>
          <a:prstGeom prst="rect">
            <a:avLst/>
          </a:prstGeom>
          <a:noFill/>
          <a:ln cap="rnd" w="9360">
            <a:solidFill>
              <a:srgbClr val="ff0000"/>
            </a:solidFill>
            <a:custDash>
              <a:ds d="35000" sp="35000"/>
            </a:custDash>
            <a:round/>
          </a:ln>
        </p:spPr>
      </p:sp>
      <p:sp>
        <p:nvSpPr>
          <p:cNvPr id="1776" name="CustomShape 12"/>
          <p:cNvSpPr/>
          <p:nvPr/>
        </p:nvSpPr>
        <p:spPr>
          <a:xfrm rot="20112000">
            <a:off x="1661760" y="1060200"/>
            <a:ext cx="96480" cy="10296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1777" name="CustomShape 13"/>
          <p:cNvSpPr/>
          <p:nvPr/>
        </p:nvSpPr>
        <p:spPr>
          <a:xfrm rot="769200">
            <a:off x="1708560" y="1111320"/>
            <a:ext cx="12240" cy="41400"/>
          </a:xfrm>
          <a:prstGeom prst="rect">
            <a:avLst/>
          </a:prstGeom>
          <a:solidFill>
            <a:srgbClr val="ffff00"/>
          </a:solidFill>
          <a:ln w="9360">
            <a:noFill/>
          </a:ln>
        </p:spPr>
      </p:sp>
      <p:sp>
        <p:nvSpPr>
          <p:cNvPr id="1778" name="CustomShape 14"/>
          <p:cNvSpPr/>
          <p:nvPr/>
        </p:nvSpPr>
        <p:spPr>
          <a:xfrm rot="3886800">
            <a:off x="3588480" y="1645200"/>
            <a:ext cx="198000" cy="2538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</p:sp>
      <p:sp>
        <p:nvSpPr>
          <p:cNvPr id="1779" name="CustomShape 15"/>
          <p:cNvSpPr/>
          <p:nvPr/>
        </p:nvSpPr>
        <p:spPr>
          <a:xfrm rot="3886800">
            <a:off x="3287160" y="1578600"/>
            <a:ext cx="205920" cy="255240"/>
          </a:xfrm>
          <a:prstGeom prst="rect">
            <a:avLst/>
          </a:prstGeom>
          <a:noFill/>
          <a:ln cap="rnd" w="9360">
            <a:solidFill>
              <a:srgbClr val="ff0000"/>
            </a:solidFill>
            <a:custDash>
              <a:ds d="35000" sp="35000"/>
            </a:custDash>
            <a:round/>
          </a:ln>
        </p:spPr>
      </p:sp>
      <p:sp>
        <p:nvSpPr>
          <p:cNvPr id="1780" name="CustomShape 16"/>
          <p:cNvSpPr/>
          <p:nvPr/>
        </p:nvSpPr>
        <p:spPr>
          <a:xfrm>
            <a:off x="830160" y="943200"/>
            <a:ext cx="3837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xz</a:t>
            </a:r>
            <a:endParaRPr/>
          </a:p>
        </p:txBody>
      </p:sp>
      <p:sp>
        <p:nvSpPr>
          <p:cNvPr id="1781" name="CustomShape 17"/>
          <p:cNvSpPr/>
          <p:nvPr/>
        </p:nvSpPr>
        <p:spPr>
          <a:xfrm>
            <a:off x="1988280" y="1930320"/>
            <a:ext cx="2833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1782" name="CustomShape 18"/>
          <p:cNvSpPr/>
          <p:nvPr/>
        </p:nvSpPr>
        <p:spPr>
          <a:xfrm>
            <a:off x="3576240" y="1895040"/>
            <a:ext cx="2833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1783" name="CustomShape 19"/>
          <p:cNvSpPr/>
          <p:nvPr/>
        </p:nvSpPr>
        <p:spPr>
          <a:xfrm>
            <a:off x="2471400" y="894600"/>
            <a:ext cx="3837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xz</a:t>
            </a:r>
            <a:endParaRPr/>
          </a:p>
        </p:txBody>
      </p:sp>
      <p:sp>
        <p:nvSpPr>
          <p:cNvPr id="1784" name="CustomShape 20"/>
          <p:cNvSpPr/>
          <p:nvPr/>
        </p:nvSpPr>
        <p:spPr>
          <a:xfrm>
            <a:off x="2617920" y="2527200"/>
            <a:ext cx="147276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(longitudinal)</a:t>
            </a:r>
            <a:endParaRPr/>
          </a:p>
        </p:txBody>
      </p:sp>
      <p:sp>
        <p:nvSpPr>
          <p:cNvPr id="1785" name="CustomShape 21"/>
          <p:cNvSpPr/>
          <p:nvPr/>
        </p:nvSpPr>
        <p:spPr>
          <a:xfrm>
            <a:off x="1019160" y="2541600"/>
            <a:ext cx="129492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(transverse)</a:t>
            </a:r>
            <a:endParaRPr/>
          </a:p>
        </p:txBody>
      </p:sp>
      <p:sp>
        <p:nvSpPr>
          <p:cNvPr id="1786" name="CustomShape 22"/>
          <p:cNvSpPr/>
          <p:nvPr/>
        </p:nvSpPr>
        <p:spPr>
          <a:xfrm>
            <a:off x="4863960" y="1816200"/>
            <a:ext cx="3024000" cy="715680"/>
          </a:xfrm>
          <a:prstGeom prst="rect">
            <a:avLst/>
          </a:prstGeom>
          <a:noFill/>
          <a:ln>
            <a:solidFill>
              <a:srgbClr val="a6a6a6"/>
            </a:solidFill>
          </a:ln>
        </p:spPr>
      </p:sp>
      <p:sp>
        <p:nvSpPr>
          <p:cNvPr id="1787" name="CustomShape 23"/>
          <p:cNvSpPr/>
          <p:nvPr/>
        </p:nvSpPr>
        <p:spPr>
          <a:xfrm>
            <a:off x="4575600" y="781200"/>
            <a:ext cx="371520" cy="363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788" name="CustomShape 24"/>
          <p:cNvSpPr/>
          <p:nvPr/>
        </p:nvSpPr>
        <p:spPr>
          <a:xfrm>
            <a:off x="701640" y="3002040"/>
            <a:ext cx="794988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Example: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lepton emitted at </a:t>
            </a:r>
            <a:r>
              <a:rPr lang="en-US">
                <a:solidFill>
                  <a:srgbClr val="0000ff"/>
                </a:solidFill>
                <a:latin typeface="Calibri"/>
              </a:rPr>
              <a:t>small cos </a:t>
            </a:r>
            <a:r>
              <a:rPr i="1" lang="en-US">
                <a:solidFill>
                  <a:srgbClr val="0000ff"/>
                </a:solidFill>
                <a:latin typeface="Calibri"/>
              </a:rPr>
              <a:t>α</a:t>
            </a:r>
            <a:r>
              <a:rPr i="1" lang="en-US">
                <a:solidFill>
                  <a:srgbClr val="ff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is more likely to come from </a:t>
            </a:r>
            <a:r>
              <a:rPr lang="en-US">
                <a:solidFill>
                  <a:srgbClr val="0000ff"/>
                </a:solidFill>
                <a:latin typeface="Calibri"/>
              </a:rPr>
              <a:t>directly produced </a:t>
            </a:r>
            <a:r>
              <a:rPr lang="en-US">
                <a:solidFill>
                  <a:srgbClr val="000000"/>
                </a:solidFill>
                <a:latin typeface="Calibri"/>
              </a:rPr>
              <a:t>W / Z</a:t>
            </a:r>
            <a:endParaRPr/>
          </a:p>
        </p:txBody>
      </p:sp>
      <p:sp>
        <p:nvSpPr>
          <p:cNvPr id="1789" name="CustomShape 25"/>
          <p:cNvSpPr/>
          <p:nvPr/>
        </p:nvSpPr>
        <p:spPr>
          <a:xfrm>
            <a:off x="4614840" y="890640"/>
            <a:ext cx="3766680" cy="17355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 determines the event distribution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of the angle </a:t>
            </a:r>
            <a:r>
              <a:rPr b="1" i="1" lang="en-US">
                <a:solidFill>
                  <a:srgbClr val="008000"/>
                </a:solidFill>
                <a:latin typeface="Calibri"/>
              </a:rPr>
              <a:t>α</a:t>
            </a:r>
            <a:r>
              <a:rPr lang="en-US">
                <a:solidFill>
                  <a:srgbClr val="000000"/>
                </a:solidFill>
                <a:latin typeface="Calibri"/>
              </a:rPr>
              <a:t> of the lepton w.r.t.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 axis of the polarization frame:</a:t>
            </a:r>
            <a:endParaRPr/>
          </a:p>
        </p:txBody>
      </p:sp>
      <p:pic>
        <p:nvPicPr>
          <p:cNvPr id="179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62520" y="3848040"/>
            <a:ext cx="2658600" cy="2580840"/>
          </a:xfrm>
          <a:prstGeom prst="rect">
            <a:avLst/>
          </a:prstGeom>
          <a:ln w="9360">
            <a:noFill/>
          </a:ln>
        </p:spPr>
      </p:pic>
      <p:sp>
        <p:nvSpPr>
          <p:cNvPr id="1791" name="CustomShape 26"/>
          <p:cNvSpPr/>
          <p:nvPr/>
        </p:nvSpPr>
        <p:spPr>
          <a:xfrm>
            <a:off x="5708520" y="5207040"/>
            <a:ext cx="14536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WW / ZZ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 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
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from </a:t>
            </a: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bar</a:t>
            </a:r>
            <a:endParaRPr/>
          </a:p>
        </p:txBody>
      </p:sp>
      <p:sp>
        <p:nvSpPr>
          <p:cNvPr id="1792" name="CustomShape 27"/>
          <p:cNvSpPr/>
          <p:nvPr/>
        </p:nvSpPr>
        <p:spPr>
          <a:xfrm flipH="1" flipV="1" rot="5400000">
            <a:off x="6140160" y="4979880"/>
            <a:ext cx="515520" cy="1080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1793" name="CustomShape 28"/>
          <p:cNvSpPr/>
          <p:nvPr/>
        </p:nvSpPr>
        <p:spPr>
          <a:xfrm>
            <a:off x="5329800" y="3922560"/>
            <a:ext cx="20919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WW </a:t>
            </a:r>
            <a:r>
              <a:rPr lang="en-US">
                <a:solidFill>
                  <a:srgbClr val="ff0000"/>
                </a:solidFill>
                <a:latin typeface="Calibri"/>
              </a:rPr>
              <a:t>/</a:t>
            </a:r>
            <a:r>
              <a:rPr i="1" lang="en-US">
                <a:solidFill>
                  <a:srgbClr val="ff0000"/>
                </a:solidFill>
                <a:latin typeface="Calibri"/>
              </a:rPr>
              <a:t> ZZ </a:t>
            </a:r>
            <a:r>
              <a:rPr lang="en-US">
                <a:solidFill>
                  <a:srgbClr val="ff0000"/>
                </a:solidFill>
                <a:latin typeface="Calibri"/>
              </a:rPr>
              <a:t> from </a:t>
            </a:r>
            <a:r>
              <a:rPr i="1" lang="en-US">
                <a:solidFill>
                  <a:srgbClr val="ff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1794" name="CustomShape 29"/>
          <p:cNvSpPr/>
          <p:nvPr/>
        </p:nvSpPr>
        <p:spPr>
          <a:xfrm flipV="1" rot="10800000">
            <a:off x="5406120" y="4251960"/>
            <a:ext cx="466200" cy="2376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795" name="CustomShape 30"/>
          <p:cNvSpPr/>
          <p:nvPr/>
        </p:nvSpPr>
        <p:spPr>
          <a:xfrm flipH="1" flipV="1" rot="10800000">
            <a:off x="6887880" y="4251960"/>
            <a:ext cx="466200" cy="2376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pic>
        <p:nvPicPr>
          <p:cNvPr id="1796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840" y="3867120"/>
            <a:ext cx="2646000" cy="2566800"/>
          </a:xfrm>
          <a:prstGeom prst="rect">
            <a:avLst/>
          </a:prstGeom>
          <a:ln w="9360">
            <a:noFill/>
          </a:ln>
        </p:spPr>
      </p:pic>
      <p:sp>
        <p:nvSpPr>
          <p:cNvPr id="1797" name="CustomShape 31"/>
          <p:cNvSpPr/>
          <p:nvPr/>
        </p:nvSpPr>
        <p:spPr>
          <a:xfrm>
            <a:off x="1833480" y="5205240"/>
            <a:ext cx="1599840" cy="638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W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 from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bar / </a:t>
            </a: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i="1" lang="en-US">
                <a:solidFill>
                  <a:srgbClr val="0000ff"/>
                </a:solidFill>
                <a:latin typeface="Calibri"/>
                <a:ea typeface="ＭＳ Ｐゴシック"/>
              </a:rPr>
              <a:t>g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  <p:sp>
        <p:nvSpPr>
          <p:cNvPr id="1798" name="CustomShape 32"/>
          <p:cNvSpPr/>
          <p:nvPr/>
        </p:nvSpPr>
        <p:spPr>
          <a:xfrm>
            <a:off x="1915560" y="4010040"/>
            <a:ext cx="1458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W</a:t>
            </a:r>
            <a:r>
              <a:rPr lang="en-US">
                <a:solidFill>
                  <a:srgbClr val="ff0000"/>
                </a:solidFill>
                <a:latin typeface="Calibri"/>
              </a:rPr>
              <a:t> from top</a:t>
            </a:r>
            <a:endParaRPr/>
          </a:p>
        </p:txBody>
      </p:sp>
      <p:sp>
        <p:nvSpPr>
          <p:cNvPr id="1799" name="CustomShape 33"/>
          <p:cNvSpPr/>
          <p:nvPr/>
        </p:nvSpPr>
        <p:spPr>
          <a:xfrm flipH="1" flipV="1" rot="5400000">
            <a:off x="2381040" y="4981320"/>
            <a:ext cx="509400" cy="360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1800" name="CustomShape 34"/>
          <p:cNvSpPr/>
          <p:nvPr/>
        </p:nvSpPr>
        <p:spPr>
          <a:xfrm flipV="1" rot="10800000">
            <a:off x="1687680" y="4334040"/>
            <a:ext cx="460080" cy="23472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801" name="CustomShape 35"/>
          <p:cNvSpPr/>
          <p:nvPr/>
        </p:nvSpPr>
        <p:spPr>
          <a:xfrm flipH="1" flipV="1" rot="10800000">
            <a:off x="3149280" y="4353120"/>
            <a:ext cx="458280" cy="23472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802" name="CustomShape 36"/>
          <p:cNvSpPr/>
          <p:nvPr/>
        </p:nvSpPr>
        <p:spPr>
          <a:xfrm>
            <a:off x="1012680" y="3687840"/>
            <a:ext cx="3346200" cy="2757240"/>
          </a:xfrm>
          <a:prstGeom prst="roundRect">
            <a:avLst>
              <a:gd name="adj" fmla="val 9509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803" name="CustomShape 37"/>
          <p:cNvSpPr/>
          <p:nvPr/>
        </p:nvSpPr>
        <p:spPr>
          <a:xfrm>
            <a:off x="4686480" y="3687840"/>
            <a:ext cx="3276360" cy="2768400"/>
          </a:xfrm>
          <a:prstGeom prst="roundRect">
            <a:avLst>
              <a:gd name="adj" fmla="val 9509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804" name="CustomShape 38"/>
          <p:cNvSpPr/>
          <p:nvPr/>
        </p:nvSpPr>
        <p:spPr>
          <a:xfrm>
            <a:off x="7516800" y="4878360"/>
            <a:ext cx="974520" cy="740880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 lIns="0" rIns="0" tIns="36000" bIns="36000"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M(</a:t>
            </a:r>
            <a:r>
              <a:rPr i="1" lang="en-US" sz="160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) = 300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GeV/c</a:t>
            </a:r>
            <a:r>
              <a:rPr lang="en-US" sz="1200" baseline="30000">
                <a:solidFill>
                  <a:srgbClr val="00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1805" name="CustomShape 39"/>
          <p:cNvSpPr/>
          <p:nvPr/>
        </p:nvSpPr>
        <p:spPr>
          <a:xfrm>
            <a:off x="2378160" y="6438960"/>
            <a:ext cx="376560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independent of W/Z kinematics</a:t>
            </a:r>
            <a:endParaRPr/>
          </a:p>
        </p:txBody>
      </p:sp>
      <p:sp>
        <p:nvSpPr>
          <p:cNvPr id="1806" name="CustomShape 40"/>
          <p:cNvSpPr/>
          <p:nvPr/>
        </p:nvSpPr>
        <p:spPr>
          <a:xfrm>
            <a:off x="3402000" y="5376960"/>
            <a:ext cx="1979280" cy="504360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</p:sp>
      <p:sp>
        <p:nvSpPr>
          <p:cNvPr id="1807" name="CustomShape 41"/>
          <p:cNvSpPr/>
          <p:nvPr/>
        </p:nvSpPr>
        <p:spPr>
          <a:xfrm>
            <a:off x="4902840" y="1808280"/>
            <a:ext cx="2967480" cy="709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808" name="CustomShape 42"/>
          <p:cNvSpPr/>
          <p:nvPr/>
        </p:nvSpPr>
        <p:spPr>
          <a:xfrm>
            <a:off x="3175200" y="2250000"/>
            <a:ext cx="1103760" cy="38016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  <p:sp>
        <p:nvSpPr>
          <p:cNvPr id="1809" name="CustomShape 43"/>
          <p:cNvSpPr/>
          <p:nvPr/>
        </p:nvSpPr>
        <p:spPr>
          <a:xfrm>
            <a:off x="1422360" y="2291400"/>
            <a:ext cx="1103760" cy="38016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 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TextShape 1"/>
          <p:cNvSpPr txBox="1"/>
          <p:nvPr/>
        </p:nvSpPr>
        <p:spPr>
          <a:xfrm>
            <a:off x="457200" y="11160"/>
            <a:ext cx="8229240" cy="65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λ</a:t>
            </a:r>
            <a:r>
              <a:rPr b="1" i="1" lang="en-US" sz="2800" baseline="-25000">
                <a:solidFill>
                  <a:srgbClr val="558ed5"/>
                </a:solidFill>
                <a:latin typeface="Calibri"/>
                <a:ea typeface="ＭＳ Ｐゴシック"/>
              </a:rPr>
              <a:t>θ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(CS)  vs  </a:t>
            </a: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λ</a:t>
            </a:r>
            <a:endParaRPr/>
          </a:p>
        </p:txBody>
      </p:sp>
      <p:sp>
        <p:nvSpPr>
          <p:cNvPr id="1811" name="CustomShape 2"/>
          <p:cNvSpPr/>
          <p:nvPr/>
        </p:nvSpPr>
        <p:spPr>
          <a:xfrm>
            <a:off x="5115600" y="-171360"/>
            <a:ext cx="418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Arial"/>
              </a:rPr>
              <a:t>~</a:t>
            </a:r>
            <a:endParaRPr/>
          </a:p>
        </p:txBody>
      </p:sp>
      <p:sp>
        <p:nvSpPr>
          <p:cNvPr id="1812" name="CustomShape 3"/>
          <p:cNvSpPr/>
          <p:nvPr/>
        </p:nvSpPr>
        <p:spPr>
          <a:xfrm>
            <a:off x="5222880" y="4929120"/>
            <a:ext cx="378432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, constant, maximal and independent of the process mixture,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gives a simpler and more significant representation of the polarization information </a:t>
            </a:r>
            <a:endParaRPr/>
          </a:p>
        </p:txBody>
      </p:sp>
      <p:sp>
        <p:nvSpPr>
          <p:cNvPr id="1813" name="TextShape 4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57192E-2A64-4252-85F2-3ABFF6B8D2C1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814" name="CustomShape 5"/>
          <p:cNvSpPr/>
          <p:nvPr/>
        </p:nvSpPr>
        <p:spPr>
          <a:xfrm>
            <a:off x="5164920" y="480708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815" name="CustomShape 6"/>
          <p:cNvSpPr/>
          <p:nvPr/>
        </p:nvSpPr>
        <p:spPr>
          <a:xfrm>
            <a:off x="236520" y="611280"/>
            <a:ext cx="8689680" cy="67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Example: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polarization as a function of contribution of LO QCD corrections,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  <a:endParaRPr/>
          </a:p>
        </p:txBody>
      </p:sp>
      <p:pic>
        <p:nvPicPr>
          <p:cNvPr id="181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760" y="1392120"/>
            <a:ext cx="4184280" cy="3065040"/>
          </a:xfrm>
          <a:prstGeom prst="rect">
            <a:avLst/>
          </a:prstGeom>
          <a:ln w="9360">
            <a:noFill/>
          </a:ln>
        </p:spPr>
      </p:pic>
      <p:pic>
        <p:nvPicPr>
          <p:cNvPr id="1817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20" y="1378080"/>
            <a:ext cx="4182840" cy="3063600"/>
          </a:xfrm>
          <a:prstGeom prst="rect">
            <a:avLst/>
          </a:prstGeom>
          <a:ln w="9360">
            <a:noFill/>
          </a:ln>
        </p:spPr>
      </p:pic>
      <p:sp>
        <p:nvSpPr>
          <p:cNvPr id="1818" name="CustomShape 7"/>
          <p:cNvSpPr/>
          <p:nvPr/>
        </p:nvSpPr>
        <p:spPr>
          <a:xfrm>
            <a:off x="3451320" y="1475640"/>
            <a:ext cx="628560" cy="40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819" name="CustomShape 8"/>
          <p:cNvSpPr/>
          <p:nvPr/>
        </p:nvSpPr>
        <p:spPr>
          <a:xfrm>
            <a:off x="3281400" y="151704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fa00"/>
                </a:solidFill>
                <a:latin typeface="Calibri"/>
              </a:rPr>
              <a:t>λ</a:t>
            </a:r>
            <a:r>
              <a:rPr b="1" lang="en-US">
                <a:solidFill>
                  <a:srgbClr val="00fa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1820" name="CustomShape 9"/>
          <p:cNvSpPr/>
          <p:nvPr/>
        </p:nvSpPr>
        <p:spPr>
          <a:xfrm>
            <a:off x="3360240" y="138600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fa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821" name="CustomShape 10"/>
          <p:cNvSpPr/>
          <p:nvPr/>
        </p:nvSpPr>
        <p:spPr>
          <a:xfrm>
            <a:off x="7661520" y="1480320"/>
            <a:ext cx="628560" cy="40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822" name="CustomShape 11"/>
          <p:cNvSpPr/>
          <p:nvPr/>
        </p:nvSpPr>
        <p:spPr>
          <a:xfrm>
            <a:off x="7491240" y="152172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fa00"/>
                </a:solidFill>
                <a:latin typeface="Calibri"/>
              </a:rPr>
              <a:t>λ</a:t>
            </a:r>
            <a:r>
              <a:rPr b="1" lang="en-US">
                <a:solidFill>
                  <a:srgbClr val="00fa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1823" name="CustomShape 12"/>
          <p:cNvSpPr/>
          <p:nvPr/>
        </p:nvSpPr>
        <p:spPr>
          <a:xfrm>
            <a:off x="7570080" y="139068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fa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824" name="CustomShape 13"/>
          <p:cNvSpPr/>
          <p:nvPr/>
        </p:nvSpPr>
        <p:spPr>
          <a:xfrm>
            <a:off x="3799440" y="4067280"/>
            <a:ext cx="5407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f</a:t>
            </a:r>
            <a:r>
              <a:rPr lang="en-US" baseline="-25000">
                <a:solidFill>
                  <a:srgbClr val="000000"/>
                </a:solidFill>
                <a:latin typeface="Arial"/>
              </a:rPr>
              <a:t>QCD</a:t>
            </a:r>
            <a:endParaRPr/>
          </a:p>
        </p:txBody>
      </p:sp>
      <p:sp>
        <p:nvSpPr>
          <p:cNvPr id="1825" name="CustomShape 14"/>
          <p:cNvSpPr/>
          <p:nvPr/>
        </p:nvSpPr>
        <p:spPr>
          <a:xfrm>
            <a:off x="7963560" y="4070520"/>
            <a:ext cx="5407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f</a:t>
            </a:r>
            <a:r>
              <a:rPr lang="en-US" baseline="-25000">
                <a:solidFill>
                  <a:srgbClr val="000000"/>
                </a:solidFill>
                <a:latin typeface="Arial"/>
              </a:rPr>
              <a:t>QCD</a:t>
            </a:r>
            <a:endParaRPr/>
          </a:p>
        </p:txBody>
      </p:sp>
      <p:sp>
        <p:nvSpPr>
          <p:cNvPr id="1826" name="CustomShape 15"/>
          <p:cNvSpPr/>
          <p:nvPr/>
        </p:nvSpPr>
        <p:spPr>
          <a:xfrm>
            <a:off x="-97200" y="1084320"/>
            <a:ext cx="5225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1: dominating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q-q</a:t>
            </a:r>
            <a:r>
              <a:rPr b="1" lang="en-US">
                <a:solidFill>
                  <a:srgbClr val="000000"/>
                </a:solidFill>
                <a:latin typeface="Calibri"/>
              </a:rPr>
              <a:t>bar</a:t>
            </a:r>
            <a:r>
              <a:rPr lang="en-US">
                <a:solidFill>
                  <a:srgbClr val="000000"/>
                </a:solidFill>
                <a:latin typeface="Calibri"/>
              </a:rPr>
              <a:t> QCD corrections</a:t>
            </a:r>
            <a:endParaRPr/>
          </a:p>
        </p:txBody>
      </p:sp>
      <p:sp>
        <p:nvSpPr>
          <p:cNvPr id="1827" name="CustomShape 16"/>
          <p:cNvSpPr/>
          <p:nvPr/>
        </p:nvSpPr>
        <p:spPr>
          <a:xfrm>
            <a:off x="4365720" y="1076400"/>
            <a:ext cx="4795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2: dominating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q-g</a:t>
            </a:r>
            <a:r>
              <a:rPr lang="en-US">
                <a:solidFill>
                  <a:srgbClr val="000000"/>
                </a:solidFill>
                <a:latin typeface="Calibri"/>
              </a:rPr>
              <a:t> QCD corrections</a:t>
            </a:r>
            <a:endParaRPr/>
          </a:p>
        </p:txBody>
      </p:sp>
      <p:sp>
        <p:nvSpPr>
          <p:cNvPr id="1828" name="CustomShape 17"/>
          <p:cNvSpPr/>
          <p:nvPr/>
        </p:nvSpPr>
        <p:spPr>
          <a:xfrm>
            <a:off x="925560" y="3003480"/>
            <a:ext cx="16002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0000ff"/>
                </a:solidFill>
                <a:latin typeface="Calibri"/>
              </a:rPr>
              <a:t>T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50 GeV/c</a:t>
            </a:r>
            <a:endParaRPr/>
          </a:p>
        </p:txBody>
      </p:sp>
      <p:sp>
        <p:nvSpPr>
          <p:cNvPr id="1829" name="CustomShape 18"/>
          <p:cNvSpPr/>
          <p:nvPr/>
        </p:nvSpPr>
        <p:spPr>
          <a:xfrm>
            <a:off x="898560" y="3282840"/>
            <a:ext cx="17298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 = 200 GeV/c</a:t>
            </a:r>
            <a:endParaRPr/>
          </a:p>
        </p:txBody>
      </p:sp>
      <p:sp>
        <p:nvSpPr>
          <p:cNvPr id="1830" name="CustomShape 19"/>
          <p:cNvSpPr/>
          <p:nvPr/>
        </p:nvSpPr>
        <p:spPr>
          <a:xfrm rot="1461600">
            <a:off x="6959520" y="289260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y </a:t>
            </a:r>
            <a:r>
              <a:rPr lang="en-US">
                <a:solidFill>
                  <a:srgbClr val="ff0000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1831" name="CustomShape 20"/>
          <p:cNvSpPr/>
          <p:nvPr/>
        </p:nvSpPr>
        <p:spPr>
          <a:xfrm rot="1305600">
            <a:off x="7102080" y="26164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y </a:t>
            </a:r>
            <a:r>
              <a:rPr lang="en-US">
                <a:solidFill>
                  <a:srgbClr val="ff0000"/>
                </a:solidFill>
                <a:latin typeface="Calibri"/>
              </a:rPr>
              <a:t>= 2</a:t>
            </a:r>
            <a:endParaRPr/>
          </a:p>
        </p:txBody>
      </p:sp>
      <p:sp>
        <p:nvSpPr>
          <p:cNvPr id="1832" name="CustomShape 21"/>
          <p:cNvSpPr/>
          <p:nvPr/>
        </p:nvSpPr>
        <p:spPr>
          <a:xfrm>
            <a:off x="5135400" y="3008160"/>
            <a:ext cx="16002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0000ff"/>
                </a:solidFill>
                <a:latin typeface="Calibri"/>
              </a:rPr>
              <a:t>T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50 GeV/c</a:t>
            </a:r>
            <a:endParaRPr/>
          </a:p>
        </p:txBody>
      </p:sp>
      <p:sp>
        <p:nvSpPr>
          <p:cNvPr id="1833" name="CustomShape 22"/>
          <p:cNvSpPr/>
          <p:nvPr/>
        </p:nvSpPr>
        <p:spPr>
          <a:xfrm>
            <a:off x="5108760" y="3286080"/>
            <a:ext cx="17298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 = 200 GeV/c</a:t>
            </a:r>
            <a:endParaRPr/>
          </a:p>
        </p:txBody>
      </p:sp>
      <p:sp>
        <p:nvSpPr>
          <p:cNvPr id="1834" name="CustomShape 23"/>
          <p:cNvSpPr/>
          <p:nvPr/>
        </p:nvSpPr>
        <p:spPr>
          <a:xfrm rot="1084200">
            <a:off x="7669080" y="25372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</a:rPr>
              <a:t>y </a:t>
            </a:r>
            <a:r>
              <a:rPr lang="en-US">
                <a:solidFill>
                  <a:srgbClr val="0000ff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1835" name="CustomShape 24"/>
          <p:cNvSpPr/>
          <p:nvPr/>
        </p:nvSpPr>
        <p:spPr>
          <a:xfrm rot="744000">
            <a:off x="7730640" y="22258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</a:rPr>
              <a:t>y </a:t>
            </a:r>
            <a:r>
              <a:rPr lang="en-US">
                <a:solidFill>
                  <a:srgbClr val="0000ff"/>
                </a:solidFill>
                <a:latin typeface="Calibri"/>
              </a:rPr>
              <a:t>= 2</a:t>
            </a:r>
            <a:endParaRPr/>
          </a:p>
        </p:txBody>
      </p:sp>
      <p:sp>
        <p:nvSpPr>
          <p:cNvPr id="1836" name="CustomShape 25"/>
          <p:cNvSpPr/>
          <p:nvPr/>
        </p:nvSpPr>
        <p:spPr>
          <a:xfrm>
            <a:off x="2713320" y="2363760"/>
            <a:ext cx="1574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(indep. of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837" name="Line 26"/>
          <p:cNvSpPr/>
          <p:nvPr/>
        </p:nvSpPr>
        <p:spPr>
          <a:xfrm flipH="1">
            <a:off x="933840" y="6313680"/>
            <a:ext cx="257004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38" name="Line 27"/>
          <p:cNvSpPr/>
          <p:nvPr/>
        </p:nvSpPr>
        <p:spPr>
          <a:xfrm flipV="1">
            <a:off x="933840" y="4475520"/>
            <a:ext cx="0" cy="1837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39" name="Line 28"/>
          <p:cNvSpPr/>
          <p:nvPr/>
        </p:nvSpPr>
        <p:spPr>
          <a:xfrm>
            <a:off x="933840" y="4473360"/>
            <a:ext cx="257004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0" name="Line 29"/>
          <p:cNvSpPr/>
          <p:nvPr/>
        </p:nvSpPr>
        <p:spPr>
          <a:xfrm>
            <a:off x="3504960" y="4475520"/>
            <a:ext cx="0" cy="18378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1" name="Line 30"/>
          <p:cNvSpPr/>
          <p:nvPr/>
        </p:nvSpPr>
        <p:spPr>
          <a:xfrm flipH="1">
            <a:off x="933840" y="6313680"/>
            <a:ext cx="514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2" name="Line 31"/>
          <p:cNvSpPr/>
          <p:nvPr/>
        </p:nvSpPr>
        <p:spPr>
          <a:xfrm flipH="1">
            <a:off x="933840" y="6311160"/>
            <a:ext cx="514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3" name="Line 32"/>
          <p:cNvSpPr/>
          <p:nvPr/>
        </p:nvSpPr>
        <p:spPr>
          <a:xfrm flipH="1">
            <a:off x="933840" y="621972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4" name="Line 33"/>
          <p:cNvSpPr/>
          <p:nvPr/>
        </p:nvSpPr>
        <p:spPr>
          <a:xfrm flipH="1">
            <a:off x="933840" y="612792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5" name="Line 34"/>
          <p:cNvSpPr/>
          <p:nvPr/>
        </p:nvSpPr>
        <p:spPr>
          <a:xfrm flipH="1">
            <a:off x="933840" y="603432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6" name="Line 35"/>
          <p:cNvSpPr/>
          <p:nvPr/>
        </p:nvSpPr>
        <p:spPr>
          <a:xfrm flipH="1">
            <a:off x="933840" y="594468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7" name="Line 36"/>
          <p:cNvSpPr/>
          <p:nvPr/>
        </p:nvSpPr>
        <p:spPr>
          <a:xfrm flipH="1">
            <a:off x="933840" y="5853240"/>
            <a:ext cx="2572560" cy="0"/>
          </a:xfrm>
          <a:prstGeom prst="line">
            <a:avLst/>
          </a:prstGeom>
          <a:ln cap="rnd">
            <a:solidFill>
              <a:srgbClr val="161616"/>
            </a:solidFill>
            <a:custDash>
              <a:ds d="140000" sp="105000"/>
            </a:custDash>
          </a:ln>
        </p:spPr>
      </p:sp>
      <p:sp>
        <p:nvSpPr>
          <p:cNvPr id="1848" name="Line 37"/>
          <p:cNvSpPr/>
          <p:nvPr/>
        </p:nvSpPr>
        <p:spPr>
          <a:xfrm flipH="1">
            <a:off x="933840" y="576036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49" name="Line 38"/>
          <p:cNvSpPr/>
          <p:nvPr/>
        </p:nvSpPr>
        <p:spPr>
          <a:xfrm flipH="1">
            <a:off x="933840" y="566784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0" name="Line 39"/>
          <p:cNvSpPr/>
          <p:nvPr/>
        </p:nvSpPr>
        <p:spPr>
          <a:xfrm flipH="1">
            <a:off x="933840" y="557712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1" name="Line 40"/>
          <p:cNvSpPr/>
          <p:nvPr/>
        </p:nvSpPr>
        <p:spPr>
          <a:xfrm flipH="1">
            <a:off x="933840" y="5485680"/>
            <a:ext cx="26280" cy="72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2" name="Line 41"/>
          <p:cNvSpPr/>
          <p:nvPr/>
        </p:nvSpPr>
        <p:spPr>
          <a:xfrm flipH="1">
            <a:off x="933840" y="5392800"/>
            <a:ext cx="514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3" name="Line 42"/>
          <p:cNvSpPr/>
          <p:nvPr/>
        </p:nvSpPr>
        <p:spPr>
          <a:xfrm flipH="1">
            <a:off x="933840" y="530136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4" name="Line 43"/>
          <p:cNvSpPr/>
          <p:nvPr/>
        </p:nvSpPr>
        <p:spPr>
          <a:xfrm flipH="1">
            <a:off x="933840" y="520956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5" name="Line 44"/>
          <p:cNvSpPr/>
          <p:nvPr/>
        </p:nvSpPr>
        <p:spPr>
          <a:xfrm flipH="1">
            <a:off x="933840" y="5118120"/>
            <a:ext cx="26280" cy="72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6" name="Line 45"/>
          <p:cNvSpPr/>
          <p:nvPr/>
        </p:nvSpPr>
        <p:spPr>
          <a:xfrm flipH="1">
            <a:off x="933840" y="502632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7" name="Line 46"/>
          <p:cNvSpPr/>
          <p:nvPr/>
        </p:nvSpPr>
        <p:spPr>
          <a:xfrm flipH="1">
            <a:off x="933840" y="4935600"/>
            <a:ext cx="2567520" cy="0"/>
          </a:xfrm>
          <a:prstGeom prst="line">
            <a:avLst/>
          </a:prstGeom>
          <a:ln cap="rnd">
            <a:solidFill>
              <a:srgbClr val="161616"/>
            </a:solidFill>
            <a:custDash>
              <a:ds d="140000" sp="105000"/>
            </a:custDash>
          </a:ln>
        </p:spPr>
      </p:sp>
      <p:sp>
        <p:nvSpPr>
          <p:cNvPr id="1858" name="Line 47"/>
          <p:cNvSpPr/>
          <p:nvPr/>
        </p:nvSpPr>
        <p:spPr>
          <a:xfrm flipH="1">
            <a:off x="933840" y="484308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59" name="Line 48"/>
          <p:cNvSpPr/>
          <p:nvPr/>
        </p:nvSpPr>
        <p:spPr>
          <a:xfrm flipH="1">
            <a:off x="933840" y="475128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60" name="Line 49"/>
          <p:cNvSpPr/>
          <p:nvPr/>
        </p:nvSpPr>
        <p:spPr>
          <a:xfrm flipH="1">
            <a:off x="933840" y="4658760"/>
            <a:ext cx="262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61" name="Line 50"/>
          <p:cNvSpPr/>
          <p:nvPr/>
        </p:nvSpPr>
        <p:spPr>
          <a:xfrm flipH="1">
            <a:off x="933840" y="4567320"/>
            <a:ext cx="26280" cy="72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62" name="Line 51"/>
          <p:cNvSpPr/>
          <p:nvPr/>
        </p:nvSpPr>
        <p:spPr>
          <a:xfrm flipH="1">
            <a:off x="933840" y="4476600"/>
            <a:ext cx="514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63" name="Line 52"/>
          <p:cNvSpPr/>
          <p:nvPr/>
        </p:nvSpPr>
        <p:spPr>
          <a:xfrm flipH="1">
            <a:off x="933840" y="4476600"/>
            <a:ext cx="5148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64" name="CustomShape 53"/>
          <p:cNvSpPr/>
          <p:nvPr/>
        </p:nvSpPr>
        <p:spPr>
          <a:xfrm>
            <a:off x="794160" y="577152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865" name="CustomShape 54"/>
          <p:cNvSpPr/>
          <p:nvPr/>
        </p:nvSpPr>
        <p:spPr>
          <a:xfrm>
            <a:off x="687240" y="531252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866" name="CustomShape 55"/>
          <p:cNvSpPr/>
          <p:nvPr/>
        </p:nvSpPr>
        <p:spPr>
          <a:xfrm>
            <a:off x="766080" y="5312520"/>
            <a:ext cx="4284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1867" name="CustomShape 56"/>
          <p:cNvSpPr/>
          <p:nvPr/>
        </p:nvSpPr>
        <p:spPr>
          <a:xfrm>
            <a:off x="805320" y="531252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868" name="CustomShape 57"/>
          <p:cNvSpPr/>
          <p:nvPr/>
        </p:nvSpPr>
        <p:spPr>
          <a:xfrm>
            <a:off x="794160" y="485532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869" name="Line 58"/>
          <p:cNvSpPr/>
          <p:nvPr/>
        </p:nvSpPr>
        <p:spPr>
          <a:xfrm>
            <a:off x="933840" y="6313680"/>
            <a:ext cx="2570040" cy="108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0" name="Line 59"/>
          <p:cNvSpPr/>
          <p:nvPr/>
        </p:nvSpPr>
        <p:spPr>
          <a:xfrm>
            <a:off x="93384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1" name="Line 60"/>
          <p:cNvSpPr/>
          <p:nvPr/>
        </p:nvSpPr>
        <p:spPr>
          <a:xfrm>
            <a:off x="99756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2" name="Line 61"/>
          <p:cNvSpPr/>
          <p:nvPr/>
        </p:nvSpPr>
        <p:spPr>
          <a:xfrm>
            <a:off x="10627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3" name="Line 62"/>
          <p:cNvSpPr/>
          <p:nvPr/>
        </p:nvSpPr>
        <p:spPr>
          <a:xfrm>
            <a:off x="112536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4" name="Line 63"/>
          <p:cNvSpPr/>
          <p:nvPr/>
        </p:nvSpPr>
        <p:spPr>
          <a:xfrm>
            <a:off x="119160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5" name="Line 64"/>
          <p:cNvSpPr/>
          <p:nvPr/>
        </p:nvSpPr>
        <p:spPr>
          <a:xfrm>
            <a:off x="125424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6" name="Line 65"/>
          <p:cNvSpPr/>
          <p:nvPr/>
        </p:nvSpPr>
        <p:spPr>
          <a:xfrm>
            <a:off x="131976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7" name="Line 66"/>
          <p:cNvSpPr/>
          <p:nvPr/>
        </p:nvSpPr>
        <p:spPr>
          <a:xfrm>
            <a:off x="13831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8" name="Line 67"/>
          <p:cNvSpPr/>
          <p:nvPr/>
        </p:nvSpPr>
        <p:spPr>
          <a:xfrm>
            <a:off x="14486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79" name="Line 68"/>
          <p:cNvSpPr/>
          <p:nvPr/>
        </p:nvSpPr>
        <p:spPr>
          <a:xfrm>
            <a:off x="15109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0" name="Line 69"/>
          <p:cNvSpPr/>
          <p:nvPr/>
        </p:nvSpPr>
        <p:spPr>
          <a:xfrm>
            <a:off x="157644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1" name="Line 70"/>
          <p:cNvSpPr/>
          <p:nvPr/>
        </p:nvSpPr>
        <p:spPr>
          <a:xfrm>
            <a:off x="163980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2" name="Line 71"/>
          <p:cNvSpPr/>
          <p:nvPr/>
        </p:nvSpPr>
        <p:spPr>
          <a:xfrm>
            <a:off x="17053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3" name="Line 72"/>
          <p:cNvSpPr/>
          <p:nvPr/>
        </p:nvSpPr>
        <p:spPr>
          <a:xfrm>
            <a:off x="176796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4" name="Line 73"/>
          <p:cNvSpPr/>
          <p:nvPr/>
        </p:nvSpPr>
        <p:spPr>
          <a:xfrm>
            <a:off x="18331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5" name="Line 74"/>
          <p:cNvSpPr/>
          <p:nvPr/>
        </p:nvSpPr>
        <p:spPr>
          <a:xfrm>
            <a:off x="1896840" y="6263280"/>
            <a:ext cx="72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6" name="Line 75"/>
          <p:cNvSpPr/>
          <p:nvPr/>
        </p:nvSpPr>
        <p:spPr>
          <a:xfrm>
            <a:off x="196128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7" name="Line 76"/>
          <p:cNvSpPr/>
          <p:nvPr/>
        </p:nvSpPr>
        <p:spPr>
          <a:xfrm>
            <a:off x="20257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8" name="Line 77"/>
          <p:cNvSpPr/>
          <p:nvPr/>
        </p:nvSpPr>
        <p:spPr>
          <a:xfrm>
            <a:off x="209016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89" name="Line 78"/>
          <p:cNvSpPr/>
          <p:nvPr/>
        </p:nvSpPr>
        <p:spPr>
          <a:xfrm>
            <a:off x="21535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0" name="Line 79"/>
          <p:cNvSpPr/>
          <p:nvPr/>
        </p:nvSpPr>
        <p:spPr>
          <a:xfrm>
            <a:off x="221796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1" name="Line 80"/>
          <p:cNvSpPr/>
          <p:nvPr/>
        </p:nvSpPr>
        <p:spPr>
          <a:xfrm>
            <a:off x="228348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2" name="Line 81"/>
          <p:cNvSpPr/>
          <p:nvPr/>
        </p:nvSpPr>
        <p:spPr>
          <a:xfrm>
            <a:off x="23468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3" name="Line 82"/>
          <p:cNvSpPr/>
          <p:nvPr/>
        </p:nvSpPr>
        <p:spPr>
          <a:xfrm>
            <a:off x="241236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4" name="Line 83"/>
          <p:cNvSpPr/>
          <p:nvPr/>
        </p:nvSpPr>
        <p:spPr>
          <a:xfrm>
            <a:off x="24746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5" name="Line 84"/>
          <p:cNvSpPr/>
          <p:nvPr/>
        </p:nvSpPr>
        <p:spPr>
          <a:xfrm>
            <a:off x="254016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6" name="Line 85"/>
          <p:cNvSpPr/>
          <p:nvPr/>
        </p:nvSpPr>
        <p:spPr>
          <a:xfrm>
            <a:off x="26035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7" name="Line 86"/>
          <p:cNvSpPr/>
          <p:nvPr/>
        </p:nvSpPr>
        <p:spPr>
          <a:xfrm>
            <a:off x="26690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8" name="Line 87"/>
          <p:cNvSpPr/>
          <p:nvPr/>
        </p:nvSpPr>
        <p:spPr>
          <a:xfrm>
            <a:off x="273168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899" name="Line 88"/>
          <p:cNvSpPr/>
          <p:nvPr/>
        </p:nvSpPr>
        <p:spPr>
          <a:xfrm>
            <a:off x="27979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0" name="Line 89"/>
          <p:cNvSpPr/>
          <p:nvPr/>
        </p:nvSpPr>
        <p:spPr>
          <a:xfrm>
            <a:off x="286056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1" name="Line 90"/>
          <p:cNvSpPr/>
          <p:nvPr/>
        </p:nvSpPr>
        <p:spPr>
          <a:xfrm>
            <a:off x="292608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2" name="Line 91"/>
          <p:cNvSpPr/>
          <p:nvPr/>
        </p:nvSpPr>
        <p:spPr>
          <a:xfrm>
            <a:off x="29894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3" name="Line 92"/>
          <p:cNvSpPr/>
          <p:nvPr/>
        </p:nvSpPr>
        <p:spPr>
          <a:xfrm>
            <a:off x="305496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4" name="Line 93"/>
          <p:cNvSpPr/>
          <p:nvPr/>
        </p:nvSpPr>
        <p:spPr>
          <a:xfrm>
            <a:off x="311724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5" name="Line 94"/>
          <p:cNvSpPr/>
          <p:nvPr/>
        </p:nvSpPr>
        <p:spPr>
          <a:xfrm>
            <a:off x="318168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6" name="Line 95"/>
          <p:cNvSpPr/>
          <p:nvPr/>
        </p:nvSpPr>
        <p:spPr>
          <a:xfrm>
            <a:off x="32461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7" name="Line 96"/>
          <p:cNvSpPr/>
          <p:nvPr/>
        </p:nvSpPr>
        <p:spPr>
          <a:xfrm>
            <a:off x="331056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8" name="Line 97"/>
          <p:cNvSpPr/>
          <p:nvPr/>
        </p:nvSpPr>
        <p:spPr>
          <a:xfrm>
            <a:off x="3373920" y="6288480"/>
            <a:ext cx="108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09" name="Line 98"/>
          <p:cNvSpPr/>
          <p:nvPr/>
        </p:nvSpPr>
        <p:spPr>
          <a:xfrm>
            <a:off x="3438720" y="6288480"/>
            <a:ext cx="720" cy="252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10" name="Line 99"/>
          <p:cNvSpPr/>
          <p:nvPr/>
        </p:nvSpPr>
        <p:spPr>
          <a:xfrm>
            <a:off x="3503880" y="6263280"/>
            <a:ext cx="1080" cy="50400"/>
          </a:xfrm>
          <a:prstGeom prst="line">
            <a:avLst/>
          </a:prstGeom>
          <a:ln>
            <a:solidFill>
              <a:srgbClr val="161616"/>
            </a:solidFill>
          </a:ln>
        </p:spPr>
      </p:sp>
      <p:sp>
        <p:nvSpPr>
          <p:cNvPr id="1911" name="CustomShape 100"/>
          <p:cNvSpPr/>
          <p:nvPr/>
        </p:nvSpPr>
        <p:spPr>
          <a:xfrm>
            <a:off x="89892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12" name="CustomShape 101"/>
          <p:cNvSpPr/>
          <p:nvPr/>
        </p:nvSpPr>
        <p:spPr>
          <a:xfrm>
            <a:off x="117684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913" name="CustomShape 102"/>
          <p:cNvSpPr/>
          <p:nvPr/>
        </p:nvSpPr>
        <p:spPr>
          <a:xfrm>
            <a:off x="125568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14" name="CustomShape 103"/>
          <p:cNvSpPr/>
          <p:nvPr/>
        </p:nvSpPr>
        <p:spPr>
          <a:xfrm>
            <a:off x="150588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915" name="CustomShape 104"/>
          <p:cNvSpPr/>
          <p:nvPr/>
        </p:nvSpPr>
        <p:spPr>
          <a:xfrm>
            <a:off x="158436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16" name="CustomShape 105"/>
          <p:cNvSpPr/>
          <p:nvPr/>
        </p:nvSpPr>
        <p:spPr>
          <a:xfrm>
            <a:off x="182520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917" name="CustomShape 106"/>
          <p:cNvSpPr/>
          <p:nvPr/>
        </p:nvSpPr>
        <p:spPr>
          <a:xfrm>
            <a:off x="190368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18" name="CustomShape 107"/>
          <p:cNvSpPr/>
          <p:nvPr/>
        </p:nvSpPr>
        <p:spPr>
          <a:xfrm>
            <a:off x="213552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919" name="CustomShape 108"/>
          <p:cNvSpPr/>
          <p:nvPr/>
        </p:nvSpPr>
        <p:spPr>
          <a:xfrm>
            <a:off x="221400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20" name="CustomShape 109"/>
          <p:cNvSpPr/>
          <p:nvPr/>
        </p:nvSpPr>
        <p:spPr>
          <a:xfrm>
            <a:off x="246420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1921" name="CustomShape 110"/>
          <p:cNvSpPr/>
          <p:nvPr/>
        </p:nvSpPr>
        <p:spPr>
          <a:xfrm>
            <a:off x="254304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22" name="CustomShape 111"/>
          <p:cNvSpPr/>
          <p:nvPr/>
        </p:nvSpPr>
        <p:spPr>
          <a:xfrm>
            <a:off x="278856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6</a:t>
            </a:r>
            <a:endParaRPr/>
          </a:p>
        </p:txBody>
      </p:sp>
      <p:sp>
        <p:nvSpPr>
          <p:cNvPr id="1923" name="CustomShape 112"/>
          <p:cNvSpPr/>
          <p:nvPr/>
        </p:nvSpPr>
        <p:spPr>
          <a:xfrm>
            <a:off x="286704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24" name="CustomShape 113"/>
          <p:cNvSpPr/>
          <p:nvPr/>
        </p:nvSpPr>
        <p:spPr>
          <a:xfrm>
            <a:off x="309888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7</a:t>
            </a:r>
            <a:endParaRPr/>
          </a:p>
        </p:txBody>
      </p:sp>
      <p:sp>
        <p:nvSpPr>
          <p:cNvPr id="1925" name="CustomShape 114"/>
          <p:cNvSpPr/>
          <p:nvPr/>
        </p:nvSpPr>
        <p:spPr>
          <a:xfrm>
            <a:off x="317736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26" name="CustomShape 115"/>
          <p:cNvSpPr/>
          <p:nvPr/>
        </p:nvSpPr>
        <p:spPr>
          <a:xfrm>
            <a:off x="342576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8</a:t>
            </a:r>
            <a:endParaRPr/>
          </a:p>
        </p:txBody>
      </p:sp>
      <p:sp>
        <p:nvSpPr>
          <p:cNvPr id="1927" name="CustomShape 116"/>
          <p:cNvSpPr/>
          <p:nvPr/>
        </p:nvSpPr>
        <p:spPr>
          <a:xfrm>
            <a:off x="3504240" y="6322680"/>
            <a:ext cx="84960" cy="18288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161616"/>
                </a:solidFill>
                <a:latin typeface="Arial"/>
              </a:rPr>
              <a:t>0</a:t>
            </a:r>
            <a:endParaRPr/>
          </a:p>
        </p:txBody>
      </p:sp>
      <p:sp>
        <p:nvSpPr>
          <p:cNvPr id="1928" name="Line 117"/>
          <p:cNvSpPr/>
          <p:nvPr/>
        </p:nvSpPr>
        <p:spPr>
          <a:xfrm>
            <a:off x="1328760" y="4852080"/>
            <a:ext cx="6444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29" name="Line 118"/>
          <p:cNvSpPr/>
          <p:nvPr/>
        </p:nvSpPr>
        <p:spPr>
          <a:xfrm>
            <a:off x="1328760" y="5311440"/>
            <a:ext cx="64440" cy="72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0" name="Line 119"/>
          <p:cNvSpPr/>
          <p:nvPr/>
        </p:nvSpPr>
        <p:spPr>
          <a:xfrm flipV="1">
            <a:off x="1360080" y="5106960"/>
            <a:ext cx="720" cy="2174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1" name="Line 120"/>
          <p:cNvSpPr/>
          <p:nvPr/>
        </p:nvSpPr>
        <p:spPr>
          <a:xfrm flipV="1">
            <a:off x="1360080" y="4836960"/>
            <a:ext cx="720" cy="21960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2" name="Line 121"/>
          <p:cNvSpPr/>
          <p:nvPr/>
        </p:nvSpPr>
        <p:spPr>
          <a:xfrm flipH="1">
            <a:off x="1336680" y="5058720"/>
            <a:ext cx="23400" cy="4716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3" name="Line 122"/>
          <p:cNvSpPr/>
          <p:nvPr/>
        </p:nvSpPr>
        <p:spPr>
          <a:xfrm>
            <a:off x="1336680" y="5105880"/>
            <a:ext cx="4752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4" name="Line 123"/>
          <p:cNvSpPr/>
          <p:nvPr/>
        </p:nvSpPr>
        <p:spPr>
          <a:xfrm flipH="1" flipV="1">
            <a:off x="1360080" y="5058720"/>
            <a:ext cx="24120" cy="4716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5" name="Line 124"/>
          <p:cNvSpPr/>
          <p:nvPr/>
        </p:nvSpPr>
        <p:spPr>
          <a:xfrm>
            <a:off x="1727640" y="5044320"/>
            <a:ext cx="6336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6" name="Line 125"/>
          <p:cNvSpPr/>
          <p:nvPr/>
        </p:nvSpPr>
        <p:spPr>
          <a:xfrm>
            <a:off x="1727640" y="5704920"/>
            <a:ext cx="6336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7" name="Line 126"/>
          <p:cNvSpPr/>
          <p:nvPr/>
        </p:nvSpPr>
        <p:spPr>
          <a:xfrm flipV="1">
            <a:off x="1758600" y="5401080"/>
            <a:ext cx="1080" cy="3232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8" name="Line 127"/>
          <p:cNvSpPr/>
          <p:nvPr/>
        </p:nvSpPr>
        <p:spPr>
          <a:xfrm flipV="1">
            <a:off x="1758600" y="5027400"/>
            <a:ext cx="1080" cy="32112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39" name="Line 128"/>
          <p:cNvSpPr/>
          <p:nvPr/>
        </p:nvSpPr>
        <p:spPr>
          <a:xfrm flipH="1">
            <a:off x="1734480" y="5350680"/>
            <a:ext cx="24120" cy="482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0" name="Line 129"/>
          <p:cNvSpPr/>
          <p:nvPr/>
        </p:nvSpPr>
        <p:spPr>
          <a:xfrm>
            <a:off x="1734480" y="5398920"/>
            <a:ext cx="4860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1" name="Line 130"/>
          <p:cNvSpPr/>
          <p:nvPr/>
        </p:nvSpPr>
        <p:spPr>
          <a:xfrm flipH="1" flipV="1">
            <a:off x="1758600" y="5350680"/>
            <a:ext cx="24480" cy="482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2" name="Line 131"/>
          <p:cNvSpPr/>
          <p:nvPr/>
        </p:nvSpPr>
        <p:spPr>
          <a:xfrm>
            <a:off x="2600640" y="5383800"/>
            <a:ext cx="6552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3" name="Line 132"/>
          <p:cNvSpPr/>
          <p:nvPr/>
        </p:nvSpPr>
        <p:spPr>
          <a:xfrm>
            <a:off x="2600640" y="6081840"/>
            <a:ext cx="65520" cy="72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4" name="Line 133"/>
          <p:cNvSpPr/>
          <p:nvPr/>
        </p:nvSpPr>
        <p:spPr>
          <a:xfrm flipV="1">
            <a:off x="2633040" y="5758560"/>
            <a:ext cx="720" cy="34020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5" name="Line 134"/>
          <p:cNvSpPr/>
          <p:nvPr/>
        </p:nvSpPr>
        <p:spPr>
          <a:xfrm flipV="1">
            <a:off x="2633040" y="5367600"/>
            <a:ext cx="720" cy="3394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6" name="Line 135"/>
          <p:cNvSpPr/>
          <p:nvPr/>
        </p:nvSpPr>
        <p:spPr>
          <a:xfrm flipH="1">
            <a:off x="2607840" y="5709240"/>
            <a:ext cx="25200" cy="482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7" name="Line 136"/>
          <p:cNvSpPr/>
          <p:nvPr/>
        </p:nvSpPr>
        <p:spPr>
          <a:xfrm>
            <a:off x="2607840" y="5757480"/>
            <a:ext cx="4932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8" name="Line 137"/>
          <p:cNvSpPr/>
          <p:nvPr/>
        </p:nvSpPr>
        <p:spPr>
          <a:xfrm flipH="1" flipV="1">
            <a:off x="2633040" y="5709240"/>
            <a:ext cx="24120" cy="482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49" name="Line 138"/>
          <p:cNvSpPr/>
          <p:nvPr/>
        </p:nvSpPr>
        <p:spPr>
          <a:xfrm>
            <a:off x="1091880" y="4829040"/>
            <a:ext cx="6264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0" name="Line 139"/>
          <p:cNvSpPr/>
          <p:nvPr/>
        </p:nvSpPr>
        <p:spPr>
          <a:xfrm>
            <a:off x="1091880" y="4905360"/>
            <a:ext cx="6264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1" name="Line 140"/>
          <p:cNvSpPr/>
          <p:nvPr/>
        </p:nvSpPr>
        <p:spPr>
          <a:xfrm flipV="1">
            <a:off x="1122120" y="4891320"/>
            <a:ext cx="1080" cy="2340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2" name="Line 141"/>
          <p:cNvSpPr/>
          <p:nvPr/>
        </p:nvSpPr>
        <p:spPr>
          <a:xfrm flipV="1">
            <a:off x="1122120" y="4820040"/>
            <a:ext cx="1080" cy="2016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3" name="CustomShape 142"/>
          <p:cNvSpPr/>
          <p:nvPr/>
        </p:nvSpPr>
        <p:spPr>
          <a:xfrm>
            <a:off x="1099440" y="4841280"/>
            <a:ext cx="46800" cy="478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1954" name="Line 143"/>
          <p:cNvSpPr/>
          <p:nvPr/>
        </p:nvSpPr>
        <p:spPr>
          <a:xfrm>
            <a:off x="1347840" y="4672800"/>
            <a:ext cx="6336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5" name="Line 144"/>
          <p:cNvSpPr/>
          <p:nvPr/>
        </p:nvSpPr>
        <p:spPr>
          <a:xfrm>
            <a:off x="1347840" y="4865400"/>
            <a:ext cx="63360" cy="72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6" name="Line 145"/>
          <p:cNvSpPr/>
          <p:nvPr/>
        </p:nvSpPr>
        <p:spPr>
          <a:xfrm flipV="1">
            <a:off x="1380240" y="4794840"/>
            <a:ext cx="720" cy="9072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7" name="Line 146"/>
          <p:cNvSpPr/>
          <p:nvPr/>
        </p:nvSpPr>
        <p:spPr>
          <a:xfrm flipV="1">
            <a:off x="1380240" y="4652640"/>
            <a:ext cx="720" cy="9072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58" name="CustomShape 147"/>
          <p:cNvSpPr/>
          <p:nvPr/>
        </p:nvSpPr>
        <p:spPr>
          <a:xfrm>
            <a:off x="1355040" y="4744440"/>
            <a:ext cx="48960" cy="48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1959" name="Line 148"/>
          <p:cNvSpPr/>
          <p:nvPr/>
        </p:nvSpPr>
        <p:spPr>
          <a:xfrm>
            <a:off x="1854360" y="4991040"/>
            <a:ext cx="6552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0" name="Line 149"/>
          <p:cNvSpPr/>
          <p:nvPr/>
        </p:nvSpPr>
        <p:spPr>
          <a:xfrm>
            <a:off x="1854360" y="5421960"/>
            <a:ext cx="6552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1" name="Line 150"/>
          <p:cNvSpPr/>
          <p:nvPr/>
        </p:nvSpPr>
        <p:spPr>
          <a:xfrm flipV="1">
            <a:off x="1887480" y="5231880"/>
            <a:ext cx="1080" cy="19836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2" name="Line 151"/>
          <p:cNvSpPr/>
          <p:nvPr/>
        </p:nvSpPr>
        <p:spPr>
          <a:xfrm flipV="1">
            <a:off x="1887480" y="4979880"/>
            <a:ext cx="1080" cy="20052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3" name="CustomShape 152"/>
          <p:cNvSpPr/>
          <p:nvPr/>
        </p:nvSpPr>
        <p:spPr>
          <a:xfrm>
            <a:off x="1863720" y="5182560"/>
            <a:ext cx="47880" cy="4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1964" name="Line 153"/>
          <p:cNvSpPr/>
          <p:nvPr/>
        </p:nvSpPr>
        <p:spPr>
          <a:xfrm>
            <a:off x="2676240" y="5633640"/>
            <a:ext cx="6552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5" name="Line 154"/>
          <p:cNvSpPr/>
          <p:nvPr/>
        </p:nvSpPr>
        <p:spPr>
          <a:xfrm>
            <a:off x="2676240" y="6172200"/>
            <a:ext cx="65520" cy="1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6" name="Line 155"/>
          <p:cNvSpPr/>
          <p:nvPr/>
        </p:nvSpPr>
        <p:spPr>
          <a:xfrm flipV="1">
            <a:off x="2709360" y="5928480"/>
            <a:ext cx="1080" cy="31716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7" name="Line 156"/>
          <p:cNvSpPr/>
          <p:nvPr/>
        </p:nvSpPr>
        <p:spPr>
          <a:xfrm flipV="1">
            <a:off x="2709360" y="5560200"/>
            <a:ext cx="1080" cy="316080"/>
          </a:xfrm>
          <a:prstGeom prst="line">
            <a:avLst/>
          </a:prstGeom>
          <a:ln>
            <a:solidFill>
              <a:srgbClr val="ff0000"/>
            </a:solidFill>
          </a:ln>
        </p:spPr>
      </p:sp>
      <p:sp>
        <p:nvSpPr>
          <p:cNvPr id="1968" name="CustomShape 157"/>
          <p:cNvSpPr/>
          <p:nvPr/>
        </p:nvSpPr>
        <p:spPr>
          <a:xfrm>
            <a:off x="2686320" y="5878440"/>
            <a:ext cx="46800" cy="468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1969" name="Line 158"/>
          <p:cNvSpPr/>
          <p:nvPr/>
        </p:nvSpPr>
        <p:spPr>
          <a:xfrm>
            <a:off x="1072080" y="4732200"/>
            <a:ext cx="6336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0" name="Line 159"/>
          <p:cNvSpPr/>
          <p:nvPr/>
        </p:nvSpPr>
        <p:spPr>
          <a:xfrm>
            <a:off x="1072080" y="4970880"/>
            <a:ext cx="6336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1" name="Line 160"/>
          <p:cNvSpPr/>
          <p:nvPr/>
        </p:nvSpPr>
        <p:spPr>
          <a:xfrm flipV="1">
            <a:off x="1103040" y="4878360"/>
            <a:ext cx="1080" cy="1148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2" name="Line 161"/>
          <p:cNvSpPr/>
          <p:nvPr/>
        </p:nvSpPr>
        <p:spPr>
          <a:xfrm flipV="1">
            <a:off x="1103040" y="4712040"/>
            <a:ext cx="1080" cy="11484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3" name="Line 162"/>
          <p:cNvSpPr/>
          <p:nvPr/>
        </p:nvSpPr>
        <p:spPr>
          <a:xfrm flipH="1">
            <a:off x="1080000" y="4829040"/>
            <a:ext cx="23040" cy="4716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4" name="Line 163"/>
          <p:cNvSpPr/>
          <p:nvPr/>
        </p:nvSpPr>
        <p:spPr>
          <a:xfrm>
            <a:off x="1080000" y="4876200"/>
            <a:ext cx="47160" cy="108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5" name="Line 164"/>
          <p:cNvSpPr/>
          <p:nvPr/>
        </p:nvSpPr>
        <p:spPr>
          <a:xfrm flipH="1" flipV="1">
            <a:off x="1103040" y="4829040"/>
            <a:ext cx="24120" cy="47160"/>
          </a:xfrm>
          <a:prstGeom prst="line">
            <a:avLst/>
          </a:prstGeom>
          <a:ln>
            <a:solidFill>
              <a:srgbClr val="0000ff"/>
            </a:solidFill>
          </a:ln>
        </p:spPr>
      </p:sp>
      <p:sp>
        <p:nvSpPr>
          <p:cNvPr id="1976" name="CustomShape 165"/>
          <p:cNvSpPr/>
          <p:nvPr/>
        </p:nvSpPr>
        <p:spPr>
          <a:xfrm>
            <a:off x="2784960" y="4516560"/>
            <a:ext cx="2275200" cy="913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CDF</a:t>
            </a:r>
            <a:r>
              <a:rPr lang="en-US">
                <a:solidFill>
                  <a:srgbClr val="000000"/>
                </a:solidFill>
                <a:latin typeface="Calibri"/>
              </a:rPr>
              <a:t>+</a:t>
            </a:r>
            <a:r>
              <a:rPr lang="en-US">
                <a:solidFill>
                  <a:srgbClr val="0000ff"/>
                </a:solidFill>
                <a:latin typeface="Calibri"/>
              </a:rPr>
              <a:t>D0</a:t>
            </a:r>
            <a:r>
              <a:rPr lang="en-US">
                <a:solidFill>
                  <a:srgbClr val="000000"/>
                </a:solidFill>
                <a:latin typeface="Calibri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QCD contributions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are very large</a:t>
            </a:r>
            <a:endParaRPr/>
          </a:p>
        </p:txBody>
      </p:sp>
      <p:sp>
        <p:nvSpPr>
          <p:cNvPr id="1977" name="CustomShape 166"/>
          <p:cNvSpPr/>
          <p:nvPr/>
        </p:nvSpPr>
        <p:spPr>
          <a:xfrm rot="16200000">
            <a:off x="345960" y="4482000"/>
            <a:ext cx="646200" cy="4017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 baseline="30000">
                <a:solidFill>
                  <a:srgbClr val="000000"/>
                </a:solidFill>
                <a:latin typeface="Calibri"/>
              </a:rPr>
              <a:t>CS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978" name="CustomShape 167"/>
          <p:cNvSpPr/>
          <p:nvPr/>
        </p:nvSpPr>
        <p:spPr>
          <a:xfrm>
            <a:off x="2523600" y="6407280"/>
            <a:ext cx="122796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1600">
                <a:solidFill>
                  <a:srgbClr val="000000"/>
                </a:solidFill>
                <a:latin typeface="Calibri"/>
              </a:rPr>
              <a:t> [GeV/c]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TextShape 1"/>
          <p:cNvSpPr txBox="1"/>
          <p:nvPr/>
        </p:nvSpPr>
        <p:spPr>
          <a:xfrm>
            <a:off x="457200" y="11160"/>
            <a:ext cx="8229240" cy="6537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λ</a:t>
            </a:r>
            <a:r>
              <a:rPr b="1" i="1" lang="en-US" sz="2800" baseline="-25000">
                <a:solidFill>
                  <a:srgbClr val="558ed5"/>
                </a:solidFill>
                <a:latin typeface="Calibri"/>
                <a:ea typeface="ＭＳ Ｐゴシック"/>
              </a:rPr>
              <a:t>θ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(CS)  vs  </a:t>
            </a:r>
            <a:r>
              <a:rPr b="1" i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λ</a:t>
            </a:r>
            <a:endParaRPr/>
          </a:p>
        </p:txBody>
      </p:sp>
      <p:sp>
        <p:nvSpPr>
          <p:cNvPr id="1980" name="CustomShape 2"/>
          <p:cNvSpPr/>
          <p:nvPr/>
        </p:nvSpPr>
        <p:spPr>
          <a:xfrm>
            <a:off x="5115600" y="-171360"/>
            <a:ext cx="418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Arial"/>
              </a:rPr>
              <a:t>~</a:t>
            </a:r>
            <a:endParaRPr/>
          </a:p>
        </p:txBody>
      </p:sp>
      <p:sp>
        <p:nvSpPr>
          <p:cNvPr id="1981" name="TextShape 3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964D361-C78F-4AC6-A902-719CADC87E95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98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60760" y="1392120"/>
            <a:ext cx="4184280" cy="3065040"/>
          </a:xfrm>
          <a:prstGeom prst="rect">
            <a:avLst/>
          </a:prstGeom>
          <a:ln w="9360">
            <a:noFill/>
          </a:ln>
        </p:spPr>
      </p:pic>
      <p:pic>
        <p:nvPicPr>
          <p:cNvPr id="1983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20" y="1378080"/>
            <a:ext cx="4182840" cy="3063600"/>
          </a:xfrm>
          <a:prstGeom prst="rect">
            <a:avLst/>
          </a:prstGeom>
          <a:ln w="9360">
            <a:noFill/>
          </a:ln>
        </p:spPr>
      </p:pic>
      <p:sp>
        <p:nvSpPr>
          <p:cNvPr id="1984" name="CustomShape 4"/>
          <p:cNvSpPr/>
          <p:nvPr/>
        </p:nvSpPr>
        <p:spPr>
          <a:xfrm>
            <a:off x="3451320" y="1475640"/>
            <a:ext cx="628560" cy="40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985" name="CustomShape 5"/>
          <p:cNvSpPr/>
          <p:nvPr/>
        </p:nvSpPr>
        <p:spPr>
          <a:xfrm>
            <a:off x="3281400" y="151704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fa00"/>
                </a:solidFill>
                <a:latin typeface="Calibri"/>
              </a:rPr>
              <a:t>λ</a:t>
            </a:r>
            <a:r>
              <a:rPr b="1" lang="en-US">
                <a:solidFill>
                  <a:srgbClr val="00fa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1986" name="CustomShape 6"/>
          <p:cNvSpPr/>
          <p:nvPr/>
        </p:nvSpPr>
        <p:spPr>
          <a:xfrm>
            <a:off x="3360240" y="138600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fa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987" name="CustomShape 7"/>
          <p:cNvSpPr/>
          <p:nvPr/>
        </p:nvSpPr>
        <p:spPr>
          <a:xfrm>
            <a:off x="7661520" y="1480320"/>
            <a:ext cx="628560" cy="40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rnd" w="936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988" name="CustomShape 8"/>
          <p:cNvSpPr/>
          <p:nvPr/>
        </p:nvSpPr>
        <p:spPr>
          <a:xfrm>
            <a:off x="7491240" y="1521720"/>
            <a:ext cx="1025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fa00"/>
                </a:solidFill>
                <a:latin typeface="Calibri"/>
              </a:rPr>
              <a:t>λ</a:t>
            </a:r>
            <a:r>
              <a:rPr b="1" lang="en-US">
                <a:solidFill>
                  <a:srgbClr val="00fa00"/>
                </a:solidFill>
                <a:latin typeface="Calibri"/>
              </a:rPr>
              <a:t> = +1</a:t>
            </a:r>
            <a:endParaRPr/>
          </a:p>
        </p:txBody>
      </p:sp>
      <p:sp>
        <p:nvSpPr>
          <p:cNvPr id="1989" name="CustomShape 9"/>
          <p:cNvSpPr/>
          <p:nvPr/>
        </p:nvSpPr>
        <p:spPr>
          <a:xfrm>
            <a:off x="7570080" y="139068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fa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1990" name="CustomShape 10"/>
          <p:cNvSpPr/>
          <p:nvPr/>
        </p:nvSpPr>
        <p:spPr>
          <a:xfrm>
            <a:off x="3799440" y="4067280"/>
            <a:ext cx="5407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f</a:t>
            </a:r>
            <a:r>
              <a:rPr lang="en-US" baseline="-25000">
                <a:solidFill>
                  <a:srgbClr val="000000"/>
                </a:solidFill>
                <a:latin typeface="Arial"/>
              </a:rPr>
              <a:t>QCD</a:t>
            </a:r>
            <a:endParaRPr/>
          </a:p>
        </p:txBody>
      </p:sp>
      <p:sp>
        <p:nvSpPr>
          <p:cNvPr id="1991" name="CustomShape 11"/>
          <p:cNvSpPr/>
          <p:nvPr/>
        </p:nvSpPr>
        <p:spPr>
          <a:xfrm>
            <a:off x="7963560" y="4070520"/>
            <a:ext cx="54072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f</a:t>
            </a:r>
            <a:r>
              <a:rPr lang="en-US" baseline="-25000">
                <a:solidFill>
                  <a:srgbClr val="000000"/>
                </a:solidFill>
                <a:latin typeface="Arial"/>
              </a:rPr>
              <a:t>QCD</a:t>
            </a:r>
            <a:endParaRPr/>
          </a:p>
        </p:txBody>
      </p:sp>
      <p:sp>
        <p:nvSpPr>
          <p:cNvPr id="1992" name="CustomShape 12"/>
          <p:cNvSpPr/>
          <p:nvPr/>
        </p:nvSpPr>
        <p:spPr>
          <a:xfrm>
            <a:off x="-97200" y="1084320"/>
            <a:ext cx="52254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1: dominating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q-q</a:t>
            </a:r>
            <a:r>
              <a:rPr b="1" lang="en-US">
                <a:solidFill>
                  <a:srgbClr val="000000"/>
                </a:solidFill>
                <a:latin typeface="Calibri"/>
              </a:rPr>
              <a:t>bar</a:t>
            </a:r>
            <a:r>
              <a:rPr lang="en-US">
                <a:solidFill>
                  <a:srgbClr val="000000"/>
                </a:solidFill>
                <a:latin typeface="Calibri"/>
              </a:rPr>
              <a:t> QCD corrections</a:t>
            </a:r>
            <a:endParaRPr/>
          </a:p>
        </p:txBody>
      </p:sp>
      <p:sp>
        <p:nvSpPr>
          <p:cNvPr id="1993" name="CustomShape 13"/>
          <p:cNvSpPr/>
          <p:nvPr/>
        </p:nvSpPr>
        <p:spPr>
          <a:xfrm>
            <a:off x="4365720" y="1076400"/>
            <a:ext cx="47955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case 2: dominating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q-g</a:t>
            </a:r>
            <a:r>
              <a:rPr lang="en-US">
                <a:solidFill>
                  <a:srgbClr val="000000"/>
                </a:solidFill>
                <a:latin typeface="Calibri"/>
              </a:rPr>
              <a:t> QCD corrections</a:t>
            </a:r>
            <a:endParaRPr/>
          </a:p>
        </p:txBody>
      </p:sp>
      <p:sp>
        <p:nvSpPr>
          <p:cNvPr id="1994" name="CustomShape 14"/>
          <p:cNvSpPr/>
          <p:nvPr/>
        </p:nvSpPr>
        <p:spPr>
          <a:xfrm>
            <a:off x="925560" y="3003480"/>
            <a:ext cx="16002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0000ff"/>
                </a:solidFill>
                <a:latin typeface="Calibri"/>
              </a:rPr>
              <a:t>T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50 GeV/c</a:t>
            </a:r>
            <a:endParaRPr/>
          </a:p>
        </p:txBody>
      </p:sp>
      <p:sp>
        <p:nvSpPr>
          <p:cNvPr id="1995" name="CustomShape 15"/>
          <p:cNvSpPr/>
          <p:nvPr/>
        </p:nvSpPr>
        <p:spPr>
          <a:xfrm>
            <a:off x="898560" y="3282840"/>
            <a:ext cx="17298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 = 200 GeV/c</a:t>
            </a:r>
            <a:endParaRPr/>
          </a:p>
        </p:txBody>
      </p:sp>
      <p:sp>
        <p:nvSpPr>
          <p:cNvPr id="1996" name="CustomShape 16"/>
          <p:cNvSpPr/>
          <p:nvPr/>
        </p:nvSpPr>
        <p:spPr>
          <a:xfrm rot="1461600">
            <a:off x="6959520" y="289260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y </a:t>
            </a:r>
            <a:r>
              <a:rPr lang="en-US">
                <a:solidFill>
                  <a:srgbClr val="ff0000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1997" name="CustomShape 17"/>
          <p:cNvSpPr/>
          <p:nvPr/>
        </p:nvSpPr>
        <p:spPr>
          <a:xfrm rot="1305600">
            <a:off x="7102080" y="26164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y </a:t>
            </a:r>
            <a:r>
              <a:rPr lang="en-US">
                <a:solidFill>
                  <a:srgbClr val="ff0000"/>
                </a:solidFill>
                <a:latin typeface="Calibri"/>
              </a:rPr>
              <a:t>= 2</a:t>
            </a:r>
            <a:endParaRPr/>
          </a:p>
        </p:txBody>
      </p:sp>
      <p:sp>
        <p:nvSpPr>
          <p:cNvPr id="1998" name="CustomShape 18"/>
          <p:cNvSpPr/>
          <p:nvPr/>
        </p:nvSpPr>
        <p:spPr>
          <a:xfrm>
            <a:off x="5135400" y="3008160"/>
            <a:ext cx="16002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0000ff"/>
                </a:solidFill>
                <a:latin typeface="Calibri"/>
              </a:rPr>
              <a:t>T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50 GeV/c</a:t>
            </a:r>
            <a:endParaRPr/>
          </a:p>
        </p:txBody>
      </p:sp>
      <p:sp>
        <p:nvSpPr>
          <p:cNvPr id="1999" name="CustomShape 19"/>
          <p:cNvSpPr/>
          <p:nvPr/>
        </p:nvSpPr>
        <p:spPr>
          <a:xfrm>
            <a:off x="5108760" y="3286080"/>
            <a:ext cx="1729800" cy="3672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1600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 sz="1600">
                <a:solidFill>
                  <a:srgbClr val="ff0000"/>
                </a:solidFill>
                <a:latin typeface="Calibri"/>
              </a:rPr>
              <a:t> = 200 GeV/c</a:t>
            </a:r>
            <a:endParaRPr/>
          </a:p>
        </p:txBody>
      </p:sp>
      <p:sp>
        <p:nvSpPr>
          <p:cNvPr id="2000" name="CustomShape 20"/>
          <p:cNvSpPr/>
          <p:nvPr/>
        </p:nvSpPr>
        <p:spPr>
          <a:xfrm rot="1084200">
            <a:off x="7669080" y="25372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</a:rPr>
              <a:t>y </a:t>
            </a:r>
            <a:r>
              <a:rPr lang="en-US">
                <a:solidFill>
                  <a:srgbClr val="0000ff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2001" name="CustomShape 21"/>
          <p:cNvSpPr/>
          <p:nvPr/>
        </p:nvSpPr>
        <p:spPr>
          <a:xfrm rot="744000">
            <a:off x="7730640" y="2225880"/>
            <a:ext cx="79848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ff"/>
                </a:solidFill>
                <a:latin typeface="Calibri"/>
              </a:rPr>
              <a:t>y </a:t>
            </a:r>
            <a:r>
              <a:rPr lang="en-US">
                <a:solidFill>
                  <a:srgbClr val="0000ff"/>
                </a:solidFill>
                <a:latin typeface="Calibri"/>
              </a:rPr>
              <a:t>= 2</a:t>
            </a:r>
            <a:endParaRPr/>
          </a:p>
        </p:txBody>
      </p:sp>
      <p:sp>
        <p:nvSpPr>
          <p:cNvPr id="2002" name="CustomShape 22"/>
          <p:cNvSpPr/>
          <p:nvPr/>
        </p:nvSpPr>
        <p:spPr>
          <a:xfrm>
            <a:off x="2713320" y="2363760"/>
            <a:ext cx="15742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(indep. of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2003" name="CustomShape 23"/>
          <p:cNvSpPr/>
          <p:nvPr/>
        </p:nvSpPr>
        <p:spPr>
          <a:xfrm>
            <a:off x="239760" y="5821200"/>
            <a:ext cx="7932240" cy="95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Measuring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(CS) </a:t>
            </a:r>
            <a:r>
              <a:rPr i="1" lang="en-US">
                <a:solidFill>
                  <a:srgbClr val="000000"/>
                </a:solidFill>
                <a:latin typeface="Calibri"/>
              </a:rPr>
              <a:t>as a function of rapidity </a:t>
            </a:r>
            <a:r>
              <a:rPr lang="en-US">
                <a:solidFill>
                  <a:srgbClr val="000000"/>
                </a:solidFill>
                <a:latin typeface="Calibri"/>
              </a:rPr>
              <a:t>gives information on the gluon content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of the proton!</a:t>
            </a:r>
            <a:endParaRPr/>
          </a:p>
        </p:txBody>
      </p:sp>
      <p:sp>
        <p:nvSpPr>
          <p:cNvPr id="2004" name="CustomShape 24"/>
          <p:cNvSpPr/>
          <p:nvPr/>
        </p:nvSpPr>
        <p:spPr>
          <a:xfrm>
            <a:off x="1988640" y="4492800"/>
            <a:ext cx="393120" cy="3952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2005" name="CustomShape 25"/>
          <p:cNvSpPr/>
          <p:nvPr/>
        </p:nvSpPr>
        <p:spPr>
          <a:xfrm>
            <a:off x="236520" y="4611600"/>
            <a:ext cx="868968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On the other hand,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 forgets about the direction of the quantization axis.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this case, this information is crucial if we want to disentangle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qg</a:t>
            </a:r>
            <a:r>
              <a:rPr lang="en-US">
                <a:solidFill>
                  <a:srgbClr val="000000"/>
                </a:solidFill>
                <a:latin typeface="Calibri"/>
              </a:rPr>
              <a:t> contribution, the only one giving maximum spin-alignment along the boson momentum, resulting in 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rapidity-dependent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14832BD-584C-4731-9AED-30C95F95CE29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07" name="TextShape 2"/>
          <p:cNvSpPr txBox="1"/>
          <p:nvPr/>
        </p:nvSpPr>
        <p:spPr>
          <a:xfrm>
            <a:off x="457200" y="27792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Using polarization to identify processes</a:t>
            </a:r>
            <a:endParaRPr/>
          </a:p>
        </p:txBody>
      </p:sp>
      <p:sp>
        <p:nvSpPr>
          <p:cNvPr id="2008" name="CustomShape 3"/>
          <p:cNvSpPr/>
          <p:nvPr/>
        </p:nvSpPr>
        <p:spPr>
          <a:xfrm>
            <a:off x="439560" y="1779480"/>
            <a:ext cx="8407080" cy="25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If the polarization depends on the specific production process (in a known way), it can be used to characterize “signal” and “background” processes.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certain situations the rotation-invariant formalism can allow us 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estimate relative contributions of signal and background in the distribution of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attribute to each event a likelihood to be signal or background (work in progress)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68F792D-83EA-462D-9CFC-C426F3E46E93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010" name="TextShape 2"/>
          <p:cNvSpPr txBox="1"/>
          <p:nvPr/>
        </p:nvSpPr>
        <p:spPr>
          <a:xfrm>
            <a:off x="168120" y="112680"/>
            <a:ext cx="796428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808080"/>
                </a:solidFill>
                <a:latin typeface="Calibri"/>
                <a:ea typeface="ＭＳ Ｐゴシック"/>
              </a:rPr>
              <a:t>Example n. 1: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W</a:t>
            </a:r>
            <a:r>
              <a:rPr b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 from top </a:t>
            </a:r>
            <a:r>
              <a:rPr b="1" lang="en-US" sz="2800">
                <a:solidFill>
                  <a:srgbClr val="808080"/>
                </a:solidFill>
                <a:latin typeface="Calibri"/>
                <a:ea typeface="ＭＳ Ｐゴシック"/>
              </a:rPr>
              <a:t>↔ 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W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 from 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bar and 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g</a:t>
            </a:r>
            <a:endParaRPr/>
          </a:p>
        </p:txBody>
      </p:sp>
      <p:sp>
        <p:nvSpPr>
          <p:cNvPr id="2011" name="CustomShape 3"/>
          <p:cNvSpPr/>
          <p:nvPr/>
        </p:nvSpPr>
        <p:spPr>
          <a:xfrm>
            <a:off x="4486320" y="1611360"/>
            <a:ext cx="4138200" cy="912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ff"/>
                </a:solidFill>
                <a:latin typeface="Calibri"/>
              </a:rPr>
              <a:t>transversely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polarized,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</a:rPr>
              <a:t>                   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wrt 3 different axes:</a:t>
            </a:r>
            <a:endParaRPr/>
          </a:p>
        </p:txBody>
      </p:sp>
      <p:sp>
        <p:nvSpPr>
          <p:cNvPr id="2012" name="CustomShape 4"/>
          <p:cNvSpPr/>
          <p:nvPr/>
        </p:nvSpPr>
        <p:spPr>
          <a:xfrm>
            <a:off x="1768320" y="2360520"/>
            <a:ext cx="2101320" cy="14612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wrt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 direction in the top rest frame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(top-frame helicity)</a:t>
            </a:r>
            <a:endParaRPr/>
          </a:p>
        </p:txBody>
      </p:sp>
      <p:sp>
        <p:nvSpPr>
          <p:cNvPr id="2013" name="Line 5"/>
          <p:cNvSpPr/>
          <p:nvPr/>
        </p:nvSpPr>
        <p:spPr>
          <a:xfrm>
            <a:off x="4560120" y="3651480"/>
            <a:ext cx="450360" cy="17064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14" name="CustomShape 6"/>
          <p:cNvSpPr/>
          <p:nvPr/>
        </p:nvSpPr>
        <p:spPr>
          <a:xfrm flipV="1" rot="7890000">
            <a:off x="4753440" y="369216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15" name="CustomShape 7"/>
          <p:cNvSpPr/>
          <p:nvPr/>
        </p:nvSpPr>
        <p:spPr>
          <a:xfrm rot="13309200">
            <a:off x="5085720" y="4066560"/>
            <a:ext cx="79560" cy="738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16" name="CustomShape 8"/>
          <p:cNvSpPr/>
          <p:nvPr/>
        </p:nvSpPr>
        <p:spPr>
          <a:xfrm rot="13309200">
            <a:off x="5150880" y="408492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17" name="CustomShape 9"/>
          <p:cNvSpPr/>
          <p:nvPr/>
        </p:nvSpPr>
        <p:spPr>
          <a:xfrm rot="13309200">
            <a:off x="5217120" y="4102560"/>
            <a:ext cx="8028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18" name="CustomShape 10"/>
          <p:cNvSpPr/>
          <p:nvPr/>
        </p:nvSpPr>
        <p:spPr>
          <a:xfrm rot="13309200">
            <a:off x="5283360" y="411804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19" name="CustomShape 11"/>
          <p:cNvSpPr/>
          <p:nvPr/>
        </p:nvSpPr>
        <p:spPr>
          <a:xfrm rot="13309200">
            <a:off x="5350320" y="413568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0" name="CustomShape 12"/>
          <p:cNvSpPr/>
          <p:nvPr/>
        </p:nvSpPr>
        <p:spPr>
          <a:xfrm rot="13309200">
            <a:off x="5415840" y="4154400"/>
            <a:ext cx="79560" cy="727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1" name="CustomShape 13"/>
          <p:cNvSpPr/>
          <p:nvPr/>
        </p:nvSpPr>
        <p:spPr>
          <a:xfrm rot="13309200">
            <a:off x="5028840" y="4052160"/>
            <a:ext cx="81360" cy="414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2" name="CustomShape 14"/>
          <p:cNvSpPr/>
          <p:nvPr/>
        </p:nvSpPr>
        <p:spPr>
          <a:xfrm rot="400800">
            <a:off x="5027040" y="37843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3" name="CustomShape 15"/>
          <p:cNvSpPr/>
          <p:nvPr/>
        </p:nvSpPr>
        <p:spPr>
          <a:xfrm rot="400800">
            <a:off x="5072760" y="378504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4" name="CustomShape 16"/>
          <p:cNvSpPr/>
          <p:nvPr/>
        </p:nvSpPr>
        <p:spPr>
          <a:xfrm rot="400800">
            <a:off x="5122080" y="375156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5" name="CustomShape 17"/>
          <p:cNvSpPr/>
          <p:nvPr/>
        </p:nvSpPr>
        <p:spPr>
          <a:xfrm rot="400800">
            <a:off x="5167080" y="375264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6" name="CustomShape 18"/>
          <p:cNvSpPr/>
          <p:nvPr/>
        </p:nvSpPr>
        <p:spPr>
          <a:xfrm rot="400800">
            <a:off x="5356800" y="368748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7" name="CustomShape 19"/>
          <p:cNvSpPr/>
          <p:nvPr/>
        </p:nvSpPr>
        <p:spPr>
          <a:xfrm rot="400800">
            <a:off x="5310720" y="368784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8" name="CustomShape 20"/>
          <p:cNvSpPr/>
          <p:nvPr/>
        </p:nvSpPr>
        <p:spPr>
          <a:xfrm rot="400800">
            <a:off x="5262120" y="372168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29" name="CustomShape 21"/>
          <p:cNvSpPr/>
          <p:nvPr/>
        </p:nvSpPr>
        <p:spPr>
          <a:xfrm rot="400800">
            <a:off x="5215680" y="372024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30" name="CustomShape 22"/>
          <p:cNvSpPr/>
          <p:nvPr/>
        </p:nvSpPr>
        <p:spPr>
          <a:xfrm rot="400800">
            <a:off x="5451120" y="366012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31" name="CustomShape 23"/>
          <p:cNvSpPr/>
          <p:nvPr/>
        </p:nvSpPr>
        <p:spPr>
          <a:xfrm rot="400800">
            <a:off x="5404680" y="36594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32" name="Line 24"/>
          <p:cNvSpPr/>
          <p:nvPr/>
        </p:nvSpPr>
        <p:spPr>
          <a:xfrm>
            <a:off x="5022720" y="382104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33" name="CustomShape 25"/>
          <p:cNvSpPr/>
          <p:nvPr/>
        </p:nvSpPr>
        <p:spPr>
          <a:xfrm flipV="1" rot="3732600">
            <a:off x="4988520" y="388872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34" name="Line 26"/>
          <p:cNvSpPr/>
          <p:nvPr/>
        </p:nvSpPr>
        <p:spPr>
          <a:xfrm flipH="1">
            <a:off x="4561560" y="4063680"/>
            <a:ext cx="458640" cy="143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035" name="CustomShape 27"/>
          <p:cNvSpPr/>
          <p:nvPr/>
        </p:nvSpPr>
        <p:spPr>
          <a:xfrm flipV="1" rot="2713800">
            <a:off x="4770720" y="4093920"/>
            <a:ext cx="62280" cy="813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36" name="CustomShape 28"/>
          <p:cNvSpPr/>
          <p:nvPr/>
        </p:nvSpPr>
        <p:spPr>
          <a:xfrm>
            <a:off x="4983120" y="377496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037" name="Line 29"/>
          <p:cNvSpPr/>
          <p:nvPr/>
        </p:nvSpPr>
        <p:spPr>
          <a:xfrm>
            <a:off x="5768640" y="3634200"/>
            <a:ext cx="44964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38" name="CustomShape 30"/>
          <p:cNvSpPr/>
          <p:nvPr/>
        </p:nvSpPr>
        <p:spPr>
          <a:xfrm flipV="1" rot="7891200">
            <a:off x="5949360" y="367884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39" name="CustomShape 31"/>
          <p:cNvSpPr/>
          <p:nvPr/>
        </p:nvSpPr>
        <p:spPr>
          <a:xfrm rot="437400">
            <a:off x="6223320" y="376956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0" name="CustomShape 32"/>
          <p:cNvSpPr/>
          <p:nvPr/>
        </p:nvSpPr>
        <p:spPr>
          <a:xfrm rot="437400">
            <a:off x="6269040" y="377100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1" name="CustomShape 33"/>
          <p:cNvSpPr/>
          <p:nvPr/>
        </p:nvSpPr>
        <p:spPr>
          <a:xfrm rot="437400">
            <a:off x="6318360" y="3737520"/>
            <a:ext cx="4536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2" name="CustomShape 34"/>
          <p:cNvSpPr/>
          <p:nvPr/>
        </p:nvSpPr>
        <p:spPr>
          <a:xfrm rot="437400">
            <a:off x="6363720" y="3738600"/>
            <a:ext cx="471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3" name="CustomShape 35"/>
          <p:cNvSpPr/>
          <p:nvPr/>
        </p:nvSpPr>
        <p:spPr>
          <a:xfrm rot="437400">
            <a:off x="6553080" y="3673080"/>
            <a:ext cx="4608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4" name="CustomShape 36"/>
          <p:cNvSpPr/>
          <p:nvPr/>
        </p:nvSpPr>
        <p:spPr>
          <a:xfrm rot="437400">
            <a:off x="6507000" y="3673800"/>
            <a:ext cx="4788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5" name="CustomShape 37"/>
          <p:cNvSpPr/>
          <p:nvPr/>
        </p:nvSpPr>
        <p:spPr>
          <a:xfrm rot="437400">
            <a:off x="6458400" y="370800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6" name="CustomShape 38"/>
          <p:cNvSpPr/>
          <p:nvPr/>
        </p:nvSpPr>
        <p:spPr>
          <a:xfrm rot="437400">
            <a:off x="6411960" y="370584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7" name="CustomShape 39"/>
          <p:cNvSpPr/>
          <p:nvPr/>
        </p:nvSpPr>
        <p:spPr>
          <a:xfrm rot="437400">
            <a:off x="6647760" y="3646440"/>
            <a:ext cx="45360" cy="399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8" name="CustomShape 40"/>
          <p:cNvSpPr/>
          <p:nvPr/>
        </p:nvSpPr>
        <p:spPr>
          <a:xfrm rot="437400">
            <a:off x="6600960" y="3645000"/>
            <a:ext cx="4788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49" name="Line 41"/>
          <p:cNvSpPr/>
          <p:nvPr/>
        </p:nvSpPr>
        <p:spPr>
          <a:xfrm>
            <a:off x="6219720" y="3808080"/>
            <a:ext cx="0" cy="23364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50" name="CustomShape 42"/>
          <p:cNvSpPr/>
          <p:nvPr/>
        </p:nvSpPr>
        <p:spPr>
          <a:xfrm flipV="1" rot="3732600">
            <a:off x="6184440" y="3875040"/>
            <a:ext cx="6012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51" name="CustomShape 43"/>
          <p:cNvSpPr/>
          <p:nvPr/>
        </p:nvSpPr>
        <p:spPr>
          <a:xfrm rot="19093800">
            <a:off x="6112440" y="406620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2" name="CustomShape 44"/>
          <p:cNvSpPr/>
          <p:nvPr/>
        </p:nvSpPr>
        <p:spPr>
          <a:xfrm rot="19093800">
            <a:off x="6047280" y="408420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3" name="CustomShape 45"/>
          <p:cNvSpPr/>
          <p:nvPr/>
        </p:nvSpPr>
        <p:spPr>
          <a:xfrm rot="19093800">
            <a:off x="5979960" y="4101840"/>
            <a:ext cx="8064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4" name="CustomShape 46"/>
          <p:cNvSpPr/>
          <p:nvPr/>
        </p:nvSpPr>
        <p:spPr>
          <a:xfrm rot="19093800">
            <a:off x="5914800" y="411732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5" name="CustomShape 47"/>
          <p:cNvSpPr/>
          <p:nvPr/>
        </p:nvSpPr>
        <p:spPr>
          <a:xfrm rot="19093800">
            <a:off x="5847120" y="413532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6" name="CustomShape 48"/>
          <p:cNvSpPr/>
          <p:nvPr/>
        </p:nvSpPr>
        <p:spPr>
          <a:xfrm rot="19093800">
            <a:off x="5781600" y="415368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7" name="CustomShape 49"/>
          <p:cNvSpPr/>
          <p:nvPr/>
        </p:nvSpPr>
        <p:spPr>
          <a:xfrm rot="19093800">
            <a:off x="6167880" y="405144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58" name="Line 50"/>
          <p:cNvSpPr/>
          <p:nvPr/>
        </p:nvSpPr>
        <p:spPr>
          <a:xfrm flipH="1" flipV="1">
            <a:off x="6252840" y="4058280"/>
            <a:ext cx="448200" cy="16992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059" name="CustomShape 51"/>
          <p:cNvSpPr/>
          <p:nvPr/>
        </p:nvSpPr>
        <p:spPr>
          <a:xfrm flipV="1" rot="7891200">
            <a:off x="6418440" y="4096080"/>
            <a:ext cx="63000" cy="788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0" name="CustomShape 52"/>
          <p:cNvSpPr/>
          <p:nvPr/>
        </p:nvSpPr>
        <p:spPr>
          <a:xfrm>
            <a:off x="6181560" y="376884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061" name="CustomShape 53"/>
          <p:cNvSpPr/>
          <p:nvPr/>
        </p:nvSpPr>
        <p:spPr>
          <a:xfrm rot="1547400">
            <a:off x="5150880" y="278172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2" name="CustomShape 54"/>
          <p:cNvSpPr/>
          <p:nvPr/>
        </p:nvSpPr>
        <p:spPr>
          <a:xfrm rot="1547400">
            <a:off x="5195880" y="279792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3" name="CustomShape 55"/>
          <p:cNvSpPr/>
          <p:nvPr/>
        </p:nvSpPr>
        <p:spPr>
          <a:xfrm rot="1547400">
            <a:off x="5254560" y="2781000"/>
            <a:ext cx="4680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4" name="CustomShape 56"/>
          <p:cNvSpPr/>
          <p:nvPr/>
        </p:nvSpPr>
        <p:spPr>
          <a:xfrm rot="1547400">
            <a:off x="5298480" y="2797200"/>
            <a:ext cx="4824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5" name="CustomShape 57"/>
          <p:cNvSpPr/>
          <p:nvPr/>
        </p:nvSpPr>
        <p:spPr>
          <a:xfrm rot="1547400">
            <a:off x="5504400" y="2795400"/>
            <a:ext cx="4752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6" name="CustomShape 58"/>
          <p:cNvSpPr/>
          <p:nvPr/>
        </p:nvSpPr>
        <p:spPr>
          <a:xfrm rot="1547400">
            <a:off x="5459760" y="2781000"/>
            <a:ext cx="4932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7" name="CustomShape 59"/>
          <p:cNvSpPr/>
          <p:nvPr/>
        </p:nvSpPr>
        <p:spPr>
          <a:xfrm rot="1547400">
            <a:off x="5401080" y="2797920"/>
            <a:ext cx="46800" cy="39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8" name="CustomShape 60"/>
          <p:cNvSpPr/>
          <p:nvPr/>
        </p:nvSpPr>
        <p:spPr>
          <a:xfrm rot="1547400">
            <a:off x="5356080" y="278136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69" name="CustomShape 61"/>
          <p:cNvSpPr/>
          <p:nvPr/>
        </p:nvSpPr>
        <p:spPr>
          <a:xfrm rot="1547400">
            <a:off x="5605560" y="2799720"/>
            <a:ext cx="46800" cy="41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70" name="CustomShape 62"/>
          <p:cNvSpPr/>
          <p:nvPr/>
        </p:nvSpPr>
        <p:spPr>
          <a:xfrm rot="1547400">
            <a:off x="5560560" y="2783880"/>
            <a:ext cx="49320" cy="403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71" name="Line 63"/>
          <p:cNvSpPr/>
          <p:nvPr/>
        </p:nvSpPr>
        <p:spPr>
          <a:xfrm>
            <a:off x="4813560" y="2462400"/>
            <a:ext cx="338760" cy="33912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72" name="Line 64"/>
          <p:cNvSpPr/>
          <p:nvPr/>
        </p:nvSpPr>
        <p:spPr>
          <a:xfrm flipH="1">
            <a:off x="4807080" y="2810160"/>
            <a:ext cx="339120" cy="33876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73" name="CustomShape 65"/>
          <p:cNvSpPr/>
          <p:nvPr/>
        </p:nvSpPr>
        <p:spPr>
          <a:xfrm flipV="1" rot="6442200">
            <a:off x="4940640" y="2587320"/>
            <a:ext cx="6156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74" name="CustomShape 66"/>
          <p:cNvSpPr/>
          <p:nvPr/>
        </p:nvSpPr>
        <p:spPr>
          <a:xfrm flipV="1" rot="1038000">
            <a:off x="4962240" y="291420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75" name="CustomShape 67"/>
          <p:cNvSpPr/>
          <p:nvPr/>
        </p:nvSpPr>
        <p:spPr>
          <a:xfrm>
            <a:off x="5091120" y="275256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076" name="CustomShape 68"/>
          <p:cNvSpPr/>
          <p:nvPr/>
        </p:nvSpPr>
        <p:spPr>
          <a:xfrm>
            <a:off x="5336280" y="245592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077" name="CustomShape 69"/>
          <p:cNvSpPr/>
          <p:nvPr/>
        </p:nvSpPr>
        <p:spPr>
          <a:xfrm>
            <a:off x="5064840" y="341136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078" name="CustomShape 70"/>
          <p:cNvSpPr/>
          <p:nvPr/>
        </p:nvSpPr>
        <p:spPr>
          <a:xfrm>
            <a:off x="6246000" y="341136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079" name="CustomShape 71"/>
          <p:cNvSpPr/>
          <p:nvPr/>
        </p:nvSpPr>
        <p:spPr>
          <a:xfrm>
            <a:off x="4768200" y="221760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080" name="CustomShape 72"/>
          <p:cNvSpPr/>
          <p:nvPr/>
        </p:nvSpPr>
        <p:spPr>
          <a:xfrm>
            <a:off x="4534920" y="337356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081" name="CustomShape 73"/>
          <p:cNvSpPr/>
          <p:nvPr/>
        </p:nvSpPr>
        <p:spPr>
          <a:xfrm>
            <a:off x="5725440" y="33638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082" name="CustomShape 74"/>
          <p:cNvSpPr/>
          <p:nvPr/>
        </p:nvSpPr>
        <p:spPr>
          <a:xfrm>
            <a:off x="4795200" y="30290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083" name="CustomShape 75"/>
          <p:cNvSpPr/>
          <p:nvPr/>
        </p:nvSpPr>
        <p:spPr>
          <a:xfrm>
            <a:off x="4826160" y="286704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2084" name="Line 76"/>
          <p:cNvSpPr/>
          <p:nvPr/>
        </p:nvSpPr>
        <p:spPr>
          <a:xfrm>
            <a:off x="4918320" y="5890680"/>
            <a:ext cx="389880" cy="2800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085" name="CustomShape 77"/>
          <p:cNvSpPr/>
          <p:nvPr/>
        </p:nvSpPr>
        <p:spPr>
          <a:xfrm flipV="1" rot="6976200">
            <a:off x="5070600" y="5987520"/>
            <a:ext cx="62640" cy="80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86" name="CustomShape 78"/>
          <p:cNvSpPr/>
          <p:nvPr/>
        </p:nvSpPr>
        <p:spPr>
          <a:xfrm rot="20983200">
            <a:off x="5528880" y="612576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87" name="CustomShape 79"/>
          <p:cNvSpPr/>
          <p:nvPr/>
        </p:nvSpPr>
        <p:spPr>
          <a:xfrm rot="20983200">
            <a:off x="5572800" y="611316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88" name="CustomShape 80"/>
          <p:cNvSpPr/>
          <p:nvPr/>
        </p:nvSpPr>
        <p:spPr>
          <a:xfrm rot="20983200">
            <a:off x="5610240" y="606708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89" name="CustomShape 81"/>
          <p:cNvSpPr/>
          <p:nvPr/>
        </p:nvSpPr>
        <p:spPr>
          <a:xfrm rot="20983200">
            <a:off x="5653800" y="605484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0" name="CustomShape 82"/>
          <p:cNvSpPr/>
          <p:nvPr/>
        </p:nvSpPr>
        <p:spPr>
          <a:xfrm rot="20983200">
            <a:off x="5815800" y="59371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1" name="CustomShape 83"/>
          <p:cNvSpPr/>
          <p:nvPr/>
        </p:nvSpPr>
        <p:spPr>
          <a:xfrm rot="20983200">
            <a:off x="5772240" y="595116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2" name="CustomShape 84"/>
          <p:cNvSpPr/>
          <p:nvPr/>
        </p:nvSpPr>
        <p:spPr>
          <a:xfrm rot="20983200">
            <a:off x="5735520" y="599760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3" name="CustomShape 85"/>
          <p:cNvSpPr/>
          <p:nvPr/>
        </p:nvSpPr>
        <p:spPr>
          <a:xfrm rot="20983200">
            <a:off x="5690520" y="600948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4" name="CustomShape 86"/>
          <p:cNvSpPr/>
          <p:nvPr/>
        </p:nvSpPr>
        <p:spPr>
          <a:xfrm rot="20983200">
            <a:off x="5898600" y="588348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5" name="CustomShape 87"/>
          <p:cNvSpPr/>
          <p:nvPr/>
        </p:nvSpPr>
        <p:spPr>
          <a:xfrm rot="20983200">
            <a:off x="5853600" y="589644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6" name="Line 88"/>
          <p:cNvSpPr/>
          <p:nvPr/>
        </p:nvSpPr>
        <p:spPr>
          <a:xfrm>
            <a:off x="5302080" y="6167160"/>
            <a:ext cx="23328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097" name="CustomShape 89"/>
          <p:cNvSpPr/>
          <p:nvPr/>
        </p:nvSpPr>
        <p:spPr>
          <a:xfrm flipV="1" rot="9132600">
            <a:off x="5379120" y="6123240"/>
            <a:ext cx="60120" cy="810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098" name="CustomShape 90"/>
          <p:cNvSpPr/>
          <p:nvPr/>
        </p:nvSpPr>
        <p:spPr>
          <a:xfrm rot="18047400">
            <a:off x="5185080" y="620208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099" name="CustomShape 91"/>
          <p:cNvSpPr/>
          <p:nvPr/>
        </p:nvSpPr>
        <p:spPr>
          <a:xfrm rot="18047400">
            <a:off x="5128560" y="623952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0" name="CustomShape 92"/>
          <p:cNvSpPr/>
          <p:nvPr/>
        </p:nvSpPr>
        <p:spPr>
          <a:xfrm rot="18047400">
            <a:off x="5069880" y="6276240"/>
            <a:ext cx="8028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1" name="CustomShape 93"/>
          <p:cNvSpPr/>
          <p:nvPr/>
        </p:nvSpPr>
        <p:spPr>
          <a:xfrm rot="18047400">
            <a:off x="5011920" y="631044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2" name="CustomShape 94"/>
          <p:cNvSpPr/>
          <p:nvPr/>
        </p:nvSpPr>
        <p:spPr>
          <a:xfrm rot="18047400">
            <a:off x="4953240" y="634752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3" name="CustomShape 95"/>
          <p:cNvSpPr/>
          <p:nvPr/>
        </p:nvSpPr>
        <p:spPr>
          <a:xfrm rot="18047400">
            <a:off x="4896360" y="638496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4" name="CustomShape 96"/>
          <p:cNvSpPr/>
          <p:nvPr/>
        </p:nvSpPr>
        <p:spPr>
          <a:xfrm rot="18047400">
            <a:off x="5228640" y="617256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05" name="CustomShape 97"/>
          <p:cNvSpPr/>
          <p:nvPr/>
        </p:nvSpPr>
        <p:spPr>
          <a:xfrm>
            <a:off x="5544360" y="569448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106" name="CustomShape 98"/>
          <p:cNvSpPr/>
          <p:nvPr/>
        </p:nvSpPr>
        <p:spPr>
          <a:xfrm>
            <a:off x="5606280" y="627552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07" name="Line 99"/>
          <p:cNvSpPr/>
          <p:nvPr/>
        </p:nvSpPr>
        <p:spPr>
          <a:xfrm>
            <a:off x="5532840" y="6158520"/>
            <a:ext cx="390960" cy="28080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08" name="CustomShape 100"/>
          <p:cNvSpPr/>
          <p:nvPr/>
        </p:nvSpPr>
        <p:spPr>
          <a:xfrm flipV="1" rot="6985200">
            <a:off x="5685480" y="6255360"/>
            <a:ext cx="63000" cy="810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09" name="CustomShape 101"/>
          <p:cNvSpPr/>
          <p:nvPr/>
        </p:nvSpPr>
        <p:spPr>
          <a:xfrm>
            <a:off x="5491080" y="612144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110" name="CustomShape 102"/>
          <p:cNvSpPr/>
          <p:nvPr/>
        </p:nvSpPr>
        <p:spPr>
          <a:xfrm>
            <a:off x="5767560" y="2460600"/>
            <a:ext cx="306972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relative direction of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bar (Collins-Soper)</a:t>
            </a:r>
            <a:endParaRPr/>
          </a:p>
        </p:txBody>
      </p:sp>
      <p:sp>
        <p:nvSpPr>
          <p:cNvPr id="2111" name="CustomShape 103"/>
          <p:cNvSpPr/>
          <p:nvPr/>
        </p:nvSpPr>
        <p:spPr>
          <a:xfrm>
            <a:off x="6962760" y="3859200"/>
            <a:ext cx="1936440" cy="1186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direction of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 or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bar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(Gottfried-Jackson)</a:t>
            </a:r>
            <a:endParaRPr/>
          </a:p>
        </p:txBody>
      </p:sp>
      <p:sp>
        <p:nvSpPr>
          <p:cNvPr id="2112" name="CustomShape 104"/>
          <p:cNvSpPr/>
          <p:nvPr/>
        </p:nvSpPr>
        <p:spPr>
          <a:xfrm>
            <a:off x="5853960" y="5808600"/>
            <a:ext cx="277956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direction of outgoing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(cms-helicity)</a:t>
            </a:r>
            <a:endParaRPr/>
          </a:p>
        </p:txBody>
      </p:sp>
      <p:sp>
        <p:nvSpPr>
          <p:cNvPr id="2113" name="CustomShape 105"/>
          <p:cNvSpPr/>
          <p:nvPr/>
        </p:nvSpPr>
        <p:spPr>
          <a:xfrm rot="5400000">
            <a:off x="2292480" y="1022040"/>
            <a:ext cx="1107720" cy="320400"/>
          </a:xfrm>
          <a:prstGeom prst="straightConnector1">
            <a:avLst/>
          </a:prstGeom>
          <a:noFill/>
          <a:ln w="76320">
            <a:solidFill>
              <a:srgbClr val="ffe1e1"/>
            </a:solidFill>
            <a:round/>
            <a:tailEnd len="med" type="arrow" w="med"/>
          </a:ln>
        </p:spPr>
      </p:sp>
      <p:sp>
        <p:nvSpPr>
          <p:cNvPr id="2114" name="CustomShape 106"/>
          <p:cNvSpPr/>
          <p:nvPr/>
        </p:nvSpPr>
        <p:spPr>
          <a:xfrm flipH="1" rot="5400000">
            <a:off x="6034320" y="1073880"/>
            <a:ext cx="1050480" cy="159840"/>
          </a:xfrm>
          <a:prstGeom prst="straightConnector1">
            <a:avLst/>
          </a:prstGeom>
          <a:noFill/>
          <a:ln w="76320">
            <a:solidFill>
              <a:srgbClr val="e5e5ff"/>
            </a:solidFill>
            <a:round/>
            <a:tailEnd len="med" type="arrow" w="med"/>
          </a:ln>
        </p:spPr>
      </p:sp>
      <p:sp>
        <p:nvSpPr>
          <p:cNvPr id="2115" name="CustomShape 107"/>
          <p:cNvSpPr/>
          <p:nvPr/>
        </p:nvSpPr>
        <p:spPr>
          <a:xfrm>
            <a:off x="124200" y="1681200"/>
            <a:ext cx="31575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longitudinally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polarized:</a:t>
            </a:r>
            <a:endParaRPr/>
          </a:p>
        </p:txBody>
      </p:sp>
      <p:sp>
        <p:nvSpPr>
          <p:cNvPr id="2116" name="CustomShape 108"/>
          <p:cNvSpPr/>
          <p:nvPr/>
        </p:nvSpPr>
        <p:spPr>
          <a:xfrm>
            <a:off x="4521960" y="41464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17" name="CustomShape 109"/>
          <p:cNvSpPr/>
          <p:nvPr/>
        </p:nvSpPr>
        <p:spPr>
          <a:xfrm>
            <a:off x="4552920" y="398448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2118" name="CustomShape 110"/>
          <p:cNvSpPr/>
          <p:nvPr/>
        </p:nvSpPr>
        <p:spPr>
          <a:xfrm>
            <a:off x="4836240" y="635472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2119" name="CustomShape 111"/>
          <p:cNvSpPr/>
          <p:nvPr/>
        </p:nvSpPr>
        <p:spPr>
          <a:xfrm>
            <a:off x="5725440" y="412416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g</a:t>
            </a:r>
            <a:endParaRPr/>
          </a:p>
        </p:txBody>
      </p:sp>
      <p:sp>
        <p:nvSpPr>
          <p:cNvPr id="2120" name="CustomShape 112"/>
          <p:cNvSpPr/>
          <p:nvPr/>
        </p:nvSpPr>
        <p:spPr>
          <a:xfrm>
            <a:off x="4857120" y="55846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21" name="CustomShape 113"/>
          <p:cNvSpPr/>
          <p:nvPr/>
        </p:nvSpPr>
        <p:spPr>
          <a:xfrm>
            <a:off x="4327560" y="1604880"/>
            <a:ext cx="4533480" cy="5124240"/>
          </a:xfrm>
          <a:prstGeom prst="roundRect">
            <a:avLst>
              <a:gd name="adj" fmla="val 7394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22" name="CustomShape 114"/>
          <p:cNvSpPr/>
          <p:nvPr/>
        </p:nvSpPr>
        <p:spPr>
          <a:xfrm>
            <a:off x="236520" y="1587600"/>
            <a:ext cx="3787560" cy="3766680"/>
          </a:xfrm>
          <a:prstGeom prst="roundRect">
            <a:avLst>
              <a:gd name="adj" fmla="val 1118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123" name="Line 115"/>
          <p:cNvSpPr/>
          <p:nvPr/>
        </p:nvSpPr>
        <p:spPr>
          <a:xfrm>
            <a:off x="4565160" y="4718520"/>
            <a:ext cx="450000" cy="170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</p:sp>
      <p:sp>
        <p:nvSpPr>
          <p:cNvPr id="2124" name="CustomShape 116"/>
          <p:cNvSpPr/>
          <p:nvPr/>
        </p:nvSpPr>
        <p:spPr>
          <a:xfrm flipV="1" rot="7890000">
            <a:off x="4758480" y="4758840"/>
            <a:ext cx="62640" cy="806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5" name="CustomShape 117"/>
          <p:cNvSpPr/>
          <p:nvPr/>
        </p:nvSpPr>
        <p:spPr>
          <a:xfrm rot="8290800">
            <a:off x="5084280" y="4806360"/>
            <a:ext cx="79560" cy="745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6" name="CustomShape 118"/>
          <p:cNvSpPr/>
          <p:nvPr/>
        </p:nvSpPr>
        <p:spPr>
          <a:xfrm rot="8290800">
            <a:off x="5149440" y="478728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7" name="CustomShape 119"/>
          <p:cNvSpPr/>
          <p:nvPr/>
        </p:nvSpPr>
        <p:spPr>
          <a:xfrm rot="8290800">
            <a:off x="5216040" y="4771440"/>
            <a:ext cx="8028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8" name="CustomShape 120"/>
          <p:cNvSpPr/>
          <p:nvPr/>
        </p:nvSpPr>
        <p:spPr>
          <a:xfrm rot="8290800">
            <a:off x="5281920" y="4754160"/>
            <a:ext cx="79560" cy="75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29" name="CustomShape 121"/>
          <p:cNvSpPr/>
          <p:nvPr/>
        </p:nvSpPr>
        <p:spPr>
          <a:xfrm rot="8290800">
            <a:off x="5349240" y="473832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0" name="CustomShape 122"/>
          <p:cNvSpPr/>
          <p:nvPr/>
        </p:nvSpPr>
        <p:spPr>
          <a:xfrm rot="8290800">
            <a:off x="5414760" y="4719600"/>
            <a:ext cx="79560" cy="73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1" name="CustomShape 123"/>
          <p:cNvSpPr/>
          <p:nvPr/>
        </p:nvSpPr>
        <p:spPr>
          <a:xfrm rot="8290800">
            <a:off x="5027400" y="4853160"/>
            <a:ext cx="81360" cy="4212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2" name="CustomShape 124"/>
          <p:cNvSpPr/>
          <p:nvPr/>
        </p:nvSpPr>
        <p:spPr>
          <a:xfrm rot="21199200">
            <a:off x="5025240" y="5123520"/>
            <a:ext cx="4608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3" name="CustomShape 125"/>
          <p:cNvSpPr/>
          <p:nvPr/>
        </p:nvSpPr>
        <p:spPr>
          <a:xfrm rot="21199200">
            <a:off x="5071680" y="5123880"/>
            <a:ext cx="4680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4" name="CustomShape 126"/>
          <p:cNvSpPr/>
          <p:nvPr/>
        </p:nvSpPr>
        <p:spPr>
          <a:xfrm rot="21199200">
            <a:off x="5120640" y="515628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5" name="CustomShape 127"/>
          <p:cNvSpPr/>
          <p:nvPr/>
        </p:nvSpPr>
        <p:spPr>
          <a:xfrm rot="21199200">
            <a:off x="5166000" y="5156280"/>
            <a:ext cx="4680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6" name="CustomShape 128"/>
          <p:cNvSpPr/>
          <p:nvPr/>
        </p:nvSpPr>
        <p:spPr>
          <a:xfrm rot="21199200">
            <a:off x="5355000" y="5220360"/>
            <a:ext cx="4608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7" name="CustomShape 129"/>
          <p:cNvSpPr/>
          <p:nvPr/>
        </p:nvSpPr>
        <p:spPr>
          <a:xfrm rot="21199200">
            <a:off x="5309640" y="522072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8" name="CustomShape 130"/>
          <p:cNvSpPr/>
          <p:nvPr/>
        </p:nvSpPr>
        <p:spPr>
          <a:xfrm rot="21199200">
            <a:off x="5261040" y="518724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39" name="CustomShape 131"/>
          <p:cNvSpPr/>
          <p:nvPr/>
        </p:nvSpPr>
        <p:spPr>
          <a:xfrm rot="21199200">
            <a:off x="5213880" y="5187600"/>
            <a:ext cx="4752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40" name="CustomShape 132"/>
          <p:cNvSpPr/>
          <p:nvPr/>
        </p:nvSpPr>
        <p:spPr>
          <a:xfrm rot="21199200">
            <a:off x="5449680" y="5247360"/>
            <a:ext cx="4536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41" name="CustomShape 133"/>
          <p:cNvSpPr/>
          <p:nvPr/>
        </p:nvSpPr>
        <p:spPr>
          <a:xfrm rot="21199200">
            <a:off x="5402880" y="5248440"/>
            <a:ext cx="4752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42" name="Line 134"/>
          <p:cNvSpPr/>
          <p:nvPr/>
        </p:nvSpPr>
        <p:spPr>
          <a:xfrm>
            <a:off x="5020920" y="488772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43" name="CustomShape 135"/>
          <p:cNvSpPr/>
          <p:nvPr/>
        </p:nvSpPr>
        <p:spPr>
          <a:xfrm flipV="1" rot="3732600">
            <a:off x="4986720" y="495540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44" name="Line 136"/>
          <p:cNvSpPr/>
          <p:nvPr/>
        </p:nvSpPr>
        <p:spPr>
          <a:xfrm flipH="1">
            <a:off x="4560120" y="5130360"/>
            <a:ext cx="458640" cy="14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45" name="CustomShape 137"/>
          <p:cNvSpPr/>
          <p:nvPr/>
        </p:nvSpPr>
        <p:spPr>
          <a:xfrm flipV="1" rot="2713800">
            <a:off x="4768920" y="5160600"/>
            <a:ext cx="62280" cy="8136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46" name="CustomShape 138"/>
          <p:cNvSpPr/>
          <p:nvPr/>
        </p:nvSpPr>
        <p:spPr>
          <a:xfrm>
            <a:off x="4976640" y="509436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147" name="CustomShape 139"/>
          <p:cNvSpPr/>
          <p:nvPr/>
        </p:nvSpPr>
        <p:spPr>
          <a:xfrm>
            <a:off x="5176080" y="524196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148" name="CustomShape 140"/>
          <p:cNvSpPr/>
          <p:nvPr/>
        </p:nvSpPr>
        <p:spPr>
          <a:xfrm>
            <a:off x="4533120" y="44402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49" name="CustomShape 141"/>
          <p:cNvSpPr/>
          <p:nvPr/>
        </p:nvSpPr>
        <p:spPr>
          <a:xfrm>
            <a:off x="4520520" y="521352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50" name="CustomShape 142"/>
          <p:cNvSpPr/>
          <p:nvPr/>
        </p:nvSpPr>
        <p:spPr>
          <a:xfrm>
            <a:off x="4551480" y="505152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2151" name="Line 143"/>
          <p:cNvSpPr/>
          <p:nvPr/>
        </p:nvSpPr>
        <p:spPr>
          <a:xfrm>
            <a:off x="5760360" y="4737600"/>
            <a:ext cx="45036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52" name="CustomShape 144"/>
          <p:cNvSpPr/>
          <p:nvPr/>
        </p:nvSpPr>
        <p:spPr>
          <a:xfrm flipV="1" rot="7890000">
            <a:off x="5953680" y="477792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53" name="CustomShape 145"/>
          <p:cNvSpPr/>
          <p:nvPr/>
        </p:nvSpPr>
        <p:spPr>
          <a:xfrm rot="21199200">
            <a:off x="6220800" y="5142600"/>
            <a:ext cx="4608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4" name="CustomShape 146"/>
          <p:cNvSpPr/>
          <p:nvPr/>
        </p:nvSpPr>
        <p:spPr>
          <a:xfrm rot="21199200">
            <a:off x="6266880" y="5142960"/>
            <a:ext cx="4680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5" name="CustomShape 147"/>
          <p:cNvSpPr/>
          <p:nvPr/>
        </p:nvSpPr>
        <p:spPr>
          <a:xfrm rot="21199200">
            <a:off x="6315840" y="517536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6" name="CustomShape 148"/>
          <p:cNvSpPr/>
          <p:nvPr/>
        </p:nvSpPr>
        <p:spPr>
          <a:xfrm rot="21199200">
            <a:off x="6361200" y="5175360"/>
            <a:ext cx="4680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7" name="CustomShape 149"/>
          <p:cNvSpPr/>
          <p:nvPr/>
        </p:nvSpPr>
        <p:spPr>
          <a:xfrm rot="21199200">
            <a:off x="6550560" y="5239440"/>
            <a:ext cx="4608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8" name="CustomShape 150"/>
          <p:cNvSpPr/>
          <p:nvPr/>
        </p:nvSpPr>
        <p:spPr>
          <a:xfrm rot="21199200">
            <a:off x="6504840" y="52398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59" name="CustomShape 151"/>
          <p:cNvSpPr/>
          <p:nvPr/>
        </p:nvSpPr>
        <p:spPr>
          <a:xfrm rot="21199200">
            <a:off x="6456240" y="520632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60" name="CustomShape 152"/>
          <p:cNvSpPr/>
          <p:nvPr/>
        </p:nvSpPr>
        <p:spPr>
          <a:xfrm rot="21199200">
            <a:off x="6409440" y="5206680"/>
            <a:ext cx="4752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61" name="CustomShape 153"/>
          <p:cNvSpPr/>
          <p:nvPr/>
        </p:nvSpPr>
        <p:spPr>
          <a:xfrm rot="21199200">
            <a:off x="6644880" y="5266440"/>
            <a:ext cx="45360" cy="3960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62" name="CustomShape 154"/>
          <p:cNvSpPr/>
          <p:nvPr/>
        </p:nvSpPr>
        <p:spPr>
          <a:xfrm rot="21199200">
            <a:off x="6598440" y="5267520"/>
            <a:ext cx="4752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63" name="Line 155"/>
          <p:cNvSpPr/>
          <p:nvPr/>
        </p:nvSpPr>
        <p:spPr>
          <a:xfrm>
            <a:off x="6216480" y="490680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64" name="CustomShape 156"/>
          <p:cNvSpPr/>
          <p:nvPr/>
        </p:nvSpPr>
        <p:spPr>
          <a:xfrm flipV="1" rot="3732600">
            <a:off x="6182280" y="497448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65" name="Line 157"/>
          <p:cNvSpPr/>
          <p:nvPr/>
        </p:nvSpPr>
        <p:spPr>
          <a:xfrm flipH="1">
            <a:off x="5755320" y="5149440"/>
            <a:ext cx="458640" cy="14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166" name="CustomShape 158"/>
          <p:cNvSpPr/>
          <p:nvPr/>
        </p:nvSpPr>
        <p:spPr>
          <a:xfrm flipV="1" rot="2713800">
            <a:off x="5964480" y="5179680"/>
            <a:ext cx="62280" cy="8136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167" name="CustomShape 159"/>
          <p:cNvSpPr/>
          <p:nvPr/>
        </p:nvSpPr>
        <p:spPr>
          <a:xfrm>
            <a:off x="6172200" y="511344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168" name="CustomShape 160"/>
          <p:cNvSpPr/>
          <p:nvPr/>
        </p:nvSpPr>
        <p:spPr>
          <a:xfrm>
            <a:off x="6382440" y="446400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169" name="CustomShape 161"/>
          <p:cNvSpPr/>
          <p:nvPr/>
        </p:nvSpPr>
        <p:spPr>
          <a:xfrm>
            <a:off x="5728680" y="445932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70" name="CustomShape 162"/>
          <p:cNvSpPr/>
          <p:nvPr/>
        </p:nvSpPr>
        <p:spPr>
          <a:xfrm>
            <a:off x="5715720" y="523224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q</a:t>
            </a:r>
            <a:endParaRPr/>
          </a:p>
        </p:txBody>
      </p:sp>
      <p:sp>
        <p:nvSpPr>
          <p:cNvPr id="2171" name="CustomShape 163"/>
          <p:cNvSpPr/>
          <p:nvPr/>
        </p:nvSpPr>
        <p:spPr>
          <a:xfrm>
            <a:off x="5746680" y="5070600"/>
            <a:ext cx="2833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_</a:t>
            </a:r>
            <a:endParaRPr/>
          </a:p>
        </p:txBody>
      </p:sp>
      <p:sp>
        <p:nvSpPr>
          <p:cNvPr id="2172" name="CustomShape 164"/>
          <p:cNvSpPr/>
          <p:nvPr/>
        </p:nvSpPr>
        <p:spPr>
          <a:xfrm rot="400800">
            <a:off x="6222240" y="487476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3" name="CustomShape 165"/>
          <p:cNvSpPr/>
          <p:nvPr/>
        </p:nvSpPr>
        <p:spPr>
          <a:xfrm rot="400800">
            <a:off x="6268320" y="487548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4" name="CustomShape 166"/>
          <p:cNvSpPr/>
          <p:nvPr/>
        </p:nvSpPr>
        <p:spPr>
          <a:xfrm rot="400800">
            <a:off x="6317280" y="4842000"/>
            <a:ext cx="4536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5" name="CustomShape 167"/>
          <p:cNvSpPr/>
          <p:nvPr/>
        </p:nvSpPr>
        <p:spPr>
          <a:xfrm rot="400800">
            <a:off x="6362640" y="4843080"/>
            <a:ext cx="4680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6" name="CustomShape 168"/>
          <p:cNvSpPr/>
          <p:nvPr/>
        </p:nvSpPr>
        <p:spPr>
          <a:xfrm rot="400800">
            <a:off x="6552000" y="4777920"/>
            <a:ext cx="4608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7" name="CustomShape 169"/>
          <p:cNvSpPr/>
          <p:nvPr/>
        </p:nvSpPr>
        <p:spPr>
          <a:xfrm rot="400800">
            <a:off x="6506280" y="4778640"/>
            <a:ext cx="4752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8" name="CustomShape 170"/>
          <p:cNvSpPr/>
          <p:nvPr/>
        </p:nvSpPr>
        <p:spPr>
          <a:xfrm rot="400800">
            <a:off x="6457320" y="4812120"/>
            <a:ext cx="45360" cy="374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79" name="CustomShape 171"/>
          <p:cNvSpPr/>
          <p:nvPr/>
        </p:nvSpPr>
        <p:spPr>
          <a:xfrm rot="400800">
            <a:off x="6410880" y="481068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80" name="CustomShape 172"/>
          <p:cNvSpPr/>
          <p:nvPr/>
        </p:nvSpPr>
        <p:spPr>
          <a:xfrm rot="400800">
            <a:off x="6646680" y="4750560"/>
            <a:ext cx="45360" cy="388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81" name="CustomShape 173"/>
          <p:cNvSpPr/>
          <p:nvPr/>
        </p:nvSpPr>
        <p:spPr>
          <a:xfrm rot="400800">
            <a:off x="6599880" y="4750200"/>
            <a:ext cx="47520" cy="3816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</p:sp>
      <p:sp>
        <p:nvSpPr>
          <p:cNvPr id="2182" name="CustomShape 174"/>
          <p:cNvSpPr/>
          <p:nvPr/>
        </p:nvSpPr>
        <p:spPr>
          <a:xfrm>
            <a:off x="6366600" y="523872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183" name="CustomShape 175"/>
          <p:cNvSpPr/>
          <p:nvPr/>
        </p:nvSpPr>
        <p:spPr>
          <a:xfrm>
            <a:off x="6178680" y="486108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184" name="CustomShape 176"/>
          <p:cNvSpPr/>
          <p:nvPr/>
        </p:nvSpPr>
        <p:spPr>
          <a:xfrm>
            <a:off x="530280" y="4240080"/>
            <a:ext cx="3292200" cy="639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independently of top production mechanism</a:t>
            </a:r>
            <a:endParaRPr/>
          </a:p>
        </p:txBody>
      </p:sp>
      <p:sp>
        <p:nvSpPr>
          <p:cNvPr id="2185" name="CustomShape 177"/>
          <p:cNvSpPr/>
          <p:nvPr/>
        </p:nvSpPr>
        <p:spPr>
          <a:xfrm rot="20446800">
            <a:off x="1190520" y="371232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86" name="CustomShape 178"/>
          <p:cNvSpPr/>
          <p:nvPr/>
        </p:nvSpPr>
        <p:spPr>
          <a:xfrm rot="20446800">
            <a:off x="1233360" y="369180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87" name="CustomShape 179"/>
          <p:cNvSpPr/>
          <p:nvPr/>
        </p:nvSpPr>
        <p:spPr>
          <a:xfrm rot="20446800">
            <a:off x="1263240" y="3638880"/>
            <a:ext cx="4680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88" name="CustomShape 180"/>
          <p:cNvSpPr/>
          <p:nvPr/>
        </p:nvSpPr>
        <p:spPr>
          <a:xfrm rot="20446800">
            <a:off x="1305360" y="361872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89" name="CustomShape 181"/>
          <p:cNvSpPr/>
          <p:nvPr/>
        </p:nvSpPr>
        <p:spPr>
          <a:xfrm rot="20446800">
            <a:off x="1450440" y="347220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0" name="CustomShape 182"/>
          <p:cNvSpPr/>
          <p:nvPr/>
        </p:nvSpPr>
        <p:spPr>
          <a:xfrm rot="20446800">
            <a:off x="1407600" y="3493080"/>
            <a:ext cx="4932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1" name="CustomShape 183"/>
          <p:cNvSpPr/>
          <p:nvPr/>
        </p:nvSpPr>
        <p:spPr>
          <a:xfrm rot="20446800">
            <a:off x="1378800" y="3547440"/>
            <a:ext cx="4680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2" name="CustomShape 184"/>
          <p:cNvSpPr/>
          <p:nvPr/>
        </p:nvSpPr>
        <p:spPr>
          <a:xfrm rot="20446800">
            <a:off x="1334880" y="3566520"/>
            <a:ext cx="4932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3" name="CustomShape 185"/>
          <p:cNvSpPr/>
          <p:nvPr/>
        </p:nvSpPr>
        <p:spPr>
          <a:xfrm rot="20446800">
            <a:off x="1525320" y="3404160"/>
            <a:ext cx="4680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4" name="CustomShape 186"/>
          <p:cNvSpPr/>
          <p:nvPr/>
        </p:nvSpPr>
        <p:spPr>
          <a:xfrm rot="20446800">
            <a:off x="1481400" y="3423960"/>
            <a:ext cx="4932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5" name="Line 187"/>
          <p:cNvSpPr/>
          <p:nvPr/>
        </p:nvSpPr>
        <p:spPr>
          <a:xfrm>
            <a:off x="717120" y="3747960"/>
            <a:ext cx="479880" cy="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196" name="CustomShape 188"/>
          <p:cNvSpPr/>
          <p:nvPr/>
        </p:nvSpPr>
        <p:spPr>
          <a:xfrm flipV="1" rot="9125400">
            <a:off x="915840" y="3712320"/>
            <a:ext cx="61560" cy="7848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7" name="Line 189"/>
          <p:cNvSpPr/>
          <p:nvPr/>
        </p:nvSpPr>
        <p:spPr>
          <a:xfrm>
            <a:off x="1185840" y="3773880"/>
            <a:ext cx="339480" cy="3387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198" name="CustomShape 190"/>
          <p:cNvSpPr/>
          <p:nvPr/>
        </p:nvSpPr>
        <p:spPr>
          <a:xfrm flipV="1" rot="6438000">
            <a:off x="1303200" y="3887640"/>
            <a:ext cx="63000" cy="806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199" name="CustomShape 191"/>
          <p:cNvSpPr/>
          <p:nvPr/>
        </p:nvSpPr>
        <p:spPr>
          <a:xfrm rot="18900600">
            <a:off x="1136160" y="3719880"/>
            <a:ext cx="74160" cy="75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2200" name="CustomShape 192"/>
          <p:cNvSpPr/>
          <p:nvPr/>
        </p:nvSpPr>
        <p:spPr>
          <a:xfrm>
            <a:off x="1523160" y="3274920"/>
            <a:ext cx="38088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W</a:t>
            </a:r>
            <a:endParaRPr/>
          </a:p>
        </p:txBody>
      </p:sp>
      <p:sp>
        <p:nvSpPr>
          <p:cNvPr id="2201" name="CustomShape 193"/>
          <p:cNvSpPr/>
          <p:nvPr/>
        </p:nvSpPr>
        <p:spPr>
          <a:xfrm>
            <a:off x="637200" y="3430440"/>
            <a:ext cx="258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202" name="CustomShape 194"/>
          <p:cNvSpPr/>
          <p:nvPr/>
        </p:nvSpPr>
        <p:spPr>
          <a:xfrm>
            <a:off x="1477440" y="3917880"/>
            <a:ext cx="30780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b</a:t>
            </a:r>
            <a:endParaRPr/>
          </a:p>
        </p:txBody>
      </p:sp>
      <p:sp>
        <p:nvSpPr>
          <p:cNvPr id="2203" name="CustomShape 195"/>
          <p:cNvSpPr/>
          <p:nvPr/>
        </p:nvSpPr>
        <p:spPr>
          <a:xfrm>
            <a:off x="198360" y="604800"/>
            <a:ext cx="8475480" cy="146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Hypothetical, illustrative experimental situation: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selected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</a:t>
            </a:r>
            <a:r>
              <a:rPr lang="en-US">
                <a:solidFill>
                  <a:srgbClr val="000000"/>
                </a:solidFill>
                <a:latin typeface="Calibri"/>
              </a:rPr>
              <a:t>’s come either from top decays or from direct production (+jets)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we want to estimate the relative contribution of the two types of W, using polarization</a:t>
            </a:r>
            <a:endParaRPr/>
          </a:p>
        </p:txBody>
      </p:sp>
      <p:sp>
        <p:nvSpPr>
          <p:cNvPr id="2204" name="CustomShape 196"/>
          <p:cNvSpPr/>
          <p:nvPr/>
        </p:nvSpPr>
        <p:spPr>
          <a:xfrm>
            <a:off x="434880" y="5425920"/>
            <a:ext cx="324432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top quark decays almost 100% of the times to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</a:t>
            </a:r>
            <a:r>
              <a:rPr lang="en-US">
                <a:solidFill>
                  <a:srgbClr val="000000"/>
                </a:solidFill>
                <a:latin typeface="Calibri"/>
              </a:rPr>
              <a:t>+</a:t>
            </a:r>
            <a:r>
              <a:rPr i="1" lang="en-US">
                <a:solidFill>
                  <a:srgbClr val="000000"/>
                </a:solidFill>
                <a:latin typeface="Calibri"/>
              </a:rPr>
              <a:t>b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the longitudinal polarization of the W is a signature of the top</a:t>
            </a:r>
            <a:endParaRPr/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1A71D94-CFC4-4CE8-8FE7-0B8016A399B0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206" name="TextShape 2"/>
          <p:cNvSpPr txBox="1"/>
          <p:nvPr/>
        </p:nvSpPr>
        <p:spPr>
          <a:xfrm>
            <a:off x="457200" y="5544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a) Frame-dependent approach</a:t>
            </a:r>
            <a:endParaRPr/>
          </a:p>
        </p:txBody>
      </p:sp>
      <p:sp>
        <p:nvSpPr>
          <p:cNvPr id="2207" name="CustomShape 3"/>
          <p:cNvSpPr/>
          <p:nvPr/>
        </p:nvSpPr>
        <p:spPr>
          <a:xfrm>
            <a:off x="463680" y="555480"/>
            <a:ext cx="8105400" cy="675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We measure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choosing the helicity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axis defined wrt the top rest frame</a:t>
            </a:r>
            <a:endParaRPr/>
          </a:p>
        </p:txBody>
      </p:sp>
      <p:pic>
        <p:nvPicPr>
          <p:cNvPr id="22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3440" y="3975120"/>
            <a:ext cx="3862080" cy="2822040"/>
          </a:xfrm>
          <a:prstGeom prst="rect">
            <a:avLst/>
          </a:prstGeom>
          <a:ln w="9360">
            <a:noFill/>
          </a:ln>
        </p:spPr>
      </p:pic>
      <p:pic>
        <p:nvPicPr>
          <p:cNvPr id="2209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1174680"/>
            <a:ext cx="3862080" cy="2822040"/>
          </a:xfrm>
          <a:prstGeom prst="rect">
            <a:avLst/>
          </a:prstGeom>
          <a:ln w="9360">
            <a:noFill/>
          </a:ln>
        </p:spPr>
      </p:pic>
      <p:pic>
        <p:nvPicPr>
          <p:cNvPr id="2210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95560" y="1157400"/>
            <a:ext cx="3862080" cy="2822040"/>
          </a:xfrm>
          <a:prstGeom prst="rect">
            <a:avLst/>
          </a:prstGeom>
          <a:ln w="9360">
            <a:noFill/>
          </a:ln>
        </p:spPr>
      </p:pic>
      <p:sp>
        <p:nvSpPr>
          <p:cNvPr id="2211" name="CustomShape 4"/>
          <p:cNvSpPr/>
          <p:nvPr/>
        </p:nvSpPr>
        <p:spPr>
          <a:xfrm>
            <a:off x="582840" y="2381400"/>
            <a:ext cx="84240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W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212" name="CustomShape 5"/>
          <p:cNvSpPr/>
          <p:nvPr/>
        </p:nvSpPr>
        <p:spPr>
          <a:xfrm rot="4005000">
            <a:off x="590400" y="1814760"/>
            <a:ext cx="1036440" cy="366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W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0.2</a:t>
            </a:r>
            <a:endParaRPr/>
          </a:p>
        </p:txBody>
      </p:sp>
      <p:sp>
        <p:nvSpPr>
          <p:cNvPr id="2213" name="CustomShape 6"/>
          <p:cNvSpPr/>
          <p:nvPr/>
        </p:nvSpPr>
        <p:spPr>
          <a:xfrm rot="1824600">
            <a:off x="1377000" y="1603080"/>
            <a:ext cx="842400" cy="366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W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2</a:t>
            </a:r>
            <a:endParaRPr/>
          </a:p>
        </p:txBody>
      </p:sp>
      <p:sp>
        <p:nvSpPr>
          <p:cNvPr id="2214" name="CustomShape 7"/>
          <p:cNvSpPr/>
          <p:nvPr/>
        </p:nvSpPr>
        <p:spPr>
          <a:xfrm>
            <a:off x="2697120" y="1012680"/>
            <a:ext cx="1014120" cy="87120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215" name="Line 8"/>
          <p:cNvSpPr/>
          <p:nvPr/>
        </p:nvSpPr>
        <p:spPr>
          <a:xfrm>
            <a:off x="2794320" y="1101960"/>
            <a:ext cx="338760" cy="33912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16" name="Line 9"/>
          <p:cNvSpPr/>
          <p:nvPr/>
        </p:nvSpPr>
        <p:spPr>
          <a:xfrm flipH="1">
            <a:off x="2787840" y="1449720"/>
            <a:ext cx="339120" cy="33876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17" name="CustomShape 10"/>
          <p:cNvSpPr/>
          <p:nvPr/>
        </p:nvSpPr>
        <p:spPr>
          <a:xfrm flipV="1" rot="6442200">
            <a:off x="2921400" y="1226880"/>
            <a:ext cx="6156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18" name="CustomShape 11"/>
          <p:cNvSpPr/>
          <p:nvPr/>
        </p:nvSpPr>
        <p:spPr>
          <a:xfrm flipV="1" rot="1038000">
            <a:off x="2943000" y="155376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19" name="CustomShape 12"/>
          <p:cNvSpPr/>
          <p:nvPr/>
        </p:nvSpPr>
        <p:spPr>
          <a:xfrm>
            <a:off x="3071880" y="139212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220" name="CustomShape 13"/>
          <p:cNvSpPr/>
          <p:nvPr/>
        </p:nvSpPr>
        <p:spPr>
          <a:xfrm rot="1547400">
            <a:off x="3131640" y="1421280"/>
            <a:ext cx="4752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1" name="CustomShape 14"/>
          <p:cNvSpPr/>
          <p:nvPr/>
        </p:nvSpPr>
        <p:spPr>
          <a:xfrm rot="1547400">
            <a:off x="3176640" y="1437480"/>
            <a:ext cx="4824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2" name="CustomShape 15"/>
          <p:cNvSpPr/>
          <p:nvPr/>
        </p:nvSpPr>
        <p:spPr>
          <a:xfrm rot="1547400">
            <a:off x="3235320" y="1420560"/>
            <a:ext cx="4680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3" name="CustomShape 16"/>
          <p:cNvSpPr/>
          <p:nvPr/>
        </p:nvSpPr>
        <p:spPr>
          <a:xfrm rot="1547400">
            <a:off x="3279240" y="1436760"/>
            <a:ext cx="4824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4" name="CustomShape 17"/>
          <p:cNvSpPr/>
          <p:nvPr/>
        </p:nvSpPr>
        <p:spPr>
          <a:xfrm rot="1547400">
            <a:off x="3485160" y="1434960"/>
            <a:ext cx="4752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5" name="CustomShape 18"/>
          <p:cNvSpPr/>
          <p:nvPr/>
        </p:nvSpPr>
        <p:spPr>
          <a:xfrm rot="1547400">
            <a:off x="3440520" y="1420560"/>
            <a:ext cx="4932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6" name="CustomShape 19"/>
          <p:cNvSpPr/>
          <p:nvPr/>
        </p:nvSpPr>
        <p:spPr>
          <a:xfrm rot="1547400">
            <a:off x="3381840" y="1437480"/>
            <a:ext cx="4680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7" name="CustomShape 20"/>
          <p:cNvSpPr/>
          <p:nvPr/>
        </p:nvSpPr>
        <p:spPr>
          <a:xfrm rot="1547400">
            <a:off x="3336840" y="1420920"/>
            <a:ext cx="4932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8" name="CustomShape 21"/>
          <p:cNvSpPr/>
          <p:nvPr/>
        </p:nvSpPr>
        <p:spPr>
          <a:xfrm rot="1547400">
            <a:off x="3586320" y="1439280"/>
            <a:ext cx="4680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29" name="CustomShape 22"/>
          <p:cNvSpPr/>
          <p:nvPr/>
        </p:nvSpPr>
        <p:spPr>
          <a:xfrm rot="1547400">
            <a:off x="3540960" y="1423440"/>
            <a:ext cx="4932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0" name="CustomShape 23"/>
          <p:cNvSpPr/>
          <p:nvPr/>
        </p:nvSpPr>
        <p:spPr>
          <a:xfrm>
            <a:off x="5796000" y="960480"/>
            <a:ext cx="1660320" cy="76788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231" name="Line 24"/>
          <p:cNvSpPr/>
          <p:nvPr/>
        </p:nvSpPr>
        <p:spPr>
          <a:xfrm>
            <a:off x="5874840" y="1068840"/>
            <a:ext cx="45000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32" name="CustomShape 25"/>
          <p:cNvSpPr/>
          <p:nvPr/>
        </p:nvSpPr>
        <p:spPr>
          <a:xfrm flipV="1" rot="7890000">
            <a:off x="6068160" y="110916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33" name="CustomShape 26"/>
          <p:cNvSpPr/>
          <p:nvPr/>
        </p:nvSpPr>
        <p:spPr>
          <a:xfrm rot="13309800">
            <a:off x="6400080" y="1483560"/>
            <a:ext cx="79560" cy="738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4" name="CustomShape 27"/>
          <p:cNvSpPr/>
          <p:nvPr/>
        </p:nvSpPr>
        <p:spPr>
          <a:xfrm rot="13309800">
            <a:off x="6465240" y="150228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5" name="CustomShape 28"/>
          <p:cNvSpPr/>
          <p:nvPr/>
        </p:nvSpPr>
        <p:spPr>
          <a:xfrm rot="13309800">
            <a:off x="6531480" y="1519560"/>
            <a:ext cx="8028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6" name="CustomShape 29"/>
          <p:cNvSpPr/>
          <p:nvPr/>
        </p:nvSpPr>
        <p:spPr>
          <a:xfrm rot="13309800">
            <a:off x="6597720" y="153504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7" name="CustomShape 30"/>
          <p:cNvSpPr/>
          <p:nvPr/>
        </p:nvSpPr>
        <p:spPr>
          <a:xfrm rot="13309800">
            <a:off x="6664680" y="1553040"/>
            <a:ext cx="7956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8" name="CustomShape 31"/>
          <p:cNvSpPr/>
          <p:nvPr/>
        </p:nvSpPr>
        <p:spPr>
          <a:xfrm rot="13309800">
            <a:off x="6730200" y="1571400"/>
            <a:ext cx="7956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39" name="CustomShape 32"/>
          <p:cNvSpPr/>
          <p:nvPr/>
        </p:nvSpPr>
        <p:spPr>
          <a:xfrm rot="13309800">
            <a:off x="6343200" y="1469160"/>
            <a:ext cx="81360" cy="414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0" name="CustomShape 33"/>
          <p:cNvSpPr/>
          <p:nvPr/>
        </p:nvSpPr>
        <p:spPr>
          <a:xfrm rot="400800">
            <a:off x="6341400" y="120132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1" name="CustomShape 34"/>
          <p:cNvSpPr/>
          <p:nvPr/>
        </p:nvSpPr>
        <p:spPr>
          <a:xfrm rot="400800">
            <a:off x="6387120" y="12020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2" name="CustomShape 35"/>
          <p:cNvSpPr/>
          <p:nvPr/>
        </p:nvSpPr>
        <p:spPr>
          <a:xfrm rot="400800">
            <a:off x="6436440" y="116856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3" name="CustomShape 36"/>
          <p:cNvSpPr/>
          <p:nvPr/>
        </p:nvSpPr>
        <p:spPr>
          <a:xfrm rot="400800">
            <a:off x="6481440" y="11696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4" name="CustomShape 37"/>
          <p:cNvSpPr/>
          <p:nvPr/>
        </p:nvSpPr>
        <p:spPr>
          <a:xfrm rot="400800">
            <a:off x="6671160" y="110448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5" name="CustomShape 38"/>
          <p:cNvSpPr/>
          <p:nvPr/>
        </p:nvSpPr>
        <p:spPr>
          <a:xfrm rot="400800">
            <a:off x="6625080" y="1105200"/>
            <a:ext cx="4752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6" name="CustomShape 39"/>
          <p:cNvSpPr/>
          <p:nvPr/>
        </p:nvSpPr>
        <p:spPr>
          <a:xfrm rot="400800">
            <a:off x="6576480" y="1138680"/>
            <a:ext cx="4536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7" name="CustomShape 40"/>
          <p:cNvSpPr/>
          <p:nvPr/>
        </p:nvSpPr>
        <p:spPr>
          <a:xfrm rot="400800">
            <a:off x="6530040" y="113724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8" name="CustomShape 41"/>
          <p:cNvSpPr/>
          <p:nvPr/>
        </p:nvSpPr>
        <p:spPr>
          <a:xfrm rot="400800">
            <a:off x="6765840" y="107712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49" name="CustomShape 42"/>
          <p:cNvSpPr/>
          <p:nvPr/>
        </p:nvSpPr>
        <p:spPr>
          <a:xfrm rot="400800">
            <a:off x="6719040" y="107640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50" name="Line 43"/>
          <p:cNvSpPr/>
          <p:nvPr/>
        </p:nvSpPr>
        <p:spPr>
          <a:xfrm>
            <a:off x="6337080" y="123804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51" name="CustomShape 44"/>
          <p:cNvSpPr/>
          <p:nvPr/>
        </p:nvSpPr>
        <p:spPr>
          <a:xfrm flipV="1" rot="3732600">
            <a:off x="6302880" y="130572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52" name="Line 45"/>
          <p:cNvSpPr/>
          <p:nvPr/>
        </p:nvSpPr>
        <p:spPr>
          <a:xfrm flipH="1">
            <a:off x="5873040" y="1480680"/>
            <a:ext cx="458280" cy="14328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253" name="CustomShape 46"/>
          <p:cNvSpPr/>
          <p:nvPr/>
        </p:nvSpPr>
        <p:spPr>
          <a:xfrm flipV="1" rot="2713800">
            <a:off x="6081840" y="1510920"/>
            <a:ext cx="62280" cy="813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54" name="CustomShape 47"/>
          <p:cNvSpPr/>
          <p:nvPr/>
        </p:nvSpPr>
        <p:spPr>
          <a:xfrm>
            <a:off x="6297480" y="119232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255" name="CustomShape 48"/>
          <p:cNvSpPr/>
          <p:nvPr/>
        </p:nvSpPr>
        <p:spPr>
          <a:xfrm>
            <a:off x="2735280" y="4332240"/>
            <a:ext cx="1248840" cy="72684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256" name="Line 49"/>
          <p:cNvSpPr/>
          <p:nvPr/>
        </p:nvSpPr>
        <p:spPr>
          <a:xfrm>
            <a:off x="2859120" y="4411080"/>
            <a:ext cx="389880" cy="28044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257" name="CustomShape 50"/>
          <p:cNvSpPr/>
          <p:nvPr/>
        </p:nvSpPr>
        <p:spPr>
          <a:xfrm flipV="1" rot="6976200">
            <a:off x="3011400" y="4507920"/>
            <a:ext cx="62640" cy="806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58" name="CustomShape 51"/>
          <p:cNvSpPr/>
          <p:nvPr/>
        </p:nvSpPr>
        <p:spPr>
          <a:xfrm rot="20983200">
            <a:off x="3474360" y="464148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59" name="CustomShape 52"/>
          <p:cNvSpPr/>
          <p:nvPr/>
        </p:nvSpPr>
        <p:spPr>
          <a:xfrm rot="20983200">
            <a:off x="3518640" y="462888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0" name="CustomShape 53"/>
          <p:cNvSpPr/>
          <p:nvPr/>
        </p:nvSpPr>
        <p:spPr>
          <a:xfrm rot="20983200">
            <a:off x="3556080" y="458280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1" name="CustomShape 54"/>
          <p:cNvSpPr/>
          <p:nvPr/>
        </p:nvSpPr>
        <p:spPr>
          <a:xfrm rot="20983200">
            <a:off x="3599280" y="457056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2" name="CustomShape 55"/>
          <p:cNvSpPr/>
          <p:nvPr/>
        </p:nvSpPr>
        <p:spPr>
          <a:xfrm rot="20983200">
            <a:off x="3761640" y="445248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3" name="CustomShape 56"/>
          <p:cNvSpPr/>
          <p:nvPr/>
        </p:nvSpPr>
        <p:spPr>
          <a:xfrm rot="20983200">
            <a:off x="3718080" y="4466880"/>
            <a:ext cx="4752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4" name="CustomShape 57"/>
          <p:cNvSpPr/>
          <p:nvPr/>
        </p:nvSpPr>
        <p:spPr>
          <a:xfrm rot="20983200">
            <a:off x="3681360" y="4513320"/>
            <a:ext cx="4536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5" name="CustomShape 58"/>
          <p:cNvSpPr/>
          <p:nvPr/>
        </p:nvSpPr>
        <p:spPr>
          <a:xfrm rot="20983200">
            <a:off x="3636360" y="452520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6" name="CustomShape 59"/>
          <p:cNvSpPr/>
          <p:nvPr/>
        </p:nvSpPr>
        <p:spPr>
          <a:xfrm rot="20983200">
            <a:off x="3844080" y="439920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7" name="CustomShape 60"/>
          <p:cNvSpPr/>
          <p:nvPr/>
        </p:nvSpPr>
        <p:spPr>
          <a:xfrm rot="20983200">
            <a:off x="3799440" y="441216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68" name="Line 61"/>
          <p:cNvSpPr/>
          <p:nvPr/>
        </p:nvSpPr>
        <p:spPr>
          <a:xfrm>
            <a:off x="3247920" y="4705200"/>
            <a:ext cx="23328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69" name="CustomShape 62"/>
          <p:cNvSpPr/>
          <p:nvPr/>
        </p:nvSpPr>
        <p:spPr>
          <a:xfrm flipV="1" rot="9159600">
            <a:off x="3324600" y="4663440"/>
            <a:ext cx="59400" cy="792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70" name="CustomShape 63"/>
          <p:cNvSpPr/>
          <p:nvPr/>
        </p:nvSpPr>
        <p:spPr>
          <a:xfrm rot="18047400">
            <a:off x="3114720" y="475452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1" name="CustomShape 64"/>
          <p:cNvSpPr/>
          <p:nvPr/>
        </p:nvSpPr>
        <p:spPr>
          <a:xfrm rot="18047400">
            <a:off x="3058200" y="4791960"/>
            <a:ext cx="79560" cy="75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2" name="CustomShape 65"/>
          <p:cNvSpPr/>
          <p:nvPr/>
        </p:nvSpPr>
        <p:spPr>
          <a:xfrm rot="18047400">
            <a:off x="2999520" y="4828320"/>
            <a:ext cx="8028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3" name="CustomShape 66"/>
          <p:cNvSpPr/>
          <p:nvPr/>
        </p:nvSpPr>
        <p:spPr>
          <a:xfrm rot="18047400">
            <a:off x="2941920" y="4862880"/>
            <a:ext cx="79560" cy="75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4" name="CustomShape 67"/>
          <p:cNvSpPr/>
          <p:nvPr/>
        </p:nvSpPr>
        <p:spPr>
          <a:xfrm rot="18047400">
            <a:off x="2882880" y="4899960"/>
            <a:ext cx="7956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5" name="CustomShape 68"/>
          <p:cNvSpPr/>
          <p:nvPr/>
        </p:nvSpPr>
        <p:spPr>
          <a:xfrm rot="18047400">
            <a:off x="2826000" y="4937040"/>
            <a:ext cx="7956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6" name="CustomShape 69"/>
          <p:cNvSpPr/>
          <p:nvPr/>
        </p:nvSpPr>
        <p:spPr>
          <a:xfrm rot="18047400">
            <a:off x="3158280" y="4724640"/>
            <a:ext cx="81360" cy="421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277" name="Line 70"/>
          <p:cNvSpPr/>
          <p:nvPr/>
        </p:nvSpPr>
        <p:spPr>
          <a:xfrm>
            <a:off x="3488040" y="4701240"/>
            <a:ext cx="391320" cy="28080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278" name="CustomShape 71"/>
          <p:cNvSpPr/>
          <p:nvPr/>
        </p:nvSpPr>
        <p:spPr>
          <a:xfrm flipV="1" rot="6985200">
            <a:off x="3641040" y="4798080"/>
            <a:ext cx="63000" cy="8100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279" name="CustomShape 72"/>
          <p:cNvSpPr/>
          <p:nvPr/>
        </p:nvSpPr>
        <p:spPr>
          <a:xfrm>
            <a:off x="3446640" y="466416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280" name="CustomShape 73"/>
          <p:cNvSpPr/>
          <p:nvPr/>
        </p:nvSpPr>
        <p:spPr>
          <a:xfrm>
            <a:off x="1374120" y="2911320"/>
            <a:ext cx="14583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ff0000"/>
                </a:solidFill>
                <a:latin typeface="Calibri"/>
              </a:rPr>
              <a:t>W</a:t>
            </a:r>
            <a:r>
              <a:rPr lang="en-US">
                <a:solidFill>
                  <a:srgbClr val="ff0000"/>
                </a:solidFill>
                <a:latin typeface="Calibri"/>
              </a:rPr>
              <a:t> from top</a:t>
            </a:r>
            <a:endParaRPr/>
          </a:p>
        </p:txBody>
      </p:sp>
      <p:sp>
        <p:nvSpPr>
          <p:cNvPr id="2281" name="CustomShape 74"/>
          <p:cNvSpPr/>
          <p:nvPr/>
        </p:nvSpPr>
        <p:spPr>
          <a:xfrm>
            <a:off x="4088520" y="4192560"/>
            <a:ext cx="44467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polarization of </a:t>
            </a:r>
            <a:r>
              <a:rPr i="1" lang="en-US">
                <a:solidFill>
                  <a:srgbClr val="0000ff"/>
                </a:solidFill>
                <a:latin typeface="Arial"/>
                <a:ea typeface="ＭＳ Ｐゴシック"/>
              </a:rPr>
              <a:t>W</a:t>
            </a:r>
            <a:r>
              <a:rPr lang="en-US">
                <a:solidFill>
                  <a:srgbClr val="0000ff"/>
                </a:solidFill>
                <a:latin typeface="Arial"/>
                <a:ea typeface="ＭＳ Ｐゴシック"/>
              </a:rPr>
              <a:t> from </a:t>
            </a:r>
            <a:r>
              <a:rPr i="1" lang="en-US">
                <a:solidFill>
                  <a:srgbClr val="0000ff"/>
                </a:solidFill>
                <a:latin typeface="Arial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Arial"/>
                <a:ea typeface="ＭＳ Ｐゴシック"/>
              </a:rPr>
              <a:t>-</a:t>
            </a:r>
            <a:r>
              <a:rPr i="1" lang="en-US">
                <a:solidFill>
                  <a:srgbClr val="0000ff"/>
                </a:solidFill>
                <a:latin typeface="Arial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Arial"/>
                <a:ea typeface="ＭＳ Ｐゴシック"/>
              </a:rPr>
              <a:t>bar / </a:t>
            </a:r>
            <a:r>
              <a:rPr i="1" lang="en-US">
                <a:solidFill>
                  <a:srgbClr val="0000ff"/>
                </a:solidFill>
                <a:latin typeface="Arial"/>
                <a:ea typeface="ＭＳ Ｐゴシック"/>
              </a:rPr>
              <a:t>q</a:t>
            </a:r>
            <a:r>
              <a:rPr lang="en-US">
                <a:solidFill>
                  <a:srgbClr val="0000ff"/>
                </a:solidFill>
                <a:latin typeface="Arial"/>
                <a:ea typeface="ＭＳ Ｐゴシック"/>
              </a:rPr>
              <a:t>-</a:t>
            </a:r>
            <a:r>
              <a:rPr i="1" lang="en-US">
                <a:solidFill>
                  <a:srgbClr val="0000ff"/>
                </a:solidFill>
                <a:latin typeface="Arial"/>
                <a:ea typeface="ＭＳ Ｐゴシック"/>
              </a:rPr>
              <a:t>g</a:t>
            </a:r>
            <a:r>
              <a:rPr lang="en-US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/>
          </a:p>
        </p:txBody>
      </p:sp>
      <p:sp>
        <p:nvSpPr>
          <p:cNvPr id="2282" name="CustomShape 75"/>
          <p:cNvSpPr/>
          <p:nvPr/>
        </p:nvSpPr>
        <p:spPr>
          <a:xfrm>
            <a:off x="4282920" y="4595760"/>
            <a:ext cx="4820760" cy="3060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depends on the actual mixture of processes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we need pQCD and PDFs to evaluate it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depends on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if we integrate we lose discriminating power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is generally far from being maximal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we should measure also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φ</a:t>
            </a:r>
            <a:r>
              <a:rPr lang="en-US">
                <a:solidFill>
                  <a:srgbClr val="000000"/>
                </a:solidFill>
                <a:latin typeface="Calibri"/>
              </a:rPr>
              <a:t> for a sufficient discrimination</a:t>
            </a:r>
            <a:endParaRPr/>
          </a:p>
        </p:txBody>
      </p:sp>
      <p:sp>
        <p:nvSpPr>
          <p:cNvPr id="2283" name="CustomShape 76"/>
          <p:cNvSpPr/>
          <p:nvPr/>
        </p:nvSpPr>
        <p:spPr>
          <a:xfrm>
            <a:off x="6205680" y="2543040"/>
            <a:ext cx="987120" cy="83772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284" name="CustomShape 77"/>
          <p:cNvSpPr/>
          <p:nvPr/>
        </p:nvSpPr>
        <p:spPr>
          <a:xfrm>
            <a:off x="6188400" y="2640240"/>
            <a:ext cx="258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285" name="CustomShape 78"/>
          <p:cNvSpPr/>
          <p:nvPr/>
        </p:nvSpPr>
        <p:spPr>
          <a:xfrm rot="20447400">
            <a:off x="6742080" y="292248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86" name="CustomShape 79"/>
          <p:cNvSpPr/>
          <p:nvPr/>
        </p:nvSpPr>
        <p:spPr>
          <a:xfrm rot="20447400">
            <a:off x="6784560" y="290196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87" name="CustomShape 80"/>
          <p:cNvSpPr/>
          <p:nvPr/>
        </p:nvSpPr>
        <p:spPr>
          <a:xfrm rot="20447400">
            <a:off x="6814800" y="2849040"/>
            <a:ext cx="4680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88" name="CustomShape 81"/>
          <p:cNvSpPr/>
          <p:nvPr/>
        </p:nvSpPr>
        <p:spPr>
          <a:xfrm rot="20447400">
            <a:off x="6856920" y="282888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89" name="CustomShape 82"/>
          <p:cNvSpPr/>
          <p:nvPr/>
        </p:nvSpPr>
        <p:spPr>
          <a:xfrm rot="20447400">
            <a:off x="7002000" y="268200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0" name="CustomShape 83"/>
          <p:cNvSpPr/>
          <p:nvPr/>
        </p:nvSpPr>
        <p:spPr>
          <a:xfrm rot="20447400">
            <a:off x="6959160" y="2703240"/>
            <a:ext cx="4932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1" name="CustomShape 84"/>
          <p:cNvSpPr/>
          <p:nvPr/>
        </p:nvSpPr>
        <p:spPr>
          <a:xfrm rot="20447400">
            <a:off x="6930360" y="2757240"/>
            <a:ext cx="4680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2" name="CustomShape 85"/>
          <p:cNvSpPr/>
          <p:nvPr/>
        </p:nvSpPr>
        <p:spPr>
          <a:xfrm rot="20447400">
            <a:off x="6886440" y="277668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3" name="CustomShape 86"/>
          <p:cNvSpPr/>
          <p:nvPr/>
        </p:nvSpPr>
        <p:spPr>
          <a:xfrm rot="20447400">
            <a:off x="7076880" y="2613960"/>
            <a:ext cx="4680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4" name="CustomShape 87"/>
          <p:cNvSpPr/>
          <p:nvPr/>
        </p:nvSpPr>
        <p:spPr>
          <a:xfrm rot="20447400">
            <a:off x="7032600" y="263376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5" name="Line 88"/>
          <p:cNvSpPr/>
          <p:nvPr/>
        </p:nvSpPr>
        <p:spPr>
          <a:xfrm>
            <a:off x="6269040" y="2957400"/>
            <a:ext cx="479160" cy="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296" name="CustomShape 89"/>
          <p:cNvSpPr/>
          <p:nvPr/>
        </p:nvSpPr>
        <p:spPr>
          <a:xfrm flipV="1" rot="9125400">
            <a:off x="6467400" y="2922840"/>
            <a:ext cx="61560" cy="788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7" name="Line 90"/>
          <p:cNvSpPr/>
          <p:nvPr/>
        </p:nvSpPr>
        <p:spPr>
          <a:xfrm>
            <a:off x="6738840" y="2983320"/>
            <a:ext cx="339120" cy="3387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298" name="CustomShape 91"/>
          <p:cNvSpPr/>
          <p:nvPr/>
        </p:nvSpPr>
        <p:spPr>
          <a:xfrm flipV="1" rot="6438000">
            <a:off x="6854760" y="3097800"/>
            <a:ext cx="63000" cy="806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299" name="CustomShape 92"/>
          <p:cNvSpPr/>
          <p:nvPr/>
        </p:nvSpPr>
        <p:spPr>
          <a:xfrm rot="18899400">
            <a:off x="6687360" y="292968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2300" name="CustomShape 93"/>
          <p:cNvSpPr/>
          <p:nvPr/>
        </p:nvSpPr>
        <p:spPr>
          <a:xfrm>
            <a:off x="6690600" y="1095480"/>
            <a:ext cx="83808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+ …</a:t>
            </a:r>
            <a:endParaRPr/>
          </a:p>
        </p:txBody>
      </p:sp>
      <p:sp>
        <p:nvSpPr>
          <p:cNvPr id="2301" name="CustomShape 94"/>
          <p:cNvSpPr/>
          <p:nvPr/>
        </p:nvSpPr>
        <p:spPr>
          <a:xfrm>
            <a:off x="1463760" y="2065320"/>
            <a:ext cx="1336320" cy="577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ff"/>
                </a:solidFill>
                <a:latin typeface="Arial"/>
                <a:ea typeface="ＭＳ Ｐゴシック"/>
              </a:rPr>
              <a:t>directly produced </a:t>
            </a:r>
            <a:r>
              <a:rPr i="1" lang="en-US" sz="1600">
                <a:solidFill>
                  <a:srgbClr val="0000ff"/>
                </a:solidFill>
                <a:latin typeface="Arial"/>
                <a:ea typeface="ＭＳ Ｐゴシック"/>
              </a:rPr>
              <a:t>W</a:t>
            </a:r>
            <a:endParaRPr/>
          </a:p>
        </p:txBody>
      </p:sp>
      <p:sp>
        <p:nvSpPr>
          <p:cNvPr id="2302" name="CustomShape 95"/>
          <p:cNvSpPr/>
          <p:nvPr/>
        </p:nvSpPr>
        <p:spPr>
          <a:xfrm>
            <a:off x="3906720" y="2118240"/>
            <a:ext cx="493200" cy="49284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</p:sp>
      <p:sp>
        <p:nvSpPr>
          <p:cNvPr id="2303" name="CustomShape 96"/>
          <p:cNvSpPr/>
          <p:nvPr/>
        </p:nvSpPr>
        <p:spPr>
          <a:xfrm>
            <a:off x="3880800" y="2006640"/>
            <a:ext cx="5623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ff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304" name="CustomShape 97"/>
          <p:cNvSpPr/>
          <p:nvPr/>
        </p:nvSpPr>
        <p:spPr>
          <a:xfrm>
            <a:off x="2131920" y="3586680"/>
            <a:ext cx="493200" cy="49284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00ff"/>
            </a:solidFill>
            <a:round/>
          </a:ln>
        </p:spPr>
      </p:sp>
      <p:sp>
        <p:nvSpPr>
          <p:cNvPr id="2305" name="CustomShape 98"/>
          <p:cNvSpPr/>
          <p:nvPr/>
        </p:nvSpPr>
        <p:spPr>
          <a:xfrm>
            <a:off x="2095560" y="3475080"/>
            <a:ext cx="562320" cy="6390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ff"/>
                </a:solidFill>
                <a:latin typeface="Calibri"/>
              </a:rPr>
              <a:t>+</a:t>
            </a:r>
            <a:endParaRPr/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C90EE99-DD78-4F0F-BCD8-021297A15C8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307" name="TextShape 2"/>
          <p:cNvSpPr txBox="1"/>
          <p:nvPr/>
        </p:nvSpPr>
        <p:spPr>
          <a:xfrm>
            <a:off x="457200" y="5544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b) Rotation-invariant approach</a:t>
            </a:r>
            <a:endParaRPr/>
          </a:p>
        </p:txBody>
      </p:sp>
      <p:sp>
        <p:nvSpPr>
          <p:cNvPr id="2308" name="CustomShape 3"/>
          <p:cNvSpPr/>
          <p:nvPr/>
        </p:nvSpPr>
        <p:spPr>
          <a:xfrm>
            <a:off x="452520" y="658800"/>
            <a:ext cx="809748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We measure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λ, </a:t>
            </a:r>
            <a:r>
              <a:rPr lang="en-US">
                <a:solidFill>
                  <a:srgbClr val="000000"/>
                </a:solidFill>
                <a:latin typeface="Calibri"/>
              </a:rPr>
              <a:t>choosing any frame defined using beam directions (cms-HX, CS, GJ...)</a:t>
            </a:r>
            <a:endParaRPr/>
          </a:p>
        </p:txBody>
      </p:sp>
      <p:sp>
        <p:nvSpPr>
          <p:cNvPr id="2309" name="CustomShape 4"/>
          <p:cNvSpPr/>
          <p:nvPr/>
        </p:nvSpPr>
        <p:spPr>
          <a:xfrm>
            <a:off x="2618280" y="525312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7030a0"/>
                </a:solidFill>
                <a:latin typeface="Calibri"/>
              </a:rPr>
              <a:t>~</a:t>
            </a:r>
            <a:endParaRPr/>
          </a:p>
        </p:txBody>
      </p:sp>
      <p:pic>
        <p:nvPicPr>
          <p:cNvPr id="231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480" y="1344600"/>
            <a:ext cx="5100120" cy="3727080"/>
          </a:xfrm>
          <a:prstGeom prst="rect">
            <a:avLst/>
          </a:prstGeom>
          <a:ln w="9360">
            <a:noFill/>
          </a:ln>
        </p:spPr>
      </p:pic>
      <p:sp>
        <p:nvSpPr>
          <p:cNvPr id="2311" name="CustomShape 5"/>
          <p:cNvSpPr/>
          <p:nvPr/>
        </p:nvSpPr>
        <p:spPr>
          <a:xfrm>
            <a:off x="1455840" y="3191040"/>
            <a:ext cx="987120" cy="83772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312" name="CustomShape 6"/>
          <p:cNvSpPr/>
          <p:nvPr/>
        </p:nvSpPr>
        <p:spPr>
          <a:xfrm>
            <a:off x="1438560" y="3287880"/>
            <a:ext cx="25884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313" name="CustomShape 7"/>
          <p:cNvSpPr/>
          <p:nvPr/>
        </p:nvSpPr>
        <p:spPr>
          <a:xfrm rot="20447400">
            <a:off x="1992240" y="357012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4" name="CustomShape 8"/>
          <p:cNvSpPr/>
          <p:nvPr/>
        </p:nvSpPr>
        <p:spPr>
          <a:xfrm rot="20447400">
            <a:off x="2034720" y="354960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5" name="CustomShape 9"/>
          <p:cNvSpPr/>
          <p:nvPr/>
        </p:nvSpPr>
        <p:spPr>
          <a:xfrm rot="20447400">
            <a:off x="2064960" y="3496680"/>
            <a:ext cx="4680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6" name="CustomShape 10"/>
          <p:cNvSpPr/>
          <p:nvPr/>
        </p:nvSpPr>
        <p:spPr>
          <a:xfrm rot="20447400">
            <a:off x="2107080" y="347652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7" name="CustomShape 11"/>
          <p:cNvSpPr/>
          <p:nvPr/>
        </p:nvSpPr>
        <p:spPr>
          <a:xfrm rot="20447400">
            <a:off x="2252160" y="332964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8" name="CustomShape 12"/>
          <p:cNvSpPr/>
          <p:nvPr/>
        </p:nvSpPr>
        <p:spPr>
          <a:xfrm rot="20447400">
            <a:off x="2209320" y="3350880"/>
            <a:ext cx="4932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19" name="CustomShape 13"/>
          <p:cNvSpPr/>
          <p:nvPr/>
        </p:nvSpPr>
        <p:spPr>
          <a:xfrm rot="20447400">
            <a:off x="2180520" y="3405240"/>
            <a:ext cx="4680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0" name="CustomShape 14"/>
          <p:cNvSpPr/>
          <p:nvPr/>
        </p:nvSpPr>
        <p:spPr>
          <a:xfrm rot="20447400">
            <a:off x="2136600" y="342432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1" name="CustomShape 15"/>
          <p:cNvSpPr/>
          <p:nvPr/>
        </p:nvSpPr>
        <p:spPr>
          <a:xfrm rot="20447400">
            <a:off x="2327040" y="3261600"/>
            <a:ext cx="4680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2" name="CustomShape 16"/>
          <p:cNvSpPr/>
          <p:nvPr/>
        </p:nvSpPr>
        <p:spPr>
          <a:xfrm rot="20447400">
            <a:off x="2282760" y="328140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3" name="Line 17"/>
          <p:cNvSpPr/>
          <p:nvPr/>
        </p:nvSpPr>
        <p:spPr>
          <a:xfrm>
            <a:off x="1519200" y="3605040"/>
            <a:ext cx="479160" cy="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324" name="CustomShape 18"/>
          <p:cNvSpPr/>
          <p:nvPr/>
        </p:nvSpPr>
        <p:spPr>
          <a:xfrm flipV="1" rot="9125400">
            <a:off x="1717560" y="3570480"/>
            <a:ext cx="61560" cy="788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5" name="Line 19"/>
          <p:cNvSpPr/>
          <p:nvPr/>
        </p:nvSpPr>
        <p:spPr>
          <a:xfrm>
            <a:off x="1989360" y="3630960"/>
            <a:ext cx="338760" cy="33876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</p:sp>
      <p:sp>
        <p:nvSpPr>
          <p:cNvPr id="2326" name="CustomShape 20"/>
          <p:cNvSpPr/>
          <p:nvPr/>
        </p:nvSpPr>
        <p:spPr>
          <a:xfrm flipV="1" rot="6438000">
            <a:off x="2104920" y="3745440"/>
            <a:ext cx="63000" cy="806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327" name="CustomShape 21"/>
          <p:cNvSpPr/>
          <p:nvPr/>
        </p:nvSpPr>
        <p:spPr>
          <a:xfrm rot="18899400">
            <a:off x="1937520" y="357768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2328" name="CustomShape 22"/>
          <p:cNvSpPr/>
          <p:nvPr/>
        </p:nvSpPr>
        <p:spPr>
          <a:xfrm>
            <a:off x="4019400" y="1182600"/>
            <a:ext cx="2557080" cy="150624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329" name="CustomShape 23"/>
          <p:cNvSpPr/>
          <p:nvPr/>
        </p:nvSpPr>
        <p:spPr>
          <a:xfrm>
            <a:off x="5361840" y="2062080"/>
            <a:ext cx="83808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+ …</a:t>
            </a:r>
            <a:endParaRPr/>
          </a:p>
        </p:txBody>
      </p:sp>
      <p:sp>
        <p:nvSpPr>
          <p:cNvPr id="2330" name="CustomShape 24"/>
          <p:cNvSpPr/>
          <p:nvPr/>
        </p:nvSpPr>
        <p:spPr>
          <a:xfrm>
            <a:off x="5092560" y="1324080"/>
            <a:ext cx="4356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331" name="CustomShape 25"/>
          <p:cNvSpPr/>
          <p:nvPr/>
        </p:nvSpPr>
        <p:spPr>
          <a:xfrm rot="13309200">
            <a:off x="6058800" y="1739160"/>
            <a:ext cx="79560" cy="738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2" name="CustomShape 26"/>
          <p:cNvSpPr/>
          <p:nvPr/>
        </p:nvSpPr>
        <p:spPr>
          <a:xfrm rot="13309200">
            <a:off x="6123960" y="175788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3" name="CustomShape 27"/>
          <p:cNvSpPr/>
          <p:nvPr/>
        </p:nvSpPr>
        <p:spPr>
          <a:xfrm rot="13309200">
            <a:off x="6190200" y="1775160"/>
            <a:ext cx="8028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4" name="CustomShape 28"/>
          <p:cNvSpPr/>
          <p:nvPr/>
        </p:nvSpPr>
        <p:spPr>
          <a:xfrm rot="13309200">
            <a:off x="6256440" y="179064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5" name="CustomShape 29"/>
          <p:cNvSpPr/>
          <p:nvPr/>
        </p:nvSpPr>
        <p:spPr>
          <a:xfrm rot="13309200">
            <a:off x="6323400" y="1808640"/>
            <a:ext cx="7956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6" name="CustomShape 30"/>
          <p:cNvSpPr/>
          <p:nvPr/>
        </p:nvSpPr>
        <p:spPr>
          <a:xfrm rot="13309200">
            <a:off x="6388920" y="1827000"/>
            <a:ext cx="79560" cy="727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7" name="CustomShape 31"/>
          <p:cNvSpPr/>
          <p:nvPr/>
        </p:nvSpPr>
        <p:spPr>
          <a:xfrm rot="13309200">
            <a:off x="6001920" y="1724760"/>
            <a:ext cx="81360" cy="414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8" name="CustomShape 32"/>
          <p:cNvSpPr/>
          <p:nvPr/>
        </p:nvSpPr>
        <p:spPr>
          <a:xfrm rot="400800">
            <a:off x="6000120" y="145692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39" name="CustomShape 33"/>
          <p:cNvSpPr/>
          <p:nvPr/>
        </p:nvSpPr>
        <p:spPr>
          <a:xfrm rot="400800">
            <a:off x="6045840" y="14576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0" name="CustomShape 34"/>
          <p:cNvSpPr/>
          <p:nvPr/>
        </p:nvSpPr>
        <p:spPr>
          <a:xfrm rot="400800">
            <a:off x="6095160" y="142416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1" name="CustomShape 35"/>
          <p:cNvSpPr/>
          <p:nvPr/>
        </p:nvSpPr>
        <p:spPr>
          <a:xfrm rot="400800">
            <a:off x="6140160" y="14252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2" name="CustomShape 36"/>
          <p:cNvSpPr/>
          <p:nvPr/>
        </p:nvSpPr>
        <p:spPr>
          <a:xfrm rot="400800">
            <a:off x="6329880" y="136008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3" name="CustomShape 37"/>
          <p:cNvSpPr/>
          <p:nvPr/>
        </p:nvSpPr>
        <p:spPr>
          <a:xfrm rot="400800">
            <a:off x="6283800" y="1360800"/>
            <a:ext cx="4752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4" name="CustomShape 38"/>
          <p:cNvSpPr/>
          <p:nvPr/>
        </p:nvSpPr>
        <p:spPr>
          <a:xfrm rot="400800">
            <a:off x="6235200" y="1394280"/>
            <a:ext cx="4536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5" name="CustomShape 39"/>
          <p:cNvSpPr/>
          <p:nvPr/>
        </p:nvSpPr>
        <p:spPr>
          <a:xfrm rot="400800">
            <a:off x="6188760" y="139284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6" name="CustomShape 40"/>
          <p:cNvSpPr/>
          <p:nvPr/>
        </p:nvSpPr>
        <p:spPr>
          <a:xfrm rot="400800">
            <a:off x="6424200" y="133272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7" name="CustomShape 41"/>
          <p:cNvSpPr/>
          <p:nvPr/>
        </p:nvSpPr>
        <p:spPr>
          <a:xfrm rot="400800">
            <a:off x="6377760" y="133200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48" name="Line 42"/>
          <p:cNvSpPr/>
          <p:nvPr/>
        </p:nvSpPr>
        <p:spPr>
          <a:xfrm>
            <a:off x="5995800" y="1493640"/>
            <a:ext cx="0" cy="233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49" name="CustomShape 43"/>
          <p:cNvSpPr/>
          <p:nvPr/>
        </p:nvSpPr>
        <p:spPr>
          <a:xfrm flipV="1" rot="3732600">
            <a:off x="5961600" y="156132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50" name="Line 44"/>
          <p:cNvSpPr/>
          <p:nvPr/>
        </p:nvSpPr>
        <p:spPr>
          <a:xfrm flipH="1">
            <a:off x="5529960" y="1736280"/>
            <a:ext cx="458640" cy="14328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351" name="CustomShape 45"/>
          <p:cNvSpPr/>
          <p:nvPr/>
        </p:nvSpPr>
        <p:spPr>
          <a:xfrm flipV="1" rot="2713800">
            <a:off x="5739480" y="1766520"/>
            <a:ext cx="62280" cy="813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52" name="CustomShape 46"/>
          <p:cNvSpPr/>
          <p:nvPr/>
        </p:nvSpPr>
        <p:spPr>
          <a:xfrm>
            <a:off x="5956200" y="144792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353" name="Line 47"/>
          <p:cNvSpPr/>
          <p:nvPr/>
        </p:nvSpPr>
        <p:spPr>
          <a:xfrm>
            <a:off x="5533560" y="1324440"/>
            <a:ext cx="45000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54" name="CustomShape 48"/>
          <p:cNvSpPr/>
          <p:nvPr/>
        </p:nvSpPr>
        <p:spPr>
          <a:xfrm flipV="1" rot="7890000">
            <a:off x="5726880" y="136476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55" name="CustomShape 49"/>
          <p:cNvSpPr/>
          <p:nvPr/>
        </p:nvSpPr>
        <p:spPr>
          <a:xfrm>
            <a:off x="3965760" y="2066760"/>
            <a:ext cx="4356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356" name="Line 50"/>
          <p:cNvSpPr/>
          <p:nvPr/>
        </p:nvSpPr>
        <p:spPr>
          <a:xfrm>
            <a:off x="4219920" y="1249560"/>
            <a:ext cx="338760" cy="33912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57" name="CustomShape 51"/>
          <p:cNvSpPr/>
          <p:nvPr/>
        </p:nvSpPr>
        <p:spPr>
          <a:xfrm flipV="1" rot="6442200">
            <a:off x="4347000" y="1374480"/>
            <a:ext cx="61560" cy="788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58" name="Line 52"/>
          <p:cNvSpPr/>
          <p:nvPr/>
        </p:nvSpPr>
        <p:spPr>
          <a:xfrm flipH="1">
            <a:off x="4213440" y="1597320"/>
            <a:ext cx="339120" cy="33876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59" name="CustomShape 53"/>
          <p:cNvSpPr/>
          <p:nvPr/>
        </p:nvSpPr>
        <p:spPr>
          <a:xfrm flipV="1" rot="1038000">
            <a:off x="4368600" y="1701360"/>
            <a:ext cx="6300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60" name="CustomShape 54"/>
          <p:cNvSpPr/>
          <p:nvPr/>
        </p:nvSpPr>
        <p:spPr>
          <a:xfrm>
            <a:off x="4497480" y="153972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361" name="CustomShape 55"/>
          <p:cNvSpPr/>
          <p:nvPr/>
        </p:nvSpPr>
        <p:spPr>
          <a:xfrm rot="1547400">
            <a:off x="4557240" y="1568880"/>
            <a:ext cx="4752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2" name="CustomShape 56"/>
          <p:cNvSpPr/>
          <p:nvPr/>
        </p:nvSpPr>
        <p:spPr>
          <a:xfrm rot="1547400">
            <a:off x="4602240" y="1585080"/>
            <a:ext cx="4824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3" name="CustomShape 57"/>
          <p:cNvSpPr/>
          <p:nvPr/>
        </p:nvSpPr>
        <p:spPr>
          <a:xfrm rot="1547400">
            <a:off x="4660920" y="1568160"/>
            <a:ext cx="4680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4" name="CustomShape 58"/>
          <p:cNvSpPr/>
          <p:nvPr/>
        </p:nvSpPr>
        <p:spPr>
          <a:xfrm rot="1547400">
            <a:off x="4704840" y="1584360"/>
            <a:ext cx="4824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5" name="CustomShape 59"/>
          <p:cNvSpPr/>
          <p:nvPr/>
        </p:nvSpPr>
        <p:spPr>
          <a:xfrm rot="1547400">
            <a:off x="4910760" y="1582560"/>
            <a:ext cx="4752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6" name="CustomShape 60"/>
          <p:cNvSpPr/>
          <p:nvPr/>
        </p:nvSpPr>
        <p:spPr>
          <a:xfrm rot="1547400">
            <a:off x="4866120" y="1568160"/>
            <a:ext cx="4932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7" name="CustomShape 61"/>
          <p:cNvSpPr/>
          <p:nvPr/>
        </p:nvSpPr>
        <p:spPr>
          <a:xfrm rot="1547400">
            <a:off x="4807440" y="1585080"/>
            <a:ext cx="46800" cy="39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8" name="CustomShape 62"/>
          <p:cNvSpPr/>
          <p:nvPr/>
        </p:nvSpPr>
        <p:spPr>
          <a:xfrm rot="1547400">
            <a:off x="4762440" y="1568520"/>
            <a:ext cx="4932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69" name="CustomShape 63"/>
          <p:cNvSpPr/>
          <p:nvPr/>
        </p:nvSpPr>
        <p:spPr>
          <a:xfrm rot="1547400">
            <a:off x="5011920" y="1586880"/>
            <a:ext cx="46800" cy="410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0" name="CustomShape 64"/>
          <p:cNvSpPr/>
          <p:nvPr/>
        </p:nvSpPr>
        <p:spPr>
          <a:xfrm rot="1547400">
            <a:off x="4966560" y="1571040"/>
            <a:ext cx="49320" cy="403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1" name="Line 65"/>
          <p:cNvSpPr/>
          <p:nvPr/>
        </p:nvSpPr>
        <p:spPr>
          <a:xfrm>
            <a:off x="4381560" y="2049480"/>
            <a:ext cx="390240" cy="279000"/>
          </a:xfrm>
          <a:prstGeom prst="line">
            <a:avLst/>
          </a:prstGeom>
          <a:ln w="12600">
            <a:solidFill>
              <a:srgbClr val="0000ff"/>
            </a:solidFill>
            <a:round/>
          </a:ln>
        </p:spPr>
      </p:sp>
      <p:sp>
        <p:nvSpPr>
          <p:cNvPr id="2372" name="CustomShape 66"/>
          <p:cNvSpPr/>
          <p:nvPr/>
        </p:nvSpPr>
        <p:spPr>
          <a:xfrm flipV="1" rot="7002600">
            <a:off x="4533840" y="2144880"/>
            <a:ext cx="62640" cy="802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3" name="CustomShape 67"/>
          <p:cNvSpPr/>
          <p:nvPr/>
        </p:nvSpPr>
        <p:spPr>
          <a:xfrm rot="20983200">
            <a:off x="5003640" y="226656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4" name="CustomShape 68"/>
          <p:cNvSpPr/>
          <p:nvPr/>
        </p:nvSpPr>
        <p:spPr>
          <a:xfrm rot="20983200">
            <a:off x="5047560" y="225396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5" name="CustomShape 69"/>
          <p:cNvSpPr/>
          <p:nvPr/>
        </p:nvSpPr>
        <p:spPr>
          <a:xfrm rot="20983200">
            <a:off x="5085000" y="220788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6" name="CustomShape 70"/>
          <p:cNvSpPr/>
          <p:nvPr/>
        </p:nvSpPr>
        <p:spPr>
          <a:xfrm rot="20983200">
            <a:off x="5128200" y="21956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7" name="CustomShape 71"/>
          <p:cNvSpPr/>
          <p:nvPr/>
        </p:nvSpPr>
        <p:spPr>
          <a:xfrm rot="20983200">
            <a:off x="5290560" y="207792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8" name="CustomShape 72"/>
          <p:cNvSpPr/>
          <p:nvPr/>
        </p:nvSpPr>
        <p:spPr>
          <a:xfrm rot="20983200">
            <a:off x="5246640" y="2091960"/>
            <a:ext cx="4752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79" name="CustomShape 73"/>
          <p:cNvSpPr/>
          <p:nvPr/>
        </p:nvSpPr>
        <p:spPr>
          <a:xfrm rot="20983200">
            <a:off x="5210280" y="2138400"/>
            <a:ext cx="4536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0" name="CustomShape 74"/>
          <p:cNvSpPr/>
          <p:nvPr/>
        </p:nvSpPr>
        <p:spPr>
          <a:xfrm rot="20983200">
            <a:off x="5165280" y="215028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1" name="CustomShape 75"/>
          <p:cNvSpPr/>
          <p:nvPr/>
        </p:nvSpPr>
        <p:spPr>
          <a:xfrm rot="20983200">
            <a:off x="5373000" y="202428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2" name="CustomShape 76"/>
          <p:cNvSpPr/>
          <p:nvPr/>
        </p:nvSpPr>
        <p:spPr>
          <a:xfrm rot="20983200">
            <a:off x="5328360" y="203724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3" name="Line 77"/>
          <p:cNvSpPr/>
          <p:nvPr/>
        </p:nvSpPr>
        <p:spPr>
          <a:xfrm>
            <a:off x="4776480" y="2331720"/>
            <a:ext cx="233640" cy="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84" name="CustomShape 78"/>
          <p:cNvSpPr/>
          <p:nvPr/>
        </p:nvSpPr>
        <p:spPr>
          <a:xfrm flipV="1" rot="9132600">
            <a:off x="4853520" y="2287440"/>
            <a:ext cx="60120" cy="8028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85" name="CustomShape 79"/>
          <p:cNvSpPr/>
          <p:nvPr/>
        </p:nvSpPr>
        <p:spPr>
          <a:xfrm rot="18046200">
            <a:off x="4645080" y="2379600"/>
            <a:ext cx="79560" cy="745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6" name="CustomShape 80"/>
          <p:cNvSpPr/>
          <p:nvPr/>
        </p:nvSpPr>
        <p:spPr>
          <a:xfrm rot="18046200">
            <a:off x="4588560" y="2417040"/>
            <a:ext cx="79560" cy="75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7" name="CustomShape 81"/>
          <p:cNvSpPr/>
          <p:nvPr/>
        </p:nvSpPr>
        <p:spPr>
          <a:xfrm rot="18046200">
            <a:off x="4529880" y="2453400"/>
            <a:ext cx="8028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8" name="CustomShape 82"/>
          <p:cNvSpPr/>
          <p:nvPr/>
        </p:nvSpPr>
        <p:spPr>
          <a:xfrm rot="18046200">
            <a:off x="4471920" y="2487960"/>
            <a:ext cx="79560" cy="752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89" name="CustomShape 83"/>
          <p:cNvSpPr/>
          <p:nvPr/>
        </p:nvSpPr>
        <p:spPr>
          <a:xfrm rot="18046200">
            <a:off x="4413240" y="2525040"/>
            <a:ext cx="7956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90" name="CustomShape 84"/>
          <p:cNvSpPr/>
          <p:nvPr/>
        </p:nvSpPr>
        <p:spPr>
          <a:xfrm rot="18046200">
            <a:off x="4356360" y="2562120"/>
            <a:ext cx="79560" cy="73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91" name="CustomShape 85"/>
          <p:cNvSpPr/>
          <p:nvPr/>
        </p:nvSpPr>
        <p:spPr>
          <a:xfrm rot="18046200">
            <a:off x="4688640" y="2349720"/>
            <a:ext cx="81360" cy="4212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392" name="Line 86"/>
          <p:cNvSpPr/>
          <p:nvPr/>
        </p:nvSpPr>
        <p:spPr>
          <a:xfrm>
            <a:off x="5016600" y="2327400"/>
            <a:ext cx="391680" cy="27900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393" name="CustomShape 87"/>
          <p:cNvSpPr/>
          <p:nvPr/>
        </p:nvSpPr>
        <p:spPr>
          <a:xfrm flipV="1" rot="7020600">
            <a:off x="5169960" y="242244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394" name="CustomShape 88"/>
          <p:cNvSpPr/>
          <p:nvPr/>
        </p:nvSpPr>
        <p:spPr>
          <a:xfrm>
            <a:off x="4976640" y="2288520"/>
            <a:ext cx="74160" cy="759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395" name="CustomShape 89"/>
          <p:cNvSpPr/>
          <p:nvPr/>
        </p:nvSpPr>
        <p:spPr>
          <a:xfrm rot="20375400">
            <a:off x="3236400" y="1619280"/>
            <a:ext cx="685440" cy="624960"/>
          </a:xfrm>
          <a:prstGeom prst="rect">
            <a:avLst/>
          </a:prstGeom>
          <a:noFill/>
          <a:ln w="12600">
            <a:solidFill>
              <a:srgbClr val="4a7ebb"/>
            </a:solidFill>
            <a:round/>
            <a:tailEnd len="med" type="arrow" w="med"/>
          </a:ln>
        </p:spPr>
      </p:sp>
      <p:sp>
        <p:nvSpPr>
          <p:cNvPr id="2396" name="CustomShape 90"/>
          <p:cNvSpPr/>
          <p:nvPr/>
        </p:nvSpPr>
        <p:spPr>
          <a:xfrm>
            <a:off x="5076720" y="2714760"/>
            <a:ext cx="4066920" cy="36478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same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 for all “background” processes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no need of theory calculations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no dependence on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and </a:t>
            </a:r>
            <a:r>
              <a:rPr i="1" lang="en-US">
                <a:solidFill>
                  <a:srgbClr val="000000"/>
                </a:solidFill>
                <a:latin typeface="Calibri"/>
              </a:rPr>
              <a:t>y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we can use a larger event sample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difference wrt signal is maximized</a:t>
            </a:r>
            <a:endParaRPr/>
          </a:p>
          <a:p>
            <a:pPr lvl="1">
              <a:lnSpc>
                <a:spcPct val="100000"/>
              </a:lnSpc>
              <a:buFont typeface="Symbol"/>
              <a:buChar char="®"/>
            </a:pPr>
            <a:r>
              <a:rPr lang="en-US">
                <a:solidFill>
                  <a:srgbClr val="000000"/>
                </a:solidFill>
                <a:latin typeface="Calibri"/>
              </a:rPr>
              <a:t>more significant discrimination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7" name="CustomShape 91"/>
          <p:cNvSpPr/>
          <p:nvPr/>
        </p:nvSpPr>
        <p:spPr>
          <a:xfrm>
            <a:off x="5753520" y="260496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2398" name="CustomShape 92"/>
          <p:cNvSpPr/>
          <p:nvPr/>
        </p:nvSpPr>
        <p:spPr>
          <a:xfrm>
            <a:off x="-489600" y="5359320"/>
            <a:ext cx="66733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From the measured overall </a:t>
            </a:r>
            <a:r>
              <a:rPr b="1" i="1" lang="en-US">
                <a:solidFill>
                  <a:srgbClr val="7030a0"/>
                </a:solidFill>
                <a:latin typeface="Calibri"/>
              </a:rPr>
              <a:t>λ</a:t>
            </a:r>
            <a:r>
              <a:rPr i="1" lang="en-US">
                <a:solidFill>
                  <a:srgbClr val="000000"/>
                </a:solidFill>
                <a:latin typeface="Calibri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</a:rPr>
              <a:t>we can deduce the fraction</a:t>
            </a:r>
            <a:endParaRPr/>
          </a:p>
        </p:txBody>
      </p:sp>
      <p:sp>
        <p:nvSpPr>
          <p:cNvPr id="2399" name="CustomShape 93"/>
          <p:cNvSpPr/>
          <p:nvPr/>
        </p:nvSpPr>
        <p:spPr>
          <a:xfrm>
            <a:off x="1375920" y="5861160"/>
            <a:ext cx="6886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E.g. </a:t>
            </a:r>
            <a:endParaRPr/>
          </a:p>
        </p:txBody>
      </p:sp>
      <p:sp>
        <p:nvSpPr>
          <p:cNvPr id="2400" name="CustomShape 94"/>
          <p:cNvSpPr/>
          <p:nvPr/>
        </p:nvSpPr>
        <p:spPr>
          <a:xfrm>
            <a:off x="1619640" y="55260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C7DDDC-876D-46DD-B3AB-2032AA28515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02" name="TextShape 2"/>
          <p:cNvSpPr txBox="1"/>
          <p:nvPr/>
        </p:nvSpPr>
        <p:spPr>
          <a:xfrm>
            <a:off x="168120" y="68400"/>
            <a:ext cx="8175240" cy="480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808080"/>
                </a:solidFill>
                <a:latin typeface="Calibri"/>
                <a:ea typeface="ＭＳ Ｐゴシック"/>
              </a:rPr>
              <a:t>Example n. 2: 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Z </a:t>
            </a:r>
            <a:r>
              <a:rPr b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(</a:t>
            </a:r>
            <a:r>
              <a:rPr b="1" i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W</a:t>
            </a:r>
            <a:r>
              <a:rPr b="1" lang="en-US" sz="2800">
                <a:solidFill>
                  <a:srgbClr val="ff0000"/>
                </a:solidFill>
                <a:latin typeface="Calibri"/>
                <a:ea typeface="ＭＳ Ｐゴシック"/>
              </a:rPr>
              <a:t>) from Higgs </a:t>
            </a:r>
            <a:r>
              <a:rPr b="1" lang="en-US" sz="2800">
                <a:solidFill>
                  <a:srgbClr val="808080"/>
                </a:solidFill>
                <a:latin typeface="Calibri"/>
                <a:ea typeface="ＭＳ Ｐゴシック"/>
              </a:rPr>
              <a:t>↔ 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Z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 (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W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) from 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-</a:t>
            </a:r>
            <a:r>
              <a:rPr b="1" i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q</a:t>
            </a:r>
            <a:r>
              <a:rPr b="1" lang="en-US" sz="2800">
                <a:solidFill>
                  <a:srgbClr val="0000ff"/>
                </a:solidFill>
                <a:latin typeface="Calibri"/>
                <a:ea typeface="ＭＳ Ｐゴシック"/>
              </a:rPr>
              <a:t>bar</a:t>
            </a:r>
            <a:endParaRPr/>
          </a:p>
        </p:txBody>
      </p:sp>
      <p:pic>
        <p:nvPicPr>
          <p:cNvPr id="240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11320" y="609480"/>
            <a:ext cx="4373280" cy="3196800"/>
          </a:xfrm>
          <a:prstGeom prst="rect">
            <a:avLst/>
          </a:prstGeom>
          <a:ln w="9360">
            <a:noFill/>
          </a:ln>
        </p:spPr>
      </p:pic>
      <p:sp>
        <p:nvSpPr>
          <p:cNvPr id="2404" name="CustomShape 3"/>
          <p:cNvSpPr/>
          <p:nvPr/>
        </p:nvSpPr>
        <p:spPr>
          <a:xfrm>
            <a:off x="5562720" y="674640"/>
            <a:ext cx="1083960" cy="71892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405" name="Line 4"/>
          <p:cNvSpPr/>
          <p:nvPr/>
        </p:nvSpPr>
        <p:spPr>
          <a:xfrm>
            <a:off x="5635080" y="740160"/>
            <a:ext cx="450000" cy="17028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406" name="CustomShape 5"/>
          <p:cNvSpPr/>
          <p:nvPr/>
        </p:nvSpPr>
        <p:spPr>
          <a:xfrm flipV="1" rot="7890000">
            <a:off x="5828400" y="780480"/>
            <a:ext cx="6264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407" name="CustomShape 6"/>
          <p:cNvSpPr/>
          <p:nvPr/>
        </p:nvSpPr>
        <p:spPr>
          <a:xfrm rot="21199200">
            <a:off x="6095160" y="1145160"/>
            <a:ext cx="46080" cy="396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08" name="CustomShape 7"/>
          <p:cNvSpPr/>
          <p:nvPr/>
        </p:nvSpPr>
        <p:spPr>
          <a:xfrm rot="21199200">
            <a:off x="6141600" y="1145880"/>
            <a:ext cx="4680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09" name="CustomShape 8"/>
          <p:cNvSpPr/>
          <p:nvPr/>
        </p:nvSpPr>
        <p:spPr>
          <a:xfrm rot="21199200">
            <a:off x="6190560" y="117792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0" name="CustomShape 9"/>
          <p:cNvSpPr/>
          <p:nvPr/>
        </p:nvSpPr>
        <p:spPr>
          <a:xfrm rot="21199200">
            <a:off x="6235920" y="1177920"/>
            <a:ext cx="4680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1" name="CustomShape 10"/>
          <p:cNvSpPr/>
          <p:nvPr/>
        </p:nvSpPr>
        <p:spPr>
          <a:xfrm rot="21199200">
            <a:off x="6425280" y="1242000"/>
            <a:ext cx="46080" cy="396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2" name="CustomShape 11"/>
          <p:cNvSpPr/>
          <p:nvPr/>
        </p:nvSpPr>
        <p:spPr>
          <a:xfrm rot="21199200">
            <a:off x="6379560" y="124236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3" name="CustomShape 12"/>
          <p:cNvSpPr/>
          <p:nvPr/>
        </p:nvSpPr>
        <p:spPr>
          <a:xfrm rot="21199200">
            <a:off x="6330960" y="120888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4" name="CustomShape 13"/>
          <p:cNvSpPr/>
          <p:nvPr/>
        </p:nvSpPr>
        <p:spPr>
          <a:xfrm rot="21199200">
            <a:off x="6283800" y="1209240"/>
            <a:ext cx="4752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5" name="CustomShape 14"/>
          <p:cNvSpPr/>
          <p:nvPr/>
        </p:nvSpPr>
        <p:spPr>
          <a:xfrm rot="21199200">
            <a:off x="6519600" y="1269000"/>
            <a:ext cx="45360" cy="3960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6" name="CustomShape 15"/>
          <p:cNvSpPr/>
          <p:nvPr/>
        </p:nvSpPr>
        <p:spPr>
          <a:xfrm rot="21199200">
            <a:off x="6473160" y="1270080"/>
            <a:ext cx="4752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17" name="Line 16"/>
          <p:cNvSpPr/>
          <p:nvPr/>
        </p:nvSpPr>
        <p:spPr>
          <a:xfrm>
            <a:off x="6091200" y="909360"/>
            <a:ext cx="0" cy="23364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418" name="CustomShape 17"/>
          <p:cNvSpPr/>
          <p:nvPr/>
        </p:nvSpPr>
        <p:spPr>
          <a:xfrm flipV="1" rot="3732600">
            <a:off x="6057000" y="977040"/>
            <a:ext cx="60120" cy="8064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419" name="Line 18"/>
          <p:cNvSpPr/>
          <p:nvPr/>
        </p:nvSpPr>
        <p:spPr>
          <a:xfrm flipH="1">
            <a:off x="5630040" y="1152000"/>
            <a:ext cx="458640" cy="143640"/>
          </a:xfrm>
          <a:prstGeom prst="line">
            <a:avLst/>
          </a:prstGeom>
          <a:ln w="19080">
            <a:solidFill>
              <a:srgbClr val="0000ff"/>
            </a:solidFill>
            <a:round/>
          </a:ln>
        </p:spPr>
      </p:sp>
      <p:sp>
        <p:nvSpPr>
          <p:cNvPr id="2420" name="CustomShape 19"/>
          <p:cNvSpPr/>
          <p:nvPr/>
        </p:nvSpPr>
        <p:spPr>
          <a:xfrm flipV="1" rot="2713800">
            <a:off x="5838840" y="1182600"/>
            <a:ext cx="62280" cy="81360"/>
          </a:xfrm>
          <a:prstGeom prst="rect">
            <a:avLst/>
          </a:prstGeom>
          <a:noFill/>
          <a:ln w="19080">
            <a:solidFill>
              <a:srgbClr val="0000ff"/>
            </a:solidFill>
            <a:round/>
          </a:ln>
        </p:spPr>
      </p:sp>
      <p:sp>
        <p:nvSpPr>
          <p:cNvPr id="2421" name="CustomShape 20"/>
          <p:cNvSpPr/>
          <p:nvPr/>
        </p:nvSpPr>
        <p:spPr>
          <a:xfrm>
            <a:off x="6046920" y="111600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422" name="CustomShape 21"/>
          <p:cNvSpPr/>
          <p:nvPr/>
        </p:nvSpPr>
        <p:spPr>
          <a:xfrm rot="400800">
            <a:off x="6096960" y="87912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3" name="CustomShape 22"/>
          <p:cNvSpPr/>
          <p:nvPr/>
        </p:nvSpPr>
        <p:spPr>
          <a:xfrm rot="400800">
            <a:off x="6142680" y="8798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4" name="CustomShape 23"/>
          <p:cNvSpPr/>
          <p:nvPr/>
        </p:nvSpPr>
        <p:spPr>
          <a:xfrm rot="400800">
            <a:off x="6192000" y="846360"/>
            <a:ext cx="4536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5" name="CustomShape 24"/>
          <p:cNvSpPr/>
          <p:nvPr/>
        </p:nvSpPr>
        <p:spPr>
          <a:xfrm rot="400800">
            <a:off x="6237000" y="847440"/>
            <a:ext cx="4680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6" name="CustomShape 25"/>
          <p:cNvSpPr/>
          <p:nvPr/>
        </p:nvSpPr>
        <p:spPr>
          <a:xfrm rot="400800">
            <a:off x="6426720" y="782280"/>
            <a:ext cx="4608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7" name="CustomShape 26"/>
          <p:cNvSpPr/>
          <p:nvPr/>
        </p:nvSpPr>
        <p:spPr>
          <a:xfrm rot="400800">
            <a:off x="6380640" y="783000"/>
            <a:ext cx="4752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8" name="CustomShape 27"/>
          <p:cNvSpPr/>
          <p:nvPr/>
        </p:nvSpPr>
        <p:spPr>
          <a:xfrm rot="400800">
            <a:off x="6332040" y="816480"/>
            <a:ext cx="45360" cy="3744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29" name="CustomShape 28"/>
          <p:cNvSpPr/>
          <p:nvPr/>
        </p:nvSpPr>
        <p:spPr>
          <a:xfrm rot="400800">
            <a:off x="6285600" y="81504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30" name="CustomShape 29"/>
          <p:cNvSpPr/>
          <p:nvPr/>
        </p:nvSpPr>
        <p:spPr>
          <a:xfrm rot="400800">
            <a:off x="6521040" y="754920"/>
            <a:ext cx="45360" cy="3888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31" name="CustomShape 30"/>
          <p:cNvSpPr/>
          <p:nvPr/>
        </p:nvSpPr>
        <p:spPr>
          <a:xfrm rot="400800">
            <a:off x="6474600" y="754200"/>
            <a:ext cx="47520" cy="38160"/>
          </a:xfrm>
          <a:prstGeom prst="rect">
            <a:avLst/>
          </a:prstGeom>
          <a:noFill/>
          <a:ln w="12600">
            <a:solidFill>
              <a:srgbClr val="0000ff"/>
            </a:solidFill>
            <a:round/>
          </a:ln>
        </p:spPr>
      </p:sp>
      <p:sp>
        <p:nvSpPr>
          <p:cNvPr id="2432" name="CustomShape 31"/>
          <p:cNvSpPr/>
          <p:nvPr/>
        </p:nvSpPr>
        <p:spPr>
          <a:xfrm>
            <a:off x="6053040" y="865080"/>
            <a:ext cx="72720" cy="7416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</p:sp>
      <p:sp>
        <p:nvSpPr>
          <p:cNvPr id="2433" name="CustomShape 32"/>
          <p:cNvSpPr/>
          <p:nvPr/>
        </p:nvSpPr>
        <p:spPr>
          <a:xfrm>
            <a:off x="4240080" y="2309760"/>
            <a:ext cx="987120" cy="836280"/>
          </a:xfrm>
          <a:prstGeom prst="roundRect">
            <a:avLst>
              <a:gd name="adj" fmla="val 11187"/>
            </a:avLst>
          </a:prstGeom>
          <a:solidFill>
            <a:srgbClr val="ffffff"/>
          </a:solidFill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434" name="CustomShape 33"/>
          <p:cNvSpPr/>
          <p:nvPr/>
        </p:nvSpPr>
        <p:spPr>
          <a:xfrm>
            <a:off x="4216320" y="2406600"/>
            <a:ext cx="331920" cy="333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2435" name="CustomShape 34"/>
          <p:cNvSpPr/>
          <p:nvPr/>
        </p:nvSpPr>
        <p:spPr>
          <a:xfrm rot="20448000">
            <a:off x="4777920" y="268776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36" name="CustomShape 35"/>
          <p:cNvSpPr/>
          <p:nvPr/>
        </p:nvSpPr>
        <p:spPr>
          <a:xfrm rot="20448000">
            <a:off x="4820400" y="266760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37" name="CustomShape 36"/>
          <p:cNvSpPr/>
          <p:nvPr/>
        </p:nvSpPr>
        <p:spPr>
          <a:xfrm rot="20448000">
            <a:off x="4850280" y="2614680"/>
            <a:ext cx="4680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38" name="CustomShape 37"/>
          <p:cNvSpPr/>
          <p:nvPr/>
        </p:nvSpPr>
        <p:spPr>
          <a:xfrm rot="20448000">
            <a:off x="4892400" y="2594520"/>
            <a:ext cx="4824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39" name="CustomShape 38"/>
          <p:cNvSpPr/>
          <p:nvPr/>
        </p:nvSpPr>
        <p:spPr>
          <a:xfrm rot="20448000">
            <a:off x="5037480" y="2447640"/>
            <a:ext cx="475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0" name="CustomShape 39"/>
          <p:cNvSpPr/>
          <p:nvPr/>
        </p:nvSpPr>
        <p:spPr>
          <a:xfrm rot="20448000">
            <a:off x="4995000" y="2468880"/>
            <a:ext cx="4932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1" name="CustomShape 40"/>
          <p:cNvSpPr/>
          <p:nvPr/>
        </p:nvSpPr>
        <p:spPr>
          <a:xfrm rot="20448000">
            <a:off x="4965840" y="2522880"/>
            <a:ext cx="46800" cy="392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2" name="CustomShape 41"/>
          <p:cNvSpPr/>
          <p:nvPr/>
        </p:nvSpPr>
        <p:spPr>
          <a:xfrm rot="20448000">
            <a:off x="4921920" y="254196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3" name="CustomShape 42"/>
          <p:cNvSpPr/>
          <p:nvPr/>
        </p:nvSpPr>
        <p:spPr>
          <a:xfrm rot="20448000">
            <a:off x="5112360" y="2379600"/>
            <a:ext cx="4680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4" name="CustomShape 43"/>
          <p:cNvSpPr/>
          <p:nvPr/>
        </p:nvSpPr>
        <p:spPr>
          <a:xfrm rot="20448000">
            <a:off x="5068440" y="2399400"/>
            <a:ext cx="49320" cy="4032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5" name="Line 44"/>
          <p:cNvSpPr/>
          <p:nvPr/>
        </p:nvSpPr>
        <p:spPr>
          <a:xfrm>
            <a:off x="4305240" y="2723760"/>
            <a:ext cx="479160" cy="360"/>
          </a:xfrm>
          <a:prstGeom prst="line">
            <a:avLst/>
          </a:prstGeom>
          <a:ln w="19080">
            <a:solidFill>
              <a:srgbClr val="ff0000"/>
            </a:solidFill>
            <a:custDash>
              <a:ds d="212000" sp="159000"/>
            </a:custDash>
            <a:round/>
          </a:ln>
        </p:spPr>
      </p:sp>
      <p:sp>
        <p:nvSpPr>
          <p:cNvPr id="2446" name="CustomShape 45"/>
          <p:cNvSpPr/>
          <p:nvPr/>
        </p:nvSpPr>
        <p:spPr>
          <a:xfrm rot="18900600">
            <a:off x="4722480" y="2695680"/>
            <a:ext cx="74160" cy="75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sp>
      <p:sp>
        <p:nvSpPr>
          <p:cNvPr id="2447" name="CustomShape 46"/>
          <p:cNvSpPr/>
          <p:nvPr/>
        </p:nvSpPr>
        <p:spPr>
          <a:xfrm rot="1152000">
            <a:off x="4769640" y="2753280"/>
            <a:ext cx="47520" cy="417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8" name="CustomShape 47"/>
          <p:cNvSpPr/>
          <p:nvPr/>
        </p:nvSpPr>
        <p:spPr>
          <a:xfrm rot="1152000">
            <a:off x="4812480" y="2774880"/>
            <a:ext cx="4824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49" name="CustomShape 48"/>
          <p:cNvSpPr/>
          <p:nvPr/>
        </p:nvSpPr>
        <p:spPr>
          <a:xfrm rot="1152000">
            <a:off x="4842360" y="2827440"/>
            <a:ext cx="4680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0" name="CustomShape 49"/>
          <p:cNvSpPr/>
          <p:nvPr/>
        </p:nvSpPr>
        <p:spPr>
          <a:xfrm rot="1152000">
            <a:off x="4884480" y="2847960"/>
            <a:ext cx="4824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1" name="CustomShape 50"/>
          <p:cNvSpPr/>
          <p:nvPr/>
        </p:nvSpPr>
        <p:spPr>
          <a:xfrm rot="1152000">
            <a:off x="5029200" y="2993400"/>
            <a:ext cx="47520" cy="417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2" name="CustomShape 51"/>
          <p:cNvSpPr/>
          <p:nvPr/>
        </p:nvSpPr>
        <p:spPr>
          <a:xfrm rot="1152000">
            <a:off x="4986720" y="2973960"/>
            <a:ext cx="4932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3" name="CustomShape 52"/>
          <p:cNvSpPr/>
          <p:nvPr/>
        </p:nvSpPr>
        <p:spPr>
          <a:xfrm rot="1152000">
            <a:off x="4957920" y="2919960"/>
            <a:ext cx="46800" cy="399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4" name="CustomShape 53"/>
          <p:cNvSpPr/>
          <p:nvPr/>
        </p:nvSpPr>
        <p:spPr>
          <a:xfrm rot="1152000">
            <a:off x="4914000" y="2899800"/>
            <a:ext cx="493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5" name="CustomShape 54"/>
          <p:cNvSpPr/>
          <p:nvPr/>
        </p:nvSpPr>
        <p:spPr>
          <a:xfrm rot="1152000">
            <a:off x="5104080" y="3061440"/>
            <a:ext cx="46800" cy="4176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6" name="CustomShape 55"/>
          <p:cNvSpPr/>
          <p:nvPr/>
        </p:nvSpPr>
        <p:spPr>
          <a:xfrm rot="1152000">
            <a:off x="5060520" y="3042360"/>
            <a:ext cx="49320" cy="41040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</p:sp>
      <p:sp>
        <p:nvSpPr>
          <p:cNvPr id="2457" name="CustomShape 56"/>
          <p:cNvSpPr/>
          <p:nvPr/>
        </p:nvSpPr>
        <p:spPr>
          <a:xfrm>
            <a:off x="5097960" y="2535120"/>
            <a:ext cx="210744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m</a:t>
            </a:r>
            <a:r>
              <a:rPr i="1" lang="en-US" baseline="-25000">
                <a:solidFill>
                  <a:srgbClr val="ff0000"/>
                </a:solidFill>
                <a:latin typeface="Calibri"/>
              </a:rPr>
              <a:t>H</a:t>
            </a:r>
            <a:r>
              <a:rPr lang="en-US">
                <a:solidFill>
                  <a:srgbClr val="ff0000"/>
                </a:solidFill>
                <a:latin typeface="Calibri"/>
              </a:rPr>
              <a:t> = 300 GeV/c</a:t>
            </a:r>
            <a:r>
              <a:rPr lang="en-US" baseline="30000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458" name="CustomShape 57"/>
          <p:cNvSpPr/>
          <p:nvPr/>
        </p:nvSpPr>
        <p:spPr>
          <a:xfrm>
            <a:off x="7054560" y="809640"/>
            <a:ext cx="165168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ZZ-HX frame</a:t>
            </a:r>
            <a:endParaRPr/>
          </a:p>
        </p:txBody>
      </p:sp>
      <p:sp>
        <p:nvSpPr>
          <p:cNvPr id="2459" name="CustomShape 58"/>
          <p:cNvSpPr/>
          <p:nvPr/>
        </p:nvSpPr>
        <p:spPr>
          <a:xfrm>
            <a:off x="3681720" y="1932120"/>
            <a:ext cx="807120" cy="366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Z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460" name="CustomShape 59"/>
          <p:cNvSpPr/>
          <p:nvPr/>
        </p:nvSpPr>
        <p:spPr>
          <a:xfrm rot="3740400">
            <a:off x="3516480" y="1401840"/>
            <a:ext cx="1001160" cy="366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Z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0.2</a:t>
            </a:r>
            <a:endParaRPr/>
          </a:p>
        </p:txBody>
      </p:sp>
      <p:sp>
        <p:nvSpPr>
          <p:cNvPr id="2461" name="CustomShape 60"/>
          <p:cNvSpPr/>
          <p:nvPr/>
        </p:nvSpPr>
        <p:spPr>
          <a:xfrm rot="1824600">
            <a:off x="4213800" y="1177560"/>
            <a:ext cx="807120" cy="3668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600">
                <a:solidFill>
                  <a:srgbClr val="0000ff"/>
                </a:solidFill>
                <a:latin typeface="Calibri"/>
              </a:rPr>
              <a:t>y</a:t>
            </a:r>
            <a:r>
              <a:rPr i="1" lang="en-US" sz="1600" baseline="-25000">
                <a:solidFill>
                  <a:srgbClr val="0000ff"/>
                </a:solidFill>
                <a:latin typeface="Calibri"/>
              </a:rPr>
              <a:t>Z</a:t>
            </a:r>
            <a:r>
              <a:rPr lang="en-US" sz="1600">
                <a:solidFill>
                  <a:srgbClr val="0000ff"/>
                </a:solidFill>
                <a:latin typeface="Calibri"/>
              </a:rPr>
              <a:t> = 2</a:t>
            </a:r>
            <a:endParaRPr/>
          </a:p>
        </p:txBody>
      </p:sp>
      <p:pic>
        <p:nvPicPr>
          <p:cNvPr id="2462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6000" y="3838680"/>
            <a:ext cx="2250720" cy="1644120"/>
          </a:xfrm>
          <a:prstGeom prst="rect">
            <a:avLst/>
          </a:prstGeom>
          <a:ln w="9360">
            <a:noFill/>
          </a:ln>
        </p:spPr>
      </p:pic>
      <p:sp>
        <p:nvSpPr>
          <p:cNvPr id="2463" name="CustomShape 61"/>
          <p:cNvSpPr/>
          <p:nvPr/>
        </p:nvSpPr>
        <p:spPr>
          <a:xfrm>
            <a:off x="1123200" y="4716360"/>
            <a:ext cx="2107440" cy="4014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m</a:t>
            </a:r>
            <a:r>
              <a:rPr i="1" lang="en-US" baseline="-25000">
                <a:solidFill>
                  <a:srgbClr val="ff0000"/>
                </a:solidFill>
                <a:latin typeface="Calibri"/>
              </a:rPr>
              <a:t>H</a:t>
            </a:r>
            <a:r>
              <a:rPr lang="en-US">
                <a:solidFill>
                  <a:srgbClr val="ff0000"/>
                </a:solidFill>
                <a:latin typeface="Calibri"/>
              </a:rPr>
              <a:t> = 200 GeV/c</a:t>
            </a:r>
            <a:r>
              <a:rPr lang="en-US" baseline="30000">
                <a:solidFill>
                  <a:srgbClr val="ff0000"/>
                </a:solidFill>
                <a:latin typeface="Calibri"/>
              </a:rPr>
              <a:t>2</a:t>
            </a:r>
            <a:endParaRPr/>
          </a:p>
        </p:txBody>
      </p:sp>
      <p:sp>
        <p:nvSpPr>
          <p:cNvPr id="2464" name="CustomShape 62"/>
          <p:cNvSpPr/>
          <p:nvPr/>
        </p:nvSpPr>
        <p:spPr>
          <a:xfrm>
            <a:off x="411120" y="4378320"/>
            <a:ext cx="456840" cy="10800"/>
          </a:xfrm>
          <a:prstGeom prst="straightConnector1">
            <a:avLst/>
          </a:prstGeom>
          <a:noFill/>
          <a:ln w="93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2465" name="CustomShape 63"/>
          <p:cNvSpPr/>
          <p:nvPr/>
        </p:nvSpPr>
        <p:spPr>
          <a:xfrm>
            <a:off x="399960" y="4572000"/>
            <a:ext cx="479160" cy="2196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466" name="CustomShape 64"/>
          <p:cNvSpPr/>
          <p:nvPr/>
        </p:nvSpPr>
        <p:spPr>
          <a:xfrm>
            <a:off x="525600" y="3267000"/>
            <a:ext cx="2696760" cy="63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even larger overlap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if the Higgs is lighter:</a:t>
            </a:r>
            <a:endParaRPr/>
          </a:p>
        </p:txBody>
      </p:sp>
      <p:sp>
        <p:nvSpPr>
          <p:cNvPr id="2467" name="CustomShape 65"/>
          <p:cNvSpPr/>
          <p:nvPr/>
        </p:nvSpPr>
        <p:spPr>
          <a:xfrm>
            <a:off x="219600" y="1716120"/>
            <a:ext cx="3196080" cy="11876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Z </a:t>
            </a:r>
            <a:r>
              <a:rPr lang="en-US">
                <a:solidFill>
                  <a:srgbClr val="000000"/>
                </a:solidFill>
                <a:latin typeface="Calibri"/>
              </a:rPr>
              <a:t>bosons from </a:t>
            </a:r>
            <a:r>
              <a:rPr i="1" lang="en-US">
                <a:solidFill>
                  <a:srgbClr val="000000"/>
                </a:solidFill>
                <a:latin typeface="Calibri"/>
              </a:rPr>
              <a:t>H </a:t>
            </a:r>
            <a:r>
              <a:rPr lang="en-US">
                <a:solidFill>
                  <a:srgbClr val="000000"/>
                </a:solidFill>
                <a:latin typeface="Symbol"/>
              </a:rPr>
              <a:t></a:t>
            </a:r>
            <a:r>
              <a:rPr i="1" lang="en-US">
                <a:solidFill>
                  <a:srgbClr val="000000"/>
                </a:solidFill>
                <a:latin typeface="Calibri"/>
              </a:rPr>
              <a:t> ZZ</a:t>
            </a:r>
            <a:r>
              <a:rPr lang="en-US">
                <a:solidFill>
                  <a:srgbClr val="000000"/>
                </a:solidFill>
                <a:latin typeface="Calibri"/>
              </a:rPr>
              <a:t> are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longitudinally</a:t>
            </a:r>
            <a:r>
              <a:rPr lang="en-US">
                <a:solidFill>
                  <a:srgbClr val="000000"/>
                </a:solidFill>
                <a:latin typeface="Calibri"/>
              </a:rPr>
              <a:t> polarized.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polarization is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stronger for heavier </a:t>
            </a:r>
            <a:r>
              <a:rPr i="1" lang="en-US">
                <a:solidFill>
                  <a:srgbClr val="000000"/>
                </a:solidFill>
                <a:latin typeface="Calibri"/>
              </a:rPr>
              <a:t>H</a:t>
            </a:r>
            <a:endParaRPr/>
          </a:p>
        </p:txBody>
      </p:sp>
      <p:sp>
        <p:nvSpPr>
          <p:cNvPr id="2468" name="CustomShape 66"/>
          <p:cNvSpPr/>
          <p:nvPr/>
        </p:nvSpPr>
        <p:spPr>
          <a:xfrm>
            <a:off x="3551040" y="3792600"/>
            <a:ext cx="4015440" cy="6757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lang="en-US">
                <a:solidFill>
                  <a:srgbClr val="000000"/>
                </a:solidFill>
                <a:latin typeface="Calibri"/>
              </a:rPr>
              <a:t> is better than </a:t>
            </a:r>
            <a:r>
              <a:rPr i="1" lang="en-US">
                <a:solidFill>
                  <a:srgbClr val="000000"/>
                </a:solidFill>
                <a:latin typeface="Calibri"/>
              </a:rPr>
              <a:t>λ</a:t>
            </a:r>
            <a:r>
              <a:rPr i="1" lang="en-US" baseline="-25000">
                <a:solidFill>
                  <a:srgbClr val="000000"/>
                </a:solidFill>
                <a:latin typeface="Calibri"/>
              </a:rPr>
              <a:t>θ</a:t>
            </a:r>
            <a:r>
              <a:rPr lang="en-US">
                <a:solidFill>
                  <a:srgbClr val="000000"/>
                </a:solidFill>
                <a:latin typeface="Calibri"/>
              </a:rPr>
              <a:t> to discriminate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between signal and background:</a:t>
            </a:r>
            <a:endParaRPr/>
          </a:p>
        </p:txBody>
      </p:sp>
      <p:sp>
        <p:nvSpPr>
          <p:cNvPr id="2469" name="CustomShape 67"/>
          <p:cNvSpPr/>
          <p:nvPr/>
        </p:nvSpPr>
        <p:spPr>
          <a:xfrm>
            <a:off x="3872520" y="3695760"/>
            <a:ext cx="37152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</a:t>
            </a:r>
            <a:endParaRPr/>
          </a:p>
        </p:txBody>
      </p:sp>
      <p:sp>
        <p:nvSpPr>
          <p:cNvPr id="2470" name="CustomShape 68"/>
          <p:cNvSpPr/>
          <p:nvPr/>
        </p:nvSpPr>
        <p:spPr>
          <a:xfrm>
            <a:off x="318960" y="3319560"/>
            <a:ext cx="2858760" cy="2201400"/>
          </a:xfrm>
          <a:prstGeom prst="roundRect">
            <a:avLst>
              <a:gd name="adj" fmla="val 11187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2471" name="CustomShape 69"/>
          <p:cNvSpPr/>
          <p:nvPr/>
        </p:nvSpPr>
        <p:spPr>
          <a:xfrm flipV="1" rot="10800000">
            <a:off x="2789640" y="2411280"/>
            <a:ext cx="960120" cy="891720"/>
          </a:xfrm>
          <a:prstGeom prst="straightConnector1">
            <a:avLst/>
          </a:prstGeom>
          <a:noFill/>
          <a:ln w="9360">
            <a:solidFill>
              <a:srgbClr val="4a7ebb"/>
            </a:solidFill>
            <a:round/>
            <a:tailEnd len="med" type="arrow" w="med"/>
          </a:ln>
        </p:spPr>
      </p:sp>
      <p:pic>
        <p:nvPicPr>
          <p:cNvPr id="2472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4417920"/>
            <a:ext cx="3303360" cy="24127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TextShape 1"/>
          <p:cNvSpPr txBox="1"/>
          <p:nvPr/>
        </p:nvSpPr>
        <p:spPr>
          <a:xfrm>
            <a:off x="1371600" y="157320"/>
            <a:ext cx="6400440" cy="713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Rotation-invariant parity asymmetry</a:t>
            </a:r>
            <a:endParaRPr/>
          </a:p>
        </p:txBody>
      </p:sp>
      <p:sp>
        <p:nvSpPr>
          <p:cNvPr id="2474" name="CustomShape 2"/>
          <p:cNvSpPr/>
          <p:nvPr/>
        </p:nvSpPr>
        <p:spPr>
          <a:xfrm>
            <a:off x="430200" y="2992320"/>
            <a:ext cx="8137080" cy="118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It represents the magnitude of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maximum observable parity asymmetry</a:t>
            </a:r>
            <a:r>
              <a:rPr lang="en-US">
                <a:solidFill>
                  <a:srgbClr val="000000"/>
                </a:solidFill>
                <a:latin typeface="Calibri"/>
              </a:rPr>
              <a:t>, i.e. of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net</a:t>
            </a:r>
            <a:r>
              <a:rPr lang="en-US">
                <a:solidFill>
                  <a:srgbClr val="000000"/>
                </a:solidFill>
                <a:latin typeface="Calibri"/>
              </a:rPr>
              <a:t> asymmetry as it can be measured </a:t>
            </a:r>
            <a:r>
              <a:rPr lang="en-US">
                <a:solidFill>
                  <a:srgbClr val="0000ff"/>
                </a:solidFill>
                <a:latin typeface="Calibri"/>
              </a:rPr>
              <a:t>along the polarization axis that maximizes it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(which is the one minimizing the helicity-0 component)</a:t>
            </a:r>
            <a:endParaRPr/>
          </a:p>
        </p:txBody>
      </p:sp>
      <p:sp>
        <p:nvSpPr>
          <p:cNvPr id="2475" name="CustomShape 3"/>
          <p:cNvSpPr/>
          <p:nvPr/>
        </p:nvSpPr>
        <p:spPr>
          <a:xfrm>
            <a:off x="5221080" y="2139840"/>
            <a:ext cx="21960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is invariant under</a:t>
            </a:r>
            <a:endParaRPr/>
          </a:p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any</a:t>
            </a:r>
            <a:r>
              <a:rPr lang="en-US">
                <a:solidFill>
                  <a:srgbClr val="000000"/>
                </a:solidFill>
                <a:latin typeface="Calibri"/>
              </a:rPr>
              <a:t> rotation</a:t>
            </a:r>
            <a:endParaRPr/>
          </a:p>
        </p:txBody>
      </p:sp>
      <p:sp>
        <p:nvSpPr>
          <p:cNvPr id="2476" name="Line 4"/>
          <p:cNvSpPr/>
          <p:nvPr/>
        </p:nvSpPr>
        <p:spPr>
          <a:xfrm flipH="1" flipV="1">
            <a:off x="2455560" y="5116320"/>
            <a:ext cx="6480" cy="6480"/>
          </a:xfrm>
          <a:prstGeom prst="line">
            <a:avLst/>
          </a:prstGeom>
          <a:ln w="57240">
            <a:solidFill>
              <a:srgbClr val="a6a6a6"/>
            </a:solidFill>
            <a:round/>
            <a:headEnd len="lg" type="oval" w="lg"/>
          </a:ln>
        </p:spPr>
      </p:sp>
      <p:sp>
        <p:nvSpPr>
          <p:cNvPr id="2477" name="CustomShape 5"/>
          <p:cNvSpPr/>
          <p:nvPr/>
        </p:nvSpPr>
        <p:spPr>
          <a:xfrm>
            <a:off x="1311120" y="5124600"/>
            <a:ext cx="2525400" cy="1080"/>
          </a:xfrm>
          <a:prstGeom prst="straightConnector1">
            <a:avLst/>
          </a:prstGeom>
          <a:noFill/>
          <a:ln w="12600">
            <a:solidFill>
              <a:srgbClr val="0000ff"/>
            </a:solidFill>
            <a:custDash>
              <a:ds d="140000" sp="105000"/>
            </a:custDash>
            <a:round/>
            <a:tailEnd len="med" type="arrow" w="sm"/>
          </a:ln>
        </p:spPr>
      </p:sp>
      <p:sp>
        <p:nvSpPr>
          <p:cNvPr id="2478" name="CustomShape 6"/>
          <p:cNvSpPr/>
          <p:nvPr/>
        </p:nvSpPr>
        <p:spPr>
          <a:xfrm>
            <a:off x="3768840" y="4797360"/>
            <a:ext cx="213840" cy="39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2479" name="CustomShape 7"/>
          <p:cNvSpPr/>
          <p:nvPr/>
        </p:nvSpPr>
        <p:spPr>
          <a:xfrm flipH="1" flipV="1" rot="5400000">
            <a:off x="1756800" y="4515120"/>
            <a:ext cx="1391760" cy="124416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headEnd len="med" type="arrow" w="sm"/>
            <a:tailEnd len="med" type="arrow" w="sm"/>
          </a:ln>
        </p:spPr>
      </p:sp>
      <p:sp>
        <p:nvSpPr>
          <p:cNvPr id="2480" name="CustomShape 8"/>
          <p:cNvSpPr/>
          <p:nvPr/>
        </p:nvSpPr>
        <p:spPr>
          <a:xfrm>
            <a:off x="2722680" y="4832280"/>
            <a:ext cx="296640" cy="27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</a:pPr>
            <a:r>
              <a:rPr i="1" lang="en-US">
                <a:solidFill>
                  <a:srgbClr val="a6a6a6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2481" name="CustomShape 9"/>
          <p:cNvSpPr/>
          <p:nvPr/>
        </p:nvSpPr>
        <p:spPr>
          <a:xfrm rot="1328400">
            <a:off x="1989000" y="4620960"/>
            <a:ext cx="1110960" cy="1161720"/>
          </a:xfrm>
          <a:prstGeom prst="arc">
            <a:avLst>
              <a:gd name="adj1" fmla="val 16935748"/>
              <a:gd name="adj2" fmla="val 19560196"/>
            </a:avLst>
          </a:prstGeom>
          <a:noFill/>
          <a:ln w="9360">
            <a:solidFill>
              <a:srgbClr val="a6a6a6"/>
            </a:solidFill>
            <a:round/>
            <a:headEnd len="med" type="arrow" w="med"/>
          </a:ln>
        </p:spPr>
      </p:sp>
      <p:sp>
        <p:nvSpPr>
          <p:cNvPr id="2482" name="CustomShape 10"/>
          <p:cNvSpPr/>
          <p:nvPr/>
        </p:nvSpPr>
        <p:spPr>
          <a:xfrm>
            <a:off x="3081960" y="4336920"/>
            <a:ext cx="2664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ff0000"/>
                </a:solidFill>
                <a:latin typeface="Times New Roman"/>
              </a:rPr>
              <a:t>f</a:t>
            </a:r>
            <a:endParaRPr/>
          </a:p>
        </p:txBody>
      </p:sp>
      <p:sp>
        <p:nvSpPr>
          <p:cNvPr id="2483" name="CustomShape 11"/>
          <p:cNvSpPr/>
          <p:nvPr/>
        </p:nvSpPr>
        <p:spPr>
          <a:xfrm>
            <a:off x="1517400" y="5584680"/>
            <a:ext cx="2664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ff0000"/>
                </a:solidFill>
                <a:latin typeface="Times New Roman"/>
              </a:rPr>
              <a:t>f</a:t>
            </a:r>
            <a:endParaRPr/>
          </a:p>
        </p:txBody>
      </p:sp>
      <p:sp>
        <p:nvSpPr>
          <p:cNvPr id="2484" name="CustomShape 12"/>
          <p:cNvSpPr/>
          <p:nvPr/>
        </p:nvSpPr>
        <p:spPr>
          <a:xfrm>
            <a:off x="2511360" y="5119560"/>
            <a:ext cx="1901520" cy="74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helicity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(</a:t>
            </a:r>
            <a:r>
              <a:rPr i="1" lang="en-US" sz="2000">
                <a:solidFill>
                  <a:srgbClr val="0000ff"/>
                </a:solidFill>
                <a:latin typeface="Calibri"/>
              </a:rPr>
              <a:t>V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)</a:t>
            </a:r>
            <a:r>
              <a:rPr i="1" lang="en-US" sz="2000" baseline="-2500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=0, </a:t>
            </a:r>
            <a:r>
              <a:rPr b="1" lang="en-US" sz="2000">
                <a:solidFill>
                  <a:srgbClr val="0033cc"/>
                </a:solidFill>
                <a:latin typeface="Calibri"/>
              </a:rPr>
              <a:t>±</a:t>
            </a:r>
            <a:r>
              <a:rPr lang="en-US" sz="2000">
                <a:solidFill>
                  <a:srgbClr val="0000ff"/>
                </a:solidFill>
                <a:latin typeface="Calibri"/>
              </a:rPr>
              <a:t> 1</a:t>
            </a:r>
            <a:endParaRPr/>
          </a:p>
        </p:txBody>
      </p:sp>
      <p:sp>
        <p:nvSpPr>
          <p:cNvPr id="2485" name="Line 13"/>
          <p:cNvSpPr/>
          <p:nvPr/>
        </p:nvSpPr>
        <p:spPr>
          <a:xfrm>
            <a:off x="1639800" y="5661000"/>
            <a:ext cx="16020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486" name="CustomShape 14"/>
          <p:cNvSpPr/>
          <p:nvPr/>
        </p:nvSpPr>
        <p:spPr>
          <a:xfrm rot="18732000">
            <a:off x="1245960" y="4638600"/>
            <a:ext cx="216972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helicity(</a:t>
            </a:r>
            <a:r>
              <a:rPr i="1" lang="en-US">
                <a:solidFill>
                  <a:srgbClr val="ff0000"/>
                </a:solidFill>
                <a:latin typeface="Calibri"/>
              </a:rPr>
              <a:t>f f</a:t>
            </a:r>
            <a:r>
              <a:rPr lang="en-US">
                <a:solidFill>
                  <a:srgbClr val="ff0000"/>
                </a:solidFill>
                <a:latin typeface="Calibri"/>
              </a:rPr>
              <a:t> ) = ±1</a:t>
            </a:r>
            <a:endParaRPr/>
          </a:p>
        </p:txBody>
      </p:sp>
      <p:sp>
        <p:nvSpPr>
          <p:cNvPr id="2487" name="Line 15"/>
          <p:cNvSpPr/>
          <p:nvPr/>
        </p:nvSpPr>
        <p:spPr>
          <a:xfrm flipV="1">
            <a:off x="2333880" y="4599720"/>
            <a:ext cx="50040" cy="5076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488" name="CustomShape 16"/>
          <p:cNvSpPr/>
          <p:nvPr/>
        </p:nvSpPr>
        <p:spPr>
          <a:xfrm>
            <a:off x="668160" y="4392720"/>
            <a:ext cx="107100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33cc"/>
                </a:solidFill>
                <a:latin typeface="Times New Roman"/>
              </a:rPr>
              <a:t>V</a:t>
            </a:r>
            <a:r>
              <a:rPr i="1" lang="en-US" sz="2400">
                <a:solidFill>
                  <a:srgbClr val="ff0000"/>
                </a:solidFill>
                <a:latin typeface="Times New Roman"/>
              </a:rPr>
              <a:t> </a:t>
            </a:r>
            <a:r>
              <a:rPr i="1" lang="en-US" sz="2400">
                <a:solidFill>
                  <a:srgbClr val="000000"/>
                </a:solidFill>
                <a:latin typeface="Times New Roman"/>
              </a:rPr>
              <a:t>→</a:t>
            </a:r>
            <a:r>
              <a:rPr i="1" lang="en-US" sz="2400">
                <a:solidFill>
                  <a:srgbClr val="ff0000"/>
                </a:solidFill>
                <a:latin typeface="Times New Roman"/>
              </a:rPr>
              <a:t> f f</a:t>
            </a:r>
            <a:endParaRPr/>
          </a:p>
        </p:txBody>
      </p:sp>
      <p:sp>
        <p:nvSpPr>
          <p:cNvPr id="2489" name="Line 17"/>
          <p:cNvSpPr/>
          <p:nvPr/>
        </p:nvSpPr>
        <p:spPr>
          <a:xfrm>
            <a:off x="1593720" y="4458960"/>
            <a:ext cx="16020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</p:sp>
      <p:sp>
        <p:nvSpPr>
          <p:cNvPr id="2490" name="CustomShape 18"/>
          <p:cNvSpPr/>
          <p:nvPr/>
        </p:nvSpPr>
        <p:spPr>
          <a:xfrm>
            <a:off x="5275080" y="4646520"/>
            <a:ext cx="213480" cy="39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000">
                <a:solidFill>
                  <a:srgbClr val="0000ff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2491" name="TextShape 19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B234B61-0620-4641-BE51-4D213F164164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492" name="CustomShape 20"/>
          <p:cNvSpPr/>
          <p:nvPr/>
        </p:nvSpPr>
        <p:spPr>
          <a:xfrm>
            <a:off x="3333960" y="878040"/>
            <a:ext cx="26409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parity-violating terms</a:t>
            </a:r>
            <a:endParaRPr/>
          </a:p>
        </p:txBody>
      </p:sp>
      <p:sp>
        <p:nvSpPr>
          <p:cNvPr id="2493" name="CustomShape 21"/>
          <p:cNvSpPr/>
          <p:nvPr/>
        </p:nvSpPr>
        <p:spPr>
          <a:xfrm>
            <a:off x="6456240" y="6146640"/>
            <a:ext cx="2480760" cy="5763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alibri"/>
              </a:rPr>
              <a:t>[PRD </a:t>
            </a:r>
            <a:r>
              <a:rPr lang="en-US" sz="1600">
                <a:solidFill>
                  <a:srgbClr val="231f20"/>
                </a:solidFill>
                <a:latin typeface="Calibri"/>
              </a:rPr>
              <a:t>82, 096002 (2010)]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160" y="1057320"/>
            <a:ext cx="4771800" cy="4098600"/>
          </a:xfrm>
          <a:prstGeom prst="rect">
            <a:avLst/>
          </a:prstGeom>
          <a:ln w="9360">
            <a:noFill/>
          </a:ln>
        </p:spPr>
      </p:pic>
      <p:sp>
        <p:nvSpPr>
          <p:cNvPr id="162" name="TextShape 1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F5B70F5-0AB2-47DB-801A-E1E59FFA89D0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3345840" y="846000"/>
            <a:ext cx="1252440" cy="4561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2400">
                <a:solidFill>
                  <a:srgbClr val="000000"/>
                </a:solidFill>
                <a:latin typeface="Arial"/>
              </a:rPr>
              <a:t>bb</a:t>
            </a:r>
            <a:r>
              <a:rPr lang="en-US" sz="2000">
                <a:solidFill>
                  <a:srgbClr val="000000"/>
                </a:solidFill>
                <a:latin typeface="Arial"/>
              </a:rPr>
              <a:t> family</a:t>
            </a:r>
            <a:endParaRPr/>
          </a:p>
        </p:txBody>
      </p:sp>
      <p:sp>
        <p:nvSpPr>
          <p:cNvPr id="164" name="Line 3"/>
          <p:cNvSpPr/>
          <p:nvPr/>
        </p:nvSpPr>
        <p:spPr>
          <a:xfrm>
            <a:off x="3651120" y="942840"/>
            <a:ext cx="10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165" name="CustomShape 4"/>
          <p:cNvSpPr/>
          <p:nvPr/>
        </p:nvSpPr>
        <p:spPr>
          <a:xfrm>
            <a:off x="3389400" y="887400"/>
            <a:ext cx="1158480" cy="32364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66" name="CustomShape 5"/>
          <p:cNvSpPr/>
          <p:nvPr/>
        </p:nvSpPr>
        <p:spPr>
          <a:xfrm>
            <a:off x="5018040" y="4027320"/>
            <a:ext cx="3816000" cy="1944360"/>
          </a:xfrm>
          <a:prstGeom prst="roundRect">
            <a:avLst>
              <a:gd name="adj" fmla="val 11125"/>
            </a:avLst>
          </a:prstGeom>
          <a:noFill/>
          <a:ln cap="rnd" w="6480">
            <a:solidFill>
              <a:srgbClr val="000000"/>
            </a:solidFill>
            <a:custDash>
              <a:ds d="140000" sp="105000"/>
            </a:custDash>
            <a:round/>
          </a:ln>
        </p:spPr>
      </p:sp>
      <p:sp>
        <p:nvSpPr>
          <p:cNvPr id="167" name="CustomShape 6"/>
          <p:cNvSpPr/>
          <p:nvPr/>
        </p:nvSpPr>
        <p:spPr>
          <a:xfrm>
            <a:off x="7869240" y="4122720"/>
            <a:ext cx="1235880" cy="639000"/>
          </a:xfrm>
          <a:prstGeom prst="rect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Symbol"/>
              </a:rPr>
              <a:t></a:t>
            </a:r>
            <a:r>
              <a:rPr lang="en-US">
                <a:solidFill>
                  <a:srgbClr val="000000"/>
                </a:solidFill>
                <a:latin typeface="Arial"/>
              </a:rPr>
              <a:t>(1S)</a:t>
            </a:r>
            <a:r>
              <a:rPr lang="en-US">
                <a:solidFill>
                  <a:srgbClr val="000000"/>
                </a:solidFill>
                <a:latin typeface="Calibri"/>
              </a:rPr>
              <a:t> 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CDF data</a:t>
            </a:r>
            <a:endParaRPr/>
          </a:p>
        </p:txBody>
      </p:sp>
      <p:sp>
        <p:nvSpPr>
          <p:cNvPr id="168" name="CustomShape 7"/>
          <p:cNvSpPr/>
          <p:nvPr/>
        </p:nvSpPr>
        <p:spPr>
          <a:xfrm>
            <a:off x="4979880" y="3506760"/>
            <a:ext cx="3588840" cy="638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Composition of the </a:t>
            </a:r>
            <a:r>
              <a:rPr b="1" i="1" lang="en-US">
                <a:solidFill>
                  <a:srgbClr val="ff0000"/>
                </a:solidFill>
                <a:latin typeface="Calibri"/>
              </a:rPr>
              <a:t>observed </a:t>
            </a:r>
            <a:r>
              <a:rPr b="1" lang="en-US">
                <a:solidFill>
                  <a:srgbClr val="ff0000"/>
                </a:solidFill>
                <a:latin typeface="Symbol"/>
              </a:rPr>
              <a:t></a:t>
            </a:r>
            <a:r>
              <a:rPr b="1" lang="en-US">
                <a:solidFill>
                  <a:srgbClr val="ff0000"/>
                </a:solidFill>
                <a:latin typeface="Arial"/>
              </a:rPr>
              <a:t>(1S)</a:t>
            </a:r>
            <a:r>
              <a:rPr lang="en-US">
                <a:solidFill>
                  <a:srgbClr val="000000"/>
                </a:solidFill>
                <a:latin typeface="Arial"/>
              </a:rPr>
              <a:t>:</a:t>
            </a:r>
            <a:endParaRPr/>
          </a:p>
        </p:txBody>
      </p:sp>
      <p:sp>
        <p:nvSpPr>
          <p:cNvPr id="169" name="CustomShape 8"/>
          <p:cNvSpPr/>
          <p:nvPr/>
        </p:nvSpPr>
        <p:spPr>
          <a:xfrm>
            <a:off x="5034600" y="5334120"/>
            <a:ext cx="1326960" cy="643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b050"/>
                </a:solidFill>
                <a:latin typeface="Arial"/>
              </a:rPr>
              <a:t>from </a:t>
            </a:r>
            <a:r>
              <a:rPr b="1" lang="en-US" sz="1600">
                <a:solidFill>
                  <a:srgbClr val="00b050"/>
                </a:solidFill>
                <a:latin typeface="Symbol"/>
              </a:rPr>
              <a:t></a:t>
            </a:r>
            <a:r>
              <a:rPr b="1" lang="en-US" sz="1600" baseline="-25000">
                <a:solidFill>
                  <a:srgbClr val="00b050"/>
                </a:solidFill>
                <a:latin typeface="Arial"/>
              </a:rPr>
              <a:t>b1</a:t>
            </a:r>
            <a:r>
              <a:rPr b="1" lang="en-US" sz="1600">
                <a:solidFill>
                  <a:srgbClr val="00b050"/>
                </a:solidFill>
                <a:latin typeface="Arial"/>
              </a:rPr>
              <a:t>(2P)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00b050"/>
                </a:solidFill>
                <a:latin typeface="Arial"/>
              </a:rPr>
              <a:t>+ </a:t>
            </a:r>
            <a:r>
              <a:rPr b="1" lang="en-US" sz="1600">
                <a:solidFill>
                  <a:srgbClr val="00b050"/>
                </a:solidFill>
                <a:latin typeface="Symbol"/>
              </a:rPr>
              <a:t></a:t>
            </a:r>
            <a:r>
              <a:rPr b="1" lang="en-US" sz="1600" baseline="-25000">
                <a:solidFill>
                  <a:srgbClr val="00b050"/>
                </a:solidFill>
                <a:latin typeface="Arial"/>
              </a:rPr>
              <a:t>b2</a:t>
            </a:r>
            <a:r>
              <a:rPr b="1" lang="en-US" sz="1600">
                <a:solidFill>
                  <a:srgbClr val="00b050"/>
                </a:solidFill>
                <a:latin typeface="Arial"/>
              </a:rPr>
              <a:t>(2P)</a:t>
            </a:r>
            <a:endParaRPr/>
          </a:p>
        </p:txBody>
      </p:sp>
      <p:sp>
        <p:nvSpPr>
          <p:cNvPr id="170" name="CustomShape 9"/>
          <p:cNvSpPr/>
          <p:nvPr/>
        </p:nvSpPr>
        <p:spPr>
          <a:xfrm>
            <a:off x="6773760" y="5322960"/>
            <a:ext cx="1955520" cy="57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92d050"/>
                </a:solidFill>
                <a:latin typeface="Arial"/>
              </a:rPr>
              <a:t>                </a:t>
            </a:r>
            <a:r>
              <a:rPr b="1" lang="en-US" sz="1400">
                <a:solidFill>
                  <a:srgbClr val="92d050"/>
                </a:solidFill>
                <a:latin typeface="Arial"/>
              </a:rPr>
              <a:t>from 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400">
                <a:solidFill>
                  <a:srgbClr val="92d050"/>
                </a:solidFill>
                <a:latin typeface="Symbol"/>
              </a:rPr>
              <a:t></a:t>
            </a:r>
            <a:r>
              <a:rPr b="1" lang="en-US" sz="1400" baseline="-25000">
                <a:solidFill>
                  <a:srgbClr val="92d050"/>
                </a:solidFill>
                <a:latin typeface="Arial"/>
              </a:rPr>
              <a:t>b1</a:t>
            </a:r>
            <a:r>
              <a:rPr b="1" lang="en-US" sz="1400">
                <a:solidFill>
                  <a:srgbClr val="92d050"/>
                </a:solidFill>
                <a:latin typeface="Arial"/>
              </a:rPr>
              <a:t>(1P)+</a:t>
            </a:r>
            <a:r>
              <a:rPr b="1" lang="en-US" sz="1400">
                <a:solidFill>
                  <a:srgbClr val="00b050"/>
                </a:solidFill>
                <a:latin typeface="Arial"/>
              </a:rPr>
              <a:t> </a:t>
            </a:r>
            <a:r>
              <a:rPr b="1" lang="en-US" sz="1400">
                <a:solidFill>
                  <a:srgbClr val="92d050"/>
                </a:solidFill>
                <a:latin typeface="Symbol"/>
              </a:rPr>
              <a:t></a:t>
            </a:r>
            <a:r>
              <a:rPr b="1" lang="en-US" sz="1400" baseline="-25000">
                <a:solidFill>
                  <a:srgbClr val="92d050"/>
                </a:solidFill>
                <a:latin typeface="Arial"/>
              </a:rPr>
              <a:t>b2</a:t>
            </a:r>
            <a:r>
              <a:rPr b="1" lang="en-US" sz="1400">
                <a:solidFill>
                  <a:srgbClr val="92d050"/>
                </a:solidFill>
                <a:latin typeface="Arial"/>
              </a:rPr>
              <a:t>(1P)</a:t>
            </a:r>
            <a:endParaRPr/>
          </a:p>
        </p:txBody>
      </p:sp>
      <p:sp>
        <p:nvSpPr>
          <p:cNvPr id="171" name="CustomShape 10"/>
          <p:cNvSpPr/>
          <p:nvPr/>
        </p:nvSpPr>
        <p:spPr>
          <a:xfrm>
            <a:off x="4940640" y="4664160"/>
            <a:ext cx="1203840" cy="5770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1f497d"/>
                </a:solidFill>
                <a:latin typeface="Arial"/>
              </a:rPr>
              <a:t>from </a:t>
            </a:r>
            <a:r>
              <a:rPr b="1" lang="en-US" sz="1600">
                <a:solidFill>
                  <a:srgbClr val="1f497d"/>
                </a:solidFill>
                <a:latin typeface="Symbol"/>
              </a:rPr>
              <a:t></a:t>
            </a:r>
            <a:r>
              <a:rPr b="1" lang="en-US" sz="1600">
                <a:solidFill>
                  <a:srgbClr val="1f497d"/>
                </a:solidFill>
                <a:latin typeface="Arial"/>
              </a:rPr>
              <a:t>(2S)</a:t>
            </a:r>
            <a:endParaRPr/>
          </a:p>
          <a:p>
            <a:pPr algn="r">
              <a:lnSpc>
                <a:spcPct val="100000"/>
              </a:lnSpc>
            </a:pPr>
            <a:r>
              <a:rPr b="1" lang="en-US" sz="1600">
                <a:solidFill>
                  <a:srgbClr val="1f497d"/>
                </a:solidFill>
                <a:latin typeface="Arial"/>
              </a:rPr>
              <a:t>+</a:t>
            </a:r>
            <a:r>
              <a:rPr b="1" lang="en-US" sz="1600">
                <a:solidFill>
                  <a:srgbClr val="1f497d"/>
                </a:solidFill>
                <a:latin typeface="Symbol"/>
              </a:rPr>
              <a:t></a:t>
            </a:r>
            <a:r>
              <a:rPr b="1" lang="en-US" sz="1600">
                <a:solidFill>
                  <a:srgbClr val="1f497d"/>
                </a:solidFill>
                <a:latin typeface="Arial"/>
              </a:rPr>
              <a:t>(3S)</a:t>
            </a:r>
            <a:endParaRPr/>
          </a:p>
        </p:txBody>
      </p:sp>
      <p:sp>
        <p:nvSpPr>
          <p:cNvPr id="172" name="CustomShape 11"/>
          <p:cNvSpPr/>
          <p:nvPr/>
        </p:nvSpPr>
        <p:spPr>
          <a:xfrm>
            <a:off x="220680" y="30240"/>
            <a:ext cx="8208720" cy="516960"/>
          </a:xfrm>
          <a:prstGeom prst="rect">
            <a:avLst/>
          </a:prstGeom>
          <a:noFill/>
          <a:ln w="381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4f81bd"/>
                </a:solidFill>
                <a:latin typeface="Arial"/>
              </a:rPr>
              <a:t>Strongly interrelated measurements</a:t>
            </a:r>
            <a:endParaRPr/>
          </a:p>
        </p:txBody>
      </p:sp>
      <p:sp>
        <p:nvSpPr>
          <p:cNvPr id="173" name="CustomShape 12"/>
          <p:cNvSpPr/>
          <p:nvPr/>
        </p:nvSpPr>
        <p:spPr>
          <a:xfrm>
            <a:off x="5914440" y="4003560"/>
            <a:ext cx="2098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1" lang="en-US">
                <a:solidFill>
                  <a:srgbClr val="558ed5"/>
                </a:solidFill>
                <a:latin typeface="Arial"/>
              </a:rPr>
              <a:t>directly produced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TextShape 1"/>
          <p:cNvSpPr txBox="1"/>
          <p:nvPr/>
        </p:nvSpPr>
        <p:spPr>
          <a:xfrm>
            <a:off x="0" y="58680"/>
            <a:ext cx="9143640" cy="7138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Frame-independent “forward-backward” asymmetry</a:t>
            </a:r>
            <a:endParaRPr/>
          </a:p>
        </p:txBody>
      </p:sp>
      <p:sp>
        <p:nvSpPr>
          <p:cNvPr id="2495" name="CustomShape 2"/>
          <p:cNvSpPr/>
          <p:nvPr/>
        </p:nvSpPr>
        <p:spPr>
          <a:xfrm>
            <a:off x="5364000" y="2554200"/>
            <a:ext cx="3779640" cy="208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>
                <a:solidFill>
                  <a:srgbClr val="000000"/>
                </a:solidFill>
                <a:latin typeface="Calibri"/>
              </a:rPr>
              <a:t>Z</a:t>
            </a:r>
            <a:r>
              <a:rPr lang="en-US">
                <a:solidFill>
                  <a:srgbClr val="000000"/>
                </a:solidFill>
                <a:latin typeface="Calibri"/>
              </a:rPr>
              <a:t> “forward-backward asymmetry”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(related to) </a:t>
            </a:r>
            <a:r>
              <a:rPr i="1" lang="en-US">
                <a:solidFill>
                  <a:srgbClr val="000000"/>
                </a:solidFill>
                <a:latin typeface="Calibri"/>
              </a:rPr>
              <a:t>W</a:t>
            </a:r>
            <a:r>
              <a:rPr lang="en-US">
                <a:solidFill>
                  <a:srgbClr val="000000"/>
                </a:solidFill>
                <a:latin typeface="Calibri"/>
              </a:rPr>
              <a:t> “charge asymmetry”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experiments usually measure these in the Collins-Soper frame</a:t>
            </a:r>
            <a:endParaRPr/>
          </a:p>
        </p:txBody>
      </p:sp>
      <p:sp>
        <p:nvSpPr>
          <p:cNvPr id="2496" name="CustomShape 3"/>
          <p:cNvSpPr/>
          <p:nvPr/>
        </p:nvSpPr>
        <p:spPr>
          <a:xfrm flipV="1" rot="10800000">
            <a:off x="4781880" y="2755440"/>
            <a:ext cx="518760" cy="45720"/>
          </a:xfrm>
          <a:prstGeom prst="straightConnector1">
            <a:avLst/>
          </a:prstGeom>
          <a:noFill/>
          <a:ln w="9360">
            <a:solidFill>
              <a:srgbClr val="a6a6a6"/>
            </a:solidFill>
            <a:round/>
            <a:tailEnd len="med" type="arrow" w="med"/>
          </a:ln>
        </p:spPr>
      </p:sp>
      <p:sp>
        <p:nvSpPr>
          <p:cNvPr id="2497" name="CustomShape 4"/>
          <p:cNvSpPr/>
          <p:nvPr/>
        </p:nvSpPr>
        <p:spPr>
          <a:xfrm>
            <a:off x="336960" y="1008000"/>
            <a:ext cx="73760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The rotation invariant parity asymmetry can also be written as</a:t>
            </a:r>
            <a:endParaRPr/>
          </a:p>
        </p:txBody>
      </p:sp>
      <p:sp>
        <p:nvSpPr>
          <p:cNvPr id="2498" name="CustomShape 5"/>
          <p:cNvSpPr/>
          <p:nvPr/>
        </p:nvSpPr>
        <p:spPr>
          <a:xfrm>
            <a:off x="368280" y="5197320"/>
            <a:ext cx="6928200" cy="14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</a:t>
            </a:r>
            <a:r>
              <a:rPr lang="en-US">
                <a:solidFill>
                  <a:srgbClr val="000000"/>
                </a:solidFill>
                <a:latin typeface="Calibri"/>
              </a:rPr>
              <a:t>can provide a better measurement of parity violation: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it is not reduced by a non-optimal frame choice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it is free from extrinsic kinematic dependencies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it can be checked in two “orthogonal” frames</a:t>
            </a:r>
            <a:endParaRPr/>
          </a:p>
        </p:txBody>
      </p:sp>
      <p:sp>
        <p:nvSpPr>
          <p:cNvPr id="2499" name="TextShape 6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4F58D8C-F873-4000-B2AC-EA8612CD7A21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TextShape 1"/>
          <p:cNvSpPr txBox="1"/>
          <p:nvPr/>
        </p:nvSpPr>
        <p:spPr>
          <a:xfrm>
            <a:off x="457200" y="125280"/>
            <a:ext cx="8229240" cy="655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i="1" lang="en-US" sz="2800">
                <a:solidFill>
                  <a:srgbClr val="558ed5"/>
                </a:solidFill>
                <a:latin typeface="Lucida Calligraphy"/>
                <a:ea typeface="ＭＳ Ｐゴシック"/>
              </a:rPr>
              <a:t>A</a:t>
            </a:r>
            <a:r>
              <a:rPr b="1" lang="en-US" sz="2800" baseline="-25000">
                <a:solidFill>
                  <a:srgbClr val="558ed5"/>
                </a:solidFill>
                <a:latin typeface="Calibri"/>
                <a:ea typeface="ＭＳ Ｐゴシック"/>
              </a:rPr>
              <a:t>FB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(CS)  vs  </a:t>
            </a:r>
            <a:r>
              <a:rPr b="1" i="1" lang="en-US" sz="2800">
                <a:solidFill>
                  <a:srgbClr val="558ed5"/>
                </a:solidFill>
                <a:latin typeface="Lucida Calligraphy"/>
                <a:ea typeface="ＭＳ Ｐゴシック"/>
              </a:rPr>
              <a:t>A</a:t>
            </a:r>
            <a:endParaRPr/>
          </a:p>
        </p:txBody>
      </p:sp>
      <p:sp>
        <p:nvSpPr>
          <p:cNvPr id="2501" name="CustomShape 2"/>
          <p:cNvSpPr/>
          <p:nvPr/>
        </p:nvSpPr>
        <p:spPr>
          <a:xfrm>
            <a:off x="5389560" y="-55440"/>
            <a:ext cx="418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558ed5"/>
                </a:solidFill>
                <a:latin typeface="Arial"/>
              </a:rPr>
              <a:t>~</a:t>
            </a:r>
            <a:endParaRPr/>
          </a:p>
        </p:txBody>
      </p:sp>
      <p:sp>
        <p:nvSpPr>
          <p:cNvPr id="2502" name="CustomShape 3"/>
          <p:cNvSpPr/>
          <p:nvPr/>
        </p:nvSpPr>
        <p:spPr>
          <a:xfrm>
            <a:off x="585720" y="781200"/>
            <a:ext cx="823716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general, we lose significance when measuring only the azimuthal “projection” of the asymmetry (</a:t>
            </a:r>
            <a:r>
              <a:rPr i="1" lang="en-US">
                <a:solidFill>
                  <a:srgbClr val="000000"/>
                </a:solidFill>
                <a:latin typeface="Lucida Calligraphy"/>
              </a:rPr>
              <a:t>A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FB</a:t>
            </a:r>
            <a:r>
              <a:rPr lang="en-US">
                <a:solidFill>
                  <a:srgbClr val="000000"/>
                </a:solidFill>
                <a:latin typeface="Calibri"/>
              </a:rPr>
              <a:t>) wrt some chosen axis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This is especially relevant if we do not know a priori the optimal quantization axis</a:t>
            </a:r>
            <a:endParaRPr/>
          </a:p>
        </p:txBody>
      </p:sp>
      <p:sp>
        <p:nvSpPr>
          <p:cNvPr id="2503" name="TextShape 4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3DB3CBB-2CDE-4964-8B65-A861D7F8F32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2504" name="CustomShape 5"/>
          <p:cNvSpPr/>
          <p:nvPr/>
        </p:nvSpPr>
        <p:spPr>
          <a:xfrm>
            <a:off x="577800" y="1847880"/>
            <a:ext cx="8238600" cy="122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Example: imagine an unknown massive boson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70% polarized in the HX frame and 30% in the CS frame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By how much is </a:t>
            </a:r>
            <a:r>
              <a:rPr i="1" lang="en-US">
                <a:solidFill>
                  <a:srgbClr val="000000"/>
                </a:solidFill>
                <a:latin typeface="Lucida Calligraphy"/>
              </a:rPr>
              <a:t>A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FB</a:t>
            </a:r>
            <a:r>
              <a:rPr lang="en-US">
                <a:solidFill>
                  <a:srgbClr val="000000"/>
                </a:solidFill>
                <a:latin typeface="Calibri"/>
              </a:rPr>
              <a:t>(CS)  smaller than </a:t>
            </a:r>
            <a:r>
              <a:rPr i="1" lang="en-US">
                <a:solidFill>
                  <a:srgbClr val="000000"/>
                </a:solidFill>
                <a:latin typeface="Lucida Calligraphy"/>
              </a:rPr>
              <a:t>A </a:t>
            </a:r>
            <a:r>
              <a:rPr lang="en-US">
                <a:solidFill>
                  <a:srgbClr val="000000"/>
                </a:solidFill>
                <a:latin typeface="Calibri"/>
              </a:rPr>
              <a:t>if we measure in the CS frame?</a:t>
            </a:r>
            <a:endParaRPr/>
          </a:p>
        </p:txBody>
      </p:sp>
      <p:sp>
        <p:nvSpPr>
          <p:cNvPr id="2505" name="CustomShape 6"/>
          <p:cNvSpPr/>
          <p:nvPr/>
        </p:nvSpPr>
        <p:spPr>
          <a:xfrm>
            <a:off x="4204800" y="2282760"/>
            <a:ext cx="444960" cy="3646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~ </a:t>
            </a:r>
            <a:endParaRPr/>
          </a:p>
        </p:txBody>
      </p:sp>
      <p:sp>
        <p:nvSpPr>
          <p:cNvPr id="2506" name="CustomShape 7"/>
          <p:cNvSpPr/>
          <p:nvPr/>
        </p:nvSpPr>
        <p:spPr>
          <a:xfrm>
            <a:off x="608040" y="6045120"/>
            <a:ext cx="6546600" cy="67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Larger loss of significance for smaller mass, higher 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 , mid-rapidity </a:t>
            </a:r>
            <a:endParaRPr/>
          </a:p>
        </p:txBody>
      </p:sp>
      <p:pic>
        <p:nvPicPr>
          <p:cNvPr id="2507" name="Picture 6" descr=""/>
          <p:cNvPicPr/>
          <p:nvPr/>
        </p:nvPicPr>
        <p:blipFill>
          <a:blip r:embed="rId1"/>
          <a:srcRect l="166700" t="0" r="0" b="0"/>
          <a:stretch>
            <a:fillRect/>
          </a:stretch>
        </p:blipFill>
        <p:spPr>
          <a:xfrm>
            <a:off x="6168960" y="2963880"/>
            <a:ext cx="2974680" cy="2865240"/>
          </a:xfrm>
          <a:prstGeom prst="rect">
            <a:avLst/>
          </a:prstGeom>
          <a:ln w="9360">
            <a:noFill/>
          </a:ln>
        </p:spPr>
      </p:pic>
      <p:pic>
        <p:nvPicPr>
          <p:cNvPr id="2508" name="Picture 5" descr=""/>
          <p:cNvPicPr/>
          <p:nvPr/>
        </p:nvPicPr>
        <p:blipFill>
          <a:blip r:embed="rId2"/>
          <a:srcRect l="166700" t="0" r="0" b="0"/>
          <a:stretch>
            <a:fillRect/>
          </a:stretch>
        </p:blipFill>
        <p:spPr>
          <a:xfrm>
            <a:off x="3232440" y="2963880"/>
            <a:ext cx="2974680" cy="2865240"/>
          </a:xfrm>
          <a:prstGeom prst="rect">
            <a:avLst/>
          </a:prstGeom>
          <a:ln w="9360">
            <a:noFill/>
          </a:ln>
        </p:spPr>
      </p:pic>
      <p:pic>
        <p:nvPicPr>
          <p:cNvPr id="2509" name="Picture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6440" y="2963880"/>
            <a:ext cx="3130560" cy="2846520"/>
          </a:xfrm>
          <a:prstGeom prst="rect">
            <a:avLst/>
          </a:prstGeom>
          <a:ln w="9360">
            <a:noFill/>
          </a:ln>
        </p:spPr>
      </p:pic>
      <p:sp>
        <p:nvSpPr>
          <p:cNvPr id="2510" name="CustomShape 8"/>
          <p:cNvSpPr/>
          <p:nvPr/>
        </p:nvSpPr>
        <p:spPr>
          <a:xfrm>
            <a:off x="6141960" y="3637440"/>
            <a:ext cx="177480" cy="204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11" name="CustomShape 9"/>
          <p:cNvSpPr/>
          <p:nvPr/>
        </p:nvSpPr>
        <p:spPr>
          <a:xfrm>
            <a:off x="3233880" y="3653640"/>
            <a:ext cx="177480" cy="204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12" name="CustomShape 10"/>
          <p:cNvSpPr/>
          <p:nvPr/>
        </p:nvSpPr>
        <p:spPr>
          <a:xfrm>
            <a:off x="812520" y="4810320"/>
            <a:ext cx="622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y 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= 0 </a:t>
            </a:r>
            <a:endParaRPr/>
          </a:p>
        </p:txBody>
      </p:sp>
      <p:sp>
        <p:nvSpPr>
          <p:cNvPr id="2513" name="CustomShape 11"/>
          <p:cNvSpPr/>
          <p:nvPr/>
        </p:nvSpPr>
        <p:spPr>
          <a:xfrm>
            <a:off x="962640" y="3831120"/>
            <a:ext cx="622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y 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= 2 </a:t>
            </a:r>
            <a:endParaRPr/>
          </a:p>
        </p:txBody>
      </p:sp>
      <p:sp>
        <p:nvSpPr>
          <p:cNvPr id="2514" name="CustomShape 12"/>
          <p:cNvSpPr/>
          <p:nvPr/>
        </p:nvSpPr>
        <p:spPr>
          <a:xfrm>
            <a:off x="1471680" y="3164040"/>
            <a:ext cx="1510560" cy="33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p</a:t>
            </a:r>
            <a:r>
              <a:rPr lang="en-US" sz="1400" baseline="-25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= 300 GeV/c </a:t>
            </a:r>
            <a:endParaRPr/>
          </a:p>
        </p:txBody>
      </p:sp>
      <p:sp>
        <p:nvSpPr>
          <p:cNvPr id="2515" name="CustomShape 13"/>
          <p:cNvSpPr/>
          <p:nvPr/>
        </p:nvSpPr>
        <p:spPr>
          <a:xfrm>
            <a:off x="4448880" y="3164040"/>
            <a:ext cx="1519560" cy="30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mass = 1 TeV/c</a:t>
            </a:r>
            <a:r>
              <a:rPr lang="en-US" sz="1400" baseline="3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16" name="CustomShape 14"/>
          <p:cNvSpPr/>
          <p:nvPr/>
        </p:nvSpPr>
        <p:spPr>
          <a:xfrm>
            <a:off x="7346160" y="3164040"/>
            <a:ext cx="1519560" cy="303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mass = 1 TeV/c</a:t>
            </a:r>
            <a:r>
              <a:rPr lang="en-US" sz="1400" baseline="3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17" name="CustomShape 15"/>
          <p:cNvSpPr/>
          <p:nvPr/>
        </p:nvSpPr>
        <p:spPr>
          <a:xfrm>
            <a:off x="4104000" y="4825440"/>
            <a:ext cx="622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y 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= 0 </a:t>
            </a:r>
            <a:endParaRPr/>
          </a:p>
        </p:txBody>
      </p:sp>
      <p:sp>
        <p:nvSpPr>
          <p:cNvPr id="2518" name="CustomShape 16"/>
          <p:cNvSpPr/>
          <p:nvPr/>
        </p:nvSpPr>
        <p:spPr>
          <a:xfrm>
            <a:off x="4096440" y="3800520"/>
            <a:ext cx="622800" cy="30348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i="1" lang="en-US" sz="1400">
                <a:solidFill>
                  <a:srgbClr val="000000"/>
                </a:solidFill>
                <a:latin typeface="Arial"/>
              </a:rPr>
              <a:t>y 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= 2 </a:t>
            </a:r>
            <a:endParaRPr/>
          </a:p>
        </p:txBody>
      </p:sp>
      <p:sp>
        <p:nvSpPr>
          <p:cNvPr id="2519" name="CustomShape 17"/>
          <p:cNvSpPr/>
          <p:nvPr/>
        </p:nvSpPr>
        <p:spPr>
          <a:xfrm>
            <a:off x="6868800" y="3567960"/>
            <a:ext cx="1531800" cy="331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p</a:t>
            </a:r>
            <a:r>
              <a:rPr lang="en-US" sz="1400" baseline="-25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= 300 GeV/c </a:t>
            </a:r>
            <a:endParaRPr/>
          </a:p>
        </p:txBody>
      </p:sp>
      <p:sp>
        <p:nvSpPr>
          <p:cNvPr id="2520" name="CustomShape 18"/>
          <p:cNvSpPr/>
          <p:nvPr/>
        </p:nvSpPr>
        <p:spPr>
          <a:xfrm>
            <a:off x="7255440" y="3903480"/>
            <a:ext cx="1235160" cy="3319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p</a:t>
            </a:r>
            <a:r>
              <a:rPr lang="en-US" sz="1400" baseline="-25000">
                <a:solidFill>
                  <a:srgbClr val="000000"/>
                </a:solidFill>
                <a:latin typeface="Arial"/>
              </a:rPr>
              <a:t>T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= 1 TeV/c</a:t>
            </a:r>
            <a:r>
              <a:rPr lang="en-US" sz="1400" baseline="3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521" name="CustomShape 19"/>
          <p:cNvSpPr/>
          <p:nvPr/>
        </p:nvSpPr>
        <p:spPr>
          <a:xfrm>
            <a:off x="136440" y="3040200"/>
            <a:ext cx="303480" cy="834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22" name="CustomShape 20"/>
          <p:cNvSpPr/>
          <p:nvPr/>
        </p:nvSpPr>
        <p:spPr>
          <a:xfrm rot="16200000">
            <a:off x="-273240" y="3192840"/>
            <a:ext cx="1017360" cy="401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Lucida Calligraphy"/>
              </a:rPr>
              <a:t>A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FB</a:t>
            </a:r>
            <a:r>
              <a:rPr b="1" lang="en-US">
                <a:solidFill>
                  <a:srgbClr val="000000"/>
                </a:solidFill>
                <a:latin typeface="Calibri"/>
              </a:rPr>
              <a:t> /</a:t>
            </a:r>
            <a:r>
              <a:rPr b="1" i="1" lang="en-US">
                <a:solidFill>
                  <a:srgbClr val="000000"/>
                </a:solidFill>
                <a:latin typeface="Lucida Calligraphy"/>
              </a:rPr>
              <a:t>A </a:t>
            </a:r>
            <a:endParaRPr/>
          </a:p>
        </p:txBody>
      </p:sp>
      <p:sp>
        <p:nvSpPr>
          <p:cNvPr id="2523" name="CustomShape 21"/>
          <p:cNvSpPr/>
          <p:nvPr/>
        </p:nvSpPr>
        <p:spPr>
          <a:xfrm rot="16200000">
            <a:off x="-130680" y="2854800"/>
            <a:ext cx="451440" cy="36432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~ </a:t>
            </a:r>
            <a:endParaRPr/>
          </a:p>
        </p:txBody>
      </p:sp>
      <p:sp>
        <p:nvSpPr>
          <p:cNvPr id="2524" name="CustomShape 22"/>
          <p:cNvSpPr/>
          <p:nvPr/>
        </p:nvSpPr>
        <p:spPr>
          <a:xfrm rot="16200000">
            <a:off x="83160" y="3669840"/>
            <a:ext cx="258480" cy="4248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4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00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525" name="Line 23"/>
          <p:cNvSpPr/>
          <p:nvPr/>
        </p:nvSpPr>
        <p:spPr>
          <a:xfrm flipV="1">
            <a:off x="218880" y="3819240"/>
            <a:ext cx="0" cy="1224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TextShape 1"/>
          <p:cNvSpPr txBox="1"/>
          <p:nvPr/>
        </p:nvSpPr>
        <p:spPr>
          <a:xfrm>
            <a:off x="457200" y="9036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Quarkonium polarization: a “puzzle”</a:t>
            </a:r>
            <a:endParaRPr/>
          </a:p>
        </p:txBody>
      </p:sp>
      <p:sp>
        <p:nvSpPr>
          <p:cNvPr id="2527" name="CustomShape 2"/>
          <p:cNvSpPr/>
          <p:nvPr/>
        </p:nvSpPr>
        <p:spPr>
          <a:xfrm>
            <a:off x="7010280" y="0"/>
            <a:ext cx="2133360" cy="364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6305611-503D-4C6B-A0A9-8D946ED802E7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2528" name="Picture 3" descr=""/>
          <p:cNvPicPr/>
          <p:nvPr/>
        </p:nvPicPr>
        <p:blipFill>
          <a:blip r:embed="rId1"/>
          <a:srcRect l="147500" t="0" r="0" b="0"/>
          <a:stretch>
            <a:fillRect/>
          </a:stretch>
        </p:blipFill>
        <p:spPr>
          <a:xfrm>
            <a:off x="672120" y="3278160"/>
            <a:ext cx="4642560" cy="3458880"/>
          </a:xfrm>
          <a:prstGeom prst="rect">
            <a:avLst/>
          </a:prstGeom>
          <a:ln w="9360">
            <a:noFill/>
          </a:ln>
        </p:spPr>
      </p:pic>
      <p:sp>
        <p:nvSpPr>
          <p:cNvPr id="2529" name="CustomShape 3"/>
          <p:cNvSpPr/>
          <p:nvPr/>
        </p:nvSpPr>
        <p:spPr>
          <a:xfrm>
            <a:off x="3560760" y="4543560"/>
            <a:ext cx="1593360" cy="18864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2530" name="CustomShape 4"/>
          <p:cNvSpPr/>
          <p:nvPr/>
        </p:nvSpPr>
        <p:spPr>
          <a:xfrm>
            <a:off x="3560760" y="4272120"/>
            <a:ext cx="1434600" cy="3013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2531" name="CustomShape 5"/>
          <p:cNvSpPr/>
          <p:nvPr/>
        </p:nvSpPr>
        <p:spPr>
          <a:xfrm>
            <a:off x="3963960" y="4127400"/>
            <a:ext cx="780840" cy="204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2532" name="CustomShape 6"/>
          <p:cNvSpPr/>
          <p:nvPr/>
        </p:nvSpPr>
        <p:spPr>
          <a:xfrm>
            <a:off x="3691080" y="4160880"/>
            <a:ext cx="174240" cy="20448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</p:sp>
      <p:sp>
        <p:nvSpPr>
          <p:cNvPr id="2533" name="CustomShape 7"/>
          <p:cNvSpPr/>
          <p:nvPr/>
        </p:nvSpPr>
        <p:spPr>
          <a:xfrm>
            <a:off x="1169640" y="3457440"/>
            <a:ext cx="1130760" cy="3646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           </a:t>
            </a:r>
            <a:endParaRPr/>
          </a:p>
        </p:txBody>
      </p:sp>
      <p:sp>
        <p:nvSpPr>
          <p:cNvPr id="2534" name="CustomShape 8"/>
          <p:cNvSpPr/>
          <p:nvPr/>
        </p:nvSpPr>
        <p:spPr>
          <a:xfrm>
            <a:off x="372240" y="3384720"/>
            <a:ext cx="495360" cy="5058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i="1" lang="en-US" sz="2400">
                <a:solidFill>
                  <a:srgbClr val="000000"/>
                </a:solidFill>
                <a:latin typeface="Calibri"/>
              </a:rPr>
              <a:t>λ</a:t>
            </a:r>
            <a:r>
              <a:rPr b="1" i="1" lang="en-US" sz="2400" baseline="-25000">
                <a:solidFill>
                  <a:srgbClr val="00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2535" name="CustomShape 9"/>
          <p:cNvSpPr/>
          <p:nvPr/>
        </p:nvSpPr>
        <p:spPr>
          <a:xfrm>
            <a:off x="1248840" y="5475600"/>
            <a:ext cx="2571840" cy="4453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536" name="CustomShape 10"/>
          <p:cNvSpPr/>
          <p:nvPr/>
        </p:nvSpPr>
        <p:spPr>
          <a:xfrm>
            <a:off x="1254240" y="5583240"/>
            <a:ext cx="3003120" cy="56880"/>
          </a:xfrm>
          <a:prstGeom prst="rect">
            <a:avLst/>
          </a:prstGeom>
          <a:noFill/>
          <a:ln w="38160">
            <a:solidFill>
              <a:srgbClr val="00b050"/>
            </a:solidFill>
            <a:round/>
          </a:ln>
        </p:spPr>
      </p:sp>
      <p:sp>
        <p:nvSpPr>
          <p:cNvPr id="2537" name="CustomShape 11"/>
          <p:cNvSpPr/>
          <p:nvPr/>
        </p:nvSpPr>
        <p:spPr>
          <a:xfrm>
            <a:off x="4668840" y="4303800"/>
            <a:ext cx="3922200" cy="851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ff"/>
                </a:solidFill>
                <a:latin typeface="Calibri"/>
              </a:rPr>
              <a:t>CDF Run II data: prompt</a:t>
            </a:r>
            <a:r>
              <a:rPr b="1" lang="en-US" baseline="30000">
                <a:solidFill>
                  <a:srgbClr val="0000ff"/>
                </a:solidFill>
                <a:latin typeface="Calibri"/>
              </a:rPr>
              <a:t>  </a:t>
            </a:r>
            <a:r>
              <a:rPr b="1" lang="en-US">
                <a:solidFill>
                  <a:srgbClr val="0000ff"/>
                </a:solidFill>
                <a:latin typeface="Calibri"/>
              </a:rPr>
              <a:t>J/ψ</a:t>
            </a:r>
            <a:r>
              <a:rPr b="1" i="1" lang="en-US">
                <a:solidFill>
                  <a:srgbClr val="0000ff"/>
                </a:solidFill>
                <a:latin typeface="Calibri"/>
              </a:rPr>
              <a:t> @</a:t>
            </a:r>
            <a:r>
              <a:rPr b="1" lang="en-US">
                <a:solidFill>
                  <a:srgbClr val="0000ff"/>
                </a:solidFill>
                <a:latin typeface="Calibri"/>
              </a:rPr>
              <a:t>1.96</a:t>
            </a:r>
            <a:r>
              <a:rPr b="1" lang="en-US" sz="300">
                <a:solidFill>
                  <a:srgbClr val="0000ff"/>
                </a:solidFill>
                <a:latin typeface="Calibri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alibri"/>
              </a:rPr>
              <a:t>TeV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CDF Coll., PRL 99, 132001 (2007)</a:t>
            </a:r>
            <a:endParaRPr/>
          </a:p>
        </p:txBody>
      </p:sp>
      <p:sp>
        <p:nvSpPr>
          <p:cNvPr id="2538" name="CustomShape 12"/>
          <p:cNvSpPr/>
          <p:nvPr/>
        </p:nvSpPr>
        <p:spPr>
          <a:xfrm>
            <a:off x="5334120" y="3584520"/>
            <a:ext cx="3435120" cy="1064520"/>
          </a:xfrm>
          <a:prstGeom prst="rect">
            <a:avLst/>
          </a:prstGeom>
          <a:solidFill>
            <a:srgbClr val="66ffff"/>
          </a:solidFill>
          <a:ln w="9360"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NRQCD factorization: prompt J/ψ </a:t>
            </a:r>
            <a:r>
              <a:rPr b="1" lang="en-US" baseline="300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Braaten, Kniehl &amp; Lee, PRD62, 094005 (2000)</a:t>
            </a:r>
            <a:endParaRPr/>
          </a:p>
        </p:txBody>
      </p:sp>
      <p:sp>
        <p:nvSpPr>
          <p:cNvPr id="2539" name="CustomShape 13"/>
          <p:cNvSpPr/>
          <p:nvPr/>
        </p:nvSpPr>
        <p:spPr>
          <a:xfrm>
            <a:off x="4530600" y="5122800"/>
            <a:ext cx="4138200" cy="1064520"/>
          </a:xfrm>
          <a:prstGeom prst="rect">
            <a:avLst/>
          </a:prstGeom>
          <a:solidFill>
            <a:srgbClr val="66ff66"/>
          </a:solidFill>
          <a:ln w="9360">
            <a:solidFill>
              <a:srgbClr val="00ff00"/>
            </a:solidFill>
            <a:miter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alibri"/>
              </a:rPr>
              <a:t>Colour-singlet @NLO: </a:t>
            </a:r>
            <a:r>
              <a:rPr b="1" i="1" lang="en-US">
                <a:solidFill>
                  <a:srgbClr val="000000"/>
                </a:solidFill>
                <a:latin typeface="Calibri"/>
              </a:rPr>
              <a:t>direct</a:t>
            </a:r>
            <a:r>
              <a:rPr b="1" lang="en-US">
                <a:solidFill>
                  <a:srgbClr val="000000"/>
                </a:solidFill>
                <a:latin typeface="Calibri"/>
              </a:rPr>
              <a:t> J/ψ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Gong &amp; Wang, PRL 100, 232001 (2008)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Artoisenet et al., PRL 101, 152001 (2008)</a:t>
            </a:r>
            <a:endParaRPr/>
          </a:p>
        </p:txBody>
      </p:sp>
      <p:sp>
        <p:nvSpPr>
          <p:cNvPr id="2540" name="CustomShape 14"/>
          <p:cNvSpPr/>
          <p:nvPr/>
        </p:nvSpPr>
        <p:spPr>
          <a:xfrm>
            <a:off x="285840" y="624600"/>
            <a:ext cx="8629200" cy="373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</a:rPr>
              <a:t>Should be right, but we are not there yet” (meaning </a:t>
            </a:r>
            <a:r>
              <a:rPr i="1" lang="en-US">
                <a:solidFill>
                  <a:srgbClr val="ff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ff0000"/>
                </a:solidFill>
                <a:latin typeface="Calibri"/>
              </a:rPr>
              <a:t>T</a:t>
            </a:r>
            <a:r>
              <a:rPr lang="en-US">
                <a:solidFill>
                  <a:srgbClr val="ff0000"/>
                </a:solidFill>
                <a:latin typeface="Calibri"/>
              </a:rPr>
              <a:t> &gt;&gt; </a:t>
            </a:r>
            <a:r>
              <a:rPr i="1" lang="en-US">
                <a:solidFill>
                  <a:srgbClr val="ff0000"/>
                </a:solidFill>
                <a:latin typeface="Calibri"/>
              </a:rPr>
              <a:t>M</a:t>
            </a:r>
            <a:r>
              <a:rPr lang="en-US">
                <a:solidFill>
                  <a:srgbClr val="000000"/>
                </a:solidFill>
                <a:latin typeface="Calibri"/>
              </a:rPr>
              <a:t>)?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How important are long-distance effects (formation of the 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-</a:t>
            </a:r>
            <a:r>
              <a:rPr i="1" lang="en-US">
                <a:solidFill>
                  <a:srgbClr val="000000"/>
                </a:solidFill>
                <a:latin typeface="Calibri"/>
              </a:rPr>
              <a:t>q</a:t>
            </a:r>
            <a:r>
              <a:rPr lang="en-US">
                <a:solidFill>
                  <a:srgbClr val="000000"/>
                </a:solidFill>
                <a:latin typeface="Calibri"/>
              </a:rPr>
              <a:t>bar bound state) in the observed rates and polarizations? Two opposite approaches: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Calibri"/>
              </a:rPr>
              <a:t>Colour Singlet Model</a:t>
            </a:r>
            <a:r>
              <a:rPr lang="en-US">
                <a:solidFill>
                  <a:srgbClr val="000000"/>
                </a:solidFill>
                <a:latin typeface="Calibri"/>
              </a:rPr>
              <a:t>: pure perturbative calculations, ignoring long-distance effects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  <a:latin typeface="Calibri"/>
              </a:rPr>
              <a:t>NRQCD</a:t>
            </a:r>
            <a:r>
              <a:rPr lang="en-US">
                <a:solidFill>
                  <a:srgbClr val="000000"/>
                </a:solidFill>
                <a:latin typeface="Calibri"/>
              </a:rPr>
              <a:t>: quarkonia are also produced as coloured quark pairs; long distance </a:t>
            </a:r>
            <a:r>
              <a:rPr lang="en-US">
                <a:solidFill>
                  <a:srgbClr val="000000"/>
                </a:solidFill>
                <a:latin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</a:rPr>
              <a:t>colour-octet matrix elements are adjusted to the cross section data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σ</a:t>
            </a:r>
            <a:r>
              <a:rPr lang="en-US">
                <a:solidFill>
                  <a:srgbClr val="000000"/>
                </a:solidFill>
                <a:latin typeface="Calibri"/>
              </a:rPr>
              <a:t>(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Both approaches reproduce the magnitude of decay-averaged cross sections, </a:t>
            </a:r>
            <a:r>
              <a:rPr i="1" lang="en-US">
                <a:solidFill>
                  <a:srgbClr val="000000"/>
                </a:solidFill>
                <a:latin typeface="Calibri"/>
              </a:rPr>
              <a:t>but</a:t>
            </a:r>
            <a:r>
              <a:rPr lang="en-US">
                <a:solidFill>
                  <a:srgbClr val="000000"/>
                </a:solidFill>
                <a:latin typeface="Calibri"/>
              </a:rPr>
              <a:t>…</a:t>
            </a:r>
            <a:endParaRPr/>
          </a:p>
        </p:txBody>
      </p:sp>
    </p:spTree>
  </p:cSld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TextShape 1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Symbol"/>
                <a:ea typeface="ＭＳ Ｐゴシック"/>
              </a:rPr>
              <a:t>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’→ 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J/</a:t>
            </a:r>
            <a:r>
              <a:rPr b="1" lang="en-US" sz="2800">
                <a:solidFill>
                  <a:srgbClr val="558ed5"/>
                </a:solidFill>
                <a:latin typeface="Symbol"/>
                <a:ea typeface="ＭＳ Ｐゴシック"/>
              </a:rPr>
              <a:t>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 x-section ratio experimental parameters</a:t>
            </a:r>
            <a:endParaRPr/>
          </a:p>
        </p:txBody>
      </p:sp>
      <p:sp>
        <p:nvSpPr>
          <p:cNvPr id="2542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800631C-87CC-49A9-9092-A485DB0FC4E9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254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1040" y="833400"/>
            <a:ext cx="5732280" cy="57193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TextShape 1"/>
          <p:cNvSpPr txBox="1"/>
          <p:nvPr/>
        </p:nvSpPr>
        <p:spPr>
          <a:xfrm>
            <a:off x="457200" y="262080"/>
            <a:ext cx="822924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R(</a:t>
            </a:r>
            <a:r>
              <a:rPr b="1" lang="en-US" sz="2800">
                <a:solidFill>
                  <a:srgbClr val="558ed5"/>
                </a:solidFill>
                <a:latin typeface="Symbol"/>
                <a:ea typeface="ＭＳ Ｐゴシック"/>
              </a:rPr>
              <a:t></a:t>
            </a:r>
            <a:r>
              <a:rPr b="1" lang="en-US" sz="2800" baseline="-25000">
                <a:solidFill>
                  <a:srgbClr val="558ed5"/>
                </a:solidFill>
                <a:latin typeface="Calibri"/>
                <a:ea typeface="ＭＳ Ｐゴシック"/>
              </a:rPr>
              <a:t>c</a:t>
            </a: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) experimental parameters</a:t>
            </a:r>
            <a:endParaRPr/>
          </a:p>
        </p:txBody>
      </p:sp>
      <p:sp>
        <p:nvSpPr>
          <p:cNvPr id="2545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03926AD-9C46-495C-8D58-28F4384B845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254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5840" y="1157400"/>
            <a:ext cx="8572320" cy="454320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15840"/>
            <a:ext cx="8229240" cy="796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Definition of observables</a:t>
            </a:r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1B35A8-2049-413D-B0F1-039C297B040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762120"/>
            <a:ext cx="3537360" cy="2730240"/>
          </a:xfrm>
          <a:prstGeom prst="rect">
            <a:avLst/>
          </a:prstGeom>
          <a:ln w="9360">
            <a:noFill/>
          </a:ln>
        </p:spPr>
      </p:pic>
      <p:pic>
        <p:nvPicPr>
          <p:cNvPr id="177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89800" y="909720"/>
            <a:ext cx="1742400" cy="268560"/>
          </a:xfrm>
          <a:prstGeom prst="rect">
            <a:avLst/>
          </a:prstGeom>
          <a:ln w="9360">
            <a:noFill/>
          </a:ln>
        </p:spPr>
      </p:pic>
      <p:pic>
        <p:nvPicPr>
          <p:cNvPr id="178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71960" y="3621240"/>
            <a:ext cx="4525560" cy="2906280"/>
          </a:xfrm>
          <a:prstGeom prst="rect">
            <a:avLst/>
          </a:prstGeom>
          <a:ln w="9360"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4621320" y="1481040"/>
            <a:ext cx="397620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In Quantum Mechanics the study of angular momentum requires a quantization axis (aka </a:t>
            </a:r>
            <a:r>
              <a:rPr i="1" lang="en-US">
                <a:solidFill>
                  <a:srgbClr val="000000"/>
                </a:solidFill>
                <a:latin typeface="Calibri"/>
              </a:rPr>
              <a:t>“z-axis”</a:t>
            </a:r>
            <a:r>
              <a:rPr lang="en-US">
                <a:solidFill>
                  <a:srgbClr val="000000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180" name="CustomShape 4"/>
          <p:cNvSpPr/>
          <p:nvPr/>
        </p:nvSpPr>
        <p:spPr>
          <a:xfrm>
            <a:off x="355680" y="4064040"/>
            <a:ext cx="3715920" cy="173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Many possible (known) choices: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Gottfried-Jackson (GJ)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Collins-Soper (CS)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Helicity (HX)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Perpendicular Helicity (PX)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57200" y="9360"/>
            <a:ext cx="412560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Frames and parameters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7DA82F-267F-47C7-91D2-7AB131DED67E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83" name="Picture 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960" y="847800"/>
            <a:ext cx="1856880" cy="2366640"/>
          </a:xfrm>
          <a:prstGeom prst="rect">
            <a:avLst/>
          </a:prstGeom>
          <a:ln w="9360">
            <a:noFill/>
          </a:ln>
        </p:spPr>
      </p:pic>
      <p:sp>
        <p:nvSpPr>
          <p:cNvPr id="184" name="Line 3"/>
          <p:cNvSpPr/>
          <p:nvPr/>
        </p:nvSpPr>
        <p:spPr>
          <a:xfrm flipV="1">
            <a:off x="2643120" y="801360"/>
            <a:ext cx="1440" cy="12463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185" name="CustomShape 4"/>
          <p:cNvSpPr/>
          <p:nvPr/>
        </p:nvSpPr>
        <p:spPr>
          <a:xfrm>
            <a:off x="932040" y="816120"/>
            <a:ext cx="1382400" cy="9054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ts val="67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quarkonium </a:t>
            </a:r>
            <a:r>
              <a:rPr lang="en-US">
                <a:solidFill>
                  <a:srgbClr val="010000"/>
                </a:solidFill>
                <a:latin typeface="Calibri"/>
              </a:rPr>
              <a:t>rest frame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487440" y="1449360"/>
            <a:ext cx="1248840" cy="6318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10000"/>
                </a:solidFill>
                <a:latin typeface="Calibri"/>
              </a:rPr>
              <a:t>production plane</a:t>
            </a:r>
            <a:endParaRPr/>
          </a:p>
        </p:txBody>
      </p:sp>
      <p:sp>
        <p:nvSpPr>
          <p:cNvPr id="187" name="Line 6"/>
          <p:cNvSpPr/>
          <p:nvPr/>
        </p:nvSpPr>
        <p:spPr>
          <a:xfrm>
            <a:off x="1522080" y="1755720"/>
            <a:ext cx="565200" cy="149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188" name="Line 7"/>
          <p:cNvSpPr/>
          <p:nvPr/>
        </p:nvSpPr>
        <p:spPr>
          <a:xfrm flipV="1">
            <a:off x="2643120" y="2052360"/>
            <a:ext cx="0" cy="82404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189" name="CustomShape 8"/>
          <p:cNvSpPr/>
          <p:nvPr/>
        </p:nvSpPr>
        <p:spPr>
          <a:xfrm>
            <a:off x="3586680" y="2141640"/>
            <a:ext cx="3146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Calibri"/>
              </a:rPr>
              <a:t>y</a:t>
            </a: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1243440" y="2154240"/>
            <a:ext cx="31320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2635200" y="581040"/>
            <a:ext cx="328320" cy="41832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2200">
                <a:solidFill>
                  <a:srgbClr val="ff0000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192" name="CustomShape 11"/>
          <p:cNvSpPr/>
          <p:nvPr/>
        </p:nvSpPr>
        <p:spPr>
          <a:xfrm>
            <a:off x="2711160" y="993600"/>
            <a:ext cx="453240" cy="58572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3300">
                <a:solidFill>
                  <a:srgbClr val="ff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1918080" y="2111400"/>
            <a:ext cx="492840" cy="58572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3300">
                <a:solidFill>
                  <a:srgbClr val="0000ff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194" name="Line 13"/>
          <p:cNvSpPr/>
          <p:nvPr/>
        </p:nvSpPr>
        <p:spPr>
          <a:xfrm flipH="1" flipV="1">
            <a:off x="2627280" y="2041920"/>
            <a:ext cx="1068120" cy="49248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195" name="Line 14"/>
          <p:cNvSpPr/>
          <p:nvPr/>
        </p:nvSpPr>
        <p:spPr>
          <a:xfrm flipH="1">
            <a:off x="1544040" y="2044080"/>
            <a:ext cx="1090080" cy="286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96" name="Line 15"/>
          <p:cNvSpPr/>
          <p:nvPr/>
        </p:nvSpPr>
        <p:spPr>
          <a:xfrm flipV="1">
            <a:off x="2630160" y="1858320"/>
            <a:ext cx="758880" cy="183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7" name="Line 16"/>
          <p:cNvSpPr/>
          <p:nvPr/>
        </p:nvSpPr>
        <p:spPr>
          <a:xfrm flipH="1">
            <a:off x="3078360" y="1633680"/>
            <a:ext cx="2520" cy="76608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198" name="Line 17"/>
          <p:cNvSpPr/>
          <p:nvPr/>
        </p:nvSpPr>
        <p:spPr>
          <a:xfrm flipV="1">
            <a:off x="3070440" y="2342160"/>
            <a:ext cx="199080" cy="7956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199" name="Line 18"/>
          <p:cNvSpPr/>
          <p:nvPr/>
        </p:nvSpPr>
        <p:spPr>
          <a:xfrm flipH="1" flipV="1">
            <a:off x="2445480" y="2093760"/>
            <a:ext cx="625320" cy="32400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200" name="CustomShape 19"/>
          <p:cNvSpPr/>
          <p:nvPr/>
        </p:nvSpPr>
        <p:spPr>
          <a:xfrm rot="540000">
            <a:off x="2596680" y="1490400"/>
            <a:ext cx="426600" cy="569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201" name="CustomShape 20"/>
          <p:cNvSpPr/>
          <p:nvPr/>
        </p:nvSpPr>
        <p:spPr>
          <a:xfrm flipV="1" rot="19344000">
            <a:off x="2313000" y="1748880"/>
            <a:ext cx="698040" cy="70272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</p:sp>
      <p:sp>
        <p:nvSpPr>
          <p:cNvPr id="202" name="CustomShape 21"/>
          <p:cNvSpPr/>
          <p:nvPr/>
        </p:nvSpPr>
        <p:spPr>
          <a:xfrm>
            <a:off x="3019320" y="1246320"/>
            <a:ext cx="556920" cy="96588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r">
              <a:lnSpc>
                <a:spcPct val="100000"/>
              </a:lnSpc>
            </a:pPr>
            <a:r>
              <a:rPr i="1" lang="en-US" sz="2900">
                <a:solidFill>
                  <a:srgbClr val="010000"/>
                </a:solidFill>
                <a:latin typeface="Calibri"/>
              </a:rPr>
              <a:t>ℓ</a:t>
            </a:r>
            <a:r>
              <a:rPr lang="en-US" sz="2900" baseline="30000">
                <a:solidFill>
                  <a:srgbClr val="010000"/>
                </a:solidFill>
                <a:latin typeface="Calibri"/>
              </a:rPr>
              <a:t> </a:t>
            </a:r>
            <a:r>
              <a:rPr lang="en-US" sz="2900" baseline="30000">
                <a:solidFill>
                  <a:srgbClr val="01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03" name="CustomShape 22"/>
          <p:cNvSpPr/>
          <p:nvPr/>
        </p:nvSpPr>
        <p:spPr>
          <a:xfrm rot="6469200">
            <a:off x="2748960" y="1965960"/>
            <a:ext cx="207720" cy="539280"/>
          </a:xfrm>
          <a:prstGeom prst="rect">
            <a:avLst/>
          </a:prstGeom>
          <a:solidFill>
            <a:srgbClr val="ffff00"/>
          </a:solidFill>
          <a:ln w="19080">
            <a:solidFill>
              <a:srgbClr val="ffff00"/>
            </a:solidFill>
            <a:round/>
          </a:ln>
        </p:spPr>
      </p:sp>
      <p:sp>
        <p:nvSpPr>
          <p:cNvPr id="204" name="CustomShape 23"/>
          <p:cNvSpPr/>
          <p:nvPr/>
        </p:nvSpPr>
        <p:spPr>
          <a:xfrm rot="540000">
            <a:off x="2666520" y="1598400"/>
            <a:ext cx="369360" cy="472680"/>
          </a:xfrm>
          <a:prstGeom prst="rect">
            <a:avLst/>
          </a:prstGeom>
          <a:solidFill>
            <a:srgbClr val="ffff00"/>
          </a:solidFill>
          <a:ln w="28440">
            <a:solidFill>
              <a:srgbClr val="ffff00"/>
            </a:solidFill>
            <a:round/>
          </a:ln>
        </p:spPr>
      </p:sp>
      <p:sp>
        <p:nvSpPr>
          <p:cNvPr id="205" name="CustomShape 24"/>
          <p:cNvSpPr/>
          <p:nvPr/>
        </p:nvSpPr>
        <p:spPr>
          <a:xfrm>
            <a:off x="3654360" y="582480"/>
            <a:ext cx="4901760" cy="12618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1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Collins-Soper</a:t>
            </a:r>
            <a:r>
              <a:rPr lang="en-US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</a:rPr>
              <a:t>axis </a:t>
            </a:r>
            <a:r>
              <a:rPr lang="en-US">
                <a:solidFill>
                  <a:srgbClr val="ff0000"/>
                </a:solidFill>
                <a:latin typeface="Calibri"/>
              </a:rPr>
              <a:t>(</a:t>
            </a:r>
            <a:r>
              <a:rPr b="1" lang="en-US">
                <a:solidFill>
                  <a:srgbClr val="ff0000"/>
                </a:solidFill>
                <a:latin typeface="Calibri"/>
              </a:rPr>
              <a:t>CS</a:t>
            </a:r>
            <a:r>
              <a:rPr lang="en-US">
                <a:solidFill>
                  <a:srgbClr val="ff0000"/>
                </a:solidFill>
                <a:latin typeface="Calibri"/>
              </a:rPr>
              <a:t>):</a:t>
            </a:r>
            <a:r>
              <a:rPr lang="en-US">
                <a:solidFill>
                  <a:srgbClr val="000000"/>
                </a:solidFill>
                <a:latin typeface="Calibri"/>
              </a:rPr>
              <a:t>  ≈ dir. of colliding partons</a:t>
            </a:r>
            <a:endParaRPr/>
          </a:p>
          <a:p>
            <a:pPr>
              <a:lnSpc>
                <a:spcPct val="11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Helicity axis </a:t>
            </a:r>
            <a:r>
              <a:rPr lang="en-US">
                <a:solidFill>
                  <a:srgbClr val="ff0000"/>
                </a:solidFill>
                <a:latin typeface="Calibri"/>
              </a:rPr>
              <a:t>(</a:t>
            </a:r>
            <a:r>
              <a:rPr b="1" lang="en-US">
                <a:solidFill>
                  <a:srgbClr val="ff0000"/>
                </a:solidFill>
                <a:latin typeface="Calibri"/>
              </a:rPr>
              <a:t>HX</a:t>
            </a:r>
            <a:r>
              <a:rPr lang="en-US">
                <a:solidFill>
                  <a:srgbClr val="ff0000"/>
                </a:solidFill>
                <a:latin typeface="Calibri"/>
              </a:rPr>
              <a:t>):    </a:t>
            </a:r>
            <a:r>
              <a:rPr lang="en-US">
                <a:solidFill>
                  <a:srgbClr val="000000"/>
                </a:solidFill>
                <a:latin typeface="Calibri"/>
              </a:rPr>
              <a:t>dir. of quarkonium momentum</a:t>
            </a:r>
            <a:endParaRPr/>
          </a:p>
        </p:txBody>
      </p:sp>
      <p:sp>
        <p:nvSpPr>
          <p:cNvPr id="206" name="CustomShape 25"/>
          <p:cNvSpPr/>
          <p:nvPr/>
        </p:nvSpPr>
        <p:spPr>
          <a:xfrm rot="10800000">
            <a:off x="3005280" y="792360"/>
            <a:ext cx="587160" cy="7560"/>
          </a:xfrm>
          <a:prstGeom prst="straightConnector1">
            <a:avLst/>
          </a:prstGeom>
          <a:noFill/>
          <a:ln w="64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07" name="CustomShape 26"/>
          <p:cNvSpPr/>
          <p:nvPr/>
        </p:nvSpPr>
        <p:spPr>
          <a:xfrm>
            <a:off x="4375080" y="3441600"/>
            <a:ext cx="535572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baseline="-25000">
                <a:solidFill>
                  <a:srgbClr val="ff0000"/>
                </a:solidFill>
                <a:latin typeface="Calibri"/>
              </a:rPr>
              <a:t>θ 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+1 </a:t>
            </a:r>
            <a:r>
              <a:rPr lang="en-US">
                <a:solidFill>
                  <a:srgbClr val="000000"/>
                </a:solidFill>
                <a:latin typeface="Calibri"/>
              </a:rPr>
              <a:t>: </a:t>
            </a:r>
            <a:r>
              <a:rPr b="1" lang="en-US">
                <a:solidFill>
                  <a:srgbClr val="ff0000"/>
                </a:solidFill>
                <a:latin typeface="Calibri"/>
              </a:rPr>
              <a:t>“transverse”</a:t>
            </a:r>
            <a:r>
              <a:rPr lang="en-US">
                <a:solidFill>
                  <a:srgbClr val="000000"/>
                </a:solidFill>
                <a:latin typeface="Calibri"/>
              </a:rPr>
              <a:t> (= photon-like) pol.</a:t>
            </a:r>
            <a:endParaRPr/>
          </a:p>
        </p:txBody>
      </p:sp>
      <p:sp>
        <p:nvSpPr>
          <p:cNvPr id="208" name="CustomShape 27"/>
          <p:cNvSpPr/>
          <p:nvPr/>
        </p:nvSpPr>
        <p:spPr>
          <a:xfrm>
            <a:off x="3565440" y="3451320"/>
            <a:ext cx="107496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z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= ± 1</a:t>
            </a:r>
            <a:endParaRPr/>
          </a:p>
        </p:txBody>
      </p:sp>
      <p:sp>
        <p:nvSpPr>
          <p:cNvPr id="209" name="CustomShape 28"/>
          <p:cNvSpPr/>
          <p:nvPr/>
        </p:nvSpPr>
        <p:spPr>
          <a:xfrm>
            <a:off x="4459680" y="4235400"/>
            <a:ext cx="80388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z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210" name="CustomShape 29"/>
          <p:cNvSpPr/>
          <p:nvPr/>
        </p:nvSpPr>
        <p:spPr>
          <a:xfrm>
            <a:off x="4657680" y="3598920"/>
            <a:ext cx="2822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11" name="CustomShape 30"/>
          <p:cNvSpPr/>
          <p:nvPr/>
        </p:nvSpPr>
        <p:spPr>
          <a:xfrm>
            <a:off x="5365800" y="4376880"/>
            <a:ext cx="28368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212" name="Picture 2" descr=""/>
          <p:cNvPicPr/>
          <p:nvPr/>
        </p:nvPicPr>
        <p:blipFill>
          <a:blip r:embed="rId2"/>
          <a:srcRect l="38206" t="13238" r="37916" b="14629"/>
          <a:stretch>
            <a:fillRect/>
          </a:stretch>
        </p:blipFill>
        <p:spPr>
          <a:xfrm>
            <a:off x="3243240" y="3314520"/>
            <a:ext cx="482400" cy="812880"/>
          </a:xfrm>
          <a:prstGeom prst="rect">
            <a:avLst/>
          </a:prstGeom>
          <a:ln w="9360">
            <a:noFill/>
          </a:ln>
        </p:spPr>
      </p:pic>
      <p:sp>
        <p:nvSpPr>
          <p:cNvPr id="213" name="Line 31"/>
          <p:cNvSpPr/>
          <p:nvPr/>
        </p:nvSpPr>
        <p:spPr>
          <a:xfrm flipH="1" flipV="1">
            <a:off x="3481200" y="3101760"/>
            <a:ext cx="1440" cy="250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14" name="Line 32"/>
          <p:cNvSpPr/>
          <p:nvPr/>
        </p:nvSpPr>
        <p:spPr>
          <a:xfrm flipV="1">
            <a:off x="3479760" y="4105080"/>
            <a:ext cx="0" cy="1206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215" name="Picture 9" descr=""/>
          <p:cNvPicPr/>
          <p:nvPr/>
        </p:nvPicPr>
        <p:blipFill>
          <a:blip r:embed="rId3"/>
          <a:srcRect l="28983" t="25902" r="28758" b="23419"/>
          <a:stretch>
            <a:fillRect/>
          </a:stretch>
        </p:blipFill>
        <p:spPr>
          <a:xfrm>
            <a:off x="3693960" y="4093560"/>
            <a:ext cx="853560" cy="571680"/>
          </a:xfrm>
          <a:prstGeom prst="rect">
            <a:avLst/>
          </a:prstGeom>
          <a:ln w="9360">
            <a:noFill/>
          </a:ln>
        </p:spPr>
      </p:pic>
      <p:sp>
        <p:nvSpPr>
          <p:cNvPr id="216" name="Line 33"/>
          <p:cNvSpPr/>
          <p:nvPr/>
        </p:nvSpPr>
        <p:spPr>
          <a:xfrm flipV="1">
            <a:off x="4128840" y="3963960"/>
            <a:ext cx="0" cy="3301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17" name="Line 34"/>
          <p:cNvSpPr/>
          <p:nvPr/>
        </p:nvSpPr>
        <p:spPr>
          <a:xfrm flipV="1">
            <a:off x="4125600" y="4647960"/>
            <a:ext cx="0" cy="1224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218" name="CustomShape 35"/>
          <p:cNvSpPr/>
          <p:nvPr/>
        </p:nvSpPr>
        <p:spPr>
          <a:xfrm>
            <a:off x="2071440" y="3441600"/>
            <a:ext cx="1291320" cy="60156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5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5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5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5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500">
                <a:solidFill>
                  <a:srgbClr val="0000ff"/>
                </a:solidFill>
                <a:latin typeface="Calibri"/>
              </a:rPr>
              <a:t>= </a:t>
            </a:r>
            <a:r>
              <a:rPr i="1" lang="en-US" sz="1500">
                <a:solidFill>
                  <a:srgbClr val="cc00cc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cc00cc"/>
                </a:solidFill>
                <a:latin typeface="Calibri"/>
              </a:rPr>
              <a:t>θφ</a:t>
            </a:r>
            <a:r>
              <a:rPr lang="en-US" sz="1500">
                <a:solidFill>
                  <a:srgbClr val="cc00cc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19" name="CustomShape 36"/>
          <p:cNvSpPr/>
          <p:nvPr/>
        </p:nvSpPr>
        <p:spPr>
          <a:xfrm>
            <a:off x="2407680" y="4160880"/>
            <a:ext cx="1291320" cy="60156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5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5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500">
                <a:solidFill>
                  <a:srgbClr val="ff0000"/>
                </a:solidFill>
                <a:latin typeface="Calibri"/>
              </a:rPr>
              <a:t>= –1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5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500">
                <a:solidFill>
                  <a:srgbClr val="0000ff"/>
                </a:solidFill>
                <a:latin typeface="Calibri"/>
              </a:rPr>
              <a:t>= </a:t>
            </a:r>
            <a:r>
              <a:rPr i="1" lang="en-US" sz="1500">
                <a:solidFill>
                  <a:srgbClr val="cc00cc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cc00cc"/>
                </a:solidFill>
                <a:latin typeface="Calibri"/>
              </a:rPr>
              <a:t>θφ</a:t>
            </a:r>
            <a:r>
              <a:rPr lang="en-US" sz="1500">
                <a:solidFill>
                  <a:srgbClr val="cc00cc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20" name="CustomShape 37"/>
          <p:cNvSpPr/>
          <p:nvPr/>
        </p:nvSpPr>
        <p:spPr>
          <a:xfrm>
            <a:off x="5339160" y="4221000"/>
            <a:ext cx="366444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baseline="-25000">
                <a:solidFill>
                  <a:srgbClr val="ff0000"/>
                </a:solidFill>
                <a:latin typeface="Calibri"/>
              </a:rPr>
              <a:t>θ 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</a:t>
            </a:r>
            <a:r>
              <a:rPr b="1" lang="en-US">
                <a:solidFill>
                  <a:srgbClr val="ff0000"/>
                </a:solidFill>
                <a:latin typeface="Symbol"/>
              </a:rPr>
              <a:t></a:t>
            </a:r>
            <a:r>
              <a:rPr b="1" lang="en-US">
                <a:solidFill>
                  <a:srgbClr val="ff0000"/>
                </a:solidFill>
                <a:latin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</a:rPr>
              <a:t>: </a:t>
            </a:r>
            <a:r>
              <a:rPr b="1" lang="en-US">
                <a:solidFill>
                  <a:srgbClr val="ff0000"/>
                </a:solidFill>
                <a:latin typeface="Calibri"/>
              </a:rPr>
              <a:t>“longitudinal”</a:t>
            </a:r>
            <a:r>
              <a:rPr lang="en-US">
                <a:solidFill>
                  <a:srgbClr val="000000"/>
                </a:solidFill>
                <a:latin typeface="Calibri"/>
              </a:rPr>
              <a:t> pol.</a:t>
            </a:r>
            <a:endParaRPr/>
          </a:p>
        </p:txBody>
      </p:sp>
      <p:sp>
        <p:nvSpPr>
          <p:cNvPr id="221" name="Line 38"/>
          <p:cNvSpPr/>
          <p:nvPr/>
        </p:nvSpPr>
        <p:spPr>
          <a:xfrm flipH="1" flipV="1">
            <a:off x="2361960" y="5121000"/>
            <a:ext cx="1800" cy="32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2" name="Line 39"/>
          <p:cNvSpPr/>
          <p:nvPr/>
        </p:nvSpPr>
        <p:spPr>
          <a:xfrm flipH="1">
            <a:off x="1693800" y="6003720"/>
            <a:ext cx="438120" cy="112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3" name="Line 40"/>
          <p:cNvSpPr/>
          <p:nvPr/>
        </p:nvSpPr>
        <p:spPr>
          <a:xfrm flipV="1">
            <a:off x="2641320" y="5775120"/>
            <a:ext cx="341280" cy="92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4" name="Line 41"/>
          <p:cNvSpPr/>
          <p:nvPr/>
        </p:nvSpPr>
        <p:spPr>
          <a:xfrm flipV="1">
            <a:off x="2361960" y="6430680"/>
            <a:ext cx="0" cy="155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25" name="CustomShape 42"/>
          <p:cNvSpPr/>
          <p:nvPr/>
        </p:nvSpPr>
        <p:spPr>
          <a:xfrm>
            <a:off x="2907000" y="6232680"/>
            <a:ext cx="26892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226" name="CustomShape 43"/>
          <p:cNvSpPr/>
          <p:nvPr/>
        </p:nvSpPr>
        <p:spPr>
          <a:xfrm>
            <a:off x="1567800" y="6110280"/>
            <a:ext cx="28116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27" name="CustomShape 44"/>
          <p:cNvSpPr/>
          <p:nvPr/>
        </p:nvSpPr>
        <p:spPr>
          <a:xfrm>
            <a:off x="2369160" y="4997520"/>
            <a:ext cx="2552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228" name="Line 45"/>
          <p:cNvSpPr/>
          <p:nvPr/>
        </p:nvSpPr>
        <p:spPr>
          <a:xfrm>
            <a:off x="2511360" y="6049800"/>
            <a:ext cx="425160" cy="244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9" name="Line 46"/>
          <p:cNvSpPr/>
          <p:nvPr/>
        </p:nvSpPr>
        <p:spPr>
          <a:xfrm flipV="1">
            <a:off x="6926040" y="5133960"/>
            <a:ext cx="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0" name="Line 47"/>
          <p:cNvSpPr/>
          <p:nvPr/>
        </p:nvSpPr>
        <p:spPr>
          <a:xfrm flipH="1">
            <a:off x="6240240" y="6091200"/>
            <a:ext cx="204840" cy="52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1" name="Line 48"/>
          <p:cNvSpPr/>
          <p:nvPr/>
        </p:nvSpPr>
        <p:spPr>
          <a:xfrm flipV="1">
            <a:off x="7403760" y="5795640"/>
            <a:ext cx="115920" cy="32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2" name="Line 49"/>
          <p:cNvSpPr/>
          <p:nvPr/>
        </p:nvSpPr>
        <p:spPr>
          <a:xfrm flipV="1">
            <a:off x="6927840" y="6248160"/>
            <a:ext cx="0" cy="352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3" name="CustomShape 50"/>
          <p:cNvSpPr/>
          <p:nvPr/>
        </p:nvSpPr>
        <p:spPr>
          <a:xfrm>
            <a:off x="7471080" y="6264360"/>
            <a:ext cx="3326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y′</a:t>
            </a:r>
            <a:endParaRPr/>
          </a:p>
        </p:txBody>
      </p:sp>
      <p:sp>
        <p:nvSpPr>
          <p:cNvPr id="234" name="CustomShape 51"/>
          <p:cNvSpPr/>
          <p:nvPr/>
        </p:nvSpPr>
        <p:spPr>
          <a:xfrm>
            <a:off x="6075720" y="6175440"/>
            <a:ext cx="34488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x′</a:t>
            </a:r>
            <a:endParaRPr/>
          </a:p>
        </p:txBody>
      </p:sp>
      <p:sp>
        <p:nvSpPr>
          <p:cNvPr id="235" name="CustomShape 52"/>
          <p:cNvSpPr/>
          <p:nvPr/>
        </p:nvSpPr>
        <p:spPr>
          <a:xfrm>
            <a:off x="6928560" y="4992840"/>
            <a:ext cx="31896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z′</a:t>
            </a:r>
            <a:endParaRPr/>
          </a:p>
        </p:txBody>
      </p:sp>
      <p:sp>
        <p:nvSpPr>
          <p:cNvPr id="236" name="Line 53"/>
          <p:cNvSpPr/>
          <p:nvPr/>
        </p:nvSpPr>
        <p:spPr>
          <a:xfrm>
            <a:off x="7064280" y="6078240"/>
            <a:ext cx="428400" cy="247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7" name="CustomShape 54"/>
          <p:cNvSpPr/>
          <p:nvPr/>
        </p:nvSpPr>
        <p:spPr>
          <a:xfrm flipV="1" rot="19432200">
            <a:off x="3778200" y="5279040"/>
            <a:ext cx="1061640" cy="974520"/>
          </a:xfrm>
          <a:prstGeom prst="circularArrow">
            <a:avLst>
              <a:gd name="adj1" fmla="val 8311"/>
              <a:gd name="adj2" fmla="val 1250564"/>
              <a:gd name="adj3" fmla="val 20391001"/>
              <a:gd name="adj4" fmla="val 15471155"/>
              <a:gd name="adj5" fmla="val 12156"/>
            </a:avLst>
          </a:prstGeom>
          <a:solidFill>
            <a:srgbClr val="f2dcdb"/>
          </a:solidFill>
          <a:ln w="9360">
            <a:solidFill>
              <a:srgbClr val="c0504d"/>
            </a:solidFill>
            <a:round/>
          </a:ln>
        </p:spPr>
      </p:sp>
      <p:sp>
        <p:nvSpPr>
          <p:cNvPr id="238" name="CustomShape 55"/>
          <p:cNvSpPr/>
          <p:nvPr/>
        </p:nvSpPr>
        <p:spPr>
          <a:xfrm>
            <a:off x="4083120" y="5759280"/>
            <a:ext cx="5630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lang="en-US">
                <a:solidFill>
                  <a:srgbClr val="953735"/>
                </a:solidFill>
                <a:latin typeface="Calibri"/>
              </a:rPr>
              <a:t>90º</a:t>
            </a:r>
            <a:endParaRPr/>
          </a:p>
        </p:txBody>
      </p:sp>
      <p:sp>
        <p:nvSpPr>
          <p:cNvPr id="239" name="CustomShape 56"/>
          <p:cNvSpPr/>
          <p:nvPr/>
        </p:nvSpPr>
        <p:spPr>
          <a:xfrm>
            <a:off x="3084480" y="5199120"/>
            <a:ext cx="2939760" cy="66852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Calibri"/>
              </a:rPr>
              <a:t>CS </a:t>
            </a:r>
            <a:r>
              <a:rPr b="1" lang="en-US">
                <a:solidFill>
                  <a:srgbClr val="953735"/>
                </a:solidFill>
                <a:latin typeface="Symbol"/>
              </a:rPr>
              <a:t></a:t>
            </a:r>
            <a:r>
              <a:rPr b="1" lang="en-US">
                <a:solidFill>
                  <a:srgbClr val="953735"/>
                </a:solidFill>
                <a:latin typeface="Calibri"/>
              </a:rPr>
              <a:t> HX </a:t>
            </a:r>
            <a:r>
              <a:rPr lang="en-US">
                <a:solidFill>
                  <a:srgbClr val="000000"/>
                </a:solidFill>
                <a:latin typeface="Calibri"/>
              </a:rPr>
              <a:t>for mid rap. / high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240" name="CustomShape 57"/>
          <p:cNvSpPr/>
          <p:nvPr/>
        </p:nvSpPr>
        <p:spPr>
          <a:xfrm>
            <a:off x="6271920" y="5322960"/>
            <a:ext cx="483840" cy="35748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Arial"/>
              </a:rPr>
              <a:t>HX</a:t>
            </a:r>
            <a:endParaRPr/>
          </a:p>
        </p:txBody>
      </p:sp>
      <p:sp>
        <p:nvSpPr>
          <p:cNvPr id="241" name="CustomShape 58"/>
          <p:cNvSpPr/>
          <p:nvPr/>
        </p:nvSpPr>
        <p:spPr>
          <a:xfrm>
            <a:off x="1690560" y="5332320"/>
            <a:ext cx="483840" cy="35748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Arial"/>
              </a:rPr>
              <a:t>CS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9360"/>
            <a:ext cx="4125600" cy="480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800">
                <a:solidFill>
                  <a:srgbClr val="558ed5"/>
                </a:solidFill>
                <a:latin typeface="Calibri"/>
                <a:ea typeface="ＭＳ Ｐゴシック"/>
              </a:rPr>
              <a:t>Frames and parameters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7010280" y="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E2D675B-F552-44FA-80F8-BB5160518B7F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244" name="Picture 5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960" y="847800"/>
            <a:ext cx="1856880" cy="2366640"/>
          </a:xfrm>
          <a:prstGeom prst="rect">
            <a:avLst/>
          </a:prstGeom>
          <a:ln w="9360">
            <a:noFill/>
          </a:ln>
        </p:spPr>
      </p:pic>
      <p:sp>
        <p:nvSpPr>
          <p:cNvPr id="245" name="Line 3"/>
          <p:cNvSpPr/>
          <p:nvPr/>
        </p:nvSpPr>
        <p:spPr>
          <a:xfrm flipV="1">
            <a:off x="2643120" y="801360"/>
            <a:ext cx="1440" cy="124632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46" name="CustomShape 4"/>
          <p:cNvSpPr/>
          <p:nvPr/>
        </p:nvSpPr>
        <p:spPr>
          <a:xfrm>
            <a:off x="932040" y="816120"/>
            <a:ext cx="1382400" cy="9054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ts val="67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quarkonium </a:t>
            </a:r>
            <a:r>
              <a:rPr lang="en-US">
                <a:solidFill>
                  <a:srgbClr val="010000"/>
                </a:solidFill>
                <a:latin typeface="Calibri"/>
              </a:rPr>
              <a:t>rest frame</a:t>
            </a:r>
            <a:endParaRPr/>
          </a:p>
        </p:txBody>
      </p:sp>
      <p:sp>
        <p:nvSpPr>
          <p:cNvPr id="247" name="CustomShape 5"/>
          <p:cNvSpPr/>
          <p:nvPr/>
        </p:nvSpPr>
        <p:spPr>
          <a:xfrm>
            <a:off x="487440" y="1449360"/>
            <a:ext cx="1248840" cy="6318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10000"/>
                </a:solidFill>
                <a:latin typeface="Calibri"/>
              </a:rPr>
              <a:t>production plane</a:t>
            </a:r>
            <a:endParaRPr/>
          </a:p>
        </p:txBody>
      </p:sp>
      <p:sp>
        <p:nvSpPr>
          <p:cNvPr id="248" name="Line 6"/>
          <p:cNvSpPr/>
          <p:nvPr/>
        </p:nvSpPr>
        <p:spPr>
          <a:xfrm>
            <a:off x="1522080" y="1755720"/>
            <a:ext cx="565200" cy="149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oval" w="med"/>
          </a:ln>
        </p:spPr>
      </p:sp>
      <p:sp>
        <p:nvSpPr>
          <p:cNvPr id="249" name="Line 7"/>
          <p:cNvSpPr/>
          <p:nvPr/>
        </p:nvSpPr>
        <p:spPr>
          <a:xfrm flipV="1">
            <a:off x="2643120" y="2052360"/>
            <a:ext cx="0" cy="824040"/>
          </a:xfrm>
          <a:prstGeom prst="line">
            <a:avLst/>
          </a:prstGeom>
          <a:ln w="9360">
            <a:solidFill>
              <a:srgbClr val="ff0000"/>
            </a:solidFill>
            <a:round/>
          </a:ln>
        </p:spPr>
      </p:sp>
      <p:sp>
        <p:nvSpPr>
          <p:cNvPr id="250" name="CustomShape 8"/>
          <p:cNvSpPr/>
          <p:nvPr/>
        </p:nvSpPr>
        <p:spPr>
          <a:xfrm>
            <a:off x="3586680" y="2141640"/>
            <a:ext cx="3146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Calibri"/>
              </a:rPr>
              <a:t>y</a:t>
            </a:r>
            <a:endParaRPr/>
          </a:p>
        </p:txBody>
      </p:sp>
      <p:sp>
        <p:nvSpPr>
          <p:cNvPr id="251" name="CustomShape 9"/>
          <p:cNvSpPr/>
          <p:nvPr/>
        </p:nvSpPr>
        <p:spPr>
          <a:xfrm>
            <a:off x="1243440" y="2154240"/>
            <a:ext cx="31320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252" name="CustomShape 10"/>
          <p:cNvSpPr/>
          <p:nvPr/>
        </p:nvSpPr>
        <p:spPr>
          <a:xfrm>
            <a:off x="2635200" y="581040"/>
            <a:ext cx="328320" cy="41832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2200">
                <a:solidFill>
                  <a:srgbClr val="ff0000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253" name="CustomShape 11"/>
          <p:cNvSpPr/>
          <p:nvPr/>
        </p:nvSpPr>
        <p:spPr>
          <a:xfrm>
            <a:off x="2711160" y="993600"/>
            <a:ext cx="453240" cy="58572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3300">
                <a:solidFill>
                  <a:srgbClr val="ff0000"/>
                </a:solidFill>
                <a:latin typeface="Calibri"/>
              </a:rPr>
              <a:t>θ</a:t>
            </a:r>
            <a:endParaRPr/>
          </a:p>
        </p:txBody>
      </p:sp>
      <p:sp>
        <p:nvSpPr>
          <p:cNvPr id="254" name="CustomShape 12"/>
          <p:cNvSpPr/>
          <p:nvPr/>
        </p:nvSpPr>
        <p:spPr>
          <a:xfrm>
            <a:off x="1918080" y="2111400"/>
            <a:ext cx="492840" cy="58572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 sz="3300">
                <a:solidFill>
                  <a:srgbClr val="0000ff"/>
                </a:solidFill>
                <a:latin typeface="Calibri"/>
              </a:rPr>
              <a:t>φ</a:t>
            </a:r>
            <a:endParaRPr/>
          </a:p>
        </p:txBody>
      </p:sp>
      <p:sp>
        <p:nvSpPr>
          <p:cNvPr id="255" name="Line 13"/>
          <p:cNvSpPr/>
          <p:nvPr/>
        </p:nvSpPr>
        <p:spPr>
          <a:xfrm flipH="1" flipV="1">
            <a:off x="2627280" y="2041920"/>
            <a:ext cx="1068120" cy="49248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256" name="Line 14"/>
          <p:cNvSpPr/>
          <p:nvPr/>
        </p:nvSpPr>
        <p:spPr>
          <a:xfrm flipH="1">
            <a:off x="1544040" y="2044080"/>
            <a:ext cx="1090080" cy="28692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7" name="Line 15"/>
          <p:cNvSpPr/>
          <p:nvPr/>
        </p:nvSpPr>
        <p:spPr>
          <a:xfrm flipV="1">
            <a:off x="2630160" y="1858320"/>
            <a:ext cx="758880" cy="1836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58" name="Line 16"/>
          <p:cNvSpPr/>
          <p:nvPr/>
        </p:nvSpPr>
        <p:spPr>
          <a:xfrm flipH="1">
            <a:off x="3078360" y="1633680"/>
            <a:ext cx="2520" cy="76608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259" name="Line 17"/>
          <p:cNvSpPr/>
          <p:nvPr/>
        </p:nvSpPr>
        <p:spPr>
          <a:xfrm flipV="1">
            <a:off x="3070440" y="2342160"/>
            <a:ext cx="199080" cy="7956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260" name="Line 18"/>
          <p:cNvSpPr/>
          <p:nvPr/>
        </p:nvSpPr>
        <p:spPr>
          <a:xfrm flipH="1" flipV="1">
            <a:off x="2445480" y="2093760"/>
            <a:ext cx="625320" cy="324000"/>
          </a:xfrm>
          <a:prstGeom prst="line">
            <a:avLst/>
          </a:prstGeom>
          <a:ln cap="rnd" w="19080">
            <a:solidFill>
              <a:srgbClr val="010000"/>
            </a:solidFill>
            <a:custDash>
              <a:ds d="53000" sp="53000"/>
            </a:custDash>
            <a:round/>
          </a:ln>
        </p:spPr>
      </p:sp>
      <p:sp>
        <p:nvSpPr>
          <p:cNvPr id="261" name="CustomShape 19"/>
          <p:cNvSpPr/>
          <p:nvPr/>
        </p:nvSpPr>
        <p:spPr>
          <a:xfrm rot="540000">
            <a:off x="2596680" y="1490400"/>
            <a:ext cx="426600" cy="5695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</p:sp>
      <p:sp>
        <p:nvSpPr>
          <p:cNvPr id="262" name="CustomShape 20"/>
          <p:cNvSpPr/>
          <p:nvPr/>
        </p:nvSpPr>
        <p:spPr>
          <a:xfrm flipV="1" rot="19344000">
            <a:off x="2313000" y="1748880"/>
            <a:ext cx="698040" cy="702720"/>
          </a:xfrm>
          <a:prstGeom prst="rect">
            <a:avLst/>
          </a:prstGeom>
          <a:noFill/>
          <a:ln w="38160">
            <a:solidFill>
              <a:srgbClr val="0000ff"/>
            </a:solidFill>
            <a:round/>
          </a:ln>
        </p:spPr>
      </p:sp>
      <p:sp>
        <p:nvSpPr>
          <p:cNvPr id="263" name="CustomShape 21"/>
          <p:cNvSpPr/>
          <p:nvPr/>
        </p:nvSpPr>
        <p:spPr>
          <a:xfrm>
            <a:off x="3019320" y="1246320"/>
            <a:ext cx="556920" cy="96588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r">
              <a:lnSpc>
                <a:spcPct val="100000"/>
              </a:lnSpc>
            </a:pPr>
            <a:r>
              <a:rPr i="1" lang="en-US" sz="2900">
                <a:solidFill>
                  <a:srgbClr val="010000"/>
                </a:solidFill>
                <a:latin typeface="Calibri"/>
              </a:rPr>
              <a:t>ℓ</a:t>
            </a:r>
            <a:r>
              <a:rPr lang="en-US" sz="2900" baseline="30000">
                <a:solidFill>
                  <a:srgbClr val="010000"/>
                </a:solidFill>
                <a:latin typeface="Calibri"/>
              </a:rPr>
              <a:t> </a:t>
            </a:r>
            <a:r>
              <a:rPr lang="en-US" sz="2900" baseline="30000">
                <a:solidFill>
                  <a:srgbClr val="010000"/>
                </a:solidFill>
                <a:latin typeface="Calibri"/>
              </a:rPr>
              <a:t>+</a:t>
            </a:r>
            <a:endParaRPr/>
          </a:p>
        </p:txBody>
      </p:sp>
      <p:sp>
        <p:nvSpPr>
          <p:cNvPr id="264" name="CustomShape 22"/>
          <p:cNvSpPr/>
          <p:nvPr/>
        </p:nvSpPr>
        <p:spPr>
          <a:xfrm rot="6469200">
            <a:off x="2748960" y="1965960"/>
            <a:ext cx="207720" cy="539280"/>
          </a:xfrm>
          <a:prstGeom prst="rect">
            <a:avLst/>
          </a:prstGeom>
          <a:solidFill>
            <a:srgbClr val="ffff00"/>
          </a:solidFill>
          <a:ln w="19080">
            <a:solidFill>
              <a:srgbClr val="ffff00"/>
            </a:solidFill>
            <a:round/>
          </a:ln>
        </p:spPr>
      </p:sp>
      <p:sp>
        <p:nvSpPr>
          <p:cNvPr id="265" name="CustomShape 23"/>
          <p:cNvSpPr/>
          <p:nvPr/>
        </p:nvSpPr>
        <p:spPr>
          <a:xfrm rot="540000">
            <a:off x="2666520" y="1598400"/>
            <a:ext cx="369360" cy="472680"/>
          </a:xfrm>
          <a:prstGeom prst="rect">
            <a:avLst/>
          </a:prstGeom>
          <a:solidFill>
            <a:srgbClr val="ffff00"/>
          </a:solidFill>
          <a:ln w="28440">
            <a:solidFill>
              <a:srgbClr val="ffff00"/>
            </a:solidFill>
            <a:round/>
          </a:ln>
        </p:spPr>
      </p:sp>
      <p:sp>
        <p:nvSpPr>
          <p:cNvPr id="266" name="CustomShape 24"/>
          <p:cNvSpPr/>
          <p:nvPr/>
        </p:nvSpPr>
        <p:spPr>
          <a:xfrm>
            <a:off x="3654360" y="582480"/>
            <a:ext cx="4901760" cy="126180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>
              <a:lnSpc>
                <a:spcPct val="11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Collins-Soper</a:t>
            </a:r>
            <a:r>
              <a:rPr lang="en-US">
                <a:solidFill>
                  <a:srgbClr val="ff0000"/>
                </a:solidFill>
                <a:latin typeface="Calibri"/>
              </a:rPr>
              <a:t> </a:t>
            </a:r>
            <a:r>
              <a:rPr b="1" lang="en-US">
                <a:solidFill>
                  <a:srgbClr val="ff0000"/>
                </a:solidFill>
                <a:latin typeface="Calibri"/>
              </a:rPr>
              <a:t>axis </a:t>
            </a:r>
            <a:r>
              <a:rPr lang="en-US">
                <a:solidFill>
                  <a:srgbClr val="ff0000"/>
                </a:solidFill>
                <a:latin typeface="Calibri"/>
              </a:rPr>
              <a:t>(</a:t>
            </a:r>
            <a:r>
              <a:rPr b="1" lang="en-US">
                <a:solidFill>
                  <a:srgbClr val="ff0000"/>
                </a:solidFill>
                <a:latin typeface="Calibri"/>
              </a:rPr>
              <a:t>CS</a:t>
            </a:r>
            <a:r>
              <a:rPr lang="en-US">
                <a:solidFill>
                  <a:srgbClr val="ff0000"/>
                </a:solidFill>
                <a:latin typeface="Calibri"/>
              </a:rPr>
              <a:t>):</a:t>
            </a:r>
            <a:r>
              <a:rPr lang="en-US">
                <a:solidFill>
                  <a:srgbClr val="000000"/>
                </a:solidFill>
                <a:latin typeface="Calibri"/>
              </a:rPr>
              <a:t>  ≈ dir. of colliding partons</a:t>
            </a:r>
            <a:endParaRPr/>
          </a:p>
          <a:p>
            <a:pPr>
              <a:lnSpc>
                <a:spcPct val="110000"/>
              </a:lnSpc>
            </a:pPr>
            <a:r>
              <a:rPr b="1" lang="en-US">
                <a:solidFill>
                  <a:srgbClr val="ff0000"/>
                </a:solidFill>
                <a:latin typeface="Calibri"/>
              </a:rPr>
              <a:t>Helicity axis </a:t>
            </a:r>
            <a:r>
              <a:rPr lang="en-US">
                <a:solidFill>
                  <a:srgbClr val="ff0000"/>
                </a:solidFill>
                <a:latin typeface="Calibri"/>
              </a:rPr>
              <a:t>(</a:t>
            </a:r>
            <a:r>
              <a:rPr b="1" lang="en-US">
                <a:solidFill>
                  <a:srgbClr val="ff0000"/>
                </a:solidFill>
                <a:latin typeface="Calibri"/>
              </a:rPr>
              <a:t>HX</a:t>
            </a:r>
            <a:r>
              <a:rPr lang="en-US">
                <a:solidFill>
                  <a:srgbClr val="ff0000"/>
                </a:solidFill>
                <a:latin typeface="Calibri"/>
              </a:rPr>
              <a:t>):    </a:t>
            </a:r>
            <a:r>
              <a:rPr lang="en-US">
                <a:solidFill>
                  <a:srgbClr val="000000"/>
                </a:solidFill>
                <a:latin typeface="Calibri"/>
              </a:rPr>
              <a:t>dir. of quarkonium momentum</a:t>
            </a:r>
            <a:endParaRPr/>
          </a:p>
        </p:txBody>
      </p:sp>
      <p:sp>
        <p:nvSpPr>
          <p:cNvPr id="267" name="CustomShape 25"/>
          <p:cNvSpPr/>
          <p:nvPr/>
        </p:nvSpPr>
        <p:spPr>
          <a:xfrm rot="10800000">
            <a:off x="3005280" y="792360"/>
            <a:ext cx="587160" cy="7560"/>
          </a:xfrm>
          <a:prstGeom prst="straightConnector1">
            <a:avLst/>
          </a:prstGeom>
          <a:noFill/>
          <a:ln w="648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268" name="CustomShape 26"/>
          <p:cNvSpPr/>
          <p:nvPr/>
        </p:nvSpPr>
        <p:spPr>
          <a:xfrm>
            <a:off x="4375080" y="3441600"/>
            <a:ext cx="535572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baseline="-25000">
                <a:solidFill>
                  <a:srgbClr val="ff0000"/>
                </a:solidFill>
                <a:latin typeface="Calibri"/>
              </a:rPr>
              <a:t>θ 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+1 </a:t>
            </a:r>
            <a:r>
              <a:rPr lang="en-US">
                <a:solidFill>
                  <a:srgbClr val="000000"/>
                </a:solidFill>
                <a:latin typeface="Calibri"/>
              </a:rPr>
              <a:t>: </a:t>
            </a:r>
            <a:r>
              <a:rPr b="1" lang="en-US">
                <a:solidFill>
                  <a:srgbClr val="ff0000"/>
                </a:solidFill>
                <a:latin typeface="Calibri"/>
              </a:rPr>
              <a:t>“transverse”</a:t>
            </a:r>
            <a:r>
              <a:rPr lang="en-US">
                <a:solidFill>
                  <a:srgbClr val="000000"/>
                </a:solidFill>
                <a:latin typeface="Calibri"/>
              </a:rPr>
              <a:t> (= photon-like) pol.</a:t>
            </a:r>
            <a:endParaRPr/>
          </a:p>
        </p:txBody>
      </p:sp>
      <p:sp>
        <p:nvSpPr>
          <p:cNvPr id="269" name="CustomShape 27"/>
          <p:cNvSpPr/>
          <p:nvPr/>
        </p:nvSpPr>
        <p:spPr>
          <a:xfrm>
            <a:off x="3565440" y="3451320"/>
            <a:ext cx="107496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z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= ± 1</a:t>
            </a:r>
            <a:endParaRPr/>
          </a:p>
        </p:txBody>
      </p:sp>
      <p:sp>
        <p:nvSpPr>
          <p:cNvPr id="270" name="CustomShape 28"/>
          <p:cNvSpPr/>
          <p:nvPr/>
        </p:nvSpPr>
        <p:spPr>
          <a:xfrm>
            <a:off x="4459680" y="4235400"/>
            <a:ext cx="80388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0000"/>
                </a:solidFill>
                <a:latin typeface="Calibri"/>
              </a:rPr>
              <a:t>J</a:t>
            </a:r>
            <a:r>
              <a:rPr b="1" i="1" lang="en-US" baseline="-25000">
                <a:solidFill>
                  <a:srgbClr val="000000"/>
                </a:solidFill>
                <a:latin typeface="Calibri"/>
              </a:rPr>
              <a:t>z</a:t>
            </a:r>
            <a:r>
              <a:rPr b="1" lang="en-US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>
                <a:solidFill>
                  <a:srgbClr val="000000"/>
                </a:solidFill>
                <a:latin typeface="Calibri"/>
              </a:rPr>
              <a:t>= 0</a:t>
            </a:r>
            <a:endParaRPr/>
          </a:p>
        </p:txBody>
      </p:sp>
      <p:sp>
        <p:nvSpPr>
          <p:cNvPr id="271" name="CustomShape 29"/>
          <p:cNvSpPr/>
          <p:nvPr/>
        </p:nvSpPr>
        <p:spPr>
          <a:xfrm>
            <a:off x="4657680" y="3598920"/>
            <a:ext cx="28224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272" name="CustomShape 30"/>
          <p:cNvSpPr/>
          <p:nvPr/>
        </p:nvSpPr>
        <p:spPr>
          <a:xfrm>
            <a:off x="5365800" y="4376880"/>
            <a:ext cx="283680" cy="10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</p:sp>
      <p:pic>
        <p:nvPicPr>
          <p:cNvPr id="273" name="Picture 2" descr=""/>
          <p:cNvPicPr/>
          <p:nvPr/>
        </p:nvPicPr>
        <p:blipFill>
          <a:blip r:embed="rId2"/>
          <a:srcRect l="38206" t="13238" r="37916" b="14629"/>
          <a:stretch>
            <a:fillRect/>
          </a:stretch>
        </p:blipFill>
        <p:spPr>
          <a:xfrm>
            <a:off x="3243240" y="3314520"/>
            <a:ext cx="482400" cy="812880"/>
          </a:xfrm>
          <a:prstGeom prst="rect">
            <a:avLst/>
          </a:prstGeom>
          <a:ln w="9360">
            <a:noFill/>
          </a:ln>
        </p:spPr>
      </p:pic>
      <p:sp>
        <p:nvSpPr>
          <p:cNvPr id="274" name="Line 31"/>
          <p:cNvSpPr/>
          <p:nvPr/>
        </p:nvSpPr>
        <p:spPr>
          <a:xfrm flipH="1" flipV="1">
            <a:off x="3481200" y="3101760"/>
            <a:ext cx="1440" cy="2509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75" name="Line 32"/>
          <p:cNvSpPr/>
          <p:nvPr/>
        </p:nvSpPr>
        <p:spPr>
          <a:xfrm flipV="1">
            <a:off x="3479760" y="4105080"/>
            <a:ext cx="0" cy="1206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pic>
        <p:nvPicPr>
          <p:cNvPr id="276" name="Picture 9" descr=""/>
          <p:cNvPicPr/>
          <p:nvPr/>
        </p:nvPicPr>
        <p:blipFill>
          <a:blip r:embed="rId3"/>
          <a:srcRect l="28983" t="25902" r="28758" b="23419"/>
          <a:stretch>
            <a:fillRect/>
          </a:stretch>
        </p:blipFill>
        <p:spPr>
          <a:xfrm>
            <a:off x="3693960" y="4093560"/>
            <a:ext cx="853560" cy="571680"/>
          </a:xfrm>
          <a:prstGeom prst="rect">
            <a:avLst/>
          </a:prstGeom>
          <a:ln w="9360">
            <a:noFill/>
          </a:ln>
        </p:spPr>
      </p:pic>
      <p:sp>
        <p:nvSpPr>
          <p:cNvPr id="277" name="Line 33"/>
          <p:cNvSpPr/>
          <p:nvPr/>
        </p:nvSpPr>
        <p:spPr>
          <a:xfrm flipV="1">
            <a:off x="4128840" y="3963960"/>
            <a:ext cx="0" cy="330120"/>
          </a:xfrm>
          <a:prstGeom prst="line">
            <a:avLst/>
          </a:prstGeom>
          <a:ln w="28440">
            <a:solidFill>
              <a:srgbClr val="ff0000"/>
            </a:solidFill>
            <a:round/>
            <a:tailEnd len="med" type="triangle" w="med"/>
          </a:ln>
        </p:spPr>
      </p:sp>
      <p:sp>
        <p:nvSpPr>
          <p:cNvPr id="278" name="Line 34"/>
          <p:cNvSpPr/>
          <p:nvPr/>
        </p:nvSpPr>
        <p:spPr>
          <a:xfrm flipV="1">
            <a:off x="4125600" y="4647960"/>
            <a:ext cx="0" cy="12240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</p:sp>
      <p:sp>
        <p:nvSpPr>
          <p:cNvPr id="279" name="CustomShape 35"/>
          <p:cNvSpPr/>
          <p:nvPr/>
        </p:nvSpPr>
        <p:spPr>
          <a:xfrm>
            <a:off x="2071440" y="3441600"/>
            <a:ext cx="1291320" cy="60156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5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5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500">
                <a:solidFill>
                  <a:srgbClr val="ff0000"/>
                </a:solidFill>
                <a:latin typeface="Calibri"/>
              </a:rPr>
              <a:t>= +1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5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500">
                <a:solidFill>
                  <a:srgbClr val="0000ff"/>
                </a:solidFill>
                <a:latin typeface="Calibri"/>
              </a:rPr>
              <a:t>= </a:t>
            </a:r>
            <a:r>
              <a:rPr i="1" lang="en-US" sz="1500">
                <a:solidFill>
                  <a:srgbClr val="cc00cc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cc00cc"/>
                </a:solidFill>
                <a:latin typeface="Calibri"/>
              </a:rPr>
              <a:t>θφ</a:t>
            </a:r>
            <a:r>
              <a:rPr lang="en-US" sz="1500">
                <a:solidFill>
                  <a:srgbClr val="cc00cc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80" name="CustomShape 36"/>
          <p:cNvSpPr/>
          <p:nvPr/>
        </p:nvSpPr>
        <p:spPr>
          <a:xfrm>
            <a:off x="2407680" y="4160880"/>
            <a:ext cx="1291320" cy="60156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ff0000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ff0000"/>
                </a:solidFill>
                <a:latin typeface="Calibri"/>
              </a:rPr>
              <a:t>θ</a:t>
            </a:r>
            <a:r>
              <a:rPr lang="en-US" sz="1500" baseline="-25000">
                <a:solidFill>
                  <a:srgbClr val="ff0000"/>
                </a:solidFill>
                <a:latin typeface="Symbol"/>
              </a:rPr>
              <a:t></a:t>
            </a:r>
            <a:r>
              <a:rPr lang="en-US" sz="1500" baseline="-2500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500">
                <a:solidFill>
                  <a:srgbClr val="ff0000"/>
                </a:solidFill>
                <a:latin typeface="Calibri"/>
              </a:rPr>
              <a:t>= –1</a:t>
            </a:r>
            <a:endParaRPr/>
          </a:p>
          <a:p>
            <a:pPr>
              <a:lnSpc>
                <a:spcPct val="100000"/>
              </a:lnSpc>
            </a:pPr>
            <a:r>
              <a:rPr i="1" lang="en-US" sz="1500">
                <a:solidFill>
                  <a:srgbClr val="0000ff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0000ff"/>
                </a:solidFill>
                <a:latin typeface="Calibri"/>
              </a:rPr>
              <a:t>φ </a:t>
            </a:r>
            <a:r>
              <a:rPr lang="en-US" sz="1500" baseline="-25000">
                <a:solidFill>
                  <a:srgbClr val="0000ff"/>
                </a:solidFill>
                <a:latin typeface="Symbol"/>
              </a:rPr>
              <a:t></a:t>
            </a:r>
            <a:r>
              <a:rPr lang="en-US" sz="1500">
                <a:solidFill>
                  <a:srgbClr val="0000ff"/>
                </a:solidFill>
                <a:latin typeface="Calibri"/>
              </a:rPr>
              <a:t>= </a:t>
            </a:r>
            <a:r>
              <a:rPr i="1" lang="en-US" sz="1500">
                <a:solidFill>
                  <a:srgbClr val="cc00cc"/>
                </a:solidFill>
                <a:latin typeface="Calibri"/>
              </a:rPr>
              <a:t>λ</a:t>
            </a:r>
            <a:r>
              <a:rPr i="1" lang="en-US" sz="1500" baseline="-25000">
                <a:solidFill>
                  <a:srgbClr val="cc00cc"/>
                </a:solidFill>
                <a:latin typeface="Calibri"/>
              </a:rPr>
              <a:t>θφ</a:t>
            </a:r>
            <a:r>
              <a:rPr lang="en-US" sz="1500">
                <a:solidFill>
                  <a:srgbClr val="cc00cc"/>
                </a:solidFill>
                <a:latin typeface="Calibri"/>
              </a:rPr>
              <a:t> = 0</a:t>
            </a:r>
            <a:endParaRPr/>
          </a:p>
        </p:txBody>
      </p:sp>
      <p:sp>
        <p:nvSpPr>
          <p:cNvPr id="281" name="CustomShape 37"/>
          <p:cNvSpPr/>
          <p:nvPr/>
        </p:nvSpPr>
        <p:spPr>
          <a:xfrm>
            <a:off x="5339160" y="4221000"/>
            <a:ext cx="3664440" cy="39420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ff0000"/>
                </a:solidFill>
                <a:latin typeface="Calibri"/>
              </a:rPr>
              <a:t>λ</a:t>
            </a:r>
            <a:r>
              <a:rPr b="1" i="1" lang="en-US" baseline="-25000">
                <a:solidFill>
                  <a:srgbClr val="ff0000"/>
                </a:solidFill>
                <a:latin typeface="Calibri"/>
              </a:rPr>
              <a:t>θ </a:t>
            </a:r>
            <a:r>
              <a:rPr b="1" lang="en-US">
                <a:solidFill>
                  <a:srgbClr val="ff0000"/>
                </a:solidFill>
                <a:latin typeface="Calibri"/>
              </a:rPr>
              <a:t> = </a:t>
            </a:r>
            <a:r>
              <a:rPr b="1" lang="en-US">
                <a:solidFill>
                  <a:srgbClr val="ff0000"/>
                </a:solidFill>
                <a:latin typeface="Symbol"/>
              </a:rPr>
              <a:t></a:t>
            </a:r>
            <a:r>
              <a:rPr b="1" lang="en-US">
                <a:solidFill>
                  <a:srgbClr val="ff0000"/>
                </a:solidFill>
                <a:latin typeface="Calibri"/>
              </a:rPr>
              <a:t>1 </a:t>
            </a:r>
            <a:r>
              <a:rPr lang="en-US">
                <a:solidFill>
                  <a:srgbClr val="000000"/>
                </a:solidFill>
                <a:latin typeface="Calibri"/>
              </a:rPr>
              <a:t>: </a:t>
            </a:r>
            <a:r>
              <a:rPr b="1" lang="en-US">
                <a:solidFill>
                  <a:srgbClr val="ff0000"/>
                </a:solidFill>
                <a:latin typeface="Calibri"/>
              </a:rPr>
              <a:t>“longitudinal”</a:t>
            </a:r>
            <a:r>
              <a:rPr lang="en-US">
                <a:solidFill>
                  <a:srgbClr val="000000"/>
                </a:solidFill>
                <a:latin typeface="Calibri"/>
              </a:rPr>
              <a:t> pol.</a:t>
            </a:r>
            <a:endParaRPr/>
          </a:p>
        </p:txBody>
      </p:sp>
      <p:sp>
        <p:nvSpPr>
          <p:cNvPr id="282" name="Line 38"/>
          <p:cNvSpPr/>
          <p:nvPr/>
        </p:nvSpPr>
        <p:spPr>
          <a:xfrm flipH="1" flipV="1">
            <a:off x="2361960" y="5121000"/>
            <a:ext cx="1800" cy="324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Line 39"/>
          <p:cNvSpPr/>
          <p:nvPr/>
        </p:nvSpPr>
        <p:spPr>
          <a:xfrm flipH="1">
            <a:off x="1693800" y="6003720"/>
            <a:ext cx="438120" cy="112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4" name="Line 40"/>
          <p:cNvSpPr/>
          <p:nvPr/>
        </p:nvSpPr>
        <p:spPr>
          <a:xfrm flipV="1">
            <a:off x="2641320" y="5775120"/>
            <a:ext cx="341280" cy="921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5" name="Line 41"/>
          <p:cNvSpPr/>
          <p:nvPr/>
        </p:nvSpPr>
        <p:spPr>
          <a:xfrm flipV="1">
            <a:off x="2361960" y="6430680"/>
            <a:ext cx="0" cy="15552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86" name="CustomShape 42"/>
          <p:cNvSpPr/>
          <p:nvPr/>
        </p:nvSpPr>
        <p:spPr>
          <a:xfrm>
            <a:off x="2907000" y="6232680"/>
            <a:ext cx="26892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</a:t>
            </a:r>
            <a:endParaRPr/>
          </a:p>
        </p:txBody>
      </p:sp>
      <p:sp>
        <p:nvSpPr>
          <p:cNvPr id="287" name="CustomShape 43"/>
          <p:cNvSpPr/>
          <p:nvPr/>
        </p:nvSpPr>
        <p:spPr>
          <a:xfrm>
            <a:off x="1567800" y="6110280"/>
            <a:ext cx="28116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</a:t>
            </a:r>
            <a:endParaRPr/>
          </a:p>
        </p:txBody>
      </p:sp>
      <p:sp>
        <p:nvSpPr>
          <p:cNvPr id="288" name="CustomShape 44"/>
          <p:cNvSpPr/>
          <p:nvPr/>
        </p:nvSpPr>
        <p:spPr>
          <a:xfrm>
            <a:off x="2369160" y="4997520"/>
            <a:ext cx="2552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z</a:t>
            </a:r>
            <a:endParaRPr/>
          </a:p>
        </p:txBody>
      </p:sp>
      <p:sp>
        <p:nvSpPr>
          <p:cNvPr id="289" name="Line 45"/>
          <p:cNvSpPr/>
          <p:nvPr/>
        </p:nvSpPr>
        <p:spPr>
          <a:xfrm>
            <a:off x="2511360" y="6049800"/>
            <a:ext cx="425160" cy="244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0" name="Line 46"/>
          <p:cNvSpPr/>
          <p:nvPr/>
        </p:nvSpPr>
        <p:spPr>
          <a:xfrm flipV="1">
            <a:off x="6926040" y="5133960"/>
            <a:ext cx="0" cy="585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1" name="Line 47"/>
          <p:cNvSpPr/>
          <p:nvPr/>
        </p:nvSpPr>
        <p:spPr>
          <a:xfrm flipH="1">
            <a:off x="6240240" y="6091200"/>
            <a:ext cx="204840" cy="52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2" name="Line 48"/>
          <p:cNvSpPr/>
          <p:nvPr/>
        </p:nvSpPr>
        <p:spPr>
          <a:xfrm flipV="1">
            <a:off x="7403760" y="5795640"/>
            <a:ext cx="115920" cy="32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3" name="Line 49"/>
          <p:cNvSpPr/>
          <p:nvPr/>
        </p:nvSpPr>
        <p:spPr>
          <a:xfrm flipV="1">
            <a:off x="6927840" y="6248160"/>
            <a:ext cx="0" cy="352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94" name="CustomShape 50"/>
          <p:cNvSpPr/>
          <p:nvPr/>
        </p:nvSpPr>
        <p:spPr>
          <a:xfrm>
            <a:off x="7471080" y="6264360"/>
            <a:ext cx="3326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y′</a:t>
            </a:r>
            <a:endParaRPr/>
          </a:p>
        </p:txBody>
      </p:sp>
      <p:sp>
        <p:nvSpPr>
          <p:cNvPr id="295" name="CustomShape 51"/>
          <p:cNvSpPr/>
          <p:nvPr/>
        </p:nvSpPr>
        <p:spPr>
          <a:xfrm>
            <a:off x="6075720" y="6175440"/>
            <a:ext cx="34488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x′</a:t>
            </a:r>
            <a:endParaRPr/>
          </a:p>
        </p:txBody>
      </p:sp>
      <p:sp>
        <p:nvSpPr>
          <p:cNvPr id="296" name="CustomShape 52"/>
          <p:cNvSpPr/>
          <p:nvPr/>
        </p:nvSpPr>
        <p:spPr>
          <a:xfrm>
            <a:off x="6928560" y="4992840"/>
            <a:ext cx="31896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i="1" lang="en-US">
                <a:solidFill>
                  <a:srgbClr val="010000"/>
                </a:solidFill>
                <a:latin typeface="Times New Roman"/>
              </a:rPr>
              <a:t>z′</a:t>
            </a:r>
            <a:endParaRPr/>
          </a:p>
        </p:txBody>
      </p:sp>
      <p:sp>
        <p:nvSpPr>
          <p:cNvPr id="297" name="Line 53"/>
          <p:cNvSpPr/>
          <p:nvPr/>
        </p:nvSpPr>
        <p:spPr>
          <a:xfrm>
            <a:off x="7064280" y="6078240"/>
            <a:ext cx="428400" cy="2476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8" name="CustomShape 54"/>
          <p:cNvSpPr/>
          <p:nvPr/>
        </p:nvSpPr>
        <p:spPr>
          <a:xfrm flipV="1" rot="19432200">
            <a:off x="3778200" y="5279040"/>
            <a:ext cx="1061640" cy="974520"/>
          </a:xfrm>
          <a:prstGeom prst="circularArrow">
            <a:avLst>
              <a:gd name="adj1" fmla="val 8311"/>
              <a:gd name="adj2" fmla="val 1250564"/>
              <a:gd name="adj3" fmla="val 20391001"/>
              <a:gd name="adj4" fmla="val 15471155"/>
              <a:gd name="adj5" fmla="val 12156"/>
            </a:avLst>
          </a:prstGeom>
          <a:solidFill>
            <a:srgbClr val="f2dcdb"/>
          </a:solidFill>
          <a:ln w="9360">
            <a:solidFill>
              <a:srgbClr val="c0504d"/>
            </a:solidFill>
            <a:round/>
          </a:ln>
        </p:spPr>
      </p:sp>
      <p:sp>
        <p:nvSpPr>
          <p:cNvPr id="299" name="CustomShape 55"/>
          <p:cNvSpPr/>
          <p:nvPr/>
        </p:nvSpPr>
        <p:spPr>
          <a:xfrm>
            <a:off x="4083120" y="5759280"/>
            <a:ext cx="563040" cy="357480"/>
          </a:xfrm>
          <a:prstGeom prst="rect">
            <a:avLst/>
          </a:prstGeom>
          <a:noFill/>
          <a:ln w="9360"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lang="en-US">
                <a:solidFill>
                  <a:srgbClr val="953735"/>
                </a:solidFill>
                <a:latin typeface="Calibri"/>
              </a:rPr>
              <a:t>90º</a:t>
            </a:r>
            <a:endParaRPr/>
          </a:p>
        </p:txBody>
      </p:sp>
      <p:sp>
        <p:nvSpPr>
          <p:cNvPr id="300" name="CustomShape 56"/>
          <p:cNvSpPr/>
          <p:nvPr/>
        </p:nvSpPr>
        <p:spPr>
          <a:xfrm>
            <a:off x="3084480" y="5199120"/>
            <a:ext cx="2939760" cy="668520"/>
          </a:xfrm>
          <a:prstGeom prst="rect">
            <a:avLst/>
          </a:prstGeom>
          <a:noFill/>
          <a:ln w="9360">
            <a:noFill/>
          </a:ln>
        </p:spPr>
        <p:txBody>
          <a:bodyPr lIns="82800" rIns="82800" tIns="41400" bIns="41400"/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Calibri"/>
              </a:rPr>
              <a:t>CS </a:t>
            </a:r>
            <a:r>
              <a:rPr b="1" lang="en-US">
                <a:solidFill>
                  <a:srgbClr val="953735"/>
                </a:solidFill>
                <a:latin typeface="Symbol"/>
              </a:rPr>
              <a:t></a:t>
            </a:r>
            <a:r>
              <a:rPr b="1" lang="en-US">
                <a:solidFill>
                  <a:srgbClr val="953735"/>
                </a:solidFill>
                <a:latin typeface="Calibri"/>
              </a:rPr>
              <a:t> HX </a:t>
            </a:r>
            <a:r>
              <a:rPr lang="en-US">
                <a:solidFill>
                  <a:srgbClr val="000000"/>
                </a:solidFill>
                <a:latin typeface="Calibri"/>
              </a:rPr>
              <a:t>for mid rap. / high </a:t>
            </a:r>
            <a:r>
              <a:rPr i="1" lang="en-US">
                <a:solidFill>
                  <a:srgbClr val="000000"/>
                </a:solidFill>
                <a:latin typeface="Calibri"/>
              </a:rPr>
              <a:t>p</a:t>
            </a:r>
            <a:r>
              <a:rPr lang="en-US" baseline="-25000">
                <a:solidFill>
                  <a:srgbClr val="000000"/>
                </a:solidFill>
                <a:latin typeface="Calibri"/>
              </a:rPr>
              <a:t>T</a:t>
            </a:r>
            <a:endParaRPr/>
          </a:p>
        </p:txBody>
      </p:sp>
      <p:sp>
        <p:nvSpPr>
          <p:cNvPr id="301" name="CustomShape 57"/>
          <p:cNvSpPr/>
          <p:nvPr/>
        </p:nvSpPr>
        <p:spPr>
          <a:xfrm>
            <a:off x="6271920" y="5322960"/>
            <a:ext cx="483840" cy="35748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Arial"/>
              </a:rPr>
              <a:t>HX</a:t>
            </a:r>
            <a:endParaRPr/>
          </a:p>
        </p:txBody>
      </p:sp>
      <p:sp>
        <p:nvSpPr>
          <p:cNvPr id="302" name="CustomShape 58"/>
          <p:cNvSpPr/>
          <p:nvPr/>
        </p:nvSpPr>
        <p:spPr>
          <a:xfrm>
            <a:off x="1690560" y="5332320"/>
            <a:ext cx="483840" cy="357480"/>
          </a:xfrm>
          <a:prstGeom prst="rect">
            <a:avLst/>
          </a:prstGeom>
          <a:noFill/>
          <a:ln>
            <a:noFill/>
          </a:ln>
        </p:spPr>
        <p:txBody>
          <a:bodyPr wrap="none" lIns="82800" rIns="82800" tIns="41400" bIns="41400"/>
          <a:p>
            <a:pPr>
              <a:lnSpc>
                <a:spcPct val="100000"/>
              </a:lnSpc>
            </a:pPr>
            <a:r>
              <a:rPr b="1" lang="en-US">
                <a:solidFill>
                  <a:srgbClr val="953735"/>
                </a:solidFill>
                <a:latin typeface="Arial"/>
              </a:rPr>
              <a:t>CS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