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</a:t>
            </a:r>
            <a:r>
              <a:rPr b="0" lang="en-IN" sz="2000" spc="-1" strike="noStrike">
                <a:latin typeface="Arial"/>
              </a:rPr>
              <a:t>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B021048-ADE6-4FC1-8FD1-EE437F3B6473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100" spc="-1" strike="noStrike">
                <a:latin typeface="Arial"/>
              </a:rPr>
              <a:t>let introduction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1) introduced in es 6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2) block scoped ie. variable declared </a:t>
            </a:r>
            <a:r>
              <a:rPr b="0" lang="en-GB" sz="1100" spc="-1" strike="noStrike">
                <a:latin typeface="Arial"/>
              </a:rPr>
              <a:t>with let is only accessible with in the </a:t>
            </a:r>
            <a:r>
              <a:rPr b="0" lang="en-GB" sz="1100" spc="-1" strike="noStrike">
                <a:latin typeface="Arial"/>
              </a:rPr>
              <a:t>block where it is declared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3) variable declared with let cant be </a:t>
            </a:r>
            <a:r>
              <a:rPr b="0" lang="en-GB" sz="1100" spc="-1" strike="noStrike">
                <a:latin typeface="Arial"/>
              </a:rPr>
              <a:t>redeclared inside same block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4) variable declared with let can be </a:t>
            </a:r>
            <a:r>
              <a:rPr b="0" lang="en-GB" sz="1100" spc="-1" strike="noStrike">
                <a:latin typeface="Arial"/>
              </a:rPr>
              <a:t>reassigned the value with in the same </a:t>
            </a:r>
            <a:r>
              <a:rPr b="0" lang="en-GB" sz="1100" spc="-1" strike="noStrike">
                <a:latin typeface="Arial"/>
              </a:rPr>
              <a:t>block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5)  variable can be declared globally </a:t>
            </a:r>
            <a:r>
              <a:rPr b="0" lang="en-GB" sz="1100" spc="-1" strike="noStrike">
                <a:latin typeface="Arial"/>
              </a:rPr>
              <a:t>also using let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100" spc="-1" strike="noStrike">
                <a:latin typeface="Arial"/>
              </a:rPr>
              <a:t>const introduction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1) introduced in es 6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2) Block scoped ie. variable declared </a:t>
            </a:r>
            <a:r>
              <a:rPr b="0" lang="en-GB" sz="1100" spc="-1" strike="noStrike">
                <a:latin typeface="Arial"/>
              </a:rPr>
              <a:t>with const is only accessible with in </a:t>
            </a:r>
            <a:r>
              <a:rPr b="0" lang="en-GB" sz="1100" spc="-1" strike="noStrike">
                <a:latin typeface="Arial"/>
              </a:rPr>
              <a:t>the block where it is declared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3) variable declared with const can’t </a:t>
            </a:r>
            <a:r>
              <a:rPr b="0" lang="en-GB" sz="1100" spc="-1" strike="noStrike">
                <a:latin typeface="Arial"/>
              </a:rPr>
              <a:t>be redeclared inside same block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4) variable declared with const can be </a:t>
            </a:r>
            <a:r>
              <a:rPr b="0" lang="en-GB" sz="1100" spc="-1" strike="noStrike">
                <a:latin typeface="Arial"/>
              </a:rPr>
              <a:t>reassigned the value with in the same </a:t>
            </a:r>
            <a:r>
              <a:rPr b="0" lang="en-GB" sz="1100" spc="-1" strike="noStrike">
                <a:latin typeface="Arial"/>
              </a:rPr>
              <a:t>block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5) variable can be declared globally </a:t>
            </a:r>
            <a:r>
              <a:rPr b="0" lang="en-GB" sz="1100" spc="-1" strike="noStrike">
                <a:latin typeface="Arial"/>
              </a:rPr>
              <a:t>also using const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100" spc="-1" strike="noStrike">
                <a:latin typeface="Arial"/>
              </a:rPr>
              <a:t>var introduction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1) existed in javascript since 1995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2) function scoped ie. variable </a:t>
            </a:r>
            <a:r>
              <a:rPr b="0" lang="en-GB" sz="1100" spc="-1" strike="noStrike">
                <a:latin typeface="Arial"/>
              </a:rPr>
              <a:t>declared with var is available in the </a:t>
            </a:r>
            <a:r>
              <a:rPr b="0" lang="en-GB" sz="1100" spc="-1" strike="noStrike">
                <a:latin typeface="Arial"/>
              </a:rPr>
              <a:t>whole function  ie. variable if declared </a:t>
            </a:r>
            <a:r>
              <a:rPr b="0" lang="en-GB" sz="1100" spc="-1" strike="noStrike">
                <a:latin typeface="Arial"/>
              </a:rPr>
              <a:t>inside block will be accessible outside </a:t>
            </a:r>
            <a:r>
              <a:rPr b="0" lang="en-GB" sz="1100" spc="-1" strike="noStrike">
                <a:latin typeface="Arial"/>
              </a:rPr>
              <a:t>block too with in same function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3) variable can be redeclared in same </a:t>
            </a:r>
            <a:r>
              <a:rPr b="0" lang="en-GB" sz="1100" spc="-1" strike="noStrike">
                <a:latin typeface="Arial"/>
              </a:rPr>
              <a:t>block or function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4) Variable can be reassigned value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5)  variables can be declared globally </a:t>
            </a:r>
            <a:r>
              <a:rPr b="0" lang="en-GB" sz="1100" spc="-1" strike="noStrike">
                <a:latin typeface="Arial"/>
              </a:rPr>
              <a:t>also using var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6) var declarations are processed </a:t>
            </a:r>
            <a:r>
              <a:rPr b="0" lang="en-GB" sz="1100" spc="-1" strike="noStrike">
                <a:latin typeface="Arial"/>
              </a:rPr>
              <a:t>before any code is executed ie. </a:t>
            </a:r>
            <a:r>
              <a:rPr b="0" lang="en-GB" sz="1100" spc="-1" strike="noStrike">
                <a:latin typeface="Arial"/>
              </a:rPr>
              <a:t>statement where variable is used can </a:t>
            </a:r>
            <a:r>
              <a:rPr b="0" lang="en-GB" sz="1100" spc="-1" strike="noStrike">
                <a:latin typeface="Arial"/>
              </a:rPr>
              <a:t>exist before variable is declared. This </a:t>
            </a:r>
            <a:r>
              <a:rPr b="0" lang="en-GB" sz="1100" spc="-1" strike="noStrike">
                <a:latin typeface="Arial"/>
              </a:rPr>
              <a:t>is called hoisting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let introduction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1) introduced in es 6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2) block scoped ie.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variable declared with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let is only accessible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with in the block where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it is declared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3) variable declared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with let cant be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redeclared inside same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block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4) variable declared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with let can be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reassigned the value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with in the same block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5)  variable can be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declared globally also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using let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const introduction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1) introduced in es 6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2) Block scoped ie.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variable declared with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const is only accessible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with in the block where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it is declared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3) variable declared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with const can’t be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redeclared inside same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block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4) variable declared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with const can be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reassigned the value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with in the same block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5) variable can be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declared globally also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using const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var introduction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1) existed in javascript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since 1995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2) function scoped ie.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variable declared with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var is available in the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whole function  ie.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variable if declared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inside block will be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accessible outside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block too with in same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function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3) variable can be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redeclared in same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block or function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4) Variable can be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reassigned value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5)  variables can be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declared globally also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using var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6) var declarations are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processed before any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code is executed ie.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statement where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variable is used can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exist before variable is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declared. This is called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hoisting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F2E60825-9BB1-4189-B079-875BA5E75B6E}" type="slidenum"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92596A9-5EC3-4684-8DDA-C0EFA1642C51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C8BD406-A3B1-4DD8-BF50-803D471767A3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0E8D25-C986-4610-86E4-A28432724F62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31A954-706B-4F13-8F78-544B8FC6898F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2A3C5F6-FAC9-4D52-8041-2F71E53597B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E12950C-969C-4764-8888-A3573B334535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7AD1D8-235A-469C-984E-E422DC35EC04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BA60D78-DA48-40B4-AFEB-2580B7DF7CA2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94A79B4-DCDF-402F-9DAF-4F689FC1CFC6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0A1F62-7922-41BF-8B0A-35DD1B214075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4CF4987-7B61-4479-9065-CF27DA0FF521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32F27AA-457B-44A3-91B1-4F676DEB68F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440" y="477000"/>
            <a:ext cx="7768800" cy="87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rmAutofit/>
          </a:bodyPr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440" y="477000"/>
            <a:ext cx="7768800" cy="87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rmAutofit/>
          </a:bodyPr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85440" y="1523520"/>
            <a:ext cx="7768800" cy="479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Num" idx="1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2F97801-36AA-4328-9C52-79A3D7DA16EF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60;p15"/>
          <p:cNvSpPr/>
          <p:nvPr/>
        </p:nvSpPr>
        <p:spPr>
          <a:xfrm>
            <a:off x="685800" y="2057040"/>
            <a:ext cx="77720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JavaScript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2" name="Google Shape;61;p15"/>
          <p:cNvSpPr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Language Fundamentals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14;p24"/>
          <p:cNvSpPr/>
          <p:nvPr/>
        </p:nvSpPr>
        <p:spPr>
          <a:xfrm>
            <a:off x="685800" y="531720"/>
            <a:ext cx="77720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Functions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0" name="Google Shape;115;p24"/>
          <p:cNvSpPr/>
          <p:nvPr/>
        </p:nvSpPr>
        <p:spPr>
          <a:xfrm>
            <a:off x="685800" y="1523520"/>
            <a:ext cx="7772040" cy="48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341280" indent="-341280">
              <a:lnSpc>
                <a:spcPct val="90000"/>
              </a:lnSpc>
              <a:spcBef>
                <a:spcPts val="723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syntax for defining a function is</a:t>
            </a:r>
            <a:br>
              <a:rPr sz="1800"/>
            </a:br>
            <a:r>
              <a:rPr b="0" lang="en-GB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function </a:t>
            </a:r>
            <a:r>
              <a:rPr b="0" i="1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name</a:t>
            </a:r>
            <a:r>
              <a:rPr b="0" lang="en-GB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(</a:t>
            </a:r>
            <a:r>
              <a:rPr b="0" i="1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arg1</a:t>
            </a:r>
            <a:r>
              <a:rPr b="0" lang="en-GB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, …, </a:t>
            </a:r>
            <a:r>
              <a:rPr b="0" i="1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argN</a:t>
            </a:r>
            <a:r>
              <a:rPr b="0" lang="en-GB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) { </a:t>
            </a:r>
            <a:r>
              <a:rPr b="0" i="1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statements</a:t>
            </a:r>
            <a:r>
              <a:rPr b="0" lang="en-GB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 }</a:t>
            </a:r>
            <a:endParaRPr b="0" lang="en-IN" sz="2800" spc="-1" strike="noStrike"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624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function may contain </a:t>
            </a: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return 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value</a:t>
            </a: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;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statements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624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Any variables declared within the function are local to it</a:t>
            </a:r>
            <a:endParaRPr b="0" lang="en-IN" sz="2400" spc="-1" strike="noStrike">
              <a:latin typeface="Arial"/>
            </a:endParaRPr>
          </a:p>
          <a:p>
            <a:pPr marL="341280" indent="-341280">
              <a:lnSpc>
                <a:spcPct val="90000"/>
              </a:lnSpc>
              <a:spcBef>
                <a:spcPts val="723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syntax for calling a function is just </a:t>
            </a:r>
            <a:r>
              <a:rPr b="0" i="1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name</a:t>
            </a:r>
            <a:r>
              <a:rPr b="0" lang="en-GB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(</a:t>
            </a:r>
            <a:r>
              <a:rPr b="0" i="1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arg1</a:t>
            </a:r>
            <a:r>
              <a:rPr b="0" lang="en-GB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, …, </a:t>
            </a:r>
            <a:r>
              <a:rPr b="0" i="1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argN</a:t>
            </a:r>
            <a:r>
              <a:rPr b="0" lang="en-GB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)</a:t>
            </a:r>
            <a:endParaRPr b="0" lang="en-IN" sz="2800" spc="-1" strike="noStrike">
              <a:latin typeface="Arial"/>
            </a:endParaRPr>
          </a:p>
          <a:p>
            <a:pPr marL="341280" indent="-341280">
              <a:lnSpc>
                <a:spcPct val="90000"/>
              </a:lnSpc>
              <a:spcBef>
                <a:spcPts val="723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Simple parameters are passed </a:t>
            </a:r>
            <a:r>
              <a:rPr b="0" i="1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by value, 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objects are passed </a:t>
            </a:r>
            <a:r>
              <a:rPr b="0" i="1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by reference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7" dur="indefinite" restart="never" nodeType="tmRoot">
          <p:childTnLst>
            <p:seq>
              <p:cTn id="288" dur="indefinite" nodeType="mainSeq">
                <p:childTnLst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3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8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3" dur="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8" dur="5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3" dur="5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8" dur="500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85440" y="477000"/>
            <a:ext cx="7768800" cy="87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Arial"/>
              </a:rPr>
              <a:t>Anonymous 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175320" y="1587600"/>
            <a:ext cx="8278920" cy="473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300" spc="-1" strike="noStrike">
                <a:solidFill>
                  <a:srgbClr val="000000"/>
                </a:solidFill>
                <a:latin typeface="Arial"/>
                <a:ea typeface="Arial"/>
              </a:rPr>
              <a:t>We can declare functions without names and it is still useful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var add=function(num1,num2){ // line 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return num1+ num2;// line 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}//line 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var result=add(4,6);// line 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Above code we declared an anonymous function in line 1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We assigned the function to variable add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In line 4 we call the function using add as it holds the function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26;p26"/>
          <p:cNvSpPr/>
          <p:nvPr/>
        </p:nvSpPr>
        <p:spPr>
          <a:xfrm>
            <a:off x="685800" y="531720"/>
            <a:ext cx="77720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Array literals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4" name="Google Shape;127;p26"/>
          <p:cNvSpPr/>
          <p:nvPr/>
        </p:nvSpPr>
        <p:spPr>
          <a:xfrm>
            <a:off x="685800" y="1523520"/>
            <a:ext cx="7772040" cy="48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You don’t declare the 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types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 variables in JavaScript</a:t>
            </a:r>
            <a:endParaRPr b="0" lang="en-IN" sz="24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JavaScript has array 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literals,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written with brackets and commas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522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Example: </a:t>
            </a: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fruits = ["apple", "mango", "grapes"];</a:t>
            </a:r>
            <a:endParaRPr b="0" lang="en-IN" sz="20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522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Arrays start with index zero </a:t>
            </a: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fruits[0] 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is</a:t>
            </a: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"apple"</a:t>
            </a:r>
            <a:endParaRPr b="0" lang="en-IN" sz="20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If you put two commas in a row, the array has an “empty” element in that location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522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Example: </a:t>
            </a: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fruits= ["apple", ,"mango", "grapes"];</a:t>
            </a:r>
            <a:endParaRPr b="0" lang="en-IN" sz="20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3"/>
              </a:spcBef>
              <a:buClr>
                <a:srgbClr val="000000"/>
              </a:buClr>
              <a:buFont typeface="Trebuchet MS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fruits 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4 elements</a:t>
            </a:r>
            <a:endParaRPr b="0" lang="en-IN" sz="18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522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However, a single comma at the end is ignored</a:t>
            </a:r>
            <a:endParaRPr b="0" lang="en-IN" sz="20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Example: </a:t>
            </a: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fruits= ["apple", ,"mango", "grapes",];</a:t>
            </a:r>
            <a:endParaRPr b="0" lang="en-IN" sz="20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fruits  still has 4 elements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9" dur="indefinite" restart="never" nodeType="tmRoot">
          <p:childTnLst>
            <p:seq>
              <p:cTn id="320" dur="indefinite" nodeType="mainSeq">
                <p:childTnLst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0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5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0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5" dur="5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0" dur="5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5" dur="500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0" dur="500"/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5" dur="500"/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0" dur="500"/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32;p27"/>
          <p:cNvSpPr/>
          <p:nvPr/>
        </p:nvSpPr>
        <p:spPr>
          <a:xfrm>
            <a:off x="685800" y="531720"/>
            <a:ext cx="77720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Four ways to create an array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6" name="Google Shape;133;p27"/>
          <p:cNvSpPr/>
          <p:nvPr/>
        </p:nvSpPr>
        <p:spPr>
          <a:xfrm>
            <a:off x="685800" y="1676520"/>
            <a:ext cx="7772040" cy="48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1280" indent="-341280">
              <a:lnSpc>
                <a:spcPct val="9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You can use an array literal:</a:t>
            </a:r>
            <a:br>
              <a:rPr sz="1800"/>
            </a:b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var colors = ["red", "green", "blue"];</a:t>
            </a:r>
            <a:endParaRPr b="0" lang="en-IN" sz="20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You can use </a:t>
            </a: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new Array()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create an empty array: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522"/>
              </a:spcBef>
              <a:buClr>
                <a:srgbClr val="000000"/>
              </a:buClr>
              <a:buFont typeface="Trebuchet MS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var colors = new Array();</a:t>
            </a:r>
            <a:endParaRPr b="0" lang="en-IN" sz="20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522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You can add elements to the array later:</a:t>
            </a:r>
            <a:br>
              <a:rPr sz="1800"/>
            </a:b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colors[0] = "red"; colors[2] = "blue"; colors[1]="green";</a:t>
            </a:r>
            <a:endParaRPr b="0" lang="en-IN" sz="20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You can use</a:t>
            </a: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new Array(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</a:t>
            </a: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)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a single numeric argument to create an array of that size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522"/>
              </a:spcBef>
              <a:buClr>
                <a:srgbClr val="000000"/>
              </a:buClr>
              <a:buFont typeface="Trebuchet MS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var colors = new Array(3);</a:t>
            </a:r>
            <a:endParaRPr b="0" lang="en-IN" sz="20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You can use</a:t>
            </a: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new Array(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…)</a:t>
            </a: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two or more arguments to create an array containing those values: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522"/>
              </a:spcBef>
              <a:buClr>
                <a:srgbClr val="000000"/>
              </a:buClr>
              <a:buFont typeface="Trebuchet MS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var colors = new Array("red","green", "blue");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1" dur="indefinite" restart="never" nodeType="tmRoot">
          <p:childTnLst>
            <p:seq>
              <p:cTn id="372" dur="indefinite" nodeType="mainSeq">
                <p:childTnLst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2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7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2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7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2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38;p28"/>
          <p:cNvSpPr/>
          <p:nvPr/>
        </p:nvSpPr>
        <p:spPr>
          <a:xfrm>
            <a:off x="685800" y="531720"/>
            <a:ext cx="77720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length of an array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8" name="Google Shape;139;p28"/>
          <p:cNvSpPr/>
          <p:nvPr/>
        </p:nvSpPr>
        <p:spPr>
          <a:xfrm>
            <a:off x="685440" y="1676160"/>
            <a:ext cx="7924320" cy="46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If </a:t>
            </a: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myArray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is an array, its length is given by </a:t>
            </a: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myArray.length</a:t>
            </a:r>
            <a:endParaRPr b="0" lang="en-IN" sz="24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Array length can be changed by assignment beyond the current length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522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Example: </a:t>
            </a: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var myArray = []; myArray[10] = 3</a:t>
            </a:r>
            <a:endParaRPr b="0" lang="en-IN" sz="20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624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522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3" dur="indefinite" restart="never" nodeType="tmRoot">
          <p:childTnLst>
            <p:seq>
              <p:cTn id="414" dur="indefinite" nodeType="mainSeq">
                <p:childTnLst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9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4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9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4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9" dur="5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4;p29"/>
          <p:cNvSpPr/>
          <p:nvPr/>
        </p:nvSpPr>
        <p:spPr>
          <a:xfrm>
            <a:off x="685800" y="531720"/>
            <a:ext cx="77720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Arrays and objects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0" name="Google Shape;145;p29"/>
          <p:cNvSpPr/>
          <p:nvPr/>
        </p:nvSpPr>
        <p:spPr>
          <a:xfrm>
            <a:off x="685800" y="1523520"/>
            <a:ext cx="7772040" cy="48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Arrays </a:t>
            </a:r>
            <a:r>
              <a:rPr b="0" i="1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are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objects</a:t>
            </a:r>
            <a:endParaRPr b="0" lang="en-IN" sz="28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723"/>
              </a:spcBef>
              <a:buClr>
                <a:srgbClr val="000000"/>
              </a:buClr>
              <a:buFont typeface="Trebuchet MS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user = { name: "pankaj",  age: 21 }</a:t>
            </a:r>
            <a:endParaRPr b="0" lang="en-IN" sz="28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Trebuchet MS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user[</a:t>
            </a:r>
            <a:r>
              <a:rPr b="0" lang="en-GB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"name"</a:t>
            </a: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]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is the same as</a:t>
            </a: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user.name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Trebuchet MS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user.age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is the same as</a:t>
            </a: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user["age"]</a:t>
            </a:r>
            <a:endParaRPr b="0" lang="en-IN" sz="24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7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If you </a:t>
            </a:r>
            <a:r>
              <a:rPr b="0" i="1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know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the name of a property, you can use dot notation:user.name</a:t>
            </a:r>
            <a:endParaRPr b="0" lang="en-IN" sz="28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7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If you </a:t>
            </a:r>
            <a:r>
              <a:rPr b="0" i="1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don’t know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the name of a property, but you have it in a variable (or can compute it), you </a:t>
            </a:r>
            <a:r>
              <a:rPr b="0" i="1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must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use array notation: </a:t>
            </a:r>
            <a:r>
              <a:rPr b="0" lang="en-GB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user.["age"]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0" dur="indefinite" restart="never" nodeType="tmRoot">
          <p:childTnLst>
            <p:seq>
              <p:cTn id="441" dur="indefinite" nodeType="mainSeq">
                <p:childTnLst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6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1" dur="5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6" dur="5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1" dur="5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6" dur="500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1" dur="500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0;p30"/>
          <p:cNvSpPr/>
          <p:nvPr/>
        </p:nvSpPr>
        <p:spPr>
          <a:xfrm>
            <a:off x="685800" y="531720"/>
            <a:ext cx="77720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Array functions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2" name="Google Shape;151;p30"/>
          <p:cNvSpPr/>
          <p:nvPr/>
        </p:nvSpPr>
        <p:spPr>
          <a:xfrm>
            <a:off x="685800" y="1523520"/>
            <a:ext cx="7772040" cy="48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If </a:t>
            </a:r>
            <a:r>
              <a:rPr b="0" lang="en-GB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myArray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is an array,</a:t>
            </a:r>
            <a:endParaRPr b="0" lang="en-IN" sz="28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Trebuchet MS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myArray.sort()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sorts the array alphabetically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Trebuchet MS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myArray.sort(function(a, b) { return a - b; })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sorts numerically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Trebuchet MS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myArray.reverse()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reverses the array elements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Trebuchet MS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myArray.push(…)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adds any number of new elements to the end of the array, and increases the array’s length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Trebuchet MS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myArray.pop()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removes and returns the last element of the array, and decrements the array’s length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Trebuchet MS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myArray.toString()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returns a string containing the values of the array elements, separated by commas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2" dur="indefinite" restart="never" nodeType="tmRoot">
          <p:childTnLst>
            <p:seq>
              <p:cTn id="473" dur="indefinite" nodeType="mainSeq">
                <p:childTnLst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8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3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8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3" dur="5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8" dur="5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3" dur="500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8" dur="500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85440" y="477000"/>
            <a:ext cx="7768800" cy="87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Iteration on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array, in vs of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761760" y="1523520"/>
            <a:ext cx="7768800" cy="479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var fruits=[“apple”,”mango”,”banana”];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for(var index in fruits){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var iteratedValue=fruits[index];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console.log(iteratedValue);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Index is the index of the element getting iterated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for(var iteratedValue of fruits){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console.log(iteratedValue);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62;p32"/>
          <p:cNvSpPr/>
          <p:nvPr/>
        </p:nvSpPr>
        <p:spPr>
          <a:xfrm>
            <a:off x="685800" y="531720"/>
            <a:ext cx="77720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</a:t>
            </a:r>
            <a:r>
              <a:rPr b="0" lang="en-GB" sz="4400" spc="-1" strike="noStrike">
                <a:solidFill>
                  <a:srgbClr val="000000"/>
                </a:solidFill>
                <a:latin typeface="Trebuchet MS"/>
                <a:ea typeface="Trebuchet MS"/>
              </a:rPr>
              <a:t>for…in </a:t>
            </a:r>
            <a:r>
              <a:rPr b="0" lang="en-GB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statement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6" name="Google Shape;163;p32"/>
          <p:cNvSpPr/>
          <p:nvPr/>
        </p:nvSpPr>
        <p:spPr>
          <a:xfrm>
            <a:off x="838080" y="1676520"/>
            <a:ext cx="7772040" cy="49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You can loop through all the properties of an object with </a:t>
            </a: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for (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variable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object</a:t>
            </a: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)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statement</a:t>
            </a: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;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var user={name:”anil”, age:21};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522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Example:  </a:t>
            </a: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for (var index in user) {</a:t>
            </a:r>
            <a:br>
              <a:rPr sz="1800"/>
            </a:b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            var iterated=user[index];</a:t>
            </a:r>
            <a:br>
              <a:rPr sz="1800"/>
            </a:b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        }</a:t>
            </a:r>
            <a:endParaRPr b="0" lang="en-IN" sz="20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522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Possible output:  name</a:t>
            </a: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: “anil”</a:t>
            </a:r>
            <a:br>
              <a:rPr sz="1800"/>
            </a:b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             age: 21</a:t>
            </a:r>
            <a:endParaRPr b="0" lang="en-IN" sz="20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522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properties are accessed in an </a:t>
            </a:r>
            <a:r>
              <a:rPr b="0" i="1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undefined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order</a:t>
            </a:r>
            <a:endParaRPr b="0" lang="en-IN" sz="20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522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9" dur="indefinite" restart="never" nodeType="tmRoot">
          <p:childTnLst>
            <p:seq>
              <p:cTn id="510" dur="indefinite" nodeType="mainSeq">
                <p:childTnLst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5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0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5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0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5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0" dur="50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5" dur="500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68;p33"/>
          <p:cNvSpPr/>
          <p:nvPr/>
        </p:nvSpPr>
        <p:spPr>
          <a:xfrm>
            <a:off x="685800" y="531720"/>
            <a:ext cx="77720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Exception handling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8" name="Google Shape;169;p33"/>
          <p:cNvSpPr/>
          <p:nvPr/>
        </p:nvSpPr>
        <p:spPr>
          <a:xfrm>
            <a:off x="685800" y="1676160"/>
            <a:ext cx="8152920" cy="46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1280" indent="-341280">
              <a:lnSpc>
                <a:spcPct val="90000"/>
              </a:lnSpc>
              <a:buClr>
                <a:srgbClr val="000000"/>
              </a:buClr>
              <a:buFont typeface="Trebuchet MS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try {</a:t>
            </a:r>
            <a:br>
              <a:rPr sz="1800"/>
            </a:b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statements to try</a:t>
            </a:r>
            <a:br>
              <a:rPr sz="1800"/>
            </a:br>
            <a:br>
              <a:rPr sz="1800"/>
            </a:b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} catch (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) { </a:t>
            </a:r>
            <a:br>
              <a:rPr sz="1800"/>
            </a:b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exception-handling </a:t>
            </a:r>
            <a:br>
              <a:rPr sz="1800"/>
            </a:b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} finally {        // optional, as usual</a:t>
            </a:r>
            <a:br>
              <a:rPr sz="1800"/>
            </a:b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code that is always executed</a:t>
            </a:r>
            <a:br>
              <a:rPr sz="1800"/>
            </a:b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}</a:t>
            </a:r>
            <a:endParaRPr b="0" lang="en-IN" sz="2400" spc="-1" strike="noStrike">
              <a:latin typeface="Arial"/>
            </a:endParaRPr>
          </a:p>
          <a:p>
            <a:pPr marL="341280" indent="-341280">
              <a:lnSpc>
                <a:spcPct val="90000"/>
              </a:lnSpc>
              <a:spcBef>
                <a:spcPts val="624"/>
              </a:spcBef>
              <a:buClr>
                <a:srgbClr val="000000"/>
              </a:buClr>
              <a:buFont typeface="Times New Roman"/>
              <a:buChar char="•"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6" dur="indefinite" restart="never" nodeType="tmRoot">
          <p:childTnLst>
            <p:seq>
              <p:cTn id="547" dur="indefinite" nodeType="mainSeq">
                <p:childTnLst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2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7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66;p16"/>
          <p:cNvSpPr/>
          <p:nvPr/>
        </p:nvSpPr>
        <p:spPr>
          <a:xfrm>
            <a:off x="685800" y="531720"/>
            <a:ext cx="77720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Primitive data types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4" name="Google Shape;67;p16"/>
          <p:cNvSpPr/>
          <p:nvPr/>
        </p:nvSpPr>
        <p:spPr>
          <a:xfrm>
            <a:off x="685800" y="1523520"/>
            <a:ext cx="7772040" cy="48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1280" indent="-341280">
              <a:lnSpc>
                <a:spcPct val="100000"/>
              </a:lnSpc>
              <a:buClr>
                <a:srgbClr val="595959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JavaScript has three “primitive” types: 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number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, 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string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, and 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boolean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522"/>
              </a:spcBef>
              <a:buClr>
                <a:srgbClr val="595959"/>
              </a:buClr>
              <a:buFont typeface="Times New Roman"/>
              <a:buChar char="–"/>
            </a:pPr>
            <a:r>
              <a:rPr b="0" lang="en-GB" sz="20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Everything else is an object</a:t>
            </a:r>
            <a:endParaRPr b="0" lang="en-IN" sz="20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624"/>
              </a:spcBef>
              <a:buClr>
                <a:srgbClr val="595959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Numbers are always stored as floating-point values</a:t>
            </a:r>
            <a:endParaRPr b="0" lang="en-IN" sz="24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624"/>
              </a:spcBef>
              <a:buClr>
                <a:srgbClr val="595959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Strings may be enclosed in single quotes or double quotes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522"/>
              </a:spcBef>
              <a:buClr>
                <a:srgbClr val="595959"/>
              </a:buClr>
              <a:buFont typeface="Times New Roman"/>
              <a:buChar char="–"/>
            </a:pPr>
            <a:r>
              <a:rPr b="0" lang="en-GB" sz="20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Strings can contains 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\n</a:t>
            </a:r>
            <a:r>
              <a:rPr b="0" lang="en-GB" sz="20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(newline), </a:t>
            </a:r>
            <a:r>
              <a:rPr b="0" lang="en-GB" sz="2800" spc="-1" strike="noStrike">
                <a:solidFill>
                  <a:srgbClr val="595959"/>
                </a:solidFill>
                <a:latin typeface="Trebuchet MS"/>
                <a:ea typeface="Trebuchet MS"/>
              </a:rPr>
              <a:t>\"</a:t>
            </a:r>
            <a:r>
              <a:rPr b="0" lang="en-GB" sz="20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(double quote), etc.</a:t>
            </a:r>
            <a:endParaRPr b="0" lang="en-IN" sz="20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624"/>
              </a:spcBef>
              <a:buClr>
                <a:srgbClr val="595959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Booleans are either 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true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or 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false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522"/>
              </a:spcBef>
              <a:buClr>
                <a:srgbClr val="595959"/>
              </a:buClr>
              <a:buFont typeface="Trebuchet MS"/>
              <a:buChar char="–"/>
            </a:pPr>
            <a:r>
              <a:rPr b="0" lang="en-GB" sz="2000" spc="-1" strike="noStrike">
                <a:solidFill>
                  <a:srgbClr val="595959"/>
                </a:solidFill>
                <a:latin typeface="Trebuchet MS"/>
                <a:ea typeface="Trebuchet MS"/>
              </a:rPr>
              <a:t>0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,</a:t>
            </a:r>
            <a:r>
              <a:rPr b="0" lang="en-GB" sz="2000" spc="-1" strike="noStrike">
                <a:solidFill>
                  <a:srgbClr val="595959"/>
                </a:solidFill>
                <a:latin typeface="Trebuchet MS"/>
                <a:ea typeface="Trebuchet MS"/>
              </a:rPr>
              <a:t> "0"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, empty strings,</a:t>
            </a:r>
            <a:r>
              <a:rPr b="0" lang="en-GB" sz="2000" spc="-1" strike="noStrike">
                <a:solidFill>
                  <a:srgbClr val="595959"/>
                </a:solidFill>
                <a:latin typeface="Trebuchet MS"/>
                <a:ea typeface="Trebuchet MS"/>
              </a:rPr>
              <a:t> undefined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,</a:t>
            </a:r>
            <a:r>
              <a:rPr b="0" lang="en-GB" sz="2000" spc="-1" strike="noStrike">
                <a:solidFill>
                  <a:srgbClr val="595959"/>
                </a:solidFill>
                <a:latin typeface="Trebuchet MS"/>
                <a:ea typeface="Trebuchet MS"/>
              </a:rPr>
              <a:t> null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, and</a:t>
            </a:r>
            <a:r>
              <a:rPr b="0" lang="en-GB" sz="2000" spc="-1" strike="noStrike">
                <a:solidFill>
                  <a:srgbClr val="595959"/>
                </a:solidFill>
                <a:latin typeface="Trebuchet MS"/>
                <a:ea typeface="Trebuchet MS"/>
              </a:rPr>
              <a:t> NaN 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are</a:t>
            </a:r>
            <a:r>
              <a:rPr b="0" lang="en-GB" sz="2000" spc="-1" strike="noStrike">
                <a:solidFill>
                  <a:srgbClr val="595959"/>
                </a:solidFill>
                <a:latin typeface="Trebuchet MS"/>
                <a:ea typeface="Trebuchet MS"/>
              </a:rPr>
              <a:t> false 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, other values are </a:t>
            </a:r>
            <a:r>
              <a:rPr b="0" lang="en-GB" sz="2000" spc="-1" strike="noStrike">
                <a:solidFill>
                  <a:srgbClr val="595959"/>
                </a:solidFill>
                <a:latin typeface="Trebuchet MS"/>
                <a:ea typeface="Trebuchet MS"/>
              </a:rPr>
              <a:t>true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74;p34"/>
          <p:cNvSpPr/>
          <p:nvPr/>
        </p:nvSpPr>
        <p:spPr>
          <a:xfrm>
            <a:off x="685800" y="531720"/>
            <a:ext cx="77720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Exception handling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0" name="Google Shape;175;p34"/>
          <p:cNvSpPr/>
          <p:nvPr/>
        </p:nvSpPr>
        <p:spPr>
          <a:xfrm>
            <a:off x="685800" y="1523520"/>
            <a:ext cx="7772040" cy="48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1280" indent="-341280">
              <a:lnSpc>
                <a:spcPct val="9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Exception handling in JavaScript is 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almost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the same as in Java</a:t>
            </a:r>
            <a:endParaRPr b="0" lang="en-IN" sz="2400" spc="-1" strike="noStrike">
              <a:latin typeface="Arial"/>
            </a:endParaRPr>
          </a:p>
          <a:p>
            <a:pPr marL="341280" indent="-341280">
              <a:lnSpc>
                <a:spcPct val="90000"/>
              </a:lnSpc>
              <a:spcBef>
                <a:spcPts val="624"/>
              </a:spcBef>
              <a:buClr>
                <a:srgbClr val="000000"/>
              </a:buClr>
              <a:buFont typeface="Trebuchet MS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throw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expression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creates and throws an exception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522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</a:t>
            </a:r>
            <a:r>
              <a:rPr b="0" i="1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expression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is the value of the exception, and can be of </a:t>
            </a:r>
            <a:r>
              <a:rPr b="0" i="1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any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type (often, it's a literal String)</a:t>
            </a:r>
            <a:endParaRPr b="0" lang="en-IN" sz="2000" spc="-1" strike="noStrike">
              <a:latin typeface="Arial"/>
            </a:endParaRPr>
          </a:p>
          <a:p>
            <a:pPr marL="341280" indent="-341280">
              <a:lnSpc>
                <a:spcPct val="90000"/>
              </a:lnSpc>
              <a:spcBef>
                <a:spcPts val="624"/>
              </a:spcBef>
              <a:buClr>
                <a:srgbClr val="000000"/>
              </a:buClr>
              <a:buFont typeface="Trebuchet MS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try {</a:t>
            </a:r>
            <a:br>
              <a:rPr sz="1800"/>
            </a:b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statements to try</a:t>
            </a:r>
            <a:br>
              <a:rPr sz="1800"/>
            </a:b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} catch (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) {    // Notice: no type declaration for 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br>
              <a:rPr sz="1800"/>
            </a:b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exception-handling statements</a:t>
            </a:r>
            <a:br>
              <a:rPr sz="1800"/>
            </a:b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} finally {        // optional, as usual</a:t>
            </a:r>
            <a:br>
              <a:rPr sz="1800"/>
            </a:b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code that is always executed</a:t>
            </a:r>
            <a:br>
              <a:rPr sz="1800"/>
            </a:b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}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522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this form, there is </a:t>
            </a:r>
            <a:r>
              <a:rPr b="0" i="1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only one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catch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clause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8" dur="indefinite" restart="never" nodeType="tmRoot">
          <p:childTnLst>
            <p:seq>
              <p:cTn id="559" dur="indefinite" nodeType="mainSeq">
                <p:childTnLst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4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9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4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9" dur="5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4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80;p35"/>
          <p:cNvGraphicFramePr/>
          <p:nvPr/>
        </p:nvGraphicFramePr>
        <p:xfrm>
          <a:off x="919080" y="1196280"/>
          <a:ext cx="7339320" cy="3641400"/>
        </p:xfrm>
        <a:graphic>
          <a:graphicData uri="http://schemas.openxmlformats.org/drawingml/2006/table">
            <a:tbl>
              <a:tblPr/>
              <a:tblGrid>
                <a:gridCol w="2505240"/>
                <a:gridCol w="2416680"/>
                <a:gridCol w="2417400"/>
              </a:tblGrid>
              <a:tr h="365760"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let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const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var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9900"/>
                    </a:solidFill>
                  </a:tcPr>
                </a:tc>
              </a:tr>
              <a:tr h="639720"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9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Introduced in es6</a:t>
                      </a:r>
                      <a:endParaRPr b="0" lang="en-IN" sz="1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900" spc="-1" strike="noStrike">
                        <a:latin typeface="Arial"/>
                      </a:endParaRPr>
                    </a:p>
                  </a:txBody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8f1f5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9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Introduced in es6</a:t>
                      </a:r>
                      <a:endParaRPr b="0" lang="en-IN" sz="1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900" spc="-1" strike="noStrike">
                        <a:latin typeface="Arial"/>
                      </a:endParaRPr>
                    </a:p>
                  </a:txBody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8f1f5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9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Always existed in javascript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8f1f5"/>
                    </a:solidFill>
                  </a:tcPr>
                </a:tc>
              </a:tr>
              <a:tr h="639720"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9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Block scoped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8f1f5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9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Block scoped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8f1f5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9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Function scoped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8f1f5"/>
                    </a:solidFill>
                  </a:tcPr>
                </a:tc>
              </a:tr>
              <a:tr h="1164600"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9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Variable can’t be redeclared in same block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8f1f5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9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Variable can’t be redeclared in same block</a:t>
                      </a:r>
                      <a:endParaRPr b="0" lang="en-IN" sz="1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900" spc="-1" strike="noStrike">
                        <a:latin typeface="Arial"/>
                      </a:endParaRPr>
                    </a:p>
                  </a:txBody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8f1f5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9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Variable can be redeclared in same block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8f1f5"/>
                    </a:solidFill>
                  </a:tcPr>
                </a:tc>
              </a:tr>
              <a:tr h="628200"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9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Variable can be reassigned value 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8f1f5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9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Variable can not be reassigned value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8f1f5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9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Variable can be reassigned value</a:t>
                      </a:r>
                      <a:endParaRPr b="0" lang="en-IN" sz="1900" spc="-1" strike="noStrike">
                        <a:latin typeface="Arial"/>
                      </a:endParaRPr>
                    </a:p>
                  </a:txBody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8f1f5"/>
                    </a:solidFill>
                  </a:tcPr>
                </a:tc>
              </a:tr>
              <a:tr h="1164600"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9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Variable can be declared globally</a:t>
                      </a:r>
                      <a:endParaRPr b="0" lang="en-IN" sz="1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900" spc="-1" strike="noStrike">
                        <a:latin typeface="Arial"/>
                      </a:endParaRPr>
                    </a:p>
                  </a:txBody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8f1f5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9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Variable can be declared globally</a:t>
                      </a:r>
                      <a:endParaRPr b="0" lang="en-IN" sz="1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900" spc="-1" strike="noStrike">
                        <a:latin typeface="Arial"/>
                      </a:endParaRPr>
                    </a:p>
                  </a:txBody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8f1f5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9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Variable can be declared globally</a:t>
                      </a:r>
                      <a:endParaRPr b="0" lang="en-IN" sz="1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900" spc="-1" strike="noStrike">
                        <a:latin typeface="Arial"/>
                      </a:endParaRPr>
                    </a:p>
                  </a:txBody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8f1f5"/>
                    </a:solidFill>
                  </a:tcPr>
                </a:tc>
              </a:tr>
              <a:tr h="347760">
                <a:tc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8f1f5"/>
                    </a:solidFill>
                  </a:tcPr>
                </a:tc>
                <a:tc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8f1f5"/>
                    </a:solidFill>
                  </a:tcPr>
                </a:tc>
                <a:tc>
                  <a:tcPr anchor="t"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8f1f5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81;p35"/>
          <p:cNvSpPr/>
          <p:nvPr/>
        </p:nvSpPr>
        <p:spPr>
          <a:xfrm>
            <a:off x="724680" y="448920"/>
            <a:ext cx="2632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500" spc="-1" strike="noStrike">
                <a:solidFill>
                  <a:srgbClr val="000000"/>
                </a:solidFill>
                <a:latin typeface="Arial"/>
                <a:ea typeface="Arial"/>
              </a:rPr>
              <a:t>let vs const vs var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87;p36"/>
          <p:cNvSpPr/>
          <p:nvPr/>
        </p:nvSpPr>
        <p:spPr>
          <a:xfrm>
            <a:off x="700920" y="244080"/>
            <a:ext cx="2162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500" spc="-1" strike="noStrike">
                <a:solidFill>
                  <a:srgbClr val="000000"/>
                </a:solidFill>
                <a:latin typeface="Arial"/>
                <a:ea typeface="Arial"/>
              </a:rPr>
              <a:t>Where to use ?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64" name="Google Shape;188;p36"/>
          <p:cNvSpPr/>
          <p:nvPr/>
        </p:nvSpPr>
        <p:spPr>
          <a:xfrm>
            <a:off x="880200" y="2886840"/>
            <a:ext cx="7243920" cy="16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Use const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343080" indent="-2793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When you want variable to be accessible only with in the block</a:t>
            </a:r>
            <a:endParaRPr b="0" lang="en-IN" sz="1800" spc="-1" strike="noStrike">
              <a:latin typeface="Arial"/>
            </a:endParaRPr>
          </a:p>
          <a:p>
            <a:pPr marL="343080" indent="-2793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When you don’t want reference variable be assigned new value</a:t>
            </a:r>
            <a:endParaRPr b="0" lang="en-IN" sz="1800" spc="-1" strike="noStrike">
              <a:latin typeface="Arial"/>
            </a:endParaRPr>
          </a:p>
          <a:p>
            <a:pPr marL="343080" indent="-2793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Reference can’t be reassigned new object, array, function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</p:txBody>
      </p:sp>
      <p:sp>
        <p:nvSpPr>
          <p:cNvPr id="165" name="Google Shape;189;p36"/>
          <p:cNvSpPr/>
          <p:nvPr/>
        </p:nvSpPr>
        <p:spPr>
          <a:xfrm>
            <a:off x="880200" y="1001160"/>
            <a:ext cx="7838640" cy="12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Use let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343080" indent="-2793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When you want variable to be accessible only with in the block</a:t>
            </a:r>
            <a:endParaRPr b="0" lang="en-IN" sz="1800" spc="-1" strike="noStrike">
              <a:latin typeface="Arial"/>
            </a:endParaRPr>
          </a:p>
          <a:p>
            <a:pPr marL="343080" indent="-2793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When you don’t want variable to be redeclared with in same block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" name="Google Shape;190;p36"/>
          <p:cNvSpPr/>
          <p:nvPr/>
        </p:nvSpPr>
        <p:spPr>
          <a:xfrm>
            <a:off x="880200" y="4734000"/>
            <a:ext cx="753264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Use var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343080" indent="-2793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When you want to support old browsers where es6 features are not supported and you aren’t using transpiler to convert es6 code to es5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72;p17"/>
          <p:cNvSpPr/>
          <p:nvPr/>
        </p:nvSpPr>
        <p:spPr>
          <a:xfrm>
            <a:off x="685800" y="531720"/>
            <a:ext cx="77720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Variables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6" name="Google Shape;73;p17"/>
          <p:cNvSpPr/>
          <p:nvPr/>
        </p:nvSpPr>
        <p:spPr>
          <a:xfrm>
            <a:off x="685440" y="1676160"/>
            <a:ext cx="7924320" cy="46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b="0" lang="en-GB" sz="2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V</a:t>
            </a:r>
            <a:endParaRPr b="0" lang="en-IN" sz="28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624"/>
              </a:spcBef>
              <a:buClr>
                <a:srgbClr val="595959"/>
              </a:buClr>
              <a:buFont typeface="Trebuchet MS"/>
              <a:buChar char="–"/>
            </a:pP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var num = 2.5, name = "Anil" ;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624"/>
              </a:spcBef>
              <a:buClr>
                <a:srgbClr val="595959"/>
              </a:buClr>
              <a:buFont typeface="Times New Roman"/>
              <a:buChar char="–"/>
            </a:pP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Variables names must begin with a letter or underscore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624"/>
              </a:spcBef>
              <a:buClr>
                <a:srgbClr val="595959"/>
              </a:buClr>
              <a:buFont typeface="Times New Roman"/>
              <a:buChar char="–"/>
            </a:pP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Variable names are case-sensitive 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624"/>
              </a:spcBef>
              <a:buClr>
                <a:srgbClr val="595959"/>
              </a:buClr>
              <a:buFont typeface="Times New Roman"/>
              <a:buChar char="–"/>
            </a:pP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Variables are </a:t>
            </a:r>
            <a:r>
              <a:rPr b="0" i="1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untyped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(they can hold values of any type)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624"/>
              </a:spcBef>
              <a:buClr>
                <a:srgbClr val="595959"/>
              </a:buClr>
              <a:buFont typeface="Times New Roman"/>
              <a:buChar char="–"/>
            </a:pP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The word 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var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is optional (but it’s good style to use it)</a:t>
            </a:r>
            <a:endParaRPr b="0" lang="en-IN" sz="24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723"/>
              </a:spcBef>
              <a:buClr>
                <a:srgbClr val="595959"/>
              </a:buClr>
              <a:buFont typeface="Times New Roman"/>
              <a:buChar char="•"/>
            </a:pPr>
            <a:r>
              <a:rPr b="0" lang="en-GB" sz="2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Variables declared within a function are local to that function (accessible only within that function)</a:t>
            </a:r>
            <a:endParaRPr b="0" lang="en-IN" sz="28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723"/>
              </a:spcBef>
              <a:buClr>
                <a:srgbClr val="595959"/>
              </a:buClr>
              <a:buFont typeface="Times New Roman"/>
              <a:buChar char="•"/>
            </a:pPr>
            <a:r>
              <a:rPr b="0" lang="en-GB" sz="2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Variables declared outside a function are global (accessible from anywhere on the page)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78;p18"/>
          <p:cNvSpPr/>
          <p:nvPr/>
        </p:nvSpPr>
        <p:spPr>
          <a:xfrm>
            <a:off x="685800" y="541080"/>
            <a:ext cx="77720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Operators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8" name="Google Shape;79;p18"/>
          <p:cNvSpPr/>
          <p:nvPr/>
        </p:nvSpPr>
        <p:spPr>
          <a:xfrm>
            <a:off x="533520" y="1676160"/>
            <a:ext cx="8152920" cy="46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marL="341280" indent="-341280">
              <a:lnSpc>
                <a:spcPct val="90000"/>
              </a:lnSpc>
              <a:spcBef>
                <a:spcPts val="624"/>
              </a:spcBef>
              <a:buClr>
                <a:srgbClr val="595959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Arithmetic operators:</a:t>
            </a:r>
            <a:br>
              <a:rPr sz="1800"/>
            </a:b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    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+     -     *     /     %     ++     --</a:t>
            </a:r>
            <a:endParaRPr b="0" lang="en-IN" sz="2400" spc="-1" strike="noStrike">
              <a:latin typeface="Arial"/>
            </a:endParaRPr>
          </a:p>
          <a:p>
            <a:pPr marL="341280" indent="-341280">
              <a:lnSpc>
                <a:spcPct val="90000"/>
              </a:lnSpc>
              <a:spcBef>
                <a:spcPts val="624"/>
              </a:spcBef>
              <a:buClr>
                <a:srgbClr val="595959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Comparison operators:</a:t>
            </a:r>
            <a:br>
              <a:rPr sz="1800"/>
            </a:b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    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&lt;     &lt;=     ==     !=     &gt;=     &gt;</a:t>
            </a:r>
            <a:endParaRPr b="0" lang="en-IN" sz="2400" spc="-1" strike="noStrike">
              <a:latin typeface="Arial"/>
            </a:endParaRPr>
          </a:p>
          <a:p>
            <a:pPr marL="341280" indent="-341280">
              <a:lnSpc>
                <a:spcPct val="90000"/>
              </a:lnSpc>
              <a:spcBef>
                <a:spcPts val="624"/>
              </a:spcBef>
              <a:buClr>
                <a:srgbClr val="595959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Logical operators:</a:t>
            </a:r>
            <a:br>
              <a:rPr sz="1800"/>
            </a:b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    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&amp;&amp;     ||     !     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(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&amp;&amp; 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and 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|| 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are </a:t>
            </a:r>
            <a:r>
              <a:rPr b="0" i="1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short-circuit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operators)</a:t>
            </a:r>
            <a:endParaRPr b="0" lang="en-IN" sz="2400" spc="-1" strike="noStrike">
              <a:latin typeface="Arial"/>
            </a:endParaRPr>
          </a:p>
          <a:p>
            <a:pPr marL="341280" indent="-341280">
              <a:lnSpc>
                <a:spcPct val="90000"/>
              </a:lnSpc>
              <a:spcBef>
                <a:spcPts val="624"/>
              </a:spcBef>
              <a:buClr>
                <a:srgbClr val="595959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Bitwise operators:</a:t>
            </a:r>
            <a:br>
              <a:rPr sz="1800"/>
            </a:b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    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&amp;     |     ^     ~     &lt;&lt;     &gt;&gt;     &gt;&gt;&gt;</a:t>
            </a:r>
            <a:endParaRPr b="0" lang="en-IN" sz="2400" spc="-1" strike="noStrike">
              <a:latin typeface="Arial"/>
            </a:endParaRPr>
          </a:p>
          <a:p>
            <a:pPr marL="341280" indent="-341280">
              <a:lnSpc>
                <a:spcPct val="90000"/>
              </a:lnSpc>
              <a:spcBef>
                <a:spcPts val="624"/>
              </a:spcBef>
              <a:buClr>
                <a:srgbClr val="595959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Assignment operators:</a:t>
            </a:r>
            <a:br>
              <a:rPr sz="1800"/>
            </a:b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    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+=   -=   *=   /=   %=   &lt;&lt;=   &gt;&gt;=   &gt;&gt;&gt;=   &amp;=   ^=   |=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0" dur="indefinite" restart="never" nodeType="tmRoot">
          <p:childTnLst>
            <p:seq>
              <p:cTn id="81" dur="indefinite" nodeType="mainSeq">
                <p:childTnLst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4;p19"/>
          <p:cNvSpPr/>
          <p:nvPr/>
        </p:nvSpPr>
        <p:spPr>
          <a:xfrm>
            <a:off x="685800" y="531720"/>
            <a:ext cx="77720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Operators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0" name="Google Shape;85;p19"/>
          <p:cNvSpPr/>
          <p:nvPr/>
        </p:nvSpPr>
        <p:spPr>
          <a:xfrm>
            <a:off x="685800" y="1523520"/>
            <a:ext cx="7772040" cy="48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1280" indent="-341280">
              <a:lnSpc>
                <a:spcPct val="90000"/>
              </a:lnSpc>
              <a:buClr>
                <a:srgbClr val="595959"/>
              </a:buClr>
              <a:buFont typeface="Times New Roman"/>
              <a:buChar char="•"/>
            </a:pPr>
            <a:r>
              <a:rPr b="0" lang="en-GB" sz="2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String operator:</a:t>
            </a:r>
            <a:br>
              <a:rPr sz="1800"/>
            </a:br>
            <a:r>
              <a:rPr b="0" lang="en-GB" sz="2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    </a:t>
            </a:r>
            <a:r>
              <a:rPr b="0" lang="en-GB" sz="2800" spc="-1" strike="noStrike">
                <a:solidFill>
                  <a:srgbClr val="595959"/>
                </a:solidFill>
                <a:latin typeface="Trebuchet MS"/>
                <a:ea typeface="Trebuchet MS"/>
              </a:rPr>
              <a:t>+</a:t>
            </a:r>
            <a:endParaRPr b="0" lang="en-IN" sz="2800" spc="-1" strike="noStrike">
              <a:latin typeface="Arial"/>
            </a:endParaRPr>
          </a:p>
          <a:p>
            <a:pPr marL="341280" indent="-341280">
              <a:lnSpc>
                <a:spcPct val="90000"/>
              </a:lnSpc>
              <a:spcBef>
                <a:spcPts val="723"/>
              </a:spcBef>
              <a:buClr>
                <a:srgbClr val="595959"/>
              </a:buClr>
              <a:buFont typeface="Times New Roman"/>
              <a:buChar char="•"/>
            </a:pPr>
            <a:r>
              <a:rPr b="0" lang="en-GB" sz="2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The conditional operator:</a:t>
            </a:r>
            <a:br>
              <a:rPr sz="1800"/>
            </a:br>
            <a:r>
              <a:rPr b="0" lang="en-GB" sz="2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    </a:t>
            </a:r>
            <a:r>
              <a:rPr b="0" i="1" lang="en-GB" sz="2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condition</a:t>
            </a:r>
            <a:r>
              <a:rPr b="0" lang="en-GB" sz="2800" spc="-1" strike="noStrike">
                <a:solidFill>
                  <a:srgbClr val="595959"/>
                </a:solidFill>
                <a:latin typeface="Trebuchet MS"/>
                <a:ea typeface="Trebuchet MS"/>
              </a:rPr>
              <a:t> ? </a:t>
            </a:r>
            <a:r>
              <a:rPr b="0" i="1" lang="en-GB" sz="2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value_if_true</a:t>
            </a:r>
            <a:r>
              <a:rPr b="0" lang="en-GB" sz="2800" spc="-1" strike="noStrike">
                <a:solidFill>
                  <a:srgbClr val="595959"/>
                </a:solidFill>
                <a:latin typeface="Trebuchet MS"/>
                <a:ea typeface="Trebuchet MS"/>
              </a:rPr>
              <a:t> : </a:t>
            </a:r>
            <a:r>
              <a:rPr b="0" i="1" lang="en-GB" sz="2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value_if_false</a:t>
            </a:r>
            <a:endParaRPr b="0" lang="en-IN" sz="2800" spc="-1" strike="noStrike">
              <a:latin typeface="Arial"/>
            </a:endParaRPr>
          </a:p>
          <a:p>
            <a:pPr marL="341280" indent="-341280">
              <a:lnSpc>
                <a:spcPct val="90000"/>
              </a:lnSpc>
              <a:spcBef>
                <a:spcPts val="723"/>
              </a:spcBef>
              <a:buClr>
                <a:srgbClr val="595959"/>
              </a:buClr>
              <a:buFont typeface="Times New Roman"/>
              <a:buChar char="•"/>
            </a:pPr>
            <a:r>
              <a:rPr b="0" lang="en-GB" sz="2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Special equality tests:</a:t>
            </a:r>
            <a:endParaRPr b="0" lang="en-IN" sz="2800" spc="-1" strike="noStrike"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624"/>
              </a:spcBef>
              <a:buClr>
                <a:srgbClr val="595959"/>
              </a:buClr>
              <a:buFont typeface="Trebuchet MS"/>
              <a:buChar char="–"/>
            </a:pP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== 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and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 != 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try to convert their operands to the same type before performing the test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624"/>
              </a:spcBef>
              <a:buClr>
                <a:srgbClr val="595959"/>
              </a:buClr>
              <a:buFont typeface="Trebuchet MS"/>
              <a:buChar char="–"/>
            </a:pP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=== 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and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 !== 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consider their operands </a:t>
            </a:r>
            <a:r>
              <a:rPr b="0" i="1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unequal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if they are of different types </a:t>
            </a:r>
            <a:endParaRPr b="0" lang="en-IN" sz="2400" spc="-1" strike="noStrike">
              <a:latin typeface="Arial"/>
            </a:endParaRPr>
          </a:p>
          <a:p>
            <a:pPr marL="341280" indent="-341280">
              <a:lnSpc>
                <a:spcPct val="90000"/>
              </a:lnSpc>
              <a:spcBef>
                <a:spcPts val="723"/>
              </a:spcBef>
              <a:buClr>
                <a:srgbClr val="595959"/>
              </a:buClr>
              <a:buFont typeface="Times New Roman"/>
              <a:buChar char="•"/>
            </a:pPr>
            <a:r>
              <a:rPr b="0" lang="en-GB" sz="2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Additional operators (to be discussed):</a:t>
            </a:r>
            <a:br>
              <a:rPr sz="1800"/>
            </a:br>
            <a:r>
              <a:rPr b="0" lang="en-GB" sz="2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	</a:t>
            </a:r>
            <a:r>
              <a:rPr b="0" lang="en-GB" sz="2800" spc="-1" strike="noStrike">
                <a:solidFill>
                  <a:srgbClr val="595959"/>
                </a:solidFill>
                <a:latin typeface="Trebuchet MS"/>
                <a:ea typeface="Trebuchet MS"/>
              </a:rPr>
              <a:t>new     typeof     void     delete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2" dur="indefinite" restart="never" nodeType="tmRoot">
          <p:childTnLst>
            <p:seq>
              <p:cTn id="113" dur="indefinite" nodeType="mainSeq">
                <p:childTnLst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5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5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90;p20"/>
          <p:cNvSpPr/>
          <p:nvPr/>
        </p:nvSpPr>
        <p:spPr>
          <a:xfrm>
            <a:off x="685800" y="531720"/>
            <a:ext cx="77720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Comments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2" name="Google Shape;91;p20"/>
          <p:cNvSpPr/>
          <p:nvPr/>
        </p:nvSpPr>
        <p:spPr>
          <a:xfrm>
            <a:off x="685800" y="1675800"/>
            <a:ext cx="7772040" cy="48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1280" indent="-341280">
              <a:lnSpc>
                <a:spcPct val="100000"/>
              </a:lnSpc>
              <a:buClr>
                <a:srgbClr val="595959"/>
              </a:buClr>
              <a:buFont typeface="Times New Roman"/>
              <a:buChar char="•"/>
            </a:pPr>
            <a:r>
              <a:rPr b="0" lang="en-GB" sz="2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Comments are as in C or Java:</a:t>
            </a:r>
            <a:endParaRPr b="0" lang="en-IN" sz="28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624"/>
              </a:spcBef>
              <a:buClr>
                <a:srgbClr val="595959"/>
              </a:buClr>
              <a:buFont typeface="Times New Roman"/>
              <a:buChar char="–"/>
            </a:pP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Comment Single Line 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624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// to comment a line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624"/>
              </a:spcBef>
              <a:buClr>
                <a:srgbClr val="595959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Comment a block of code 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624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 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/*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624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 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Multilines comment 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624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 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*/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723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4" dur="indefinite" restart="never" nodeType="tmRoot">
          <p:childTnLst>
            <p:seq>
              <p:cTn id="145" dur="indefinite" nodeType="mainSeq">
                <p:childTnLst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5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5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500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" dur="500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6;p21"/>
          <p:cNvSpPr/>
          <p:nvPr/>
        </p:nvSpPr>
        <p:spPr>
          <a:xfrm>
            <a:off x="685800" y="531720"/>
            <a:ext cx="77720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Statements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4" name="Google Shape;97;p21"/>
          <p:cNvSpPr/>
          <p:nvPr/>
        </p:nvSpPr>
        <p:spPr>
          <a:xfrm>
            <a:off x="685800" y="1676520"/>
            <a:ext cx="77720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b="0" lang="en-GB" sz="2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Most JavaScript statements are also borrowed from C</a:t>
            </a:r>
            <a:endParaRPr b="0" lang="en-IN" sz="28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624"/>
              </a:spcBef>
              <a:buClr>
                <a:srgbClr val="595959"/>
              </a:buClr>
              <a:buFont typeface="Times New Roman"/>
              <a:buChar char="–"/>
            </a:pP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Assignment: 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greeting = “Hello World”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624"/>
              </a:spcBef>
              <a:buClr>
                <a:srgbClr val="595959"/>
              </a:buClr>
              <a:buFont typeface="Times New Roman"/>
              <a:buChar char="–"/>
            </a:pP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Compound statement:</a:t>
            </a:r>
            <a:br>
              <a:rPr sz="1800"/>
            </a:b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    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{ </a:t>
            </a:r>
            <a:r>
              <a:rPr b="0" i="1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statement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; ...; </a:t>
            </a:r>
            <a:r>
              <a:rPr b="0" i="1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statement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 }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624"/>
              </a:spcBef>
              <a:buClr>
                <a:srgbClr val="595959"/>
              </a:buClr>
              <a:buFont typeface="Times New Roman"/>
              <a:buChar char="–"/>
            </a:pP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If statements:</a:t>
            </a:r>
            <a:br>
              <a:rPr sz="1800"/>
            </a:b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    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if (</a:t>
            </a:r>
            <a:r>
              <a:rPr b="0" i="1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condition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) </a:t>
            </a:r>
            <a:r>
              <a:rPr b="0" i="1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statement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;</a:t>
            </a:r>
            <a:br>
              <a:rPr sz="1800"/>
            </a:b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    if (</a:t>
            </a:r>
            <a:r>
              <a:rPr b="0" i="1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condition</a:t>
            </a: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) </a:t>
            </a:r>
            <a:r>
              <a:rPr b="0" i="1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statement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; else </a:t>
            </a:r>
            <a:r>
              <a:rPr b="0" i="1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statement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;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624"/>
              </a:spcBef>
              <a:buClr>
                <a:srgbClr val="595959"/>
              </a:buClr>
              <a:buFont typeface="Times New Roman"/>
              <a:buChar char="–"/>
            </a:pP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Familiar loop statements:</a:t>
            </a:r>
            <a:br>
              <a:rPr sz="1800"/>
            </a:br>
            <a:r>
              <a:rPr b="0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    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while (</a:t>
            </a:r>
            <a:r>
              <a:rPr b="0" i="1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condition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) </a:t>
            </a:r>
            <a:r>
              <a:rPr b="0" i="1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statement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;</a:t>
            </a:r>
            <a:br>
              <a:rPr sz="1800"/>
            </a:b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    do </a:t>
            </a:r>
            <a:r>
              <a:rPr b="0" i="1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statement 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while (</a:t>
            </a:r>
            <a:r>
              <a:rPr b="0" i="1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condition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);</a:t>
            </a:r>
            <a:br>
              <a:rPr sz="1800"/>
            </a:b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    for (</a:t>
            </a:r>
            <a:r>
              <a:rPr b="0" i="1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initialization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; </a:t>
            </a:r>
            <a:r>
              <a:rPr b="0" i="1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condition</a:t>
            </a:r>
            <a:r>
              <a:rPr b="0" i="1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;</a:t>
            </a:r>
            <a:r>
              <a:rPr b="0" i="1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increment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) </a:t>
            </a:r>
            <a:r>
              <a:rPr b="0" i="1" lang="en-GB" sz="24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statement</a:t>
            </a:r>
            <a:r>
              <a:rPr b="0" lang="en-GB" sz="2400" spc="-1" strike="noStrike">
                <a:solidFill>
                  <a:srgbClr val="595959"/>
                </a:solidFill>
                <a:latin typeface="Trebuchet MS"/>
                <a:ea typeface="Trebuchet MS"/>
              </a:rPr>
              <a:t>;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6" dur="indefinite" restart="never" nodeType="tmRoot">
          <p:childTnLst>
            <p:seq>
              <p:cTn id="187" dur="indefinite" nodeType="mainSeq">
                <p:childTnLst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2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02;p22"/>
          <p:cNvSpPr/>
          <p:nvPr/>
        </p:nvSpPr>
        <p:spPr>
          <a:xfrm>
            <a:off x="685800" y="531720"/>
            <a:ext cx="77720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Object literals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6" name="Google Shape;103;p22"/>
          <p:cNvSpPr/>
          <p:nvPr/>
        </p:nvSpPr>
        <p:spPr>
          <a:xfrm>
            <a:off x="685800" y="1523520"/>
            <a:ext cx="7772040" cy="48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You don’t declare the 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types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 variables in JavaScript</a:t>
            </a:r>
            <a:endParaRPr b="0" lang="en-IN" sz="24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JavaScript has object </a:t>
            </a:r>
            <a:r>
              <a:rPr b="0" i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literals,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written with this syntax: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Trebuchet MS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user1={uname:'scooby',age:5};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522"/>
              </a:spcBef>
              <a:buClr>
                <a:srgbClr val="000000"/>
              </a:buClr>
              <a:buFont typeface="Trebuchet MS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fields are </a:t>
            </a: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uname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age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endParaRPr b="0" lang="en-IN" sz="20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522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Field </a:t>
            </a:r>
            <a:r>
              <a:rPr b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uname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is assigned string value </a:t>
            </a:r>
            <a:r>
              <a:rPr b="1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'scooby'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522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Field </a:t>
            </a:r>
            <a:r>
              <a:rPr b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age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is assigned number value </a:t>
            </a:r>
            <a:r>
              <a:rPr b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" dur="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08;p23"/>
          <p:cNvSpPr/>
          <p:nvPr/>
        </p:nvSpPr>
        <p:spPr>
          <a:xfrm>
            <a:off x="685800" y="531720"/>
            <a:ext cx="77720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Three ways to create an object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8" name="Google Shape;109;p23"/>
          <p:cNvSpPr/>
          <p:nvPr/>
        </p:nvSpPr>
        <p:spPr>
          <a:xfrm>
            <a:off x="685800" y="1523520"/>
            <a:ext cx="7772040" cy="48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You can use an object literal: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73"/>
              </a:spcBef>
              <a:buClr>
                <a:srgbClr val="000000"/>
              </a:buClr>
              <a:buFont typeface="Trebuchet MS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var user = { name: "scooby", age:5 }</a:t>
            </a:r>
            <a:endParaRPr b="0" lang="en-IN" sz="18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You can use </a:t>
            </a:r>
            <a:r>
              <a:rPr b="0" lang="en-GB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new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to create a “blank” object, and add fields to it later: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73"/>
              </a:spcBef>
              <a:buClr>
                <a:srgbClr val="000000"/>
              </a:buClr>
              <a:buFont typeface="Trebuchet MS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var user = new Object();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user.name = "scooby";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user.age = 5;</a:t>
            </a:r>
            <a:endParaRPr b="0" lang="en-IN" sz="18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You can write and use a constructor:</a:t>
            </a:r>
            <a:endParaRPr b="0" lang="en-IN" sz="24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522"/>
              </a:spcBef>
              <a:buClr>
                <a:srgbClr val="000000"/>
              </a:buClr>
              <a:buFont typeface="Trebuchet MS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function User(name, age) {  </a:t>
            </a:r>
            <a:endParaRPr b="0" lang="en-IN" sz="20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522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</a:t>
            </a: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this.name = name;</a:t>
            </a:r>
            <a:br>
              <a:rPr sz="1800"/>
            </a:b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this.age = age;</a:t>
            </a:r>
            <a:br>
              <a:rPr sz="1800"/>
            </a:b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}</a:t>
            </a:r>
            <a:endParaRPr b="0" lang="en-IN" sz="2000" spc="-1" strike="noStrike"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522"/>
              </a:spcBef>
              <a:buClr>
                <a:srgbClr val="000000"/>
              </a:buClr>
              <a:buFont typeface="Trebuchet MS"/>
              <a:buChar char="–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var user = new User("scooby", 5);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5" dur="indefinite" restart="never" nodeType="tmRoot">
          <p:childTnLst>
            <p:seq>
              <p:cTn id="246" dur="indefinite" nodeType="mainSeq">
                <p:childTnLst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1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6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6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1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6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1" dur="5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6" dur="500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2023-07-14T08:59:09Z</dcterms:modified>
  <cp:revision>2</cp:revision>
  <dc:subject/>
  <dc:title/>
</cp:coreProperties>
</file>