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3" r:id="rId10"/>
    <p:sldId id="267" r:id="rId11"/>
    <p:sldId id="266"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r>
              <a:rPr lang="en-US"/>
              <a:t>Students placed in company based on levels</a:t>
            </a:r>
          </a:p>
        </c:rich>
      </c:tx>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pieChart>
        <c:varyColors val="1"/>
        <c:ser>
          <c:idx val="0"/>
          <c:order val="0"/>
          <c:tx>
            <c:strRef>
              <c:f>Sheet1!$B$1</c:f>
              <c:strCache>
                <c:ptCount val="1"/>
                <c:pt idx="0">
                  <c:v>Students</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9820-44B6-A402-30D4E1AF5364}"/>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9820-44B6-A402-30D4E1AF5364}"/>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9820-44B6-A402-30D4E1AF536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Level 1 Students</c:v>
                </c:pt>
                <c:pt idx="1">
                  <c:v>Level 2 Students</c:v>
                </c:pt>
                <c:pt idx="2">
                  <c:v>Level 3 Students</c:v>
                </c:pt>
              </c:strCache>
            </c:strRef>
          </c:cat>
          <c:val>
            <c:numRef>
              <c:f>Sheet1!$B$2:$B$4</c:f>
              <c:numCache>
                <c:formatCode>General</c:formatCode>
                <c:ptCount val="3"/>
                <c:pt idx="0">
                  <c:v>80</c:v>
                </c:pt>
                <c:pt idx="1">
                  <c:v>60</c:v>
                </c:pt>
                <c:pt idx="2">
                  <c:v>40</c:v>
                </c:pt>
              </c:numCache>
            </c:numRef>
          </c:val>
          <c:extLst>
            <c:ext xmlns:c16="http://schemas.microsoft.com/office/drawing/2014/chart" uri="{C3380CC4-5D6E-409C-BE32-E72D297353CC}">
              <c16:uniqueId val="{00000000-87E2-436B-8E0D-1C421DD20EC3}"/>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Intake based on Company Tier As per Career Cell</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Students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74D-4B9E-855D-FB69384E1B1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74D-4B9E-855D-FB69384E1B1B}"/>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74D-4B9E-855D-FB69384E1B1B}"/>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DF0-4A71-8C92-2147035DA3E0}"/>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Tier 1 Company</c:v>
                </c:pt>
                <c:pt idx="1">
                  <c:v>Tier 2 Company</c:v>
                </c:pt>
                <c:pt idx="2">
                  <c:v>Tier 3 Company</c:v>
                </c:pt>
                <c:pt idx="3">
                  <c:v>Tier 4 Company</c:v>
                </c:pt>
              </c:strCache>
            </c:strRef>
          </c:cat>
          <c:val>
            <c:numRef>
              <c:f>Sheet1!$B$2:$B$5</c:f>
              <c:numCache>
                <c:formatCode>General</c:formatCode>
                <c:ptCount val="4"/>
                <c:pt idx="0">
                  <c:v>40</c:v>
                </c:pt>
                <c:pt idx="1">
                  <c:v>40</c:v>
                </c:pt>
                <c:pt idx="2">
                  <c:v>40</c:v>
                </c:pt>
                <c:pt idx="3">
                  <c:v>30</c:v>
                </c:pt>
              </c:numCache>
            </c:numRef>
          </c:val>
          <c:extLst>
            <c:ext xmlns:c16="http://schemas.microsoft.com/office/drawing/2014/chart" uri="{C3380CC4-5D6E-409C-BE32-E72D297353CC}">
              <c16:uniqueId val="{00000006-074D-4B9E-855D-FB69384E1B1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Student</a:t>
            </a:r>
            <a:r>
              <a:rPr lang="en-US" baseline="0" dirty="0"/>
              <a:t> to Company Data</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Level 1 Students</c:v>
                </c:pt>
              </c:strCache>
            </c:strRef>
          </c:tx>
          <c:spPr>
            <a:solidFill>
              <a:schemeClr val="accent1"/>
            </a:solidFill>
            <a:ln>
              <a:noFill/>
            </a:ln>
            <a:effectLst/>
          </c:spPr>
          <c:invertIfNegative val="0"/>
          <c:cat>
            <c:strRef>
              <c:f>Sheet1!$A$2:$A$5</c:f>
              <c:strCache>
                <c:ptCount val="4"/>
                <c:pt idx="0">
                  <c:v>Tier 1 Company</c:v>
                </c:pt>
                <c:pt idx="1">
                  <c:v>Tier 2 Company</c:v>
                </c:pt>
                <c:pt idx="2">
                  <c:v>Tier 3 Company</c:v>
                </c:pt>
                <c:pt idx="3">
                  <c:v>Tier 4 Company</c:v>
                </c:pt>
              </c:strCache>
            </c:strRef>
          </c:cat>
          <c:val>
            <c:numRef>
              <c:f>Sheet1!$B$2:$B$5</c:f>
              <c:numCache>
                <c:formatCode>General</c:formatCode>
                <c:ptCount val="4"/>
                <c:pt idx="0">
                  <c:v>47</c:v>
                </c:pt>
                <c:pt idx="1">
                  <c:v>15</c:v>
                </c:pt>
                <c:pt idx="2">
                  <c:v>10</c:v>
                </c:pt>
                <c:pt idx="3">
                  <c:v>8</c:v>
                </c:pt>
              </c:numCache>
            </c:numRef>
          </c:val>
          <c:extLst>
            <c:ext xmlns:c16="http://schemas.microsoft.com/office/drawing/2014/chart" uri="{C3380CC4-5D6E-409C-BE32-E72D297353CC}">
              <c16:uniqueId val="{00000000-2527-405A-B1A2-F6D18A7EEDB1}"/>
            </c:ext>
          </c:extLst>
        </c:ser>
        <c:ser>
          <c:idx val="1"/>
          <c:order val="1"/>
          <c:tx>
            <c:strRef>
              <c:f>Sheet1!$C$1</c:f>
              <c:strCache>
                <c:ptCount val="1"/>
                <c:pt idx="0">
                  <c:v>Level 2 Students</c:v>
                </c:pt>
              </c:strCache>
            </c:strRef>
          </c:tx>
          <c:spPr>
            <a:solidFill>
              <a:schemeClr val="accent2"/>
            </a:solidFill>
            <a:ln>
              <a:noFill/>
            </a:ln>
            <a:effectLst/>
          </c:spPr>
          <c:invertIfNegative val="0"/>
          <c:cat>
            <c:strRef>
              <c:f>Sheet1!$A$2:$A$5</c:f>
              <c:strCache>
                <c:ptCount val="4"/>
                <c:pt idx="0">
                  <c:v>Tier 1 Company</c:v>
                </c:pt>
                <c:pt idx="1">
                  <c:v>Tier 2 Company</c:v>
                </c:pt>
                <c:pt idx="2">
                  <c:v>Tier 3 Company</c:v>
                </c:pt>
                <c:pt idx="3">
                  <c:v>Tier 4 Company</c:v>
                </c:pt>
              </c:strCache>
            </c:strRef>
          </c:cat>
          <c:val>
            <c:numRef>
              <c:f>Sheet1!$C$2:$C$5</c:f>
              <c:numCache>
                <c:formatCode>General</c:formatCode>
                <c:ptCount val="4"/>
                <c:pt idx="0">
                  <c:v>12</c:v>
                </c:pt>
                <c:pt idx="1">
                  <c:v>20</c:v>
                </c:pt>
                <c:pt idx="2">
                  <c:v>20</c:v>
                </c:pt>
                <c:pt idx="3">
                  <c:v>8</c:v>
                </c:pt>
              </c:numCache>
            </c:numRef>
          </c:val>
          <c:extLst>
            <c:ext xmlns:c16="http://schemas.microsoft.com/office/drawing/2014/chart" uri="{C3380CC4-5D6E-409C-BE32-E72D297353CC}">
              <c16:uniqueId val="{00000001-2527-405A-B1A2-F6D18A7EEDB1}"/>
            </c:ext>
          </c:extLst>
        </c:ser>
        <c:ser>
          <c:idx val="2"/>
          <c:order val="2"/>
          <c:tx>
            <c:strRef>
              <c:f>Sheet1!$D$1</c:f>
              <c:strCache>
                <c:ptCount val="1"/>
                <c:pt idx="0">
                  <c:v>Level 3 Students</c:v>
                </c:pt>
              </c:strCache>
            </c:strRef>
          </c:tx>
          <c:spPr>
            <a:solidFill>
              <a:schemeClr val="accent3"/>
            </a:solidFill>
            <a:ln>
              <a:noFill/>
            </a:ln>
            <a:effectLst/>
          </c:spPr>
          <c:invertIfNegative val="0"/>
          <c:cat>
            <c:strRef>
              <c:f>Sheet1!$A$2:$A$5</c:f>
              <c:strCache>
                <c:ptCount val="4"/>
                <c:pt idx="0">
                  <c:v>Tier 1 Company</c:v>
                </c:pt>
                <c:pt idx="1">
                  <c:v>Tier 2 Company</c:v>
                </c:pt>
                <c:pt idx="2">
                  <c:v>Tier 3 Company</c:v>
                </c:pt>
                <c:pt idx="3">
                  <c:v>Tier 4 Company</c:v>
                </c:pt>
              </c:strCache>
            </c:strRef>
          </c:cat>
          <c:val>
            <c:numRef>
              <c:f>Sheet1!$D$2:$D$5</c:f>
              <c:numCache>
                <c:formatCode>General</c:formatCode>
                <c:ptCount val="4"/>
                <c:pt idx="0">
                  <c:v>1</c:v>
                </c:pt>
                <c:pt idx="1">
                  <c:v>5</c:v>
                </c:pt>
                <c:pt idx="2">
                  <c:v>10</c:v>
                </c:pt>
                <c:pt idx="3">
                  <c:v>4</c:v>
                </c:pt>
              </c:numCache>
            </c:numRef>
          </c:val>
          <c:extLst>
            <c:ext xmlns:c16="http://schemas.microsoft.com/office/drawing/2014/chart" uri="{C3380CC4-5D6E-409C-BE32-E72D297353CC}">
              <c16:uniqueId val="{00000002-2527-405A-B1A2-F6D18A7EEDB1}"/>
            </c:ext>
          </c:extLst>
        </c:ser>
        <c:dLbls>
          <c:showLegendKey val="0"/>
          <c:showVal val="0"/>
          <c:showCatName val="0"/>
          <c:showSerName val="0"/>
          <c:showPercent val="0"/>
          <c:showBubbleSize val="0"/>
        </c:dLbls>
        <c:gapWidth val="219"/>
        <c:overlap val="-27"/>
        <c:axId val="374875040"/>
        <c:axId val="559411920"/>
      </c:barChart>
      <c:catAx>
        <c:axId val="374875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9411920"/>
        <c:crosses val="autoZero"/>
        <c:auto val="1"/>
        <c:lblAlgn val="ctr"/>
        <c:lblOffset val="100"/>
        <c:noMultiLvlLbl val="0"/>
      </c:catAx>
      <c:valAx>
        <c:axId val="559411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4875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Departments with</a:t>
            </a:r>
            <a:r>
              <a:rPr lang="en-US" baseline="0" dirty="0"/>
              <a:t> Employed Students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Level 1 Students</c:v>
                </c:pt>
              </c:strCache>
            </c:strRef>
          </c:tx>
          <c:spPr>
            <a:solidFill>
              <a:schemeClr val="accent1"/>
            </a:solidFill>
            <a:ln>
              <a:noFill/>
            </a:ln>
            <a:effectLst/>
          </c:spPr>
          <c:invertIfNegative val="0"/>
          <c:cat>
            <c:strRef>
              <c:f>Sheet1!$A$2:$A$6</c:f>
              <c:strCache>
                <c:ptCount val="5"/>
                <c:pt idx="0">
                  <c:v>Computer Science</c:v>
                </c:pt>
                <c:pt idx="1">
                  <c:v>Information Systems</c:v>
                </c:pt>
                <c:pt idx="2">
                  <c:v>Engineering Management</c:v>
                </c:pt>
                <c:pt idx="3">
                  <c:v>Construction Management</c:v>
                </c:pt>
                <c:pt idx="4">
                  <c:v>Health Manegement</c:v>
                </c:pt>
              </c:strCache>
            </c:strRef>
          </c:cat>
          <c:val>
            <c:numRef>
              <c:f>Sheet1!$B$2:$B$6</c:f>
              <c:numCache>
                <c:formatCode>General</c:formatCode>
                <c:ptCount val="5"/>
                <c:pt idx="0">
                  <c:v>20</c:v>
                </c:pt>
                <c:pt idx="1">
                  <c:v>30</c:v>
                </c:pt>
                <c:pt idx="2">
                  <c:v>11</c:v>
                </c:pt>
                <c:pt idx="3">
                  <c:v>10</c:v>
                </c:pt>
                <c:pt idx="4">
                  <c:v>9</c:v>
                </c:pt>
              </c:numCache>
            </c:numRef>
          </c:val>
          <c:extLst>
            <c:ext xmlns:c16="http://schemas.microsoft.com/office/drawing/2014/chart" uri="{C3380CC4-5D6E-409C-BE32-E72D297353CC}">
              <c16:uniqueId val="{00000000-F5F9-4576-9309-CC6989993105}"/>
            </c:ext>
          </c:extLst>
        </c:ser>
        <c:ser>
          <c:idx val="1"/>
          <c:order val="1"/>
          <c:tx>
            <c:strRef>
              <c:f>Sheet1!$C$1</c:f>
              <c:strCache>
                <c:ptCount val="1"/>
                <c:pt idx="0">
                  <c:v>Level 1 Students2</c:v>
                </c:pt>
              </c:strCache>
            </c:strRef>
          </c:tx>
          <c:spPr>
            <a:solidFill>
              <a:schemeClr val="accent2"/>
            </a:solidFill>
            <a:ln>
              <a:noFill/>
            </a:ln>
            <a:effectLst/>
          </c:spPr>
          <c:invertIfNegative val="0"/>
          <c:cat>
            <c:strRef>
              <c:f>Sheet1!$A$2:$A$6</c:f>
              <c:strCache>
                <c:ptCount val="5"/>
                <c:pt idx="0">
                  <c:v>Computer Science</c:v>
                </c:pt>
                <c:pt idx="1">
                  <c:v>Information Systems</c:v>
                </c:pt>
                <c:pt idx="2">
                  <c:v>Engineering Management</c:v>
                </c:pt>
                <c:pt idx="3">
                  <c:v>Construction Management</c:v>
                </c:pt>
                <c:pt idx="4">
                  <c:v>Health Manegement</c:v>
                </c:pt>
              </c:strCache>
            </c:strRef>
          </c:cat>
          <c:val>
            <c:numRef>
              <c:f>Sheet1!$C$2:$C$6</c:f>
              <c:numCache>
                <c:formatCode>General</c:formatCode>
                <c:ptCount val="5"/>
                <c:pt idx="0">
                  <c:v>10</c:v>
                </c:pt>
                <c:pt idx="1">
                  <c:v>20</c:v>
                </c:pt>
                <c:pt idx="2">
                  <c:v>10</c:v>
                </c:pt>
                <c:pt idx="3">
                  <c:v>10</c:v>
                </c:pt>
                <c:pt idx="4">
                  <c:v>10</c:v>
                </c:pt>
              </c:numCache>
            </c:numRef>
          </c:val>
          <c:extLst>
            <c:ext xmlns:c16="http://schemas.microsoft.com/office/drawing/2014/chart" uri="{C3380CC4-5D6E-409C-BE32-E72D297353CC}">
              <c16:uniqueId val="{00000001-F5F9-4576-9309-CC6989993105}"/>
            </c:ext>
          </c:extLst>
        </c:ser>
        <c:ser>
          <c:idx val="2"/>
          <c:order val="2"/>
          <c:tx>
            <c:strRef>
              <c:f>Sheet1!$D$1</c:f>
              <c:strCache>
                <c:ptCount val="1"/>
                <c:pt idx="0">
                  <c:v>Level 1 Students3</c:v>
                </c:pt>
              </c:strCache>
            </c:strRef>
          </c:tx>
          <c:spPr>
            <a:solidFill>
              <a:schemeClr val="accent3"/>
            </a:solidFill>
            <a:ln>
              <a:noFill/>
            </a:ln>
            <a:effectLst/>
          </c:spPr>
          <c:invertIfNegative val="0"/>
          <c:cat>
            <c:strRef>
              <c:f>Sheet1!$A$2:$A$6</c:f>
              <c:strCache>
                <c:ptCount val="5"/>
                <c:pt idx="0">
                  <c:v>Computer Science</c:v>
                </c:pt>
                <c:pt idx="1">
                  <c:v>Information Systems</c:v>
                </c:pt>
                <c:pt idx="2">
                  <c:v>Engineering Management</c:v>
                </c:pt>
                <c:pt idx="3">
                  <c:v>Construction Management</c:v>
                </c:pt>
                <c:pt idx="4">
                  <c:v>Health Manegement</c:v>
                </c:pt>
              </c:strCache>
            </c:strRef>
          </c:cat>
          <c:val>
            <c:numRef>
              <c:f>Sheet1!$D$2:$D$6</c:f>
              <c:numCache>
                <c:formatCode>General</c:formatCode>
                <c:ptCount val="5"/>
                <c:pt idx="0">
                  <c:v>10</c:v>
                </c:pt>
                <c:pt idx="1">
                  <c:v>12</c:v>
                </c:pt>
                <c:pt idx="2">
                  <c:v>4</c:v>
                </c:pt>
                <c:pt idx="3">
                  <c:v>5</c:v>
                </c:pt>
                <c:pt idx="4">
                  <c:v>9</c:v>
                </c:pt>
              </c:numCache>
            </c:numRef>
          </c:val>
          <c:extLst>
            <c:ext xmlns:c16="http://schemas.microsoft.com/office/drawing/2014/chart" uri="{C3380CC4-5D6E-409C-BE32-E72D297353CC}">
              <c16:uniqueId val="{00000002-F5F9-4576-9309-CC6989993105}"/>
            </c:ext>
          </c:extLst>
        </c:ser>
        <c:dLbls>
          <c:showLegendKey val="0"/>
          <c:showVal val="0"/>
          <c:showCatName val="0"/>
          <c:showSerName val="0"/>
          <c:showPercent val="0"/>
          <c:showBubbleSize val="0"/>
        </c:dLbls>
        <c:gapWidth val="150"/>
        <c:overlap val="100"/>
        <c:axId val="323448512"/>
        <c:axId val="559411504"/>
      </c:barChart>
      <c:catAx>
        <c:axId val="323448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9411504"/>
        <c:crosses val="autoZero"/>
        <c:auto val="1"/>
        <c:lblAlgn val="ctr"/>
        <c:lblOffset val="100"/>
        <c:noMultiLvlLbl val="0"/>
      </c:catAx>
      <c:valAx>
        <c:axId val="559411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3448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pieChart>
        <c:varyColors val="1"/>
        <c:ser>
          <c:idx val="0"/>
          <c:order val="0"/>
          <c:tx>
            <c:strRef>
              <c:f>Sheet1!$B$1</c:f>
              <c:strCache>
                <c:ptCount val="1"/>
                <c:pt idx="0">
                  <c:v>Level 1 Students</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2AB1-4FF4-806A-34226F0F6FC0}"/>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2AB1-4FF4-806A-34226F0F6FC0}"/>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2AB1-4FF4-806A-34226F0F6FC0}"/>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7-2AB1-4FF4-806A-34226F0F6FC0}"/>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09-2AB1-4FF4-806A-34226F0F6FC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Computer Science</c:v>
                </c:pt>
                <c:pt idx="1">
                  <c:v>Information Systems</c:v>
                </c:pt>
                <c:pt idx="2">
                  <c:v>Engineering Management</c:v>
                </c:pt>
                <c:pt idx="3">
                  <c:v>Construction Management</c:v>
                </c:pt>
                <c:pt idx="4">
                  <c:v>Health Manegement</c:v>
                </c:pt>
              </c:strCache>
            </c:strRef>
          </c:cat>
          <c:val>
            <c:numRef>
              <c:f>Sheet1!$B$2:$B$6</c:f>
              <c:numCache>
                <c:formatCode>General</c:formatCode>
                <c:ptCount val="5"/>
                <c:pt idx="0">
                  <c:v>20</c:v>
                </c:pt>
                <c:pt idx="1">
                  <c:v>30</c:v>
                </c:pt>
                <c:pt idx="2">
                  <c:v>11</c:v>
                </c:pt>
                <c:pt idx="3">
                  <c:v>10</c:v>
                </c:pt>
                <c:pt idx="4">
                  <c:v>9</c:v>
                </c:pt>
              </c:numCache>
            </c:numRef>
          </c:val>
          <c:extLst>
            <c:ext xmlns:c16="http://schemas.microsoft.com/office/drawing/2014/chart" uri="{C3380CC4-5D6E-409C-BE32-E72D297353CC}">
              <c16:uniqueId val="{00000000-A580-4B0C-9AF9-674BF90D237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AFB88D-C750-4F9F-95DD-817A2F5E435A}" type="datetimeFigureOut">
              <a:rPr lang="en-US" smtClean="0"/>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7C83F61-39D7-4352-A822-8D03AC875F0E}" type="slidenum">
              <a:rPr lang="en-US" smtClean="0"/>
              <a:t>‹#›</a:t>
            </a:fld>
            <a:endParaRPr lang="en-US" dirty="0"/>
          </a:p>
        </p:txBody>
      </p:sp>
    </p:spTree>
    <p:extLst>
      <p:ext uri="{BB962C8B-B14F-4D97-AF65-F5344CB8AC3E}">
        <p14:creationId xmlns:p14="http://schemas.microsoft.com/office/powerpoint/2010/main" val="3062478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AFB88D-C750-4F9F-95DD-817A2F5E435A}" type="datetimeFigureOut">
              <a:rPr lang="en-US" smtClean="0"/>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C83F61-39D7-4352-A822-8D03AC875F0E}" type="slidenum">
              <a:rPr lang="en-US" smtClean="0"/>
              <a:t>‹#›</a:t>
            </a:fld>
            <a:endParaRPr lang="en-US" dirty="0"/>
          </a:p>
        </p:txBody>
      </p:sp>
    </p:spTree>
    <p:extLst>
      <p:ext uri="{BB962C8B-B14F-4D97-AF65-F5344CB8AC3E}">
        <p14:creationId xmlns:p14="http://schemas.microsoft.com/office/powerpoint/2010/main" val="2208377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AFB88D-C750-4F9F-95DD-817A2F5E435A}" type="datetimeFigureOut">
              <a:rPr lang="en-US" smtClean="0"/>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C83F61-39D7-4352-A822-8D03AC875F0E}"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0540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AFB88D-C750-4F9F-95DD-817A2F5E435A}" type="datetimeFigureOut">
              <a:rPr lang="en-US" smtClean="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C83F61-39D7-4352-A822-8D03AC875F0E}" type="slidenum">
              <a:rPr lang="en-US" smtClean="0"/>
              <a:t>‹#›</a:t>
            </a:fld>
            <a:endParaRPr lang="en-US" dirty="0"/>
          </a:p>
        </p:txBody>
      </p:sp>
    </p:spTree>
    <p:extLst>
      <p:ext uri="{BB962C8B-B14F-4D97-AF65-F5344CB8AC3E}">
        <p14:creationId xmlns:p14="http://schemas.microsoft.com/office/powerpoint/2010/main" val="3380941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AFB88D-C750-4F9F-95DD-817A2F5E435A}" type="datetimeFigureOut">
              <a:rPr lang="en-US" smtClean="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C83F61-39D7-4352-A822-8D03AC875F0E}"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3539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AFB88D-C750-4F9F-95DD-817A2F5E435A}" type="datetimeFigureOut">
              <a:rPr lang="en-US" smtClean="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C83F61-39D7-4352-A822-8D03AC875F0E}" type="slidenum">
              <a:rPr lang="en-US" smtClean="0"/>
              <a:t>‹#›</a:t>
            </a:fld>
            <a:endParaRPr lang="en-US" dirty="0"/>
          </a:p>
        </p:txBody>
      </p:sp>
    </p:spTree>
    <p:extLst>
      <p:ext uri="{BB962C8B-B14F-4D97-AF65-F5344CB8AC3E}">
        <p14:creationId xmlns:p14="http://schemas.microsoft.com/office/powerpoint/2010/main" val="1119906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AFB88D-C750-4F9F-95DD-817A2F5E435A}" type="datetimeFigureOut">
              <a:rPr lang="en-US" smtClean="0"/>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C83F61-39D7-4352-A822-8D03AC875F0E}" type="slidenum">
              <a:rPr lang="en-US" smtClean="0"/>
              <a:t>‹#›</a:t>
            </a:fld>
            <a:endParaRPr lang="en-US" dirty="0"/>
          </a:p>
        </p:txBody>
      </p:sp>
    </p:spTree>
    <p:extLst>
      <p:ext uri="{BB962C8B-B14F-4D97-AF65-F5344CB8AC3E}">
        <p14:creationId xmlns:p14="http://schemas.microsoft.com/office/powerpoint/2010/main" val="2449743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AFB88D-C750-4F9F-95DD-817A2F5E435A}" type="datetimeFigureOut">
              <a:rPr lang="en-US" smtClean="0"/>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C83F61-39D7-4352-A822-8D03AC875F0E}" type="slidenum">
              <a:rPr lang="en-US" smtClean="0"/>
              <a:t>‹#›</a:t>
            </a:fld>
            <a:endParaRPr lang="en-US" dirty="0"/>
          </a:p>
        </p:txBody>
      </p:sp>
    </p:spTree>
    <p:extLst>
      <p:ext uri="{BB962C8B-B14F-4D97-AF65-F5344CB8AC3E}">
        <p14:creationId xmlns:p14="http://schemas.microsoft.com/office/powerpoint/2010/main" val="17563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AFB88D-C750-4F9F-95DD-817A2F5E435A}" type="datetimeFigureOut">
              <a:rPr lang="en-US" smtClean="0"/>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C83F61-39D7-4352-A822-8D03AC875F0E}" type="slidenum">
              <a:rPr lang="en-US" smtClean="0"/>
              <a:t>‹#›</a:t>
            </a:fld>
            <a:endParaRPr lang="en-US" dirty="0"/>
          </a:p>
        </p:txBody>
      </p:sp>
    </p:spTree>
    <p:extLst>
      <p:ext uri="{BB962C8B-B14F-4D97-AF65-F5344CB8AC3E}">
        <p14:creationId xmlns:p14="http://schemas.microsoft.com/office/powerpoint/2010/main" val="280682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AFB88D-C750-4F9F-95DD-817A2F5E435A}" type="datetimeFigureOut">
              <a:rPr lang="en-US" smtClean="0"/>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C83F61-39D7-4352-A822-8D03AC875F0E}" type="slidenum">
              <a:rPr lang="en-US" smtClean="0"/>
              <a:t>‹#›</a:t>
            </a:fld>
            <a:endParaRPr lang="en-US" dirty="0"/>
          </a:p>
        </p:txBody>
      </p:sp>
    </p:spTree>
    <p:extLst>
      <p:ext uri="{BB962C8B-B14F-4D97-AF65-F5344CB8AC3E}">
        <p14:creationId xmlns:p14="http://schemas.microsoft.com/office/powerpoint/2010/main" val="156373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AFB88D-C750-4F9F-95DD-817A2F5E435A}" type="datetimeFigureOut">
              <a:rPr lang="en-US" smtClean="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7C83F61-39D7-4352-A822-8D03AC875F0E}" type="slidenum">
              <a:rPr lang="en-US" smtClean="0"/>
              <a:t>‹#›</a:t>
            </a:fld>
            <a:endParaRPr lang="en-US" dirty="0"/>
          </a:p>
        </p:txBody>
      </p:sp>
    </p:spTree>
    <p:extLst>
      <p:ext uri="{BB962C8B-B14F-4D97-AF65-F5344CB8AC3E}">
        <p14:creationId xmlns:p14="http://schemas.microsoft.com/office/powerpoint/2010/main" val="1789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AFB88D-C750-4F9F-95DD-817A2F5E435A}" type="datetimeFigureOut">
              <a:rPr lang="en-US" smtClean="0"/>
              <a:t>2/28/2020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7C83F61-39D7-4352-A822-8D03AC875F0E}" type="slidenum">
              <a:rPr lang="en-US" smtClean="0"/>
              <a:t>‹#›</a:t>
            </a:fld>
            <a:endParaRPr lang="en-US" dirty="0"/>
          </a:p>
        </p:txBody>
      </p:sp>
    </p:spTree>
    <p:extLst>
      <p:ext uri="{BB962C8B-B14F-4D97-AF65-F5344CB8AC3E}">
        <p14:creationId xmlns:p14="http://schemas.microsoft.com/office/powerpoint/2010/main" val="3231108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AFB88D-C750-4F9F-95DD-817A2F5E435A}" type="datetimeFigureOut">
              <a:rPr lang="en-US" smtClean="0"/>
              <a:t>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7C83F61-39D7-4352-A822-8D03AC875F0E}" type="slidenum">
              <a:rPr lang="en-US" smtClean="0"/>
              <a:t>‹#›</a:t>
            </a:fld>
            <a:endParaRPr lang="en-US" dirty="0"/>
          </a:p>
        </p:txBody>
      </p:sp>
    </p:spTree>
    <p:extLst>
      <p:ext uri="{BB962C8B-B14F-4D97-AF65-F5344CB8AC3E}">
        <p14:creationId xmlns:p14="http://schemas.microsoft.com/office/powerpoint/2010/main" val="1515324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FB88D-C750-4F9F-95DD-817A2F5E435A}" type="datetimeFigureOut">
              <a:rPr lang="en-US" smtClean="0"/>
              <a:t>2/28/2020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7C83F61-39D7-4352-A822-8D03AC875F0E}" type="slidenum">
              <a:rPr lang="en-US" smtClean="0"/>
              <a:t>‹#›</a:t>
            </a:fld>
            <a:endParaRPr lang="en-US" dirty="0"/>
          </a:p>
        </p:txBody>
      </p:sp>
    </p:spTree>
    <p:extLst>
      <p:ext uri="{BB962C8B-B14F-4D97-AF65-F5344CB8AC3E}">
        <p14:creationId xmlns:p14="http://schemas.microsoft.com/office/powerpoint/2010/main" val="1710446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AFB88D-C750-4F9F-95DD-817A2F5E435A}" type="datetimeFigureOut">
              <a:rPr lang="en-US" smtClean="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7C83F61-39D7-4352-A822-8D03AC875F0E}" type="slidenum">
              <a:rPr lang="en-US" smtClean="0"/>
              <a:t>‹#›</a:t>
            </a:fld>
            <a:endParaRPr lang="en-US" dirty="0"/>
          </a:p>
        </p:txBody>
      </p:sp>
    </p:spTree>
    <p:extLst>
      <p:ext uri="{BB962C8B-B14F-4D97-AF65-F5344CB8AC3E}">
        <p14:creationId xmlns:p14="http://schemas.microsoft.com/office/powerpoint/2010/main" val="398163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AFB88D-C750-4F9F-95DD-817A2F5E435A}" type="datetimeFigureOut">
              <a:rPr lang="en-US" smtClean="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C83F61-39D7-4352-A822-8D03AC875F0E}" type="slidenum">
              <a:rPr lang="en-US" smtClean="0"/>
              <a:t>‹#›</a:t>
            </a:fld>
            <a:endParaRPr lang="en-US" dirty="0"/>
          </a:p>
        </p:txBody>
      </p:sp>
    </p:spTree>
    <p:extLst>
      <p:ext uri="{BB962C8B-B14F-4D97-AF65-F5344CB8AC3E}">
        <p14:creationId xmlns:p14="http://schemas.microsoft.com/office/powerpoint/2010/main" val="218811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5AFB88D-C750-4F9F-95DD-817A2F5E435A}" type="datetimeFigureOut">
              <a:rPr lang="en-US" smtClean="0"/>
              <a:t>2/28/2020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7C83F61-39D7-4352-A822-8D03AC875F0E}" type="slidenum">
              <a:rPr lang="en-US" smtClean="0"/>
              <a:t>‹#›</a:t>
            </a:fld>
            <a:endParaRPr lang="en-US" dirty="0"/>
          </a:p>
        </p:txBody>
      </p:sp>
    </p:spTree>
    <p:extLst>
      <p:ext uri="{BB962C8B-B14F-4D97-AF65-F5344CB8AC3E}">
        <p14:creationId xmlns:p14="http://schemas.microsoft.com/office/powerpoint/2010/main" val="2084723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7D61-3E80-44D5-B093-4640A3300F1A}"/>
              </a:ext>
            </a:extLst>
          </p:cNvPr>
          <p:cNvSpPr>
            <a:spLocks noGrp="1"/>
          </p:cNvSpPr>
          <p:nvPr>
            <p:ph type="ctrTitle"/>
          </p:nvPr>
        </p:nvSpPr>
        <p:spPr/>
        <p:txBody>
          <a:bodyPr/>
          <a:lstStyle/>
          <a:p>
            <a:r>
              <a:rPr lang="en-US" dirty="0"/>
              <a:t>University Model </a:t>
            </a:r>
            <a:br>
              <a:rPr lang="en-US" dirty="0"/>
            </a:br>
            <a:r>
              <a:rPr lang="en-US" dirty="0"/>
              <a:t>Proposed Report</a:t>
            </a:r>
          </a:p>
        </p:txBody>
      </p:sp>
      <p:sp>
        <p:nvSpPr>
          <p:cNvPr id="3" name="Subtitle 2">
            <a:extLst>
              <a:ext uri="{FF2B5EF4-FFF2-40B4-BE49-F238E27FC236}">
                <a16:creationId xmlns:a16="http://schemas.microsoft.com/office/drawing/2014/main" id="{88C044D4-2A85-42A0-93BC-9598E58F7256}"/>
              </a:ext>
            </a:extLst>
          </p:cNvPr>
          <p:cNvSpPr>
            <a:spLocks noGrp="1"/>
          </p:cNvSpPr>
          <p:nvPr>
            <p:ph type="subTitle" idx="1"/>
          </p:nvPr>
        </p:nvSpPr>
        <p:spPr/>
        <p:txBody>
          <a:bodyPr>
            <a:normAutofit/>
          </a:bodyPr>
          <a:lstStyle/>
          <a:p>
            <a:r>
              <a:rPr lang="en-US" dirty="0"/>
              <a:t>DHARMIK BHARATBHAI HARKHANI</a:t>
            </a:r>
          </a:p>
          <a:p>
            <a:r>
              <a:rPr lang="en-US" dirty="0"/>
              <a:t>VINEET SAMIR SHAH</a:t>
            </a:r>
          </a:p>
        </p:txBody>
      </p:sp>
    </p:spTree>
    <p:extLst>
      <p:ext uri="{BB962C8B-B14F-4D97-AF65-F5344CB8AC3E}">
        <p14:creationId xmlns:p14="http://schemas.microsoft.com/office/powerpoint/2010/main" val="3128815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3441-9CE5-4798-B737-DD882A665F82}"/>
              </a:ext>
            </a:extLst>
          </p:cNvPr>
          <p:cNvSpPr>
            <a:spLocks noGrp="1"/>
          </p:cNvSpPr>
          <p:nvPr>
            <p:ph type="title"/>
          </p:nvPr>
        </p:nvSpPr>
        <p:spPr>
          <a:xfrm>
            <a:off x="2592925" y="624110"/>
            <a:ext cx="8911687" cy="714360"/>
          </a:xfrm>
        </p:spPr>
        <p:txBody>
          <a:bodyPr>
            <a:normAutofit fontScale="90000"/>
          </a:bodyPr>
          <a:lstStyle/>
          <a:p>
            <a:r>
              <a:rPr lang="en-US" dirty="0"/>
              <a:t>Entity Student</a:t>
            </a:r>
            <a:br>
              <a:rPr lang="en-US" dirty="0"/>
            </a:br>
            <a:endParaRPr lang="en-US" dirty="0"/>
          </a:p>
        </p:txBody>
      </p:sp>
      <p:sp>
        <p:nvSpPr>
          <p:cNvPr id="3" name="Content Placeholder 2">
            <a:extLst>
              <a:ext uri="{FF2B5EF4-FFF2-40B4-BE49-F238E27FC236}">
                <a16:creationId xmlns:a16="http://schemas.microsoft.com/office/drawing/2014/main" id="{E41D5F48-ED05-42AA-A19B-F5F263A785B7}"/>
              </a:ext>
            </a:extLst>
          </p:cNvPr>
          <p:cNvSpPr>
            <a:spLocks noGrp="1"/>
          </p:cNvSpPr>
          <p:nvPr>
            <p:ph idx="1"/>
          </p:nvPr>
        </p:nvSpPr>
        <p:spPr>
          <a:xfrm>
            <a:off x="2589212" y="1510749"/>
            <a:ext cx="8915400" cy="4400474"/>
          </a:xfrm>
        </p:spPr>
        <p:txBody>
          <a:bodyPr>
            <a:normAutofit fontScale="85000" lnSpcReduction="20000"/>
          </a:bodyPr>
          <a:lstStyle/>
          <a:p>
            <a:r>
              <a:rPr lang="en-US" dirty="0"/>
              <a:t>Method: </a:t>
            </a:r>
          </a:p>
          <a:p>
            <a:pPr marL="0" indent="0">
              <a:buNone/>
            </a:pPr>
            <a:r>
              <a:rPr lang="en-US" dirty="0" err="1"/>
              <a:t>assignedCourseList</a:t>
            </a:r>
            <a:r>
              <a:rPr lang="en-US" dirty="0"/>
              <a:t>(): This method returns the course list which is done or currently being done by that particular student.</a:t>
            </a:r>
          </a:p>
          <a:p>
            <a:pPr marL="0" indent="0">
              <a:buNone/>
            </a:pPr>
            <a:r>
              <a:rPr lang="en-US" dirty="0" err="1"/>
              <a:t>getCourseMarks</a:t>
            </a:r>
            <a:r>
              <a:rPr lang="en-US" dirty="0"/>
              <a:t>(): This method returns the course Grades of that particular student.</a:t>
            </a:r>
          </a:p>
          <a:p>
            <a:pPr marL="0" indent="0">
              <a:buNone/>
            </a:pPr>
            <a:r>
              <a:rPr lang="en-US" dirty="0" err="1"/>
              <a:t>getCourseList</a:t>
            </a:r>
            <a:r>
              <a:rPr lang="en-US" dirty="0"/>
              <a:t>(): This method returns a particular course list which the student can view for future purpose.</a:t>
            </a:r>
          </a:p>
          <a:p>
            <a:pPr marL="0" indent="0">
              <a:buNone/>
            </a:pPr>
            <a:r>
              <a:rPr lang="en-US" dirty="0" err="1"/>
              <a:t>getWagesListPerYear</a:t>
            </a:r>
            <a:r>
              <a:rPr lang="en-US" dirty="0"/>
              <a:t>():This method returns the wage list for the particular student if the student is an employee of a company.</a:t>
            </a:r>
          </a:p>
          <a:p>
            <a:pPr marL="0" indent="0">
              <a:buNone/>
            </a:pPr>
            <a:r>
              <a:rPr lang="en-US" dirty="0" err="1"/>
              <a:t>addDesignation</a:t>
            </a:r>
            <a:r>
              <a:rPr lang="en-US" dirty="0"/>
              <a:t>(): This method adds particular designation of the student employee associated with the company</a:t>
            </a:r>
          </a:p>
          <a:p>
            <a:pPr marL="0" indent="0">
              <a:buNone/>
            </a:pPr>
            <a:r>
              <a:rPr lang="en-US" dirty="0" err="1"/>
              <a:t>setCompanyTier</a:t>
            </a:r>
            <a:r>
              <a:rPr lang="en-US" dirty="0"/>
              <a:t>(): This method sets the ranking of the company</a:t>
            </a:r>
          </a:p>
          <a:p>
            <a:pPr marL="0" indent="0">
              <a:buNone/>
            </a:pPr>
            <a:r>
              <a:rPr lang="en-US" dirty="0" err="1"/>
              <a:t>calculateDesignatedScore</a:t>
            </a:r>
            <a:r>
              <a:rPr lang="en-US" dirty="0"/>
              <a:t>(): This method calculates the score according to the designated level.</a:t>
            </a:r>
          </a:p>
          <a:p>
            <a:pPr marL="0" indent="0">
              <a:buNone/>
            </a:pPr>
            <a:r>
              <a:rPr lang="en-US" dirty="0" err="1"/>
              <a:t>calculateWageScore</a:t>
            </a:r>
            <a:r>
              <a:rPr lang="en-US" dirty="0"/>
              <a:t>(): This method calculates the wage score according to the current wage.</a:t>
            </a:r>
          </a:p>
          <a:p>
            <a:pPr marL="0" indent="0">
              <a:buNone/>
            </a:pPr>
            <a:r>
              <a:rPr lang="en-US" dirty="0" err="1"/>
              <a:t>getTotalScore</a:t>
            </a:r>
            <a:r>
              <a:rPr lang="en-US" dirty="0"/>
              <a:t>(): This method returns total score calculated according to the Designated score and wage score. </a:t>
            </a:r>
          </a:p>
          <a:p>
            <a:endParaRPr lang="en-US" dirty="0"/>
          </a:p>
        </p:txBody>
      </p:sp>
    </p:spTree>
    <p:extLst>
      <p:ext uri="{BB962C8B-B14F-4D97-AF65-F5344CB8AC3E}">
        <p14:creationId xmlns:p14="http://schemas.microsoft.com/office/powerpoint/2010/main" val="1697783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0BD0-16B3-4F34-948B-2C295F78D4EE}"/>
              </a:ext>
            </a:extLst>
          </p:cNvPr>
          <p:cNvSpPr>
            <a:spLocks noGrp="1"/>
          </p:cNvSpPr>
          <p:nvPr>
            <p:ph type="title"/>
          </p:nvPr>
        </p:nvSpPr>
        <p:spPr/>
        <p:txBody>
          <a:bodyPr>
            <a:normAutofit fontScale="90000"/>
          </a:bodyPr>
          <a:lstStyle/>
          <a:p>
            <a:r>
              <a:rPr lang="en-US" dirty="0"/>
              <a:t>Entity Company</a:t>
            </a:r>
            <a:br>
              <a:rPr lang="en-US" dirty="0"/>
            </a:br>
            <a:r>
              <a:rPr lang="en-US" sz="1400" dirty="0"/>
              <a:t>This entity comprises of students of the particular department working as an employee. Companies are in connection with career cell of the particular college which assigns them students as per their needs. If the company’s rank is high it requires level 1 students with internship experiences and certifications. </a:t>
            </a:r>
            <a:endParaRPr lang="en-US" dirty="0"/>
          </a:p>
        </p:txBody>
      </p:sp>
      <p:sp>
        <p:nvSpPr>
          <p:cNvPr id="3" name="Content Placeholder 2">
            <a:extLst>
              <a:ext uri="{FF2B5EF4-FFF2-40B4-BE49-F238E27FC236}">
                <a16:creationId xmlns:a16="http://schemas.microsoft.com/office/drawing/2014/main" id="{A9F17475-440A-4164-8148-0A80B363ADF1}"/>
              </a:ext>
            </a:extLst>
          </p:cNvPr>
          <p:cNvSpPr>
            <a:spLocks noGrp="1"/>
          </p:cNvSpPr>
          <p:nvPr>
            <p:ph idx="1"/>
          </p:nvPr>
        </p:nvSpPr>
        <p:spPr/>
        <p:txBody>
          <a:bodyPr/>
          <a:lstStyle/>
          <a:p>
            <a:r>
              <a:rPr lang="en-US" dirty="0"/>
              <a:t>Methods</a:t>
            </a:r>
          </a:p>
          <a:p>
            <a:pPr marL="0" indent="0">
              <a:buNone/>
            </a:pPr>
            <a:r>
              <a:rPr lang="en-US" dirty="0" err="1"/>
              <a:t>getStudentList</a:t>
            </a:r>
            <a:r>
              <a:rPr lang="en-US" dirty="0"/>
              <a:t>(): This method returns the list of students provided by the career cell according to the companies needs.</a:t>
            </a:r>
          </a:p>
          <a:p>
            <a:pPr marL="0" indent="0">
              <a:buNone/>
            </a:pPr>
            <a:r>
              <a:rPr lang="en-US" dirty="0" err="1"/>
              <a:t>getCompanyInfo</a:t>
            </a:r>
            <a:r>
              <a:rPr lang="en-US" dirty="0"/>
              <a:t>(): This method returns the information about the following company to be viewed by department, university or student.</a:t>
            </a:r>
          </a:p>
          <a:p>
            <a:pPr marL="0" indent="0">
              <a:buNone/>
            </a:pPr>
            <a:r>
              <a:rPr lang="en-US" dirty="0" err="1"/>
              <a:t>getCompanyList</a:t>
            </a:r>
            <a:r>
              <a:rPr lang="en-US" dirty="0"/>
              <a:t>(): This method returns an array list of companies which offers job to students of the university.</a:t>
            </a:r>
          </a:p>
          <a:p>
            <a:pPr marL="0" indent="0">
              <a:buNone/>
            </a:pPr>
            <a:r>
              <a:rPr lang="en-US" dirty="0" err="1"/>
              <a:t>setCompanyLevel</a:t>
            </a:r>
            <a:r>
              <a:rPr lang="en-US" dirty="0"/>
              <a:t>(): This method sets the level of the company based on the branding value, designated levels offered and wages offered. </a:t>
            </a:r>
          </a:p>
        </p:txBody>
      </p:sp>
    </p:spTree>
    <p:extLst>
      <p:ext uri="{BB962C8B-B14F-4D97-AF65-F5344CB8AC3E}">
        <p14:creationId xmlns:p14="http://schemas.microsoft.com/office/powerpoint/2010/main" val="388039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3960-08EE-4A58-827A-53723D71548F}"/>
              </a:ext>
            </a:extLst>
          </p:cNvPr>
          <p:cNvSpPr>
            <a:spLocks noGrp="1"/>
          </p:cNvSpPr>
          <p:nvPr>
            <p:ph type="title"/>
          </p:nvPr>
        </p:nvSpPr>
        <p:spPr>
          <a:xfrm>
            <a:off x="2592925" y="624110"/>
            <a:ext cx="8911687" cy="687855"/>
          </a:xfrm>
        </p:spPr>
        <p:txBody>
          <a:bodyPr/>
          <a:lstStyle/>
          <a:p>
            <a:r>
              <a:rPr lang="en-US" dirty="0"/>
              <a:t>UML Object Diagram</a:t>
            </a:r>
          </a:p>
        </p:txBody>
      </p:sp>
      <p:pic>
        <p:nvPicPr>
          <p:cNvPr id="5" name="Content Placeholder 4" descr="A picture containing text, receipt&#10;&#10;Description automatically generated">
            <a:extLst>
              <a:ext uri="{FF2B5EF4-FFF2-40B4-BE49-F238E27FC236}">
                <a16:creationId xmlns:a16="http://schemas.microsoft.com/office/drawing/2014/main" id="{F42BC07A-5517-4FEE-A9D5-5A640C7194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114" y="1404937"/>
            <a:ext cx="11029071" cy="5206877"/>
          </a:xfrm>
        </p:spPr>
      </p:pic>
    </p:spTree>
    <p:extLst>
      <p:ext uri="{BB962C8B-B14F-4D97-AF65-F5344CB8AC3E}">
        <p14:creationId xmlns:p14="http://schemas.microsoft.com/office/powerpoint/2010/main" val="3635322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2221-4958-4BA8-877D-177FACFC9203}"/>
              </a:ext>
            </a:extLst>
          </p:cNvPr>
          <p:cNvSpPr>
            <a:spLocks noGrp="1"/>
          </p:cNvSpPr>
          <p:nvPr>
            <p:ph type="title"/>
          </p:nvPr>
        </p:nvSpPr>
        <p:spPr>
          <a:xfrm>
            <a:off x="2592925" y="624110"/>
            <a:ext cx="8911687" cy="727612"/>
          </a:xfrm>
        </p:spPr>
        <p:txBody>
          <a:bodyPr/>
          <a:lstStyle/>
          <a:p>
            <a:r>
              <a:rPr lang="en-US" dirty="0"/>
              <a:t>Sequence Diagram</a:t>
            </a:r>
          </a:p>
        </p:txBody>
      </p:sp>
      <p:pic>
        <p:nvPicPr>
          <p:cNvPr id="11" name="Content Placeholder 10" descr="A screenshot of a cell phone&#10;&#10;Description automatically generated">
            <a:extLst>
              <a:ext uri="{FF2B5EF4-FFF2-40B4-BE49-F238E27FC236}">
                <a16:creationId xmlns:a16="http://schemas.microsoft.com/office/drawing/2014/main" id="{2DF37416-AD42-4802-92B1-1B72AC77F8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452" y="1539874"/>
            <a:ext cx="11127545" cy="5029737"/>
          </a:xfrm>
        </p:spPr>
      </p:pic>
    </p:spTree>
    <p:extLst>
      <p:ext uri="{BB962C8B-B14F-4D97-AF65-F5344CB8AC3E}">
        <p14:creationId xmlns:p14="http://schemas.microsoft.com/office/powerpoint/2010/main" val="2700150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09A73-40C4-4F18-A9DB-2F8C57977C56}"/>
              </a:ext>
            </a:extLst>
          </p:cNvPr>
          <p:cNvSpPr>
            <a:spLocks noGrp="1"/>
          </p:cNvSpPr>
          <p:nvPr>
            <p:ph type="title"/>
          </p:nvPr>
        </p:nvSpPr>
        <p:spPr>
          <a:xfrm>
            <a:off x="2592925" y="624110"/>
            <a:ext cx="8911687" cy="557576"/>
          </a:xfrm>
        </p:spPr>
        <p:txBody>
          <a:bodyPr>
            <a:normAutofit fontScale="90000"/>
          </a:bodyPr>
          <a:lstStyle/>
          <a:p>
            <a:r>
              <a:rPr lang="en-US" dirty="0"/>
              <a:t>Dashboard</a:t>
            </a:r>
          </a:p>
        </p:txBody>
      </p:sp>
      <p:pic>
        <p:nvPicPr>
          <p:cNvPr id="7" name="Content Placeholder 6">
            <a:extLst>
              <a:ext uri="{FF2B5EF4-FFF2-40B4-BE49-F238E27FC236}">
                <a16:creationId xmlns:a16="http://schemas.microsoft.com/office/drawing/2014/main" id="{279415C5-6616-4C07-A399-2BBE12F31287}"/>
              </a:ext>
            </a:extLst>
          </p:cNvPr>
          <p:cNvPicPr>
            <a:picLocks noGrp="1" noChangeAspect="1"/>
          </p:cNvPicPr>
          <p:nvPr>
            <p:ph idx="1"/>
          </p:nvPr>
        </p:nvPicPr>
        <p:blipFill>
          <a:blip r:embed="rId2"/>
          <a:stretch>
            <a:fillRect/>
          </a:stretch>
        </p:blipFill>
        <p:spPr>
          <a:xfrm>
            <a:off x="2592926" y="1336669"/>
            <a:ext cx="8911686" cy="4746370"/>
          </a:xfrm>
          <a:prstGeom prst="rect">
            <a:avLst/>
          </a:prstGeom>
        </p:spPr>
      </p:pic>
    </p:spTree>
    <p:extLst>
      <p:ext uri="{BB962C8B-B14F-4D97-AF65-F5344CB8AC3E}">
        <p14:creationId xmlns:p14="http://schemas.microsoft.com/office/powerpoint/2010/main" val="4005439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53F78D20-B2C7-4DC4-9A4C-D210BAF23BD9}"/>
              </a:ext>
            </a:extLst>
          </p:cNvPr>
          <p:cNvGraphicFramePr>
            <a:graphicFrameLocks noGrp="1"/>
          </p:cNvGraphicFramePr>
          <p:nvPr>
            <p:ph idx="1"/>
            <p:extLst>
              <p:ext uri="{D42A27DB-BD31-4B8C-83A1-F6EECF244321}">
                <p14:modId xmlns:p14="http://schemas.microsoft.com/office/powerpoint/2010/main" val="3792543384"/>
              </p:ext>
            </p:extLst>
          </p:nvPr>
        </p:nvGraphicFramePr>
        <p:xfrm>
          <a:off x="1717017" y="543951"/>
          <a:ext cx="5302762" cy="603972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8">
            <a:extLst>
              <a:ext uri="{FF2B5EF4-FFF2-40B4-BE49-F238E27FC236}">
                <a16:creationId xmlns:a16="http://schemas.microsoft.com/office/drawing/2014/main" id="{13F57CCF-89E8-4571-B5A8-35FA54B79F9C}"/>
              </a:ext>
            </a:extLst>
          </p:cNvPr>
          <p:cNvGraphicFramePr>
            <a:graphicFrameLocks/>
          </p:cNvGraphicFramePr>
          <p:nvPr>
            <p:extLst>
              <p:ext uri="{D42A27DB-BD31-4B8C-83A1-F6EECF244321}">
                <p14:modId xmlns:p14="http://schemas.microsoft.com/office/powerpoint/2010/main" val="255775508"/>
              </p:ext>
            </p:extLst>
          </p:nvPr>
        </p:nvGraphicFramePr>
        <p:xfrm>
          <a:off x="7019779" y="543951"/>
          <a:ext cx="5302762" cy="60397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15700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152BCFEC-2BCA-4517-AAFD-5FD33604675A}"/>
              </a:ext>
            </a:extLst>
          </p:cNvPr>
          <p:cNvGraphicFramePr>
            <a:graphicFrameLocks noGrp="1"/>
          </p:cNvGraphicFramePr>
          <p:nvPr>
            <p:ph idx="1"/>
            <p:extLst>
              <p:ext uri="{D42A27DB-BD31-4B8C-83A1-F6EECF244321}">
                <p14:modId xmlns:p14="http://schemas.microsoft.com/office/powerpoint/2010/main" val="3651578289"/>
              </p:ext>
            </p:extLst>
          </p:nvPr>
        </p:nvGraphicFramePr>
        <p:xfrm>
          <a:off x="1603716" y="815927"/>
          <a:ext cx="10241281" cy="55567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1811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4651E08-08FC-47E6-9965-B6C79B31C16B}"/>
              </a:ext>
            </a:extLst>
          </p:cNvPr>
          <p:cNvGraphicFramePr>
            <a:graphicFrameLocks noGrp="1"/>
          </p:cNvGraphicFramePr>
          <p:nvPr>
            <p:ph idx="1"/>
            <p:extLst>
              <p:ext uri="{D42A27DB-BD31-4B8C-83A1-F6EECF244321}">
                <p14:modId xmlns:p14="http://schemas.microsoft.com/office/powerpoint/2010/main" val="4256390098"/>
              </p:ext>
            </p:extLst>
          </p:nvPr>
        </p:nvGraphicFramePr>
        <p:xfrm>
          <a:off x="1670050" y="477838"/>
          <a:ext cx="9834563" cy="54340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6151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8A1AE-EB57-46BB-9BA4-279026978D84}"/>
              </a:ext>
            </a:extLst>
          </p:cNvPr>
          <p:cNvSpPr>
            <a:spLocks noGrp="1"/>
          </p:cNvSpPr>
          <p:nvPr>
            <p:ph type="title"/>
          </p:nvPr>
        </p:nvSpPr>
        <p:spPr>
          <a:xfrm>
            <a:off x="2592925" y="624110"/>
            <a:ext cx="8911687" cy="684185"/>
          </a:xfrm>
        </p:spPr>
        <p:txBody>
          <a:bodyPr/>
          <a:lstStyle/>
          <a:p>
            <a:r>
              <a:rPr lang="en-US" dirty="0"/>
              <a:t>Departments with Level 1 Students</a:t>
            </a:r>
          </a:p>
        </p:txBody>
      </p:sp>
      <p:graphicFrame>
        <p:nvGraphicFramePr>
          <p:cNvPr id="6" name="Content Placeholder 5">
            <a:extLst>
              <a:ext uri="{FF2B5EF4-FFF2-40B4-BE49-F238E27FC236}">
                <a16:creationId xmlns:a16="http://schemas.microsoft.com/office/drawing/2014/main" id="{5734E168-35A3-4344-B0A9-1626AFF3B4DF}"/>
              </a:ext>
            </a:extLst>
          </p:cNvPr>
          <p:cNvGraphicFramePr>
            <a:graphicFrameLocks noGrp="1"/>
          </p:cNvGraphicFramePr>
          <p:nvPr>
            <p:ph idx="1"/>
            <p:extLst>
              <p:ext uri="{D42A27DB-BD31-4B8C-83A1-F6EECF244321}">
                <p14:modId xmlns:p14="http://schemas.microsoft.com/office/powerpoint/2010/main" val="1009137945"/>
              </p:ext>
            </p:extLst>
          </p:nvPr>
        </p:nvGraphicFramePr>
        <p:xfrm>
          <a:off x="2592925" y="1420837"/>
          <a:ext cx="8911688" cy="44910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2630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6ADA-ABA5-4CF6-A4BC-EDD90475E1AC}"/>
              </a:ext>
            </a:extLst>
          </p:cNvPr>
          <p:cNvSpPr>
            <a:spLocks noGrp="1"/>
          </p:cNvSpPr>
          <p:nvPr>
            <p:ph type="title"/>
          </p:nvPr>
        </p:nvSpPr>
        <p:spPr/>
        <p:txBody>
          <a:bodyPr/>
          <a:lstStyle/>
          <a:p>
            <a:r>
              <a:rPr lang="en-US" dirty="0"/>
              <a:t>University Ranking System</a:t>
            </a:r>
          </a:p>
        </p:txBody>
      </p:sp>
      <p:sp>
        <p:nvSpPr>
          <p:cNvPr id="3" name="Content Placeholder 2">
            <a:extLst>
              <a:ext uri="{FF2B5EF4-FFF2-40B4-BE49-F238E27FC236}">
                <a16:creationId xmlns:a16="http://schemas.microsoft.com/office/drawing/2014/main" id="{31DE524F-96FA-4890-A2AE-A495C2FBE8C0}"/>
              </a:ext>
            </a:extLst>
          </p:cNvPr>
          <p:cNvSpPr>
            <a:spLocks noGrp="1"/>
          </p:cNvSpPr>
          <p:nvPr>
            <p:ph idx="1"/>
          </p:nvPr>
        </p:nvSpPr>
        <p:spPr/>
        <p:txBody>
          <a:bodyPr/>
          <a:lstStyle/>
          <a:p>
            <a:r>
              <a:rPr lang="en-US" dirty="0"/>
              <a:t>University ranking system will rank universities based on Three Factors.</a:t>
            </a:r>
          </a:p>
          <a:p>
            <a:pPr lvl="1"/>
            <a:r>
              <a:rPr lang="en-US" dirty="0"/>
              <a:t>Ratio of Total Students placed to total number of students</a:t>
            </a:r>
          </a:p>
          <a:p>
            <a:pPr lvl="1"/>
            <a:r>
              <a:rPr lang="en-US" dirty="0"/>
              <a:t>Number of courses offered</a:t>
            </a:r>
          </a:p>
          <a:p>
            <a:pPr lvl="1"/>
            <a:r>
              <a:rPr lang="en-US" dirty="0"/>
              <a:t>Ratio of Faculty to student</a:t>
            </a:r>
          </a:p>
          <a:p>
            <a:r>
              <a:rPr lang="en-US" dirty="0"/>
              <a:t> Based on these three, university score will be calculated. On that score, ranking will be given.</a:t>
            </a:r>
          </a:p>
          <a:p>
            <a:r>
              <a:rPr lang="en-US" dirty="0"/>
              <a:t>Formula for score = 1000*Ratio of students placed to total number of student 	+	2*courses offered 	+ 	100/ratio of faculty </a:t>
            </a:r>
          </a:p>
        </p:txBody>
      </p:sp>
    </p:spTree>
    <p:extLst>
      <p:ext uri="{BB962C8B-B14F-4D97-AF65-F5344CB8AC3E}">
        <p14:creationId xmlns:p14="http://schemas.microsoft.com/office/powerpoint/2010/main" val="135532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EB7A-3B1B-41A9-BAA4-6A613B483D69}"/>
              </a:ext>
            </a:extLst>
          </p:cNvPr>
          <p:cNvSpPr>
            <a:spLocks noGrp="1"/>
          </p:cNvSpPr>
          <p:nvPr>
            <p:ph type="title"/>
          </p:nvPr>
        </p:nvSpPr>
        <p:spPr/>
        <p:txBody>
          <a:bodyPr>
            <a:normAutofit fontScale="90000"/>
          </a:bodyPr>
          <a:lstStyle/>
          <a:p>
            <a:r>
              <a:rPr lang="en-US" dirty="0"/>
              <a:t>Entity University</a:t>
            </a:r>
            <a:br>
              <a:rPr lang="en-US" dirty="0"/>
            </a:br>
            <a:r>
              <a:rPr lang="en-US" sz="1600" dirty="0"/>
              <a:t>This entity is the is the root node of the entire University model. A University can have multiple colleges inside of it .This entity holds data for he list of colleges and also has the rights of deletion addition and update college data</a:t>
            </a:r>
            <a:endParaRPr lang="en-US" dirty="0"/>
          </a:p>
        </p:txBody>
      </p:sp>
      <p:sp>
        <p:nvSpPr>
          <p:cNvPr id="3" name="Content Placeholder 2">
            <a:extLst>
              <a:ext uri="{FF2B5EF4-FFF2-40B4-BE49-F238E27FC236}">
                <a16:creationId xmlns:a16="http://schemas.microsoft.com/office/drawing/2014/main" id="{27A26CC8-0757-4377-A170-AAB9DB7B22EF}"/>
              </a:ext>
            </a:extLst>
          </p:cNvPr>
          <p:cNvSpPr>
            <a:spLocks noGrp="1"/>
          </p:cNvSpPr>
          <p:nvPr>
            <p:ph idx="1"/>
          </p:nvPr>
        </p:nvSpPr>
        <p:spPr/>
        <p:txBody>
          <a:bodyPr/>
          <a:lstStyle/>
          <a:p>
            <a:r>
              <a:rPr lang="en-US" dirty="0"/>
              <a:t>Methods</a:t>
            </a:r>
          </a:p>
          <a:p>
            <a:pPr marL="0" indent="0">
              <a:buNone/>
            </a:pPr>
            <a:r>
              <a:rPr lang="en-US" dirty="0" err="1"/>
              <a:t>addCollege</a:t>
            </a:r>
            <a:r>
              <a:rPr lang="en-US" dirty="0"/>
              <a:t>()- This method can add a particular college </a:t>
            </a:r>
          </a:p>
          <a:p>
            <a:pPr marL="0" indent="0">
              <a:buNone/>
            </a:pPr>
            <a:r>
              <a:rPr lang="en-US" dirty="0" err="1"/>
              <a:t>getListOfColleges</a:t>
            </a:r>
            <a:r>
              <a:rPr lang="en-US" dirty="0"/>
              <a:t>()- This method can list all the colleges affiliated with the university.</a:t>
            </a:r>
          </a:p>
          <a:p>
            <a:pPr marL="0" indent="0">
              <a:buNone/>
            </a:pPr>
            <a:r>
              <a:rPr lang="en-US" dirty="0" err="1"/>
              <a:t>viewCollege</a:t>
            </a:r>
            <a:r>
              <a:rPr lang="en-US" dirty="0"/>
              <a:t>()- This method can view a particular college data from which the university can get a gist of details regarding the college.</a:t>
            </a:r>
          </a:p>
          <a:p>
            <a:pPr marL="0" indent="0">
              <a:buNone/>
            </a:pPr>
            <a:r>
              <a:rPr lang="en-US" dirty="0" err="1"/>
              <a:t>updateCollege</a:t>
            </a:r>
            <a:r>
              <a:rPr lang="en-US" dirty="0"/>
              <a:t>()- This method can update a college details and affiliations based on college ranking and students been placed</a:t>
            </a:r>
          </a:p>
        </p:txBody>
      </p:sp>
    </p:spTree>
    <p:extLst>
      <p:ext uri="{BB962C8B-B14F-4D97-AF65-F5344CB8AC3E}">
        <p14:creationId xmlns:p14="http://schemas.microsoft.com/office/powerpoint/2010/main" val="2576529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6EC71-2C81-490C-A3CD-E2DFBD73B88E}"/>
              </a:ext>
            </a:extLst>
          </p:cNvPr>
          <p:cNvSpPr>
            <a:spLocks noGrp="1"/>
          </p:cNvSpPr>
          <p:nvPr>
            <p:ph type="title"/>
          </p:nvPr>
        </p:nvSpPr>
        <p:spPr/>
        <p:txBody>
          <a:bodyPr>
            <a:normAutofit fontScale="90000"/>
          </a:bodyPr>
          <a:lstStyle/>
          <a:p>
            <a:r>
              <a:rPr lang="en-US" dirty="0"/>
              <a:t>Entity College</a:t>
            </a:r>
            <a:br>
              <a:rPr lang="en-US" dirty="0"/>
            </a:br>
            <a:r>
              <a:rPr lang="en-US" sz="1600" dirty="0"/>
              <a:t>This entity represents the college node for the system. College can have multiple number of departments based on the affiliation. This entity holds the data of various departments and other college related information.</a:t>
            </a:r>
            <a:endParaRPr lang="en-US" dirty="0"/>
          </a:p>
        </p:txBody>
      </p:sp>
      <p:sp>
        <p:nvSpPr>
          <p:cNvPr id="3" name="Content Placeholder 2">
            <a:extLst>
              <a:ext uri="{FF2B5EF4-FFF2-40B4-BE49-F238E27FC236}">
                <a16:creationId xmlns:a16="http://schemas.microsoft.com/office/drawing/2014/main" id="{ED591D18-A334-418D-89E7-F6180C393F6A}"/>
              </a:ext>
            </a:extLst>
          </p:cNvPr>
          <p:cNvSpPr>
            <a:spLocks noGrp="1"/>
          </p:cNvSpPr>
          <p:nvPr>
            <p:ph idx="1"/>
          </p:nvPr>
        </p:nvSpPr>
        <p:spPr/>
        <p:txBody>
          <a:bodyPr/>
          <a:lstStyle/>
          <a:p>
            <a:r>
              <a:rPr lang="en-US" dirty="0"/>
              <a:t>Methods</a:t>
            </a:r>
          </a:p>
          <a:p>
            <a:pPr marL="0" indent="0">
              <a:buNone/>
            </a:pPr>
            <a:r>
              <a:rPr lang="en-US" dirty="0" err="1"/>
              <a:t>getDepartmentList</a:t>
            </a:r>
            <a:r>
              <a:rPr lang="en-US" dirty="0"/>
              <a:t>(): This method returns all the departments listed under a particular college.</a:t>
            </a:r>
          </a:p>
          <a:p>
            <a:pPr marL="0" indent="0">
              <a:buNone/>
            </a:pPr>
            <a:r>
              <a:rPr lang="en-US" dirty="0" err="1"/>
              <a:t>addDepartment</a:t>
            </a:r>
            <a:r>
              <a:rPr lang="en-US" dirty="0"/>
              <a:t>(): This method adds a particular </a:t>
            </a:r>
            <a:r>
              <a:rPr lang="en-US" dirty="0" err="1"/>
              <a:t>deparment</a:t>
            </a:r>
            <a:r>
              <a:rPr lang="en-US" dirty="0"/>
              <a:t> required to the college.</a:t>
            </a:r>
          </a:p>
          <a:p>
            <a:pPr marL="0" indent="0">
              <a:buNone/>
            </a:pPr>
            <a:r>
              <a:rPr lang="en-US" dirty="0" err="1"/>
              <a:t>updateDepartment</a:t>
            </a:r>
            <a:r>
              <a:rPr lang="en-US" dirty="0"/>
              <a:t>(): This method updates the Department information related to the college.</a:t>
            </a:r>
          </a:p>
          <a:p>
            <a:pPr marL="0" indent="0">
              <a:buNone/>
            </a:pPr>
            <a:r>
              <a:rPr lang="en-US" dirty="0" err="1"/>
              <a:t>viewDepartment</a:t>
            </a:r>
            <a:r>
              <a:rPr lang="en-US" dirty="0"/>
              <a:t>(): This method can display the particular department information related to the college.</a:t>
            </a:r>
          </a:p>
        </p:txBody>
      </p:sp>
    </p:spTree>
    <p:extLst>
      <p:ext uri="{BB962C8B-B14F-4D97-AF65-F5344CB8AC3E}">
        <p14:creationId xmlns:p14="http://schemas.microsoft.com/office/powerpoint/2010/main" val="1956611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2E74-635D-4EB0-85FB-A4B1161A6584}"/>
              </a:ext>
            </a:extLst>
          </p:cNvPr>
          <p:cNvSpPr>
            <a:spLocks noGrp="1"/>
          </p:cNvSpPr>
          <p:nvPr>
            <p:ph type="title"/>
          </p:nvPr>
        </p:nvSpPr>
        <p:spPr/>
        <p:txBody>
          <a:bodyPr/>
          <a:lstStyle/>
          <a:p>
            <a:r>
              <a:rPr lang="en-US" dirty="0"/>
              <a:t>Entity Department</a:t>
            </a:r>
            <a:br>
              <a:rPr lang="en-US" dirty="0"/>
            </a:br>
            <a:r>
              <a:rPr lang="en-US" sz="1400" dirty="0"/>
              <a:t>This entity defines department inside the college which has the course catalog, professor list and the student list associated with the department. This is the important class due to its connection with other classes like Course Catalog, Professor , Students and Career Cell.</a:t>
            </a:r>
            <a:endParaRPr lang="en-US" dirty="0"/>
          </a:p>
        </p:txBody>
      </p:sp>
      <p:sp>
        <p:nvSpPr>
          <p:cNvPr id="3" name="Content Placeholder 2">
            <a:extLst>
              <a:ext uri="{FF2B5EF4-FFF2-40B4-BE49-F238E27FC236}">
                <a16:creationId xmlns:a16="http://schemas.microsoft.com/office/drawing/2014/main" id="{25277E29-3B95-4480-8B74-68069CFE051D}"/>
              </a:ext>
            </a:extLst>
          </p:cNvPr>
          <p:cNvSpPr>
            <a:spLocks noGrp="1"/>
          </p:cNvSpPr>
          <p:nvPr>
            <p:ph idx="1"/>
          </p:nvPr>
        </p:nvSpPr>
        <p:spPr/>
        <p:txBody>
          <a:bodyPr/>
          <a:lstStyle/>
          <a:p>
            <a:r>
              <a:rPr lang="en-US" dirty="0"/>
              <a:t>Methods</a:t>
            </a:r>
          </a:p>
          <a:p>
            <a:pPr marL="0" indent="0">
              <a:buNone/>
            </a:pPr>
            <a:r>
              <a:rPr lang="en-US" dirty="0" err="1"/>
              <a:t>getCourseList</a:t>
            </a:r>
            <a:r>
              <a:rPr lang="en-US" dirty="0"/>
              <a:t>(): This method returns list of all the courses associated with the department.</a:t>
            </a:r>
          </a:p>
          <a:p>
            <a:pPr marL="0" indent="0">
              <a:buNone/>
            </a:pPr>
            <a:r>
              <a:rPr lang="en-US" dirty="0" err="1"/>
              <a:t>addProfessor</a:t>
            </a:r>
            <a:r>
              <a:rPr lang="en-US" dirty="0"/>
              <a:t>(): This method helps add Professor inside faculty list of the department.</a:t>
            </a:r>
          </a:p>
          <a:p>
            <a:pPr marL="0" indent="0">
              <a:buNone/>
            </a:pPr>
            <a:r>
              <a:rPr lang="en-US" dirty="0" err="1"/>
              <a:t>addStudent</a:t>
            </a:r>
            <a:r>
              <a:rPr lang="en-US" dirty="0"/>
              <a:t>(): This method helps add Student inside a department checking with the required course data.</a:t>
            </a:r>
          </a:p>
          <a:p>
            <a:pPr marL="0" indent="0">
              <a:buNone/>
            </a:pPr>
            <a:endParaRPr lang="en-US" dirty="0"/>
          </a:p>
        </p:txBody>
      </p:sp>
    </p:spTree>
    <p:extLst>
      <p:ext uri="{BB962C8B-B14F-4D97-AF65-F5344CB8AC3E}">
        <p14:creationId xmlns:p14="http://schemas.microsoft.com/office/powerpoint/2010/main" val="829940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7FE0-7229-45D6-B441-D73CB162EE17}"/>
              </a:ext>
            </a:extLst>
          </p:cNvPr>
          <p:cNvSpPr>
            <a:spLocks noGrp="1"/>
          </p:cNvSpPr>
          <p:nvPr>
            <p:ph type="title"/>
          </p:nvPr>
        </p:nvSpPr>
        <p:spPr/>
        <p:txBody>
          <a:bodyPr/>
          <a:lstStyle/>
          <a:p>
            <a:r>
              <a:rPr lang="en-US" dirty="0"/>
              <a:t>Entity Course</a:t>
            </a:r>
            <a:br>
              <a:rPr lang="en-US" dirty="0"/>
            </a:br>
            <a:r>
              <a:rPr lang="en-US" sz="1400" dirty="0"/>
              <a:t>This entity is generated from course catalog from which students can register for course and find courses required and check the course structure like fees and prerequisites</a:t>
            </a:r>
            <a:endParaRPr lang="en-US" dirty="0"/>
          </a:p>
        </p:txBody>
      </p:sp>
      <p:sp>
        <p:nvSpPr>
          <p:cNvPr id="3" name="Content Placeholder 2">
            <a:extLst>
              <a:ext uri="{FF2B5EF4-FFF2-40B4-BE49-F238E27FC236}">
                <a16:creationId xmlns:a16="http://schemas.microsoft.com/office/drawing/2014/main" id="{6F5EF922-02AE-4214-BAD7-4352076C1CCF}"/>
              </a:ext>
            </a:extLst>
          </p:cNvPr>
          <p:cNvSpPr>
            <a:spLocks noGrp="1"/>
          </p:cNvSpPr>
          <p:nvPr>
            <p:ph idx="1"/>
          </p:nvPr>
        </p:nvSpPr>
        <p:spPr/>
        <p:txBody>
          <a:bodyPr/>
          <a:lstStyle/>
          <a:p>
            <a:r>
              <a:rPr lang="en-US" dirty="0"/>
              <a:t>Methods</a:t>
            </a:r>
          </a:p>
          <a:p>
            <a:pPr marL="0" indent="0">
              <a:buNone/>
            </a:pPr>
            <a:r>
              <a:rPr lang="en-US" dirty="0" err="1"/>
              <a:t>getAssignedProfessor</a:t>
            </a:r>
            <a:r>
              <a:rPr lang="en-US" dirty="0"/>
              <a:t>(): This method returns the assigned professor for the particular course.</a:t>
            </a:r>
          </a:p>
          <a:p>
            <a:pPr marL="0" indent="0">
              <a:buNone/>
            </a:pPr>
            <a:r>
              <a:rPr lang="en-US" dirty="0" err="1"/>
              <a:t>registerCourse</a:t>
            </a:r>
            <a:r>
              <a:rPr lang="en-US" dirty="0"/>
              <a:t>(): This method lets the students to register for courses which are required for their career increment.</a:t>
            </a:r>
          </a:p>
          <a:p>
            <a:pPr marL="0" indent="0">
              <a:buNone/>
            </a:pPr>
            <a:r>
              <a:rPr lang="en-US" dirty="0" err="1"/>
              <a:t>getCourseDescription</a:t>
            </a:r>
            <a:r>
              <a:rPr lang="en-US" dirty="0"/>
              <a:t>(): This method returns the data required to display course requirements and the course structure like prerequisites and fee structure</a:t>
            </a:r>
          </a:p>
          <a:p>
            <a:pPr marL="0" indent="0">
              <a:buNone/>
            </a:pPr>
            <a:r>
              <a:rPr lang="en-US" dirty="0" err="1"/>
              <a:t>getCourseCreditHours</a:t>
            </a:r>
            <a:r>
              <a:rPr lang="en-US" dirty="0"/>
              <a:t>(): This method returns the credit hours total required for the particular course per Semester.</a:t>
            </a:r>
          </a:p>
        </p:txBody>
      </p:sp>
    </p:spTree>
    <p:extLst>
      <p:ext uri="{BB962C8B-B14F-4D97-AF65-F5344CB8AC3E}">
        <p14:creationId xmlns:p14="http://schemas.microsoft.com/office/powerpoint/2010/main" val="184845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737B-D007-4070-A219-B00F46DDEBF0}"/>
              </a:ext>
            </a:extLst>
          </p:cNvPr>
          <p:cNvSpPr>
            <a:spLocks noGrp="1"/>
          </p:cNvSpPr>
          <p:nvPr>
            <p:ph type="title"/>
          </p:nvPr>
        </p:nvSpPr>
        <p:spPr/>
        <p:txBody>
          <a:bodyPr/>
          <a:lstStyle/>
          <a:p>
            <a:r>
              <a:rPr lang="en-US" dirty="0"/>
              <a:t>Entity Course Section</a:t>
            </a:r>
            <a:br>
              <a:rPr lang="en-US" dirty="0"/>
            </a:br>
            <a:r>
              <a:rPr lang="en-US" sz="1400" dirty="0"/>
              <a:t>This entity comprises of a particular course from the list of courses. A particular section for the course which consist of section capacity, total enrolled student, timing of the course and professor of the course.</a:t>
            </a:r>
            <a:endParaRPr lang="en-US" dirty="0"/>
          </a:p>
        </p:txBody>
      </p:sp>
      <p:sp>
        <p:nvSpPr>
          <p:cNvPr id="3" name="Content Placeholder 2">
            <a:extLst>
              <a:ext uri="{FF2B5EF4-FFF2-40B4-BE49-F238E27FC236}">
                <a16:creationId xmlns:a16="http://schemas.microsoft.com/office/drawing/2014/main" id="{8D6C5E0C-F520-4D7E-A9AE-552DE7C339F3}"/>
              </a:ext>
            </a:extLst>
          </p:cNvPr>
          <p:cNvSpPr>
            <a:spLocks noGrp="1"/>
          </p:cNvSpPr>
          <p:nvPr>
            <p:ph idx="1"/>
          </p:nvPr>
        </p:nvSpPr>
        <p:spPr/>
        <p:txBody>
          <a:bodyPr/>
          <a:lstStyle/>
          <a:p>
            <a:r>
              <a:rPr lang="en-US" dirty="0"/>
              <a:t>Methods</a:t>
            </a:r>
          </a:p>
          <a:p>
            <a:pPr marL="0" indent="0">
              <a:buNone/>
            </a:pPr>
            <a:r>
              <a:rPr lang="en-US" dirty="0" err="1"/>
              <a:t>getCourseSeats</a:t>
            </a:r>
            <a:r>
              <a:rPr lang="en-US" dirty="0"/>
              <a:t>(): This method returns the total course seats available for a particular course section.</a:t>
            </a:r>
          </a:p>
          <a:p>
            <a:pPr marL="0" indent="0">
              <a:buNone/>
            </a:pPr>
            <a:r>
              <a:rPr lang="en-US" dirty="0" err="1"/>
              <a:t>getCourseInfo</a:t>
            </a:r>
            <a:r>
              <a:rPr lang="en-US" dirty="0"/>
              <a:t>(): returns the detailed information related to the course</a:t>
            </a:r>
          </a:p>
          <a:p>
            <a:pPr marL="0" indent="0">
              <a:buNone/>
            </a:pPr>
            <a:r>
              <a:rPr lang="en-US" dirty="0" err="1"/>
              <a:t>checkEmptySeats</a:t>
            </a:r>
            <a:r>
              <a:rPr lang="en-US" dirty="0"/>
              <a:t>(): This method checks the total students enrolled in the particular course and returns the total availability of seats for the new students who wish to register for the course.</a:t>
            </a:r>
          </a:p>
          <a:p>
            <a:pPr marL="0" indent="0">
              <a:buNone/>
            </a:pPr>
            <a:r>
              <a:rPr lang="en-US" dirty="0" err="1"/>
              <a:t>setProfessor</a:t>
            </a:r>
            <a:r>
              <a:rPr lang="en-US" dirty="0"/>
              <a:t>(): This method assigns a Professor to the following course</a:t>
            </a:r>
          </a:p>
        </p:txBody>
      </p:sp>
    </p:spTree>
    <p:extLst>
      <p:ext uri="{BB962C8B-B14F-4D97-AF65-F5344CB8AC3E}">
        <p14:creationId xmlns:p14="http://schemas.microsoft.com/office/powerpoint/2010/main" val="3773243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1063-10E4-4FA0-BAC0-23ACA1E90159}"/>
              </a:ext>
            </a:extLst>
          </p:cNvPr>
          <p:cNvSpPr>
            <a:spLocks noGrp="1"/>
          </p:cNvSpPr>
          <p:nvPr>
            <p:ph type="title"/>
          </p:nvPr>
        </p:nvSpPr>
        <p:spPr/>
        <p:txBody>
          <a:bodyPr/>
          <a:lstStyle/>
          <a:p>
            <a:r>
              <a:rPr lang="en-US" dirty="0"/>
              <a:t>Entity Professor</a:t>
            </a:r>
            <a:br>
              <a:rPr lang="en-US" dirty="0"/>
            </a:br>
            <a:r>
              <a:rPr lang="en-US" sz="1400" dirty="0"/>
              <a:t>This entity acts as an integral part of this model. Professor comes under Teaching Faculty part. Professor with good knowledge and good teaching skills have a pathway for students successful career.</a:t>
            </a:r>
            <a:endParaRPr lang="en-US" dirty="0"/>
          </a:p>
        </p:txBody>
      </p:sp>
      <p:sp>
        <p:nvSpPr>
          <p:cNvPr id="3" name="Content Placeholder 2">
            <a:extLst>
              <a:ext uri="{FF2B5EF4-FFF2-40B4-BE49-F238E27FC236}">
                <a16:creationId xmlns:a16="http://schemas.microsoft.com/office/drawing/2014/main" id="{726436E7-EDCC-41CC-8BBB-56EA37D5EB9E}"/>
              </a:ext>
            </a:extLst>
          </p:cNvPr>
          <p:cNvSpPr>
            <a:spLocks noGrp="1"/>
          </p:cNvSpPr>
          <p:nvPr>
            <p:ph idx="1"/>
          </p:nvPr>
        </p:nvSpPr>
        <p:spPr/>
        <p:txBody>
          <a:bodyPr/>
          <a:lstStyle/>
          <a:p>
            <a:r>
              <a:rPr lang="en-US" dirty="0"/>
              <a:t>Methods</a:t>
            </a:r>
          </a:p>
          <a:p>
            <a:pPr marL="0" indent="0">
              <a:buNone/>
            </a:pPr>
            <a:r>
              <a:rPr lang="en-US" dirty="0" err="1"/>
              <a:t>ViewProfessorDetails</a:t>
            </a:r>
            <a:r>
              <a:rPr lang="en-US" dirty="0"/>
              <a:t>(): This method returns all the professor details </a:t>
            </a:r>
          </a:p>
          <a:p>
            <a:pPr marL="0" indent="0">
              <a:buNone/>
            </a:pPr>
            <a:r>
              <a:rPr lang="en-US" dirty="0" err="1"/>
              <a:t>setGradesForStudents</a:t>
            </a:r>
            <a:r>
              <a:rPr lang="en-US" dirty="0"/>
              <a:t>(): This method is called when the professor gives the grades to the students for the assignments and project works. This grades are one of the attributes determining the growth of the student as well as the university.</a:t>
            </a:r>
          </a:p>
        </p:txBody>
      </p:sp>
    </p:spTree>
    <p:extLst>
      <p:ext uri="{BB962C8B-B14F-4D97-AF65-F5344CB8AC3E}">
        <p14:creationId xmlns:p14="http://schemas.microsoft.com/office/powerpoint/2010/main" val="343906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A8FA-2290-4FB7-8F90-A9699FD80302}"/>
              </a:ext>
            </a:extLst>
          </p:cNvPr>
          <p:cNvSpPr>
            <a:spLocks noGrp="1"/>
          </p:cNvSpPr>
          <p:nvPr>
            <p:ph type="title"/>
          </p:nvPr>
        </p:nvSpPr>
        <p:spPr/>
        <p:txBody>
          <a:bodyPr/>
          <a:lstStyle/>
          <a:p>
            <a:r>
              <a:rPr lang="en-US" dirty="0"/>
              <a:t>Entity </a:t>
            </a:r>
            <a:r>
              <a:rPr lang="en-US" dirty="0" err="1"/>
              <a:t>CareerCell</a:t>
            </a:r>
            <a:br>
              <a:rPr lang="en-US" dirty="0"/>
            </a:br>
            <a:r>
              <a:rPr lang="en-US" sz="1400" dirty="0"/>
              <a:t>This entity is responsible for connecting students with the companies. This entity also sets the levels for the students based on there grades promotion and internship experience</a:t>
            </a:r>
            <a:endParaRPr lang="en-US" dirty="0"/>
          </a:p>
        </p:txBody>
      </p:sp>
      <p:sp>
        <p:nvSpPr>
          <p:cNvPr id="3" name="Content Placeholder 2">
            <a:extLst>
              <a:ext uri="{FF2B5EF4-FFF2-40B4-BE49-F238E27FC236}">
                <a16:creationId xmlns:a16="http://schemas.microsoft.com/office/drawing/2014/main" id="{AF00C531-8B30-417D-BA71-6DEB142FF9D0}"/>
              </a:ext>
            </a:extLst>
          </p:cNvPr>
          <p:cNvSpPr>
            <a:spLocks noGrp="1"/>
          </p:cNvSpPr>
          <p:nvPr>
            <p:ph idx="1"/>
          </p:nvPr>
        </p:nvSpPr>
        <p:spPr/>
        <p:txBody>
          <a:bodyPr>
            <a:normAutofit fontScale="92500" lnSpcReduction="10000"/>
          </a:bodyPr>
          <a:lstStyle/>
          <a:p>
            <a:r>
              <a:rPr lang="en-US" dirty="0"/>
              <a:t>Methods</a:t>
            </a:r>
          </a:p>
          <a:p>
            <a:pPr marL="0" indent="0">
              <a:buNone/>
            </a:pPr>
            <a:r>
              <a:rPr lang="en-US" dirty="0" err="1"/>
              <a:t>getStudentList</a:t>
            </a:r>
            <a:r>
              <a:rPr lang="en-US" dirty="0"/>
              <a:t>(): This method returns the </a:t>
            </a:r>
            <a:r>
              <a:rPr lang="en-US" dirty="0" err="1"/>
              <a:t>studentList</a:t>
            </a:r>
            <a:r>
              <a:rPr lang="en-US" dirty="0"/>
              <a:t> associated with a particular department.</a:t>
            </a:r>
          </a:p>
          <a:p>
            <a:pPr marL="0" indent="0">
              <a:buNone/>
            </a:pPr>
            <a:r>
              <a:rPr lang="en-US" dirty="0" err="1"/>
              <a:t>setStudentByLevel</a:t>
            </a:r>
            <a:r>
              <a:rPr lang="en-US" dirty="0"/>
              <a:t>(): This method sets the level of students according to the criteria grades, certification and internships done.</a:t>
            </a:r>
          </a:p>
          <a:p>
            <a:pPr marL="0" indent="0">
              <a:buNone/>
            </a:pPr>
            <a:r>
              <a:rPr lang="en-US" dirty="0" err="1"/>
              <a:t>getAvgScoreByStudentLevel</a:t>
            </a:r>
            <a:r>
              <a:rPr lang="en-US" dirty="0"/>
              <a:t>(): returns the average score according to the student level which determines the company ranking associated with career cell.</a:t>
            </a:r>
          </a:p>
          <a:p>
            <a:pPr marL="0" indent="0">
              <a:buNone/>
            </a:pPr>
            <a:r>
              <a:rPr lang="en-US" dirty="0" err="1"/>
              <a:t>getCourseOfEmployedStudents</a:t>
            </a:r>
            <a:r>
              <a:rPr lang="en-US" dirty="0"/>
              <a:t>(): This method returns the course history of the </a:t>
            </a:r>
            <a:r>
              <a:rPr lang="en-US" dirty="0" err="1"/>
              <a:t>patticular</a:t>
            </a:r>
            <a:r>
              <a:rPr lang="en-US" dirty="0"/>
              <a:t> employed student which will help which course leads to better growth of the </a:t>
            </a:r>
            <a:r>
              <a:rPr lang="en-US" dirty="0" err="1"/>
              <a:t>individual.It</a:t>
            </a:r>
            <a:r>
              <a:rPr lang="en-US" dirty="0"/>
              <a:t> will return </a:t>
            </a:r>
            <a:r>
              <a:rPr lang="en-US" dirty="0" err="1"/>
              <a:t>hashMap</a:t>
            </a:r>
            <a:r>
              <a:rPr lang="en-US" dirty="0"/>
              <a:t> with key as Course and value as </a:t>
            </a:r>
            <a:r>
              <a:rPr lang="en-US" dirty="0" err="1"/>
              <a:t>toal</a:t>
            </a:r>
            <a:r>
              <a:rPr lang="en-US" dirty="0"/>
              <a:t> number of employed students who took that course</a:t>
            </a:r>
          </a:p>
          <a:p>
            <a:pPr marL="0" indent="0">
              <a:buNone/>
            </a:pPr>
            <a:r>
              <a:rPr lang="en-US" dirty="0" err="1"/>
              <a:t>getTotalNumberOfStudentsPlaced</a:t>
            </a:r>
            <a:r>
              <a:rPr lang="en-US" dirty="0"/>
              <a:t>(): This method returns the total number of students of a particular university of  particular course placed in companies.</a:t>
            </a:r>
          </a:p>
        </p:txBody>
      </p:sp>
    </p:spTree>
    <p:extLst>
      <p:ext uri="{BB962C8B-B14F-4D97-AF65-F5344CB8AC3E}">
        <p14:creationId xmlns:p14="http://schemas.microsoft.com/office/powerpoint/2010/main" val="2565080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3441-9CE5-4798-B737-DD882A665F82}"/>
              </a:ext>
            </a:extLst>
          </p:cNvPr>
          <p:cNvSpPr>
            <a:spLocks noGrp="1"/>
          </p:cNvSpPr>
          <p:nvPr>
            <p:ph type="title"/>
          </p:nvPr>
        </p:nvSpPr>
        <p:spPr/>
        <p:txBody>
          <a:bodyPr>
            <a:normAutofit/>
          </a:bodyPr>
          <a:lstStyle/>
          <a:p>
            <a:r>
              <a:rPr lang="en-US" dirty="0"/>
              <a:t>Entity Student</a:t>
            </a:r>
            <a:br>
              <a:rPr lang="en-US" dirty="0"/>
            </a:br>
            <a:endParaRPr lang="en-US" dirty="0"/>
          </a:p>
        </p:txBody>
      </p:sp>
      <p:sp>
        <p:nvSpPr>
          <p:cNvPr id="3" name="Content Placeholder 2">
            <a:extLst>
              <a:ext uri="{FF2B5EF4-FFF2-40B4-BE49-F238E27FC236}">
                <a16:creationId xmlns:a16="http://schemas.microsoft.com/office/drawing/2014/main" id="{E41D5F48-ED05-42AA-A19B-F5F263A785B7}"/>
              </a:ext>
            </a:extLst>
          </p:cNvPr>
          <p:cNvSpPr>
            <a:spLocks noGrp="1"/>
          </p:cNvSpPr>
          <p:nvPr>
            <p:ph idx="1"/>
          </p:nvPr>
        </p:nvSpPr>
        <p:spPr/>
        <p:txBody>
          <a:bodyPr>
            <a:normAutofit fontScale="77500" lnSpcReduction="20000"/>
          </a:bodyPr>
          <a:lstStyle/>
          <a:p>
            <a:r>
              <a:rPr lang="en-US" dirty="0"/>
              <a:t>This is the central part of the whole university model. Student entity has all the information since the admission till the employment status Information	 such as Students name, address phone number, student Id, course list, internships done, certifications awarded, company designation level, wage list. </a:t>
            </a:r>
          </a:p>
          <a:p>
            <a:r>
              <a:rPr lang="en-US" dirty="0"/>
              <a:t>During the students graduation a gradebook is maintained with the earned credits and GPA is been traced and its linked with transcript data where overall GPA according to the department and course List are traced which helps career cell define a particular student.</a:t>
            </a:r>
          </a:p>
          <a:p>
            <a:r>
              <a:rPr lang="en-US" dirty="0"/>
              <a:t>According to the above data the students are segregated into 3 Levels by the Career Cell.</a:t>
            </a:r>
          </a:p>
          <a:p>
            <a:r>
              <a:rPr lang="en-US" dirty="0"/>
              <a:t>The Efficiently of the university is calculated by the following factors: </a:t>
            </a:r>
          </a:p>
          <a:p>
            <a:pPr lvl="1"/>
            <a:r>
              <a:rPr lang="en-US" dirty="0"/>
              <a:t>Number of Level1 students getting placed at the high ranked companies</a:t>
            </a:r>
          </a:p>
          <a:p>
            <a:pPr lvl="1"/>
            <a:r>
              <a:rPr lang="en-US" dirty="0"/>
              <a:t>Number of promotions Students got while working at a company which is defined by designated Level and increment in wages.</a:t>
            </a:r>
          </a:p>
          <a:p>
            <a:pPr lvl="1"/>
            <a:r>
              <a:rPr lang="en-US" dirty="0"/>
              <a:t>Number of high rank companies hiring students from a particular department of the university.</a:t>
            </a:r>
          </a:p>
          <a:p>
            <a:pPr lvl="1"/>
            <a:r>
              <a:rPr lang="en-US" dirty="0"/>
              <a:t>Courses enrolled by the level 1 students which are in the high ranked companies</a:t>
            </a:r>
          </a:p>
        </p:txBody>
      </p:sp>
    </p:spTree>
    <p:extLst>
      <p:ext uri="{BB962C8B-B14F-4D97-AF65-F5344CB8AC3E}">
        <p14:creationId xmlns:p14="http://schemas.microsoft.com/office/powerpoint/2010/main" val="15029440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1471</TotalTime>
  <Words>873</Words>
  <Application>Microsoft Office PowerPoint</Application>
  <PresentationFormat>Widescreen</PresentationFormat>
  <Paragraphs>85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Wisp</vt:lpstr>
      <vt:lpstr>University Model  Proposed Report</vt:lpstr>
      <vt:lpstr>Entity University This entity is the is the root node of the entire University model. A University can have multiple colleges inside of it .This entity holds data for he list of colleges and also has the rights of deletion addition and update college data</vt:lpstr>
      <vt:lpstr>Entity College This entity represents the college node for the system. College can have multiple number of departments based on the affiliation. This entity holds the data of various departments and other college related information.</vt:lpstr>
      <vt:lpstr>Entity Department This entity defines department inside the college which has the course catalog, professor list and the student list associated with the department. This is the important class due to its connection with other classes like Course Catalog, Professor , Students and Career Cell.</vt:lpstr>
      <vt:lpstr>Entity Course This entity is generated from course catalog from which students can register for course and find courses required and check the course structure like fees and prerequisites</vt:lpstr>
      <vt:lpstr>Entity Course Section This entity comprises of a particular course from the list of courses. A particular section for the course which consist of section capacity, total enrolled student, timing of the course and professor of the course.</vt:lpstr>
      <vt:lpstr>Entity Professor This entity acts as an integral part of this model. Professor comes under Teaching Faculty part. Professor with good knowledge and good teaching skills have a pathway for students successful career.</vt:lpstr>
      <vt:lpstr>Entity CareerCell This entity is responsible for connecting students with the companies. This entity also sets the levels for the students based on there grades promotion and internship experience</vt:lpstr>
      <vt:lpstr>Entity Student </vt:lpstr>
      <vt:lpstr>Entity Student </vt:lpstr>
      <vt:lpstr>Entity Company This entity comprises of students of the particular department working as an employee. Companies are in connection with career cell of the particular college which assigns them students as per their needs. If the company’s rank is high it requires level 1 students with internship experiences and certifications. </vt:lpstr>
      <vt:lpstr>UML Object Diagram</vt:lpstr>
      <vt:lpstr>Sequence Diagram</vt:lpstr>
      <vt:lpstr>Dashboard</vt:lpstr>
      <vt:lpstr>PowerPoint Presentation</vt:lpstr>
      <vt:lpstr>PowerPoint Presentation</vt:lpstr>
      <vt:lpstr>PowerPoint Presentation</vt:lpstr>
      <vt:lpstr>Departments with Level 1 Students</vt:lpstr>
      <vt:lpstr>University Ranking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Model  Proposed Report</dc:title>
  <dc:creator>Vineet Shah</dc:creator>
  <cp:lastModifiedBy>dharmik.b.harkhani@gmail.com</cp:lastModifiedBy>
  <cp:revision>37</cp:revision>
  <dcterms:created xsi:type="dcterms:W3CDTF">2020-02-28T00:25:48Z</dcterms:created>
  <dcterms:modified xsi:type="dcterms:W3CDTF">2020-02-29T01:03:35Z</dcterms:modified>
</cp:coreProperties>
</file>