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147375819" r:id="rId2"/>
    <p:sldId id="2147375820" r:id="rId3"/>
    <p:sldId id="2147375821" r:id="rId4"/>
    <p:sldId id="2147375822" r:id="rId5"/>
    <p:sldId id="2147375823" r:id="rId6"/>
    <p:sldId id="2147375824" r:id="rId7"/>
    <p:sldId id="2147375825" r:id="rId8"/>
    <p:sldId id="2147375826" r:id="rId9"/>
    <p:sldId id="2147375827" r:id="rId10"/>
    <p:sldId id="2147375828" r:id="rId11"/>
    <p:sldId id="2147375829" r:id="rId12"/>
    <p:sldId id="2147375830" r:id="rId13"/>
    <p:sldId id="2147375832" r:id="rId14"/>
    <p:sldId id="2147375833" r:id="rId15"/>
    <p:sldId id="2147375834" r:id="rId16"/>
    <p:sldId id="2147375835" r:id="rId17"/>
    <p:sldId id="2147375836" r:id="rId18"/>
    <p:sldId id="2147375837" r:id="rId19"/>
    <p:sldId id="2147375838" r:id="rId20"/>
    <p:sldId id="2147375839" r:id="rId21"/>
    <p:sldId id="2147375840" r:id="rId22"/>
    <p:sldId id="2147375842" r:id="rId23"/>
    <p:sldId id="214737584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7" d="100"/>
          <a:sy n="87" d="100"/>
        </p:scale>
        <p:origin x="48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3E6E8-1CDE-3A4E-6CE3-2366C6113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06E23F3-A0BF-ED33-5F54-5CB2E2C360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8585033-30D3-622D-4214-A9B429F201DD}"/>
              </a:ext>
            </a:extLst>
          </p:cNvPr>
          <p:cNvSpPr>
            <a:spLocks noGrp="1"/>
          </p:cNvSpPr>
          <p:nvPr>
            <p:ph type="dt" sz="half" idx="10"/>
          </p:nvPr>
        </p:nvSpPr>
        <p:spPr/>
        <p:txBody>
          <a:bodyPr/>
          <a:lstStyle/>
          <a:p>
            <a:fld id="{18CD7C3F-D800-433F-BDDF-5C6423926BC2}" type="datetimeFigureOut">
              <a:rPr lang="en-IN" smtClean="0"/>
              <a:t>31-07-2024</a:t>
            </a:fld>
            <a:endParaRPr lang="en-IN"/>
          </a:p>
        </p:txBody>
      </p:sp>
      <p:sp>
        <p:nvSpPr>
          <p:cNvPr id="5" name="Footer Placeholder 4">
            <a:extLst>
              <a:ext uri="{FF2B5EF4-FFF2-40B4-BE49-F238E27FC236}">
                <a16:creationId xmlns:a16="http://schemas.microsoft.com/office/drawing/2014/main" id="{B951D952-7373-28B5-1256-9E7E6E6BCC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CDC48D-A063-6FCE-0B12-387C14D02532}"/>
              </a:ext>
            </a:extLst>
          </p:cNvPr>
          <p:cNvSpPr>
            <a:spLocks noGrp="1"/>
          </p:cNvSpPr>
          <p:nvPr>
            <p:ph type="sldNum" sz="quarter" idx="12"/>
          </p:nvPr>
        </p:nvSpPr>
        <p:spPr/>
        <p:txBody>
          <a:bodyPr/>
          <a:lstStyle/>
          <a:p>
            <a:fld id="{91098159-4722-4437-8C7B-6D281DB95A41}" type="slidenum">
              <a:rPr lang="en-IN" smtClean="0"/>
              <a:t>‹#›</a:t>
            </a:fld>
            <a:endParaRPr lang="en-IN"/>
          </a:p>
        </p:txBody>
      </p:sp>
    </p:spTree>
    <p:extLst>
      <p:ext uri="{BB962C8B-B14F-4D97-AF65-F5344CB8AC3E}">
        <p14:creationId xmlns:p14="http://schemas.microsoft.com/office/powerpoint/2010/main" val="1477478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18CFB-9969-6F5F-07D9-27FB2900777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E0B701-BDAD-9501-8793-0BC59258E3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671220-6A2F-8A16-0B29-4A38C020256E}"/>
              </a:ext>
            </a:extLst>
          </p:cNvPr>
          <p:cNvSpPr>
            <a:spLocks noGrp="1"/>
          </p:cNvSpPr>
          <p:nvPr>
            <p:ph type="dt" sz="half" idx="10"/>
          </p:nvPr>
        </p:nvSpPr>
        <p:spPr/>
        <p:txBody>
          <a:bodyPr/>
          <a:lstStyle/>
          <a:p>
            <a:fld id="{18CD7C3F-D800-433F-BDDF-5C6423926BC2}" type="datetimeFigureOut">
              <a:rPr lang="en-IN" smtClean="0"/>
              <a:t>31-07-2024</a:t>
            </a:fld>
            <a:endParaRPr lang="en-IN"/>
          </a:p>
        </p:txBody>
      </p:sp>
      <p:sp>
        <p:nvSpPr>
          <p:cNvPr id="5" name="Footer Placeholder 4">
            <a:extLst>
              <a:ext uri="{FF2B5EF4-FFF2-40B4-BE49-F238E27FC236}">
                <a16:creationId xmlns:a16="http://schemas.microsoft.com/office/drawing/2014/main" id="{588A5C03-9751-03E2-97CA-0E2FEBE5BA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E41B1C-C79C-0648-0440-4B9D665B3CBA}"/>
              </a:ext>
            </a:extLst>
          </p:cNvPr>
          <p:cNvSpPr>
            <a:spLocks noGrp="1"/>
          </p:cNvSpPr>
          <p:nvPr>
            <p:ph type="sldNum" sz="quarter" idx="12"/>
          </p:nvPr>
        </p:nvSpPr>
        <p:spPr/>
        <p:txBody>
          <a:bodyPr/>
          <a:lstStyle/>
          <a:p>
            <a:fld id="{91098159-4722-4437-8C7B-6D281DB95A41}" type="slidenum">
              <a:rPr lang="en-IN" smtClean="0"/>
              <a:t>‹#›</a:t>
            </a:fld>
            <a:endParaRPr lang="en-IN"/>
          </a:p>
        </p:txBody>
      </p:sp>
    </p:spTree>
    <p:extLst>
      <p:ext uri="{BB962C8B-B14F-4D97-AF65-F5344CB8AC3E}">
        <p14:creationId xmlns:p14="http://schemas.microsoft.com/office/powerpoint/2010/main" val="2864588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8FC46F-E454-32EC-89F8-E1968BCC50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3EF89B-87F0-2F7D-2B95-33111DCCAF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4648B9-F18D-BE25-B99D-30464D579C96}"/>
              </a:ext>
            </a:extLst>
          </p:cNvPr>
          <p:cNvSpPr>
            <a:spLocks noGrp="1"/>
          </p:cNvSpPr>
          <p:nvPr>
            <p:ph type="dt" sz="half" idx="10"/>
          </p:nvPr>
        </p:nvSpPr>
        <p:spPr/>
        <p:txBody>
          <a:bodyPr/>
          <a:lstStyle/>
          <a:p>
            <a:fld id="{18CD7C3F-D800-433F-BDDF-5C6423926BC2}" type="datetimeFigureOut">
              <a:rPr lang="en-IN" smtClean="0"/>
              <a:t>31-07-2024</a:t>
            </a:fld>
            <a:endParaRPr lang="en-IN"/>
          </a:p>
        </p:txBody>
      </p:sp>
      <p:sp>
        <p:nvSpPr>
          <p:cNvPr id="5" name="Footer Placeholder 4">
            <a:extLst>
              <a:ext uri="{FF2B5EF4-FFF2-40B4-BE49-F238E27FC236}">
                <a16:creationId xmlns:a16="http://schemas.microsoft.com/office/drawing/2014/main" id="{26EEB927-4C30-C1BA-D916-BD6401603F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0E840E-BF76-5ADE-71F8-16136791424C}"/>
              </a:ext>
            </a:extLst>
          </p:cNvPr>
          <p:cNvSpPr>
            <a:spLocks noGrp="1"/>
          </p:cNvSpPr>
          <p:nvPr>
            <p:ph type="sldNum" sz="quarter" idx="12"/>
          </p:nvPr>
        </p:nvSpPr>
        <p:spPr/>
        <p:txBody>
          <a:bodyPr/>
          <a:lstStyle/>
          <a:p>
            <a:fld id="{91098159-4722-4437-8C7B-6D281DB95A41}" type="slidenum">
              <a:rPr lang="en-IN" smtClean="0"/>
              <a:t>‹#›</a:t>
            </a:fld>
            <a:endParaRPr lang="en-IN"/>
          </a:p>
        </p:txBody>
      </p:sp>
    </p:spTree>
    <p:extLst>
      <p:ext uri="{BB962C8B-B14F-4D97-AF65-F5344CB8AC3E}">
        <p14:creationId xmlns:p14="http://schemas.microsoft.com/office/powerpoint/2010/main" val="1442350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F0657-2BCD-BFF5-3EC0-9A4BC88A17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0F1D79-50A0-2AFA-0035-604272D512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31F244-30A6-FC53-58A4-DC4C0227FBBE}"/>
              </a:ext>
            </a:extLst>
          </p:cNvPr>
          <p:cNvSpPr>
            <a:spLocks noGrp="1"/>
          </p:cNvSpPr>
          <p:nvPr>
            <p:ph type="dt" sz="half" idx="10"/>
          </p:nvPr>
        </p:nvSpPr>
        <p:spPr/>
        <p:txBody>
          <a:bodyPr/>
          <a:lstStyle/>
          <a:p>
            <a:fld id="{18CD7C3F-D800-433F-BDDF-5C6423926BC2}" type="datetimeFigureOut">
              <a:rPr lang="en-IN" smtClean="0"/>
              <a:t>31-07-2024</a:t>
            </a:fld>
            <a:endParaRPr lang="en-IN"/>
          </a:p>
        </p:txBody>
      </p:sp>
      <p:sp>
        <p:nvSpPr>
          <p:cNvPr id="5" name="Footer Placeholder 4">
            <a:extLst>
              <a:ext uri="{FF2B5EF4-FFF2-40B4-BE49-F238E27FC236}">
                <a16:creationId xmlns:a16="http://schemas.microsoft.com/office/drawing/2014/main" id="{B8340FF2-43A1-3353-85B9-5E983C49F2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094864-BBE5-A1B2-8BA0-D4DA41C4CC37}"/>
              </a:ext>
            </a:extLst>
          </p:cNvPr>
          <p:cNvSpPr>
            <a:spLocks noGrp="1"/>
          </p:cNvSpPr>
          <p:nvPr>
            <p:ph type="sldNum" sz="quarter" idx="12"/>
          </p:nvPr>
        </p:nvSpPr>
        <p:spPr/>
        <p:txBody>
          <a:bodyPr/>
          <a:lstStyle/>
          <a:p>
            <a:fld id="{91098159-4722-4437-8C7B-6D281DB95A41}" type="slidenum">
              <a:rPr lang="en-IN" smtClean="0"/>
              <a:t>‹#›</a:t>
            </a:fld>
            <a:endParaRPr lang="en-IN"/>
          </a:p>
        </p:txBody>
      </p:sp>
    </p:spTree>
    <p:extLst>
      <p:ext uri="{BB962C8B-B14F-4D97-AF65-F5344CB8AC3E}">
        <p14:creationId xmlns:p14="http://schemas.microsoft.com/office/powerpoint/2010/main" val="1289268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A7261-46FE-9618-FD99-D612CCC4E8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E62D057-5B8D-FA0E-585C-170AE84B6C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7D7FC9-0396-1320-38CE-5A1FF7D59FC6}"/>
              </a:ext>
            </a:extLst>
          </p:cNvPr>
          <p:cNvSpPr>
            <a:spLocks noGrp="1"/>
          </p:cNvSpPr>
          <p:nvPr>
            <p:ph type="dt" sz="half" idx="10"/>
          </p:nvPr>
        </p:nvSpPr>
        <p:spPr/>
        <p:txBody>
          <a:bodyPr/>
          <a:lstStyle/>
          <a:p>
            <a:fld id="{18CD7C3F-D800-433F-BDDF-5C6423926BC2}" type="datetimeFigureOut">
              <a:rPr lang="en-IN" smtClean="0"/>
              <a:t>31-07-2024</a:t>
            </a:fld>
            <a:endParaRPr lang="en-IN"/>
          </a:p>
        </p:txBody>
      </p:sp>
      <p:sp>
        <p:nvSpPr>
          <p:cNvPr id="5" name="Footer Placeholder 4">
            <a:extLst>
              <a:ext uri="{FF2B5EF4-FFF2-40B4-BE49-F238E27FC236}">
                <a16:creationId xmlns:a16="http://schemas.microsoft.com/office/drawing/2014/main" id="{8EFF2BD3-94BC-68E5-D1A3-ADF4C4B639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EC47E0-9C2C-19B3-CC23-9DC036982AD2}"/>
              </a:ext>
            </a:extLst>
          </p:cNvPr>
          <p:cNvSpPr>
            <a:spLocks noGrp="1"/>
          </p:cNvSpPr>
          <p:nvPr>
            <p:ph type="sldNum" sz="quarter" idx="12"/>
          </p:nvPr>
        </p:nvSpPr>
        <p:spPr/>
        <p:txBody>
          <a:bodyPr/>
          <a:lstStyle/>
          <a:p>
            <a:fld id="{91098159-4722-4437-8C7B-6D281DB95A41}" type="slidenum">
              <a:rPr lang="en-IN" smtClean="0"/>
              <a:t>‹#›</a:t>
            </a:fld>
            <a:endParaRPr lang="en-IN"/>
          </a:p>
        </p:txBody>
      </p:sp>
    </p:spTree>
    <p:extLst>
      <p:ext uri="{BB962C8B-B14F-4D97-AF65-F5344CB8AC3E}">
        <p14:creationId xmlns:p14="http://schemas.microsoft.com/office/powerpoint/2010/main" val="3389768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56065-246B-A34D-AE89-6AE5CD0765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00CFD8-8685-241E-A59F-FD8701FAA0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7565877-879C-B5A8-4FB9-06E3BA0713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A046D53-F1DC-E428-C045-4690275E9D07}"/>
              </a:ext>
            </a:extLst>
          </p:cNvPr>
          <p:cNvSpPr>
            <a:spLocks noGrp="1"/>
          </p:cNvSpPr>
          <p:nvPr>
            <p:ph type="dt" sz="half" idx="10"/>
          </p:nvPr>
        </p:nvSpPr>
        <p:spPr/>
        <p:txBody>
          <a:bodyPr/>
          <a:lstStyle/>
          <a:p>
            <a:fld id="{18CD7C3F-D800-433F-BDDF-5C6423926BC2}" type="datetimeFigureOut">
              <a:rPr lang="en-IN" smtClean="0"/>
              <a:t>31-07-2024</a:t>
            </a:fld>
            <a:endParaRPr lang="en-IN"/>
          </a:p>
        </p:txBody>
      </p:sp>
      <p:sp>
        <p:nvSpPr>
          <p:cNvPr id="6" name="Footer Placeholder 5">
            <a:extLst>
              <a:ext uri="{FF2B5EF4-FFF2-40B4-BE49-F238E27FC236}">
                <a16:creationId xmlns:a16="http://schemas.microsoft.com/office/drawing/2014/main" id="{0A19C2D2-2647-A043-A90C-722F99DFCE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7B37B1-BF47-72F2-50FF-F4C4FBC38309}"/>
              </a:ext>
            </a:extLst>
          </p:cNvPr>
          <p:cNvSpPr>
            <a:spLocks noGrp="1"/>
          </p:cNvSpPr>
          <p:nvPr>
            <p:ph type="sldNum" sz="quarter" idx="12"/>
          </p:nvPr>
        </p:nvSpPr>
        <p:spPr/>
        <p:txBody>
          <a:bodyPr/>
          <a:lstStyle/>
          <a:p>
            <a:fld id="{91098159-4722-4437-8C7B-6D281DB95A41}" type="slidenum">
              <a:rPr lang="en-IN" smtClean="0"/>
              <a:t>‹#›</a:t>
            </a:fld>
            <a:endParaRPr lang="en-IN"/>
          </a:p>
        </p:txBody>
      </p:sp>
    </p:spTree>
    <p:extLst>
      <p:ext uri="{BB962C8B-B14F-4D97-AF65-F5344CB8AC3E}">
        <p14:creationId xmlns:p14="http://schemas.microsoft.com/office/powerpoint/2010/main" val="1070501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11EA7-B1B6-6A86-77EA-B190974616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053FD4-D2BC-6715-AA51-2DC8F8C313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027CC0-9831-8BCB-405F-9D3724C04C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0B7C2E5-951B-6ECA-718B-FB9AB2F00E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B66A7E-AE1B-B372-74C0-F5113AA9C4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725B6B5-E6E0-FF39-DE18-80C7221D77F5}"/>
              </a:ext>
            </a:extLst>
          </p:cNvPr>
          <p:cNvSpPr>
            <a:spLocks noGrp="1"/>
          </p:cNvSpPr>
          <p:nvPr>
            <p:ph type="dt" sz="half" idx="10"/>
          </p:nvPr>
        </p:nvSpPr>
        <p:spPr/>
        <p:txBody>
          <a:bodyPr/>
          <a:lstStyle/>
          <a:p>
            <a:fld id="{18CD7C3F-D800-433F-BDDF-5C6423926BC2}" type="datetimeFigureOut">
              <a:rPr lang="en-IN" smtClean="0"/>
              <a:t>31-07-2024</a:t>
            </a:fld>
            <a:endParaRPr lang="en-IN"/>
          </a:p>
        </p:txBody>
      </p:sp>
      <p:sp>
        <p:nvSpPr>
          <p:cNvPr id="8" name="Footer Placeholder 7">
            <a:extLst>
              <a:ext uri="{FF2B5EF4-FFF2-40B4-BE49-F238E27FC236}">
                <a16:creationId xmlns:a16="http://schemas.microsoft.com/office/drawing/2014/main" id="{AD31DA7D-04B9-923F-93CA-95CD605F3C5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44C4189-F314-F6BC-E58C-74E442C55F35}"/>
              </a:ext>
            </a:extLst>
          </p:cNvPr>
          <p:cNvSpPr>
            <a:spLocks noGrp="1"/>
          </p:cNvSpPr>
          <p:nvPr>
            <p:ph type="sldNum" sz="quarter" idx="12"/>
          </p:nvPr>
        </p:nvSpPr>
        <p:spPr/>
        <p:txBody>
          <a:bodyPr/>
          <a:lstStyle/>
          <a:p>
            <a:fld id="{91098159-4722-4437-8C7B-6D281DB95A41}" type="slidenum">
              <a:rPr lang="en-IN" smtClean="0"/>
              <a:t>‹#›</a:t>
            </a:fld>
            <a:endParaRPr lang="en-IN"/>
          </a:p>
        </p:txBody>
      </p:sp>
    </p:spTree>
    <p:extLst>
      <p:ext uri="{BB962C8B-B14F-4D97-AF65-F5344CB8AC3E}">
        <p14:creationId xmlns:p14="http://schemas.microsoft.com/office/powerpoint/2010/main" val="3693291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AD7C-4B28-EFF7-4A2E-7A0B0AB708A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1E1BA3-4161-D64E-F8E2-644E48882CCF}"/>
              </a:ext>
            </a:extLst>
          </p:cNvPr>
          <p:cNvSpPr>
            <a:spLocks noGrp="1"/>
          </p:cNvSpPr>
          <p:nvPr>
            <p:ph type="dt" sz="half" idx="10"/>
          </p:nvPr>
        </p:nvSpPr>
        <p:spPr/>
        <p:txBody>
          <a:bodyPr/>
          <a:lstStyle/>
          <a:p>
            <a:fld id="{18CD7C3F-D800-433F-BDDF-5C6423926BC2}" type="datetimeFigureOut">
              <a:rPr lang="en-IN" smtClean="0"/>
              <a:t>31-07-2024</a:t>
            </a:fld>
            <a:endParaRPr lang="en-IN"/>
          </a:p>
        </p:txBody>
      </p:sp>
      <p:sp>
        <p:nvSpPr>
          <p:cNvPr id="4" name="Footer Placeholder 3">
            <a:extLst>
              <a:ext uri="{FF2B5EF4-FFF2-40B4-BE49-F238E27FC236}">
                <a16:creationId xmlns:a16="http://schemas.microsoft.com/office/drawing/2014/main" id="{5C200BAA-7D5E-C89F-8770-E89E784CA0D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0A6F6DC-26C5-7CFF-A831-5E5BAD5E1950}"/>
              </a:ext>
            </a:extLst>
          </p:cNvPr>
          <p:cNvSpPr>
            <a:spLocks noGrp="1"/>
          </p:cNvSpPr>
          <p:nvPr>
            <p:ph type="sldNum" sz="quarter" idx="12"/>
          </p:nvPr>
        </p:nvSpPr>
        <p:spPr/>
        <p:txBody>
          <a:bodyPr/>
          <a:lstStyle/>
          <a:p>
            <a:fld id="{91098159-4722-4437-8C7B-6D281DB95A41}" type="slidenum">
              <a:rPr lang="en-IN" smtClean="0"/>
              <a:t>‹#›</a:t>
            </a:fld>
            <a:endParaRPr lang="en-IN"/>
          </a:p>
        </p:txBody>
      </p:sp>
    </p:spTree>
    <p:extLst>
      <p:ext uri="{BB962C8B-B14F-4D97-AF65-F5344CB8AC3E}">
        <p14:creationId xmlns:p14="http://schemas.microsoft.com/office/powerpoint/2010/main" val="2513753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817756-EC93-2683-DBB9-61B85377D7EE}"/>
              </a:ext>
            </a:extLst>
          </p:cNvPr>
          <p:cNvSpPr>
            <a:spLocks noGrp="1"/>
          </p:cNvSpPr>
          <p:nvPr>
            <p:ph type="dt" sz="half" idx="10"/>
          </p:nvPr>
        </p:nvSpPr>
        <p:spPr/>
        <p:txBody>
          <a:bodyPr/>
          <a:lstStyle/>
          <a:p>
            <a:fld id="{18CD7C3F-D800-433F-BDDF-5C6423926BC2}" type="datetimeFigureOut">
              <a:rPr lang="en-IN" smtClean="0"/>
              <a:t>31-07-2024</a:t>
            </a:fld>
            <a:endParaRPr lang="en-IN"/>
          </a:p>
        </p:txBody>
      </p:sp>
      <p:sp>
        <p:nvSpPr>
          <p:cNvPr id="3" name="Footer Placeholder 2">
            <a:extLst>
              <a:ext uri="{FF2B5EF4-FFF2-40B4-BE49-F238E27FC236}">
                <a16:creationId xmlns:a16="http://schemas.microsoft.com/office/drawing/2014/main" id="{DDDF8EF1-90C6-053F-3454-A359B62973C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035466E-D4F7-1382-5CD5-1216707C998A}"/>
              </a:ext>
            </a:extLst>
          </p:cNvPr>
          <p:cNvSpPr>
            <a:spLocks noGrp="1"/>
          </p:cNvSpPr>
          <p:nvPr>
            <p:ph type="sldNum" sz="quarter" idx="12"/>
          </p:nvPr>
        </p:nvSpPr>
        <p:spPr/>
        <p:txBody>
          <a:bodyPr/>
          <a:lstStyle/>
          <a:p>
            <a:fld id="{91098159-4722-4437-8C7B-6D281DB95A41}" type="slidenum">
              <a:rPr lang="en-IN" smtClean="0"/>
              <a:t>‹#›</a:t>
            </a:fld>
            <a:endParaRPr lang="en-IN"/>
          </a:p>
        </p:txBody>
      </p:sp>
    </p:spTree>
    <p:extLst>
      <p:ext uri="{BB962C8B-B14F-4D97-AF65-F5344CB8AC3E}">
        <p14:creationId xmlns:p14="http://schemas.microsoft.com/office/powerpoint/2010/main" val="1068102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8A763-3342-5B7D-C01B-B33530DFC0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72CB26-E0B9-3A68-DBFE-7408A0C916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7BF5985-7A18-A6F2-22FD-C7706108C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EB8AE1-0BB4-599F-D07D-CF0758484C22}"/>
              </a:ext>
            </a:extLst>
          </p:cNvPr>
          <p:cNvSpPr>
            <a:spLocks noGrp="1"/>
          </p:cNvSpPr>
          <p:nvPr>
            <p:ph type="dt" sz="half" idx="10"/>
          </p:nvPr>
        </p:nvSpPr>
        <p:spPr/>
        <p:txBody>
          <a:bodyPr/>
          <a:lstStyle/>
          <a:p>
            <a:fld id="{18CD7C3F-D800-433F-BDDF-5C6423926BC2}" type="datetimeFigureOut">
              <a:rPr lang="en-IN" smtClean="0"/>
              <a:t>31-07-2024</a:t>
            </a:fld>
            <a:endParaRPr lang="en-IN"/>
          </a:p>
        </p:txBody>
      </p:sp>
      <p:sp>
        <p:nvSpPr>
          <p:cNvPr id="6" name="Footer Placeholder 5">
            <a:extLst>
              <a:ext uri="{FF2B5EF4-FFF2-40B4-BE49-F238E27FC236}">
                <a16:creationId xmlns:a16="http://schemas.microsoft.com/office/drawing/2014/main" id="{6B4C76D1-A1EA-AE5E-D043-BBA54E643F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702BE1-AF57-3E95-9698-F25F0697500C}"/>
              </a:ext>
            </a:extLst>
          </p:cNvPr>
          <p:cNvSpPr>
            <a:spLocks noGrp="1"/>
          </p:cNvSpPr>
          <p:nvPr>
            <p:ph type="sldNum" sz="quarter" idx="12"/>
          </p:nvPr>
        </p:nvSpPr>
        <p:spPr/>
        <p:txBody>
          <a:bodyPr/>
          <a:lstStyle/>
          <a:p>
            <a:fld id="{91098159-4722-4437-8C7B-6D281DB95A41}" type="slidenum">
              <a:rPr lang="en-IN" smtClean="0"/>
              <a:t>‹#›</a:t>
            </a:fld>
            <a:endParaRPr lang="en-IN"/>
          </a:p>
        </p:txBody>
      </p:sp>
    </p:spTree>
    <p:extLst>
      <p:ext uri="{BB962C8B-B14F-4D97-AF65-F5344CB8AC3E}">
        <p14:creationId xmlns:p14="http://schemas.microsoft.com/office/powerpoint/2010/main" val="3366125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326DC-4CCB-BC9C-D253-385288F9C9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22CCC46-5A12-68C9-5A68-74A8A909C5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9A52615-DFEA-E58E-9309-AF2759A5A5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8E7A6B-96CD-8CBA-D77A-A1C270975A26}"/>
              </a:ext>
            </a:extLst>
          </p:cNvPr>
          <p:cNvSpPr>
            <a:spLocks noGrp="1"/>
          </p:cNvSpPr>
          <p:nvPr>
            <p:ph type="dt" sz="half" idx="10"/>
          </p:nvPr>
        </p:nvSpPr>
        <p:spPr/>
        <p:txBody>
          <a:bodyPr/>
          <a:lstStyle/>
          <a:p>
            <a:fld id="{18CD7C3F-D800-433F-BDDF-5C6423926BC2}" type="datetimeFigureOut">
              <a:rPr lang="en-IN" smtClean="0"/>
              <a:t>31-07-2024</a:t>
            </a:fld>
            <a:endParaRPr lang="en-IN"/>
          </a:p>
        </p:txBody>
      </p:sp>
      <p:sp>
        <p:nvSpPr>
          <p:cNvPr id="6" name="Footer Placeholder 5">
            <a:extLst>
              <a:ext uri="{FF2B5EF4-FFF2-40B4-BE49-F238E27FC236}">
                <a16:creationId xmlns:a16="http://schemas.microsoft.com/office/drawing/2014/main" id="{1BCF3D3D-A634-3E8F-A239-A4E7672037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96580C-7CD2-CA38-B9E7-FC0847973307}"/>
              </a:ext>
            </a:extLst>
          </p:cNvPr>
          <p:cNvSpPr>
            <a:spLocks noGrp="1"/>
          </p:cNvSpPr>
          <p:nvPr>
            <p:ph type="sldNum" sz="quarter" idx="12"/>
          </p:nvPr>
        </p:nvSpPr>
        <p:spPr/>
        <p:txBody>
          <a:bodyPr/>
          <a:lstStyle/>
          <a:p>
            <a:fld id="{91098159-4722-4437-8C7B-6D281DB95A41}" type="slidenum">
              <a:rPr lang="en-IN" smtClean="0"/>
              <a:t>‹#›</a:t>
            </a:fld>
            <a:endParaRPr lang="en-IN"/>
          </a:p>
        </p:txBody>
      </p:sp>
    </p:spTree>
    <p:extLst>
      <p:ext uri="{BB962C8B-B14F-4D97-AF65-F5344CB8AC3E}">
        <p14:creationId xmlns:p14="http://schemas.microsoft.com/office/powerpoint/2010/main" val="3930190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BA1D5E-1282-5AFE-2120-1224250F0D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218483-207A-7093-BAB6-8B7D99AB93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FC2688-5039-5AD9-550D-263876E309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CD7C3F-D800-433F-BDDF-5C6423926BC2}" type="datetimeFigureOut">
              <a:rPr lang="en-IN" smtClean="0"/>
              <a:t>31-07-2024</a:t>
            </a:fld>
            <a:endParaRPr lang="en-IN"/>
          </a:p>
        </p:txBody>
      </p:sp>
      <p:sp>
        <p:nvSpPr>
          <p:cNvPr id="5" name="Footer Placeholder 4">
            <a:extLst>
              <a:ext uri="{FF2B5EF4-FFF2-40B4-BE49-F238E27FC236}">
                <a16:creationId xmlns:a16="http://schemas.microsoft.com/office/drawing/2014/main" id="{79D96EEA-EC9C-EFC1-1DA5-E536D8B706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20A8E58-F854-F669-10CE-E7454C0104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098159-4722-4437-8C7B-6D281DB95A41}" type="slidenum">
              <a:rPr lang="en-IN" smtClean="0"/>
              <a:t>‹#›</a:t>
            </a:fld>
            <a:endParaRPr lang="en-IN"/>
          </a:p>
        </p:txBody>
      </p:sp>
    </p:spTree>
    <p:extLst>
      <p:ext uri="{BB962C8B-B14F-4D97-AF65-F5344CB8AC3E}">
        <p14:creationId xmlns:p14="http://schemas.microsoft.com/office/powerpoint/2010/main" val="333136260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vineetshuklauit/" TargetMode="External"/><Relationship Id="rId2" Type="http://schemas.openxmlformats.org/officeDocument/2006/relationships/hyperlink" Target="mailto:vineetshukla14u@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3D645FA-8EA5-45B8-BCFD-944BBDD8A580}"/>
              </a:ext>
            </a:extLst>
          </p:cNvPr>
          <p:cNvSpPr/>
          <p:nvPr/>
        </p:nvSpPr>
        <p:spPr>
          <a:xfrm>
            <a:off x="0" y="0"/>
            <a:ext cx="12192000" cy="265471"/>
          </a:xfrm>
          <a:prstGeom prst="rect">
            <a:avLst/>
          </a:prstGeom>
          <a:solidFill>
            <a:srgbClr val="02173A"/>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20" tIns="45718" rIns="45718" bIns="45718" numCol="1" spcCol="38100" rtlCol="0"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Open Sans Regular"/>
              <a:ea typeface="Open Sans Regular"/>
              <a:cs typeface="Open Sans Regular"/>
              <a:sym typeface="Open Sans Regular"/>
            </a:endParaRPr>
          </a:p>
        </p:txBody>
      </p:sp>
      <p:sp>
        <p:nvSpPr>
          <p:cNvPr id="6" name="Rectangle 5">
            <a:extLst>
              <a:ext uri="{FF2B5EF4-FFF2-40B4-BE49-F238E27FC236}">
                <a16:creationId xmlns:a16="http://schemas.microsoft.com/office/drawing/2014/main" id="{807191E8-89AE-8F3A-912C-DF1050729200}"/>
              </a:ext>
            </a:extLst>
          </p:cNvPr>
          <p:cNvSpPr/>
          <p:nvPr/>
        </p:nvSpPr>
        <p:spPr>
          <a:xfrm>
            <a:off x="0" y="6322142"/>
            <a:ext cx="12192000" cy="667055"/>
          </a:xfrm>
          <a:prstGeom prst="rect">
            <a:avLst/>
          </a:prstGeom>
          <a:solidFill>
            <a:srgbClr val="2D9DD5"/>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20" tIns="45718" rIns="45718" bIns="45718" numCol="1" spcCol="38100" rtlCol="0"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Open Sans Regular"/>
              <a:ea typeface="Open Sans Regular"/>
              <a:cs typeface="Open Sans Regular"/>
              <a:sym typeface="Open Sans Regular"/>
            </a:endParaRPr>
          </a:p>
        </p:txBody>
      </p:sp>
      <p:sp>
        <p:nvSpPr>
          <p:cNvPr id="7" name="Rectangle 6">
            <a:extLst>
              <a:ext uri="{FF2B5EF4-FFF2-40B4-BE49-F238E27FC236}">
                <a16:creationId xmlns:a16="http://schemas.microsoft.com/office/drawing/2014/main" id="{D483423E-D303-A7FD-1465-76C6BA840AE6}"/>
              </a:ext>
            </a:extLst>
          </p:cNvPr>
          <p:cNvSpPr/>
          <p:nvPr/>
        </p:nvSpPr>
        <p:spPr>
          <a:xfrm>
            <a:off x="0" y="158363"/>
            <a:ext cx="12192000" cy="6056672"/>
          </a:xfrm>
          <a:prstGeom prst="rect">
            <a:avLst/>
          </a:prstGeom>
          <a:gradFill>
            <a:gsLst>
              <a:gs pos="40000">
                <a:schemeClr val="bg1"/>
              </a:gs>
              <a:gs pos="86000">
                <a:srgbClr val="B8E5FB"/>
              </a:gs>
              <a:gs pos="93000">
                <a:srgbClr val="B8E5FB"/>
              </a:gs>
              <a:gs pos="100000">
                <a:srgbClr val="B8E5FB"/>
              </a:gs>
            </a:gsLst>
            <a:lin ang="5400000" scaled="1"/>
          </a:gra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20" tIns="45718" rIns="45718" bIns="45718" numCol="1" spcCol="38100" rtlCol="0"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Open Sans Regular"/>
              <a:ea typeface="Open Sans Regular"/>
              <a:cs typeface="Open Sans Regular"/>
              <a:sym typeface="Open Sans Regular"/>
            </a:endParaRPr>
          </a:p>
        </p:txBody>
      </p:sp>
      <p:cxnSp>
        <p:nvCxnSpPr>
          <p:cNvPr id="10" name="Straight Connector 9">
            <a:extLst>
              <a:ext uri="{FF2B5EF4-FFF2-40B4-BE49-F238E27FC236}">
                <a16:creationId xmlns:a16="http://schemas.microsoft.com/office/drawing/2014/main" id="{1843FD52-6C80-1A57-456E-D9262B3D5903}"/>
              </a:ext>
            </a:extLst>
          </p:cNvPr>
          <p:cNvCxnSpPr>
            <a:cxnSpLocks/>
          </p:cNvCxnSpPr>
          <p:nvPr/>
        </p:nvCxnSpPr>
        <p:spPr>
          <a:xfrm>
            <a:off x="-186223" y="3186701"/>
            <a:ext cx="12192000" cy="0"/>
          </a:xfrm>
          <a:prstGeom prst="line">
            <a:avLst/>
          </a:prstGeom>
          <a:noFill/>
          <a:ln w="9525" cap="flat">
            <a:solidFill>
              <a:schemeClr val="bg1">
                <a:lumMod val="85000"/>
              </a:schemeClr>
            </a:solidFill>
            <a:prstDash val="solid"/>
            <a:round/>
          </a:ln>
          <a:effectLst/>
          <a:sp3d/>
        </p:spPr>
        <p:style>
          <a:lnRef idx="0">
            <a:scrgbClr r="0" g="0" b="0"/>
          </a:lnRef>
          <a:fillRef idx="0">
            <a:scrgbClr r="0" g="0" b="0"/>
          </a:fillRef>
          <a:effectRef idx="0">
            <a:scrgbClr r="0" g="0" b="0"/>
          </a:effectRef>
          <a:fontRef idx="none"/>
        </p:style>
      </p:cxnSp>
      <p:sp>
        <p:nvSpPr>
          <p:cNvPr id="14" name="CLICK TO EDIT MASTER TITLE STYLE">
            <a:extLst>
              <a:ext uri="{FF2B5EF4-FFF2-40B4-BE49-F238E27FC236}">
                <a16:creationId xmlns:a16="http://schemas.microsoft.com/office/drawing/2014/main" id="{3594B93C-E609-80AF-5E20-6A68384A8022}"/>
              </a:ext>
            </a:extLst>
          </p:cNvPr>
          <p:cNvSpPr txBox="1">
            <a:spLocks/>
          </p:cNvSpPr>
          <p:nvPr/>
        </p:nvSpPr>
        <p:spPr>
          <a:xfrm>
            <a:off x="0" y="1515113"/>
            <a:ext cx="12192000" cy="131419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0" tIns="45720" rIns="91440" bIns="45720" anchor="ctr"/>
          <a:lstStyle>
            <a:lvl1pPr marL="0" marR="0" indent="0" algn="ctr" defTabSz="694944" rtl="0" latinLnBrk="0">
              <a:lnSpc>
                <a:spcPct val="90000"/>
              </a:lnSpc>
              <a:spcBef>
                <a:spcPts val="0"/>
              </a:spcBef>
              <a:spcAft>
                <a:spcPts val="0"/>
              </a:spcAft>
              <a:buClrTx/>
              <a:buSzTx/>
              <a:buFont typeface="Helvetica"/>
              <a:buNone/>
              <a:tabLst/>
              <a:defRPr sz="2700" b="0" i="0" u="none" strike="noStrike" cap="none" spc="0" baseline="0">
                <a:solidFill>
                  <a:schemeClr val="accent1"/>
                </a:solidFill>
                <a:uFillTx/>
                <a:latin typeface="Open Sans Bold"/>
                <a:ea typeface="Open Sans Bold"/>
                <a:cs typeface="Open Sans Bold"/>
                <a:sym typeface="Open Sans Bold"/>
              </a:defRPr>
            </a:lvl1pPr>
            <a:lvl2pPr marL="723900" marR="0" indent="-266700" algn="l" defTabSz="914400" rtl="0" latinLnBrk="0">
              <a:lnSpc>
                <a:spcPct val="90000"/>
              </a:lnSpc>
              <a:spcBef>
                <a:spcPts val="1000"/>
              </a:spcBef>
              <a:spcAft>
                <a:spcPts val="0"/>
              </a:spcAft>
              <a:buClrTx/>
              <a:buSzPct val="100000"/>
              <a:buFont typeface="Helvetica"/>
              <a:buChar char="•"/>
              <a:tabLst/>
              <a:defRPr sz="2800" b="0" i="0" u="none" strike="noStrike" cap="none" spc="0" baseline="0">
                <a:solidFill>
                  <a:srgbClr val="000000"/>
                </a:solidFill>
                <a:uFillTx/>
                <a:latin typeface="+mn-lt"/>
                <a:ea typeface="+mn-ea"/>
                <a:cs typeface="+mn-cs"/>
                <a:sym typeface="Open Sans Regular"/>
              </a:defRPr>
            </a:lvl2pPr>
            <a:lvl3pPr marL="1234438" marR="0" indent="-320038" algn="l" defTabSz="914400" rtl="0" latinLnBrk="0">
              <a:lnSpc>
                <a:spcPct val="90000"/>
              </a:lnSpc>
              <a:spcBef>
                <a:spcPts val="1000"/>
              </a:spcBef>
              <a:spcAft>
                <a:spcPts val="0"/>
              </a:spcAft>
              <a:buClrTx/>
              <a:buSzPct val="100000"/>
              <a:buFont typeface="Helvetica"/>
              <a:buChar char="•"/>
              <a:tabLst/>
              <a:defRPr sz="2800" b="0" i="0" u="none" strike="noStrike" cap="none" spc="0" baseline="0">
                <a:solidFill>
                  <a:srgbClr val="000000"/>
                </a:solidFill>
                <a:uFillTx/>
                <a:latin typeface="+mn-lt"/>
                <a:ea typeface="+mn-ea"/>
                <a:cs typeface="+mn-cs"/>
                <a:sym typeface="Open Sans Regular"/>
              </a:defRPr>
            </a:lvl3pPr>
            <a:lvl4pPr marL="1727200" marR="0" indent="-355600" algn="l" defTabSz="914400" rtl="0" latinLnBrk="0">
              <a:lnSpc>
                <a:spcPct val="90000"/>
              </a:lnSpc>
              <a:spcBef>
                <a:spcPts val="1000"/>
              </a:spcBef>
              <a:spcAft>
                <a:spcPts val="0"/>
              </a:spcAft>
              <a:buClrTx/>
              <a:buSzPct val="100000"/>
              <a:buFont typeface="Helvetica"/>
              <a:buChar char="•"/>
              <a:tabLst/>
              <a:defRPr sz="2800" b="0" i="0" u="none" strike="noStrike" cap="none" spc="0" baseline="0">
                <a:solidFill>
                  <a:srgbClr val="000000"/>
                </a:solidFill>
                <a:uFillTx/>
                <a:latin typeface="+mn-lt"/>
                <a:ea typeface="+mn-ea"/>
                <a:cs typeface="+mn-cs"/>
                <a:sym typeface="Open Sans Regular"/>
              </a:defRPr>
            </a:lvl4pPr>
            <a:lvl5pPr marL="2184400" marR="0" indent="-355600" algn="l" defTabSz="914400" rtl="0" latinLnBrk="0">
              <a:lnSpc>
                <a:spcPct val="90000"/>
              </a:lnSpc>
              <a:spcBef>
                <a:spcPts val="1000"/>
              </a:spcBef>
              <a:spcAft>
                <a:spcPts val="0"/>
              </a:spcAft>
              <a:buClrTx/>
              <a:buSzPct val="100000"/>
              <a:buFont typeface="Helvetica"/>
              <a:buChar char="•"/>
              <a:tabLst/>
              <a:defRPr sz="2800" b="0" i="0" u="none" strike="noStrike" cap="none" spc="0" baseline="0">
                <a:solidFill>
                  <a:srgbClr val="000000"/>
                </a:solidFill>
                <a:uFillTx/>
                <a:latin typeface="+mn-lt"/>
                <a:ea typeface="+mn-ea"/>
                <a:cs typeface="+mn-cs"/>
                <a:sym typeface="Open Sans Regular"/>
              </a:defRPr>
            </a:lvl5pPr>
            <a:lvl6pPr marL="2641600" marR="0" indent="-355600" algn="l" defTabSz="914400" rtl="0" latinLnBrk="0">
              <a:lnSpc>
                <a:spcPct val="90000"/>
              </a:lnSpc>
              <a:spcBef>
                <a:spcPts val="1000"/>
              </a:spcBef>
              <a:spcAft>
                <a:spcPts val="0"/>
              </a:spcAft>
              <a:buClrTx/>
              <a:buSzPct val="100000"/>
              <a:buFont typeface="Helvetica"/>
              <a:buChar char="•"/>
              <a:tabLst/>
              <a:defRPr sz="2800" b="0" i="0" u="none" strike="noStrike" cap="none" spc="0" baseline="0">
                <a:solidFill>
                  <a:srgbClr val="000000"/>
                </a:solidFill>
                <a:uFillTx/>
                <a:latin typeface="+mn-lt"/>
                <a:ea typeface="+mn-ea"/>
                <a:cs typeface="+mn-cs"/>
                <a:sym typeface="Open Sans Regular"/>
              </a:defRPr>
            </a:lvl6pPr>
            <a:lvl7pPr marL="3098800" marR="0" indent="-355600" algn="l" defTabSz="914400" rtl="0" latinLnBrk="0">
              <a:lnSpc>
                <a:spcPct val="90000"/>
              </a:lnSpc>
              <a:spcBef>
                <a:spcPts val="1000"/>
              </a:spcBef>
              <a:spcAft>
                <a:spcPts val="0"/>
              </a:spcAft>
              <a:buClrTx/>
              <a:buSzPct val="100000"/>
              <a:buFont typeface="Helvetica"/>
              <a:buChar char="•"/>
              <a:tabLst/>
              <a:defRPr sz="2800" b="0" i="0" u="none" strike="noStrike" cap="none" spc="0" baseline="0">
                <a:solidFill>
                  <a:srgbClr val="000000"/>
                </a:solidFill>
                <a:uFillTx/>
                <a:latin typeface="+mn-lt"/>
                <a:ea typeface="+mn-ea"/>
                <a:cs typeface="+mn-cs"/>
                <a:sym typeface="Open Sans Regular"/>
              </a:defRPr>
            </a:lvl7pPr>
            <a:lvl8pPr marL="3556000" marR="0" indent="-355600" algn="l" defTabSz="914400" rtl="0" latinLnBrk="0">
              <a:lnSpc>
                <a:spcPct val="90000"/>
              </a:lnSpc>
              <a:spcBef>
                <a:spcPts val="1000"/>
              </a:spcBef>
              <a:spcAft>
                <a:spcPts val="0"/>
              </a:spcAft>
              <a:buClrTx/>
              <a:buSzPct val="100000"/>
              <a:buFont typeface="Helvetica"/>
              <a:buChar char="•"/>
              <a:tabLst/>
              <a:defRPr sz="2800" b="0" i="0" u="none" strike="noStrike" cap="none" spc="0" baseline="0">
                <a:solidFill>
                  <a:srgbClr val="000000"/>
                </a:solidFill>
                <a:uFillTx/>
                <a:latin typeface="+mn-lt"/>
                <a:ea typeface="+mn-ea"/>
                <a:cs typeface="+mn-cs"/>
                <a:sym typeface="Open Sans Regular"/>
              </a:defRPr>
            </a:lvl8pPr>
            <a:lvl9pPr marL="4013200" marR="0" indent="-355600" algn="l" defTabSz="914400" rtl="0" latinLnBrk="0">
              <a:lnSpc>
                <a:spcPct val="90000"/>
              </a:lnSpc>
              <a:spcBef>
                <a:spcPts val="1000"/>
              </a:spcBef>
              <a:spcAft>
                <a:spcPts val="0"/>
              </a:spcAft>
              <a:buClrTx/>
              <a:buSzPct val="100000"/>
              <a:buFont typeface="Helvetica"/>
              <a:buChar char="•"/>
              <a:tabLst/>
              <a:defRPr sz="2800" b="0" i="0" u="none" strike="noStrike" cap="none" spc="0" baseline="0">
                <a:solidFill>
                  <a:srgbClr val="000000"/>
                </a:solidFill>
                <a:uFillTx/>
                <a:latin typeface="+mn-lt"/>
                <a:ea typeface="+mn-ea"/>
                <a:cs typeface="+mn-cs"/>
                <a:sym typeface="Open Sans Regular"/>
              </a:defRPr>
            </a:lvl9pPr>
          </a:lstStyle>
          <a:p>
            <a:pPr>
              <a:defRPr/>
            </a:pPr>
            <a:r>
              <a:rPr lang="en-US" sz="7200" dirty="0">
                <a:solidFill>
                  <a:srgbClr val="00173A"/>
                </a:solidFill>
              </a:rPr>
              <a:t> </a:t>
            </a:r>
            <a:r>
              <a:rPr lang="en-US" sz="2400" b="1" cap="all" dirty="0">
                <a:solidFill>
                  <a:srgbClr val="000000"/>
                </a:solidFill>
                <a:latin typeface="Verdana"/>
                <a:ea typeface="Verdana"/>
              </a:rPr>
              <a:t>EXPLORATORY DATA ANALYSIS (</a:t>
            </a:r>
            <a:r>
              <a:rPr lang="en-US" sz="2400" b="1" cap="all" dirty="0" err="1">
                <a:solidFill>
                  <a:srgbClr val="000000"/>
                </a:solidFill>
                <a:latin typeface="Verdana"/>
                <a:ea typeface="Verdana"/>
              </a:rPr>
              <a:t>eda</a:t>
            </a:r>
            <a:r>
              <a:rPr lang="en-US" sz="2400" b="1" cap="all" dirty="0">
                <a:solidFill>
                  <a:srgbClr val="000000"/>
                </a:solidFill>
                <a:latin typeface="Verdana"/>
                <a:ea typeface="Verdana"/>
              </a:rPr>
              <a:t>)</a:t>
            </a:r>
          </a:p>
          <a:p>
            <a:pPr>
              <a:defRPr/>
            </a:pPr>
            <a:r>
              <a:rPr lang="en-US" sz="2400" b="1" cap="all" dirty="0">
                <a:solidFill>
                  <a:srgbClr val="000000"/>
                </a:solidFill>
                <a:latin typeface="Verdana"/>
                <a:ea typeface="Verdana"/>
              </a:rPr>
              <a:t> REPORT</a:t>
            </a:r>
            <a:endParaRPr lang="en-US" sz="2400" dirty="0"/>
          </a:p>
        </p:txBody>
      </p:sp>
      <p:sp>
        <p:nvSpPr>
          <p:cNvPr id="16" name="TextBox 21">
            <a:extLst>
              <a:ext uri="{FF2B5EF4-FFF2-40B4-BE49-F238E27FC236}">
                <a16:creationId xmlns:a16="http://schemas.microsoft.com/office/drawing/2014/main" id="{CB9E4C30-AF26-4F38-12FA-56940B1B04B0}"/>
              </a:ext>
            </a:extLst>
          </p:cNvPr>
          <p:cNvSpPr txBox="1">
            <a:spLocks noGrp="1"/>
          </p:cNvSpPr>
          <p:nvPr>
            <p:ph type="subTitle" idx="1"/>
          </p:nvPr>
        </p:nvSpPr>
        <p:spPr>
          <a:xfrm>
            <a:off x="353611" y="980252"/>
            <a:ext cx="1760593" cy="177469"/>
          </a:xfrm>
          <a:prstGeom prst="rect">
            <a:avLst/>
          </a:prstGeom>
        </p:spPr>
        <p:txBody>
          <a:bodyPr>
            <a:noAutofit/>
          </a:bodyPr>
          <a:lstStyle/>
          <a:p>
            <a:r>
              <a:rPr lang="en-IN" sz="800" b="1" dirty="0">
                <a:solidFill>
                  <a:srgbClr val="F68C34"/>
                </a:solidFill>
              </a:rPr>
              <a:t> </a:t>
            </a:r>
          </a:p>
        </p:txBody>
      </p:sp>
      <p:cxnSp>
        <p:nvCxnSpPr>
          <p:cNvPr id="17" name="Straight Connector 16">
            <a:extLst>
              <a:ext uri="{FF2B5EF4-FFF2-40B4-BE49-F238E27FC236}">
                <a16:creationId xmlns:a16="http://schemas.microsoft.com/office/drawing/2014/main" id="{99AA587C-963A-6B84-E1B0-AE878EA97C79}"/>
              </a:ext>
            </a:extLst>
          </p:cNvPr>
          <p:cNvCxnSpPr>
            <a:cxnSpLocks/>
          </p:cNvCxnSpPr>
          <p:nvPr/>
        </p:nvCxnSpPr>
        <p:spPr>
          <a:xfrm>
            <a:off x="0" y="6169772"/>
            <a:ext cx="12192000" cy="0"/>
          </a:xfrm>
          <a:prstGeom prst="line">
            <a:avLst/>
          </a:prstGeom>
          <a:noFill/>
          <a:ln w="9525" cap="flat">
            <a:solidFill>
              <a:schemeClr val="tx2">
                <a:lumMod val="60000"/>
                <a:lumOff val="40000"/>
              </a:schemeClr>
            </a:solidFill>
            <a:prstDash val="solid"/>
            <a:round/>
          </a:ln>
          <a:effectLst/>
          <a:sp3d/>
        </p:spPr>
        <p:style>
          <a:lnRef idx="0">
            <a:scrgbClr r="0" g="0" b="0"/>
          </a:lnRef>
          <a:fillRef idx="0">
            <a:scrgbClr r="0" g="0" b="0"/>
          </a:fillRef>
          <a:effectRef idx="0">
            <a:scrgbClr r="0" g="0" b="0"/>
          </a:effectRef>
          <a:fontRef idx="none"/>
        </p:style>
      </p:cxnSp>
      <p:sp>
        <p:nvSpPr>
          <p:cNvPr id="2" name="TextBox 1">
            <a:extLst>
              <a:ext uri="{FF2B5EF4-FFF2-40B4-BE49-F238E27FC236}">
                <a16:creationId xmlns:a16="http://schemas.microsoft.com/office/drawing/2014/main" id="{DE7B874D-8462-F7E3-6AA1-97CA288F5E19}"/>
              </a:ext>
            </a:extLst>
          </p:cNvPr>
          <p:cNvSpPr txBox="1"/>
          <p:nvPr/>
        </p:nvSpPr>
        <p:spPr>
          <a:xfrm>
            <a:off x="7930662" y="4500900"/>
            <a:ext cx="3807069" cy="1754326"/>
          </a:xfrm>
          <a:prstGeom prst="rect">
            <a:avLst/>
          </a:prstGeom>
          <a:noFill/>
        </p:spPr>
        <p:txBody>
          <a:bodyPr wrap="square" rtlCol="0">
            <a:spAutoFit/>
          </a:bodyPr>
          <a:lstStyle/>
          <a:p>
            <a:pPr algn="ctr"/>
            <a:r>
              <a:rPr lang="en-IN" b="1" dirty="0"/>
              <a:t>SUBMITTED BY-</a:t>
            </a:r>
          </a:p>
          <a:p>
            <a:pPr algn="ctr"/>
            <a:r>
              <a:rPr lang="en-IN" dirty="0"/>
              <a:t>VINEET KUMAR SHUKLA</a:t>
            </a:r>
          </a:p>
          <a:p>
            <a:pPr algn="ctr"/>
            <a:r>
              <a:rPr lang="en-IN" dirty="0"/>
              <a:t>( </a:t>
            </a:r>
            <a:r>
              <a:rPr lang="en-IN" dirty="0">
                <a:hlinkClick r:id="rId2"/>
              </a:rPr>
              <a:t>vineetshukla14u@gmail.com</a:t>
            </a:r>
            <a:r>
              <a:rPr lang="en-IN" dirty="0"/>
              <a:t> )</a:t>
            </a:r>
          </a:p>
          <a:p>
            <a:pPr algn="ctr"/>
            <a:r>
              <a:rPr lang="en-IN" dirty="0"/>
              <a:t>(</a:t>
            </a:r>
            <a:r>
              <a:rPr lang="en-IN" dirty="0">
                <a:hlinkClick r:id="rId3"/>
              </a:rPr>
              <a:t>https://www.linkedin.com/in/vineetshuklauit/</a:t>
            </a:r>
            <a:r>
              <a:rPr lang="en-IN" dirty="0"/>
              <a:t> )</a:t>
            </a:r>
          </a:p>
          <a:p>
            <a:endParaRPr lang="en-IN" dirty="0"/>
          </a:p>
        </p:txBody>
      </p:sp>
    </p:spTree>
    <p:extLst>
      <p:ext uri="{BB962C8B-B14F-4D97-AF65-F5344CB8AC3E}">
        <p14:creationId xmlns:p14="http://schemas.microsoft.com/office/powerpoint/2010/main" val="623897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54F4E-C41C-7028-F6B7-47085CE7B25D}"/>
              </a:ext>
            </a:extLst>
          </p:cNvPr>
          <p:cNvSpPr>
            <a:spLocks noGrp="1"/>
          </p:cNvSpPr>
          <p:nvPr>
            <p:ph type="title"/>
          </p:nvPr>
        </p:nvSpPr>
        <p:spPr/>
        <p:txBody>
          <a:bodyPr>
            <a:normAutofit/>
          </a:bodyPr>
          <a:lstStyle/>
          <a:p>
            <a:r>
              <a:rPr lang="en-IN" sz="3200" b="1" dirty="0">
                <a:solidFill>
                  <a:schemeClr val="tx2"/>
                </a:solidFill>
                <a:latin typeface="Times New Roman" panose="02020603050405020304" pitchFamily="18" charset="0"/>
                <a:cs typeface="Times New Roman" panose="02020603050405020304" pitchFamily="18" charset="0"/>
              </a:rPr>
              <a:t>Vehicle Speed</a:t>
            </a:r>
          </a:p>
        </p:txBody>
      </p:sp>
      <p:pic>
        <p:nvPicPr>
          <p:cNvPr id="5" name="Content Placeholder 4">
            <a:extLst>
              <a:ext uri="{FF2B5EF4-FFF2-40B4-BE49-F238E27FC236}">
                <a16:creationId xmlns:a16="http://schemas.microsoft.com/office/drawing/2014/main" id="{3FEA9E03-03E9-DCCC-9EDF-0F398EB70675}"/>
              </a:ext>
            </a:extLst>
          </p:cNvPr>
          <p:cNvPicPr>
            <a:picLocks noGrp="1" noChangeAspect="1"/>
          </p:cNvPicPr>
          <p:nvPr>
            <p:ph idx="1"/>
          </p:nvPr>
        </p:nvPicPr>
        <p:blipFill>
          <a:blip r:embed="rId2"/>
          <a:stretch>
            <a:fillRect/>
          </a:stretch>
        </p:blipFill>
        <p:spPr>
          <a:xfrm>
            <a:off x="5081954" y="955186"/>
            <a:ext cx="6784206" cy="2939806"/>
          </a:xfrm>
        </p:spPr>
      </p:pic>
      <p:pic>
        <p:nvPicPr>
          <p:cNvPr id="7" name="Picture 6">
            <a:extLst>
              <a:ext uri="{FF2B5EF4-FFF2-40B4-BE49-F238E27FC236}">
                <a16:creationId xmlns:a16="http://schemas.microsoft.com/office/drawing/2014/main" id="{6EF3203A-DA55-5A90-F2EA-46D2D517CCE3}"/>
              </a:ext>
            </a:extLst>
          </p:cNvPr>
          <p:cNvPicPr>
            <a:picLocks noChangeAspect="1"/>
          </p:cNvPicPr>
          <p:nvPr/>
        </p:nvPicPr>
        <p:blipFill>
          <a:blip r:embed="rId3"/>
          <a:stretch>
            <a:fillRect/>
          </a:stretch>
        </p:blipFill>
        <p:spPr>
          <a:xfrm>
            <a:off x="6286500" y="3894992"/>
            <a:ext cx="5716521" cy="3005435"/>
          </a:xfrm>
          <a:prstGeom prst="rect">
            <a:avLst/>
          </a:prstGeom>
        </p:spPr>
      </p:pic>
      <p:sp>
        <p:nvSpPr>
          <p:cNvPr id="8" name="TextBox 7">
            <a:extLst>
              <a:ext uri="{FF2B5EF4-FFF2-40B4-BE49-F238E27FC236}">
                <a16:creationId xmlns:a16="http://schemas.microsoft.com/office/drawing/2014/main" id="{6C8997DC-35C5-5DAB-14D4-C603D2091176}"/>
              </a:ext>
            </a:extLst>
          </p:cNvPr>
          <p:cNvSpPr txBox="1"/>
          <p:nvPr/>
        </p:nvSpPr>
        <p:spPr>
          <a:xfrm>
            <a:off x="562708" y="2213282"/>
            <a:ext cx="4519246" cy="2431435"/>
          </a:xfrm>
          <a:prstGeom prst="rect">
            <a:avLst/>
          </a:prstGeom>
          <a:noFill/>
        </p:spPr>
        <p:txBody>
          <a:bodyPr wrap="square" rtlCol="0">
            <a:spAutoFit/>
          </a:bodyPr>
          <a:lstStyle/>
          <a:p>
            <a:r>
              <a:rPr lang="en-IN" sz="2000" b="1" dirty="0">
                <a:solidFill>
                  <a:schemeClr val="tx2"/>
                </a:solidFill>
                <a:latin typeface="Times New Roman" panose="02020603050405020304" pitchFamily="18" charset="0"/>
                <a:cs typeface="Times New Roman" panose="02020603050405020304" pitchFamily="18" charset="0"/>
              </a:rPr>
              <a:t>Findings:</a:t>
            </a:r>
          </a:p>
          <a:p>
            <a:endParaRPr lang="en-IN" sz="2000" b="1" dirty="0">
              <a:solidFill>
                <a:schemeClr val="tx2"/>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For better analysis, speed &gt; 0 has been considered only.</a:t>
            </a:r>
          </a:p>
          <a:p>
            <a:pPr marL="342900" indent="-342900">
              <a:buFont typeface="Arial" panose="020B0604020202020204" pitchFamily="34" charset="0"/>
              <a:buChar char="•"/>
            </a:pPr>
            <a:r>
              <a:rPr lang="en-US" sz="1600" b="0" i="0" dirty="0">
                <a:effectLst/>
                <a:highlight>
                  <a:srgbClr val="FFFFFF"/>
                </a:highlight>
                <a:latin typeface="Times New Roman" panose="02020603050405020304" pitchFamily="18" charset="0"/>
                <a:cs typeface="Times New Roman" panose="02020603050405020304" pitchFamily="18" charset="0"/>
              </a:rPr>
              <a:t>Approximately 50% times, it is found that the speed lie between 30 and 50 km/hr.</a:t>
            </a:r>
          </a:p>
          <a:p>
            <a:pPr marL="342900" indent="-342900">
              <a:buFont typeface="Arial" panose="020B0604020202020204" pitchFamily="34" charset="0"/>
              <a:buChar char="•"/>
            </a:pPr>
            <a:r>
              <a:rPr lang="en-US" sz="1600" dirty="0">
                <a:highlight>
                  <a:srgbClr val="FFFFFF"/>
                </a:highlight>
                <a:latin typeface="Times New Roman" panose="02020603050405020304" pitchFamily="18" charset="0"/>
                <a:cs typeface="Times New Roman" panose="02020603050405020304" pitchFamily="18" charset="0"/>
              </a:rPr>
              <a:t>The average speed is nearly 40 km/hr.</a:t>
            </a:r>
          </a:p>
          <a:p>
            <a:pPr marL="342900" indent="-342900">
              <a:buFont typeface="Arial" panose="020B0604020202020204" pitchFamily="34" charset="0"/>
              <a:buChar char="•"/>
            </a:pPr>
            <a:endParaRPr lang="en-US" sz="1600" b="0" i="0" dirty="0">
              <a:effectLst/>
              <a:highlight>
                <a:srgbClr val="FFFFFF"/>
              </a:highlight>
              <a:latin typeface="system-ui"/>
            </a:endParaRPr>
          </a:p>
          <a:p>
            <a:pPr marL="342900" indent="-34290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8278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2D0BE-C425-7011-4398-F6177E5206F5}"/>
              </a:ext>
            </a:extLst>
          </p:cNvPr>
          <p:cNvSpPr>
            <a:spLocks noGrp="1"/>
          </p:cNvSpPr>
          <p:nvPr>
            <p:ph type="title"/>
          </p:nvPr>
        </p:nvSpPr>
        <p:spPr>
          <a:xfrm>
            <a:off x="838199" y="257053"/>
            <a:ext cx="10515600" cy="1325563"/>
          </a:xfrm>
        </p:spPr>
        <p:txBody>
          <a:bodyPr>
            <a:normAutofit/>
          </a:bodyPr>
          <a:lstStyle/>
          <a:p>
            <a:r>
              <a:rPr lang="en-IN" sz="3200" b="1" dirty="0">
                <a:solidFill>
                  <a:schemeClr val="tx2"/>
                </a:solidFill>
                <a:latin typeface="Times New Roman" panose="02020603050405020304" pitchFamily="18" charset="0"/>
                <a:cs typeface="Times New Roman" panose="02020603050405020304" pitchFamily="18" charset="0"/>
              </a:rPr>
              <a:t>RPM</a:t>
            </a:r>
          </a:p>
        </p:txBody>
      </p:sp>
      <p:pic>
        <p:nvPicPr>
          <p:cNvPr id="5" name="Content Placeholder 4">
            <a:extLst>
              <a:ext uri="{FF2B5EF4-FFF2-40B4-BE49-F238E27FC236}">
                <a16:creationId xmlns:a16="http://schemas.microsoft.com/office/drawing/2014/main" id="{702CB9A5-4491-D461-B994-45E61C33A678}"/>
              </a:ext>
            </a:extLst>
          </p:cNvPr>
          <p:cNvPicPr>
            <a:picLocks noGrp="1" noChangeAspect="1"/>
          </p:cNvPicPr>
          <p:nvPr>
            <p:ph idx="1"/>
          </p:nvPr>
        </p:nvPicPr>
        <p:blipFill>
          <a:blip r:embed="rId2"/>
          <a:stretch>
            <a:fillRect/>
          </a:stretch>
        </p:blipFill>
        <p:spPr>
          <a:xfrm>
            <a:off x="5908431" y="817685"/>
            <a:ext cx="5445370" cy="2963007"/>
          </a:xfrm>
        </p:spPr>
      </p:pic>
      <p:pic>
        <p:nvPicPr>
          <p:cNvPr id="7" name="Picture 6">
            <a:extLst>
              <a:ext uri="{FF2B5EF4-FFF2-40B4-BE49-F238E27FC236}">
                <a16:creationId xmlns:a16="http://schemas.microsoft.com/office/drawing/2014/main" id="{C5F9245A-5ACF-3F59-76C9-0DDF1A5083CA}"/>
              </a:ext>
            </a:extLst>
          </p:cNvPr>
          <p:cNvPicPr>
            <a:picLocks noChangeAspect="1"/>
          </p:cNvPicPr>
          <p:nvPr/>
        </p:nvPicPr>
        <p:blipFill>
          <a:blip r:embed="rId3"/>
          <a:stretch>
            <a:fillRect/>
          </a:stretch>
        </p:blipFill>
        <p:spPr>
          <a:xfrm>
            <a:off x="6380284" y="4070838"/>
            <a:ext cx="5058508" cy="2281246"/>
          </a:xfrm>
          <a:prstGeom prst="rect">
            <a:avLst/>
          </a:prstGeom>
        </p:spPr>
      </p:pic>
      <p:sp>
        <p:nvSpPr>
          <p:cNvPr id="8" name="TextBox 7">
            <a:extLst>
              <a:ext uri="{FF2B5EF4-FFF2-40B4-BE49-F238E27FC236}">
                <a16:creationId xmlns:a16="http://schemas.microsoft.com/office/drawing/2014/main" id="{928296FD-38FF-C275-D086-8DAA64A16DF2}"/>
              </a:ext>
            </a:extLst>
          </p:cNvPr>
          <p:cNvSpPr txBox="1"/>
          <p:nvPr/>
        </p:nvSpPr>
        <p:spPr>
          <a:xfrm>
            <a:off x="1072662" y="2090172"/>
            <a:ext cx="4519246" cy="2677656"/>
          </a:xfrm>
          <a:prstGeom prst="rect">
            <a:avLst/>
          </a:prstGeom>
          <a:noFill/>
        </p:spPr>
        <p:txBody>
          <a:bodyPr wrap="square" rtlCol="0">
            <a:spAutoFit/>
          </a:bodyPr>
          <a:lstStyle/>
          <a:p>
            <a:r>
              <a:rPr lang="en-IN" sz="2000" b="1" dirty="0">
                <a:solidFill>
                  <a:schemeClr val="tx2"/>
                </a:solidFill>
                <a:latin typeface="Times New Roman" panose="02020603050405020304" pitchFamily="18" charset="0"/>
                <a:cs typeface="Times New Roman" panose="02020603050405020304" pitchFamily="18" charset="0"/>
              </a:rPr>
              <a:t>Findings:</a:t>
            </a:r>
          </a:p>
          <a:p>
            <a:endParaRPr lang="en-IN" sz="20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highlight>
                  <a:srgbClr val="FFFFFF"/>
                </a:highlight>
                <a:latin typeface="system-ui"/>
              </a:rPr>
              <a:t>A</a:t>
            </a:r>
            <a:r>
              <a:rPr lang="en-US" sz="1600" b="0" i="0" dirty="0">
                <a:effectLst/>
                <a:highlight>
                  <a:srgbClr val="FFFFFF"/>
                </a:highlight>
                <a:latin typeface="system-ui"/>
              </a:rPr>
              <a:t>round 750 RPM is most likely to repeat.</a:t>
            </a:r>
          </a:p>
          <a:p>
            <a:pPr marL="285750" indent="-285750">
              <a:buFont typeface="Arial" panose="020B0604020202020204" pitchFamily="34" charset="0"/>
              <a:buChar char="•"/>
            </a:pPr>
            <a:r>
              <a:rPr lang="en-US" sz="1600" dirty="0">
                <a:highlight>
                  <a:srgbClr val="FFFFFF"/>
                </a:highlight>
                <a:latin typeface="system-ui"/>
              </a:rPr>
              <a:t>Approximately,</a:t>
            </a:r>
            <a:r>
              <a:rPr lang="en-US" sz="1600" b="0" i="0" dirty="0">
                <a:effectLst/>
                <a:highlight>
                  <a:srgbClr val="FFFFFF"/>
                </a:highlight>
                <a:latin typeface="system-ui"/>
              </a:rPr>
              <a:t> 50% times the RPM lie between 750 and 1250. </a:t>
            </a:r>
          </a:p>
          <a:p>
            <a:pPr marL="285750" indent="-285750">
              <a:buFont typeface="Arial" panose="020B0604020202020204" pitchFamily="34" charset="0"/>
              <a:buChar char="•"/>
            </a:pPr>
            <a:r>
              <a:rPr lang="en-US" sz="1600" b="0" i="0" dirty="0">
                <a:effectLst/>
                <a:highlight>
                  <a:srgbClr val="FFFFFF"/>
                </a:highlight>
                <a:latin typeface="system-ui"/>
              </a:rPr>
              <a:t>The average rpm is about 1000</a:t>
            </a:r>
            <a:r>
              <a:rPr lang="en-US" sz="1600" dirty="0">
                <a:highlight>
                  <a:srgbClr val="FFFFFF"/>
                </a:highlight>
                <a:latin typeface="system-ui"/>
              </a:rPr>
              <a:t>.</a:t>
            </a:r>
          </a:p>
          <a:p>
            <a:pPr marL="285750" indent="-285750">
              <a:buFont typeface="Arial" panose="020B0604020202020204" pitchFamily="34" charset="0"/>
              <a:buChar char="•"/>
            </a:pPr>
            <a:r>
              <a:rPr lang="en-US" sz="1600" b="0" i="0" dirty="0">
                <a:effectLst/>
                <a:highlight>
                  <a:srgbClr val="FFFFFF"/>
                </a:highlight>
                <a:latin typeface="system-ui"/>
              </a:rPr>
              <a:t>There are significant number of outliers.</a:t>
            </a:r>
          </a:p>
          <a:p>
            <a:pPr marL="285750" indent="-285750">
              <a:buFont typeface="Arial" panose="020B0604020202020204" pitchFamily="34" charset="0"/>
              <a:buChar char="•"/>
            </a:pPr>
            <a:r>
              <a:rPr lang="en-US" sz="1600" dirty="0">
                <a:highlight>
                  <a:srgbClr val="FFFFFF"/>
                </a:highlight>
                <a:latin typeface="system-ui"/>
              </a:rPr>
              <a:t>0 rpm is ignored to get realistic picture.</a:t>
            </a:r>
            <a:endParaRPr lang="en-US" sz="1600" b="0" i="0" dirty="0">
              <a:effectLst/>
              <a:highlight>
                <a:srgbClr val="FFFFFF"/>
              </a:highlight>
              <a:latin typeface="system-ui"/>
            </a:endParaRPr>
          </a:p>
          <a:p>
            <a:pPr marL="285750" indent="-285750">
              <a:buFont typeface="Arial" panose="020B0604020202020204" pitchFamily="34" charset="0"/>
              <a:buChar char="•"/>
            </a:pPr>
            <a:endParaRPr lang="en-US" sz="1600" b="0" i="0" dirty="0">
              <a:effectLst/>
              <a:highlight>
                <a:srgbClr val="FFFFFF"/>
              </a:highlight>
              <a:latin typeface="system-ui"/>
            </a:endParaRPr>
          </a:p>
          <a:p>
            <a:pPr marL="285750"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8540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45322-397A-B52D-8FF0-892860985CF6}"/>
              </a:ext>
            </a:extLst>
          </p:cNvPr>
          <p:cNvSpPr>
            <a:spLocks noGrp="1"/>
          </p:cNvSpPr>
          <p:nvPr>
            <p:ph type="title"/>
          </p:nvPr>
        </p:nvSpPr>
        <p:spPr/>
        <p:txBody>
          <a:bodyPr>
            <a:normAutofit/>
          </a:bodyPr>
          <a:lstStyle/>
          <a:p>
            <a:r>
              <a:rPr lang="en-IN" sz="2800" b="1" dirty="0">
                <a:solidFill>
                  <a:schemeClr val="tx2"/>
                </a:solidFill>
                <a:latin typeface="Times New Roman" panose="02020603050405020304" pitchFamily="18" charset="0"/>
                <a:cs typeface="Times New Roman" panose="02020603050405020304" pitchFamily="18" charset="0"/>
              </a:rPr>
              <a:t>Fuel Level &amp; Fuel Economy</a:t>
            </a:r>
          </a:p>
        </p:txBody>
      </p:sp>
      <p:pic>
        <p:nvPicPr>
          <p:cNvPr id="5" name="Content Placeholder 4">
            <a:extLst>
              <a:ext uri="{FF2B5EF4-FFF2-40B4-BE49-F238E27FC236}">
                <a16:creationId xmlns:a16="http://schemas.microsoft.com/office/drawing/2014/main" id="{076B4B95-52D0-9BB8-D3B7-7943E44342A9}"/>
              </a:ext>
            </a:extLst>
          </p:cNvPr>
          <p:cNvPicPr>
            <a:picLocks noGrp="1" noChangeAspect="1"/>
          </p:cNvPicPr>
          <p:nvPr>
            <p:ph idx="1"/>
          </p:nvPr>
        </p:nvPicPr>
        <p:blipFill>
          <a:blip r:embed="rId2"/>
          <a:stretch>
            <a:fillRect/>
          </a:stretch>
        </p:blipFill>
        <p:spPr>
          <a:xfrm>
            <a:off x="5618284" y="212447"/>
            <a:ext cx="5067300" cy="2677656"/>
          </a:xfrm>
        </p:spPr>
      </p:pic>
      <p:pic>
        <p:nvPicPr>
          <p:cNvPr id="7" name="Picture 6">
            <a:extLst>
              <a:ext uri="{FF2B5EF4-FFF2-40B4-BE49-F238E27FC236}">
                <a16:creationId xmlns:a16="http://schemas.microsoft.com/office/drawing/2014/main" id="{9902C0F6-4BAA-7283-DE44-4F66F7F46085}"/>
              </a:ext>
            </a:extLst>
          </p:cNvPr>
          <p:cNvPicPr>
            <a:picLocks noChangeAspect="1"/>
          </p:cNvPicPr>
          <p:nvPr/>
        </p:nvPicPr>
        <p:blipFill>
          <a:blip r:embed="rId3"/>
          <a:stretch>
            <a:fillRect/>
          </a:stretch>
        </p:blipFill>
        <p:spPr>
          <a:xfrm>
            <a:off x="7532077" y="3020725"/>
            <a:ext cx="4659923" cy="2286000"/>
          </a:xfrm>
          <a:prstGeom prst="rect">
            <a:avLst/>
          </a:prstGeom>
        </p:spPr>
      </p:pic>
      <p:sp>
        <p:nvSpPr>
          <p:cNvPr id="8" name="TextBox 7">
            <a:extLst>
              <a:ext uri="{FF2B5EF4-FFF2-40B4-BE49-F238E27FC236}">
                <a16:creationId xmlns:a16="http://schemas.microsoft.com/office/drawing/2014/main" id="{7379819E-9177-CAEC-FDDA-C3BA51BAFFE3}"/>
              </a:ext>
            </a:extLst>
          </p:cNvPr>
          <p:cNvSpPr txBox="1"/>
          <p:nvPr/>
        </p:nvSpPr>
        <p:spPr>
          <a:xfrm>
            <a:off x="430823" y="1486069"/>
            <a:ext cx="5187461" cy="2677656"/>
          </a:xfrm>
          <a:prstGeom prst="rect">
            <a:avLst/>
          </a:prstGeom>
          <a:noFill/>
        </p:spPr>
        <p:txBody>
          <a:bodyPr wrap="square" rtlCol="0">
            <a:spAutoFit/>
          </a:bodyPr>
          <a:lstStyle/>
          <a:p>
            <a:r>
              <a:rPr lang="en-IN" sz="2000" b="1" dirty="0">
                <a:solidFill>
                  <a:schemeClr val="tx2"/>
                </a:solidFill>
                <a:latin typeface="Times New Roman" panose="02020603050405020304" pitchFamily="18" charset="0"/>
                <a:cs typeface="Times New Roman" panose="02020603050405020304" pitchFamily="18" charset="0"/>
              </a:rPr>
              <a:t>Findings:</a:t>
            </a:r>
          </a:p>
          <a:p>
            <a:endParaRPr lang="en-IN" sz="2000" b="1" dirty="0">
              <a:solidFill>
                <a:schemeClr val="tx2"/>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600" b="0" i="0" dirty="0">
                <a:effectLst/>
                <a:highlight>
                  <a:srgbClr val="FFFFFF"/>
                </a:highlight>
                <a:latin typeface="Times New Roman" panose="02020603050405020304" pitchFamily="18" charset="0"/>
                <a:cs typeface="Times New Roman" panose="02020603050405020304" pitchFamily="18" charset="0"/>
              </a:rPr>
              <a:t>50% times, the fuel level lie between 35 to 80 percent of the tank capacity.</a:t>
            </a:r>
          </a:p>
          <a:p>
            <a:pPr marL="342900" indent="-342900">
              <a:buFont typeface="Arial" panose="020B0604020202020204" pitchFamily="34" charset="0"/>
              <a:buChar char="•"/>
            </a:pPr>
            <a:r>
              <a:rPr lang="en-US" sz="1600" dirty="0">
                <a:highlight>
                  <a:srgbClr val="FFFFFF"/>
                </a:highlight>
                <a:latin typeface="Times New Roman" panose="02020603050405020304" pitchFamily="18" charset="0"/>
                <a:cs typeface="Times New Roman" panose="02020603050405020304" pitchFamily="18" charset="0"/>
              </a:rPr>
              <a:t>The average of fuel level is about 55%.</a:t>
            </a:r>
          </a:p>
          <a:p>
            <a:pPr marL="342900" indent="-342900">
              <a:buFont typeface="Arial" panose="020B0604020202020204" pitchFamily="34" charset="0"/>
              <a:buChar char="•"/>
            </a:pPr>
            <a:r>
              <a:rPr lang="en-US" sz="1600" dirty="0">
                <a:highlight>
                  <a:srgbClr val="FFFFFF"/>
                </a:highlight>
                <a:latin typeface="Times New Roman" panose="02020603050405020304" pitchFamily="18" charset="0"/>
                <a:cs typeface="Times New Roman" panose="02020603050405020304" pitchFamily="18" charset="0"/>
              </a:rPr>
              <a:t>It is also found that more than 50 percent times, the fuel level is more than 60% of tank capacity.</a:t>
            </a:r>
          </a:p>
          <a:p>
            <a:pPr marL="342900" indent="-342900">
              <a:buFont typeface="Arial" panose="020B0604020202020204" pitchFamily="34" charset="0"/>
              <a:buChar char="•"/>
            </a:pPr>
            <a:r>
              <a:rPr lang="en-US" sz="1600" b="0" i="0" dirty="0">
                <a:effectLst/>
                <a:highlight>
                  <a:srgbClr val="FFFFFF"/>
                </a:highlight>
                <a:latin typeface="system-ui"/>
              </a:rPr>
              <a:t>50% times, the fuel economy lie between 2 and 5 km/L.</a:t>
            </a:r>
          </a:p>
          <a:p>
            <a:pPr marL="342900" indent="-342900">
              <a:buFont typeface="Arial" panose="020B0604020202020204" pitchFamily="34" charset="0"/>
              <a:buChar char="•"/>
            </a:pPr>
            <a:r>
              <a:rPr lang="en-US" sz="1600" b="0" i="0" dirty="0">
                <a:effectLst/>
                <a:highlight>
                  <a:srgbClr val="FFFFFF"/>
                </a:highlight>
                <a:latin typeface="system-ui"/>
              </a:rPr>
              <a:t>The average fuel economy is nearly 4.5 km/L</a:t>
            </a:r>
            <a:endParaRPr lang="en-US" sz="1600" dirty="0">
              <a:highlight>
                <a:srgbClr val="FFFFFF"/>
              </a:highlight>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9" name="Content Placeholder 4">
            <a:extLst>
              <a:ext uri="{FF2B5EF4-FFF2-40B4-BE49-F238E27FC236}">
                <a16:creationId xmlns:a16="http://schemas.microsoft.com/office/drawing/2014/main" id="{646A8528-E384-3E4B-11BB-20E0C7CFF5CE}"/>
              </a:ext>
            </a:extLst>
          </p:cNvPr>
          <p:cNvPicPr>
            <a:picLocks noChangeAspect="1"/>
          </p:cNvPicPr>
          <p:nvPr/>
        </p:nvPicPr>
        <p:blipFill>
          <a:blip r:embed="rId4"/>
          <a:stretch>
            <a:fillRect/>
          </a:stretch>
        </p:blipFill>
        <p:spPr>
          <a:xfrm>
            <a:off x="3094891" y="4424759"/>
            <a:ext cx="4255476" cy="2286000"/>
          </a:xfrm>
          <a:prstGeom prst="rect">
            <a:avLst/>
          </a:prstGeom>
        </p:spPr>
      </p:pic>
    </p:spTree>
    <p:extLst>
      <p:ext uri="{BB962C8B-B14F-4D97-AF65-F5344CB8AC3E}">
        <p14:creationId xmlns:p14="http://schemas.microsoft.com/office/powerpoint/2010/main" val="2312991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A1407-8C1D-C259-C237-91E8A131F0E2}"/>
              </a:ext>
            </a:extLst>
          </p:cNvPr>
          <p:cNvSpPr>
            <a:spLocks noGrp="1"/>
          </p:cNvSpPr>
          <p:nvPr>
            <p:ph type="title"/>
          </p:nvPr>
        </p:nvSpPr>
        <p:spPr/>
        <p:txBody>
          <a:bodyPr>
            <a:normAutofit/>
          </a:bodyPr>
          <a:lstStyle/>
          <a:p>
            <a:r>
              <a:rPr lang="en-IN" sz="3200" b="1" dirty="0">
                <a:solidFill>
                  <a:schemeClr val="tx2"/>
                </a:solidFill>
                <a:latin typeface="Times New Roman" panose="02020603050405020304" pitchFamily="18" charset="0"/>
                <a:cs typeface="Times New Roman" panose="02020603050405020304" pitchFamily="18" charset="0"/>
              </a:rPr>
              <a:t>Status of Clutch and Brake</a:t>
            </a:r>
          </a:p>
        </p:txBody>
      </p:sp>
      <p:pic>
        <p:nvPicPr>
          <p:cNvPr id="5" name="Content Placeholder 4">
            <a:extLst>
              <a:ext uri="{FF2B5EF4-FFF2-40B4-BE49-F238E27FC236}">
                <a16:creationId xmlns:a16="http://schemas.microsoft.com/office/drawing/2014/main" id="{2E82B309-2EDF-3E79-AB54-87C66292D80E}"/>
              </a:ext>
            </a:extLst>
          </p:cNvPr>
          <p:cNvPicPr>
            <a:picLocks noGrp="1" noChangeAspect="1"/>
          </p:cNvPicPr>
          <p:nvPr>
            <p:ph idx="1"/>
          </p:nvPr>
        </p:nvPicPr>
        <p:blipFill>
          <a:blip r:embed="rId2"/>
          <a:stretch>
            <a:fillRect/>
          </a:stretch>
        </p:blipFill>
        <p:spPr>
          <a:xfrm>
            <a:off x="6585438" y="423557"/>
            <a:ext cx="4768362" cy="2923198"/>
          </a:xfrm>
        </p:spPr>
      </p:pic>
      <p:pic>
        <p:nvPicPr>
          <p:cNvPr id="7" name="Picture 6">
            <a:extLst>
              <a:ext uri="{FF2B5EF4-FFF2-40B4-BE49-F238E27FC236}">
                <a16:creationId xmlns:a16="http://schemas.microsoft.com/office/drawing/2014/main" id="{867FF907-E6D7-029C-7FFF-0F04FDB34713}"/>
              </a:ext>
            </a:extLst>
          </p:cNvPr>
          <p:cNvPicPr>
            <a:picLocks noChangeAspect="1"/>
          </p:cNvPicPr>
          <p:nvPr/>
        </p:nvPicPr>
        <p:blipFill>
          <a:blip r:embed="rId3"/>
          <a:stretch>
            <a:fillRect/>
          </a:stretch>
        </p:blipFill>
        <p:spPr>
          <a:xfrm>
            <a:off x="6585438" y="3622431"/>
            <a:ext cx="4972289" cy="2646483"/>
          </a:xfrm>
          <a:prstGeom prst="rect">
            <a:avLst/>
          </a:prstGeom>
        </p:spPr>
      </p:pic>
      <p:sp>
        <p:nvSpPr>
          <p:cNvPr id="8" name="TextBox 7">
            <a:extLst>
              <a:ext uri="{FF2B5EF4-FFF2-40B4-BE49-F238E27FC236}">
                <a16:creationId xmlns:a16="http://schemas.microsoft.com/office/drawing/2014/main" id="{3302865C-DBBD-0EE9-9D13-AF278546E451}"/>
              </a:ext>
            </a:extLst>
          </p:cNvPr>
          <p:cNvSpPr txBox="1"/>
          <p:nvPr/>
        </p:nvSpPr>
        <p:spPr>
          <a:xfrm>
            <a:off x="738554" y="2288565"/>
            <a:ext cx="4868009" cy="2677656"/>
          </a:xfrm>
          <a:prstGeom prst="rect">
            <a:avLst/>
          </a:prstGeom>
          <a:noFill/>
        </p:spPr>
        <p:txBody>
          <a:bodyPr wrap="square" rtlCol="0">
            <a:spAutoFit/>
          </a:bodyPr>
          <a:lstStyle/>
          <a:p>
            <a:r>
              <a:rPr lang="en-IN" sz="2000" b="1" dirty="0">
                <a:solidFill>
                  <a:schemeClr val="tx2"/>
                </a:solidFill>
                <a:latin typeface="Times New Roman" panose="02020603050405020304" pitchFamily="18" charset="0"/>
                <a:cs typeface="Times New Roman" panose="02020603050405020304" pitchFamily="18" charset="0"/>
              </a:rPr>
              <a:t>Findings:</a:t>
            </a:r>
          </a:p>
          <a:p>
            <a:endParaRPr lang="en-IN" sz="2000" b="1"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highlight>
                  <a:srgbClr val="FFFFFF"/>
                </a:highlight>
                <a:latin typeface="system-ui"/>
              </a:rPr>
              <a:t>Approximately, </a:t>
            </a:r>
            <a:r>
              <a:rPr lang="en-US" sz="1600" b="0" i="0" dirty="0">
                <a:effectLst/>
                <a:highlight>
                  <a:srgbClr val="FFFFFF"/>
                </a:highlight>
                <a:latin typeface="system-ui"/>
              </a:rPr>
              <a:t>10% of the time, the brake was found  pressed.</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About 80% of the time, pressed clutch was found.</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80% of the time of pressed clutch seems a bit high, but to changing the gears of vehicle needs to press the clutch frequently.</a:t>
            </a:r>
          </a:p>
          <a:p>
            <a:pPr marL="285750"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0501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4013F-3416-973C-4BEF-52FF15358C60}"/>
              </a:ext>
            </a:extLst>
          </p:cNvPr>
          <p:cNvSpPr>
            <a:spLocks noGrp="1"/>
          </p:cNvSpPr>
          <p:nvPr>
            <p:ph type="title"/>
          </p:nvPr>
        </p:nvSpPr>
        <p:spPr/>
        <p:txBody>
          <a:bodyPr>
            <a:normAutofit/>
          </a:bodyPr>
          <a:lstStyle/>
          <a:p>
            <a:pPr algn="ctr"/>
            <a:r>
              <a:rPr lang="en-IN" sz="4000" b="1" dirty="0">
                <a:solidFill>
                  <a:schemeClr val="tx2"/>
                </a:solidFill>
                <a:latin typeface="Times New Roman" panose="02020603050405020304" pitchFamily="18" charset="0"/>
                <a:cs typeface="Times New Roman" panose="02020603050405020304" pitchFamily="18" charset="0"/>
              </a:rPr>
              <a:t>Bivariate Analysis</a:t>
            </a:r>
          </a:p>
        </p:txBody>
      </p:sp>
      <p:sp>
        <p:nvSpPr>
          <p:cNvPr id="3" name="Content Placeholder 2">
            <a:extLst>
              <a:ext uri="{FF2B5EF4-FFF2-40B4-BE49-F238E27FC236}">
                <a16:creationId xmlns:a16="http://schemas.microsoft.com/office/drawing/2014/main" id="{5A4C5EEF-3EE2-6144-C59D-00F71966E329}"/>
              </a:ext>
            </a:extLst>
          </p:cNvPr>
          <p:cNvSpPr>
            <a:spLocks noGrp="1"/>
          </p:cNvSpPr>
          <p:nvPr>
            <p:ph idx="1"/>
          </p:nvPr>
        </p:nvSpPr>
        <p:spPr/>
        <p:txBody>
          <a:bodyPr>
            <a:normAutofit/>
          </a:bodyPr>
          <a:lstStyle/>
          <a:p>
            <a:r>
              <a:rPr lang="en-US" sz="1600" b="0" i="0" dirty="0">
                <a:effectLst/>
                <a:highlight>
                  <a:srgbClr val="FFFFFF"/>
                </a:highlight>
                <a:latin typeface="Times New Roman" panose="02020603050405020304" pitchFamily="18" charset="0"/>
                <a:cs typeface="Times New Roman" panose="02020603050405020304" pitchFamily="18" charset="0"/>
              </a:rPr>
              <a:t>Bivariate analysis involves examining the relationships between two variables to understand how they influence each other.</a:t>
            </a:r>
          </a:p>
          <a:p>
            <a:r>
              <a:rPr lang="en-US" sz="1600" dirty="0">
                <a:latin typeface="Times New Roman" panose="02020603050405020304" pitchFamily="18" charset="0"/>
                <a:cs typeface="Times New Roman" panose="02020603050405020304" pitchFamily="18" charset="0"/>
              </a:rPr>
              <a:t>Calculating the correlation matrix for numerical variables to get correlation between variables.</a:t>
            </a: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F2DE3EB-6679-D71B-8DA0-C4B26BC2B89F}"/>
              </a:ext>
            </a:extLst>
          </p:cNvPr>
          <p:cNvPicPr>
            <a:picLocks noChangeAspect="1"/>
          </p:cNvPicPr>
          <p:nvPr/>
        </p:nvPicPr>
        <p:blipFill>
          <a:blip r:embed="rId2"/>
          <a:stretch>
            <a:fillRect/>
          </a:stretch>
        </p:blipFill>
        <p:spPr>
          <a:xfrm>
            <a:off x="2892669" y="2800884"/>
            <a:ext cx="6862459" cy="3616524"/>
          </a:xfrm>
          <a:prstGeom prst="rect">
            <a:avLst/>
          </a:prstGeom>
        </p:spPr>
      </p:pic>
    </p:spTree>
    <p:extLst>
      <p:ext uri="{BB962C8B-B14F-4D97-AF65-F5344CB8AC3E}">
        <p14:creationId xmlns:p14="http://schemas.microsoft.com/office/powerpoint/2010/main" val="913581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24ABD-9BF1-8A8F-C390-9C00D48572AE}"/>
              </a:ext>
            </a:extLst>
          </p:cNvPr>
          <p:cNvSpPr>
            <a:spLocks noGrp="1"/>
          </p:cNvSpPr>
          <p:nvPr>
            <p:ph type="title"/>
          </p:nvPr>
        </p:nvSpPr>
        <p:spPr/>
        <p:txBody>
          <a:bodyPr>
            <a:normAutofit/>
          </a:bodyPr>
          <a:lstStyle/>
          <a:p>
            <a:r>
              <a:rPr lang="en-IN" sz="3200" b="1" dirty="0">
                <a:solidFill>
                  <a:schemeClr val="tx2"/>
                </a:solidFill>
                <a:latin typeface="Times New Roman" panose="02020603050405020304" pitchFamily="18" charset="0"/>
                <a:cs typeface="Times New Roman" panose="02020603050405020304" pitchFamily="18" charset="0"/>
              </a:rPr>
              <a:t>Engine Load Vs Fuel Rate</a:t>
            </a:r>
          </a:p>
        </p:txBody>
      </p:sp>
      <p:pic>
        <p:nvPicPr>
          <p:cNvPr id="5" name="Content Placeholder 4">
            <a:extLst>
              <a:ext uri="{FF2B5EF4-FFF2-40B4-BE49-F238E27FC236}">
                <a16:creationId xmlns:a16="http://schemas.microsoft.com/office/drawing/2014/main" id="{B0AF788F-1E4E-A313-9398-285C45D29B2F}"/>
              </a:ext>
            </a:extLst>
          </p:cNvPr>
          <p:cNvPicPr>
            <a:picLocks noGrp="1" noChangeAspect="1"/>
          </p:cNvPicPr>
          <p:nvPr>
            <p:ph idx="1"/>
          </p:nvPr>
        </p:nvPicPr>
        <p:blipFill>
          <a:blip r:embed="rId2"/>
          <a:stretch>
            <a:fillRect/>
          </a:stretch>
        </p:blipFill>
        <p:spPr>
          <a:xfrm>
            <a:off x="5908430" y="1600200"/>
            <a:ext cx="5646301" cy="4246685"/>
          </a:xfrm>
        </p:spPr>
      </p:pic>
      <p:sp>
        <p:nvSpPr>
          <p:cNvPr id="6" name="TextBox 5">
            <a:extLst>
              <a:ext uri="{FF2B5EF4-FFF2-40B4-BE49-F238E27FC236}">
                <a16:creationId xmlns:a16="http://schemas.microsoft.com/office/drawing/2014/main" id="{83EA0037-12BC-9A7F-7932-CA263461088C}"/>
              </a:ext>
            </a:extLst>
          </p:cNvPr>
          <p:cNvSpPr txBox="1"/>
          <p:nvPr/>
        </p:nvSpPr>
        <p:spPr>
          <a:xfrm>
            <a:off x="580291" y="2033588"/>
            <a:ext cx="5037993" cy="2954655"/>
          </a:xfrm>
          <a:prstGeom prst="rect">
            <a:avLst/>
          </a:prstGeom>
          <a:noFill/>
        </p:spPr>
        <p:txBody>
          <a:bodyPr wrap="square" rtlCol="0">
            <a:spAutoFit/>
          </a:bodyPr>
          <a:lstStyle/>
          <a:p>
            <a:r>
              <a:rPr lang="en-IN" sz="2000" b="1" dirty="0">
                <a:solidFill>
                  <a:schemeClr val="tx2"/>
                </a:solidFill>
                <a:latin typeface="Times New Roman" panose="02020603050405020304" pitchFamily="18" charset="0"/>
                <a:cs typeface="Times New Roman" panose="02020603050405020304" pitchFamily="18" charset="0"/>
              </a:rPr>
              <a:t>Findings: </a:t>
            </a:r>
          </a:p>
          <a:p>
            <a:endParaRPr lang="en-IN" sz="2000" b="1"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0" i="0" dirty="0">
                <a:effectLst/>
                <a:highlight>
                  <a:srgbClr val="FFFFFF"/>
                </a:highlight>
                <a:latin typeface="system-ui"/>
              </a:rPr>
              <a:t>With increasing the engine load, fuel rate increases automatically.</a:t>
            </a:r>
          </a:p>
          <a:p>
            <a:pPr marL="285750" indent="-285750">
              <a:buFont typeface="Arial" panose="020B0604020202020204" pitchFamily="34" charset="0"/>
              <a:buChar char="•"/>
            </a:pPr>
            <a:r>
              <a:rPr lang="en-US" sz="1600" dirty="0">
                <a:highlight>
                  <a:srgbClr val="FFFFFF"/>
                </a:highlight>
                <a:latin typeface="system-ui"/>
                <a:cs typeface="Times New Roman" panose="02020603050405020304" pitchFamily="18" charset="0"/>
              </a:rPr>
              <a:t>Means, Whenever, the engine load is in higher side, the amount of fuel consumed by engine will also increased.</a:t>
            </a:r>
          </a:p>
          <a:p>
            <a:pPr marL="285750" indent="-285750">
              <a:buFont typeface="Arial" panose="020B0604020202020204" pitchFamily="34" charset="0"/>
              <a:buChar char="•"/>
            </a:pPr>
            <a:r>
              <a:rPr lang="en-US" sz="1600" dirty="0">
                <a:highlight>
                  <a:srgbClr val="FFFFFF"/>
                </a:highlight>
                <a:latin typeface="system-ui"/>
                <a:cs typeface="Times New Roman" panose="02020603050405020304" pitchFamily="18" charset="0"/>
              </a:rPr>
              <a:t>Fuel rate and engine load have very high and linear relationship.</a:t>
            </a:r>
          </a:p>
          <a:p>
            <a:pPr marL="285750"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76250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EB5D1-2B6A-3093-9C79-538620A5CF73}"/>
              </a:ext>
            </a:extLst>
          </p:cNvPr>
          <p:cNvSpPr>
            <a:spLocks noGrp="1"/>
          </p:cNvSpPr>
          <p:nvPr>
            <p:ph type="title"/>
          </p:nvPr>
        </p:nvSpPr>
        <p:spPr/>
        <p:txBody>
          <a:bodyPr>
            <a:normAutofit/>
          </a:bodyPr>
          <a:lstStyle/>
          <a:p>
            <a:r>
              <a:rPr lang="en-IN" sz="3200" b="1" dirty="0">
                <a:solidFill>
                  <a:schemeClr val="tx2"/>
                </a:solidFill>
                <a:latin typeface="Times New Roman" panose="02020603050405020304" pitchFamily="18" charset="0"/>
                <a:cs typeface="Times New Roman" panose="02020603050405020304" pitchFamily="18" charset="0"/>
              </a:rPr>
              <a:t>Fuel Rate Vs RPM</a:t>
            </a:r>
          </a:p>
        </p:txBody>
      </p:sp>
      <p:pic>
        <p:nvPicPr>
          <p:cNvPr id="5" name="Content Placeholder 4">
            <a:extLst>
              <a:ext uri="{FF2B5EF4-FFF2-40B4-BE49-F238E27FC236}">
                <a16:creationId xmlns:a16="http://schemas.microsoft.com/office/drawing/2014/main" id="{09593B91-0371-E63D-9335-B4342ADB012A}"/>
              </a:ext>
            </a:extLst>
          </p:cNvPr>
          <p:cNvPicPr>
            <a:picLocks noGrp="1" noChangeAspect="1"/>
          </p:cNvPicPr>
          <p:nvPr>
            <p:ph idx="1"/>
          </p:nvPr>
        </p:nvPicPr>
        <p:blipFill>
          <a:blip r:embed="rId2"/>
          <a:stretch>
            <a:fillRect/>
          </a:stretch>
        </p:blipFill>
        <p:spPr>
          <a:xfrm>
            <a:off x="4804677" y="1553064"/>
            <a:ext cx="6855705" cy="4351338"/>
          </a:xfrm>
        </p:spPr>
      </p:pic>
      <p:sp>
        <p:nvSpPr>
          <p:cNvPr id="6" name="TextBox 5">
            <a:extLst>
              <a:ext uri="{FF2B5EF4-FFF2-40B4-BE49-F238E27FC236}">
                <a16:creationId xmlns:a16="http://schemas.microsoft.com/office/drawing/2014/main" id="{7D346502-83F1-0ACC-64FF-DEBE34EDC236}"/>
              </a:ext>
            </a:extLst>
          </p:cNvPr>
          <p:cNvSpPr txBox="1"/>
          <p:nvPr/>
        </p:nvSpPr>
        <p:spPr>
          <a:xfrm>
            <a:off x="668215" y="1897462"/>
            <a:ext cx="3829880" cy="3662541"/>
          </a:xfrm>
          <a:prstGeom prst="rect">
            <a:avLst/>
          </a:prstGeom>
          <a:noFill/>
        </p:spPr>
        <p:txBody>
          <a:bodyPr wrap="square" rtlCol="0">
            <a:spAutoFit/>
          </a:bodyPr>
          <a:lstStyle/>
          <a:p>
            <a:r>
              <a:rPr lang="en-IN" sz="2000" b="1" dirty="0">
                <a:solidFill>
                  <a:schemeClr val="tx2"/>
                </a:solidFill>
                <a:latin typeface="Times New Roman" panose="02020603050405020304" pitchFamily="18" charset="0"/>
                <a:cs typeface="Times New Roman" panose="02020603050405020304" pitchFamily="18" charset="0"/>
              </a:rPr>
              <a:t>Findings:</a:t>
            </a:r>
          </a:p>
          <a:p>
            <a:endParaRPr lang="en-IN" sz="2000" b="1" dirty="0">
              <a:solidFill>
                <a:schemeClr val="tx2"/>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In previous slide, we found that engine load is directly proportional to fuel rate.</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Here we can see that fuel rate is also directly proportional to RPM.</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It means, with increasing rpm, fuel rate automatically increases. </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We can conclude that, these 3 variables influence each other, like if rpm will increase, engine load will also increases and when load will increase, fuel rate will automatically increases.</a:t>
            </a:r>
          </a:p>
          <a:p>
            <a:pPr marL="285750"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5160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E8216-6BD9-1E31-F51D-118E8CC4648C}"/>
              </a:ext>
            </a:extLst>
          </p:cNvPr>
          <p:cNvSpPr>
            <a:spLocks noGrp="1"/>
          </p:cNvSpPr>
          <p:nvPr>
            <p:ph type="title"/>
          </p:nvPr>
        </p:nvSpPr>
        <p:spPr/>
        <p:txBody>
          <a:bodyPr>
            <a:normAutofit/>
          </a:bodyPr>
          <a:lstStyle/>
          <a:p>
            <a:r>
              <a:rPr lang="en-IN" sz="3200" b="1" dirty="0">
                <a:solidFill>
                  <a:schemeClr val="tx2"/>
                </a:solidFill>
                <a:latin typeface="Times New Roman" panose="02020603050405020304" pitchFamily="18" charset="0"/>
                <a:cs typeface="Times New Roman" panose="02020603050405020304" pitchFamily="18" charset="0"/>
              </a:rPr>
              <a:t>RPM Vs Vehicle Speed</a:t>
            </a:r>
          </a:p>
        </p:txBody>
      </p:sp>
      <p:pic>
        <p:nvPicPr>
          <p:cNvPr id="5" name="Content Placeholder 4">
            <a:extLst>
              <a:ext uri="{FF2B5EF4-FFF2-40B4-BE49-F238E27FC236}">
                <a16:creationId xmlns:a16="http://schemas.microsoft.com/office/drawing/2014/main" id="{2C8A68A9-1B32-B8A9-58BF-40A2F291933C}"/>
              </a:ext>
            </a:extLst>
          </p:cNvPr>
          <p:cNvPicPr>
            <a:picLocks noGrp="1" noChangeAspect="1"/>
          </p:cNvPicPr>
          <p:nvPr>
            <p:ph idx="1"/>
          </p:nvPr>
        </p:nvPicPr>
        <p:blipFill>
          <a:blip r:embed="rId2"/>
          <a:stretch>
            <a:fillRect/>
          </a:stretch>
        </p:blipFill>
        <p:spPr>
          <a:xfrm>
            <a:off x="5461347" y="1866534"/>
            <a:ext cx="5892453" cy="3778127"/>
          </a:xfrm>
        </p:spPr>
      </p:pic>
      <p:sp>
        <p:nvSpPr>
          <p:cNvPr id="6" name="TextBox 5">
            <a:extLst>
              <a:ext uri="{FF2B5EF4-FFF2-40B4-BE49-F238E27FC236}">
                <a16:creationId xmlns:a16="http://schemas.microsoft.com/office/drawing/2014/main" id="{53AB9B45-E908-D16E-EED3-085615572F9A}"/>
              </a:ext>
            </a:extLst>
          </p:cNvPr>
          <p:cNvSpPr txBox="1"/>
          <p:nvPr/>
        </p:nvSpPr>
        <p:spPr>
          <a:xfrm>
            <a:off x="685800" y="1802423"/>
            <a:ext cx="4686300" cy="3908762"/>
          </a:xfrm>
          <a:prstGeom prst="rect">
            <a:avLst/>
          </a:prstGeom>
          <a:noFill/>
        </p:spPr>
        <p:txBody>
          <a:bodyPr wrap="square" rtlCol="0">
            <a:spAutoFit/>
          </a:bodyPr>
          <a:lstStyle/>
          <a:p>
            <a:r>
              <a:rPr lang="en-IN" sz="2000" b="1" dirty="0">
                <a:solidFill>
                  <a:schemeClr val="tx2"/>
                </a:solidFill>
                <a:latin typeface="Times New Roman" panose="02020603050405020304" pitchFamily="18" charset="0"/>
                <a:cs typeface="Times New Roman" panose="02020603050405020304" pitchFamily="18" charset="0"/>
              </a:rPr>
              <a:t>Findings:</a:t>
            </a:r>
          </a:p>
          <a:p>
            <a:endParaRPr lang="en-IN" sz="2000" b="1" dirty="0">
              <a:solidFill>
                <a:schemeClr val="tx2"/>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As the bubbles are very scattered here, but we can see a clear trend that with increasing vehicle speed, RPM also increases.</a:t>
            </a:r>
            <a:endParaRPr lang="en-IN" sz="1600" dirty="0">
              <a:solidFill>
                <a:schemeClr val="tx2"/>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Most of the time, rpm was around 750 rpm.</a:t>
            </a:r>
          </a:p>
          <a:p>
            <a:pPr marL="342900" indent="-34290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As previously, we concluded that rpm, engine load and fuel rate influences each other. As the same vehicle speed also influence the above three.</a:t>
            </a:r>
          </a:p>
          <a:p>
            <a:pPr marL="342900" indent="-34290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As vehicle speed will increases, rpm will automatically increases and once rpm increases, it will lead to increase the engine load and engine load will increase the fuel consumption by the engine.</a:t>
            </a:r>
          </a:p>
          <a:p>
            <a:pPr marL="342900" indent="-34290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5579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BEB4A-8A3C-A3CA-C148-0144A343C937}"/>
              </a:ext>
            </a:extLst>
          </p:cNvPr>
          <p:cNvSpPr>
            <a:spLocks noGrp="1"/>
          </p:cNvSpPr>
          <p:nvPr>
            <p:ph type="title"/>
          </p:nvPr>
        </p:nvSpPr>
        <p:spPr/>
        <p:txBody>
          <a:bodyPr>
            <a:normAutofit/>
          </a:bodyPr>
          <a:lstStyle/>
          <a:p>
            <a:r>
              <a:rPr lang="en-IN" sz="3200" b="1" dirty="0">
                <a:solidFill>
                  <a:schemeClr val="tx2"/>
                </a:solidFill>
                <a:latin typeface="Times New Roman" panose="02020603050405020304" pitchFamily="18" charset="0"/>
                <a:cs typeface="Times New Roman" panose="02020603050405020304" pitchFamily="18" charset="0"/>
              </a:rPr>
              <a:t>Fuel Economy Vs Engine Load</a:t>
            </a:r>
          </a:p>
        </p:txBody>
      </p:sp>
      <p:pic>
        <p:nvPicPr>
          <p:cNvPr id="5" name="Content Placeholder 4">
            <a:extLst>
              <a:ext uri="{FF2B5EF4-FFF2-40B4-BE49-F238E27FC236}">
                <a16:creationId xmlns:a16="http://schemas.microsoft.com/office/drawing/2014/main" id="{4F930D64-4E84-540B-62CD-1E398253D9F0}"/>
              </a:ext>
            </a:extLst>
          </p:cNvPr>
          <p:cNvPicPr>
            <a:picLocks noGrp="1" noChangeAspect="1"/>
          </p:cNvPicPr>
          <p:nvPr>
            <p:ph idx="1"/>
          </p:nvPr>
        </p:nvPicPr>
        <p:blipFill>
          <a:blip r:embed="rId2"/>
          <a:stretch>
            <a:fillRect/>
          </a:stretch>
        </p:blipFill>
        <p:spPr>
          <a:xfrm>
            <a:off x="4523569" y="1887171"/>
            <a:ext cx="7453093" cy="4351338"/>
          </a:xfrm>
        </p:spPr>
      </p:pic>
      <p:sp>
        <p:nvSpPr>
          <p:cNvPr id="6" name="TextBox 5">
            <a:extLst>
              <a:ext uri="{FF2B5EF4-FFF2-40B4-BE49-F238E27FC236}">
                <a16:creationId xmlns:a16="http://schemas.microsoft.com/office/drawing/2014/main" id="{266400E1-0707-42C6-C2D0-64C367AC74E3}"/>
              </a:ext>
            </a:extLst>
          </p:cNvPr>
          <p:cNvSpPr txBox="1"/>
          <p:nvPr/>
        </p:nvSpPr>
        <p:spPr>
          <a:xfrm>
            <a:off x="764931" y="1690688"/>
            <a:ext cx="3758638" cy="4401205"/>
          </a:xfrm>
          <a:prstGeom prst="rect">
            <a:avLst/>
          </a:prstGeom>
          <a:noFill/>
        </p:spPr>
        <p:txBody>
          <a:bodyPr wrap="square" rtlCol="0">
            <a:spAutoFit/>
          </a:bodyPr>
          <a:lstStyle/>
          <a:p>
            <a:r>
              <a:rPr lang="en-IN" sz="2000" b="1" dirty="0">
                <a:solidFill>
                  <a:schemeClr val="tx2"/>
                </a:solidFill>
                <a:latin typeface="Times New Roman" panose="02020603050405020304" pitchFamily="18" charset="0"/>
                <a:cs typeface="Times New Roman" panose="02020603050405020304" pitchFamily="18" charset="0"/>
              </a:rPr>
              <a:t>Findings:</a:t>
            </a:r>
          </a:p>
          <a:p>
            <a:endParaRPr lang="en-IN" sz="2000" b="1" dirty="0">
              <a:solidFill>
                <a:schemeClr val="tx2"/>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600" b="0" i="0" dirty="0">
                <a:effectLst/>
                <a:highlight>
                  <a:srgbClr val="FFFFFF"/>
                </a:highlight>
                <a:latin typeface="Times New Roman" panose="02020603050405020304" pitchFamily="18" charset="0"/>
                <a:cs typeface="Times New Roman" panose="02020603050405020304" pitchFamily="18" charset="0"/>
              </a:rPr>
              <a:t>When engine load increases, the fuel economy tends to decrease.</a:t>
            </a:r>
          </a:p>
          <a:p>
            <a:pPr marL="342900" indent="-342900" algn="just">
              <a:buFont typeface="Arial" panose="020B0604020202020204" pitchFamily="34" charset="0"/>
              <a:buChar char="•"/>
            </a:pPr>
            <a:r>
              <a:rPr lang="en-US" sz="1600" dirty="0">
                <a:highlight>
                  <a:srgbClr val="FFFFFF"/>
                </a:highlight>
                <a:latin typeface="Times New Roman" panose="02020603050405020304" pitchFamily="18" charset="0"/>
                <a:cs typeface="Times New Roman" panose="02020603050405020304" pitchFamily="18" charset="0"/>
              </a:rPr>
              <a:t>Here, we filter the value of fuel economy in the range of 0 and 20, to get better analysis.</a:t>
            </a:r>
          </a:p>
          <a:p>
            <a:pPr marL="342900" indent="-342900" algn="just">
              <a:buFont typeface="Arial" panose="020B0604020202020204" pitchFamily="34" charset="0"/>
              <a:buChar char="•"/>
            </a:pPr>
            <a:r>
              <a:rPr lang="en-US" sz="1600" dirty="0">
                <a:highlight>
                  <a:srgbClr val="FFFFFF"/>
                </a:highlight>
                <a:latin typeface="Times New Roman" panose="02020603050405020304" pitchFamily="18" charset="0"/>
                <a:cs typeface="Times New Roman" panose="02020603050405020304" pitchFamily="18" charset="0"/>
              </a:rPr>
              <a:t>As we know that the </a:t>
            </a:r>
            <a:r>
              <a:rPr lang="en-US" sz="1600" dirty="0">
                <a:latin typeface="Times New Roman" panose="02020603050405020304" pitchFamily="18" charset="0"/>
                <a:cs typeface="Times New Roman" panose="02020603050405020304" pitchFamily="18" charset="0"/>
              </a:rPr>
              <a:t>Fuel economy refers to the distance a vehicle can travel on a specific amount of fuel.</a:t>
            </a:r>
          </a:p>
          <a:p>
            <a:pPr marL="342900" indent="-34290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Again there can be a relation can be established. Like as previously, vehicle speed, rpm, engine load and fuel rate, all increases each other.</a:t>
            </a:r>
          </a:p>
          <a:p>
            <a:pPr marL="342900" indent="-34290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And here as same, these all above parameter will lead to decrease the fuel economy.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8193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6AE0-FADB-FAF6-B3EA-46A9E00E9FF2}"/>
              </a:ext>
            </a:extLst>
          </p:cNvPr>
          <p:cNvSpPr>
            <a:spLocks noGrp="1"/>
          </p:cNvSpPr>
          <p:nvPr>
            <p:ph type="title"/>
          </p:nvPr>
        </p:nvSpPr>
        <p:spPr/>
        <p:txBody>
          <a:bodyPr>
            <a:normAutofit/>
          </a:bodyPr>
          <a:lstStyle/>
          <a:p>
            <a:r>
              <a:rPr lang="en-IN" sz="3200" b="1" dirty="0">
                <a:solidFill>
                  <a:schemeClr val="tx2"/>
                </a:solidFill>
                <a:latin typeface="Times New Roman" panose="02020603050405020304" pitchFamily="18" charset="0"/>
                <a:cs typeface="Times New Roman" panose="02020603050405020304" pitchFamily="18" charset="0"/>
              </a:rPr>
              <a:t>Fuel Level Vs Datetime</a:t>
            </a:r>
          </a:p>
        </p:txBody>
      </p:sp>
      <p:pic>
        <p:nvPicPr>
          <p:cNvPr id="5" name="Content Placeholder 4">
            <a:extLst>
              <a:ext uri="{FF2B5EF4-FFF2-40B4-BE49-F238E27FC236}">
                <a16:creationId xmlns:a16="http://schemas.microsoft.com/office/drawing/2014/main" id="{7134507A-D98A-1CE7-A875-867E5A827DB8}"/>
              </a:ext>
            </a:extLst>
          </p:cNvPr>
          <p:cNvPicPr>
            <a:picLocks noGrp="1" noChangeAspect="1"/>
          </p:cNvPicPr>
          <p:nvPr>
            <p:ph idx="1"/>
          </p:nvPr>
        </p:nvPicPr>
        <p:blipFill>
          <a:blip r:embed="rId2"/>
          <a:stretch>
            <a:fillRect/>
          </a:stretch>
        </p:blipFill>
        <p:spPr>
          <a:xfrm>
            <a:off x="4897315" y="1816833"/>
            <a:ext cx="6785844" cy="3687152"/>
          </a:xfrm>
        </p:spPr>
      </p:pic>
      <p:sp>
        <p:nvSpPr>
          <p:cNvPr id="6" name="TextBox 5">
            <a:extLst>
              <a:ext uri="{FF2B5EF4-FFF2-40B4-BE49-F238E27FC236}">
                <a16:creationId xmlns:a16="http://schemas.microsoft.com/office/drawing/2014/main" id="{A60A8963-FC39-AA67-5E6B-3B97294F58C8}"/>
              </a:ext>
            </a:extLst>
          </p:cNvPr>
          <p:cNvSpPr txBox="1"/>
          <p:nvPr/>
        </p:nvSpPr>
        <p:spPr>
          <a:xfrm>
            <a:off x="650630" y="1952249"/>
            <a:ext cx="3982915" cy="3662541"/>
          </a:xfrm>
          <a:prstGeom prst="rect">
            <a:avLst/>
          </a:prstGeom>
          <a:noFill/>
        </p:spPr>
        <p:txBody>
          <a:bodyPr wrap="square" rtlCol="0">
            <a:spAutoFit/>
          </a:bodyPr>
          <a:lstStyle/>
          <a:p>
            <a:r>
              <a:rPr lang="en-IN" sz="2000" b="1" dirty="0">
                <a:solidFill>
                  <a:schemeClr val="tx2"/>
                </a:solidFill>
                <a:latin typeface="Times New Roman" panose="02020603050405020304" pitchFamily="18" charset="0"/>
                <a:cs typeface="Times New Roman" panose="02020603050405020304" pitchFamily="18" charset="0"/>
              </a:rPr>
              <a:t>Findings:</a:t>
            </a:r>
          </a:p>
          <a:p>
            <a:pPr algn="just"/>
            <a:endParaRPr lang="en-IN" sz="2000" b="1" dirty="0">
              <a:solidFill>
                <a:schemeClr val="tx2"/>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From this graph, we can see that there is no any clear relationship established.</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But we can extract some insight from here, like the behaviour of driver. Means when driver used to refuel the tank?</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It generally found that driver refuel the tank once when fuel level is very near to zero.</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We can also informed that when fuel level suddenly dropped, which can be the case of theft of the fuel.</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9420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D918F-4C0C-0334-A355-662C0F6EE8EF}"/>
              </a:ext>
            </a:extLst>
          </p:cNvPr>
          <p:cNvSpPr>
            <a:spLocks noGrp="1"/>
          </p:cNvSpPr>
          <p:nvPr>
            <p:ph type="ctrTitle"/>
          </p:nvPr>
        </p:nvSpPr>
        <p:spPr>
          <a:xfrm>
            <a:off x="1097280" y="758952"/>
            <a:ext cx="10058400" cy="718156"/>
          </a:xfrm>
        </p:spPr>
        <p:txBody>
          <a:bodyPr>
            <a:normAutofit/>
          </a:bodyPr>
          <a:lstStyle/>
          <a:p>
            <a:r>
              <a:rPr lang="en-IN" sz="3200" b="1" u="sng" dirty="0">
                <a:solidFill>
                  <a:schemeClr val="tx2"/>
                </a:solidFill>
                <a:latin typeface="Times New Roman" panose="02020603050405020304" pitchFamily="18" charset="0"/>
                <a:cs typeface="Times New Roman" panose="02020603050405020304" pitchFamily="18" charset="0"/>
              </a:rPr>
              <a:t>OVERVIEW</a:t>
            </a:r>
          </a:p>
        </p:txBody>
      </p:sp>
      <p:sp>
        <p:nvSpPr>
          <p:cNvPr id="7" name="TextBox 6">
            <a:extLst>
              <a:ext uri="{FF2B5EF4-FFF2-40B4-BE49-F238E27FC236}">
                <a16:creationId xmlns:a16="http://schemas.microsoft.com/office/drawing/2014/main" id="{EF7DD99D-B871-0116-02BA-A043502541E9}"/>
              </a:ext>
            </a:extLst>
          </p:cNvPr>
          <p:cNvSpPr txBox="1"/>
          <p:nvPr/>
        </p:nvSpPr>
        <p:spPr>
          <a:xfrm>
            <a:off x="1178169" y="1995854"/>
            <a:ext cx="8642839"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report presents a comprehensive analysis of given dataset which is collection of data of vehicles, focusing on statistical insights and key findings from univariate and bivariate analyses. The primary aim is to get meaningful insights from the data that can inform us about vehicle’s health including their engine load, fuel levels, fuel economy, </a:t>
            </a:r>
            <a:r>
              <a:rPr lang="en-US" dirty="0" err="1">
                <a:latin typeface="Times New Roman" panose="02020603050405020304" pitchFamily="18" charset="0"/>
                <a:cs typeface="Times New Roman" panose="02020603050405020304" pitchFamily="18" charset="0"/>
              </a:rPr>
              <a:t>adblue</a:t>
            </a:r>
            <a:r>
              <a:rPr lang="en-US" dirty="0">
                <a:latin typeface="Times New Roman" panose="02020603050405020304" pitchFamily="18" charset="0"/>
                <a:cs typeface="Times New Roman" panose="02020603050405020304" pitchFamily="18" charset="0"/>
              </a:rPr>
              <a:t> level, coolant, rpm, runtime of the engine, distance travelled by vehicles and so 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863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8A21C-1323-D7BC-0421-5034259E4AB7}"/>
              </a:ext>
            </a:extLst>
          </p:cNvPr>
          <p:cNvSpPr>
            <a:spLocks noGrp="1"/>
          </p:cNvSpPr>
          <p:nvPr>
            <p:ph type="title"/>
          </p:nvPr>
        </p:nvSpPr>
        <p:spPr/>
        <p:txBody>
          <a:bodyPr>
            <a:normAutofit/>
          </a:bodyPr>
          <a:lstStyle/>
          <a:p>
            <a:r>
              <a:rPr lang="en-IN" sz="3200" b="1" dirty="0">
                <a:solidFill>
                  <a:schemeClr val="tx2"/>
                </a:solidFill>
                <a:latin typeface="Times New Roman" panose="02020603050405020304" pitchFamily="18" charset="0"/>
                <a:cs typeface="Times New Roman" panose="02020603050405020304" pitchFamily="18" charset="0"/>
              </a:rPr>
              <a:t>Run Time Vs OBD Distance</a:t>
            </a:r>
          </a:p>
        </p:txBody>
      </p:sp>
      <p:pic>
        <p:nvPicPr>
          <p:cNvPr id="5" name="Content Placeholder 4">
            <a:extLst>
              <a:ext uri="{FF2B5EF4-FFF2-40B4-BE49-F238E27FC236}">
                <a16:creationId xmlns:a16="http://schemas.microsoft.com/office/drawing/2014/main" id="{9C5E85C4-FD97-6F53-37A0-670D0DA1AA5B}"/>
              </a:ext>
            </a:extLst>
          </p:cNvPr>
          <p:cNvPicPr>
            <a:picLocks noGrp="1" noChangeAspect="1"/>
          </p:cNvPicPr>
          <p:nvPr>
            <p:ph idx="1"/>
          </p:nvPr>
        </p:nvPicPr>
        <p:blipFill>
          <a:blip r:embed="rId2"/>
          <a:stretch>
            <a:fillRect/>
          </a:stretch>
        </p:blipFill>
        <p:spPr>
          <a:xfrm>
            <a:off x="4844561" y="2010264"/>
            <a:ext cx="7001907" cy="3467344"/>
          </a:xfrm>
        </p:spPr>
      </p:pic>
      <p:sp>
        <p:nvSpPr>
          <p:cNvPr id="6" name="TextBox 5">
            <a:extLst>
              <a:ext uri="{FF2B5EF4-FFF2-40B4-BE49-F238E27FC236}">
                <a16:creationId xmlns:a16="http://schemas.microsoft.com/office/drawing/2014/main" id="{CD6383F5-DE15-9F8A-EB6D-87D1DC4CB28C}"/>
              </a:ext>
            </a:extLst>
          </p:cNvPr>
          <p:cNvSpPr txBox="1"/>
          <p:nvPr/>
        </p:nvSpPr>
        <p:spPr>
          <a:xfrm>
            <a:off x="430822" y="2332526"/>
            <a:ext cx="4132385" cy="1538883"/>
          </a:xfrm>
          <a:prstGeom prst="rect">
            <a:avLst/>
          </a:prstGeom>
          <a:noFill/>
        </p:spPr>
        <p:txBody>
          <a:bodyPr wrap="square" rtlCol="0">
            <a:spAutoFit/>
          </a:bodyPr>
          <a:lstStyle/>
          <a:p>
            <a:r>
              <a:rPr lang="en-IN" sz="2000" b="1" dirty="0">
                <a:solidFill>
                  <a:schemeClr val="tx2"/>
                </a:solidFill>
                <a:latin typeface="Times New Roman" panose="02020603050405020304" pitchFamily="18" charset="0"/>
                <a:cs typeface="Times New Roman" panose="02020603050405020304" pitchFamily="18" charset="0"/>
              </a:rPr>
              <a:t>Findings:</a:t>
            </a:r>
          </a:p>
          <a:p>
            <a:endParaRPr lang="en-IN" sz="2000" b="1" dirty="0">
              <a:solidFill>
                <a:schemeClr val="tx2"/>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From the graph, it is evident that runtime is linearly proportion to OBD distance.</a:t>
            </a:r>
            <a:r>
              <a:rPr lang="en-IN" b="1" dirty="0">
                <a:solidFill>
                  <a:schemeClr val="tx2"/>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8410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A7A4-B398-AB05-AB25-3612C82F029E}"/>
              </a:ext>
            </a:extLst>
          </p:cNvPr>
          <p:cNvSpPr>
            <a:spLocks noGrp="1"/>
          </p:cNvSpPr>
          <p:nvPr>
            <p:ph type="title"/>
          </p:nvPr>
        </p:nvSpPr>
        <p:spPr/>
        <p:txBody>
          <a:bodyPr>
            <a:normAutofit/>
          </a:bodyPr>
          <a:lstStyle/>
          <a:p>
            <a:r>
              <a:rPr lang="en-IN" sz="3200" b="1" dirty="0">
                <a:solidFill>
                  <a:schemeClr val="tx2"/>
                </a:solidFill>
                <a:latin typeface="Times New Roman" panose="02020603050405020304" pitchFamily="18" charset="0"/>
                <a:cs typeface="Times New Roman" panose="02020603050405020304" pitchFamily="18" charset="0"/>
              </a:rPr>
              <a:t>Vehicle Speed Vs Brake and Clutch Status</a:t>
            </a:r>
          </a:p>
        </p:txBody>
      </p:sp>
      <p:pic>
        <p:nvPicPr>
          <p:cNvPr id="5" name="Content Placeholder 4">
            <a:extLst>
              <a:ext uri="{FF2B5EF4-FFF2-40B4-BE49-F238E27FC236}">
                <a16:creationId xmlns:a16="http://schemas.microsoft.com/office/drawing/2014/main" id="{6083A937-0900-2BB9-CD7C-322F32D8C900}"/>
              </a:ext>
            </a:extLst>
          </p:cNvPr>
          <p:cNvPicPr>
            <a:picLocks noGrp="1" noChangeAspect="1"/>
          </p:cNvPicPr>
          <p:nvPr>
            <p:ph idx="1"/>
          </p:nvPr>
        </p:nvPicPr>
        <p:blipFill>
          <a:blip r:embed="rId2"/>
          <a:stretch>
            <a:fillRect/>
          </a:stretch>
        </p:blipFill>
        <p:spPr>
          <a:xfrm>
            <a:off x="6304084" y="1192579"/>
            <a:ext cx="5626498" cy="2851883"/>
          </a:xfrm>
        </p:spPr>
      </p:pic>
      <p:pic>
        <p:nvPicPr>
          <p:cNvPr id="7" name="Content Placeholder 4">
            <a:extLst>
              <a:ext uri="{FF2B5EF4-FFF2-40B4-BE49-F238E27FC236}">
                <a16:creationId xmlns:a16="http://schemas.microsoft.com/office/drawing/2014/main" id="{6A896FF2-5E4D-A08F-3D77-D51B87C6975E}"/>
              </a:ext>
            </a:extLst>
          </p:cNvPr>
          <p:cNvPicPr>
            <a:picLocks noChangeAspect="1"/>
          </p:cNvPicPr>
          <p:nvPr/>
        </p:nvPicPr>
        <p:blipFill>
          <a:blip r:embed="rId3"/>
          <a:stretch>
            <a:fillRect/>
          </a:stretch>
        </p:blipFill>
        <p:spPr>
          <a:xfrm>
            <a:off x="4475285" y="4114800"/>
            <a:ext cx="5349113" cy="2378075"/>
          </a:xfrm>
          <a:prstGeom prst="rect">
            <a:avLst/>
          </a:prstGeom>
        </p:spPr>
      </p:pic>
      <p:sp>
        <p:nvSpPr>
          <p:cNvPr id="8" name="TextBox 7">
            <a:extLst>
              <a:ext uri="{FF2B5EF4-FFF2-40B4-BE49-F238E27FC236}">
                <a16:creationId xmlns:a16="http://schemas.microsoft.com/office/drawing/2014/main" id="{69C64F4B-B589-65C9-8254-BDDD505B9EF0}"/>
              </a:ext>
            </a:extLst>
          </p:cNvPr>
          <p:cNvSpPr txBox="1"/>
          <p:nvPr/>
        </p:nvSpPr>
        <p:spPr>
          <a:xfrm>
            <a:off x="571500" y="1690688"/>
            <a:ext cx="3903785" cy="2677656"/>
          </a:xfrm>
          <a:prstGeom prst="rect">
            <a:avLst/>
          </a:prstGeom>
          <a:noFill/>
        </p:spPr>
        <p:txBody>
          <a:bodyPr wrap="square" rtlCol="0">
            <a:spAutoFit/>
          </a:bodyPr>
          <a:lstStyle/>
          <a:p>
            <a:r>
              <a:rPr lang="en-IN" sz="2000" b="1" dirty="0">
                <a:solidFill>
                  <a:schemeClr val="tx2"/>
                </a:solidFill>
                <a:latin typeface="Times New Roman" panose="02020603050405020304" pitchFamily="18" charset="0"/>
                <a:cs typeface="Times New Roman" panose="02020603050405020304" pitchFamily="18" charset="0"/>
              </a:rPr>
              <a:t>Findings:</a:t>
            </a:r>
          </a:p>
          <a:p>
            <a:endParaRPr lang="en-IN" sz="2000" b="1" dirty="0">
              <a:solidFill>
                <a:schemeClr val="tx2"/>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600" dirty="0">
                <a:highlight>
                  <a:srgbClr val="FFFFFF"/>
                </a:highlight>
                <a:latin typeface="Times New Roman" panose="02020603050405020304" pitchFamily="18" charset="0"/>
                <a:cs typeface="Times New Roman" panose="02020603050405020304" pitchFamily="18" charset="0"/>
              </a:rPr>
              <a:t>W</a:t>
            </a:r>
            <a:r>
              <a:rPr lang="en-US" sz="1600" b="0" i="0" dirty="0">
                <a:effectLst/>
                <a:highlight>
                  <a:srgbClr val="FFFFFF"/>
                </a:highlight>
                <a:latin typeface="Times New Roman" panose="02020603050405020304" pitchFamily="18" charset="0"/>
                <a:cs typeface="Times New Roman" panose="02020603050405020304" pitchFamily="18" charset="0"/>
              </a:rPr>
              <a:t>ith low vehicle speed, brakes are mostly pressed. </a:t>
            </a:r>
            <a:r>
              <a:rPr lang="en-US" sz="1600" dirty="0">
                <a:highlight>
                  <a:srgbClr val="FFFFFF"/>
                </a:highlight>
                <a:latin typeface="Times New Roman" panose="02020603050405020304" pitchFamily="18" charset="0"/>
                <a:cs typeface="Times New Roman" panose="02020603050405020304" pitchFamily="18" charset="0"/>
              </a:rPr>
              <a:t>but</a:t>
            </a:r>
            <a:r>
              <a:rPr lang="en-US" sz="1600" b="0" i="0" dirty="0">
                <a:effectLst/>
                <a:highlight>
                  <a:srgbClr val="FFFFFF"/>
                </a:highlight>
                <a:latin typeface="Times New Roman" panose="02020603050405020304" pitchFamily="18" charset="0"/>
                <a:cs typeface="Times New Roman" panose="02020603050405020304" pitchFamily="18" charset="0"/>
              </a:rPr>
              <a:t> by increasing the speed, brakes are found released.</a:t>
            </a:r>
          </a:p>
          <a:p>
            <a:pPr marL="342900" indent="-342900" algn="just">
              <a:buFont typeface="Arial" panose="020B0604020202020204" pitchFamily="34" charset="0"/>
              <a:buChar char="•"/>
            </a:pPr>
            <a:r>
              <a:rPr lang="en-US" sz="1600" dirty="0">
                <a:highlight>
                  <a:srgbClr val="FFFFFF"/>
                </a:highlight>
                <a:latin typeface="Times New Roman" panose="02020603050405020304" pitchFamily="18" charset="0"/>
                <a:cs typeface="Times New Roman" panose="02020603050405020304" pitchFamily="18" charset="0"/>
              </a:rPr>
              <a:t>B</a:t>
            </a:r>
            <a:r>
              <a:rPr lang="en-US" sz="1600" b="0" i="0" dirty="0">
                <a:effectLst/>
                <a:highlight>
                  <a:srgbClr val="FFFFFF"/>
                </a:highlight>
                <a:latin typeface="Times New Roman" panose="02020603050405020304" pitchFamily="18" charset="0"/>
                <a:cs typeface="Times New Roman" panose="02020603050405020304" pitchFamily="18" charset="0"/>
              </a:rPr>
              <a:t>y pressing the clutch, engine load automatically increases. Whereas, with releasing the clutch, engine load tends to decrease.</a:t>
            </a:r>
          </a:p>
          <a:p>
            <a:pPr marL="342900" indent="-34290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1333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C7F0F-90CD-D2E1-D24A-C456A7642970}"/>
              </a:ext>
            </a:extLst>
          </p:cNvPr>
          <p:cNvSpPr>
            <a:spLocks noGrp="1"/>
          </p:cNvSpPr>
          <p:nvPr>
            <p:ph type="title"/>
          </p:nvPr>
        </p:nvSpPr>
        <p:spPr/>
        <p:txBody>
          <a:bodyPr>
            <a:normAutofit/>
          </a:bodyPr>
          <a:lstStyle/>
          <a:p>
            <a:pPr algn="ctr"/>
            <a:r>
              <a:rPr lang="en-IN" sz="4000" b="1" dirty="0">
                <a:solidFill>
                  <a:schemeClr val="tx2"/>
                </a:solidFill>
                <a:latin typeface="Times New Roman" panose="02020603050405020304" pitchFamily="18" charset="0"/>
                <a:cs typeface="Times New Roman" panose="02020603050405020304" pitchFamily="18" charset="0"/>
              </a:rPr>
              <a:t>Final Thoughts</a:t>
            </a:r>
          </a:p>
        </p:txBody>
      </p:sp>
      <p:sp>
        <p:nvSpPr>
          <p:cNvPr id="3" name="Content Placeholder 2">
            <a:extLst>
              <a:ext uri="{FF2B5EF4-FFF2-40B4-BE49-F238E27FC236}">
                <a16:creationId xmlns:a16="http://schemas.microsoft.com/office/drawing/2014/main" id="{3867CD65-B09F-2C31-EFFC-3B0DEBA4A1CF}"/>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Operating within the 60% to 80% engine load range often results in better fuel efficiency.</a:t>
            </a:r>
          </a:p>
          <a:p>
            <a:r>
              <a:rPr lang="en-US" sz="1600" dirty="0">
                <a:latin typeface="Times New Roman" panose="02020603050405020304" pitchFamily="18" charset="0"/>
                <a:cs typeface="Times New Roman" panose="02020603050405020304" pitchFamily="18" charset="0"/>
              </a:rPr>
              <a:t>Higher concentration of coolant temperature values lies between 80% and 95%.</a:t>
            </a:r>
          </a:p>
          <a:p>
            <a:r>
              <a:rPr lang="en-US" sz="1600" b="0" i="0" dirty="0">
                <a:effectLst/>
                <a:highlight>
                  <a:srgbClr val="FFFFFF"/>
                </a:highlight>
                <a:latin typeface="Times New Roman" panose="02020603050405020304" pitchFamily="18" charset="0"/>
                <a:cs typeface="Times New Roman" panose="02020603050405020304" pitchFamily="18" charset="0"/>
              </a:rPr>
              <a:t>Most of the time </a:t>
            </a:r>
            <a:r>
              <a:rPr lang="en-US" sz="1600" b="0" i="0" dirty="0" err="1">
                <a:effectLst/>
                <a:highlight>
                  <a:srgbClr val="FFFFFF"/>
                </a:highlight>
                <a:latin typeface="Times New Roman" panose="02020603050405020304" pitchFamily="18" charset="0"/>
                <a:cs typeface="Times New Roman" panose="02020603050405020304" pitchFamily="18" charset="0"/>
              </a:rPr>
              <a:t>adblue</a:t>
            </a:r>
            <a:r>
              <a:rPr lang="en-US" sz="1600" b="0" i="0" dirty="0">
                <a:effectLst/>
                <a:highlight>
                  <a:srgbClr val="FFFFFF"/>
                </a:highlight>
                <a:latin typeface="Times New Roman" panose="02020603050405020304" pitchFamily="18" charset="0"/>
                <a:cs typeface="Times New Roman" panose="02020603050405020304" pitchFamily="18" charset="0"/>
              </a:rPr>
              <a:t> level was found 100% full.</a:t>
            </a:r>
          </a:p>
          <a:p>
            <a:r>
              <a:rPr lang="en-IN" sz="1600" dirty="0">
                <a:latin typeface="Times New Roman" panose="02020603050405020304" pitchFamily="18" charset="0"/>
                <a:cs typeface="Times New Roman" panose="02020603050405020304" pitchFamily="18" charset="0"/>
              </a:rPr>
              <a:t>Vehicle speed was mostly between 30 to 45 km/hr.</a:t>
            </a:r>
          </a:p>
          <a:p>
            <a:r>
              <a:rPr lang="en-US" sz="1600" dirty="0">
                <a:latin typeface="Times New Roman" panose="02020603050405020304" pitchFamily="18" charset="0"/>
                <a:cs typeface="Times New Roman" panose="02020603050405020304" pitchFamily="18" charset="0"/>
              </a:rPr>
              <a:t>The average RPM is about 1000, whereas around 750 was very frequent.</a:t>
            </a:r>
          </a:p>
          <a:p>
            <a:r>
              <a:rPr lang="en-US" sz="1600" dirty="0">
                <a:latin typeface="Times New Roman" panose="02020603050405020304" pitchFamily="18" charset="0"/>
                <a:cs typeface="Times New Roman" panose="02020603050405020304" pitchFamily="18" charset="0"/>
              </a:rPr>
              <a:t>50% of the time, the fuel level lies between 35% and 80% of tank capacity.</a:t>
            </a:r>
          </a:p>
          <a:p>
            <a:r>
              <a:rPr lang="en-US" sz="1600" dirty="0">
                <a:latin typeface="Times New Roman" panose="02020603050405020304" pitchFamily="18" charset="0"/>
                <a:cs typeface="Times New Roman" panose="02020603050405020304" pitchFamily="18" charset="0"/>
              </a:rPr>
              <a:t>The average fuel economy is nearly 4.5 km/L.</a:t>
            </a:r>
          </a:p>
          <a:p>
            <a:r>
              <a:rPr lang="en-US" sz="1600" dirty="0">
                <a:latin typeface="Times New Roman" panose="02020603050405020304" pitchFamily="18" charset="0"/>
                <a:cs typeface="Times New Roman" panose="02020603050405020304" pitchFamily="18" charset="0"/>
              </a:rPr>
              <a:t>RPM, engine load, and fuel rate influence each other and also influenced by vehicle speed.</a:t>
            </a:r>
          </a:p>
          <a:p>
            <a:r>
              <a:rPr lang="en-US" sz="1600" dirty="0">
                <a:latin typeface="Times New Roman" panose="02020603050405020304" pitchFamily="18" charset="0"/>
                <a:cs typeface="Times New Roman" panose="02020603050405020304" pitchFamily="18" charset="0"/>
              </a:rPr>
              <a:t>Fuel economy tends to decrease with increasing engine load.</a:t>
            </a:r>
          </a:p>
          <a:p>
            <a:r>
              <a:rPr lang="en-US" sz="1600" dirty="0">
                <a:latin typeface="Times New Roman" panose="02020603050405020304" pitchFamily="18" charset="0"/>
                <a:cs typeface="Times New Roman" panose="02020603050405020304" pitchFamily="18" charset="0"/>
              </a:rPr>
              <a:t>It is found that refueling have mostly done, when the fuel level is near to zero.</a:t>
            </a:r>
          </a:p>
          <a:p>
            <a:r>
              <a:rPr lang="en-US" sz="1600" dirty="0">
                <a:latin typeface="Times New Roman" panose="02020603050405020304" pitchFamily="18" charset="0"/>
                <a:cs typeface="Times New Roman" panose="02020603050405020304" pitchFamily="18" charset="0"/>
              </a:rPr>
              <a:t>Brakes are mostly pressed at low vehicle speeds, where as engine load increases with pressing the clutch.</a:t>
            </a: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3638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165446-8FD8-7FDF-BC4D-58ADCD22741E}"/>
              </a:ext>
            </a:extLst>
          </p:cNvPr>
          <p:cNvSpPr txBox="1"/>
          <p:nvPr/>
        </p:nvSpPr>
        <p:spPr>
          <a:xfrm>
            <a:off x="3481753" y="2505670"/>
            <a:ext cx="4888523" cy="923330"/>
          </a:xfrm>
          <a:prstGeom prst="rect">
            <a:avLst/>
          </a:prstGeom>
          <a:noFill/>
        </p:spPr>
        <p:txBody>
          <a:bodyPr wrap="square" rtlCol="0">
            <a:spAutoFit/>
          </a:bodyPr>
          <a:lstStyle/>
          <a:p>
            <a:r>
              <a:rPr lang="en-IN" sz="54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302309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964E0-B630-353A-8580-5058089F5DF4}"/>
              </a:ext>
            </a:extLst>
          </p:cNvPr>
          <p:cNvSpPr>
            <a:spLocks noGrp="1"/>
          </p:cNvSpPr>
          <p:nvPr>
            <p:ph type="title"/>
          </p:nvPr>
        </p:nvSpPr>
        <p:spPr/>
        <p:txBody>
          <a:bodyPr>
            <a:normAutofit/>
          </a:bodyPr>
          <a:lstStyle/>
          <a:p>
            <a:pPr algn="ctr"/>
            <a:r>
              <a:rPr lang="en-IN" sz="3600" b="1" u="sng" dirty="0">
                <a:solidFill>
                  <a:schemeClr val="tx2"/>
                </a:solidFill>
                <a:latin typeface="Times New Roman" panose="02020603050405020304" pitchFamily="18" charset="0"/>
                <a:cs typeface="Times New Roman" panose="02020603050405020304" pitchFamily="18" charset="0"/>
              </a:rPr>
              <a:t>Initial </a:t>
            </a:r>
            <a:r>
              <a:rPr lang="en-IN" sz="3600" b="1" u="sng" dirty="0" err="1">
                <a:solidFill>
                  <a:schemeClr val="tx2"/>
                </a:solidFill>
                <a:latin typeface="Times New Roman" panose="02020603050405020304" pitchFamily="18" charset="0"/>
                <a:cs typeface="Times New Roman" panose="02020603050405020304" pitchFamily="18" charset="0"/>
              </a:rPr>
              <a:t>Intution</a:t>
            </a:r>
            <a:r>
              <a:rPr lang="en-IN" sz="3600" b="1" u="sng" dirty="0">
                <a:solidFill>
                  <a:schemeClr val="tx2"/>
                </a:solidFill>
                <a:latin typeface="Times New Roman" panose="02020603050405020304" pitchFamily="18" charset="0"/>
                <a:cs typeface="Times New Roman" panose="02020603050405020304" pitchFamily="18" charset="0"/>
              </a:rPr>
              <a:t> from the Data</a:t>
            </a:r>
          </a:p>
        </p:txBody>
      </p:sp>
      <p:sp>
        <p:nvSpPr>
          <p:cNvPr id="3" name="Content Placeholder 2">
            <a:extLst>
              <a:ext uri="{FF2B5EF4-FFF2-40B4-BE49-F238E27FC236}">
                <a16:creationId xmlns:a16="http://schemas.microsoft.com/office/drawing/2014/main" id="{C9F3415D-1D78-0E29-87CC-9101A58DB92B}"/>
              </a:ext>
            </a:extLst>
          </p:cNvPr>
          <p:cNvSpPr>
            <a:spLocks noGrp="1"/>
          </p:cNvSpPr>
          <p:nvPr>
            <p:ph idx="1"/>
          </p:nvPr>
        </p:nvSpPr>
        <p:spPr>
          <a:xfrm>
            <a:off x="838200" y="2141537"/>
            <a:ext cx="10515600" cy="4351338"/>
          </a:xfrm>
        </p:spPr>
        <p:txBody>
          <a:bodyPr/>
          <a:lstStyle/>
          <a:p>
            <a:pPr marL="0" indent="0">
              <a:buNone/>
            </a:pPr>
            <a:endParaRPr lang="en-IN" sz="2400" dirty="0">
              <a:latin typeface="Times New Roman" panose="02020603050405020304" pitchFamily="18" charset="0"/>
              <a:cs typeface="Times New Roman" panose="02020603050405020304" pitchFamily="18" charset="0"/>
            </a:endParaRPr>
          </a:p>
          <a:p>
            <a:r>
              <a:rPr lang="en-IN" sz="1600" b="0" i="0" dirty="0">
                <a:effectLst/>
                <a:highlight>
                  <a:srgbClr val="FFFFFF"/>
                </a:highlight>
                <a:latin typeface="Times New Roman" panose="02020603050405020304" pitchFamily="18" charset="0"/>
                <a:cs typeface="Times New Roman" panose="02020603050405020304" pitchFamily="18" charset="0"/>
              </a:rPr>
              <a:t>Total 18434 rows × 141 columns</a:t>
            </a:r>
          </a:p>
          <a:p>
            <a:r>
              <a:rPr lang="en-IN" sz="1600" dirty="0">
                <a:highlight>
                  <a:srgbClr val="FFFFFF"/>
                </a:highlight>
                <a:latin typeface="Times New Roman" panose="02020603050405020304" pitchFamily="18" charset="0"/>
                <a:cs typeface="Times New Roman" panose="02020603050405020304" pitchFamily="18" charset="0"/>
              </a:rPr>
              <a:t>Out of 141 columns, 108 have all null values.</a:t>
            </a:r>
          </a:p>
          <a:p>
            <a:r>
              <a:rPr lang="en-US" sz="1600" b="0" i="0" dirty="0">
                <a:effectLst/>
                <a:highlight>
                  <a:srgbClr val="FFFFFF"/>
                </a:highlight>
                <a:latin typeface="Times New Roman" panose="02020603050405020304" pitchFamily="18" charset="0"/>
                <a:cs typeface="Times New Roman" panose="02020603050405020304" pitchFamily="18" charset="0"/>
              </a:rPr>
              <a:t>3 column that is </a:t>
            </a:r>
            <a:r>
              <a:rPr lang="en-US" sz="1600" b="0" i="0" dirty="0" err="1">
                <a:effectLst/>
                <a:highlight>
                  <a:srgbClr val="FFFFFF"/>
                </a:highlight>
                <a:latin typeface="Times New Roman" panose="02020603050405020304" pitchFamily="18" charset="0"/>
                <a:cs typeface="Times New Roman" panose="02020603050405020304" pitchFamily="18" charset="0"/>
              </a:rPr>
              <a:t>adblue_level</a:t>
            </a:r>
            <a:r>
              <a:rPr lang="en-US" sz="1600" b="0" i="0" dirty="0">
                <a:effectLst/>
                <a:highlight>
                  <a:srgbClr val="FFFFFF"/>
                </a:highlight>
                <a:latin typeface="Times New Roman" panose="02020603050405020304" pitchFamily="18" charset="0"/>
                <a:cs typeface="Times New Roman" panose="02020603050405020304" pitchFamily="18" charset="0"/>
              </a:rPr>
              <a:t>, </a:t>
            </a:r>
            <a:r>
              <a:rPr lang="en-US" sz="1600" b="0" i="0" dirty="0" err="1">
                <a:effectLst/>
                <a:highlight>
                  <a:srgbClr val="FFFFFF"/>
                </a:highlight>
                <a:latin typeface="Times New Roman" panose="02020603050405020304" pitchFamily="18" charset="0"/>
                <a:cs typeface="Times New Roman" panose="02020603050405020304" pitchFamily="18" charset="0"/>
              </a:rPr>
              <a:t>fuel_level</a:t>
            </a:r>
            <a:r>
              <a:rPr lang="en-US" sz="1600" b="0" i="0" dirty="0">
                <a:effectLst/>
                <a:highlight>
                  <a:srgbClr val="FFFFFF"/>
                </a:highlight>
                <a:latin typeface="Times New Roman" panose="02020603050405020304" pitchFamily="18" charset="0"/>
                <a:cs typeface="Times New Roman" panose="02020603050405020304" pitchFamily="18" charset="0"/>
              </a:rPr>
              <a:t>, and runtime, have very few missing values.</a:t>
            </a:r>
          </a:p>
          <a:p>
            <a:r>
              <a:rPr lang="en-IN" sz="1600" dirty="0">
                <a:latin typeface="Times New Roman" panose="02020603050405020304" pitchFamily="18" charset="0"/>
                <a:cs typeface="Times New Roman" panose="02020603050405020304" pitchFamily="18" charset="0"/>
              </a:rPr>
              <a:t>The dataset is a collection of data which are generated by sensors, installed in vehicles. </a:t>
            </a:r>
          </a:p>
          <a:p>
            <a:r>
              <a:rPr lang="en-IN" sz="1600" dirty="0">
                <a:latin typeface="Times New Roman" panose="02020603050405020304" pitchFamily="18" charset="0"/>
                <a:cs typeface="Times New Roman" panose="02020603050405020304" pitchFamily="18" charset="0"/>
              </a:rPr>
              <a:t>The sensors giving some valuable data like, fuel level, fuel economy, time stamp, location, engine load, rpm etc.</a:t>
            </a:r>
          </a:p>
          <a:p>
            <a:r>
              <a:rPr lang="en-IN" sz="1600" dirty="0">
                <a:latin typeface="Times New Roman" panose="02020603050405020304" pitchFamily="18" charset="0"/>
                <a:cs typeface="Times New Roman" panose="02020603050405020304" pitchFamily="18" charset="0"/>
              </a:rPr>
              <a:t>From these data, we can extract some meaningful insights which can help to monitor the vehicle’s health.</a:t>
            </a:r>
          </a:p>
          <a:p>
            <a:r>
              <a:rPr lang="en-IN" sz="1600" dirty="0">
                <a:latin typeface="Times New Roman" panose="02020603050405020304" pitchFamily="18" charset="0"/>
                <a:cs typeface="Times New Roman" panose="02020603050405020304" pitchFamily="18" charset="0"/>
              </a:rPr>
              <a:t>And also can be helpful in giving recommendation to what can be improved.</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6105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4A3D6-C3C4-EF7E-8494-236B0F98F490}"/>
              </a:ext>
            </a:extLst>
          </p:cNvPr>
          <p:cNvSpPr>
            <a:spLocks noGrp="1"/>
          </p:cNvSpPr>
          <p:nvPr>
            <p:ph type="title"/>
          </p:nvPr>
        </p:nvSpPr>
        <p:spPr/>
        <p:txBody>
          <a:bodyPr/>
          <a:lstStyle/>
          <a:p>
            <a:pPr algn="ctr"/>
            <a:r>
              <a:rPr lang="en-IN" dirty="0"/>
              <a:t> </a:t>
            </a:r>
            <a:r>
              <a:rPr lang="en-IN" sz="3200" b="1" u="sng" dirty="0">
                <a:solidFill>
                  <a:schemeClr val="tx2"/>
                </a:solidFill>
                <a:latin typeface="Times New Roman" panose="02020603050405020304" pitchFamily="18" charset="0"/>
                <a:cs typeface="Times New Roman" panose="02020603050405020304" pitchFamily="18" charset="0"/>
              </a:rPr>
              <a:t>Data Cleaning and Preprocessing</a:t>
            </a:r>
          </a:p>
        </p:txBody>
      </p:sp>
      <p:sp>
        <p:nvSpPr>
          <p:cNvPr id="3" name="Content Placeholder 2">
            <a:extLst>
              <a:ext uri="{FF2B5EF4-FFF2-40B4-BE49-F238E27FC236}">
                <a16:creationId xmlns:a16="http://schemas.microsoft.com/office/drawing/2014/main" id="{D7AAD156-A45B-6163-0A1E-F182246A2D4F}"/>
              </a:ext>
            </a:extLst>
          </p:cNvPr>
          <p:cNvSpPr>
            <a:spLocks noGrp="1"/>
          </p:cNvSpPr>
          <p:nvPr>
            <p:ph idx="1"/>
          </p:nvPr>
        </p:nvSpPr>
        <p:spPr>
          <a:xfrm>
            <a:off x="838200" y="1966302"/>
            <a:ext cx="10515600" cy="4351338"/>
          </a:xfrm>
        </p:spPr>
        <p:txBody>
          <a:bodyPr>
            <a:normAutofit/>
          </a:bodyPr>
          <a:lstStyle/>
          <a:p>
            <a:pPr marL="0" indent="0">
              <a:buNone/>
            </a:pPr>
            <a:r>
              <a:rPr lang="en-IN" sz="2400" b="1" dirty="0">
                <a:solidFill>
                  <a:schemeClr val="tx2"/>
                </a:solidFill>
                <a:latin typeface="Times New Roman" panose="02020603050405020304" pitchFamily="18" charset="0"/>
                <a:cs typeface="Times New Roman" panose="02020603050405020304" pitchFamily="18" charset="0"/>
              </a:rPr>
              <a:t>Findings:</a:t>
            </a:r>
          </a:p>
          <a:p>
            <a:pPr marL="0" indent="0">
              <a:buNone/>
            </a:pPr>
            <a:endParaRPr lang="en-IN" sz="2400" b="1" dirty="0">
              <a:solidFill>
                <a:schemeClr val="tx2"/>
              </a:solidFill>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Which column have all null value, dropped from the </a:t>
            </a:r>
            <a:r>
              <a:rPr lang="en-IN" sz="1600" dirty="0" err="1">
                <a:latin typeface="Times New Roman" panose="02020603050405020304" pitchFamily="18" charset="0"/>
                <a:cs typeface="Times New Roman" panose="02020603050405020304" pitchFamily="18" charset="0"/>
              </a:rPr>
              <a:t>dataframe</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Which have few, filled with mean or median of the rest data.</a:t>
            </a:r>
          </a:p>
          <a:p>
            <a:r>
              <a:rPr lang="en-IN" sz="1600" dirty="0">
                <a:latin typeface="Times New Roman" panose="02020603050405020304" pitchFamily="18" charset="0"/>
                <a:cs typeface="Times New Roman" panose="02020603050405020304" pitchFamily="18" charset="0"/>
              </a:rPr>
              <a:t>As timestamp was given in ‘epoch’ format, converted to ‘datetime’ format.</a:t>
            </a:r>
          </a:p>
          <a:p>
            <a:r>
              <a:rPr lang="en-IN" sz="1600" dirty="0">
                <a:latin typeface="Times New Roman" panose="02020603050405020304" pitchFamily="18" charset="0"/>
                <a:cs typeface="Times New Roman" panose="02020603050405020304" pitchFamily="18" charset="0"/>
              </a:rPr>
              <a:t>By using standard deviation method, outliers are calculated.</a:t>
            </a:r>
          </a:p>
          <a:p>
            <a:r>
              <a:rPr lang="en-IN" sz="1600" dirty="0">
                <a:latin typeface="Times New Roman" panose="02020603050405020304" pitchFamily="18" charset="0"/>
                <a:cs typeface="Times New Roman" panose="02020603050405020304" pitchFamily="18" charset="0"/>
              </a:rPr>
              <a:t>Found that coolant have significant number of outliers, that makes nearly 3.4 percent, while other’s have even less than 1% outliers.</a:t>
            </a: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0442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89A8-DE09-729C-58B7-2096F2609E05}"/>
              </a:ext>
            </a:extLst>
          </p:cNvPr>
          <p:cNvSpPr>
            <a:spLocks noGrp="1"/>
          </p:cNvSpPr>
          <p:nvPr>
            <p:ph type="title"/>
          </p:nvPr>
        </p:nvSpPr>
        <p:spPr>
          <a:xfrm>
            <a:off x="838200" y="365125"/>
            <a:ext cx="10515600" cy="962513"/>
          </a:xfrm>
        </p:spPr>
        <p:txBody>
          <a:bodyPr>
            <a:normAutofit/>
          </a:bodyPr>
          <a:lstStyle/>
          <a:p>
            <a:pPr algn="ctr"/>
            <a:r>
              <a:rPr lang="en-IN" sz="3200" b="1" u="sng" dirty="0">
                <a:solidFill>
                  <a:schemeClr val="tx2"/>
                </a:solidFill>
                <a:latin typeface="Times New Roman" panose="02020603050405020304" pitchFamily="18" charset="0"/>
                <a:cs typeface="Times New Roman" panose="02020603050405020304" pitchFamily="18" charset="0"/>
              </a:rPr>
              <a:t>Univariate Analysis</a:t>
            </a:r>
            <a:endParaRPr lang="en-IN" sz="3200" dirty="0"/>
          </a:p>
        </p:txBody>
      </p:sp>
      <p:sp>
        <p:nvSpPr>
          <p:cNvPr id="3" name="Content Placeholder 2">
            <a:extLst>
              <a:ext uri="{FF2B5EF4-FFF2-40B4-BE49-F238E27FC236}">
                <a16:creationId xmlns:a16="http://schemas.microsoft.com/office/drawing/2014/main" id="{3F119D6C-C966-5BD1-3A36-7A09F463D7FC}"/>
              </a:ext>
            </a:extLst>
          </p:cNvPr>
          <p:cNvSpPr>
            <a:spLocks noGrp="1"/>
          </p:cNvSpPr>
          <p:nvPr>
            <p:ph idx="1"/>
          </p:nvPr>
        </p:nvSpPr>
        <p:spPr>
          <a:xfrm>
            <a:off x="838200" y="1253331"/>
            <a:ext cx="10515600" cy="4351338"/>
          </a:xfrm>
        </p:spPr>
        <p:txBody>
          <a:bodyPr>
            <a:normAutofit/>
          </a:bodyPr>
          <a:lstStyle/>
          <a:p>
            <a:pPr marL="0" indent="0">
              <a:buNone/>
            </a:pPr>
            <a:r>
              <a:rPr lang="en-IN" sz="2400" b="1" dirty="0">
                <a:solidFill>
                  <a:schemeClr val="tx2"/>
                </a:solidFill>
                <a:latin typeface="Times New Roman" panose="02020603050405020304" pitchFamily="18" charset="0"/>
                <a:cs typeface="Times New Roman" panose="02020603050405020304" pitchFamily="18" charset="0"/>
              </a:rPr>
              <a:t>Descriptive Statistics:</a:t>
            </a:r>
          </a:p>
          <a:p>
            <a:r>
              <a:rPr lang="en-US" sz="1600" dirty="0">
                <a:latin typeface="Times New Roman" panose="02020603050405020304" pitchFamily="18" charset="0"/>
                <a:cs typeface="Times New Roman" panose="02020603050405020304" pitchFamily="18" charset="0"/>
              </a:rPr>
              <a:t>Univariate analysis helps us to get insights from individual variables.</a:t>
            </a:r>
          </a:p>
          <a:p>
            <a:pPr marL="0" indent="0">
              <a:buNone/>
            </a:pPr>
            <a:endParaRPr lang="en-IN" sz="16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EF3B5CA4-B7D4-B0F9-48C1-2C68252AD3D4}"/>
              </a:ext>
            </a:extLst>
          </p:cNvPr>
          <p:cNvGraphicFramePr>
            <a:graphicFrameLocks noGrp="1"/>
          </p:cNvGraphicFramePr>
          <p:nvPr>
            <p:extLst>
              <p:ext uri="{D42A27DB-BD31-4B8C-83A1-F6EECF244321}">
                <p14:modId xmlns:p14="http://schemas.microsoft.com/office/powerpoint/2010/main" val="1912852269"/>
              </p:ext>
            </p:extLst>
          </p:nvPr>
        </p:nvGraphicFramePr>
        <p:xfrm>
          <a:off x="1295400" y="2355035"/>
          <a:ext cx="9601200" cy="3464650"/>
        </p:xfrm>
        <a:graphic>
          <a:graphicData uri="http://schemas.openxmlformats.org/drawingml/2006/table">
            <a:tbl>
              <a:tblPr firstRow="1" bandRow="1">
                <a:tableStyleId>{5C22544A-7EE6-4342-B048-85BDC9FD1C3A}</a:tableStyleId>
              </a:tblPr>
              <a:tblGrid>
                <a:gridCol w="2054469">
                  <a:extLst>
                    <a:ext uri="{9D8B030D-6E8A-4147-A177-3AD203B41FA5}">
                      <a16:colId xmlns:a16="http://schemas.microsoft.com/office/drawing/2014/main" val="141746385"/>
                    </a:ext>
                  </a:extLst>
                </a:gridCol>
                <a:gridCol w="940777">
                  <a:extLst>
                    <a:ext uri="{9D8B030D-6E8A-4147-A177-3AD203B41FA5}">
                      <a16:colId xmlns:a16="http://schemas.microsoft.com/office/drawing/2014/main" val="1336446937"/>
                    </a:ext>
                  </a:extLst>
                </a:gridCol>
                <a:gridCol w="1134208">
                  <a:extLst>
                    <a:ext uri="{9D8B030D-6E8A-4147-A177-3AD203B41FA5}">
                      <a16:colId xmlns:a16="http://schemas.microsoft.com/office/drawing/2014/main" val="3706719230"/>
                    </a:ext>
                  </a:extLst>
                </a:gridCol>
                <a:gridCol w="1143000">
                  <a:extLst>
                    <a:ext uri="{9D8B030D-6E8A-4147-A177-3AD203B41FA5}">
                      <a16:colId xmlns:a16="http://schemas.microsoft.com/office/drawing/2014/main" val="1899314788"/>
                    </a:ext>
                  </a:extLst>
                </a:gridCol>
                <a:gridCol w="1143000">
                  <a:extLst>
                    <a:ext uri="{9D8B030D-6E8A-4147-A177-3AD203B41FA5}">
                      <a16:colId xmlns:a16="http://schemas.microsoft.com/office/drawing/2014/main" val="1413471921"/>
                    </a:ext>
                  </a:extLst>
                </a:gridCol>
                <a:gridCol w="1081454">
                  <a:extLst>
                    <a:ext uri="{9D8B030D-6E8A-4147-A177-3AD203B41FA5}">
                      <a16:colId xmlns:a16="http://schemas.microsoft.com/office/drawing/2014/main" val="2073076925"/>
                    </a:ext>
                  </a:extLst>
                </a:gridCol>
                <a:gridCol w="1081454">
                  <a:extLst>
                    <a:ext uri="{9D8B030D-6E8A-4147-A177-3AD203B41FA5}">
                      <a16:colId xmlns:a16="http://schemas.microsoft.com/office/drawing/2014/main" val="3986923168"/>
                    </a:ext>
                  </a:extLst>
                </a:gridCol>
                <a:gridCol w="1022838">
                  <a:extLst>
                    <a:ext uri="{9D8B030D-6E8A-4147-A177-3AD203B41FA5}">
                      <a16:colId xmlns:a16="http://schemas.microsoft.com/office/drawing/2014/main" val="4046498400"/>
                    </a:ext>
                  </a:extLst>
                </a:gridCol>
              </a:tblGrid>
              <a:tr h="449090">
                <a:tc>
                  <a:txBody>
                    <a:bodyPr/>
                    <a:lstStyle/>
                    <a:p>
                      <a:pPr algn="ctr"/>
                      <a:r>
                        <a:rPr lang="en-IN" sz="1600" dirty="0"/>
                        <a:t>Variables</a:t>
                      </a:r>
                    </a:p>
                  </a:txBody>
                  <a:tcPr/>
                </a:tc>
                <a:tc>
                  <a:txBody>
                    <a:bodyPr/>
                    <a:lstStyle/>
                    <a:p>
                      <a:pPr algn="ctr"/>
                      <a:r>
                        <a:rPr lang="en-IN" sz="1600" dirty="0"/>
                        <a:t>Min</a:t>
                      </a:r>
                    </a:p>
                  </a:txBody>
                  <a:tcPr/>
                </a:tc>
                <a:tc>
                  <a:txBody>
                    <a:bodyPr/>
                    <a:lstStyle/>
                    <a:p>
                      <a:pPr algn="ctr"/>
                      <a:r>
                        <a:rPr lang="en-IN" sz="1600" dirty="0"/>
                        <a:t>Max</a:t>
                      </a:r>
                    </a:p>
                  </a:txBody>
                  <a:tcPr/>
                </a:tc>
                <a:tc>
                  <a:txBody>
                    <a:bodyPr/>
                    <a:lstStyle/>
                    <a:p>
                      <a:pPr algn="ctr"/>
                      <a:r>
                        <a:rPr lang="en-IN" sz="1600" dirty="0"/>
                        <a:t>Mean</a:t>
                      </a:r>
                    </a:p>
                  </a:txBody>
                  <a:tcPr/>
                </a:tc>
                <a:tc>
                  <a:txBody>
                    <a:bodyPr/>
                    <a:lstStyle/>
                    <a:p>
                      <a:pPr algn="ctr"/>
                      <a:r>
                        <a:rPr lang="en-IN" sz="1600" dirty="0"/>
                        <a:t>Median</a:t>
                      </a:r>
                    </a:p>
                  </a:txBody>
                  <a:tcPr/>
                </a:tc>
                <a:tc>
                  <a:txBody>
                    <a:bodyPr/>
                    <a:lstStyle/>
                    <a:p>
                      <a:pPr algn="ctr"/>
                      <a:r>
                        <a:rPr lang="en-IN" sz="1600" dirty="0"/>
                        <a:t>Mode</a:t>
                      </a:r>
                    </a:p>
                  </a:txBody>
                  <a:tcPr/>
                </a:tc>
                <a:tc>
                  <a:txBody>
                    <a:bodyPr/>
                    <a:lstStyle/>
                    <a:p>
                      <a:pPr algn="ctr"/>
                      <a:r>
                        <a:rPr lang="en-IN" sz="1600" dirty="0"/>
                        <a:t>Standard Deviation</a:t>
                      </a:r>
                    </a:p>
                  </a:txBody>
                  <a:tcPr/>
                </a:tc>
                <a:tc>
                  <a:txBody>
                    <a:bodyPr/>
                    <a:lstStyle/>
                    <a:p>
                      <a:pPr algn="ctr"/>
                      <a:r>
                        <a:rPr lang="en-IN" sz="1600" dirty="0"/>
                        <a:t>Skewness</a:t>
                      </a:r>
                    </a:p>
                  </a:txBody>
                  <a:tcPr/>
                </a:tc>
                <a:extLst>
                  <a:ext uri="{0D108BD9-81ED-4DB2-BD59-A6C34878D82A}">
                    <a16:rowId xmlns:a16="http://schemas.microsoft.com/office/drawing/2014/main" val="2447752753"/>
                  </a:ext>
                </a:extLst>
              </a:tr>
              <a:tr h="449090">
                <a:tc>
                  <a:txBody>
                    <a:bodyPr/>
                    <a:lstStyle/>
                    <a:p>
                      <a:pPr algn="ctr"/>
                      <a:r>
                        <a:rPr lang="en-IN" dirty="0"/>
                        <a:t>Engine Load (%) *</a:t>
                      </a:r>
                    </a:p>
                  </a:txBody>
                  <a:tcPr/>
                </a:tc>
                <a:tc>
                  <a:txBody>
                    <a:bodyPr/>
                    <a:lstStyle/>
                    <a:p>
                      <a:pPr algn="ctr"/>
                      <a:r>
                        <a:rPr lang="en-IN" dirty="0"/>
                        <a:t>1</a:t>
                      </a:r>
                    </a:p>
                  </a:txBody>
                  <a:tcPr/>
                </a:tc>
                <a:tc>
                  <a:txBody>
                    <a:bodyPr/>
                    <a:lstStyle/>
                    <a:p>
                      <a:pPr algn="ctr"/>
                      <a:r>
                        <a:rPr lang="en-IN" dirty="0"/>
                        <a:t>100</a:t>
                      </a:r>
                    </a:p>
                  </a:txBody>
                  <a:tcPr/>
                </a:tc>
                <a:tc>
                  <a:txBody>
                    <a:bodyPr/>
                    <a:lstStyle/>
                    <a:p>
                      <a:pPr algn="ctr"/>
                      <a:r>
                        <a:rPr lang="en-IN" dirty="0"/>
                        <a:t>45.02</a:t>
                      </a:r>
                    </a:p>
                  </a:txBody>
                  <a:tcPr/>
                </a:tc>
                <a:tc>
                  <a:txBody>
                    <a:bodyPr/>
                    <a:lstStyle/>
                    <a:p>
                      <a:pPr algn="ctr"/>
                      <a:r>
                        <a:rPr lang="en-IN" dirty="0"/>
                        <a:t>44.0</a:t>
                      </a:r>
                    </a:p>
                  </a:txBody>
                  <a:tcPr/>
                </a:tc>
                <a:tc>
                  <a:txBody>
                    <a:bodyPr/>
                    <a:lstStyle/>
                    <a:p>
                      <a:pPr algn="ctr"/>
                      <a:r>
                        <a:rPr lang="en-IN" dirty="0"/>
                        <a:t>10</a:t>
                      </a:r>
                    </a:p>
                  </a:txBody>
                  <a:tcPr/>
                </a:tc>
                <a:tc>
                  <a:txBody>
                    <a:bodyPr/>
                    <a:lstStyle/>
                    <a:p>
                      <a:pPr algn="ctr"/>
                      <a:r>
                        <a:rPr lang="en-IN" dirty="0"/>
                        <a:t>27.29</a:t>
                      </a:r>
                    </a:p>
                  </a:txBody>
                  <a:tcPr/>
                </a:tc>
                <a:tc>
                  <a:txBody>
                    <a:bodyPr/>
                    <a:lstStyle/>
                    <a:p>
                      <a:pPr algn="ctr"/>
                      <a:r>
                        <a:rPr lang="en-IN" dirty="0"/>
                        <a:t>0.25</a:t>
                      </a:r>
                    </a:p>
                  </a:txBody>
                  <a:tcPr/>
                </a:tc>
                <a:extLst>
                  <a:ext uri="{0D108BD9-81ED-4DB2-BD59-A6C34878D82A}">
                    <a16:rowId xmlns:a16="http://schemas.microsoft.com/office/drawing/2014/main" val="2850610605"/>
                  </a:ext>
                </a:extLst>
              </a:tr>
              <a:tr h="449090">
                <a:tc>
                  <a:txBody>
                    <a:bodyPr/>
                    <a:lstStyle/>
                    <a:p>
                      <a:pPr algn="ctr"/>
                      <a:r>
                        <a:rPr lang="en-IN" dirty="0"/>
                        <a:t>Coolant (%)</a:t>
                      </a:r>
                    </a:p>
                  </a:txBody>
                  <a:tcPr/>
                </a:tc>
                <a:tc>
                  <a:txBody>
                    <a:bodyPr/>
                    <a:lstStyle/>
                    <a:p>
                      <a:pPr algn="ctr"/>
                      <a:r>
                        <a:rPr lang="en-IN" dirty="0"/>
                        <a:t>30</a:t>
                      </a:r>
                    </a:p>
                  </a:txBody>
                  <a:tcPr/>
                </a:tc>
                <a:tc>
                  <a:txBody>
                    <a:bodyPr/>
                    <a:lstStyle/>
                    <a:p>
                      <a:pPr algn="ctr"/>
                      <a:r>
                        <a:rPr lang="en-IN" dirty="0"/>
                        <a:t>98</a:t>
                      </a:r>
                    </a:p>
                  </a:txBody>
                  <a:tcPr/>
                </a:tc>
                <a:tc>
                  <a:txBody>
                    <a:bodyPr/>
                    <a:lstStyle/>
                    <a:p>
                      <a:pPr algn="ctr"/>
                      <a:r>
                        <a:rPr lang="en-IN" dirty="0"/>
                        <a:t>84.57</a:t>
                      </a:r>
                    </a:p>
                  </a:txBody>
                  <a:tcPr/>
                </a:tc>
                <a:tc>
                  <a:txBody>
                    <a:bodyPr/>
                    <a:lstStyle/>
                    <a:p>
                      <a:pPr algn="ctr"/>
                      <a:r>
                        <a:rPr lang="en-IN" dirty="0"/>
                        <a:t>85</a:t>
                      </a:r>
                    </a:p>
                  </a:txBody>
                  <a:tcPr/>
                </a:tc>
                <a:tc>
                  <a:txBody>
                    <a:bodyPr/>
                    <a:lstStyle/>
                    <a:p>
                      <a:pPr algn="ctr"/>
                      <a:r>
                        <a:rPr lang="en-IN" dirty="0"/>
                        <a:t>84</a:t>
                      </a:r>
                    </a:p>
                  </a:txBody>
                  <a:tcPr/>
                </a:tc>
                <a:tc>
                  <a:txBody>
                    <a:bodyPr/>
                    <a:lstStyle/>
                    <a:p>
                      <a:pPr algn="ctr"/>
                      <a:r>
                        <a:rPr lang="en-IN" dirty="0"/>
                        <a:t>7.7</a:t>
                      </a:r>
                    </a:p>
                  </a:txBody>
                  <a:tcPr/>
                </a:tc>
                <a:tc>
                  <a:txBody>
                    <a:bodyPr/>
                    <a:lstStyle/>
                    <a:p>
                      <a:pPr algn="ctr"/>
                      <a:r>
                        <a:rPr lang="en-IN" dirty="0"/>
                        <a:t>-2.89</a:t>
                      </a:r>
                    </a:p>
                  </a:txBody>
                  <a:tcPr/>
                </a:tc>
                <a:extLst>
                  <a:ext uri="{0D108BD9-81ED-4DB2-BD59-A6C34878D82A}">
                    <a16:rowId xmlns:a16="http://schemas.microsoft.com/office/drawing/2014/main" val="3296929812"/>
                  </a:ext>
                </a:extLst>
              </a:tr>
              <a:tr h="449090">
                <a:tc>
                  <a:txBody>
                    <a:bodyPr/>
                    <a:lstStyle/>
                    <a:p>
                      <a:pPr algn="ctr"/>
                      <a:r>
                        <a:rPr lang="en-IN" dirty="0" err="1"/>
                        <a:t>Adblue</a:t>
                      </a:r>
                      <a:r>
                        <a:rPr lang="en-IN" dirty="0"/>
                        <a:t> Level (%)</a:t>
                      </a:r>
                    </a:p>
                  </a:txBody>
                  <a:tcPr/>
                </a:tc>
                <a:tc>
                  <a:txBody>
                    <a:bodyPr/>
                    <a:lstStyle/>
                    <a:p>
                      <a:pPr algn="ctr"/>
                      <a:r>
                        <a:rPr lang="en-IN" dirty="0"/>
                        <a:t>44.4</a:t>
                      </a:r>
                    </a:p>
                  </a:txBody>
                  <a:tcPr/>
                </a:tc>
                <a:tc>
                  <a:txBody>
                    <a:bodyPr/>
                    <a:lstStyle/>
                    <a:p>
                      <a:pPr algn="ctr"/>
                      <a:r>
                        <a:rPr lang="en-IN" dirty="0"/>
                        <a:t>100</a:t>
                      </a:r>
                    </a:p>
                  </a:txBody>
                  <a:tcPr/>
                </a:tc>
                <a:tc>
                  <a:txBody>
                    <a:bodyPr/>
                    <a:lstStyle/>
                    <a:p>
                      <a:pPr algn="ctr"/>
                      <a:r>
                        <a:rPr lang="en-IN" dirty="0"/>
                        <a:t>84.79</a:t>
                      </a:r>
                    </a:p>
                  </a:txBody>
                  <a:tcPr/>
                </a:tc>
                <a:tc>
                  <a:txBody>
                    <a:bodyPr/>
                    <a:lstStyle/>
                    <a:p>
                      <a:pPr algn="ctr"/>
                      <a:r>
                        <a:rPr lang="en-IN" dirty="0"/>
                        <a:t>84.79</a:t>
                      </a:r>
                    </a:p>
                  </a:txBody>
                  <a:tcPr/>
                </a:tc>
                <a:tc>
                  <a:txBody>
                    <a:bodyPr/>
                    <a:lstStyle/>
                    <a:p>
                      <a:pPr algn="ctr"/>
                      <a:r>
                        <a:rPr lang="en-IN" dirty="0"/>
                        <a:t>84.79</a:t>
                      </a:r>
                    </a:p>
                  </a:txBody>
                  <a:tcPr/>
                </a:tc>
                <a:tc>
                  <a:txBody>
                    <a:bodyPr/>
                    <a:lstStyle/>
                    <a:p>
                      <a:pPr algn="ctr"/>
                      <a:r>
                        <a:rPr lang="en-IN" dirty="0"/>
                        <a:t>13.93</a:t>
                      </a:r>
                    </a:p>
                  </a:txBody>
                  <a:tcPr/>
                </a:tc>
                <a:tc>
                  <a:txBody>
                    <a:bodyPr/>
                    <a:lstStyle/>
                    <a:p>
                      <a:pPr algn="ctr"/>
                      <a:r>
                        <a:rPr lang="en-IN" dirty="0"/>
                        <a:t>-0.79</a:t>
                      </a:r>
                    </a:p>
                  </a:txBody>
                  <a:tcPr/>
                </a:tc>
                <a:extLst>
                  <a:ext uri="{0D108BD9-81ED-4DB2-BD59-A6C34878D82A}">
                    <a16:rowId xmlns:a16="http://schemas.microsoft.com/office/drawing/2014/main" val="465002031"/>
                  </a:ext>
                </a:extLst>
              </a:tr>
              <a:tr h="449090">
                <a:tc>
                  <a:txBody>
                    <a:bodyPr/>
                    <a:lstStyle/>
                    <a:p>
                      <a:pPr algn="ctr"/>
                      <a:r>
                        <a:rPr lang="en-IN" dirty="0"/>
                        <a:t>Vehicle Speed (Km/hr) *</a:t>
                      </a:r>
                    </a:p>
                  </a:txBody>
                  <a:tcPr/>
                </a:tc>
                <a:tc>
                  <a:txBody>
                    <a:bodyPr/>
                    <a:lstStyle/>
                    <a:p>
                      <a:pPr algn="ctr"/>
                      <a:r>
                        <a:rPr lang="en-IN" dirty="0"/>
                        <a:t>0.015</a:t>
                      </a:r>
                    </a:p>
                  </a:txBody>
                  <a:tcPr/>
                </a:tc>
                <a:tc>
                  <a:txBody>
                    <a:bodyPr/>
                    <a:lstStyle/>
                    <a:p>
                      <a:pPr algn="ctr"/>
                      <a:r>
                        <a:rPr lang="en-IN" dirty="0"/>
                        <a:t>81.70</a:t>
                      </a:r>
                    </a:p>
                  </a:txBody>
                  <a:tcPr/>
                </a:tc>
                <a:tc>
                  <a:txBody>
                    <a:bodyPr/>
                    <a:lstStyle/>
                    <a:p>
                      <a:pPr algn="ctr"/>
                      <a:r>
                        <a:rPr lang="en-IN" dirty="0"/>
                        <a:t>37.96</a:t>
                      </a:r>
                    </a:p>
                  </a:txBody>
                  <a:tcPr/>
                </a:tc>
                <a:tc>
                  <a:txBody>
                    <a:bodyPr/>
                    <a:lstStyle/>
                    <a:p>
                      <a:pPr algn="ctr"/>
                      <a:r>
                        <a:rPr lang="en-IN" dirty="0"/>
                        <a:t>40.71</a:t>
                      </a:r>
                    </a:p>
                  </a:txBody>
                  <a:tcPr/>
                </a:tc>
                <a:tc>
                  <a:txBody>
                    <a:bodyPr/>
                    <a:lstStyle/>
                    <a:p>
                      <a:pPr algn="ctr"/>
                      <a:r>
                        <a:rPr lang="en-IN" dirty="0"/>
                        <a:t>50.26</a:t>
                      </a:r>
                    </a:p>
                  </a:txBody>
                  <a:tcPr/>
                </a:tc>
                <a:tc>
                  <a:txBody>
                    <a:bodyPr/>
                    <a:lstStyle/>
                    <a:p>
                      <a:pPr algn="ctr"/>
                      <a:r>
                        <a:rPr lang="en-IN" dirty="0"/>
                        <a:t>13.81</a:t>
                      </a:r>
                    </a:p>
                  </a:txBody>
                  <a:tcPr/>
                </a:tc>
                <a:tc>
                  <a:txBody>
                    <a:bodyPr/>
                    <a:lstStyle/>
                    <a:p>
                      <a:pPr algn="ctr"/>
                      <a:r>
                        <a:rPr lang="en-IN" dirty="0"/>
                        <a:t>-0.65</a:t>
                      </a:r>
                    </a:p>
                  </a:txBody>
                  <a:tcPr/>
                </a:tc>
                <a:extLst>
                  <a:ext uri="{0D108BD9-81ED-4DB2-BD59-A6C34878D82A}">
                    <a16:rowId xmlns:a16="http://schemas.microsoft.com/office/drawing/2014/main" val="1046184395"/>
                  </a:ext>
                </a:extLst>
              </a:tr>
              <a:tr h="449090">
                <a:tc>
                  <a:txBody>
                    <a:bodyPr/>
                    <a:lstStyle/>
                    <a:p>
                      <a:pPr algn="ctr"/>
                      <a:r>
                        <a:rPr lang="en-IN" dirty="0"/>
                        <a:t>RPM</a:t>
                      </a:r>
                    </a:p>
                  </a:txBody>
                  <a:tcPr/>
                </a:tc>
                <a:tc>
                  <a:txBody>
                    <a:bodyPr/>
                    <a:lstStyle/>
                    <a:p>
                      <a:pPr algn="ctr"/>
                      <a:r>
                        <a:rPr lang="en-IN" dirty="0"/>
                        <a:t>49</a:t>
                      </a:r>
                    </a:p>
                  </a:txBody>
                  <a:tcPr/>
                </a:tc>
                <a:tc>
                  <a:txBody>
                    <a:bodyPr/>
                    <a:lstStyle/>
                    <a:p>
                      <a:pPr algn="ctr"/>
                      <a:r>
                        <a:rPr lang="en-IN" dirty="0"/>
                        <a:t>2011.25</a:t>
                      </a:r>
                    </a:p>
                  </a:txBody>
                  <a:tcPr/>
                </a:tc>
                <a:tc>
                  <a:txBody>
                    <a:bodyPr/>
                    <a:lstStyle/>
                    <a:p>
                      <a:pPr algn="ctr"/>
                      <a:r>
                        <a:rPr lang="en-IN" dirty="0"/>
                        <a:t>998.40</a:t>
                      </a:r>
                    </a:p>
                  </a:txBody>
                  <a:tcPr/>
                </a:tc>
                <a:tc>
                  <a:txBody>
                    <a:bodyPr/>
                    <a:lstStyle/>
                    <a:p>
                      <a:pPr algn="ctr"/>
                      <a:r>
                        <a:rPr lang="en-IN" dirty="0"/>
                        <a:t>982.0</a:t>
                      </a:r>
                    </a:p>
                  </a:txBody>
                  <a:tcPr/>
                </a:tc>
                <a:tc>
                  <a:txBody>
                    <a:bodyPr/>
                    <a:lstStyle/>
                    <a:p>
                      <a:pPr algn="ctr"/>
                      <a:r>
                        <a:rPr lang="en-IN" dirty="0"/>
                        <a:t>749.62</a:t>
                      </a:r>
                    </a:p>
                  </a:txBody>
                  <a:tcPr/>
                </a:tc>
                <a:tc>
                  <a:txBody>
                    <a:bodyPr/>
                    <a:lstStyle/>
                    <a:p>
                      <a:pPr algn="ctr"/>
                      <a:r>
                        <a:rPr lang="en-IN" dirty="0"/>
                        <a:t>229.48</a:t>
                      </a:r>
                    </a:p>
                  </a:txBody>
                  <a:tcPr/>
                </a:tc>
                <a:tc>
                  <a:txBody>
                    <a:bodyPr/>
                    <a:lstStyle/>
                    <a:p>
                      <a:pPr algn="ctr"/>
                      <a:r>
                        <a:rPr lang="en-IN" dirty="0"/>
                        <a:t>0.50</a:t>
                      </a:r>
                    </a:p>
                  </a:txBody>
                  <a:tcPr/>
                </a:tc>
                <a:extLst>
                  <a:ext uri="{0D108BD9-81ED-4DB2-BD59-A6C34878D82A}">
                    <a16:rowId xmlns:a16="http://schemas.microsoft.com/office/drawing/2014/main" val="259993041"/>
                  </a:ext>
                </a:extLst>
              </a:tr>
              <a:tr h="449090">
                <a:tc>
                  <a:txBody>
                    <a:bodyPr/>
                    <a:lstStyle/>
                    <a:p>
                      <a:pPr algn="ctr"/>
                      <a:r>
                        <a:rPr lang="en-IN" dirty="0" err="1"/>
                        <a:t>Obd</a:t>
                      </a:r>
                      <a:r>
                        <a:rPr lang="en-IN" dirty="0"/>
                        <a:t> distance (km) *</a:t>
                      </a:r>
                    </a:p>
                  </a:txBody>
                  <a:tcPr/>
                </a:tc>
                <a:tc>
                  <a:txBody>
                    <a:bodyPr/>
                    <a:lstStyle/>
                    <a:p>
                      <a:pPr algn="ctr"/>
                      <a:r>
                        <a:rPr lang="en-IN" dirty="0"/>
                        <a:t>0</a:t>
                      </a:r>
                    </a:p>
                  </a:txBody>
                  <a:tcPr/>
                </a:tc>
                <a:tc>
                  <a:txBody>
                    <a:bodyPr/>
                    <a:lstStyle/>
                    <a:p>
                      <a:pPr algn="ctr"/>
                      <a:r>
                        <a:rPr lang="en-IN" dirty="0"/>
                        <a:t>11094.01</a:t>
                      </a:r>
                    </a:p>
                  </a:txBody>
                  <a:tcPr/>
                </a:tc>
                <a:tc>
                  <a:txBody>
                    <a:bodyPr/>
                    <a:lstStyle/>
                    <a:p>
                      <a:pPr algn="ctr"/>
                      <a:r>
                        <a:rPr lang="en-IN" dirty="0"/>
                        <a:t>5719.95</a:t>
                      </a:r>
                    </a:p>
                  </a:txBody>
                  <a:tcPr/>
                </a:tc>
                <a:tc>
                  <a:txBody>
                    <a:bodyPr/>
                    <a:lstStyle/>
                    <a:p>
                      <a:pPr algn="ctr"/>
                      <a:r>
                        <a:rPr lang="en-IN" dirty="0"/>
                        <a:t>5751.58</a:t>
                      </a:r>
                    </a:p>
                  </a:txBody>
                  <a:tcPr/>
                </a:tc>
                <a:tc>
                  <a:txBody>
                    <a:bodyPr/>
                    <a:lstStyle/>
                    <a:p>
                      <a:pPr algn="ctr"/>
                      <a:r>
                        <a:rPr lang="en-IN" dirty="0"/>
                        <a:t>10190.10</a:t>
                      </a:r>
                    </a:p>
                  </a:txBody>
                  <a:tcPr/>
                </a:tc>
                <a:tc>
                  <a:txBody>
                    <a:bodyPr/>
                    <a:lstStyle/>
                    <a:p>
                      <a:pPr algn="ctr"/>
                      <a:r>
                        <a:rPr lang="en-IN" dirty="0"/>
                        <a:t>3256.33</a:t>
                      </a:r>
                    </a:p>
                  </a:txBody>
                  <a:tcPr/>
                </a:tc>
                <a:tc>
                  <a:txBody>
                    <a:bodyPr/>
                    <a:lstStyle/>
                    <a:p>
                      <a:pPr algn="ctr"/>
                      <a:r>
                        <a:rPr lang="en-IN" dirty="0"/>
                        <a:t>-0.04</a:t>
                      </a:r>
                    </a:p>
                  </a:txBody>
                  <a:tcPr/>
                </a:tc>
                <a:extLst>
                  <a:ext uri="{0D108BD9-81ED-4DB2-BD59-A6C34878D82A}">
                    <a16:rowId xmlns:a16="http://schemas.microsoft.com/office/drawing/2014/main" val="4026241728"/>
                  </a:ext>
                </a:extLst>
              </a:tr>
            </a:tbl>
          </a:graphicData>
        </a:graphic>
      </p:graphicFrame>
    </p:spTree>
    <p:extLst>
      <p:ext uri="{BB962C8B-B14F-4D97-AF65-F5344CB8AC3E}">
        <p14:creationId xmlns:p14="http://schemas.microsoft.com/office/powerpoint/2010/main" val="1701450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DFA6062-0A9D-CCB4-83DE-6FFC720DB85B}"/>
              </a:ext>
            </a:extLst>
          </p:cNvPr>
          <p:cNvGraphicFramePr>
            <a:graphicFrameLocks noGrp="1"/>
          </p:cNvGraphicFramePr>
          <p:nvPr>
            <p:extLst>
              <p:ext uri="{D42A27DB-BD31-4B8C-83A1-F6EECF244321}">
                <p14:modId xmlns:p14="http://schemas.microsoft.com/office/powerpoint/2010/main" val="2983026300"/>
              </p:ext>
            </p:extLst>
          </p:nvPr>
        </p:nvGraphicFramePr>
        <p:xfrm>
          <a:off x="1028699" y="738552"/>
          <a:ext cx="9881087" cy="3472965"/>
        </p:xfrm>
        <a:graphic>
          <a:graphicData uri="http://schemas.openxmlformats.org/drawingml/2006/table">
            <a:tbl>
              <a:tblPr firstRow="1" bandRow="1">
                <a:tableStyleId>{5C22544A-7EE6-4342-B048-85BDC9FD1C3A}</a:tableStyleId>
              </a:tblPr>
              <a:tblGrid>
                <a:gridCol w="1723293">
                  <a:extLst>
                    <a:ext uri="{9D8B030D-6E8A-4147-A177-3AD203B41FA5}">
                      <a16:colId xmlns:a16="http://schemas.microsoft.com/office/drawing/2014/main" val="974301005"/>
                    </a:ext>
                  </a:extLst>
                </a:gridCol>
                <a:gridCol w="1011116">
                  <a:extLst>
                    <a:ext uri="{9D8B030D-6E8A-4147-A177-3AD203B41FA5}">
                      <a16:colId xmlns:a16="http://schemas.microsoft.com/office/drawing/2014/main" val="3935653418"/>
                    </a:ext>
                  </a:extLst>
                </a:gridCol>
                <a:gridCol w="1091693">
                  <a:extLst>
                    <a:ext uri="{9D8B030D-6E8A-4147-A177-3AD203B41FA5}">
                      <a16:colId xmlns:a16="http://schemas.microsoft.com/office/drawing/2014/main" val="3887153060"/>
                    </a:ext>
                  </a:extLst>
                </a:gridCol>
                <a:gridCol w="1308455">
                  <a:extLst>
                    <a:ext uri="{9D8B030D-6E8A-4147-A177-3AD203B41FA5}">
                      <a16:colId xmlns:a16="http://schemas.microsoft.com/office/drawing/2014/main" val="747973635"/>
                    </a:ext>
                  </a:extLst>
                </a:gridCol>
                <a:gridCol w="1127978">
                  <a:extLst>
                    <a:ext uri="{9D8B030D-6E8A-4147-A177-3AD203B41FA5}">
                      <a16:colId xmlns:a16="http://schemas.microsoft.com/office/drawing/2014/main" val="1342338270"/>
                    </a:ext>
                  </a:extLst>
                </a:gridCol>
                <a:gridCol w="1148280">
                  <a:extLst>
                    <a:ext uri="{9D8B030D-6E8A-4147-A177-3AD203B41FA5}">
                      <a16:colId xmlns:a16="http://schemas.microsoft.com/office/drawing/2014/main" val="3447482995"/>
                    </a:ext>
                  </a:extLst>
                </a:gridCol>
                <a:gridCol w="1307703">
                  <a:extLst>
                    <a:ext uri="{9D8B030D-6E8A-4147-A177-3AD203B41FA5}">
                      <a16:colId xmlns:a16="http://schemas.microsoft.com/office/drawing/2014/main" val="3991647332"/>
                    </a:ext>
                  </a:extLst>
                </a:gridCol>
                <a:gridCol w="1162569">
                  <a:extLst>
                    <a:ext uri="{9D8B030D-6E8A-4147-A177-3AD203B41FA5}">
                      <a16:colId xmlns:a16="http://schemas.microsoft.com/office/drawing/2014/main" val="3486504791"/>
                    </a:ext>
                  </a:extLst>
                </a:gridCol>
              </a:tblGrid>
              <a:tr h="694593">
                <a:tc>
                  <a:txBody>
                    <a:bodyPr/>
                    <a:lstStyle/>
                    <a:p>
                      <a:pPr algn="ctr"/>
                      <a:r>
                        <a:rPr lang="en-IN" dirty="0"/>
                        <a:t>Variables</a:t>
                      </a:r>
                    </a:p>
                  </a:txBody>
                  <a:tcPr/>
                </a:tc>
                <a:tc>
                  <a:txBody>
                    <a:bodyPr/>
                    <a:lstStyle/>
                    <a:p>
                      <a:pPr algn="ctr"/>
                      <a:r>
                        <a:rPr lang="en-IN" dirty="0"/>
                        <a:t>Min</a:t>
                      </a:r>
                    </a:p>
                  </a:txBody>
                  <a:tcPr/>
                </a:tc>
                <a:tc>
                  <a:txBody>
                    <a:bodyPr/>
                    <a:lstStyle/>
                    <a:p>
                      <a:pPr algn="ctr"/>
                      <a:r>
                        <a:rPr lang="en-IN" dirty="0"/>
                        <a:t>Max</a:t>
                      </a:r>
                    </a:p>
                  </a:txBody>
                  <a:tcPr/>
                </a:tc>
                <a:tc>
                  <a:txBody>
                    <a:bodyPr/>
                    <a:lstStyle/>
                    <a:p>
                      <a:pPr algn="ctr"/>
                      <a:r>
                        <a:rPr lang="en-IN" dirty="0"/>
                        <a:t>Mean</a:t>
                      </a:r>
                    </a:p>
                  </a:txBody>
                  <a:tcPr/>
                </a:tc>
                <a:tc>
                  <a:txBody>
                    <a:bodyPr/>
                    <a:lstStyle/>
                    <a:p>
                      <a:pPr algn="ctr"/>
                      <a:r>
                        <a:rPr lang="en-IN" dirty="0"/>
                        <a:t>Median</a:t>
                      </a:r>
                    </a:p>
                  </a:txBody>
                  <a:tcPr/>
                </a:tc>
                <a:tc>
                  <a:txBody>
                    <a:bodyPr/>
                    <a:lstStyle/>
                    <a:p>
                      <a:pPr algn="ctr"/>
                      <a:r>
                        <a:rPr lang="en-IN" dirty="0"/>
                        <a:t>Mode</a:t>
                      </a:r>
                    </a:p>
                  </a:txBody>
                  <a:tcPr/>
                </a:tc>
                <a:tc>
                  <a:txBody>
                    <a:bodyPr/>
                    <a:lstStyle/>
                    <a:p>
                      <a:pPr algn="ctr"/>
                      <a:r>
                        <a:rPr lang="en-IN" dirty="0"/>
                        <a:t>Standard Deviation</a:t>
                      </a:r>
                    </a:p>
                  </a:txBody>
                  <a:tcPr/>
                </a:tc>
                <a:tc>
                  <a:txBody>
                    <a:bodyPr/>
                    <a:lstStyle/>
                    <a:p>
                      <a:pPr algn="ctr"/>
                      <a:r>
                        <a:rPr lang="en-IN" dirty="0"/>
                        <a:t>Skewness</a:t>
                      </a:r>
                    </a:p>
                  </a:txBody>
                  <a:tcPr/>
                </a:tc>
                <a:extLst>
                  <a:ext uri="{0D108BD9-81ED-4DB2-BD59-A6C34878D82A}">
                    <a16:rowId xmlns:a16="http://schemas.microsoft.com/office/drawing/2014/main" val="4089659234"/>
                  </a:ext>
                </a:extLst>
              </a:tr>
              <a:tr h="694593">
                <a:tc>
                  <a:txBody>
                    <a:bodyPr/>
                    <a:lstStyle/>
                    <a:p>
                      <a:pPr algn="ctr"/>
                      <a:r>
                        <a:rPr lang="en-IN" dirty="0"/>
                        <a:t>Runtime (hr) *</a:t>
                      </a:r>
                    </a:p>
                  </a:txBody>
                  <a:tcPr/>
                </a:tc>
                <a:tc>
                  <a:txBody>
                    <a:bodyPr/>
                    <a:lstStyle/>
                    <a:p>
                      <a:pPr algn="ctr"/>
                      <a:r>
                        <a:rPr lang="en-IN" dirty="0"/>
                        <a:t>0</a:t>
                      </a:r>
                    </a:p>
                  </a:txBody>
                  <a:tcPr/>
                </a:tc>
                <a:tc>
                  <a:txBody>
                    <a:bodyPr/>
                    <a:lstStyle/>
                    <a:p>
                      <a:pPr algn="ctr"/>
                      <a:r>
                        <a:rPr lang="en-IN" dirty="0"/>
                        <a:t>316.25</a:t>
                      </a:r>
                    </a:p>
                  </a:txBody>
                  <a:tcPr/>
                </a:tc>
                <a:tc>
                  <a:txBody>
                    <a:bodyPr/>
                    <a:lstStyle/>
                    <a:p>
                      <a:pPr algn="ctr"/>
                      <a:r>
                        <a:rPr lang="en-IN" dirty="0"/>
                        <a:t>161.56</a:t>
                      </a:r>
                    </a:p>
                  </a:txBody>
                  <a:tcPr/>
                </a:tc>
                <a:tc>
                  <a:txBody>
                    <a:bodyPr/>
                    <a:lstStyle/>
                    <a:p>
                      <a:pPr algn="ctr"/>
                      <a:r>
                        <a:rPr lang="en-IN" dirty="0"/>
                        <a:t>162.15</a:t>
                      </a:r>
                    </a:p>
                  </a:txBody>
                  <a:tcPr/>
                </a:tc>
                <a:tc>
                  <a:txBody>
                    <a:bodyPr/>
                    <a:lstStyle/>
                    <a:p>
                      <a:pPr algn="ctr"/>
                      <a:r>
                        <a:rPr lang="en-IN" dirty="0"/>
                        <a:t>289.40</a:t>
                      </a:r>
                    </a:p>
                  </a:txBody>
                  <a:tcPr/>
                </a:tc>
                <a:tc>
                  <a:txBody>
                    <a:bodyPr/>
                    <a:lstStyle/>
                    <a:p>
                      <a:pPr algn="ctr"/>
                      <a:r>
                        <a:rPr lang="en-IN" dirty="0"/>
                        <a:t>92.41</a:t>
                      </a:r>
                    </a:p>
                  </a:txBody>
                  <a:tcPr/>
                </a:tc>
                <a:tc>
                  <a:txBody>
                    <a:bodyPr/>
                    <a:lstStyle/>
                    <a:p>
                      <a:pPr algn="ctr"/>
                      <a:r>
                        <a:rPr lang="en-IN" dirty="0"/>
                        <a:t>-0.03</a:t>
                      </a:r>
                    </a:p>
                  </a:txBody>
                  <a:tcPr/>
                </a:tc>
                <a:extLst>
                  <a:ext uri="{0D108BD9-81ED-4DB2-BD59-A6C34878D82A}">
                    <a16:rowId xmlns:a16="http://schemas.microsoft.com/office/drawing/2014/main" val="1366670373"/>
                  </a:ext>
                </a:extLst>
              </a:tr>
              <a:tr h="694593">
                <a:tc>
                  <a:txBody>
                    <a:bodyPr/>
                    <a:lstStyle/>
                    <a:p>
                      <a:pPr algn="ctr"/>
                      <a:r>
                        <a:rPr lang="en-IN" dirty="0"/>
                        <a:t>Fuel Level (%)</a:t>
                      </a:r>
                    </a:p>
                  </a:txBody>
                  <a:tcPr/>
                </a:tc>
                <a:tc>
                  <a:txBody>
                    <a:bodyPr/>
                    <a:lstStyle/>
                    <a:p>
                      <a:pPr algn="ctr"/>
                      <a:r>
                        <a:rPr lang="en-IN" dirty="0"/>
                        <a:t>0.4</a:t>
                      </a:r>
                    </a:p>
                  </a:txBody>
                  <a:tcPr/>
                </a:tc>
                <a:tc>
                  <a:txBody>
                    <a:bodyPr/>
                    <a:lstStyle/>
                    <a:p>
                      <a:pPr algn="ctr"/>
                      <a:r>
                        <a:rPr lang="en-IN" dirty="0"/>
                        <a:t>100</a:t>
                      </a:r>
                    </a:p>
                  </a:txBody>
                  <a:tcPr/>
                </a:tc>
                <a:tc>
                  <a:txBody>
                    <a:bodyPr/>
                    <a:lstStyle/>
                    <a:p>
                      <a:pPr algn="ctr"/>
                      <a:r>
                        <a:rPr lang="en-IN" dirty="0"/>
                        <a:t>54.99</a:t>
                      </a:r>
                    </a:p>
                  </a:txBody>
                  <a:tcPr/>
                </a:tc>
                <a:tc>
                  <a:txBody>
                    <a:bodyPr/>
                    <a:lstStyle/>
                    <a:p>
                      <a:pPr algn="ctr"/>
                      <a:r>
                        <a:rPr lang="en-IN" dirty="0"/>
                        <a:t>57.20</a:t>
                      </a:r>
                    </a:p>
                  </a:txBody>
                  <a:tcPr/>
                </a:tc>
                <a:tc>
                  <a:txBody>
                    <a:bodyPr/>
                    <a:lstStyle/>
                    <a:p>
                      <a:pPr algn="ctr"/>
                      <a:r>
                        <a:rPr lang="en-IN" dirty="0"/>
                        <a:t>68.0</a:t>
                      </a:r>
                    </a:p>
                  </a:txBody>
                  <a:tcPr/>
                </a:tc>
                <a:tc>
                  <a:txBody>
                    <a:bodyPr/>
                    <a:lstStyle/>
                    <a:p>
                      <a:pPr algn="ctr"/>
                      <a:r>
                        <a:rPr lang="en-IN" dirty="0"/>
                        <a:t>26.76</a:t>
                      </a:r>
                    </a:p>
                  </a:txBody>
                  <a:tcPr/>
                </a:tc>
                <a:tc>
                  <a:txBody>
                    <a:bodyPr/>
                    <a:lstStyle/>
                    <a:p>
                      <a:pPr algn="ctr"/>
                      <a:r>
                        <a:rPr lang="en-IN" dirty="0"/>
                        <a:t>-0.06</a:t>
                      </a:r>
                    </a:p>
                  </a:txBody>
                  <a:tcPr/>
                </a:tc>
                <a:extLst>
                  <a:ext uri="{0D108BD9-81ED-4DB2-BD59-A6C34878D82A}">
                    <a16:rowId xmlns:a16="http://schemas.microsoft.com/office/drawing/2014/main" val="4040281411"/>
                  </a:ext>
                </a:extLst>
              </a:tr>
              <a:tr h="694593">
                <a:tc>
                  <a:txBody>
                    <a:bodyPr/>
                    <a:lstStyle/>
                    <a:p>
                      <a:pPr algn="ctr"/>
                      <a:r>
                        <a:rPr lang="en-IN" dirty="0"/>
                        <a:t>Fuel Rate</a:t>
                      </a:r>
                    </a:p>
                  </a:txBody>
                  <a:tcPr/>
                </a:tc>
                <a:tc>
                  <a:txBody>
                    <a:bodyPr/>
                    <a:lstStyle/>
                    <a:p>
                      <a:pPr algn="ctr"/>
                      <a:r>
                        <a:rPr lang="en-IN" dirty="0"/>
                        <a:t>0</a:t>
                      </a:r>
                    </a:p>
                  </a:txBody>
                  <a:tcPr/>
                </a:tc>
                <a:tc>
                  <a:txBody>
                    <a:bodyPr/>
                    <a:lstStyle/>
                    <a:p>
                      <a:pPr algn="ctr"/>
                      <a:r>
                        <a:rPr lang="en-IN" dirty="0"/>
                        <a:t>36.4</a:t>
                      </a:r>
                    </a:p>
                  </a:txBody>
                  <a:tcPr/>
                </a:tc>
                <a:tc>
                  <a:txBody>
                    <a:bodyPr/>
                    <a:lstStyle/>
                    <a:p>
                      <a:pPr algn="ctr"/>
                      <a:r>
                        <a:rPr lang="en-IN" dirty="0"/>
                        <a:t>9.32</a:t>
                      </a:r>
                    </a:p>
                  </a:txBody>
                  <a:tcPr/>
                </a:tc>
                <a:tc>
                  <a:txBody>
                    <a:bodyPr/>
                    <a:lstStyle/>
                    <a:p>
                      <a:pPr algn="ctr"/>
                      <a:r>
                        <a:rPr lang="en-IN" dirty="0"/>
                        <a:t>6.35</a:t>
                      </a:r>
                    </a:p>
                  </a:txBody>
                  <a:tcPr/>
                </a:tc>
                <a:tc>
                  <a:txBody>
                    <a:bodyPr/>
                    <a:lstStyle/>
                    <a:p>
                      <a:pPr algn="ctr"/>
                      <a:r>
                        <a:rPr lang="en-IN" dirty="0"/>
                        <a:t>0.0</a:t>
                      </a:r>
                    </a:p>
                  </a:txBody>
                  <a:tcPr/>
                </a:tc>
                <a:tc>
                  <a:txBody>
                    <a:bodyPr/>
                    <a:lstStyle/>
                    <a:p>
                      <a:pPr algn="ctr"/>
                      <a:r>
                        <a:rPr lang="en-IN" dirty="0"/>
                        <a:t>8.20</a:t>
                      </a:r>
                    </a:p>
                  </a:txBody>
                  <a:tcPr/>
                </a:tc>
                <a:tc>
                  <a:txBody>
                    <a:bodyPr/>
                    <a:lstStyle/>
                    <a:p>
                      <a:pPr algn="ctr"/>
                      <a:r>
                        <a:rPr lang="en-IN" dirty="0"/>
                        <a:t>0.49</a:t>
                      </a:r>
                    </a:p>
                  </a:txBody>
                  <a:tcPr/>
                </a:tc>
                <a:extLst>
                  <a:ext uri="{0D108BD9-81ED-4DB2-BD59-A6C34878D82A}">
                    <a16:rowId xmlns:a16="http://schemas.microsoft.com/office/drawing/2014/main" val="1030891812"/>
                  </a:ext>
                </a:extLst>
              </a:tr>
              <a:tr h="694593">
                <a:tc>
                  <a:txBody>
                    <a:bodyPr/>
                    <a:lstStyle/>
                    <a:p>
                      <a:pPr algn="ctr"/>
                      <a:r>
                        <a:rPr lang="en-IN" dirty="0"/>
                        <a:t>Fuel Economy *</a:t>
                      </a:r>
                    </a:p>
                  </a:txBody>
                  <a:tcPr/>
                </a:tc>
                <a:tc>
                  <a:txBody>
                    <a:bodyPr/>
                    <a:lstStyle/>
                    <a:p>
                      <a:pPr algn="ctr"/>
                      <a:r>
                        <a:rPr lang="en-IN" dirty="0"/>
                        <a:t>0.0019</a:t>
                      </a:r>
                    </a:p>
                  </a:txBody>
                  <a:tcPr/>
                </a:tc>
                <a:tc>
                  <a:txBody>
                    <a:bodyPr/>
                    <a:lstStyle/>
                    <a:p>
                      <a:pPr algn="ctr"/>
                      <a:r>
                        <a:rPr lang="en-IN" dirty="0"/>
                        <a:t>19.98</a:t>
                      </a:r>
                    </a:p>
                  </a:txBody>
                  <a:tcPr/>
                </a:tc>
                <a:tc>
                  <a:txBody>
                    <a:bodyPr/>
                    <a:lstStyle/>
                    <a:p>
                      <a:pPr algn="ctr"/>
                      <a:r>
                        <a:rPr lang="en-IN" dirty="0"/>
                        <a:t>4.32</a:t>
                      </a:r>
                    </a:p>
                  </a:txBody>
                  <a:tcPr/>
                </a:tc>
                <a:tc>
                  <a:txBody>
                    <a:bodyPr/>
                    <a:lstStyle/>
                    <a:p>
                      <a:pPr algn="ctr"/>
                      <a:r>
                        <a:rPr lang="en-IN" dirty="0"/>
                        <a:t>2.68</a:t>
                      </a:r>
                    </a:p>
                  </a:txBody>
                  <a:tcPr/>
                </a:tc>
                <a:tc>
                  <a:txBody>
                    <a:bodyPr/>
                    <a:lstStyle/>
                    <a:p>
                      <a:pPr algn="ctr"/>
                      <a:r>
                        <a:rPr lang="en-IN" dirty="0"/>
                        <a:t>1.97</a:t>
                      </a:r>
                    </a:p>
                  </a:txBody>
                  <a:tcPr/>
                </a:tc>
                <a:tc>
                  <a:txBody>
                    <a:bodyPr/>
                    <a:lstStyle/>
                    <a:p>
                      <a:pPr algn="ctr"/>
                      <a:r>
                        <a:rPr lang="en-IN" dirty="0"/>
                        <a:t>4.15</a:t>
                      </a:r>
                    </a:p>
                  </a:txBody>
                  <a:tcPr/>
                </a:tc>
                <a:tc>
                  <a:txBody>
                    <a:bodyPr/>
                    <a:lstStyle/>
                    <a:p>
                      <a:pPr algn="ctr"/>
                      <a:r>
                        <a:rPr lang="en-IN" dirty="0"/>
                        <a:t>1.83</a:t>
                      </a:r>
                    </a:p>
                  </a:txBody>
                  <a:tcPr/>
                </a:tc>
                <a:extLst>
                  <a:ext uri="{0D108BD9-81ED-4DB2-BD59-A6C34878D82A}">
                    <a16:rowId xmlns:a16="http://schemas.microsoft.com/office/drawing/2014/main" val="211824130"/>
                  </a:ext>
                </a:extLst>
              </a:tr>
            </a:tbl>
          </a:graphicData>
        </a:graphic>
      </p:graphicFrame>
      <p:sp>
        <p:nvSpPr>
          <p:cNvPr id="2" name="TextBox 1">
            <a:extLst>
              <a:ext uri="{FF2B5EF4-FFF2-40B4-BE49-F238E27FC236}">
                <a16:creationId xmlns:a16="http://schemas.microsoft.com/office/drawing/2014/main" id="{76B64883-607D-EF16-370F-817DD0D4060D}"/>
              </a:ext>
            </a:extLst>
          </p:cNvPr>
          <p:cNvSpPr txBox="1"/>
          <p:nvPr/>
        </p:nvSpPr>
        <p:spPr>
          <a:xfrm>
            <a:off x="1099038" y="4712677"/>
            <a:ext cx="9810748" cy="2062103"/>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*Engine load is filtered, on the condition when load is greater than zero.</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value of Vehicle speed is also taken only greater than zero, to get realistic analysis.</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 OBD distance is total distance travelled by vehicle so far, adjusted here to start from 0 to get better analysis.</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*As the same, runtime is also adjusted to start from zero.</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*Fuel economy has some very unrealistic values, filtered here on the condition when value lie between 0 and 20.</a:t>
            </a:r>
          </a:p>
          <a:p>
            <a:pPr marL="285750"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5737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B8E42-CFF9-2C33-E540-9FF55E3EE08B}"/>
              </a:ext>
            </a:extLst>
          </p:cNvPr>
          <p:cNvSpPr>
            <a:spLocks noGrp="1"/>
          </p:cNvSpPr>
          <p:nvPr>
            <p:ph type="title"/>
          </p:nvPr>
        </p:nvSpPr>
        <p:spPr>
          <a:xfrm>
            <a:off x="838200" y="365126"/>
            <a:ext cx="10515600" cy="691886"/>
          </a:xfrm>
        </p:spPr>
        <p:txBody>
          <a:bodyPr>
            <a:normAutofit/>
          </a:bodyPr>
          <a:lstStyle/>
          <a:p>
            <a:r>
              <a:rPr lang="en-IN" sz="3200" b="1" dirty="0">
                <a:solidFill>
                  <a:schemeClr val="tx2"/>
                </a:solidFill>
                <a:latin typeface="Times New Roman" panose="02020603050405020304" pitchFamily="18" charset="0"/>
                <a:cs typeface="Times New Roman" panose="02020603050405020304" pitchFamily="18" charset="0"/>
              </a:rPr>
              <a:t>From Visualization:</a:t>
            </a:r>
          </a:p>
        </p:txBody>
      </p:sp>
      <p:sp>
        <p:nvSpPr>
          <p:cNvPr id="3" name="Content Placeholder 2">
            <a:extLst>
              <a:ext uri="{FF2B5EF4-FFF2-40B4-BE49-F238E27FC236}">
                <a16:creationId xmlns:a16="http://schemas.microsoft.com/office/drawing/2014/main" id="{B21D5C7E-5539-9C23-7872-7A167A43AD6C}"/>
              </a:ext>
            </a:extLst>
          </p:cNvPr>
          <p:cNvSpPr>
            <a:spLocks noGrp="1"/>
          </p:cNvSpPr>
          <p:nvPr>
            <p:ph idx="1"/>
          </p:nvPr>
        </p:nvSpPr>
        <p:spPr>
          <a:xfrm>
            <a:off x="838200" y="1257300"/>
            <a:ext cx="10515600" cy="4919663"/>
          </a:xfrm>
        </p:spPr>
        <p:txBody>
          <a:bodyPr>
            <a:normAutofit/>
          </a:bodyPr>
          <a:lstStyle/>
          <a:p>
            <a:pPr marL="0" indent="0">
              <a:buNone/>
            </a:pPr>
            <a:r>
              <a:rPr lang="en-IN" b="1" dirty="0">
                <a:solidFill>
                  <a:schemeClr val="tx2"/>
                </a:solidFill>
                <a:latin typeface="Times New Roman" panose="02020603050405020304" pitchFamily="18" charset="0"/>
                <a:cs typeface="Times New Roman" panose="02020603050405020304" pitchFamily="18" charset="0"/>
              </a:rPr>
              <a:t>Engine Load </a:t>
            </a:r>
          </a:p>
          <a:p>
            <a:pPr marL="0" indent="0">
              <a:buNone/>
            </a:pPr>
            <a:endParaRPr lang="en-IN" sz="1800" b="1" dirty="0">
              <a:solidFill>
                <a:schemeClr val="tx2"/>
              </a:solidFill>
              <a:latin typeface="Times New Roman" panose="02020603050405020304" pitchFamily="18" charset="0"/>
              <a:cs typeface="Times New Roman" panose="02020603050405020304" pitchFamily="18" charset="0"/>
            </a:endParaRPr>
          </a:p>
          <a:p>
            <a:pPr marL="0" indent="0">
              <a:buNone/>
            </a:pPr>
            <a:r>
              <a:rPr lang="en-IN" sz="2000" b="1" dirty="0">
                <a:solidFill>
                  <a:schemeClr val="tx2"/>
                </a:solidFill>
                <a:latin typeface="Times New Roman" panose="02020603050405020304" pitchFamily="18" charset="0"/>
                <a:cs typeface="Times New Roman" panose="02020603050405020304" pitchFamily="18" charset="0"/>
              </a:rPr>
              <a:t>Findings-</a:t>
            </a:r>
          </a:p>
          <a:p>
            <a:pPr marL="0" indent="0">
              <a:buNone/>
            </a:pPr>
            <a:endParaRPr lang="en-IN" sz="1800" b="1" dirty="0">
              <a:solidFill>
                <a:schemeClr val="tx2"/>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013C19D-A380-2BA3-B9D2-B1EA4E0658CB}"/>
              </a:ext>
            </a:extLst>
          </p:cNvPr>
          <p:cNvSpPr txBox="1"/>
          <p:nvPr/>
        </p:nvSpPr>
        <p:spPr>
          <a:xfrm>
            <a:off x="838200" y="2566388"/>
            <a:ext cx="5257800"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t>Most values between 0 and 30, with higher frequency near 10.</a:t>
            </a:r>
          </a:p>
          <a:p>
            <a:pPr marL="285750" indent="-285750">
              <a:buFont typeface="Arial" panose="020B0604020202020204" pitchFamily="34" charset="0"/>
              <a:buChar char="•"/>
            </a:pPr>
            <a:r>
              <a:rPr lang="en-US" sz="1600" dirty="0"/>
              <a:t>Box plot shows that 50% of values lie between 20% and 70% engine load.</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50% of the time, the engine load are bellow the 45%.</a:t>
            </a:r>
          </a:p>
          <a:p>
            <a:pPr marL="285750" indent="-285750">
              <a:buFont typeface="Arial" panose="020B0604020202020204" pitchFamily="34" charset="0"/>
              <a:buChar char="•"/>
            </a:pPr>
            <a:r>
              <a:rPr lang="en-US" sz="1600" dirty="0"/>
              <a:t>Operating within the 60% to 80% load range often results in better fuel efficiency, as per expert.</a:t>
            </a:r>
          </a:p>
          <a:p>
            <a:pPr marL="285750" indent="-285750">
              <a:buFont typeface="Arial" panose="020B0604020202020204" pitchFamily="34" charset="0"/>
              <a:buChar char="•"/>
            </a:pPr>
            <a:r>
              <a:rPr lang="en-US" sz="1600" dirty="0"/>
              <a:t>There is scope of improvement, because the average is near 45%.</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889E7E4-220F-45D9-2046-842994FC5F82}"/>
              </a:ext>
            </a:extLst>
          </p:cNvPr>
          <p:cNvPicPr>
            <a:picLocks noChangeAspect="1"/>
          </p:cNvPicPr>
          <p:nvPr/>
        </p:nvPicPr>
        <p:blipFill>
          <a:blip r:embed="rId2"/>
          <a:stretch>
            <a:fillRect/>
          </a:stretch>
        </p:blipFill>
        <p:spPr>
          <a:xfrm>
            <a:off x="6409592" y="681037"/>
            <a:ext cx="5565080" cy="2704080"/>
          </a:xfrm>
          <a:prstGeom prst="rect">
            <a:avLst/>
          </a:prstGeom>
        </p:spPr>
      </p:pic>
      <p:pic>
        <p:nvPicPr>
          <p:cNvPr id="10" name="Picture 9">
            <a:extLst>
              <a:ext uri="{FF2B5EF4-FFF2-40B4-BE49-F238E27FC236}">
                <a16:creationId xmlns:a16="http://schemas.microsoft.com/office/drawing/2014/main" id="{F1B0DA80-97AC-860B-DD7B-92A6B130DA80}"/>
              </a:ext>
            </a:extLst>
          </p:cNvPr>
          <p:cNvPicPr>
            <a:picLocks noChangeAspect="1"/>
          </p:cNvPicPr>
          <p:nvPr/>
        </p:nvPicPr>
        <p:blipFill>
          <a:blip r:embed="rId3"/>
          <a:stretch>
            <a:fillRect/>
          </a:stretch>
        </p:blipFill>
        <p:spPr>
          <a:xfrm>
            <a:off x="6716873" y="3788794"/>
            <a:ext cx="5257799" cy="2704080"/>
          </a:xfrm>
          <a:prstGeom prst="rect">
            <a:avLst/>
          </a:prstGeom>
        </p:spPr>
      </p:pic>
    </p:spTree>
    <p:extLst>
      <p:ext uri="{BB962C8B-B14F-4D97-AF65-F5344CB8AC3E}">
        <p14:creationId xmlns:p14="http://schemas.microsoft.com/office/powerpoint/2010/main" val="527626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1C247-124D-F907-8B0A-1F0B1E4631B7}"/>
              </a:ext>
            </a:extLst>
          </p:cNvPr>
          <p:cNvSpPr>
            <a:spLocks noGrp="1"/>
          </p:cNvSpPr>
          <p:nvPr>
            <p:ph type="title"/>
          </p:nvPr>
        </p:nvSpPr>
        <p:spPr/>
        <p:txBody>
          <a:bodyPr>
            <a:normAutofit/>
          </a:bodyPr>
          <a:lstStyle/>
          <a:p>
            <a:r>
              <a:rPr lang="en-IN" sz="2800" b="1" dirty="0">
                <a:solidFill>
                  <a:schemeClr val="tx2"/>
                </a:solidFill>
                <a:latin typeface="Times New Roman" panose="02020603050405020304" pitchFamily="18" charset="0"/>
                <a:cs typeface="Times New Roman" panose="02020603050405020304" pitchFamily="18" charset="0"/>
              </a:rPr>
              <a:t>Coolant Temperature</a:t>
            </a:r>
          </a:p>
        </p:txBody>
      </p:sp>
      <p:pic>
        <p:nvPicPr>
          <p:cNvPr id="8" name="Picture 7">
            <a:extLst>
              <a:ext uri="{FF2B5EF4-FFF2-40B4-BE49-F238E27FC236}">
                <a16:creationId xmlns:a16="http://schemas.microsoft.com/office/drawing/2014/main" id="{1CD3AEFF-D9AE-5EDA-539A-D0636A833E46}"/>
              </a:ext>
            </a:extLst>
          </p:cNvPr>
          <p:cNvPicPr>
            <a:picLocks noChangeAspect="1"/>
          </p:cNvPicPr>
          <p:nvPr/>
        </p:nvPicPr>
        <p:blipFill>
          <a:blip r:embed="rId2"/>
          <a:stretch>
            <a:fillRect/>
          </a:stretch>
        </p:blipFill>
        <p:spPr>
          <a:xfrm>
            <a:off x="5679830" y="657442"/>
            <a:ext cx="6066692" cy="3167211"/>
          </a:xfrm>
          <a:prstGeom prst="rect">
            <a:avLst/>
          </a:prstGeom>
        </p:spPr>
      </p:pic>
      <p:pic>
        <p:nvPicPr>
          <p:cNvPr id="10" name="Picture 9">
            <a:extLst>
              <a:ext uri="{FF2B5EF4-FFF2-40B4-BE49-F238E27FC236}">
                <a16:creationId xmlns:a16="http://schemas.microsoft.com/office/drawing/2014/main" id="{572A5AA2-749C-1CD4-754A-72409CF79069}"/>
              </a:ext>
            </a:extLst>
          </p:cNvPr>
          <p:cNvPicPr>
            <a:picLocks noChangeAspect="1"/>
          </p:cNvPicPr>
          <p:nvPr/>
        </p:nvPicPr>
        <p:blipFill>
          <a:blip r:embed="rId3"/>
          <a:stretch>
            <a:fillRect/>
          </a:stretch>
        </p:blipFill>
        <p:spPr>
          <a:xfrm>
            <a:off x="6096000" y="4116970"/>
            <a:ext cx="5527431" cy="2206802"/>
          </a:xfrm>
          <a:prstGeom prst="rect">
            <a:avLst/>
          </a:prstGeom>
        </p:spPr>
      </p:pic>
      <p:sp>
        <p:nvSpPr>
          <p:cNvPr id="11" name="TextBox 10">
            <a:extLst>
              <a:ext uri="{FF2B5EF4-FFF2-40B4-BE49-F238E27FC236}">
                <a16:creationId xmlns:a16="http://schemas.microsoft.com/office/drawing/2014/main" id="{B7887D7C-2088-581F-23FF-065DA0AB93FC}"/>
              </a:ext>
            </a:extLst>
          </p:cNvPr>
          <p:cNvSpPr txBox="1"/>
          <p:nvPr/>
        </p:nvSpPr>
        <p:spPr>
          <a:xfrm>
            <a:off x="838200" y="2066192"/>
            <a:ext cx="4355123" cy="3170099"/>
          </a:xfrm>
          <a:prstGeom prst="rect">
            <a:avLst/>
          </a:prstGeom>
          <a:noFill/>
        </p:spPr>
        <p:txBody>
          <a:bodyPr wrap="square" rtlCol="0">
            <a:spAutoFit/>
          </a:bodyPr>
          <a:lstStyle/>
          <a:p>
            <a:r>
              <a:rPr lang="en-IN" sz="2000" b="1" dirty="0">
                <a:solidFill>
                  <a:schemeClr val="tx2"/>
                </a:solidFill>
                <a:latin typeface="Times New Roman" panose="02020603050405020304" pitchFamily="18" charset="0"/>
                <a:cs typeface="Times New Roman" panose="02020603050405020304" pitchFamily="18" charset="0"/>
              </a:rPr>
              <a:t>Findings:</a:t>
            </a:r>
          </a:p>
          <a:p>
            <a:endParaRPr lang="en-IN" sz="20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600" dirty="0">
                <a:highlight>
                  <a:srgbClr val="FFFFFF"/>
                </a:highlight>
                <a:latin typeface="Times New Roman" panose="02020603050405020304" pitchFamily="18" charset="0"/>
                <a:cs typeface="Times New Roman" panose="02020603050405020304" pitchFamily="18" charset="0"/>
              </a:rPr>
              <a:t>H</a:t>
            </a:r>
            <a:r>
              <a:rPr lang="en-US" sz="1600" b="0" i="0" dirty="0">
                <a:effectLst/>
                <a:highlight>
                  <a:srgbClr val="FFFFFF"/>
                </a:highlight>
                <a:latin typeface="Times New Roman" panose="02020603050405020304" pitchFamily="18" charset="0"/>
                <a:cs typeface="Times New Roman" panose="02020603050405020304" pitchFamily="18" charset="0"/>
              </a:rPr>
              <a:t>igher concentration of values of the coolant temperature lie between 80 to 95 percent.</a:t>
            </a:r>
          </a:p>
          <a:p>
            <a:pPr marL="342900" indent="-342900" algn="just">
              <a:buFont typeface="Arial" panose="020B0604020202020204" pitchFamily="34" charset="0"/>
              <a:buChar char="•"/>
            </a:pPr>
            <a:r>
              <a:rPr lang="en-US" sz="1600" dirty="0">
                <a:highlight>
                  <a:srgbClr val="FFFFFF"/>
                </a:highlight>
                <a:latin typeface="Times New Roman" panose="02020603050405020304" pitchFamily="18" charset="0"/>
                <a:cs typeface="Times New Roman" panose="02020603050405020304" pitchFamily="18" charset="0"/>
              </a:rPr>
              <a:t>R</a:t>
            </a:r>
            <a:r>
              <a:rPr lang="en-US" sz="1600" b="0" i="0" dirty="0">
                <a:effectLst/>
                <a:highlight>
                  <a:srgbClr val="FFFFFF"/>
                </a:highlight>
                <a:latin typeface="Times New Roman" panose="02020603050405020304" pitchFamily="18" charset="0"/>
                <a:cs typeface="Times New Roman" panose="02020603050405020304" pitchFamily="18" charset="0"/>
              </a:rPr>
              <a:t>ange starts from nearly 30% but still temperatures are mostly on higher sides.</a:t>
            </a:r>
          </a:p>
          <a:p>
            <a:pPr marL="342900" indent="-342900" algn="just">
              <a:buFont typeface="Arial" panose="020B0604020202020204" pitchFamily="34" charset="0"/>
              <a:buChar char="•"/>
            </a:pPr>
            <a:r>
              <a:rPr lang="en-US" sz="1600" b="0" i="0" dirty="0">
                <a:effectLst/>
                <a:highlight>
                  <a:srgbClr val="FFFFFF"/>
                </a:highlight>
                <a:latin typeface="Times New Roman" panose="02020603050405020304" pitchFamily="18" charset="0"/>
                <a:cs typeface="Times New Roman" panose="02020603050405020304" pitchFamily="18" charset="0"/>
              </a:rPr>
              <a:t>50 % times the temperature are above the 85 percent.</a:t>
            </a:r>
          </a:p>
          <a:p>
            <a:pPr marL="342900" indent="-342900" algn="just">
              <a:buFont typeface="Arial" panose="020B0604020202020204" pitchFamily="34" charset="0"/>
              <a:buChar char="•"/>
            </a:pPr>
            <a:r>
              <a:rPr lang="en-US" sz="1600" dirty="0">
                <a:highlight>
                  <a:srgbClr val="FFFFFF"/>
                </a:highlight>
                <a:latin typeface="Times New Roman" panose="02020603050405020304" pitchFamily="18" charset="0"/>
                <a:cs typeface="Times New Roman" panose="02020603050405020304" pitchFamily="18" charset="0"/>
              </a:rPr>
              <a:t>The number of outliers are significantly higher.</a:t>
            </a:r>
          </a:p>
          <a:p>
            <a:pPr marL="342900" indent="-342900" algn="just">
              <a:buFont typeface="Arial" panose="020B0604020202020204" pitchFamily="34" charset="0"/>
              <a:buChar char="•"/>
            </a:pPr>
            <a:r>
              <a:rPr lang="en-US" sz="1600" b="0" i="0" dirty="0">
                <a:effectLst/>
                <a:highlight>
                  <a:srgbClr val="FFFFFF"/>
                </a:highlight>
                <a:latin typeface="Times New Roman" panose="02020603050405020304" pitchFamily="18" charset="0"/>
                <a:cs typeface="Times New Roman" panose="02020603050405020304" pitchFamily="18" charset="0"/>
              </a:rPr>
              <a:t>The average temperature is nearly 85%. </a:t>
            </a:r>
          </a:p>
          <a:p>
            <a:pPr marL="342900" indent="-34290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6245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99CB8-83EC-8056-F424-95AC95FEF12C}"/>
              </a:ext>
            </a:extLst>
          </p:cNvPr>
          <p:cNvSpPr>
            <a:spLocks noGrp="1"/>
          </p:cNvSpPr>
          <p:nvPr>
            <p:ph type="title"/>
          </p:nvPr>
        </p:nvSpPr>
        <p:spPr/>
        <p:txBody>
          <a:bodyPr>
            <a:normAutofit/>
          </a:bodyPr>
          <a:lstStyle/>
          <a:p>
            <a:r>
              <a:rPr lang="en-IN" sz="2800" b="1" dirty="0" err="1">
                <a:solidFill>
                  <a:schemeClr val="tx2"/>
                </a:solidFill>
                <a:latin typeface="Times New Roman" panose="02020603050405020304" pitchFamily="18" charset="0"/>
                <a:cs typeface="Times New Roman" panose="02020603050405020304" pitchFamily="18" charset="0"/>
              </a:rPr>
              <a:t>Adblue</a:t>
            </a:r>
            <a:r>
              <a:rPr lang="en-IN" sz="2800" b="1" dirty="0">
                <a:solidFill>
                  <a:schemeClr val="tx2"/>
                </a:solidFill>
                <a:latin typeface="Times New Roman" panose="02020603050405020304" pitchFamily="18" charset="0"/>
                <a:cs typeface="Times New Roman" panose="02020603050405020304" pitchFamily="18" charset="0"/>
              </a:rPr>
              <a:t> Level</a:t>
            </a:r>
          </a:p>
        </p:txBody>
      </p:sp>
      <p:pic>
        <p:nvPicPr>
          <p:cNvPr id="5" name="Picture 4">
            <a:extLst>
              <a:ext uri="{FF2B5EF4-FFF2-40B4-BE49-F238E27FC236}">
                <a16:creationId xmlns:a16="http://schemas.microsoft.com/office/drawing/2014/main" id="{504605E4-9410-5B36-9238-CEEFBD69FE28}"/>
              </a:ext>
            </a:extLst>
          </p:cNvPr>
          <p:cNvPicPr>
            <a:picLocks noChangeAspect="1"/>
          </p:cNvPicPr>
          <p:nvPr/>
        </p:nvPicPr>
        <p:blipFill>
          <a:blip r:embed="rId2"/>
          <a:stretch>
            <a:fillRect/>
          </a:stretch>
        </p:blipFill>
        <p:spPr>
          <a:xfrm>
            <a:off x="5117122" y="548125"/>
            <a:ext cx="6734907" cy="2880875"/>
          </a:xfrm>
          <a:prstGeom prst="rect">
            <a:avLst/>
          </a:prstGeom>
        </p:spPr>
      </p:pic>
      <p:pic>
        <p:nvPicPr>
          <p:cNvPr id="7" name="Picture 6">
            <a:extLst>
              <a:ext uri="{FF2B5EF4-FFF2-40B4-BE49-F238E27FC236}">
                <a16:creationId xmlns:a16="http://schemas.microsoft.com/office/drawing/2014/main" id="{C76A6F43-9C1B-6389-52E5-084FAA310044}"/>
              </a:ext>
            </a:extLst>
          </p:cNvPr>
          <p:cNvPicPr>
            <a:picLocks noChangeAspect="1"/>
          </p:cNvPicPr>
          <p:nvPr/>
        </p:nvPicPr>
        <p:blipFill>
          <a:blip r:embed="rId3"/>
          <a:stretch>
            <a:fillRect/>
          </a:stretch>
        </p:blipFill>
        <p:spPr>
          <a:xfrm>
            <a:off x="5750170" y="3798277"/>
            <a:ext cx="5961184" cy="2511598"/>
          </a:xfrm>
          <a:prstGeom prst="rect">
            <a:avLst/>
          </a:prstGeom>
        </p:spPr>
      </p:pic>
      <p:sp>
        <p:nvSpPr>
          <p:cNvPr id="8" name="TextBox 7">
            <a:extLst>
              <a:ext uri="{FF2B5EF4-FFF2-40B4-BE49-F238E27FC236}">
                <a16:creationId xmlns:a16="http://schemas.microsoft.com/office/drawing/2014/main" id="{A7D84BE0-47CA-AFF2-3620-544774ABA7B8}"/>
              </a:ext>
            </a:extLst>
          </p:cNvPr>
          <p:cNvSpPr txBox="1"/>
          <p:nvPr/>
        </p:nvSpPr>
        <p:spPr>
          <a:xfrm>
            <a:off x="712177" y="2273172"/>
            <a:ext cx="4404945" cy="2677656"/>
          </a:xfrm>
          <a:prstGeom prst="rect">
            <a:avLst/>
          </a:prstGeom>
          <a:noFill/>
        </p:spPr>
        <p:txBody>
          <a:bodyPr wrap="square" rtlCol="0">
            <a:spAutoFit/>
          </a:bodyPr>
          <a:lstStyle/>
          <a:p>
            <a:r>
              <a:rPr lang="en-IN" sz="2000" b="1" dirty="0">
                <a:solidFill>
                  <a:schemeClr val="tx2"/>
                </a:solidFill>
                <a:latin typeface="Times New Roman" panose="02020603050405020304" pitchFamily="18" charset="0"/>
                <a:cs typeface="Times New Roman" panose="02020603050405020304" pitchFamily="18" charset="0"/>
              </a:rPr>
              <a:t>Findings:</a:t>
            </a:r>
          </a:p>
          <a:p>
            <a:endParaRPr lang="en-IN" sz="2000" dirty="0">
              <a:solidFill>
                <a:schemeClr val="tx2"/>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Nearly 30% of the time, the </a:t>
            </a:r>
            <a:r>
              <a:rPr lang="en-IN" sz="1600" dirty="0" err="1">
                <a:latin typeface="Times New Roman" panose="02020603050405020304" pitchFamily="18" charset="0"/>
                <a:cs typeface="Times New Roman" panose="02020603050405020304" pitchFamily="18" charset="0"/>
              </a:rPr>
              <a:t>adblue</a:t>
            </a:r>
            <a:r>
              <a:rPr lang="en-IN" sz="1600" dirty="0">
                <a:latin typeface="Times New Roman" panose="02020603050405020304" pitchFamily="18" charset="0"/>
                <a:cs typeface="Times New Roman" panose="02020603050405020304" pitchFamily="18" charset="0"/>
              </a:rPr>
              <a:t> level is 100% full.</a:t>
            </a:r>
          </a:p>
          <a:p>
            <a:pPr marL="342900" indent="-342900">
              <a:buFont typeface="Arial" panose="020B0604020202020204" pitchFamily="34" charset="0"/>
              <a:buChar char="•"/>
            </a:pPr>
            <a:r>
              <a:rPr lang="en-US" sz="1600" dirty="0">
                <a:highlight>
                  <a:srgbClr val="FFFFFF"/>
                </a:highlight>
                <a:latin typeface="Times New Roman" panose="02020603050405020304" pitchFamily="18" charset="0"/>
                <a:cs typeface="Times New Roman" panose="02020603050405020304" pitchFamily="18" charset="0"/>
              </a:rPr>
              <a:t>A</a:t>
            </a:r>
            <a:r>
              <a:rPr lang="en-US" sz="1600" b="0" i="0" dirty="0">
                <a:effectLst/>
                <a:highlight>
                  <a:srgbClr val="FFFFFF"/>
                </a:highlight>
                <a:latin typeface="Times New Roman" panose="02020603050405020304" pitchFamily="18" charset="0"/>
                <a:cs typeface="Times New Roman" panose="02020603050405020304" pitchFamily="18" charset="0"/>
              </a:rPr>
              <a:t>nd nearly 50 % times, the </a:t>
            </a:r>
            <a:r>
              <a:rPr lang="en-US" sz="1600" b="0" i="0" dirty="0" err="1">
                <a:effectLst/>
                <a:highlight>
                  <a:srgbClr val="FFFFFF"/>
                </a:highlight>
                <a:latin typeface="Times New Roman" panose="02020603050405020304" pitchFamily="18" charset="0"/>
                <a:cs typeface="Times New Roman" panose="02020603050405020304" pitchFamily="18" charset="0"/>
              </a:rPr>
              <a:t>adblue</a:t>
            </a:r>
            <a:r>
              <a:rPr lang="en-US" sz="1600" b="0" i="0" dirty="0">
                <a:effectLst/>
                <a:highlight>
                  <a:srgbClr val="FFFFFF"/>
                </a:highlight>
                <a:latin typeface="Times New Roman" panose="02020603050405020304" pitchFamily="18" charset="0"/>
                <a:cs typeface="Times New Roman" panose="02020603050405020304" pitchFamily="18" charset="0"/>
              </a:rPr>
              <a:t> level is more than 80% full.</a:t>
            </a:r>
          </a:p>
          <a:p>
            <a:pPr marL="342900" indent="-342900">
              <a:buFont typeface="Arial" panose="020B0604020202020204" pitchFamily="34" charset="0"/>
              <a:buChar char="•"/>
            </a:pPr>
            <a:r>
              <a:rPr lang="en-US" sz="1600" dirty="0">
                <a:highlight>
                  <a:srgbClr val="FFFFFF"/>
                </a:highlight>
                <a:latin typeface="Times New Roman" panose="02020603050405020304" pitchFamily="18" charset="0"/>
                <a:cs typeface="Times New Roman" panose="02020603050405020304" pitchFamily="18" charset="0"/>
              </a:rPr>
              <a:t>The average </a:t>
            </a:r>
            <a:r>
              <a:rPr lang="en-US" sz="1600" dirty="0" err="1">
                <a:highlight>
                  <a:srgbClr val="FFFFFF"/>
                </a:highlight>
                <a:latin typeface="Times New Roman" panose="02020603050405020304" pitchFamily="18" charset="0"/>
                <a:cs typeface="Times New Roman" panose="02020603050405020304" pitchFamily="18" charset="0"/>
              </a:rPr>
              <a:t>adblue</a:t>
            </a:r>
            <a:r>
              <a:rPr lang="en-US" sz="1600" dirty="0">
                <a:highlight>
                  <a:srgbClr val="FFFFFF"/>
                </a:highlight>
                <a:latin typeface="Times New Roman" panose="02020603050405020304" pitchFamily="18" charset="0"/>
                <a:cs typeface="Times New Roman" panose="02020603050405020304" pitchFamily="18" charset="0"/>
              </a:rPr>
              <a:t> level is nearly 85%</a:t>
            </a:r>
          </a:p>
          <a:p>
            <a:pPr marL="342900" indent="-342900">
              <a:buFont typeface="Arial" panose="020B0604020202020204" pitchFamily="34" charset="0"/>
              <a:buChar char="•"/>
            </a:pPr>
            <a:r>
              <a:rPr lang="en-US" sz="1600" b="0" i="0" dirty="0">
                <a:effectLst/>
                <a:highlight>
                  <a:srgbClr val="FFFFFF"/>
                </a:highlight>
                <a:latin typeface="Times New Roman" panose="02020603050405020304" pitchFamily="18" charset="0"/>
                <a:cs typeface="Times New Roman" panose="02020603050405020304" pitchFamily="18" charset="0"/>
              </a:rPr>
              <a:t>There are </a:t>
            </a:r>
            <a:r>
              <a:rPr lang="en-US" sz="1600" dirty="0">
                <a:highlight>
                  <a:srgbClr val="FFFFFF"/>
                </a:highlight>
                <a:latin typeface="Times New Roman" panose="02020603050405020304" pitchFamily="18" charset="0"/>
                <a:cs typeface="Times New Roman" panose="02020603050405020304" pitchFamily="18" charset="0"/>
              </a:rPr>
              <a:t>some outliers also presented.</a:t>
            </a:r>
            <a:endParaRPr lang="en-US" sz="1600" b="0" i="0" dirty="0">
              <a:effectLst/>
              <a:highlight>
                <a:srgbClr val="FFFFFF"/>
              </a:highligh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1600" b="0" i="0" dirty="0">
              <a:effectLst/>
              <a:highlight>
                <a:srgbClr val="FFFFFF"/>
              </a:highligh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9642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709</TotalTime>
  <Words>1706</Words>
  <Application>Microsoft Office PowerPoint</Application>
  <PresentationFormat>Widescreen</PresentationFormat>
  <Paragraphs>243</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Open Sans Regular</vt:lpstr>
      <vt:lpstr>system-ui</vt:lpstr>
      <vt:lpstr>Times New Roman</vt:lpstr>
      <vt:lpstr>Verdana</vt:lpstr>
      <vt:lpstr>Office Theme</vt:lpstr>
      <vt:lpstr>PowerPoint Presentation</vt:lpstr>
      <vt:lpstr>OVERVIEW</vt:lpstr>
      <vt:lpstr>Initial Intution from the Data</vt:lpstr>
      <vt:lpstr> Data Cleaning and Preprocessing</vt:lpstr>
      <vt:lpstr>Univariate Analysis</vt:lpstr>
      <vt:lpstr>PowerPoint Presentation</vt:lpstr>
      <vt:lpstr>From Visualization:</vt:lpstr>
      <vt:lpstr>Coolant Temperature</vt:lpstr>
      <vt:lpstr>Adblue Level</vt:lpstr>
      <vt:lpstr>Vehicle Speed</vt:lpstr>
      <vt:lpstr>RPM</vt:lpstr>
      <vt:lpstr>Fuel Level &amp; Fuel Economy</vt:lpstr>
      <vt:lpstr>Status of Clutch and Brake</vt:lpstr>
      <vt:lpstr>Bivariate Analysis</vt:lpstr>
      <vt:lpstr>Engine Load Vs Fuel Rate</vt:lpstr>
      <vt:lpstr>Fuel Rate Vs RPM</vt:lpstr>
      <vt:lpstr>RPM Vs Vehicle Speed</vt:lpstr>
      <vt:lpstr>Fuel Economy Vs Engine Load</vt:lpstr>
      <vt:lpstr>Fuel Level Vs Datetime</vt:lpstr>
      <vt:lpstr>Run Time Vs OBD Distance</vt:lpstr>
      <vt:lpstr>Vehicle Speed Vs Brake and Clutch Status</vt:lpstr>
      <vt:lpstr>Final Thoughts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Vineet Shukla</dc:creator>
  <cp:lastModifiedBy>Vineet Shukla</cp:lastModifiedBy>
  <cp:revision>15</cp:revision>
  <dcterms:created xsi:type="dcterms:W3CDTF">2024-07-30T09:54:25Z</dcterms:created>
  <dcterms:modified xsi:type="dcterms:W3CDTF">2024-07-31T11:19:52Z</dcterms:modified>
</cp:coreProperties>
</file>