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329" r:id="rId2"/>
    <p:sldId id="330" r:id="rId3"/>
    <p:sldId id="265" r:id="rId4"/>
    <p:sldId id="292" r:id="rId5"/>
    <p:sldId id="266" r:id="rId6"/>
    <p:sldId id="267" r:id="rId7"/>
    <p:sldId id="268" r:id="rId8"/>
    <p:sldId id="271" r:id="rId9"/>
    <p:sldId id="272" r:id="rId10"/>
    <p:sldId id="273" r:id="rId11"/>
    <p:sldId id="274" r:id="rId12"/>
    <p:sldId id="275" r:id="rId13"/>
    <p:sldId id="278" r:id="rId14"/>
    <p:sldId id="324" r:id="rId15"/>
    <p:sldId id="325" r:id="rId16"/>
    <p:sldId id="326" r:id="rId17"/>
    <p:sldId id="279" r:id="rId18"/>
    <p:sldId id="280" r:id="rId19"/>
    <p:sldId id="288" r:id="rId20"/>
    <p:sldId id="289" r:id="rId21"/>
    <p:sldId id="287" r:id="rId22"/>
    <p:sldId id="293" r:id="rId23"/>
    <p:sldId id="290" r:id="rId24"/>
    <p:sldId id="281" r:id="rId25"/>
    <p:sldId id="282" r:id="rId26"/>
    <p:sldId id="283" r:id="rId27"/>
    <p:sldId id="299" r:id="rId28"/>
    <p:sldId id="284" r:id="rId29"/>
    <p:sldId id="285" r:id="rId30"/>
    <p:sldId id="286" r:id="rId31"/>
    <p:sldId id="300" r:id="rId32"/>
    <p:sldId id="301" r:id="rId33"/>
    <p:sldId id="302" r:id="rId34"/>
    <p:sldId id="303" r:id="rId35"/>
    <p:sldId id="311" r:id="rId36"/>
    <p:sldId id="313" r:id="rId37"/>
    <p:sldId id="306" r:id="rId38"/>
    <p:sldId id="308" r:id="rId39"/>
    <p:sldId id="309" r:id="rId40"/>
    <p:sldId id="314" r:id="rId41"/>
    <p:sldId id="310" r:id="rId42"/>
    <p:sldId id="315" r:id="rId43"/>
    <p:sldId id="317" r:id="rId44"/>
    <p:sldId id="316" r:id="rId45"/>
    <p:sldId id="318" r:id="rId46"/>
    <p:sldId id="291" r:id="rId47"/>
    <p:sldId id="294" r:id="rId48"/>
    <p:sldId id="296" r:id="rId49"/>
    <p:sldId id="295" r:id="rId50"/>
    <p:sldId id="297" r:id="rId51"/>
    <p:sldId id="321" r:id="rId52"/>
    <p:sldId id="322" r:id="rId53"/>
    <p:sldId id="323" r:id="rId54"/>
    <p:sldId id="327" r:id="rId55"/>
    <p:sldId id="328" r:id="rId56"/>
    <p:sldId id="33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740" autoAdjust="0"/>
  </p:normalViewPr>
  <p:slideViewPr>
    <p:cSldViewPr>
      <p:cViewPr varScale="1">
        <p:scale>
          <a:sx n="80" d="100"/>
          <a:sy n="80" d="100"/>
        </p:scale>
        <p:origin x="8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01-09-2022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r>
              <a:rPr lang="en-US" dirty="0"/>
              <a:t>To test this request, open up your terminal and use </a:t>
            </a:r>
            <a:r>
              <a:rPr lang="en-US" dirty="0" err="1"/>
              <a:t>cURL</a:t>
            </a:r>
            <a:r>
              <a:rPr lang="en-US" dirty="0"/>
              <a:t> to execute the following request −</a:t>
            </a:r>
          </a:p>
          <a:p>
            <a:pPr marL="0" indent="0" algn="just">
              <a:buNone/>
            </a:pPr>
            <a:endParaRPr lang="en-US" dirty="0"/>
          </a:p>
          <a:p>
            <a:pPr marL="0" indent="0" algn="just">
              <a:buNone/>
            </a:pPr>
            <a:r>
              <a:rPr lang="nn-NO" dirty="0"/>
              <a:t>curl -X POST "http://localhost:3000/hello"</a:t>
            </a:r>
            <a:endParaRPr lang="en-US" dirty="0"/>
          </a:p>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C39394-7CD2-47B2-9792-B8E2B8E2D20A}" type="datetimeFigureOut">
              <a:rPr lang="en-IN" smtClean="0"/>
              <a:t>01-09-2022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4C39394-7CD2-47B2-9792-B8E2B8E2D20A}"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01-09-2022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01-09-2022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C39394-7CD2-47B2-9792-B8E2B8E2D20A}"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01-09-2022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01-09-2022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01-09-2022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r>
              <a:rPr lang="en-US" dirty="0"/>
              <a:t>Express</a:t>
            </a:r>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266252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0" y="1484784"/>
            <a:ext cx="91440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14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In our first line of code, we are using the require function to include the "express module."</a:t>
            </a:r>
          </a:p>
          <a:p>
            <a:pPr algn="just"/>
            <a:r>
              <a:rPr lang="en-US" dirty="0"/>
              <a:t>Before we can start using the express module, we need to make an object of it.</a:t>
            </a:r>
          </a:p>
          <a:p>
            <a:pPr algn="just"/>
            <a:r>
              <a:rPr lang="en-US" dirty="0"/>
              <a:t>Here we are creating a callback function. This function will be called whenever anybody browses to the root of our web application which is </a:t>
            </a:r>
            <a:r>
              <a:rPr lang="en-US" b="1" dirty="0"/>
              <a:t>http://localhost:3000</a:t>
            </a:r>
            <a:r>
              <a:rPr lang="en-US" dirty="0"/>
              <a:t> . The callback function will be used to send the string 'Hello World' to the web page.</a:t>
            </a:r>
          </a:p>
          <a:p>
            <a:pPr algn="just"/>
            <a:endParaRPr lang="en-IN" dirty="0"/>
          </a:p>
        </p:txBody>
      </p:sp>
    </p:spTree>
    <p:extLst>
      <p:ext uri="{BB962C8B-B14F-4D97-AF65-F5344CB8AC3E}">
        <p14:creationId xmlns:p14="http://schemas.microsoft.com/office/powerpoint/2010/main" val="139554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algn="just"/>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418932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GET and POST Request</a:t>
            </a:r>
          </a:p>
        </p:txBody>
      </p:sp>
      <p:sp>
        <p:nvSpPr>
          <p:cNvPr id="3" name="Content Placeholder 2"/>
          <p:cNvSpPr>
            <a:spLocks noGrp="1"/>
          </p:cNvSpPr>
          <p:nvPr>
            <p:ph sz="quarter" idx="1"/>
          </p:nvPr>
        </p:nvSpPr>
        <p:spPr/>
        <p:txBody>
          <a:bodyPr>
            <a:normAutofit/>
          </a:bodyPr>
          <a:lstStyle/>
          <a:p>
            <a:pPr algn="just"/>
            <a:r>
              <a:rPr lang="en-US" dirty="0"/>
              <a:t>GET requests are used to send only limited amount of data because data is sent into header</a:t>
            </a:r>
          </a:p>
          <a:p>
            <a:pPr algn="just"/>
            <a:r>
              <a:rPr lang="en-US" dirty="0"/>
              <a:t>POST requests are used to send large amount of data because data is sent in the body and Post method is secure because data is not visible in URL bar</a:t>
            </a:r>
          </a:p>
        </p:txBody>
      </p:sp>
    </p:spTree>
    <p:extLst>
      <p:ext uri="{BB962C8B-B14F-4D97-AF65-F5344CB8AC3E}">
        <p14:creationId xmlns:p14="http://schemas.microsoft.com/office/powerpoint/2010/main" val="87402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a:t>
            </a:r>
            <a:r>
              <a:rPr lang="en-US" b="1" dirty="0" err="1"/>
              <a:t>res.sendFile</a:t>
            </a:r>
            <a:r>
              <a:rPr lang="en-US" b="1" dirty="0"/>
              <a:t>()</a:t>
            </a:r>
            <a:r>
              <a:rPr lang="en-US" dirty="0"/>
              <a:t> function basically transfers the file at the given path</a:t>
            </a:r>
          </a:p>
          <a:p>
            <a:pPr algn="just"/>
            <a:endParaRPr lang="en-US" dirty="0"/>
          </a:p>
          <a:p>
            <a:pPr marL="137160" indent="0" algn="just">
              <a:buNone/>
            </a:pPr>
            <a:r>
              <a:rPr lang="en-IN" dirty="0" err="1"/>
              <a:t>res.sendFile</a:t>
            </a:r>
            <a:r>
              <a:rPr lang="en-IN" dirty="0"/>
              <a:t>(path [, options] [, </a:t>
            </a:r>
            <a:r>
              <a:rPr lang="en-IN" dirty="0" err="1"/>
              <a:t>fn</a:t>
            </a:r>
            <a:r>
              <a:rPr lang="en-IN" dirty="0"/>
              <a:t>])</a:t>
            </a:r>
            <a:endParaRPr lang="en-US" dirty="0"/>
          </a:p>
        </p:txBody>
      </p:sp>
    </p:spTree>
    <p:extLst>
      <p:ext uri="{BB962C8B-B14F-4D97-AF65-F5344CB8AC3E}">
        <p14:creationId xmlns:p14="http://schemas.microsoft.com/office/powerpoint/2010/main" val="406299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__</a:t>
            </a:r>
            <a:r>
              <a:rPr lang="en-US" dirty="0" err="1"/>
              <a:t>dirname</a:t>
            </a:r>
            <a:r>
              <a:rPr lang="en-US" dirty="0"/>
              <a:t> in a node script returns the path of the folder where the current JavaScript file resides. __filename and __</a:t>
            </a:r>
            <a:r>
              <a:rPr lang="en-US" dirty="0" err="1"/>
              <a:t>dirname</a:t>
            </a:r>
            <a:r>
              <a:rPr lang="en-US" dirty="0"/>
              <a:t> are used to get the filename and directory name of the currently executing file.</a:t>
            </a:r>
          </a:p>
        </p:txBody>
      </p:sp>
    </p:spTree>
    <p:extLst>
      <p:ext uri="{BB962C8B-B14F-4D97-AF65-F5344CB8AC3E}">
        <p14:creationId xmlns:p14="http://schemas.microsoft.com/office/powerpoint/2010/main" val="391733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req.query</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req. query property is an object containing the property for each query string parameter in the route. </a:t>
            </a:r>
          </a:p>
        </p:txBody>
      </p:sp>
    </p:spTree>
    <p:extLst>
      <p:ext uri="{BB962C8B-B14F-4D97-AF65-F5344CB8AC3E}">
        <p14:creationId xmlns:p14="http://schemas.microsoft.com/office/powerpoint/2010/main" val="144326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body-parser</a:t>
            </a:r>
          </a:p>
        </p:txBody>
      </p:sp>
      <p:sp>
        <p:nvSpPr>
          <p:cNvPr id="3" name="Content Placeholder 2"/>
          <p:cNvSpPr>
            <a:spLocks noGrp="1"/>
          </p:cNvSpPr>
          <p:nvPr>
            <p:ph sz="quarter" idx="1"/>
          </p:nvPr>
        </p:nvSpPr>
        <p:spPr/>
        <p:txBody>
          <a:bodyPr>
            <a:normAutofit/>
          </a:bodyPr>
          <a:lstStyle/>
          <a:p>
            <a:pPr algn="just"/>
            <a:r>
              <a:rPr lang="en-US" dirty="0"/>
              <a:t>Parse incoming request bodies in a middleware before your handlers, available under the </a:t>
            </a:r>
            <a:r>
              <a:rPr lang="en-US" dirty="0" err="1"/>
              <a:t>req.body</a:t>
            </a:r>
            <a:r>
              <a:rPr lang="en-US" dirty="0"/>
              <a:t> property.</a:t>
            </a:r>
          </a:p>
          <a:p>
            <a:pPr marL="137160" indent="0" algn="ctr">
              <a:buNone/>
            </a:pPr>
            <a:endParaRPr lang="en-US" dirty="0"/>
          </a:p>
          <a:p>
            <a:pPr marL="137160" indent="0" algn="ctr">
              <a:buNone/>
            </a:pPr>
            <a:r>
              <a:rPr lang="en-IN" dirty="0" err="1"/>
              <a:t>npm</a:t>
            </a:r>
            <a:r>
              <a:rPr lang="en-IN" dirty="0"/>
              <a:t> install --save body-parser</a:t>
            </a:r>
            <a:endParaRPr lang="en-US" dirty="0"/>
          </a:p>
          <a:p>
            <a:pPr algn="just"/>
            <a:endParaRPr lang="en-US" dirty="0"/>
          </a:p>
        </p:txBody>
      </p:sp>
    </p:spTree>
    <p:extLst>
      <p:ext uri="{BB962C8B-B14F-4D97-AF65-F5344CB8AC3E}">
        <p14:creationId xmlns:p14="http://schemas.microsoft.com/office/powerpoint/2010/main" val="114598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Routing refers to how an application’s endpoints (URIs) respond to client requests. </a:t>
            </a:r>
          </a:p>
          <a:p>
            <a:pPr algn="just"/>
            <a:r>
              <a:rPr lang="en-US" dirty="0"/>
              <a:t>You define routing using methods of the Express app object that correspond to HTTP methods; for example, </a:t>
            </a:r>
            <a:r>
              <a:rPr lang="en-US" dirty="0" err="1"/>
              <a:t>app.get</a:t>
            </a:r>
            <a:r>
              <a:rPr lang="en-US" dirty="0"/>
              <a:t>() to handle GET requests and </a:t>
            </a:r>
            <a:r>
              <a:rPr lang="en-US" dirty="0" err="1"/>
              <a:t>app.post</a:t>
            </a:r>
            <a:r>
              <a:rPr lang="en-US" dirty="0"/>
              <a:t> to handle POST requests.</a:t>
            </a:r>
          </a:p>
        </p:txBody>
      </p:sp>
    </p:spTree>
    <p:extLst>
      <p:ext uri="{BB962C8B-B14F-4D97-AF65-F5344CB8AC3E}">
        <p14:creationId xmlns:p14="http://schemas.microsoft.com/office/powerpoint/2010/main" val="317946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These routing methods specify a callback function (sometimes called “handler functions”) called when the application receives a request to the specified route (endpoint) and HTTP method. </a:t>
            </a:r>
          </a:p>
          <a:p>
            <a:pPr algn="just"/>
            <a:r>
              <a:rPr lang="en-US" dirty="0"/>
              <a:t>In other words, the application “listens” for requests that match the specified route(s) and method(s), and when it detects a match, it calls the specified callback function.</a:t>
            </a:r>
          </a:p>
        </p:txBody>
      </p:sp>
    </p:spTree>
    <p:extLst>
      <p:ext uri="{BB962C8B-B14F-4D97-AF65-F5344CB8AC3E}">
        <p14:creationId xmlns:p14="http://schemas.microsoft.com/office/powerpoint/2010/main" val="325232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Express is a minimal and flexible Node.js web application framework that provides a robust set of features for web and mobile applications.</a:t>
            </a:r>
          </a:p>
          <a:p>
            <a:pPr marL="457200" indent="-457200" algn="just"/>
            <a:r>
              <a:rPr lang="en-US" dirty="0"/>
              <a:t>It is an open source framework developed and maintained by the Node.js foundation.</a:t>
            </a:r>
            <a:endParaRPr lang="en-IN" dirty="0"/>
          </a:p>
        </p:txBody>
      </p:sp>
    </p:spTree>
    <p:extLst>
      <p:ext uri="{BB962C8B-B14F-4D97-AF65-F5344CB8AC3E}">
        <p14:creationId xmlns:p14="http://schemas.microsoft.com/office/powerpoint/2010/main" val="35154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In fact, the routing methods can have more than one callback function as arguments. </a:t>
            </a:r>
          </a:p>
          <a:p>
            <a:pPr algn="just"/>
            <a:r>
              <a:rPr lang="en-US" dirty="0"/>
              <a:t>With multiple callback functions, it is important to provide next as an argument to the callback function and then call next() within the body of the function to hand off control to the next callback.</a:t>
            </a:r>
          </a:p>
        </p:txBody>
      </p:sp>
    </p:spTree>
    <p:extLst>
      <p:ext uri="{BB962C8B-B14F-4D97-AF65-F5344CB8AC3E}">
        <p14:creationId xmlns:p14="http://schemas.microsoft.com/office/powerpoint/2010/main" val="377138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It specifies how an application responds to a client request to a particular route, URI or path and a specific HTTP request method (GET, POST, etc.). It can handle different types of HTTP requests.</a:t>
            </a:r>
          </a:p>
          <a:p>
            <a:pPr algn="just"/>
            <a:r>
              <a:rPr lang="en-US" dirty="0"/>
              <a:t>Adding routes to the Router object is just like adding routes to the app object</a:t>
            </a:r>
          </a:p>
          <a:p>
            <a:pPr algn="just"/>
            <a:r>
              <a:rPr lang="en-US" dirty="0"/>
              <a:t>To use the router in our main app file we would then require() the route module, then call use() on the </a:t>
            </a:r>
            <a:r>
              <a:rPr lang="en-US" i="1" dirty="0"/>
              <a:t>Express</a:t>
            </a:r>
            <a:r>
              <a:rPr lang="en-US" dirty="0"/>
              <a:t> application to add the Router to the middleware handling path.</a:t>
            </a:r>
          </a:p>
        </p:txBody>
      </p:sp>
    </p:spTree>
    <p:extLst>
      <p:ext uri="{BB962C8B-B14F-4D97-AF65-F5344CB8AC3E}">
        <p14:creationId xmlns:p14="http://schemas.microsoft.com/office/powerpoint/2010/main" val="408753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marL="137160" indent="0" algn="just">
              <a:buNone/>
            </a:pPr>
            <a:r>
              <a:rPr lang="en-IN" dirty="0" err="1"/>
              <a:t>app.METHOD</a:t>
            </a:r>
            <a:r>
              <a:rPr lang="en-IN" dirty="0"/>
              <a:t>(PATH, HANDLER)</a:t>
            </a:r>
          </a:p>
          <a:p>
            <a:pPr marL="137160" indent="0" algn="just">
              <a:buNone/>
            </a:pPr>
            <a:endParaRPr lang="en-US" dirty="0"/>
          </a:p>
          <a:p>
            <a:pPr marL="137160" indent="0" algn="just">
              <a:buNone/>
            </a:pPr>
            <a:r>
              <a:rPr lang="en-US" dirty="0"/>
              <a:t>Where:</a:t>
            </a:r>
          </a:p>
          <a:p>
            <a:pPr marL="137160" indent="0" algn="just">
              <a:buNone/>
            </a:pPr>
            <a:endParaRPr lang="en-US" dirty="0"/>
          </a:p>
          <a:p>
            <a:pPr algn="just"/>
            <a:r>
              <a:rPr lang="en-US" dirty="0"/>
              <a:t>app is an instance of express.</a:t>
            </a:r>
          </a:p>
          <a:p>
            <a:pPr algn="just"/>
            <a:r>
              <a:rPr lang="en-US" dirty="0"/>
              <a:t>METHOD is an HTTP request method, in lowercase.</a:t>
            </a:r>
          </a:p>
          <a:p>
            <a:pPr algn="just"/>
            <a:r>
              <a:rPr lang="en-US" dirty="0"/>
              <a:t>PATH is a path on the server.</a:t>
            </a:r>
          </a:p>
          <a:p>
            <a:pPr algn="just"/>
            <a:r>
              <a:rPr lang="en-US" dirty="0"/>
              <a:t>HANDLER is the function executed when the route is matched.</a:t>
            </a:r>
          </a:p>
        </p:txBody>
      </p:sp>
    </p:spTree>
    <p:extLst>
      <p:ext uri="{BB962C8B-B14F-4D97-AF65-F5344CB8AC3E}">
        <p14:creationId xmlns:p14="http://schemas.microsoft.com/office/powerpoint/2010/main" val="2123035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Route methods</a:t>
            </a:r>
          </a:p>
        </p:txBody>
      </p:sp>
      <p:sp>
        <p:nvSpPr>
          <p:cNvPr id="3" name="Content Placeholder 2"/>
          <p:cNvSpPr>
            <a:spLocks noGrp="1"/>
          </p:cNvSpPr>
          <p:nvPr>
            <p:ph sz="quarter" idx="1"/>
          </p:nvPr>
        </p:nvSpPr>
        <p:spPr/>
        <p:txBody>
          <a:bodyPr>
            <a:normAutofit/>
          </a:bodyPr>
          <a:lstStyle/>
          <a:p>
            <a:pPr algn="just"/>
            <a:r>
              <a:rPr lang="en-US" dirty="0"/>
              <a:t>A route method is derived from one of the HTTP methods, and is attached to an instance of the express class.</a:t>
            </a:r>
          </a:p>
        </p:txBody>
      </p:sp>
    </p:spTree>
    <p:extLst>
      <p:ext uri="{BB962C8B-B14F-4D97-AF65-F5344CB8AC3E}">
        <p14:creationId xmlns:p14="http://schemas.microsoft.com/office/powerpoint/2010/main" val="235953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effectLst/>
              </a:rPr>
              <a:t>Middlewares</a:t>
            </a:r>
            <a:endParaRPr lang="en-IN" dirty="0">
              <a:effectLst/>
            </a:endParaRPr>
          </a:p>
        </p:txBody>
      </p:sp>
      <p:sp>
        <p:nvSpPr>
          <p:cNvPr id="3" name="Content Placeholder 2"/>
          <p:cNvSpPr>
            <a:spLocks noGrp="1"/>
          </p:cNvSpPr>
          <p:nvPr>
            <p:ph sz="quarter" idx="1"/>
          </p:nvPr>
        </p:nvSpPr>
        <p:spPr/>
        <p:txBody>
          <a:bodyPr>
            <a:normAutofit fontScale="77500" lnSpcReduction="20000"/>
          </a:bodyPr>
          <a:lstStyle/>
          <a:p>
            <a:pPr marL="137160" indent="0" algn="just">
              <a:buNone/>
            </a:pPr>
            <a:r>
              <a:rPr lang="en-US" dirty="0"/>
              <a:t>Middleware functions are functions that have access to the request object (</a:t>
            </a:r>
            <a:r>
              <a:rPr lang="en-US" dirty="0" err="1"/>
              <a:t>req</a:t>
            </a:r>
            <a:r>
              <a:rPr lang="en-US" dirty="0"/>
              <a:t>), the response object (res), and the next function in the application’s request-response cycle. </a:t>
            </a:r>
          </a:p>
          <a:p>
            <a:pPr marL="137160" indent="0" algn="just">
              <a:buNone/>
            </a:pPr>
            <a:endParaRPr lang="en-US" dirty="0"/>
          </a:p>
          <a:p>
            <a:pPr marL="137160" indent="0" algn="just">
              <a:buNone/>
            </a:pPr>
            <a:r>
              <a:rPr lang="en-US" dirty="0"/>
              <a:t>The next function is a function in the Express router which, when invoked, executes the middleware succeeding the current middleware.</a:t>
            </a:r>
          </a:p>
          <a:p>
            <a:pPr algn="just"/>
            <a:endParaRPr lang="en-US" dirty="0"/>
          </a:p>
          <a:p>
            <a:pPr marL="137160" indent="0" algn="just">
              <a:buNone/>
            </a:pPr>
            <a:r>
              <a:rPr lang="en-US" dirty="0"/>
              <a:t>Middleware functions can perform the following tasks:</a:t>
            </a:r>
          </a:p>
          <a:p>
            <a:pPr algn="just"/>
            <a:endParaRPr lang="en-US" dirty="0"/>
          </a:p>
          <a:p>
            <a:pPr algn="just"/>
            <a:r>
              <a:rPr lang="en-US" dirty="0"/>
              <a:t>Execute any code.</a:t>
            </a:r>
          </a:p>
          <a:p>
            <a:pPr algn="just"/>
            <a:r>
              <a:rPr lang="en-US" dirty="0"/>
              <a:t>Make changes to the request and the response objects.</a:t>
            </a:r>
          </a:p>
          <a:p>
            <a:pPr algn="just"/>
            <a:r>
              <a:rPr lang="en-US" dirty="0"/>
              <a:t>End the request-response cycle.</a:t>
            </a:r>
          </a:p>
          <a:p>
            <a:pPr algn="just"/>
            <a:r>
              <a:rPr lang="en-US" dirty="0"/>
              <a:t>Call the next middleware in the stack.</a:t>
            </a:r>
          </a:p>
        </p:txBody>
      </p:sp>
    </p:spTree>
    <p:extLst>
      <p:ext uri="{BB962C8B-B14F-4D97-AF65-F5344CB8AC3E}">
        <p14:creationId xmlns:p14="http://schemas.microsoft.com/office/powerpoint/2010/main" val="205691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a:t>.</a:t>
            </a:r>
          </a:p>
          <a:p>
            <a:pPr marL="137160" indent="0" algn="just">
              <a:buNone/>
            </a:pPr>
            <a:endParaRPr lang="en-US" dirty="0"/>
          </a:p>
          <a:p>
            <a:pPr marL="137160" indent="0" algn="just">
              <a:buNone/>
            </a:pPr>
            <a:r>
              <a:rPr lang="en-IN" dirty="0" err="1"/>
              <a:t>var</a:t>
            </a:r>
            <a:r>
              <a:rPr lang="en-IN" dirty="0"/>
              <a:t> </a:t>
            </a:r>
            <a:r>
              <a:rPr lang="en-IN" dirty="0" err="1"/>
              <a:t>myLogger</a:t>
            </a:r>
            <a:r>
              <a:rPr lang="en-IN" dirty="0"/>
              <a:t> = function (</a:t>
            </a:r>
            <a:r>
              <a:rPr lang="en-IN" dirty="0" err="1"/>
              <a:t>req</a:t>
            </a:r>
            <a:r>
              <a:rPr lang="en-IN" dirty="0"/>
              <a:t>, res, next) { console.log('LOGGED') </a:t>
            </a:r>
          </a:p>
          <a:p>
            <a:pPr marL="137160" indent="0" algn="just">
              <a:buNone/>
            </a:pPr>
            <a:r>
              <a:rPr lang="en-IN" dirty="0"/>
              <a:t>next() </a:t>
            </a:r>
          </a:p>
          <a:p>
            <a:pPr marL="137160" indent="0" algn="just">
              <a:buNone/>
            </a:pPr>
            <a:r>
              <a:rPr lang="en-IN" dirty="0"/>
              <a:t>}</a:t>
            </a:r>
            <a:endParaRPr lang="en-US" dirty="0"/>
          </a:p>
        </p:txBody>
      </p:sp>
    </p:spTree>
    <p:extLst>
      <p:ext uri="{BB962C8B-B14F-4D97-AF65-F5344CB8AC3E}">
        <p14:creationId xmlns:p14="http://schemas.microsoft.com/office/powerpoint/2010/main" val="176515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p:txBody>
      </p:sp>
    </p:spTree>
    <p:extLst>
      <p:ext uri="{BB962C8B-B14F-4D97-AF65-F5344CB8AC3E}">
        <p14:creationId xmlns:p14="http://schemas.microsoft.com/office/powerpoint/2010/main" val="372421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7920880" cy="33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444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fontScale="77500" lnSpcReduction="20000"/>
          </a:bodyPr>
          <a:lstStyle/>
          <a:p>
            <a:pPr marL="137160" indent="0">
              <a:buNone/>
            </a:pPr>
            <a:r>
              <a:rPr lang="en-IN" dirty="0" err="1"/>
              <a:t>var</a:t>
            </a:r>
            <a:r>
              <a:rPr lang="en-IN" dirty="0"/>
              <a:t> express = require('express')</a:t>
            </a:r>
          </a:p>
          <a:p>
            <a:pPr marL="137160" indent="0">
              <a:buNone/>
            </a:pPr>
            <a:r>
              <a:rPr lang="en-IN" dirty="0" err="1"/>
              <a:t>var</a:t>
            </a:r>
            <a:r>
              <a:rPr lang="en-IN" dirty="0"/>
              <a:t> app = express()</a:t>
            </a:r>
          </a:p>
          <a:p>
            <a:pPr marL="137160" indent="0">
              <a:buNone/>
            </a:pPr>
            <a:br>
              <a:rPr lang="en-IN" dirty="0"/>
            </a:br>
            <a:r>
              <a:rPr lang="en-IN" dirty="0" err="1"/>
              <a:t>var</a:t>
            </a:r>
            <a:r>
              <a:rPr lang="en-IN" dirty="0"/>
              <a:t> </a:t>
            </a:r>
            <a:r>
              <a:rPr lang="en-IN" dirty="0" err="1"/>
              <a:t>myLogger</a:t>
            </a:r>
            <a:r>
              <a:rPr lang="en-IN" dirty="0"/>
              <a:t> = function (</a:t>
            </a:r>
            <a:r>
              <a:rPr lang="en-IN" dirty="0" err="1"/>
              <a:t>req</a:t>
            </a:r>
            <a:r>
              <a:rPr lang="en-IN" dirty="0"/>
              <a:t>, res, next) {</a:t>
            </a:r>
          </a:p>
          <a:p>
            <a:pPr marL="137160" indent="0">
              <a:buNone/>
            </a:pPr>
            <a:r>
              <a:rPr lang="en-IN" dirty="0"/>
              <a:t>  console.log('LOGGED')</a:t>
            </a:r>
          </a:p>
          <a:p>
            <a:pPr marL="137160" indent="0">
              <a:buNone/>
            </a:pPr>
            <a:r>
              <a:rPr lang="en-IN" dirty="0"/>
              <a:t>  next()</a:t>
            </a:r>
          </a:p>
          <a:p>
            <a:pPr marL="137160" indent="0">
              <a:buNone/>
            </a:pPr>
            <a:r>
              <a:rPr lang="en-IN" dirty="0"/>
              <a:t>}</a:t>
            </a:r>
          </a:p>
          <a:p>
            <a:pPr marL="137160" indent="0">
              <a:buNone/>
            </a:pPr>
            <a:br>
              <a:rPr lang="en-IN" dirty="0"/>
            </a:br>
            <a:r>
              <a:rPr lang="en-IN" dirty="0" err="1"/>
              <a:t>app.use</a:t>
            </a:r>
            <a:r>
              <a:rPr lang="en-IN" dirty="0"/>
              <a:t>(</a:t>
            </a:r>
            <a:r>
              <a:rPr lang="en-IN" dirty="0" err="1"/>
              <a:t>myLogger</a:t>
            </a:r>
            <a:r>
              <a:rPr lang="en-IN" dirty="0"/>
              <a:t>)</a:t>
            </a:r>
          </a:p>
          <a:p>
            <a:pPr marL="137160" indent="0">
              <a:buNone/>
            </a:pPr>
            <a:br>
              <a:rPr lang="en-IN" dirty="0"/>
            </a:br>
            <a:r>
              <a:rPr lang="en-IN" dirty="0" err="1"/>
              <a:t>app.get</a:t>
            </a:r>
            <a:r>
              <a:rPr lang="en-IN" dirty="0"/>
              <a:t>('/', function (</a:t>
            </a:r>
            <a:r>
              <a:rPr lang="en-IN" dirty="0" err="1"/>
              <a:t>req</a:t>
            </a:r>
            <a:r>
              <a:rPr lang="en-IN" dirty="0"/>
              <a:t>, res) {</a:t>
            </a:r>
          </a:p>
          <a:p>
            <a:pPr marL="137160" indent="0">
              <a:buNone/>
            </a:pPr>
            <a:r>
              <a:rPr lang="en-IN" dirty="0"/>
              <a:t>  </a:t>
            </a:r>
            <a:r>
              <a:rPr lang="en-IN" dirty="0" err="1"/>
              <a:t>res.send</a:t>
            </a:r>
            <a:r>
              <a:rPr lang="en-IN" dirty="0"/>
              <a:t>('Hello World!')</a:t>
            </a:r>
          </a:p>
          <a:p>
            <a:pPr marL="137160" indent="0">
              <a:buNone/>
            </a:pPr>
            <a:r>
              <a:rPr lang="en-IN" dirty="0"/>
              <a:t>})</a:t>
            </a:r>
          </a:p>
          <a:p>
            <a:pPr marL="137160" indent="0">
              <a:buNone/>
            </a:pPr>
            <a:br>
              <a:rPr lang="en-IN" dirty="0"/>
            </a:br>
            <a:r>
              <a:rPr lang="en-IN" dirty="0" err="1"/>
              <a:t>app.listen</a:t>
            </a:r>
            <a:r>
              <a:rPr lang="en-IN" dirty="0"/>
              <a:t>(3000)</a:t>
            </a:r>
          </a:p>
        </p:txBody>
      </p:sp>
    </p:spTree>
    <p:extLst>
      <p:ext uri="{BB962C8B-B14F-4D97-AF65-F5344CB8AC3E}">
        <p14:creationId xmlns:p14="http://schemas.microsoft.com/office/powerpoint/2010/main" val="1549788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fontScale="85000" lnSpcReduction="10000"/>
          </a:bodyPr>
          <a:lstStyle/>
          <a:p>
            <a:pPr algn="just"/>
            <a:r>
              <a:rPr lang="en-US" dirty="0"/>
              <a:t>Every time the app receives a request, it prints the message “LOGGED” to the terminal.</a:t>
            </a:r>
          </a:p>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 Every time the app receives a request, it prints the message “LOGGED” to the terminal.</a:t>
            </a:r>
          </a:p>
          <a:p>
            <a:pPr algn="just"/>
            <a:endParaRPr lang="en-US" dirty="0"/>
          </a:p>
        </p:txBody>
      </p:sp>
    </p:spTree>
    <p:extLst>
      <p:ext uri="{BB962C8B-B14F-4D97-AF65-F5344CB8AC3E}">
        <p14:creationId xmlns:p14="http://schemas.microsoft.com/office/powerpoint/2010/main" val="303592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Express.js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Firstly, you have to install the express framework globally to create web application using Node terminal. </a:t>
            </a:r>
          </a:p>
          <a:p>
            <a:pPr marL="457200" indent="-457200" algn="just"/>
            <a:r>
              <a:rPr lang="en-US" dirty="0"/>
              <a:t>Use the following command to install express framework globally.</a:t>
            </a:r>
          </a:p>
          <a:p>
            <a:pPr marL="457200" indent="-457200" algn="just"/>
            <a:endParaRPr lang="en-US" dirty="0"/>
          </a:p>
          <a:p>
            <a:pPr marL="0" indent="0" algn="just">
              <a:buNone/>
            </a:pPr>
            <a:r>
              <a:rPr lang="en-IN" dirty="0"/>
              <a:t>	</a:t>
            </a:r>
            <a:r>
              <a:rPr lang="en-IN" dirty="0" err="1"/>
              <a:t>npm</a:t>
            </a:r>
            <a:r>
              <a:rPr lang="en-IN" dirty="0"/>
              <a:t> install -g express</a:t>
            </a:r>
          </a:p>
        </p:txBody>
      </p:sp>
    </p:spTree>
    <p:extLst>
      <p:ext uri="{BB962C8B-B14F-4D97-AF65-F5344CB8AC3E}">
        <p14:creationId xmlns:p14="http://schemas.microsoft.com/office/powerpoint/2010/main" val="210156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lnSpcReduction="10000"/>
          </a:bodyPr>
          <a:lstStyle/>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p>
        </p:txBody>
      </p:sp>
    </p:spTree>
    <p:extLst>
      <p:ext uri="{BB962C8B-B14F-4D97-AF65-F5344CB8AC3E}">
        <p14:creationId xmlns:p14="http://schemas.microsoft.com/office/powerpoint/2010/main" val="1068907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Application-level middleware - This kind of middleware method is bind to the app Object  using </a:t>
            </a:r>
            <a:r>
              <a:rPr lang="en-US" dirty="0" err="1"/>
              <a:t>app.use</a:t>
            </a:r>
            <a:r>
              <a:rPr lang="en-US" dirty="0"/>
              <a:t>() method.</a:t>
            </a:r>
          </a:p>
          <a:p>
            <a:pPr algn="just" fontAlgn="base"/>
            <a:r>
              <a:rPr lang="en-US" dirty="0"/>
              <a:t>Router-level middleware - Router-level middleware can be used by using </a:t>
            </a:r>
            <a:r>
              <a:rPr lang="en-US" dirty="0" err="1"/>
              <a:t>router.use</a:t>
            </a:r>
            <a:r>
              <a:rPr lang="en-US" dirty="0"/>
              <a:t>()  method</a:t>
            </a:r>
          </a:p>
          <a:p>
            <a:pPr algn="just" fontAlgn="base"/>
            <a:r>
              <a:rPr lang="en-US" dirty="0"/>
              <a:t>Error-handling middleware</a:t>
            </a:r>
          </a:p>
        </p:txBody>
      </p:sp>
    </p:spTree>
    <p:extLst>
      <p:ext uri="{BB962C8B-B14F-4D97-AF65-F5344CB8AC3E}">
        <p14:creationId xmlns:p14="http://schemas.microsoft.com/office/powerpoint/2010/main" val="17554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Built-in middleware - there is only one built-in middleware is </a:t>
            </a:r>
            <a:r>
              <a:rPr lang="en-US" dirty="0" err="1"/>
              <a:t>express.static</a:t>
            </a:r>
            <a:r>
              <a:rPr lang="en-US" dirty="0"/>
              <a:t>.</a:t>
            </a:r>
          </a:p>
          <a:p>
            <a:pPr marL="137160" indent="0" algn="ctr" fontAlgn="base">
              <a:buNone/>
            </a:pPr>
            <a:endParaRPr lang="en-US" dirty="0"/>
          </a:p>
          <a:p>
            <a:pPr marL="137160" indent="0" algn="just" fontAlgn="base">
              <a:buNone/>
            </a:pPr>
            <a:r>
              <a:rPr lang="en-US" dirty="0" err="1"/>
              <a:t>app.use</a:t>
            </a:r>
            <a:r>
              <a:rPr lang="en-US" dirty="0"/>
              <a:t>(</a:t>
            </a:r>
            <a:r>
              <a:rPr lang="en-US" dirty="0" err="1"/>
              <a:t>express.static</a:t>
            </a:r>
            <a:r>
              <a:rPr lang="en-US" dirty="0"/>
              <a:t>(</a:t>
            </a:r>
            <a:r>
              <a:rPr lang="en-US" dirty="0" err="1"/>
              <a:t>path.join</a:t>
            </a:r>
            <a:r>
              <a:rPr lang="en-US" dirty="0"/>
              <a:t>(__</a:t>
            </a:r>
            <a:r>
              <a:rPr lang="en-US" dirty="0" err="1"/>
              <a:t>dirname</a:t>
            </a:r>
            <a:r>
              <a:rPr lang="en-US" dirty="0"/>
              <a:t>, 'public')));</a:t>
            </a:r>
          </a:p>
          <a:p>
            <a:pPr marL="137160" indent="0" algn="just" fontAlgn="base">
              <a:buNone/>
            </a:pPr>
            <a:endParaRPr lang="en-US" dirty="0"/>
          </a:p>
          <a:p>
            <a:pPr marL="137160" indent="0" algn="just" fontAlgn="base">
              <a:buNone/>
            </a:pPr>
            <a:r>
              <a:rPr lang="en-US" dirty="0"/>
              <a:t>This middleware function is based on serve-static, and is responsible for loading static assets such as HTML files, images, and so on.</a:t>
            </a:r>
          </a:p>
        </p:txBody>
      </p:sp>
    </p:spTree>
    <p:extLst>
      <p:ext uri="{BB962C8B-B14F-4D97-AF65-F5344CB8AC3E}">
        <p14:creationId xmlns:p14="http://schemas.microsoft.com/office/powerpoint/2010/main" val="1236805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Third-party middleware - There are a number of third party middleware, such as body-</a:t>
            </a:r>
            <a:r>
              <a:rPr lang="en-US" dirty="0" err="1"/>
              <a:t>parser.mongoose</a:t>
            </a:r>
            <a:r>
              <a:rPr lang="en-US" dirty="0"/>
              <a:t>, </a:t>
            </a:r>
            <a:r>
              <a:rPr lang="en-US" dirty="0" err="1"/>
              <a:t>morgan</a:t>
            </a:r>
            <a:r>
              <a:rPr lang="en-US" dirty="0"/>
              <a:t> and so on. These can be installed by </a:t>
            </a:r>
            <a:r>
              <a:rPr lang="en-US"/>
              <a:t>using command:</a:t>
            </a:r>
          </a:p>
          <a:p>
            <a:pPr algn="just" fontAlgn="base"/>
            <a:endParaRPr lang="en-US"/>
          </a:p>
          <a:p>
            <a:pPr marL="137160" indent="0" algn="ctr" fontAlgn="base">
              <a:buNone/>
            </a:pPr>
            <a:r>
              <a:rPr lang="en-IN" dirty="0" err="1"/>
              <a:t>npm</a:t>
            </a:r>
            <a:r>
              <a:rPr lang="en-IN" dirty="0"/>
              <a:t> install &lt;module name&gt;</a:t>
            </a:r>
            <a:endParaRPr lang="en-US" dirty="0"/>
          </a:p>
        </p:txBody>
      </p:sp>
    </p:spTree>
    <p:extLst>
      <p:ext uri="{BB962C8B-B14F-4D97-AF65-F5344CB8AC3E}">
        <p14:creationId xmlns:p14="http://schemas.microsoft.com/office/powerpoint/2010/main" val="262446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ffectLst/>
              </a:rPr>
              <a:t>res.download</a:t>
            </a:r>
            <a:endParaRPr lang="en-IN" dirty="0">
              <a:effectLst/>
            </a:endParaRPr>
          </a:p>
        </p:txBody>
      </p:sp>
      <p:sp>
        <p:nvSpPr>
          <p:cNvPr id="3" name="Content Placeholder 2"/>
          <p:cNvSpPr>
            <a:spLocks noGrp="1"/>
          </p:cNvSpPr>
          <p:nvPr>
            <p:ph sz="quarter" idx="1"/>
          </p:nvPr>
        </p:nvSpPr>
        <p:spPr/>
        <p:txBody>
          <a:bodyPr>
            <a:normAutofit/>
          </a:bodyPr>
          <a:lstStyle/>
          <a:p>
            <a:pPr algn="just" fontAlgn="base"/>
            <a:r>
              <a:rPr lang="en-US" dirty="0"/>
              <a:t>The </a:t>
            </a:r>
            <a:r>
              <a:rPr lang="en-US" dirty="0" err="1"/>
              <a:t>res.download</a:t>
            </a:r>
            <a:r>
              <a:rPr lang="en-US" dirty="0"/>
              <a:t>() function transfers the file at path as an ‘attachment’.</a:t>
            </a:r>
          </a:p>
        </p:txBody>
      </p:sp>
    </p:spTree>
    <p:extLst>
      <p:ext uri="{BB962C8B-B14F-4D97-AF65-F5344CB8AC3E}">
        <p14:creationId xmlns:p14="http://schemas.microsoft.com/office/powerpoint/2010/main" val="290990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sz="quarter" idx="1"/>
          </p:nvPr>
        </p:nvSpPr>
        <p:spPr/>
        <p:txBody>
          <a:bodyPr>
            <a:normAutofit/>
          </a:bodyPr>
          <a:lstStyle/>
          <a:p>
            <a:pPr algn="just" fontAlgn="base"/>
            <a:r>
              <a:rPr lang="en-US" dirty="0"/>
              <a:t>Cookies are small piece of information i.e. sent from a website and stored in user's web browser when user browses that website.</a:t>
            </a:r>
          </a:p>
          <a:p>
            <a:pPr algn="just" fontAlgn="base"/>
            <a:r>
              <a:rPr lang="en-US" dirty="0"/>
              <a:t>Every time the user loads that website back, the browser sends that stored data back to website or server, to recognize user.</a:t>
            </a:r>
          </a:p>
          <a:p>
            <a:pPr algn="just" fontAlgn="base"/>
            <a:r>
              <a:rPr lang="en-US" dirty="0"/>
              <a:t>Install cookie parser middleware:</a:t>
            </a:r>
          </a:p>
          <a:p>
            <a:pPr marL="137160" indent="0" algn="just" fontAlgn="base">
              <a:buNone/>
            </a:pPr>
            <a:r>
              <a:rPr lang="en-US" dirty="0"/>
              <a:t>	</a:t>
            </a:r>
            <a:r>
              <a:rPr lang="en-US" dirty="0" err="1"/>
              <a:t>npm</a:t>
            </a:r>
            <a:r>
              <a:rPr lang="en-US" dirty="0"/>
              <a:t> install cookie-parser</a:t>
            </a:r>
          </a:p>
        </p:txBody>
      </p:sp>
    </p:spTree>
    <p:extLst>
      <p:ext uri="{BB962C8B-B14F-4D97-AF65-F5344CB8AC3E}">
        <p14:creationId xmlns:p14="http://schemas.microsoft.com/office/powerpoint/2010/main" val="187724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sz="quarter" idx="1"/>
          </p:nvPr>
        </p:nvSpPr>
        <p:spPr/>
        <p:txBody>
          <a:bodyPr>
            <a:normAutofit/>
          </a:bodyPr>
          <a:lstStyle/>
          <a:p>
            <a:pPr algn="just" fontAlgn="base"/>
            <a:r>
              <a:rPr lang="en-US" dirty="0"/>
              <a:t>This middleware will parse the Cookie header on the request and expose the cookie data as the property </a:t>
            </a:r>
            <a:r>
              <a:rPr lang="en-US" dirty="0" err="1"/>
              <a:t>req.cookies</a:t>
            </a:r>
            <a:r>
              <a:rPr lang="en-US" dirty="0"/>
              <a:t> </a:t>
            </a:r>
          </a:p>
        </p:txBody>
      </p:sp>
    </p:spTree>
    <p:extLst>
      <p:ext uri="{BB962C8B-B14F-4D97-AF65-F5344CB8AC3E}">
        <p14:creationId xmlns:p14="http://schemas.microsoft.com/office/powerpoint/2010/main" val="88978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cookie-session</a:t>
            </a:r>
            <a:endParaRPr lang="en-IN" dirty="0">
              <a:effectLst/>
            </a:endParaRPr>
          </a:p>
        </p:txBody>
      </p:sp>
      <p:sp>
        <p:nvSpPr>
          <p:cNvPr id="3" name="Content Placeholder 2"/>
          <p:cNvSpPr>
            <a:spLocks noGrp="1"/>
          </p:cNvSpPr>
          <p:nvPr>
            <p:ph sz="quarter" idx="1"/>
          </p:nvPr>
        </p:nvSpPr>
        <p:spPr/>
        <p:txBody>
          <a:bodyPr>
            <a:normAutofit/>
          </a:bodyPr>
          <a:lstStyle/>
          <a:p>
            <a:pPr algn="just" fontAlgn="base"/>
            <a:r>
              <a:rPr lang="en-US" dirty="0"/>
              <a:t>A user session can be stored in two main ways with cookies: on the server or on the client. </a:t>
            </a:r>
          </a:p>
          <a:p>
            <a:pPr algn="just" fontAlgn="base"/>
            <a:r>
              <a:rPr lang="en-US" dirty="0"/>
              <a:t>This module stores the session data on the client within a cookie, while a module like express-session stores only a session identifier on the client within a cookie and stores the session data on the server, typically in a database.</a:t>
            </a:r>
          </a:p>
        </p:txBody>
      </p:sp>
    </p:spTree>
    <p:extLst>
      <p:ext uri="{BB962C8B-B14F-4D97-AF65-F5344CB8AC3E}">
        <p14:creationId xmlns:p14="http://schemas.microsoft.com/office/powerpoint/2010/main" val="585834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cookie-session</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The following points can help you choose which to use:</a:t>
            </a:r>
          </a:p>
          <a:p>
            <a:pPr algn="just"/>
            <a:r>
              <a:rPr lang="en-US" dirty="0"/>
              <a:t>cookie-session does not require any database / resources on the server side, though the total session data cannot exceed the browser’s max cookie size.</a:t>
            </a:r>
          </a:p>
          <a:p>
            <a:pPr algn="just"/>
            <a:r>
              <a:rPr lang="en-US" dirty="0"/>
              <a:t>cookie-session can simplify certain load-balanced scenarios.</a:t>
            </a:r>
          </a:p>
          <a:p>
            <a:pPr algn="just"/>
            <a:r>
              <a:rPr lang="en-US" dirty="0"/>
              <a:t>cookie-session can be used to store a “light” session and include an identifier to look up a database-backed secondary store to reduce database lookups.</a:t>
            </a:r>
          </a:p>
        </p:txBody>
      </p:sp>
    </p:spTree>
    <p:extLst>
      <p:ext uri="{BB962C8B-B14F-4D97-AF65-F5344CB8AC3E}">
        <p14:creationId xmlns:p14="http://schemas.microsoft.com/office/powerpoint/2010/main" val="2580923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sz="quarter" idx="1"/>
          </p:nvPr>
        </p:nvSpPr>
        <p:spPr/>
        <p:txBody>
          <a:bodyPr>
            <a:normAutofit fontScale="92500" lnSpcReduction="10000"/>
          </a:bodyPr>
          <a:lstStyle/>
          <a:p>
            <a:pPr marL="137160" indent="0" algn="just">
              <a:buNone/>
            </a:pPr>
            <a:r>
              <a:rPr lang="en-US" b="1" dirty="0"/>
              <a:t>name</a:t>
            </a:r>
          </a:p>
          <a:p>
            <a:pPr marL="137160" indent="0" algn="just">
              <a:buNone/>
            </a:pPr>
            <a:r>
              <a:rPr lang="en-US" dirty="0"/>
              <a:t>The name of the cookie to set, defaults to session.</a:t>
            </a:r>
          </a:p>
          <a:p>
            <a:pPr marL="137160" indent="0" algn="just">
              <a:buNone/>
            </a:pPr>
            <a:endParaRPr lang="en-US" dirty="0"/>
          </a:p>
          <a:p>
            <a:pPr marL="137160" indent="0" algn="just">
              <a:buNone/>
            </a:pPr>
            <a:r>
              <a:rPr lang="en-US" b="1" dirty="0"/>
              <a:t>keys</a:t>
            </a:r>
          </a:p>
          <a:p>
            <a:pPr marL="137160" indent="0" algn="just">
              <a:buNone/>
            </a:pPr>
            <a:r>
              <a:rPr lang="en-US" dirty="0"/>
              <a:t>The list of keys to use to sign &amp; verify cookie values.</a:t>
            </a:r>
          </a:p>
          <a:p>
            <a:pPr marL="137160" indent="0" algn="just">
              <a:buNone/>
            </a:pPr>
            <a:endParaRPr lang="en-US" dirty="0"/>
          </a:p>
          <a:p>
            <a:pPr marL="137160" indent="0" algn="just">
              <a:buNone/>
            </a:pPr>
            <a:r>
              <a:rPr lang="en-US" b="1" dirty="0"/>
              <a:t>secret</a:t>
            </a:r>
          </a:p>
          <a:p>
            <a:pPr marL="137160" indent="0" algn="just">
              <a:buNone/>
            </a:pPr>
            <a:r>
              <a:rPr lang="en-US" dirty="0"/>
              <a:t>A string which will be used as single key if keys is not provided. The session secret is a key used for signing and/or encrypting cookies set by the application to maintain session state.</a:t>
            </a:r>
          </a:p>
        </p:txBody>
      </p:sp>
    </p:spTree>
    <p:extLst>
      <p:ext uri="{BB962C8B-B14F-4D97-AF65-F5344CB8AC3E}">
        <p14:creationId xmlns:p14="http://schemas.microsoft.com/office/powerpoint/2010/main" val="271925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Express.js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IN" dirty="0" err="1"/>
              <a:t>npm</a:t>
            </a:r>
            <a:r>
              <a:rPr lang="en-IN" dirty="0"/>
              <a:t> </a:t>
            </a:r>
            <a:r>
              <a:rPr lang="en-IN" dirty="0" err="1"/>
              <a:t>init</a:t>
            </a:r>
            <a:endParaRPr lang="en-IN" dirty="0"/>
          </a:p>
          <a:p>
            <a:pPr marL="457200" indent="-457200" algn="just"/>
            <a:r>
              <a:rPr lang="en-IN" dirty="0" err="1"/>
              <a:t>npm</a:t>
            </a:r>
            <a:r>
              <a:rPr lang="en-IN" dirty="0"/>
              <a:t> install --save express (to add to the dependencies list)</a:t>
            </a:r>
          </a:p>
        </p:txBody>
      </p:sp>
    </p:spTree>
    <p:extLst>
      <p:ext uri="{BB962C8B-B14F-4D97-AF65-F5344CB8AC3E}">
        <p14:creationId xmlns:p14="http://schemas.microsoft.com/office/powerpoint/2010/main" val="2726042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sz="quarter" idx="1"/>
          </p:nvPr>
        </p:nvSpPr>
        <p:spPr/>
        <p:txBody>
          <a:bodyPr>
            <a:normAutofit/>
          </a:bodyPr>
          <a:lstStyle/>
          <a:p>
            <a:pPr marL="137160" indent="0" algn="just">
              <a:buNone/>
            </a:pPr>
            <a:r>
              <a:rPr lang="en-US" b="1" dirty="0" err="1"/>
              <a:t>maxAge</a:t>
            </a:r>
            <a:endParaRPr lang="en-US" b="1" dirty="0"/>
          </a:p>
          <a:p>
            <a:pPr marL="137160" indent="0" algn="just">
              <a:buNone/>
            </a:pPr>
            <a:r>
              <a:rPr lang="en-US" dirty="0"/>
              <a:t>a number representing the milliseconds from </a:t>
            </a:r>
            <a:r>
              <a:rPr lang="en-US" dirty="0" err="1"/>
              <a:t>Date.now</a:t>
            </a:r>
            <a:r>
              <a:rPr lang="en-US" dirty="0"/>
              <a:t>() for expiry</a:t>
            </a:r>
          </a:p>
        </p:txBody>
      </p:sp>
    </p:spTree>
    <p:extLst>
      <p:ext uri="{BB962C8B-B14F-4D97-AF65-F5344CB8AC3E}">
        <p14:creationId xmlns:p14="http://schemas.microsoft.com/office/powerpoint/2010/main" val="277333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a:t>Create a session middleware with the given options.</a:t>
            </a:r>
          </a:p>
          <a:p>
            <a:pPr algn="just"/>
            <a:r>
              <a:rPr lang="en-US" b="1" dirty="0"/>
              <a:t>Note</a:t>
            </a:r>
            <a:r>
              <a:rPr lang="en-US" dirty="0"/>
              <a:t>: Session data is stored server-side.</a:t>
            </a:r>
          </a:p>
        </p:txBody>
      </p:sp>
    </p:spTree>
    <p:extLst>
      <p:ext uri="{BB962C8B-B14F-4D97-AF65-F5344CB8AC3E}">
        <p14:creationId xmlns:p14="http://schemas.microsoft.com/office/powerpoint/2010/main" val="21996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US" b="1" dirty="0"/>
              <a:t>secret</a:t>
            </a:r>
          </a:p>
          <a:p>
            <a:pPr algn="just" fontAlgn="base"/>
            <a:r>
              <a:rPr lang="en-US" dirty="0"/>
              <a:t>This is the secret used to sign the session ID cookie.</a:t>
            </a:r>
          </a:p>
          <a:p>
            <a:pPr algn="just" fontAlgn="base"/>
            <a:r>
              <a:rPr lang="en-US" dirty="0"/>
              <a:t>A </a:t>
            </a:r>
            <a:r>
              <a:rPr lang="en-US" b="1" dirty="0"/>
              <a:t>session secret</a:t>
            </a:r>
            <a:r>
              <a:rPr lang="en-US" dirty="0"/>
              <a:t> is a key used for encrypting cookies. Without the string, access to the </a:t>
            </a:r>
            <a:r>
              <a:rPr lang="en-US" b="1" dirty="0"/>
              <a:t>session</a:t>
            </a:r>
            <a:r>
              <a:rPr lang="en-US" dirty="0"/>
              <a:t> would essentially be denied.</a:t>
            </a:r>
          </a:p>
        </p:txBody>
      </p:sp>
    </p:spTree>
    <p:extLst>
      <p:ext uri="{BB962C8B-B14F-4D97-AF65-F5344CB8AC3E}">
        <p14:creationId xmlns:p14="http://schemas.microsoft.com/office/powerpoint/2010/main" val="370075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lnSpcReduction="10000"/>
          </a:bodyPr>
          <a:lstStyle/>
          <a:p>
            <a:pPr marL="137160" indent="0" algn="just" fontAlgn="base">
              <a:buNone/>
            </a:pPr>
            <a:r>
              <a:rPr lang="en-US" b="1" dirty="0"/>
              <a:t>resave</a:t>
            </a:r>
          </a:p>
          <a:p>
            <a:pPr algn="just" fontAlgn="base"/>
            <a:r>
              <a:rPr lang="en-US" dirty="0"/>
              <a:t>Forces the session to be saved back to the session store, even if the session was never modified during the request. </a:t>
            </a:r>
          </a:p>
          <a:p>
            <a:pPr algn="just" fontAlgn="base"/>
            <a:r>
              <a:rPr lang="en-US" dirty="0"/>
              <a:t>Depending on your store this may be necessary, but it can also create race conditions where a client makes two parallel requests to your server and changes made to the session in one request may get overwritten when the other request ends, even if it made no changes (this behavior also depends on what store you’re using).</a:t>
            </a:r>
          </a:p>
        </p:txBody>
      </p:sp>
    </p:spTree>
    <p:extLst>
      <p:ext uri="{BB962C8B-B14F-4D97-AF65-F5344CB8AC3E}">
        <p14:creationId xmlns:p14="http://schemas.microsoft.com/office/powerpoint/2010/main" val="4182315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IN" b="1" dirty="0" err="1"/>
              <a:t>saveUninitialized</a:t>
            </a:r>
            <a:endParaRPr lang="en-US" dirty="0"/>
          </a:p>
          <a:p>
            <a:pPr algn="just" fontAlgn="base"/>
            <a:r>
              <a:rPr lang="en-US" dirty="0"/>
              <a:t>Forces a session that is “uninitialized” to be saved to the store. </a:t>
            </a:r>
          </a:p>
          <a:p>
            <a:pPr algn="just" fontAlgn="base"/>
            <a:r>
              <a:rPr lang="en-US" dirty="0"/>
              <a:t>A session is uninitialized when it is new but not modified. </a:t>
            </a:r>
          </a:p>
          <a:p>
            <a:pPr algn="just" fontAlgn="base"/>
            <a:r>
              <a:rPr lang="en-US" dirty="0"/>
              <a:t>Choosing false is useful for implementing login sessions, reducing server storage usage, or complying with laws that require permission before setting a cookie.</a:t>
            </a:r>
          </a:p>
        </p:txBody>
      </p:sp>
    </p:spTree>
    <p:extLst>
      <p:ext uri="{BB962C8B-B14F-4D97-AF65-F5344CB8AC3E}">
        <p14:creationId xmlns:p14="http://schemas.microsoft.com/office/powerpoint/2010/main" val="4129835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Defining dynamic routes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US" dirty="0"/>
              <a:t>U</a:t>
            </a:r>
            <a:r>
              <a:rPr lang="en-US"/>
              <a:t>se </a:t>
            </a:r>
            <a:r>
              <a:rPr lang="en-US" dirty="0"/>
              <a:t>the </a:t>
            </a:r>
            <a:r>
              <a:rPr lang="en-US" b="1" i="1" dirty="0" err="1"/>
              <a:t>req.params</a:t>
            </a:r>
            <a:r>
              <a:rPr lang="en-US" dirty="0"/>
              <a:t> object to access all the parameters you pass in the </a:t>
            </a:r>
            <a:r>
              <a:rPr lang="en-US" dirty="0" err="1"/>
              <a:t>url</a:t>
            </a:r>
            <a:endParaRPr lang="en-US" dirty="0"/>
          </a:p>
        </p:txBody>
      </p:sp>
    </p:spTree>
    <p:extLst>
      <p:ext uri="{BB962C8B-B14F-4D97-AF65-F5344CB8AC3E}">
        <p14:creationId xmlns:p14="http://schemas.microsoft.com/office/powerpoint/2010/main" val="68902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express.Router</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a:t>Use the </a:t>
            </a:r>
            <a:r>
              <a:rPr lang="en-US" dirty="0" err="1"/>
              <a:t>express.Router</a:t>
            </a:r>
            <a:r>
              <a:rPr lang="en-US" dirty="0"/>
              <a:t> class to create modular, mountable route handlers</a:t>
            </a:r>
            <a:r>
              <a:rPr lang="en-US"/>
              <a:t>. </a:t>
            </a:r>
          </a:p>
          <a:p>
            <a:pPr algn="just"/>
            <a:r>
              <a:rPr lang="en-US"/>
              <a:t>A</a:t>
            </a:r>
            <a:r>
              <a:rPr lang="en-US" dirty="0"/>
              <a:t> Router instance is a complete middleware and routing system; for this reason, it is often referred to as a “mini-app”.</a:t>
            </a:r>
          </a:p>
        </p:txBody>
      </p:sp>
    </p:spTree>
    <p:extLst>
      <p:ext uri="{BB962C8B-B14F-4D97-AF65-F5344CB8AC3E}">
        <p14:creationId xmlns:p14="http://schemas.microsoft.com/office/powerpoint/2010/main" val="3459790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app.use</a:t>
            </a:r>
            <a:r>
              <a:rPr lang="en-IN" dirty="0">
                <a:effectLst/>
              </a:rPr>
              <a:t>()</a:t>
            </a:r>
          </a:p>
        </p:txBody>
      </p:sp>
      <p:sp>
        <p:nvSpPr>
          <p:cNvPr id="3" name="Content Placeholder 2"/>
          <p:cNvSpPr>
            <a:spLocks noGrp="1"/>
          </p:cNvSpPr>
          <p:nvPr>
            <p:ph sz="quarter" idx="1"/>
          </p:nvPr>
        </p:nvSpPr>
        <p:spPr/>
        <p:txBody>
          <a:bodyPr>
            <a:normAutofit/>
          </a:bodyPr>
          <a:lstStyle/>
          <a:p>
            <a:pPr algn="just"/>
            <a:r>
              <a:rPr lang="en-US" dirty="0" err="1"/>
              <a:t>app.use</a:t>
            </a:r>
            <a:r>
              <a:rPr lang="en-US" dirty="0"/>
              <a:t> applies the specified middleware to the main app middleware stack. </a:t>
            </a:r>
          </a:p>
          <a:p>
            <a:pPr algn="just"/>
            <a:r>
              <a:rPr lang="en-US" dirty="0"/>
              <a:t>When attaching middleware to the main app stack, the order of attachment matters; if you attach middleware A before middleware B, middleware A will always execute first. </a:t>
            </a:r>
          </a:p>
          <a:p>
            <a:pPr algn="just"/>
            <a:r>
              <a:rPr lang="en-US" dirty="0"/>
              <a:t>You can specify a path for which a particular middleware is applicable.</a:t>
            </a:r>
          </a:p>
        </p:txBody>
      </p:sp>
    </p:spTree>
    <p:extLst>
      <p:ext uri="{BB962C8B-B14F-4D97-AF65-F5344CB8AC3E}">
        <p14:creationId xmlns:p14="http://schemas.microsoft.com/office/powerpoint/2010/main" val="82055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app.use</a:t>
            </a:r>
            <a:r>
              <a:rPr lang="en-IN" dirty="0">
                <a:effectLst/>
              </a:rPr>
              <a:t>()</a:t>
            </a:r>
          </a:p>
        </p:txBody>
      </p:sp>
      <p:sp>
        <p:nvSpPr>
          <p:cNvPr id="3" name="Content Placeholder 2"/>
          <p:cNvSpPr>
            <a:spLocks noGrp="1"/>
          </p:cNvSpPr>
          <p:nvPr>
            <p:ph sz="quarter" idx="1"/>
          </p:nvPr>
        </p:nvSpPr>
        <p:spPr/>
        <p:txBody>
          <a:bodyPr>
            <a:normAutofit fontScale="70000" lnSpcReduction="20000"/>
          </a:bodyPr>
          <a:lstStyle/>
          <a:p>
            <a:pPr marL="137160" indent="0" algn="just">
              <a:buNone/>
            </a:pPr>
            <a:r>
              <a:rPr lang="en-US" dirty="0"/>
              <a:t>In the below example, “hello world” will always be logged before “happy holidays.”</a:t>
            </a:r>
          </a:p>
          <a:p>
            <a:pPr marL="137160" indent="0" algn="just">
              <a:buNone/>
            </a:pPr>
            <a:endParaRPr lang="en-US" dirty="0"/>
          </a:p>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console.log('hello world')</a:t>
            </a:r>
          </a:p>
          <a:p>
            <a:pPr marL="137160" indent="0" algn="just">
              <a:buNone/>
            </a:pPr>
            <a:r>
              <a:rPr lang="en-US" dirty="0"/>
              <a:t>  next()</a:t>
            </a:r>
          </a:p>
          <a:p>
            <a:pPr marL="137160" indent="0" algn="just">
              <a:buNone/>
            </a:pPr>
            <a:r>
              <a:rPr lang="en-US" dirty="0"/>
              <a:t>})</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console.log('happy holidays')</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93517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app.all</a:t>
            </a:r>
            <a:r>
              <a:rPr lang="en-IN" dirty="0">
                <a:effectLst/>
              </a:rPr>
              <a:t>()</a:t>
            </a:r>
          </a:p>
        </p:txBody>
      </p:sp>
      <p:sp>
        <p:nvSpPr>
          <p:cNvPr id="3" name="Content Placeholder 2"/>
          <p:cNvSpPr>
            <a:spLocks noGrp="1"/>
          </p:cNvSpPr>
          <p:nvPr>
            <p:ph sz="quarter" idx="1"/>
          </p:nvPr>
        </p:nvSpPr>
        <p:spPr/>
        <p:txBody>
          <a:bodyPr>
            <a:normAutofit/>
          </a:bodyPr>
          <a:lstStyle/>
          <a:p>
            <a:pPr algn="just"/>
            <a:r>
              <a:rPr lang="en-US" dirty="0" err="1"/>
              <a:t>app.all</a:t>
            </a:r>
            <a:r>
              <a:rPr lang="en-US" dirty="0"/>
              <a:t> on the other hand will attach to the app’s implicit router. </a:t>
            </a:r>
          </a:p>
          <a:p>
            <a:pPr algn="just"/>
            <a:r>
              <a:rPr lang="en-US" dirty="0" err="1"/>
              <a:t>app.all</a:t>
            </a:r>
            <a:r>
              <a:rPr lang="en-US" dirty="0"/>
              <a:t> attaches a particular piece of middleware to all HTTP methods, and if attached in the main </a:t>
            </a:r>
            <a:r>
              <a:rPr lang="en-US" dirty="0" err="1"/>
              <a:t>config</a:t>
            </a:r>
            <a:r>
              <a:rPr lang="en-US" dirty="0"/>
              <a:t> file will globally apply the middleware to all requests made to your app. </a:t>
            </a:r>
          </a:p>
          <a:p>
            <a:pPr algn="just"/>
            <a:r>
              <a:rPr lang="en-US" dirty="0"/>
              <a:t>Like </a:t>
            </a:r>
            <a:r>
              <a:rPr lang="en-US" dirty="0" err="1"/>
              <a:t>app.use</a:t>
            </a:r>
            <a:r>
              <a:rPr lang="en-US" dirty="0"/>
              <a:t>, it is also possible to specify a path for which the middleware should be applied.</a:t>
            </a:r>
          </a:p>
        </p:txBody>
      </p:sp>
    </p:spTree>
    <p:extLst>
      <p:ext uri="{BB962C8B-B14F-4D97-AF65-F5344CB8AC3E}">
        <p14:creationId xmlns:p14="http://schemas.microsoft.com/office/powerpoint/2010/main" val="181891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Use the following command to install express:</a:t>
            </a:r>
          </a:p>
          <a:p>
            <a:pPr marL="457200" indent="-457200" algn="just"/>
            <a:endParaRPr lang="en-US" dirty="0"/>
          </a:p>
          <a:p>
            <a:pPr marL="0" indent="0" algn="just">
              <a:buNone/>
            </a:pPr>
            <a:r>
              <a:rPr lang="en-IN" dirty="0"/>
              <a:t>		</a:t>
            </a:r>
            <a:r>
              <a:rPr lang="en-IN" dirty="0" err="1"/>
              <a:t>npm</a:t>
            </a:r>
            <a:r>
              <a:rPr lang="en-IN" dirty="0"/>
              <a:t> install express --save </a:t>
            </a:r>
          </a:p>
          <a:p>
            <a:pPr marL="0" indent="0" algn="just">
              <a:buNone/>
            </a:pPr>
            <a:endParaRPr lang="en-US" dirty="0"/>
          </a:p>
          <a:p>
            <a:pPr marL="457200" indent="-457200" algn="just"/>
            <a:r>
              <a:rPr lang="en-US" dirty="0"/>
              <a:t>The above command install express in </a:t>
            </a:r>
            <a:r>
              <a:rPr lang="en-US" dirty="0" err="1"/>
              <a:t>node_module</a:t>
            </a:r>
            <a:r>
              <a:rPr lang="en-US" dirty="0"/>
              <a:t> directory and create a directory named express inside the </a:t>
            </a:r>
            <a:r>
              <a:rPr lang="en-US" dirty="0" err="1"/>
              <a:t>node_module</a:t>
            </a:r>
            <a:r>
              <a:rPr lang="en-US" dirty="0"/>
              <a:t>. You should install some other important modules along with express</a:t>
            </a:r>
          </a:p>
        </p:txBody>
      </p:sp>
    </p:spTree>
    <p:extLst>
      <p:ext uri="{BB962C8B-B14F-4D97-AF65-F5344CB8AC3E}">
        <p14:creationId xmlns:p14="http://schemas.microsoft.com/office/powerpoint/2010/main" val="4041644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app.all</a:t>
            </a:r>
            <a:r>
              <a:rPr lang="en-IN" dirty="0">
                <a:effectLst/>
              </a:rPr>
              <a:t>()</a:t>
            </a:r>
          </a:p>
        </p:txBody>
      </p:sp>
      <p:sp>
        <p:nvSpPr>
          <p:cNvPr id="3" name="Content Placeholder 2"/>
          <p:cNvSpPr>
            <a:spLocks noGrp="1"/>
          </p:cNvSpPr>
          <p:nvPr>
            <p:ph sz="quarter" idx="1"/>
          </p:nvPr>
        </p:nvSpPr>
        <p:spPr/>
        <p:txBody>
          <a:bodyPr>
            <a:normAutofit/>
          </a:bodyPr>
          <a:lstStyle/>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app.all</a:t>
            </a:r>
            <a:r>
              <a:rPr lang="en-US" dirty="0"/>
              <a:t>('/</a:t>
            </a:r>
            <a:r>
              <a:rPr lang="en-US" dirty="0" err="1"/>
              <a:t>api</a:t>
            </a:r>
            <a:r>
              <a:rPr lang="en-US" dirty="0"/>
              <a:t>/*', function(</a:t>
            </a:r>
            <a:r>
              <a:rPr lang="en-US" dirty="0" err="1"/>
              <a:t>req</a:t>
            </a:r>
            <a:r>
              <a:rPr lang="en-US" dirty="0"/>
              <a:t>, res, next) {</a:t>
            </a:r>
          </a:p>
          <a:p>
            <a:pPr marL="137160" indent="0" algn="just">
              <a:buNone/>
            </a:pPr>
            <a:r>
              <a:rPr lang="en-US" dirty="0"/>
              <a:t>  console.log('only applied for routes that begin with /</a:t>
            </a:r>
            <a:r>
              <a:rPr lang="en-US" dirty="0" err="1"/>
              <a:t>api</a:t>
            </a:r>
            <a:r>
              <a:rPr lang="en-US" dirty="0"/>
              <a:t>')</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36591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sp>
        <p:nvSpPr>
          <p:cNvPr id="3" name="Content Placeholder 2"/>
          <p:cNvSpPr>
            <a:spLocks noGrp="1"/>
          </p:cNvSpPr>
          <p:nvPr>
            <p:ph sz="quarter" idx="1"/>
          </p:nvPr>
        </p:nvSpPr>
        <p:spPr/>
        <p:txBody>
          <a:bodyPr>
            <a:normAutofit/>
          </a:bodyPr>
          <a:lstStyle/>
          <a:p>
            <a:pPr algn="just"/>
            <a:r>
              <a:rPr lang="en-US" dirty="0"/>
              <a:t>Express Validator is an Express middleware library that you can incorporate in your apps for server-side data validation.</a:t>
            </a:r>
          </a:p>
          <a:p>
            <a:pPr algn="just"/>
            <a:endParaRPr lang="en-US" dirty="0"/>
          </a:p>
          <a:p>
            <a:pPr algn="just"/>
            <a:r>
              <a:rPr lang="en-US" dirty="0"/>
              <a:t>The best way to handle validation on any kind of input coming from outside in Express is by using the express-validator package:</a:t>
            </a:r>
          </a:p>
          <a:p>
            <a:pPr algn="just"/>
            <a:endParaRPr lang="en-US" dirty="0"/>
          </a:p>
          <a:p>
            <a:pPr algn="just"/>
            <a:r>
              <a:rPr lang="en-US" dirty="0" err="1"/>
              <a:t>npm</a:t>
            </a:r>
            <a:r>
              <a:rPr lang="en-US" dirty="0"/>
              <a:t> install express-validator</a:t>
            </a:r>
          </a:p>
          <a:p>
            <a:pPr marL="13716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3741436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sp>
        <p:nvSpPr>
          <p:cNvPr id="3" name="Content Placeholder 2"/>
          <p:cNvSpPr>
            <a:spLocks noGrp="1"/>
          </p:cNvSpPr>
          <p:nvPr>
            <p:ph sz="quarter" idx="1"/>
          </p:nvPr>
        </p:nvSpPr>
        <p:spPr/>
        <p:txBody>
          <a:bodyPr>
            <a:normAutofit/>
          </a:bodyPr>
          <a:lstStyle/>
          <a:p>
            <a:pPr algn="just"/>
            <a:r>
              <a:rPr lang="en-US" dirty="0"/>
              <a:t>You require the check and </a:t>
            </a:r>
            <a:r>
              <a:rPr lang="en-US" dirty="0" err="1"/>
              <a:t>validationResult</a:t>
            </a:r>
            <a:r>
              <a:rPr lang="en-US" dirty="0"/>
              <a:t> objects from the package:</a:t>
            </a:r>
          </a:p>
          <a:p>
            <a:pPr algn="just"/>
            <a:r>
              <a:rPr lang="en-US" dirty="0" err="1"/>
              <a:t>const</a:t>
            </a:r>
            <a:r>
              <a:rPr lang="en-US" dirty="0"/>
              <a:t> { check, </a:t>
            </a:r>
            <a:r>
              <a:rPr lang="en-US" dirty="0" err="1"/>
              <a:t>validationResult</a:t>
            </a:r>
            <a:r>
              <a:rPr lang="en-US" dirty="0"/>
              <a:t> } = require('express-validator');</a:t>
            </a:r>
          </a:p>
          <a:p>
            <a:pPr algn="just"/>
            <a:r>
              <a:rPr lang="en-US" dirty="0"/>
              <a:t>We pass an array of check() calls as the second argument of the post() call. Every check() call accepts the parameter name as argument. Then we call </a:t>
            </a:r>
            <a:r>
              <a:rPr lang="en-US" dirty="0" err="1"/>
              <a:t>validationResult</a:t>
            </a:r>
            <a:r>
              <a:rPr lang="en-US" dirty="0"/>
              <a:t>() to verify there were no validation errors. If there are any, we tell them to </a:t>
            </a:r>
            <a:r>
              <a:rPr lang="en-US"/>
              <a:t>the client</a:t>
            </a:r>
            <a:endParaRPr lang="en-US" dirty="0"/>
          </a:p>
        </p:txBody>
      </p:sp>
    </p:spTree>
    <p:extLst>
      <p:ext uri="{BB962C8B-B14F-4D97-AF65-F5344CB8AC3E}">
        <p14:creationId xmlns:p14="http://schemas.microsoft.com/office/powerpoint/2010/main" val="3553612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0" y="260648"/>
            <a:ext cx="914400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440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formidable</a:t>
            </a:r>
          </a:p>
        </p:txBody>
      </p:sp>
      <p:sp>
        <p:nvSpPr>
          <p:cNvPr id="3" name="Content Placeholder 2"/>
          <p:cNvSpPr>
            <a:spLocks noGrp="1"/>
          </p:cNvSpPr>
          <p:nvPr>
            <p:ph sz="quarter" idx="1"/>
          </p:nvPr>
        </p:nvSpPr>
        <p:spPr/>
        <p:txBody>
          <a:bodyPr>
            <a:normAutofit/>
          </a:bodyPr>
          <a:lstStyle/>
          <a:p>
            <a:pPr marL="137160" indent="0" algn="just">
              <a:buNone/>
            </a:pPr>
            <a:r>
              <a:rPr lang="en-US" dirty="0"/>
              <a:t>A </a:t>
            </a:r>
            <a:r>
              <a:rPr lang="en-US" b="1" dirty="0"/>
              <a:t>Node</a:t>
            </a:r>
            <a:r>
              <a:rPr lang="en-US" dirty="0"/>
              <a:t>. </a:t>
            </a:r>
            <a:r>
              <a:rPr lang="en-US" b="1" dirty="0" err="1"/>
              <a:t>js</a:t>
            </a:r>
            <a:r>
              <a:rPr lang="en-US" dirty="0"/>
              <a:t> module for parsing form data, especially file uploads.</a:t>
            </a:r>
          </a:p>
        </p:txBody>
      </p:sp>
    </p:spTree>
    <p:extLst>
      <p:ext uri="{BB962C8B-B14F-4D97-AF65-F5344CB8AC3E}">
        <p14:creationId xmlns:p14="http://schemas.microsoft.com/office/powerpoint/2010/main" val="153791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multer</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err="1"/>
              <a:t>Multer</a:t>
            </a:r>
            <a:r>
              <a:rPr lang="en-US" dirty="0"/>
              <a:t> is a node.js middleware for handling multipart/form-data, which is primarily used for uploading files</a:t>
            </a:r>
          </a:p>
        </p:txBody>
      </p:sp>
    </p:spTree>
    <p:extLst>
      <p:ext uri="{BB962C8B-B14F-4D97-AF65-F5344CB8AC3E}">
        <p14:creationId xmlns:p14="http://schemas.microsoft.com/office/powerpoint/2010/main" val="3424658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45F1-58C2-F751-FE78-A98F0AFC2D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A81B6D-4B64-2941-90D7-89600DA130F7}"/>
              </a:ext>
            </a:extLst>
          </p:cNvPr>
          <p:cNvSpPr>
            <a:spLocks noGrp="1"/>
          </p:cNvSpPr>
          <p:nvPr>
            <p:ph sz="quarter" idx="1"/>
          </p:nvPr>
        </p:nvSpPr>
        <p:spPr/>
        <p:txBody>
          <a:bodyPr/>
          <a:lstStyle/>
          <a:p>
            <a:r>
              <a:rPr lang="en-IN"/>
              <a:t>http://expressjs.com/en/guide/writing-middleware.html</a:t>
            </a:r>
          </a:p>
        </p:txBody>
      </p:sp>
    </p:spTree>
    <p:extLst>
      <p:ext uri="{BB962C8B-B14F-4D97-AF65-F5344CB8AC3E}">
        <p14:creationId xmlns:p14="http://schemas.microsoft.com/office/powerpoint/2010/main" val="38507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err="1"/>
              <a:t>var</a:t>
            </a:r>
            <a:r>
              <a:rPr lang="en-US" dirty="0"/>
              <a:t> express = require('express');</a:t>
            </a:r>
          </a:p>
          <a:p>
            <a:pPr marL="0" indent="0" algn="just">
              <a:buNone/>
            </a:pPr>
            <a:r>
              <a:rPr lang="en-US" dirty="0" err="1"/>
              <a:t>var</a:t>
            </a:r>
            <a:r>
              <a:rPr lang="en-US" dirty="0"/>
              <a:t> app = express();</a:t>
            </a:r>
          </a:p>
          <a:p>
            <a:pPr marL="0" indent="0" algn="just">
              <a:buNone/>
            </a:pPr>
            <a:endParaRPr lang="en-US" dirty="0"/>
          </a:p>
          <a:p>
            <a:pPr marL="0" indent="0" algn="just">
              <a:buNone/>
            </a:pPr>
            <a:r>
              <a:rPr lang="en-US" dirty="0" err="1"/>
              <a:t>app.get</a:t>
            </a:r>
            <a:r>
              <a:rPr lang="en-US" dirty="0"/>
              <a:t>('/hello', function(req, res){</a:t>
            </a:r>
          </a:p>
          <a:p>
            <a:pPr marL="0" indent="0" algn="just">
              <a:buNone/>
            </a:pPr>
            <a:r>
              <a:rPr lang="en-US" dirty="0"/>
              <a:t>   </a:t>
            </a:r>
            <a:r>
              <a:rPr lang="en-US" dirty="0" err="1"/>
              <a:t>res.send</a:t>
            </a:r>
            <a:r>
              <a:rPr lang="en-US" dirty="0"/>
              <a:t>("Hello world!");</a:t>
            </a:r>
          </a:p>
          <a:p>
            <a:pPr marL="0" indent="0" algn="just">
              <a:buNone/>
            </a:pPr>
            <a:r>
              <a:rPr lang="en-US" dirty="0"/>
              <a:t>});</a:t>
            </a:r>
          </a:p>
          <a:p>
            <a:pPr marL="0" indent="0" algn="just">
              <a:buNone/>
            </a:pPr>
            <a:endParaRPr lang="en-US" dirty="0"/>
          </a:p>
          <a:p>
            <a:pPr marL="0" indent="0" algn="just">
              <a:buNone/>
            </a:pPr>
            <a:r>
              <a:rPr lang="en-US" dirty="0" err="1"/>
              <a:t>app.listen</a:t>
            </a:r>
            <a:r>
              <a:rPr lang="en-US" dirty="0"/>
              <a:t>(3000);</a:t>
            </a:r>
          </a:p>
        </p:txBody>
      </p:sp>
    </p:spTree>
    <p:extLst>
      <p:ext uri="{BB962C8B-B14F-4D97-AF65-F5344CB8AC3E}">
        <p14:creationId xmlns:p14="http://schemas.microsoft.com/office/powerpoint/2010/main" val="213638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a:t>If we run our application and go to </a:t>
            </a:r>
            <a:r>
              <a:rPr lang="en-US" b="1" dirty="0"/>
              <a:t>localhost:3000/hello</a:t>
            </a:r>
            <a:r>
              <a:rPr lang="en-US" dirty="0"/>
              <a:t>, the server receives a get request at route </a:t>
            </a:r>
            <a:r>
              <a:rPr lang="en-US" b="1" dirty="0"/>
              <a:t>"/hello"</a:t>
            </a:r>
            <a:r>
              <a:rPr lang="en-US" dirty="0"/>
              <a:t>, our Express app executes the </a:t>
            </a:r>
            <a:r>
              <a:rPr lang="en-US" b="1" dirty="0"/>
              <a:t>callback</a:t>
            </a:r>
            <a:r>
              <a:rPr lang="en-US" dirty="0"/>
              <a:t> function attached to this route and sends </a:t>
            </a:r>
            <a:r>
              <a:rPr lang="en-US" b="1" dirty="0"/>
              <a:t>"Hello World!"</a:t>
            </a:r>
            <a:r>
              <a:rPr lang="en-US" dirty="0"/>
              <a:t> as the response.</a:t>
            </a:r>
          </a:p>
        </p:txBody>
      </p:sp>
    </p:spTree>
    <p:extLst>
      <p:ext uri="{BB962C8B-B14F-4D97-AF65-F5344CB8AC3E}">
        <p14:creationId xmlns:p14="http://schemas.microsoft.com/office/powerpoint/2010/main" val="272464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Request Object</a:t>
            </a:r>
          </a:p>
        </p:txBody>
      </p:sp>
      <p:sp>
        <p:nvSpPr>
          <p:cNvPr id="3" name="Content Placeholder 2"/>
          <p:cNvSpPr>
            <a:spLocks noGrp="1"/>
          </p:cNvSpPr>
          <p:nvPr>
            <p:ph sz="quarter" idx="1"/>
          </p:nvPr>
        </p:nvSpPr>
        <p:spPr/>
        <p:txBody>
          <a:bodyPr>
            <a:normAutofit/>
          </a:bodyPr>
          <a:lstStyle/>
          <a:p>
            <a:pPr algn="just"/>
            <a:r>
              <a:rPr lang="en-US" dirty="0"/>
              <a:t>Express.js Request and Response objects are the parameters of the callback function which is used in Express applications.</a:t>
            </a:r>
          </a:p>
          <a:p>
            <a:pPr algn="just"/>
            <a:r>
              <a:rPr lang="en-US" dirty="0"/>
              <a:t>The express.js request object represents the HTTP request and has properties for the request query string, parameters, body, HTTP headers, and so on.</a:t>
            </a:r>
          </a:p>
        </p:txBody>
      </p:sp>
    </p:spTree>
    <p:extLst>
      <p:ext uri="{BB962C8B-B14F-4D97-AF65-F5344CB8AC3E}">
        <p14:creationId xmlns:p14="http://schemas.microsoft.com/office/powerpoint/2010/main" val="30163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Response Object</a:t>
            </a:r>
          </a:p>
        </p:txBody>
      </p:sp>
      <p:sp>
        <p:nvSpPr>
          <p:cNvPr id="3" name="Content Placeholder 2"/>
          <p:cNvSpPr>
            <a:spLocks noGrp="1"/>
          </p:cNvSpPr>
          <p:nvPr>
            <p:ph sz="quarter" idx="1"/>
          </p:nvPr>
        </p:nvSpPr>
        <p:spPr/>
        <p:txBody>
          <a:bodyPr>
            <a:normAutofit/>
          </a:bodyPr>
          <a:lstStyle/>
          <a:p>
            <a:pPr algn="just"/>
            <a:r>
              <a:rPr lang="en-US" dirty="0"/>
              <a:t>The Response object (res) specifies the HTTP response which is sent by an Express app when it gets an HTTP request.</a:t>
            </a:r>
          </a:p>
        </p:txBody>
      </p:sp>
    </p:spTree>
    <p:extLst>
      <p:ext uri="{BB962C8B-B14F-4D97-AF65-F5344CB8AC3E}">
        <p14:creationId xmlns:p14="http://schemas.microsoft.com/office/powerpoint/2010/main" val="1020715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1998</TotalTime>
  <Words>2769</Words>
  <Application>Microsoft Office PowerPoint</Application>
  <PresentationFormat>On-screen Show (4:3)</PresentationFormat>
  <Paragraphs>290</Paragraphs>
  <Slides>56</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Calibri</vt:lpstr>
      <vt:lpstr>Georgia</vt:lpstr>
      <vt:lpstr>Wingdings</vt:lpstr>
      <vt:lpstr>Wingdings 2</vt:lpstr>
      <vt:lpstr>Civic</vt:lpstr>
      <vt:lpstr>PowerPoint Presentation</vt:lpstr>
      <vt:lpstr>Express</vt:lpstr>
      <vt:lpstr>Install Express.js</vt:lpstr>
      <vt:lpstr>Install Express.js</vt:lpstr>
      <vt:lpstr>Install Express</vt:lpstr>
      <vt:lpstr>First program</vt:lpstr>
      <vt:lpstr>First program</vt:lpstr>
      <vt:lpstr>Express.js Request Object</vt:lpstr>
      <vt:lpstr>Express.js Response Object</vt:lpstr>
      <vt:lpstr>PowerPoint Presentation</vt:lpstr>
      <vt:lpstr>PowerPoint Presentation</vt:lpstr>
      <vt:lpstr>PowerPoint Presentation</vt:lpstr>
      <vt:lpstr>GET and POST Request</vt:lpstr>
      <vt:lpstr>res.sendFile()</vt:lpstr>
      <vt:lpstr>res.sendFile()</vt:lpstr>
      <vt:lpstr>req.query</vt:lpstr>
      <vt:lpstr>body-parser</vt:lpstr>
      <vt:lpstr>Express routing</vt:lpstr>
      <vt:lpstr>Express routing</vt:lpstr>
      <vt:lpstr>Express routing</vt:lpstr>
      <vt:lpstr>Express routing</vt:lpstr>
      <vt:lpstr>Express routing</vt:lpstr>
      <vt:lpstr>Route methods</vt:lpstr>
      <vt:lpstr>Middlewares</vt:lpstr>
      <vt:lpstr>Middleware function myLogger</vt:lpstr>
      <vt:lpstr>Middleware function myLogger</vt:lpstr>
      <vt:lpstr>Middleware function myLogger</vt:lpstr>
      <vt:lpstr>Middleware function myLogger</vt:lpstr>
      <vt:lpstr>Middleware function myLogger</vt:lpstr>
      <vt:lpstr>Middleware function myLogger</vt:lpstr>
      <vt:lpstr>Types of middleware</vt:lpstr>
      <vt:lpstr>Types of middleware</vt:lpstr>
      <vt:lpstr>Types of middleware</vt:lpstr>
      <vt:lpstr>res.download</vt:lpstr>
      <vt:lpstr>cookie-parser</vt:lpstr>
      <vt:lpstr>cookie-parser</vt:lpstr>
      <vt:lpstr>cookie-session</vt:lpstr>
      <vt:lpstr>cookie-session</vt:lpstr>
      <vt:lpstr>cookieSession(options)</vt:lpstr>
      <vt:lpstr>cookieSession(options)</vt:lpstr>
      <vt:lpstr>express-session</vt:lpstr>
      <vt:lpstr>express-session(options)</vt:lpstr>
      <vt:lpstr>express-session(options)</vt:lpstr>
      <vt:lpstr>express-session(options)</vt:lpstr>
      <vt:lpstr>Defining dynamic routes</vt:lpstr>
      <vt:lpstr>express.Router</vt:lpstr>
      <vt:lpstr>app.use()</vt:lpstr>
      <vt:lpstr>app.use()</vt:lpstr>
      <vt:lpstr>app.all()</vt:lpstr>
      <vt:lpstr>app.all()</vt:lpstr>
      <vt:lpstr>Express validator</vt:lpstr>
      <vt:lpstr>Express validator</vt:lpstr>
      <vt:lpstr>Express validator</vt:lpstr>
      <vt:lpstr>formidable</vt:lpstr>
      <vt:lpstr>multer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ALLAM</cp:lastModifiedBy>
  <cp:revision>200</cp:revision>
  <dcterms:created xsi:type="dcterms:W3CDTF">2020-07-17T10:32:53Z</dcterms:created>
  <dcterms:modified xsi:type="dcterms:W3CDTF">2022-09-01T06:25:59Z</dcterms:modified>
</cp:coreProperties>
</file>