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4" r:id="rId13"/>
    <p:sldId id="2146847063" r:id="rId14"/>
    <p:sldId id="268" r:id="rId15"/>
    <p:sldId id="2146847055" r:id="rId16"/>
    <p:sldId id="269" r:id="rId17"/>
    <p:sldId id="2146847059" r:id="rId18"/>
    <p:sldId id="2146847060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960780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Power System Fault Detection and Classification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Vineet Verma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GL Bajaj Institute Of Technology and Management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Department - Information Technology (IT)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F6652B-4E73-78FC-C814-2228D256A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38" y="1127056"/>
            <a:ext cx="11132979" cy="50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9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system successfully detects and classifies different types of power system faults using machine learning techniques, ensuring rapid and accurate fault identification.</a:t>
            </a:r>
          </a:p>
          <a:p>
            <a:r>
              <a:rPr lang="en-US" sz="2000" dirty="0"/>
              <a:t>This approach enables electrical utilities to respond faster to faults, reduce downtime, and maintain grid stability and reliability.</a:t>
            </a:r>
          </a:p>
          <a:p>
            <a:r>
              <a:rPr lang="en-US" sz="2000" dirty="0"/>
              <a:t>The results highlight the significance of integrating machine learning into power systems for real-time monitoring and intelligent fault management. By leveraging such data-driven solutions, power distribution networks can become more efficient, resilient, and future-ready.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Real-Time Integration:</a:t>
            </a:r>
            <a:r>
              <a:rPr lang="en-US" sz="2000" dirty="0"/>
              <a:t> Connect with SCADA/smart meters for live fault detection.</a:t>
            </a:r>
          </a:p>
          <a:p>
            <a:r>
              <a:rPr lang="en-US" sz="2000" b="1" dirty="0"/>
              <a:t>Fault Location Estimation:</a:t>
            </a:r>
            <a:r>
              <a:rPr lang="en-US" sz="2000" dirty="0"/>
              <a:t> Extend model to pinpoint fault locations on the grid.</a:t>
            </a:r>
          </a:p>
          <a:p>
            <a:r>
              <a:rPr lang="en-US" sz="2000" b="1" dirty="0"/>
              <a:t>Edge Deployment:</a:t>
            </a:r>
            <a:r>
              <a:rPr lang="en-US" sz="2000" dirty="0"/>
              <a:t> Deploy lightweight models on substations for on-site analysis.</a:t>
            </a:r>
          </a:p>
          <a:p>
            <a:r>
              <a:rPr lang="en-US" sz="2000" b="1" dirty="0"/>
              <a:t>Renewable Support:</a:t>
            </a:r>
            <a:r>
              <a:rPr lang="en-US" sz="2000" dirty="0"/>
              <a:t> Adapt system for dynamic behavior from solar and wind sources.</a:t>
            </a:r>
          </a:p>
          <a:p>
            <a:r>
              <a:rPr lang="en-US" sz="2000" b="1" dirty="0"/>
              <a:t>Scalability:</a:t>
            </a:r>
            <a:r>
              <a:rPr lang="en-US" sz="2000" dirty="0"/>
              <a:t> Scale to large power grids using cloud-native and distributed systems.</a:t>
            </a:r>
          </a:p>
          <a:p>
            <a:r>
              <a:rPr lang="en-US" sz="2000" b="1" dirty="0"/>
              <a:t>Automated Alerts:</a:t>
            </a:r>
            <a:r>
              <a:rPr lang="en-US" sz="2000" dirty="0"/>
              <a:t> Use IBM Cloud to trigger real-time alerts and maintenance actions.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500" dirty="0"/>
              <a:t>ChatGPT </a:t>
            </a:r>
          </a:p>
          <a:p>
            <a:pPr marL="305435" indent="-305435"/>
            <a:r>
              <a:rPr lang="en-IN" sz="2500" dirty="0"/>
              <a:t>IBM cloud platform</a:t>
            </a:r>
          </a:p>
          <a:p>
            <a:pPr marL="305435" indent="-305435"/>
            <a:r>
              <a:rPr lang="en-US" sz="2500" b="1" dirty="0"/>
              <a:t>Research Paper</a:t>
            </a:r>
            <a:r>
              <a:rPr lang="en-US" sz="2500" dirty="0"/>
              <a:t> – </a:t>
            </a:r>
            <a:r>
              <a:rPr lang="en-US" sz="2500" i="1" dirty="0"/>
              <a:t>“Power System Fault Detection and Classification Using Machine Learning”</a:t>
            </a:r>
            <a:r>
              <a:rPr lang="en-US" sz="2500" dirty="0"/>
              <a:t> – </a:t>
            </a:r>
            <a:r>
              <a:rPr lang="en-US" sz="2500" dirty="0">
                <a:hlinkClick r:id="rId2"/>
              </a:rPr>
              <a:t>Link to paper</a:t>
            </a:r>
            <a:endParaRPr lang="en-US" sz="2500" dirty="0"/>
          </a:p>
          <a:p>
            <a:pPr marL="305435" indent="-305435"/>
            <a:r>
              <a:rPr lang="en-IN" sz="2500" dirty="0"/>
              <a:t>Project Link – </a:t>
            </a:r>
          </a:p>
          <a:p>
            <a:pPr marL="0" indent="0">
              <a:buNone/>
            </a:pPr>
            <a:r>
              <a:rPr lang="en-IN" sz="2500" dirty="0"/>
              <a:t>https://dataplatform.cloud.ibm.com/projects/846904b4-ea60-4dee-b506-01ca07e1daa7?context=cpdaas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ACE32-0FAF-9808-34DC-557FE054D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547" y="1361082"/>
            <a:ext cx="6618906" cy="496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F3398-7D5E-27DC-7434-4F6645E71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1232452"/>
            <a:ext cx="7027173" cy="528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4F9159-009A-99B6-19BE-40E35D97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39" y="1435100"/>
            <a:ext cx="8038921" cy="495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dirty="0"/>
              <a:t>Design a machine learning model to detect and classify different types of faults in a power distribution system. Using electrical measurement data (e.g., voltage and current phasors), the model should be able to distinguish between normal operating conditions and various fault conditions (such as line-to-ground, line-to-line, or three-phase faults). The objective is to enable rapid and accurate fault identification, which is crucial for maintaining power grid stability and reliability. 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71B85-3DEF-5C14-B287-0B4196A37A0C}"/>
              </a:ext>
            </a:extLst>
          </p:cNvPr>
          <p:cNvSpPr txBox="1"/>
          <p:nvPr/>
        </p:nvSpPr>
        <p:spPr>
          <a:xfrm>
            <a:off x="581192" y="1232452"/>
            <a:ext cx="1046352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b="1" dirty="0"/>
              <a:t>Data Acquisition &amp; Understanding</a:t>
            </a:r>
            <a:br>
              <a:rPr lang="en-IN" sz="1400" dirty="0"/>
            </a:br>
            <a:r>
              <a:rPr lang="en-IN" sz="1400" dirty="0"/>
              <a:t>Utilize the Kaggle dataset containing electrical parameters (Voltage, Current, etc.) under normal and various fault conditions.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b="1" dirty="0"/>
              <a:t>Data Preprocessing</a:t>
            </a: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Handle missing or inconsistent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Normalize/standardize voltage &amp; current readings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Encode fault types for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Perform feature selection to focus on key electrical signatures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b="1" dirty="0"/>
              <a:t>Model Design</a:t>
            </a: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Implement supervised machine learning algorithms (e.g., Random Forest, SVM, or Neural Networks)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Train models to classify: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400" dirty="0"/>
              <a:t>Line-to-Ground Fault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400" dirty="0"/>
              <a:t>Line-to-Line Fault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400" dirty="0"/>
              <a:t>Three-Phase Fault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400" dirty="0"/>
              <a:t>No Fault (Normal)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b="1" dirty="0"/>
              <a:t>Cloud Integration – IBM Cloud Lite</a:t>
            </a: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Use </a:t>
            </a:r>
            <a:r>
              <a:rPr lang="en-IN" sz="1400" b="1" dirty="0"/>
              <a:t>IBM Watson Studio</a:t>
            </a:r>
            <a:r>
              <a:rPr lang="en-IN" sz="1400" dirty="0"/>
              <a:t> for model development and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Deploy trained model as a </a:t>
            </a:r>
            <a:r>
              <a:rPr lang="en-IN" sz="1400" b="1" dirty="0"/>
              <a:t>REST API</a:t>
            </a:r>
            <a:r>
              <a:rPr lang="en-IN" sz="1400" dirty="0"/>
              <a:t> using </a:t>
            </a:r>
            <a:r>
              <a:rPr lang="en-IN" sz="1400" b="1" dirty="0"/>
              <a:t>IBM Cloud Functions</a:t>
            </a:r>
            <a:r>
              <a:rPr lang="en-IN" sz="1400" dirty="0"/>
              <a:t> or </a:t>
            </a:r>
            <a:r>
              <a:rPr lang="en-IN" sz="1400" b="1" dirty="0"/>
              <a:t>IBM Cloud Foundry</a:t>
            </a: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Monitor performance and enable online predictions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b="1" dirty="0"/>
              <a:t>Evaluation &amp; Optimization</a:t>
            </a: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Assess using accuracy, precision, recall, and F1-score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Use confusion matrix for detailed fault classification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Fine-tune hyperparameters for optimal 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b="1" dirty="0"/>
              <a:t>Outcome</a:t>
            </a:r>
            <a:br>
              <a:rPr lang="en-IN" sz="1400" dirty="0"/>
            </a:br>
            <a:r>
              <a:rPr lang="en-IN" sz="1400" dirty="0"/>
              <a:t>A reliable ML system that can automatically detect and classify faults, enabling </a:t>
            </a:r>
            <a:r>
              <a:rPr lang="en-IN" sz="1400" b="1" dirty="0"/>
              <a:t>faster fault response</a:t>
            </a:r>
            <a:r>
              <a:rPr lang="en-IN" sz="1400" dirty="0"/>
              <a:t> and </a:t>
            </a:r>
            <a:r>
              <a:rPr lang="en-IN" sz="1400" b="1" dirty="0"/>
              <a:t>power grid stability</a:t>
            </a:r>
            <a:r>
              <a:rPr lang="en-IN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The "System Approach" section outlines the overall strategy and methodology for developing and implementing the Power System Fault Detection and Classification model. Here's a suggested structure for this section: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/>
              <a:t>System requirements – Windows 10 OS, 8GB RAM, Python 3.x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/>
              <a:t>Resources required on IBM Cloud platform to run </a:t>
            </a:r>
            <a:r>
              <a:rPr lang="en-US" sz="2000" b="1" dirty="0" err="1"/>
              <a:t>AutoAI</a:t>
            </a:r>
            <a:r>
              <a:rPr lang="en-US" sz="2000" b="1" dirty="0"/>
              <a:t> experiment – Watson Studio, Cloud Object Storage, Watson Machine Learning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88" y="1366016"/>
            <a:ext cx="11419024" cy="4923392"/>
          </a:xfrm>
        </p:spPr>
        <p:txBody>
          <a:bodyPr>
            <a:noAutofit/>
          </a:bodyPr>
          <a:lstStyle/>
          <a:p>
            <a:pPr marL="305435" indent="-305435"/>
            <a:r>
              <a:rPr lang="en-IN" sz="1500" b="1" dirty="0"/>
              <a:t>Step 1 –</a:t>
            </a:r>
            <a:r>
              <a:rPr lang="en-IN" sz="1500" dirty="0"/>
              <a:t> Allocate Cloud Object Storage and Watson Studio in IBM Cloud</a:t>
            </a:r>
          </a:p>
          <a:p>
            <a:pPr marL="305435" indent="-305435"/>
            <a:r>
              <a:rPr lang="en-IN" sz="1500" b="1" dirty="0"/>
              <a:t>Step 2 –</a:t>
            </a:r>
            <a:r>
              <a:rPr lang="en-IN" sz="1500" dirty="0"/>
              <a:t> Create a new project and enter project name, then click on create</a:t>
            </a:r>
          </a:p>
          <a:p>
            <a:pPr marL="305435" indent="-305435"/>
            <a:r>
              <a:rPr lang="en-IN" sz="1500" b="1" dirty="0"/>
              <a:t>Step 3 –</a:t>
            </a:r>
            <a:r>
              <a:rPr lang="en-IN" sz="1500" dirty="0"/>
              <a:t> Associate Watson Machine Learning service</a:t>
            </a:r>
          </a:p>
          <a:p>
            <a:pPr marL="305435" indent="-305435"/>
            <a:r>
              <a:rPr lang="en-IN" sz="1500" b="1" dirty="0"/>
              <a:t>Step 4 –</a:t>
            </a:r>
            <a:r>
              <a:rPr lang="en-IN" sz="1500" dirty="0"/>
              <a:t> Select </a:t>
            </a:r>
            <a:r>
              <a:rPr lang="en-IN" sz="1500" dirty="0" err="1"/>
              <a:t>AutoAI</a:t>
            </a:r>
            <a:r>
              <a:rPr lang="en-IN" sz="1500" dirty="0"/>
              <a:t> to automatically build models</a:t>
            </a:r>
          </a:p>
          <a:p>
            <a:pPr marL="305435" indent="-305435"/>
            <a:r>
              <a:rPr lang="en-IN" sz="1500" b="1" dirty="0"/>
              <a:t>Step 5 –</a:t>
            </a:r>
            <a:r>
              <a:rPr lang="en-IN" sz="1500" dirty="0"/>
              <a:t> Enter a name and create the </a:t>
            </a:r>
            <a:r>
              <a:rPr lang="en-IN" sz="1500" dirty="0" err="1"/>
              <a:t>AutoAI</a:t>
            </a:r>
            <a:r>
              <a:rPr lang="en-IN" sz="1500" dirty="0"/>
              <a:t> experiment</a:t>
            </a:r>
          </a:p>
          <a:p>
            <a:pPr marL="305435" indent="-305435"/>
            <a:r>
              <a:rPr lang="en-IN" sz="1500" b="1" dirty="0"/>
              <a:t>Step 6 –</a:t>
            </a:r>
            <a:r>
              <a:rPr lang="en-IN" sz="1500" dirty="0"/>
              <a:t> Upload the power system faults dataset from Kaggle to IBM Cloud and select it in </a:t>
            </a:r>
            <a:r>
              <a:rPr lang="en-IN" sz="1500" dirty="0" err="1"/>
              <a:t>AutoAI</a:t>
            </a:r>
            <a:endParaRPr lang="en-IN" sz="1500" dirty="0"/>
          </a:p>
          <a:p>
            <a:pPr marL="305435" indent="-305435"/>
            <a:r>
              <a:rPr lang="en-IN" sz="1500" b="1" dirty="0"/>
              <a:t>Step 7 –</a:t>
            </a:r>
            <a:r>
              <a:rPr lang="en-IN" sz="1500" dirty="0"/>
              <a:t> Select the target column (Fault Type) to classify fault types based on voltage and current readings</a:t>
            </a:r>
          </a:p>
          <a:p>
            <a:pPr marL="305435" indent="-305435"/>
            <a:r>
              <a:rPr lang="en-IN" sz="1500" b="1" dirty="0"/>
              <a:t>Step 8 –</a:t>
            </a:r>
            <a:r>
              <a:rPr lang="en-IN" sz="1500" dirty="0"/>
              <a:t> Click on "Run Experiment“</a:t>
            </a:r>
          </a:p>
          <a:p>
            <a:pPr marL="305435" indent="-305435"/>
            <a:r>
              <a:rPr lang="en-IN" sz="1500" b="1" dirty="0"/>
              <a:t>Step 9 – Algorithm Selection:</a:t>
            </a:r>
            <a:br>
              <a:rPr lang="en-IN" sz="1500" dirty="0"/>
            </a:br>
            <a:r>
              <a:rPr lang="en-IN" sz="1500" dirty="0"/>
              <a:t>  </a:t>
            </a:r>
            <a:r>
              <a:rPr lang="en-IN" sz="1500" dirty="0" err="1"/>
              <a:t>AutoAI</a:t>
            </a:r>
            <a:r>
              <a:rPr lang="en-IN" sz="1500" dirty="0"/>
              <a:t> will automate model selection, hyperparameter tuning, and recommend the best classification model for power system faults</a:t>
            </a:r>
          </a:p>
          <a:p>
            <a:pPr marL="305435" indent="-305435"/>
            <a:r>
              <a:rPr lang="en-IN" sz="1500" b="1" dirty="0"/>
              <a:t>Step 10 –</a:t>
            </a:r>
            <a:r>
              <a:rPr lang="en-IN" sz="1500" dirty="0"/>
              <a:t> Save the model with the highest accuracy</a:t>
            </a:r>
          </a:p>
          <a:p>
            <a:pPr marL="305435" indent="-305435"/>
            <a:r>
              <a:rPr lang="en-IN" sz="1500" b="1" dirty="0"/>
              <a:t>Step 11 –</a:t>
            </a:r>
            <a:r>
              <a:rPr lang="en-IN" sz="1500" dirty="0"/>
              <a:t> Click "Promote to Deployment Space" to deploy the model</a:t>
            </a:r>
          </a:p>
          <a:p>
            <a:pPr marL="305435" indent="-305435"/>
            <a:r>
              <a:rPr lang="en-IN" sz="1500" b="1" dirty="0"/>
              <a:t>Step 12 –</a:t>
            </a:r>
            <a:r>
              <a:rPr lang="en-IN" sz="1500" dirty="0"/>
              <a:t> Evaluation and testing using new voltage/current data for fault prediction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0343D-269B-3293-75D0-C6BC50418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71" y="1266120"/>
            <a:ext cx="11102237" cy="514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5AEF71-8BEF-D257-324D-C5EBD286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77" y="1232899"/>
            <a:ext cx="10941406" cy="495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5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C7827B-74FE-8984-5235-D3A960534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83" y="587038"/>
            <a:ext cx="6061752" cy="2757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8EB62D-0AA6-C3B3-5BC4-542870FD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901" y="3429000"/>
            <a:ext cx="6520665" cy="296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433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62</TotalTime>
  <Words>789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Power System Fault Detection and Classification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vineet verma</cp:lastModifiedBy>
  <cp:revision>25</cp:revision>
  <dcterms:created xsi:type="dcterms:W3CDTF">2021-05-26T16:50:10Z</dcterms:created>
  <dcterms:modified xsi:type="dcterms:W3CDTF">2025-08-02T18:30:32Z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