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7" r:id="rId5"/>
    <p:sldId id="268" r:id="rId6"/>
    <p:sldId id="270" r:id="rId7"/>
    <p:sldId id="272" r:id="rId8"/>
    <p:sldId id="260" r:id="rId9"/>
    <p:sldId id="262" r:id="rId10"/>
    <p:sldId id="269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SHUL" initials="M" lastIdx="1" clrIdx="0">
    <p:extLst>
      <p:ext uri="{19B8F6BF-5375-455C-9EA6-DF929625EA0E}">
        <p15:presenceInfo xmlns:p15="http://schemas.microsoft.com/office/powerpoint/2012/main" userId="MANSHU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23-01-2020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225118"/>
            <a:ext cx="11168742" cy="540650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IN" sz="1600" dirty="0"/>
          </a:p>
          <a:p>
            <a:pPr>
              <a:lnSpc>
                <a:spcPct val="120000"/>
              </a:lnSpc>
            </a:pPr>
            <a:r>
              <a:rPr lang="en-IN" sz="1600" dirty="0"/>
              <a:t>“Global Mart” is an online store super giant having worldwide operations. It takes orders and delivers across the globe and deals with all the major product categories - consumer, corporate &amp; home office.</a:t>
            </a:r>
          </a:p>
          <a:p>
            <a:pPr>
              <a:lnSpc>
                <a:spcPct val="120000"/>
              </a:lnSpc>
            </a:pPr>
            <a:r>
              <a:rPr lang="en-IN" sz="1600" dirty="0"/>
              <a:t>As an operations manager, we need to finalise the plan for the next 6 months by forecasting the sales and the demand for the period, so that revenue and inventory can be managed accordingly.</a:t>
            </a:r>
          </a:p>
          <a:p>
            <a:pPr>
              <a:lnSpc>
                <a:spcPct val="120000"/>
              </a:lnSpc>
            </a:pPr>
            <a:r>
              <a:rPr lang="en-IN" sz="1600" dirty="0"/>
              <a:t>We have considered TOP 5 segments for analysis based on Profit and Profitability Index are-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		# APAC Consumer : 222k ; 63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		#   EU Consumer : 188k ; 62.4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		# APAC Corporate: 129k ; 69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		#  EU Corporate : 123k ; 76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		# LATAM Consumer: 120k ; 66</a:t>
            </a:r>
            <a:endParaRPr lang="en-IN" sz="1400" dirty="0"/>
          </a:p>
          <a:p>
            <a:pPr>
              <a:lnSpc>
                <a:spcPct val="120000"/>
              </a:lnSpc>
            </a:pPr>
            <a:r>
              <a:rPr lang="en-IN" sz="1600" dirty="0"/>
              <a:t>Findings: If we compare Manual decomposition based model with AUTOARIMA models, we could see that Manual Models have performed better compared to AUTOARIMA models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2411" y="65881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Retail Sales Forecast - Timeseries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55" y="1763376"/>
            <a:ext cx="3775323" cy="23799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92913" y="668934"/>
            <a:ext cx="7075376" cy="856138"/>
          </a:xfrm>
        </p:spPr>
        <p:txBody>
          <a:bodyPr>
            <a:normAutofit/>
          </a:bodyPr>
          <a:lstStyle/>
          <a:p>
            <a:r>
              <a:rPr lang="en-IN" sz="2400" u="sng" dirty="0"/>
              <a:t>Quantity - CORPORATE Segment - APAC marketplace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55" y="4143376"/>
            <a:ext cx="3775323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092" y="1496218"/>
            <a:ext cx="6515665" cy="4107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487384" y="5498507"/>
            <a:ext cx="2657692" cy="738664"/>
            <a:chOff x="9554184" y="2277280"/>
            <a:chExt cx="2657692" cy="738664"/>
          </a:xfrm>
        </p:grpSpPr>
        <p:sp>
          <p:nvSpPr>
            <p:cNvPr id="10" name="TextBox 9"/>
            <p:cNvSpPr txBox="1"/>
            <p:nvPr/>
          </p:nvSpPr>
          <p:spPr>
            <a:xfrm>
              <a:off x="9700870" y="2277280"/>
              <a:ext cx="251100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dirty="0"/>
                <a:t>Original Dataset Plot</a:t>
              </a:r>
            </a:p>
            <a:p>
              <a:pPr algn="r"/>
              <a:r>
                <a:rPr lang="en-IN" sz="1400" dirty="0"/>
                <a:t>Smoothened plot</a:t>
              </a:r>
            </a:p>
            <a:p>
              <a:pPr algn="r"/>
              <a:r>
                <a:rPr lang="en-IN" sz="1400" dirty="0"/>
                <a:t>Linear Regression Fit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9554184" y="2416835"/>
              <a:ext cx="594577" cy="862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54184" y="2663765"/>
              <a:ext cx="5945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554184" y="2910696"/>
              <a:ext cx="594577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220429" y="5386272"/>
            <a:ext cx="2049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Set</a:t>
            </a:r>
            <a:br>
              <a:rPr lang="en-IN" dirty="0"/>
            </a:br>
            <a:r>
              <a:rPr lang="en-IN" sz="1200" dirty="0"/>
              <a:t>MAPE for Regression :  27.67883</a:t>
            </a:r>
          </a:p>
          <a:p>
            <a:r>
              <a:rPr lang="en-IN" sz="1200" dirty="0"/>
              <a:t>MAPE for </a:t>
            </a:r>
            <a:r>
              <a:rPr lang="en-IN" sz="1200" dirty="0" err="1"/>
              <a:t>autoarima</a:t>
            </a:r>
            <a:r>
              <a:rPr lang="en-IN" sz="1200" dirty="0"/>
              <a:t> : 24.13219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64844" y="570303"/>
            <a:ext cx="6862312" cy="856138"/>
          </a:xfrm>
        </p:spPr>
        <p:txBody>
          <a:bodyPr>
            <a:normAutofit/>
          </a:bodyPr>
          <a:lstStyle/>
          <a:p>
            <a:r>
              <a:rPr lang="en-IN" sz="2400" u="sng" dirty="0"/>
              <a:t>Quantity - CORPORATE Segment - EU marketplace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75" y="1496218"/>
            <a:ext cx="3594012" cy="2265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5" y="3985082"/>
            <a:ext cx="3594012" cy="24252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481" y="1203782"/>
            <a:ext cx="6515665" cy="41075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477859" y="5311318"/>
            <a:ext cx="2657692" cy="738664"/>
            <a:chOff x="9554184" y="2277280"/>
            <a:chExt cx="2657692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9700870" y="2277280"/>
              <a:ext cx="251100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dirty="0"/>
                <a:t>Original Dataset Plot</a:t>
              </a:r>
            </a:p>
            <a:p>
              <a:pPr algn="r"/>
              <a:r>
                <a:rPr lang="en-IN" sz="1400" dirty="0"/>
                <a:t>Smoothened plot</a:t>
              </a:r>
            </a:p>
            <a:p>
              <a:pPr algn="r"/>
              <a:r>
                <a:rPr lang="en-IN" sz="1400" dirty="0"/>
                <a:t>Linear Regression Fit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9554184" y="2416835"/>
              <a:ext cx="594577" cy="862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554184" y="2663765"/>
              <a:ext cx="5945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554184" y="2910696"/>
              <a:ext cx="594577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181835" y="5302329"/>
            <a:ext cx="2049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Set</a:t>
            </a:r>
            <a:br>
              <a:rPr lang="en-IN" dirty="0"/>
            </a:br>
            <a:r>
              <a:rPr lang="en-IN" sz="1200" dirty="0"/>
              <a:t>MAPE for Regression :  197.4539</a:t>
            </a:r>
          </a:p>
          <a:p>
            <a:r>
              <a:rPr lang="en-IN" sz="1200" dirty="0"/>
              <a:t>MAPE for </a:t>
            </a:r>
            <a:r>
              <a:rPr lang="en-IN" sz="1200" dirty="0" err="1"/>
              <a:t>autoarima</a:t>
            </a:r>
            <a:r>
              <a:rPr lang="en-IN" sz="1200" dirty="0"/>
              <a:t> : 47.54968</a:t>
            </a:r>
          </a:p>
        </p:txBody>
      </p:sp>
    </p:spTree>
    <p:extLst>
      <p:ext uri="{BB962C8B-B14F-4D97-AF65-F5344CB8AC3E}">
        <p14:creationId xmlns:p14="http://schemas.microsoft.com/office/powerpoint/2010/main" val="105793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63390" y="589416"/>
            <a:ext cx="6809046" cy="856138"/>
          </a:xfrm>
        </p:spPr>
        <p:txBody>
          <a:bodyPr>
            <a:normAutofit/>
          </a:bodyPr>
          <a:lstStyle/>
          <a:p>
            <a:r>
              <a:rPr lang="en-IN" sz="2400" u="sng" dirty="0"/>
              <a:t>Quantity - Consumer Segment - LATAM marketplace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674" y="1496218"/>
            <a:ext cx="4243709" cy="2675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74" y="4080332"/>
            <a:ext cx="4248433" cy="2678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817" y="1213307"/>
            <a:ext cx="6515665" cy="410753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477859" y="5311318"/>
            <a:ext cx="2657692" cy="738664"/>
            <a:chOff x="9554184" y="2277280"/>
            <a:chExt cx="2657692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9700870" y="2277280"/>
              <a:ext cx="251100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dirty="0"/>
                <a:t>Original Dataset Plot</a:t>
              </a:r>
            </a:p>
            <a:p>
              <a:pPr algn="r"/>
              <a:r>
                <a:rPr lang="en-IN" sz="1400" dirty="0"/>
                <a:t>Smoothened plot</a:t>
              </a:r>
            </a:p>
            <a:p>
              <a:pPr algn="r"/>
              <a:r>
                <a:rPr lang="en-IN" sz="1400" dirty="0"/>
                <a:t>Linear Regression Fit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9554184" y="2416835"/>
              <a:ext cx="594577" cy="862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54184" y="2663765"/>
              <a:ext cx="5945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54184" y="2910696"/>
              <a:ext cx="594577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181835" y="5302329"/>
            <a:ext cx="2049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Set</a:t>
            </a:r>
            <a:br>
              <a:rPr lang="en-IN" dirty="0"/>
            </a:br>
            <a:r>
              <a:rPr lang="en-IN" sz="1200" dirty="0"/>
              <a:t>MAPE for Regression :  123.57532</a:t>
            </a:r>
          </a:p>
          <a:p>
            <a:r>
              <a:rPr lang="en-IN" sz="1200" dirty="0"/>
              <a:t>MAPE for </a:t>
            </a:r>
            <a:r>
              <a:rPr lang="en-IN" sz="1200" dirty="0" err="1"/>
              <a:t>autoarima</a:t>
            </a:r>
            <a:r>
              <a:rPr lang="en-IN" sz="1200" dirty="0"/>
              <a:t> : 47.69576</a:t>
            </a:r>
          </a:p>
        </p:txBody>
      </p:sp>
    </p:spTree>
    <p:extLst>
      <p:ext uri="{BB962C8B-B14F-4D97-AF65-F5344CB8AC3E}">
        <p14:creationId xmlns:p14="http://schemas.microsoft.com/office/powerpoint/2010/main" val="315868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974FD30-9950-4FCE-ACB1-0FBE66F5792E}"/>
              </a:ext>
            </a:extLst>
          </p:cNvPr>
          <p:cNvGrpSpPr/>
          <p:nvPr/>
        </p:nvGrpSpPr>
        <p:grpSpPr>
          <a:xfrm>
            <a:off x="1172881" y="1648566"/>
            <a:ext cx="9313365" cy="4042236"/>
            <a:chOff x="498176" y="2225615"/>
            <a:chExt cx="9313365" cy="4042236"/>
          </a:xfrm>
        </p:grpSpPr>
        <p:sp>
          <p:nvSpPr>
            <p:cNvPr id="2" name="Oval 1"/>
            <p:cNvSpPr/>
            <p:nvPr/>
          </p:nvSpPr>
          <p:spPr>
            <a:xfrm>
              <a:off x="517585" y="2372264"/>
              <a:ext cx="1367288" cy="534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Start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69398" y="5478310"/>
              <a:ext cx="1534023" cy="68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Check Auto-ARIMA vs Manual decomposition based on AIC,AICC, BIC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8176" y="3341917"/>
              <a:ext cx="1406106" cy="68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Make Subsets based on Market and Segment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7585" y="4458219"/>
              <a:ext cx="1384602" cy="68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Aggregate data to month level based on Sales, profit and Quantity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8176" y="5572095"/>
              <a:ext cx="1404011" cy="68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Calculate Profitability Index for each aggregated subset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9445" y="2225615"/>
              <a:ext cx="1410790" cy="68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Plot ACF and PACF on the train dataset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01955" y="4458219"/>
              <a:ext cx="1408280" cy="68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These 5 profitable segments will be analysed further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01955" y="3191775"/>
              <a:ext cx="1408280" cy="846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Store latest 6 months data as Test dataset and rest months as Train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04130" y="5575301"/>
              <a:ext cx="1406105" cy="68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Identify the Top-5 Profitable segments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44260" y="2225615"/>
              <a:ext cx="1401096" cy="68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Compute Auto-ARIMA on the dataset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32060" y="3214846"/>
              <a:ext cx="1410790" cy="897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Manually decompose the trend by smoothening the curve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2060" y="5370258"/>
              <a:ext cx="1410790" cy="897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Take the Trend out of the Time Series leaves us with the residue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41754" y="4458219"/>
              <a:ext cx="1401096" cy="68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Try to fit it with the regression line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69398" y="4438115"/>
              <a:ext cx="1534023" cy="68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Decide which model is better AUTO-ARIMA vs Manual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64675" y="3352802"/>
              <a:ext cx="1538746" cy="68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Compute optimal value of </a:t>
              </a:r>
              <a:r>
                <a:rPr lang="en-IN" sz="1200" dirty="0" err="1"/>
                <a:t>p,d,q</a:t>
              </a:r>
              <a:r>
                <a:rPr lang="en-IN" sz="1200" dirty="0"/>
                <a:t> for ARIMA modelling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72795" y="2225615"/>
              <a:ext cx="1538746" cy="68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Compute MAPE value for regression and ARIMA model out of sample data</a:t>
              </a:r>
            </a:p>
          </p:txBody>
        </p:sp>
        <p:cxnSp>
          <p:nvCxnSpPr>
            <p:cNvPr id="22" name="Straight Arrow Connector 21"/>
            <p:cNvCxnSpPr>
              <a:stCxn id="2" idx="4"/>
              <a:endCxn id="6" idx="0"/>
            </p:cNvCxnSpPr>
            <p:nvPr/>
          </p:nvCxnSpPr>
          <p:spPr>
            <a:xfrm>
              <a:off x="1201229" y="2907102"/>
              <a:ext cx="0" cy="43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198356" y="4034289"/>
              <a:ext cx="0" cy="43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178225" y="5152851"/>
              <a:ext cx="0" cy="43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2" idx="1"/>
            </p:cNvCxnSpPr>
            <p:nvPr/>
          </p:nvCxnSpPr>
          <p:spPr>
            <a:xfrm>
              <a:off x="1902187" y="5912839"/>
              <a:ext cx="1101943" cy="3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0"/>
              <a:endCxn id="10" idx="2"/>
            </p:cNvCxnSpPr>
            <p:nvPr/>
          </p:nvCxnSpPr>
          <p:spPr>
            <a:xfrm flipH="1" flipV="1">
              <a:off x="3706095" y="5139706"/>
              <a:ext cx="1088" cy="435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0"/>
              <a:endCxn id="11" idx="2"/>
            </p:cNvCxnSpPr>
            <p:nvPr/>
          </p:nvCxnSpPr>
          <p:spPr>
            <a:xfrm flipV="1">
              <a:off x="3706095" y="4038319"/>
              <a:ext cx="0" cy="419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0"/>
              <a:endCxn id="9" idx="2"/>
            </p:cNvCxnSpPr>
            <p:nvPr/>
          </p:nvCxnSpPr>
          <p:spPr>
            <a:xfrm flipH="1" flipV="1">
              <a:off x="3704840" y="2907102"/>
              <a:ext cx="1255" cy="284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13" idx="1"/>
            </p:cNvCxnSpPr>
            <p:nvPr/>
          </p:nvCxnSpPr>
          <p:spPr>
            <a:xfrm>
              <a:off x="4410235" y="2566359"/>
              <a:ext cx="1234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3" idx="2"/>
              <a:endCxn id="14" idx="0"/>
            </p:cNvCxnSpPr>
            <p:nvPr/>
          </p:nvCxnSpPr>
          <p:spPr>
            <a:xfrm flipH="1">
              <a:off x="6337455" y="2907102"/>
              <a:ext cx="7353" cy="307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4" idx="2"/>
              <a:endCxn id="16" idx="0"/>
            </p:cNvCxnSpPr>
            <p:nvPr/>
          </p:nvCxnSpPr>
          <p:spPr>
            <a:xfrm>
              <a:off x="6337455" y="4111993"/>
              <a:ext cx="4847" cy="34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6" idx="2"/>
              <a:endCxn id="15" idx="0"/>
            </p:cNvCxnSpPr>
            <p:nvPr/>
          </p:nvCxnSpPr>
          <p:spPr>
            <a:xfrm flipH="1">
              <a:off x="6337455" y="5139706"/>
              <a:ext cx="4847" cy="230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5" idx="3"/>
              <a:endCxn id="4" idx="1"/>
            </p:cNvCxnSpPr>
            <p:nvPr/>
          </p:nvCxnSpPr>
          <p:spPr>
            <a:xfrm flipV="1">
              <a:off x="7042850" y="5819054"/>
              <a:ext cx="122654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" idx="0"/>
              <a:endCxn id="18" idx="2"/>
            </p:cNvCxnSpPr>
            <p:nvPr/>
          </p:nvCxnSpPr>
          <p:spPr>
            <a:xfrm flipV="1">
              <a:off x="9036410" y="5119602"/>
              <a:ext cx="0" cy="358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9036410" y="4086115"/>
              <a:ext cx="0" cy="326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9042168" y="2970441"/>
              <a:ext cx="0" cy="326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4FA20613-F4BD-4351-9257-04866959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271" y="477095"/>
            <a:ext cx="2215596" cy="8561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Methodology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24" y="671396"/>
            <a:ext cx="6977721" cy="856138"/>
          </a:xfrm>
        </p:spPr>
        <p:txBody>
          <a:bodyPr>
            <a:normAutofit/>
          </a:bodyPr>
          <a:lstStyle/>
          <a:p>
            <a:r>
              <a:rPr lang="en-IN" sz="2400" u="sng" dirty="0"/>
              <a:t>Sales - CONSUMER Segment - APAC marketplace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49" y="4117157"/>
            <a:ext cx="3588512" cy="2144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9" y="1854926"/>
            <a:ext cx="3588512" cy="2262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130" y="1616772"/>
            <a:ext cx="6409349" cy="464461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424645" y="2294433"/>
            <a:ext cx="2511006" cy="738664"/>
            <a:chOff x="9424645" y="2294433"/>
            <a:chExt cx="2511006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9424645" y="2294433"/>
              <a:ext cx="251100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dirty="0"/>
                <a:t>Original Dataset Plot</a:t>
              </a:r>
            </a:p>
            <a:p>
              <a:pPr algn="r"/>
              <a:r>
                <a:rPr lang="en-IN" sz="1400" dirty="0"/>
                <a:t>Smoothened plot</a:t>
              </a:r>
            </a:p>
            <a:p>
              <a:pPr algn="r"/>
              <a:r>
                <a:rPr lang="en-IN" sz="1400" dirty="0"/>
                <a:t>Linear Regression Fit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9554184" y="2416835"/>
              <a:ext cx="594577" cy="862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554184" y="2663765"/>
              <a:ext cx="5945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554184" y="2910696"/>
              <a:ext cx="594577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0450286" y="4117157"/>
            <a:ext cx="148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Set</a:t>
            </a:r>
            <a:br>
              <a:rPr lang="en-IN" dirty="0"/>
            </a:br>
            <a:r>
              <a:rPr lang="en-IN" sz="1200" dirty="0"/>
              <a:t>MAPE for Regression : 27.48488</a:t>
            </a:r>
          </a:p>
          <a:p>
            <a:r>
              <a:rPr lang="en-IN" sz="1200" dirty="0"/>
              <a:t>MAPE for </a:t>
            </a:r>
            <a:r>
              <a:rPr lang="en-IN" sz="1200" dirty="0" err="1"/>
              <a:t>autoarima</a:t>
            </a:r>
            <a:r>
              <a:rPr lang="en-IN" sz="1200" dirty="0"/>
              <a:t> : 27.68952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389" y="630326"/>
            <a:ext cx="6445061" cy="856138"/>
          </a:xfrm>
        </p:spPr>
        <p:txBody>
          <a:bodyPr>
            <a:normAutofit/>
          </a:bodyPr>
          <a:lstStyle/>
          <a:p>
            <a:r>
              <a:rPr lang="en-IN" sz="2400" u="sng" dirty="0"/>
              <a:t>Sales - CONSUMER Segment - EU marketplace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06" y="1744326"/>
            <a:ext cx="3881088" cy="2446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06" y="4191000"/>
            <a:ext cx="3881088" cy="2564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67" y="1572418"/>
            <a:ext cx="6715408" cy="43330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414169" y="5591667"/>
            <a:ext cx="2511006" cy="738664"/>
            <a:chOff x="9396070" y="2250396"/>
            <a:chExt cx="2511006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9396070" y="2250396"/>
              <a:ext cx="251100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dirty="0"/>
                <a:t>Original Dataset Plot</a:t>
              </a:r>
            </a:p>
            <a:p>
              <a:pPr algn="r"/>
              <a:r>
                <a:rPr lang="en-IN" sz="1400" dirty="0"/>
                <a:t>Smoothened plot</a:t>
              </a:r>
            </a:p>
            <a:p>
              <a:pPr algn="r"/>
              <a:r>
                <a:rPr lang="en-IN" sz="1400" dirty="0"/>
                <a:t>Linear Regression Fit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9554184" y="2416835"/>
              <a:ext cx="594577" cy="862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54184" y="2663765"/>
              <a:ext cx="5945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54184" y="2910696"/>
              <a:ext cx="594577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955259" y="5591667"/>
            <a:ext cx="2049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Set</a:t>
            </a:r>
            <a:br>
              <a:rPr lang="en-IN" dirty="0"/>
            </a:br>
            <a:r>
              <a:rPr lang="en-IN" sz="1200" dirty="0"/>
              <a:t>MAPE for Regression :  22.71581</a:t>
            </a:r>
          </a:p>
          <a:p>
            <a:r>
              <a:rPr lang="en-IN" sz="1200" dirty="0"/>
              <a:t>MAPE for </a:t>
            </a:r>
            <a:r>
              <a:rPr lang="en-IN" sz="1200" dirty="0" err="1"/>
              <a:t>autoarima</a:t>
            </a:r>
            <a:r>
              <a:rPr lang="en-IN" sz="1200" dirty="0"/>
              <a:t> : 28.9226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0605" y="1496218"/>
            <a:ext cx="6515665" cy="41075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60253" y="605772"/>
            <a:ext cx="6613737" cy="856138"/>
          </a:xfrm>
        </p:spPr>
        <p:txBody>
          <a:bodyPr>
            <a:normAutofit/>
          </a:bodyPr>
          <a:lstStyle/>
          <a:p>
            <a:r>
              <a:rPr lang="en-IN" sz="2400" u="sng" dirty="0"/>
              <a:t>Sales - CORPORATE Segment - APAC marketplace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43" y="1791951"/>
            <a:ext cx="3892420" cy="2453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34" y="4156532"/>
            <a:ext cx="3907529" cy="246334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57845" y="5515660"/>
            <a:ext cx="2511006" cy="738664"/>
            <a:chOff x="9424645" y="2294433"/>
            <a:chExt cx="2511006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9424645" y="2294433"/>
              <a:ext cx="251100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dirty="0"/>
                <a:t>Original Dataset Plot</a:t>
              </a:r>
            </a:p>
            <a:p>
              <a:pPr algn="r"/>
              <a:r>
                <a:rPr lang="en-IN" sz="1400" dirty="0"/>
                <a:t>Smoothened plot</a:t>
              </a:r>
            </a:p>
            <a:p>
              <a:pPr algn="r"/>
              <a:r>
                <a:rPr lang="en-IN" sz="1400" dirty="0"/>
                <a:t>Linear Regression Fit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9554184" y="2416835"/>
              <a:ext cx="594577" cy="862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54184" y="2663765"/>
              <a:ext cx="5945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54184" y="2910696"/>
              <a:ext cx="594577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929380" y="5511879"/>
            <a:ext cx="2049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Set</a:t>
            </a:r>
            <a:br>
              <a:rPr lang="en-IN" dirty="0"/>
            </a:br>
            <a:r>
              <a:rPr lang="en-IN" sz="1200" dirty="0"/>
              <a:t>MAPE for Regression :  26.55771</a:t>
            </a:r>
          </a:p>
          <a:p>
            <a:r>
              <a:rPr lang="en-IN" sz="1200" dirty="0"/>
              <a:t>MAPE for </a:t>
            </a:r>
            <a:r>
              <a:rPr lang="en-IN" sz="1200" dirty="0" err="1"/>
              <a:t>autoarima</a:t>
            </a:r>
            <a:r>
              <a:rPr lang="en-IN" sz="1200" dirty="0"/>
              <a:t> : 27.97408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28388" y="698048"/>
            <a:ext cx="6356284" cy="856138"/>
          </a:xfrm>
        </p:spPr>
        <p:txBody>
          <a:bodyPr>
            <a:normAutofit/>
          </a:bodyPr>
          <a:lstStyle/>
          <a:p>
            <a:r>
              <a:rPr lang="en-IN" sz="2400" u="sng" dirty="0"/>
              <a:t>Sales - CORPORATE Segment - EU marketplace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57845" y="5515660"/>
            <a:ext cx="2511006" cy="738664"/>
            <a:chOff x="9424645" y="2294433"/>
            <a:chExt cx="2511006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9424645" y="2294433"/>
              <a:ext cx="251100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dirty="0"/>
                <a:t>Original Dataset Plot</a:t>
              </a:r>
            </a:p>
            <a:p>
              <a:pPr algn="r"/>
              <a:r>
                <a:rPr lang="en-IN" sz="1400" dirty="0"/>
                <a:t>Smoothened plot</a:t>
              </a:r>
            </a:p>
            <a:p>
              <a:pPr algn="r"/>
              <a:r>
                <a:rPr lang="en-IN" sz="1400" dirty="0"/>
                <a:t>Linear Regression Fit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9554184" y="2416835"/>
              <a:ext cx="594577" cy="862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54184" y="2663765"/>
              <a:ext cx="5945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54184" y="2910696"/>
              <a:ext cx="594577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55" y="1677651"/>
            <a:ext cx="3630895" cy="2288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55" y="4080332"/>
            <a:ext cx="3630895" cy="25490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17" y="1407061"/>
            <a:ext cx="6515665" cy="41075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29380" y="5511879"/>
            <a:ext cx="2049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Set</a:t>
            </a:r>
            <a:br>
              <a:rPr lang="en-IN" dirty="0"/>
            </a:br>
            <a:r>
              <a:rPr lang="en-IN" sz="1200" dirty="0"/>
              <a:t>MAPE for Regression :  79.79463</a:t>
            </a:r>
          </a:p>
          <a:p>
            <a:r>
              <a:rPr lang="en-IN" sz="1200" dirty="0"/>
              <a:t>MAPE for </a:t>
            </a:r>
            <a:r>
              <a:rPr lang="en-IN" sz="1200" dirty="0" err="1"/>
              <a:t>autoarima</a:t>
            </a:r>
            <a:r>
              <a:rPr lang="en-IN" sz="1200" dirty="0"/>
              <a:t> : 36.35092</a:t>
            </a:r>
          </a:p>
        </p:txBody>
      </p:sp>
    </p:spTree>
    <p:extLst>
      <p:ext uri="{BB962C8B-B14F-4D97-AF65-F5344CB8AC3E}">
        <p14:creationId xmlns:p14="http://schemas.microsoft.com/office/powerpoint/2010/main" val="131071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344" y="671924"/>
            <a:ext cx="6809046" cy="856138"/>
          </a:xfrm>
        </p:spPr>
        <p:txBody>
          <a:bodyPr>
            <a:normAutofit/>
          </a:bodyPr>
          <a:lstStyle/>
          <a:p>
            <a:r>
              <a:rPr lang="en-IN" sz="2400" u="sng" dirty="0"/>
              <a:t>Sales - CONSUMER Segment - LATAM marketplace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57845" y="5515660"/>
            <a:ext cx="2511006" cy="738664"/>
            <a:chOff x="9424645" y="2294433"/>
            <a:chExt cx="2511006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9424645" y="2294433"/>
              <a:ext cx="251100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dirty="0"/>
                <a:t>Original Dataset Plot</a:t>
              </a:r>
            </a:p>
            <a:p>
              <a:pPr algn="r"/>
              <a:r>
                <a:rPr lang="en-IN" sz="1400" dirty="0"/>
                <a:t>Smoothened plot</a:t>
              </a:r>
            </a:p>
            <a:p>
              <a:pPr algn="r"/>
              <a:r>
                <a:rPr lang="en-IN" sz="1400" dirty="0"/>
                <a:t>Linear Regression Fit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9554184" y="2416835"/>
              <a:ext cx="594577" cy="862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54184" y="2663765"/>
              <a:ext cx="5945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54184" y="2910696"/>
              <a:ext cx="594577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186" y="1346923"/>
            <a:ext cx="6515665" cy="41075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55" y="1854926"/>
            <a:ext cx="3630895" cy="2478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0" y="4068200"/>
            <a:ext cx="3745465" cy="23611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9636" y="5321380"/>
            <a:ext cx="2049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Set</a:t>
            </a:r>
            <a:br>
              <a:rPr lang="en-IN" dirty="0"/>
            </a:br>
            <a:r>
              <a:rPr lang="en-IN" sz="1200" dirty="0"/>
              <a:t>MAPE for Regression :  31.66988</a:t>
            </a:r>
          </a:p>
          <a:p>
            <a:r>
              <a:rPr lang="en-IN" sz="1200" dirty="0"/>
              <a:t>MAPE for </a:t>
            </a:r>
            <a:r>
              <a:rPr lang="en-IN" sz="1200" dirty="0" err="1"/>
              <a:t>autoarima</a:t>
            </a:r>
            <a:r>
              <a:rPr lang="en-IN" sz="1200" dirty="0"/>
              <a:t> : 33.96611</a:t>
            </a:r>
          </a:p>
        </p:txBody>
      </p:sp>
    </p:spTree>
    <p:extLst>
      <p:ext uri="{BB962C8B-B14F-4D97-AF65-F5344CB8AC3E}">
        <p14:creationId xmlns:p14="http://schemas.microsoft.com/office/powerpoint/2010/main" val="80635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276" y="539980"/>
            <a:ext cx="7022110" cy="856138"/>
          </a:xfrm>
        </p:spPr>
        <p:txBody>
          <a:bodyPr>
            <a:normAutofit/>
          </a:bodyPr>
          <a:lstStyle/>
          <a:p>
            <a:r>
              <a:rPr lang="en-IN" sz="2400" u="sng" dirty="0"/>
              <a:t>Quantity - CONSUMER Segment - APAC marketplace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80" y="1744326"/>
            <a:ext cx="3941525" cy="2484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0" y="4229100"/>
            <a:ext cx="3958619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417" y="1496218"/>
            <a:ext cx="6515665" cy="410753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57845" y="5515660"/>
            <a:ext cx="2511006" cy="738664"/>
            <a:chOff x="9424645" y="2294433"/>
            <a:chExt cx="2511006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9424645" y="2294433"/>
              <a:ext cx="251100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dirty="0"/>
                <a:t>Original Dataset Plot</a:t>
              </a:r>
            </a:p>
            <a:p>
              <a:pPr algn="r"/>
              <a:r>
                <a:rPr lang="en-IN" sz="1400" dirty="0"/>
                <a:t>Smoothened plot</a:t>
              </a:r>
            </a:p>
            <a:p>
              <a:pPr algn="r"/>
              <a:r>
                <a:rPr lang="en-IN" sz="1400" dirty="0"/>
                <a:t>Linear Regression Fit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9554184" y="2416835"/>
              <a:ext cx="594577" cy="862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54184" y="2663765"/>
              <a:ext cx="5945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54184" y="2910696"/>
              <a:ext cx="594577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829636" y="5321380"/>
            <a:ext cx="2049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Set</a:t>
            </a:r>
            <a:br>
              <a:rPr lang="en-IN" dirty="0"/>
            </a:br>
            <a:r>
              <a:rPr lang="en-IN" sz="1200" dirty="0"/>
              <a:t>MAPE for Regression :  37.13402</a:t>
            </a:r>
          </a:p>
          <a:p>
            <a:r>
              <a:rPr lang="en-IN" sz="1200" dirty="0"/>
              <a:t>MAPE for </a:t>
            </a:r>
            <a:r>
              <a:rPr lang="en-IN" sz="1200" dirty="0" err="1"/>
              <a:t>autoarima</a:t>
            </a:r>
            <a:r>
              <a:rPr lang="en-IN" sz="1200" dirty="0"/>
              <a:t> : 26.24458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30" y="1668126"/>
            <a:ext cx="3916645" cy="246909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85875" y="603676"/>
            <a:ext cx="6782413" cy="856138"/>
          </a:xfrm>
        </p:spPr>
        <p:txBody>
          <a:bodyPr>
            <a:normAutofit/>
          </a:bodyPr>
          <a:lstStyle/>
          <a:p>
            <a:r>
              <a:rPr lang="en-IN" sz="2400" u="sng" dirty="0"/>
              <a:t>Quantity - CONSUMER Segment - EU marketplace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0" y="4137216"/>
            <a:ext cx="3916645" cy="2498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842" y="1403807"/>
            <a:ext cx="6515665" cy="410753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57845" y="5515660"/>
            <a:ext cx="2511006" cy="738664"/>
            <a:chOff x="9424645" y="2294433"/>
            <a:chExt cx="2511006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9424645" y="2294433"/>
              <a:ext cx="251100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dirty="0"/>
                <a:t>Original Dataset Plot</a:t>
              </a:r>
            </a:p>
            <a:p>
              <a:pPr algn="r"/>
              <a:r>
                <a:rPr lang="en-IN" sz="1400" dirty="0"/>
                <a:t>Smoothened plot</a:t>
              </a:r>
            </a:p>
            <a:p>
              <a:pPr algn="r"/>
              <a:r>
                <a:rPr lang="en-IN" sz="1400" dirty="0"/>
                <a:t>Linear Regression Fit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9554184" y="2416835"/>
              <a:ext cx="594577" cy="862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54184" y="2663765"/>
              <a:ext cx="5945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54184" y="2910696"/>
              <a:ext cx="594577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20429" y="5386272"/>
            <a:ext cx="2049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Set</a:t>
            </a:r>
            <a:br>
              <a:rPr lang="en-IN" dirty="0"/>
            </a:br>
            <a:r>
              <a:rPr lang="en-IN" sz="1200" dirty="0"/>
              <a:t>MAPE for Regression :  29.37811</a:t>
            </a:r>
          </a:p>
          <a:p>
            <a:r>
              <a:rPr lang="en-IN" sz="1200" dirty="0"/>
              <a:t>MAPE for </a:t>
            </a:r>
            <a:r>
              <a:rPr lang="en-IN" sz="1200" dirty="0" err="1"/>
              <a:t>autoarima</a:t>
            </a:r>
            <a:r>
              <a:rPr lang="en-IN" sz="1200" dirty="0"/>
              <a:t> : 30.13319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406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Retail Sales Forecast - Timeseries Analysis</vt:lpstr>
      <vt:lpstr>Methodology</vt:lpstr>
      <vt:lpstr>Sales - CONSUMER Segment - APAC marketplace</vt:lpstr>
      <vt:lpstr>Sales - CONSUMER Segment - EU marketplace</vt:lpstr>
      <vt:lpstr>Sales - CORPORATE Segment - APAC marketplace</vt:lpstr>
      <vt:lpstr>Sales - CORPORATE Segment - EU marketplace</vt:lpstr>
      <vt:lpstr>Sales - CONSUMER Segment - LATAM marketplace</vt:lpstr>
      <vt:lpstr>Quantity - CONSUMER Segment - APAC marketplace</vt:lpstr>
      <vt:lpstr>Quantity - CONSUMER Segment - EU marketplace</vt:lpstr>
      <vt:lpstr>Quantity - CORPORATE Segment - APAC marketplace</vt:lpstr>
      <vt:lpstr>Quantity - CORPORATE Segment - EU marketplace</vt:lpstr>
      <vt:lpstr>Quantity - Consumer Segment - LATAM marketplace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Vineet Jain</cp:lastModifiedBy>
  <cp:revision>52</cp:revision>
  <dcterms:created xsi:type="dcterms:W3CDTF">2016-06-09T08:16:28Z</dcterms:created>
  <dcterms:modified xsi:type="dcterms:W3CDTF">2020-01-23T13:11:22Z</dcterms:modified>
</cp:coreProperties>
</file>