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3" r:id="rId3"/>
    <p:sldId id="304" r:id="rId4"/>
    <p:sldId id="297" r:id="rId5"/>
    <p:sldId id="309" r:id="rId6"/>
    <p:sldId id="308" r:id="rId7"/>
    <p:sldId id="326" r:id="rId8"/>
    <p:sldId id="293" r:id="rId9"/>
    <p:sldId id="310" r:id="rId10"/>
    <p:sldId id="311" r:id="rId11"/>
    <p:sldId id="312" r:id="rId12"/>
    <p:sldId id="313" r:id="rId13"/>
    <p:sldId id="314" r:id="rId14"/>
    <p:sldId id="315" r:id="rId15"/>
    <p:sldId id="325" r:id="rId16"/>
    <p:sldId id="324" r:id="rId17"/>
  </p:sldIdLst>
  <p:sldSz cx="9144000" cy="5143500" type="screen16x9"/>
  <p:notesSz cx="6858000" cy="9144000"/>
  <p:embeddedFontLs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NSimSun" panose="02010609030101010101" pitchFamily="49" charset="-122"/>
      <p:regular r:id="rId24"/>
    </p:embeddedFont>
    <p:embeddedFont>
      <p:font typeface="Lor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EEC1AE7-6F08-44FB-9A26-871198FAF81E}">
  <a:tblStyle styleId="{AEEC1AE7-6F08-44FB-9A26-871198FAF81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 autoAdjust="0"/>
    <p:restoredTop sz="89205" autoAdjust="0"/>
  </p:normalViewPr>
  <p:slideViewPr>
    <p:cSldViewPr>
      <p:cViewPr>
        <p:scale>
          <a:sx n="125" d="100"/>
          <a:sy n="125" d="100"/>
        </p:scale>
        <p:origin x="142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Travaux disciplinaire au CFPT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59D2-5CFF-4CB0-A80B-E78B9AB5AC8A}" type="datetimeFigureOut">
              <a:rPr lang="fr-CH" smtClean="0"/>
              <a:t>31.05.2017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BBB2-DE5D-4E5F-8710-AC7898900E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440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4881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mtClean="0"/>
              <a:t>Travaux disciplinaires au CFPT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82"/>
          <p:cNvSpPr txBox="1"/>
          <p:nvPr/>
        </p:nvSpPr>
        <p:spPr>
          <a:xfrm>
            <a:off x="0" y="0"/>
            <a:ext cx="3226800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Vincent Naef</a:t>
            </a: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82"/>
          <p:cNvSpPr txBox="1"/>
          <p:nvPr/>
        </p:nvSpPr>
        <p:spPr>
          <a:xfrm>
            <a:off x="0" y="10008"/>
            <a:ext cx="9144000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I.IN-P4B</a:t>
            </a: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82"/>
          <p:cNvSpPr txBox="1"/>
          <p:nvPr/>
        </p:nvSpPr>
        <p:spPr>
          <a:xfrm>
            <a:off x="5917200" y="10008"/>
            <a:ext cx="3226800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fr-CH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Mercredi 31 mai 2017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10</a:t>
            </a:fld>
            <a:endParaRPr lang="fr-CH" dirty="0"/>
          </a:p>
        </p:txBody>
      </p:sp>
      <p:sp>
        <p:nvSpPr>
          <p:cNvPr id="52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Évenement 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rbxCopieTexte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  <a:ea typeface="NSimSun" panose="02010609030101010101" pitchFamily="49" charset="-122"/>
              </a:rPr>
              <a:t>_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KeyPress</a:t>
            </a: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 </a:t>
            </a:r>
            <a:endParaRPr lang="en" sz="1800" dirty="0" smtClean="0">
              <a:latin typeface="+mn-lt"/>
            </a:endParaRPr>
          </a:p>
          <a:p>
            <a:pPr>
              <a:buNone/>
            </a:pPr>
            <a:r>
              <a:rPr lang="en" sz="1800" dirty="0" smtClean="0">
                <a:latin typeface="+mn-lt"/>
              </a:rPr>
              <a:t>Vérifie si le travail est terminé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  <p:sp>
        <p:nvSpPr>
          <p:cNvPr id="53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Analyse organique</a:t>
            </a:r>
            <a:endParaRPr lang="en" dirty="0"/>
          </a:p>
        </p:txBody>
      </p:sp>
      <p:grpSp>
        <p:nvGrpSpPr>
          <p:cNvPr id="5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7694"/>
            <a:ext cx="8457952" cy="94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9" y="3507854"/>
            <a:ext cx="7099102" cy="1517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" name="ZoneTexte 60"/>
          <p:cNvSpPr txBox="1"/>
          <p:nvPr/>
        </p:nvSpPr>
        <p:spPr>
          <a:xfrm>
            <a:off x="916458" y="3055650"/>
            <a:ext cx="5239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CD00"/>
              </a:buClr>
              <a:buSzPct val="100000"/>
            </a:pPr>
            <a:r>
              <a:rPr lang="en" sz="1800" dirty="0" smtClean="0">
                <a:latin typeface="+mn-lt"/>
                <a:sym typeface="Quattrocento Sans"/>
              </a:rPr>
              <a:t>Vérifie si le caractère tapé </a:t>
            </a:r>
            <a:r>
              <a:rPr lang="en" sz="1800" b="1" dirty="0" smtClean="0">
                <a:latin typeface="+mn-lt"/>
                <a:sym typeface="Quattrocento Sans"/>
              </a:rPr>
              <a:t>n’est pas le bon</a:t>
            </a:r>
            <a:endParaRPr lang="en" sz="1200" b="1" dirty="0" smtClean="0">
              <a:latin typeface="+mn-lt"/>
            </a:endParaRPr>
          </a:p>
          <a:p>
            <a:endParaRPr lang="fr-CH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7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smtClean="0"/>
              <a:t>Analyse organique</a:t>
            </a:r>
            <a:endParaRPr lang="fr-CH" dirty="0"/>
          </a:p>
        </p:txBody>
      </p:sp>
      <p:sp>
        <p:nvSpPr>
          <p:cNvPr id="7" name="Shape 141"/>
          <p:cNvSpPr txBox="1">
            <a:spLocks/>
          </p:cNvSpPr>
          <p:nvPr/>
        </p:nvSpPr>
        <p:spPr>
          <a:xfrm>
            <a:off x="899592" y="1347614"/>
            <a:ext cx="7416824" cy="122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Évenement 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rbxCopieTexte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  <a:ea typeface="NSimSun" panose="02010609030101010101" pitchFamily="49" charset="-122"/>
              </a:rPr>
              <a:t>_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KeyPress</a:t>
            </a: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 </a:t>
            </a:r>
            <a:endParaRPr lang="en" sz="1800" dirty="0" smtClean="0">
              <a:latin typeface="+mn-lt"/>
            </a:endParaRPr>
          </a:p>
          <a:p>
            <a:pPr>
              <a:buFont typeface="Quattrocento Sans"/>
              <a:buNone/>
            </a:pPr>
            <a:r>
              <a:rPr lang="en" sz="1800" dirty="0" smtClean="0">
                <a:latin typeface="+mn-lt"/>
              </a:rPr>
              <a:t>Si le travail </a:t>
            </a:r>
            <a:r>
              <a:rPr lang="en" sz="1800" b="1" dirty="0" smtClean="0">
                <a:latin typeface="+mn-lt"/>
              </a:rPr>
              <a:t>n’est pas terminé </a:t>
            </a:r>
          </a:p>
          <a:p>
            <a:pPr>
              <a:buFont typeface="Quattrocento Sans"/>
              <a:buNone/>
            </a:pPr>
            <a:r>
              <a:rPr lang="fr-CH" sz="1800" b="1" dirty="0" smtClean="0">
                <a:latin typeface="+mn-lt"/>
              </a:rPr>
              <a:t>E</a:t>
            </a:r>
            <a:r>
              <a:rPr lang="en" sz="1800" b="1" dirty="0">
                <a:latin typeface="+mn-lt"/>
              </a:rPr>
              <a:t>T</a:t>
            </a:r>
            <a:r>
              <a:rPr lang="en" sz="1800" b="1" dirty="0" smtClean="0">
                <a:latin typeface="+mn-lt"/>
              </a:rPr>
              <a:t> </a:t>
            </a:r>
            <a:r>
              <a:rPr lang="en" sz="1800" dirty="0" smtClean="0">
                <a:latin typeface="+mn-lt"/>
              </a:rPr>
              <a:t>que le caractère tapé </a:t>
            </a:r>
            <a:r>
              <a:rPr lang="en" sz="1800" b="1" dirty="0" smtClean="0">
                <a:latin typeface="+mn-lt"/>
              </a:rPr>
              <a:t>est le bon </a:t>
            </a:r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9782"/>
            <a:ext cx="5616624" cy="105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666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Plans de tests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342900" indent="-342900"/>
            <a:r>
              <a:rPr lang="fr-CH" sz="1800" dirty="0" smtClean="0"/>
              <a:t>L’utilisateur peut créer un travail disciplinaire</a:t>
            </a:r>
          </a:p>
          <a:p>
            <a:pPr marL="342900" indent="-342900"/>
            <a:r>
              <a:rPr lang="fr-CH" sz="1800" dirty="0" smtClean="0"/>
              <a:t>L’utilisateur peut sauvegarder un travail disciplinaire</a:t>
            </a:r>
          </a:p>
          <a:p>
            <a:pPr marL="342900" indent="-342900"/>
            <a:r>
              <a:rPr lang="fr-CH" sz="1800" dirty="0" smtClean="0"/>
              <a:t>L’utilisateur peut ajouter un travail disciplinaire</a:t>
            </a:r>
          </a:p>
          <a:p>
            <a:pPr marL="342900" indent="-342900"/>
            <a:r>
              <a:rPr lang="fr-CH" sz="1800" dirty="0" smtClean="0"/>
              <a:t>L’utilisateur peut supprimer un travail disciplinaire</a:t>
            </a:r>
          </a:p>
          <a:p>
            <a:pPr marL="342900" indent="-342900"/>
            <a:r>
              <a:rPr lang="fr-CH" sz="1800" dirty="0" smtClean="0"/>
              <a:t>L’utilisateur peut accomplir un travail disciplinaire</a:t>
            </a:r>
          </a:p>
          <a:p>
            <a:pPr marL="342900" indent="-342900"/>
            <a:r>
              <a:rPr lang="fr-CH" sz="1800" dirty="0" smtClean="0"/>
              <a:t>L’utilisateur peut créer un fichier de journalisation en se basant sur la liste de travaux disciplinaires</a:t>
            </a:r>
          </a:p>
          <a:p>
            <a:pPr marL="342900" indent="-342900"/>
            <a:r>
              <a:rPr lang="fr-CH" sz="1800" dirty="0" smtClean="0"/>
              <a:t>L’application détecte les travaux disciplinaires corrompus lors de l’ajout</a:t>
            </a:r>
            <a:endParaRPr lang="fr-CH" sz="1800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67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smtClean="0"/>
              <a:t>Conclusion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Contraintes tenues du cahier des charges</a:t>
            </a:r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Application portable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Détecte si un travail est corrompu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Données de la liste de travaux peut être sauvegardées dans un fichier de journalisation</a:t>
            </a:r>
            <a:endParaRPr lang="fr-CH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Fonctionnalités en </a:t>
            </a: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plus</a:t>
            </a:r>
          </a:p>
          <a:p>
            <a:pPr lvl="0">
              <a:buNone/>
            </a:pPr>
            <a:endParaRPr lang="fr-CH" sz="1800" b="1" dirty="0" smtClean="0">
              <a:highlight>
                <a:srgbClr val="FFCD00"/>
              </a:highlight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Liste des travaux géré par </a:t>
            </a:r>
            <a:r>
              <a:rPr lang="fr-CH" sz="1800" dirty="0" smtClean="0">
                <a:latin typeface="+mn-lt"/>
              </a:rPr>
              <a:t>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Durée estimée du texte personnalisé choisi par </a:t>
            </a:r>
            <a:r>
              <a:rPr lang="fr-CH" sz="1800" dirty="0" smtClean="0">
                <a:latin typeface="+mn-lt"/>
              </a:rPr>
              <a:t>l’utilisateur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</a:t>
            </a:r>
            <a:r>
              <a:rPr lang="fr-CH" sz="1800" dirty="0" smtClean="0">
                <a:latin typeface="+mn-lt"/>
              </a:rPr>
              <a:t>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Application peut être installée </a:t>
            </a:r>
            <a:r>
              <a:rPr lang="fr-CH" sz="1800" dirty="0" smtClean="0"/>
              <a:t>-&gt; </a:t>
            </a:r>
            <a:r>
              <a:rPr lang="fr-CH" sz="1800" dirty="0" smtClean="0">
                <a:latin typeface="+mn-lt"/>
              </a:rPr>
              <a:t>fichier personnalisé</a:t>
            </a: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041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Solutions au problématiques</a:t>
            </a:r>
            <a:endParaRPr lang="fr-CH" sz="1800" b="1" dirty="0">
              <a:highlight>
                <a:srgbClr val="FFCD00"/>
              </a:highlight>
              <a:latin typeface="+mn-lt"/>
            </a:endParaRPr>
          </a:p>
          <a:p>
            <a:pPr>
              <a:buNone/>
            </a:pPr>
            <a:endParaRPr lang="fr-CH" sz="1800" dirty="0" smtClean="0">
              <a:latin typeface="+mn-lt"/>
            </a:endParaRPr>
          </a:p>
          <a:p>
            <a:pPr marL="342900" indent="-342900"/>
            <a:r>
              <a:rPr lang="fr-CH" sz="1800" dirty="0" smtClean="0">
                <a:latin typeface="+mn-lt"/>
              </a:rPr>
              <a:t>Temps </a:t>
            </a:r>
            <a:r>
              <a:rPr lang="fr-CH" sz="1800" dirty="0" smtClean="0">
                <a:latin typeface="+mn-lt"/>
              </a:rPr>
              <a:t>effectif du travail disciplinaires noté par </a:t>
            </a:r>
            <a:r>
              <a:rPr lang="fr-CH" sz="1800" dirty="0" smtClean="0">
                <a:latin typeface="+mn-lt"/>
              </a:rPr>
              <a:t>l’application</a:t>
            </a:r>
          </a:p>
          <a:p>
            <a:pPr marL="342900" indent="-342900"/>
            <a:endParaRPr lang="fr-CH" sz="1800" dirty="0" smtClean="0">
              <a:latin typeface="+mn-lt"/>
            </a:endParaRPr>
          </a:p>
          <a:p>
            <a:pPr marL="342900" indent="-342900"/>
            <a:r>
              <a:rPr lang="fr-CH" sz="1800" dirty="0" smtClean="0">
                <a:latin typeface="+mn-lt"/>
              </a:rPr>
              <a:t>Entraîne l’élève à la </a:t>
            </a:r>
            <a:r>
              <a:rPr lang="fr-CH" sz="1800" dirty="0" smtClean="0">
                <a:latin typeface="+mn-lt"/>
              </a:rPr>
              <a:t>dactylographie</a:t>
            </a:r>
          </a:p>
          <a:p>
            <a:pPr marL="342900" indent="-342900"/>
            <a:endParaRPr lang="fr-CH" sz="1800" dirty="0" smtClean="0">
              <a:latin typeface="+mn-lt"/>
            </a:endParaRPr>
          </a:p>
          <a:p>
            <a:pPr marL="342900" indent="-342900"/>
            <a:r>
              <a:rPr lang="fr-CH" sz="1800" dirty="0" smtClean="0">
                <a:latin typeface="+mn-lt"/>
              </a:rPr>
              <a:t>Une liste est disponible afin de gérer les </a:t>
            </a:r>
            <a:r>
              <a:rPr lang="fr-CH" sz="1800" dirty="0" smtClean="0">
                <a:latin typeface="+mn-lt"/>
              </a:rPr>
              <a:t>travaux disciplinaires</a:t>
            </a:r>
          </a:p>
          <a:p>
            <a:pPr marL="342900" indent="-342900"/>
            <a:endParaRPr lang="fr-CH" sz="1800" dirty="0" smtClean="0">
              <a:latin typeface="+mn-lt"/>
            </a:endParaRPr>
          </a:p>
          <a:p>
            <a:pPr marL="342900" indent="-342900"/>
            <a:r>
              <a:rPr lang="fr-CH" sz="1800" dirty="0" smtClean="0">
                <a:latin typeface="+mn-lt"/>
              </a:rPr>
              <a:t>L’application ne nécessite aucun papier</a:t>
            </a:r>
          </a:p>
          <a:p>
            <a:pPr marL="342900" indent="-342900"/>
            <a:endParaRPr lang="en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49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 ?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Merci!</a:t>
            </a:r>
            <a:endParaRPr lang="en"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5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</a:t>
            </a:fld>
            <a:endParaRPr lang="fr-CH" dirty="0"/>
          </a:p>
        </p:txBody>
      </p:sp>
      <p:sp>
        <p:nvSpPr>
          <p:cNvPr id="19" name="Shape 30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Sommaire</a:t>
            </a:r>
            <a:endParaRPr lang="en" dirty="0"/>
          </a:p>
        </p:txBody>
      </p:sp>
      <p:sp>
        <p:nvSpPr>
          <p:cNvPr id="20" name="Shape 31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1) Introduction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latin typeface="+mn-lt"/>
              </a:rPr>
              <a:t>Qu’est-ce qu’un travail disciplinaire 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latin typeface="+mn-lt"/>
              </a:rPr>
              <a:t>Problématiques liées au travail disciplinaire.</a:t>
            </a:r>
            <a:endParaRPr lang="en" sz="1400" dirty="0">
              <a:latin typeface="+mn-lt"/>
            </a:endParaRPr>
          </a:p>
        </p:txBody>
      </p:sp>
      <p:sp>
        <p:nvSpPr>
          <p:cNvPr id="21" name="Shape 31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2) Fonctionnalités</a:t>
            </a:r>
          </a:p>
          <a:p>
            <a:pPr lvl="0">
              <a:buNone/>
            </a:pPr>
            <a:r>
              <a:rPr lang="en" sz="1400" dirty="0" smtClean="0">
                <a:latin typeface="+mn-lt"/>
              </a:rPr>
              <a:t>Présentation des fonctionnalités de l’application.</a:t>
            </a:r>
          </a:p>
          <a:p>
            <a:pPr lvl="0"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</p:txBody>
      </p:sp>
      <p:sp>
        <p:nvSpPr>
          <p:cNvPr id="22" name="Shape 312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3) Démonstration</a:t>
            </a:r>
          </a:p>
          <a:p>
            <a:pPr>
              <a:buNone/>
            </a:pPr>
            <a:r>
              <a:rPr lang="en" sz="1400" dirty="0" smtClean="0">
                <a:latin typeface="+mn-lt"/>
              </a:rPr>
              <a:t>Démonstration du fonctionnement de l’application.</a:t>
            </a:r>
            <a:endParaRPr lang="en" sz="1400" dirty="0"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+mn-lt"/>
            </a:endParaRPr>
          </a:p>
        </p:txBody>
      </p:sp>
      <p:sp>
        <p:nvSpPr>
          <p:cNvPr id="23" name="Shape 313"/>
          <p:cNvSpPr txBox="1">
            <a:spLocks/>
          </p:cNvSpPr>
          <p:nvPr/>
        </p:nvSpPr>
        <p:spPr>
          <a:xfrm>
            <a:off x="1381250" y="3237224"/>
            <a:ext cx="23339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4) Analyse organique</a:t>
            </a:r>
          </a:p>
          <a:p>
            <a:pPr>
              <a:buFont typeface="Quattrocento Sans"/>
              <a:buNone/>
            </a:pPr>
            <a:r>
              <a:rPr lang="en" sz="1400" dirty="0" smtClean="0">
                <a:latin typeface="+mn-lt"/>
              </a:rPr>
              <a:t>Analyse de la méthode de réalisation.</a:t>
            </a:r>
          </a:p>
          <a:p>
            <a:pPr>
              <a:buFont typeface="Quattrocento Sans"/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</p:txBody>
      </p:sp>
      <p:sp>
        <p:nvSpPr>
          <p:cNvPr id="24" name="Shape 314"/>
          <p:cNvSpPr txBox="1">
            <a:spLocks/>
          </p:cNvSpPr>
          <p:nvPr/>
        </p:nvSpPr>
        <p:spPr>
          <a:xfrm>
            <a:off x="3834914" y="3237224"/>
            <a:ext cx="23339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1400" b="1" smtClean="0">
                <a:highlight>
                  <a:srgbClr val="FFCD00"/>
                </a:highlight>
                <a:latin typeface="+mn-lt"/>
              </a:rPr>
              <a:t>5) Plan de test</a:t>
            </a:r>
          </a:p>
          <a:p>
            <a:pPr>
              <a:buFont typeface="Quattrocento Sans"/>
              <a:buNone/>
            </a:pPr>
            <a:r>
              <a:rPr lang="en" sz="1400" smtClean="0">
                <a:latin typeface="+mn-lt"/>
              </a:rPr>
              <a:t>Tests des fonctionnalités principales de l’application.</a:t>
            </a:r>
          </a:p>
          <a:p>
            <a:pPr>
              <a:buFont typeface="Quattrocento Sans"/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</p:txBody>
      </p:sp>
      <p:sp>
        <p:nvSpPr>
          <p:cNvPr id="25" name="Shape 315"/>
          <p:cNvSpPr txBox="1">
            <a:spLocks/>
          </p:cNvSpPr>
          <p:nvPr/>
        </p:nvSpPr>
        <p:spPr>
          <a:xfrm>
            <a:off x="6288578" y="3237224"/>
            <a:ext cx="23339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fr-CH" sz="1400" b="1" smtClean="0">
                <a:highlight>
                  <a:srgbClr val="FFCD00"/>
                </a:highlight>
                <a:latin typeface="+mn-lt"/>
              </a:rPr>
              <a:t>6) Conclusion</a:t>
            </a:r>
          </a:p>
          <a:p>
            <a:pPr>
              <a:buFont typeface="Quattrocento Sans"/>
              <a:buNone/>
            </a:pPr>
            <a:r>
              <a:rPr lang="fr-CH" sz="1400" smtClean="0">
                <a:latin typeface="+mn-lt"/>
              </a:rPr>
              <a:t>Résumé des points essentiels de l’application.</a:t>
            </a:r>
          </a:p>
          <a:p>
            <a:pPr>
              <a:buFont typeface="Quattrocento Sans"/>
              <a:buNone/>
            </a:pPr>
            <a:endParaRPr lang="fr-CH" sz="1400" dirty="0">
              <a:latin typeface="+mn-lt"/>
            </a:endParaRPr>
          </a:p>
        </p:txBody>
      </p:sp>
      <p:grpSp>
        <p:nvGrpSpPr>
          <p:cNvPr id="26" name="Shape 31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2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950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3</a:t>
            </a:fld>
            <a:endParaRPr lang="fr-CH" dirty="0"/>
          </a:p>
        </p:txBody>
      </p:sp>
      <p:sp>
        <p:nvSpPr>
          <p:cNvPr id="14" name="Shape 141"/>
          <p:cNvSpPr txBox="1">
            <a:spLocks noGrp="1"/>
          </p:cNvSpPr>
          <p:nvPr>
            <p:ph type="body" idx="1"/>
          </p:nvPr>
        </p:nvSpPr>
        <p:spPr>
          <a:xfrm>
            <a:off x="1259632" y="1618700"/>
            <a:ext cx="3547018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  <a:latin typeface="+mn-lt"/>
              </a:rPr>
              <a:t>Travail disciplinaire ?</a:t>
            </a:r>
          </a:p>
          <a:p>
            <a:pPr marL="342900" indent="-342900"/>
            <a:r>
              <a:rPr lang="en" sz="1800" b="1" dirty="0">
                <a:latin typeface="+mn-lt"/>
              </a:rPr>
              <a:t>Q</a:t>
            </a:r>
            <a:r>
              <a:rPr lang="en" sz="1800" b="1" dirty="0" smtClean="0">
                <a:latin typeface="+mn-lt"/>
              </a:rPr>
              <a:t>uoi : </a:t>
            </a:r>
            <a:r>
              <a:rPr lang="en" sz="1800" dirty="0">
                <a:latin typeface="+mn-lt"/>
              </a:rPr>
              <a:t>U</a:t>
            </a:r>
            <a:r>
              <a:rPr lang="en" sz="1800" dirty="0" smtClean="0">
                <a:latin typeface="+mn-lt"/>
              </a:rPr>
              <a:t>ne </a:t>
            </a:r>
            <a:r>
              <a:rPr lang="en" sz="1800" dirty="0" smtClean="0">
                <a:latin typeface="+mn-lt"/>
              </a:rPr>
              <a:t>sanction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lvl="0" indent="-342900"/>
            <a:r>
              <a:rPr lang="en" sz="1800" b="1" dirty="0">
                <a:latin typeface="Arial"/>
              </a:rPr>
              <a:t>Comment : </a:t>
            </a:r>
            <a:r>
              <a:rPr lang="en" sz="1800" dirty="0">
                <a:latin typeface="Arial"/>
              </a:rPr>
              <a:t>Recopie de </a:t>
            </a:r>
            <a:r>
              <a:rPr lang="en" sz="1800" dirty="0" smtClean="0">
                <a:latin typeface="Arial"/>
              </a:rPr>
              <a:t>texte</a:t>
            </a:r>
          </a:p>
          <a:p>
            <a:pPr marL="342900" lvl="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Où : </a:t>
            </a:r>
            <a:r>
              <a:rPr lang="en" sz="1800" dirty="0" smtClean="0">
                <a:latin typeface="+mn-lt"/>
              </a:rPr>
              <a:t>À </a:t>
            </a:r>
            <a:r>
              <a:rPr lang="en" sz="1800" dirty="0" smtClean="0">
                <a:latin typeface="+mn-lt"/>
              </a:rPr>
              <a:t>domicile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Donnée par : </a:t>
            </a:r>
            <a:r>
              <a:rPr lang="en" sz="1800" dirty="0" smtClean="0">
                <a:latin typeface="+mn-lt"/>
              </a:rPr>
              <a:t>L’enseignant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Effectué par : </a:t>
            </a:r>
            <a:r>
              <a:rPr lang="en" sz="1800" dirty="0">
                <a:latin typeface="+mn-lt"/>
              </a:rPr>
              <a:t>L</a:t>
            </a:r>
            <a:r>
              <a:rPr lang="en" sz="1800" dirty="0" smtClean="0">
                <a:latin typeface="+mn-lt"/>
              </a:rPr>
              <a:t>’élève</a:t>
            </a:r>
          </a:p>
        </p:txBody>
      </p:sp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16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  <a:latin typeface="+mn-lt"/>
              </a:rPr>
              <a:t>Problématiques</a:t>
            </a:r>
          </a:p>
          <a:p>
            <a:pPr marL="342900" indent="-342900"/>
            <a:r>
              <a:rPr lang="en" dirty="0" smtClean="0">
                <a:latin typeface="+mn-lt"/>
              </a:rPr>
              <a:t>Temps pas </a:t>
            </a:r>
            <a:r>
              <a:rPr lang="en" dirty="0" smtClean="0">
                <a:latin typeface="+mn-lt"/>
              </a:rPr>
              <a:t>géré</a:t>
            </a:r>
          </a:p>
          <a:p>
            <a:pPr marL="342900" indent="-342900"/>
            <a:endParaRPr lang="en" dirty="0" smtClean="0">
              <a:latin typeface="+mn-lt"/>
            </a:endParaRPr>
          </a:p>
          <a:p>
            <a:pPr marL="342900" indent="-342900"/>
            <a:r>
              <a:rPr lang="en" dirty="0" smtClean="0">
                <a:latin typeface="+mn-lt"/>
              </a:rPr>
              <a:t>Pédagogie </a:t>
            </a:r>
            <a:r>
              <a:rPr lang="en" dirty="0" smtClean="0">
                <a:latin typeface="+mn-lt"/>
              </a:rPr>
              <a:t>douteuse</a:t>
            </a:r>
          </a:p>
          <a:p>
            <a:pPr marL="342900" indent="-342900"/>
            <a:endParaRPr lang="en" dirty="0" smtClean="0">
              <a:latin typeface="+mn-lt"/>
            </a:endParaRPr>
          </a:p>
          <a:p>
            <a:pPr marL="342900" indent="-342900"/>
            <a:r>
              <a:rPr lang="en" dirty="0" smtClean="0">
                <a:latin typeface="+mn-lt"/>
              </a:rPr>
              <a:t>Gestion des </a:t>
            </a:r>
            <a:r>
              <a:rPr lang="en" dirty="0" smtClean="0">
                <a:latin typeface="+mn-lt"/>
              </a:rPr>
              <a:t>travaux disciplinaires</a:t>
            </a:r>
          </a:p>
          <a:p>
            <a:pPr marL="342900" indent="-342900"/>
            <a:endParaRPr lang="en" dirty="0" smtClean="0">
              <a:latin typeface="+mn-lt"/>
            </a:endParaRPr>
          </a:p>
          <a:p>
            <a:pPr marL="342900" indent="-342900"/>
            <a:r>
              <a:rPr lang="en" dirty="0" smtClean="0">
                <a:latin typeface="+mn-lt"/>
              </a:rPr>
              <a:t>Gaspillage de papier</a:t>
            </a:r>
          </a:p>
          <a:p>
            <a:pPr marL="342900" indent="-342900"/>
            <a:endParaRPr lang="en" dirty="0" smtClean="0">
              <a:latin typeface="+mn-lt"/>
            </a:endParaRPr>
          </a:p>
          <a:p>
            <a:pPr marL="342900" indent="-342900"/>
            <a:endParaRPr lang="en" dirty="0">
              <a:latin typeface="+mn-lt"/>
            </a:endParaRPr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35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Fonctionnalités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n-lt"/>
              </a:rPr>
              <a:t>Différentes fonctionnalités de l’application</a:t>
            </a:r>
            <a:endParaRPr lang="en" dirty="0">
              <a:latin typeface="+mn-lt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0" name="Shape 144"/>
          <p:cNvGrpSpPr/>
          <p:nvPr/>
        </p:nvGrpSpPr>
        <p:grpSpPr>
          <a:xfrm>
            <a:off x="1238580" y="2355726"/>
            <a:ext cx="381092" cy="381525"/>
            <a:chOff x="2594050" y="1631825"/>
            <a:chExt cx="439625" cy="439625"/>
          </a:xfrm>
        </p:grpSpPr>
        <p:sp>
          <p:nvSpPr>
            <p:cNvPr id="11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291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5</a:t>
            </a:fld>
            <a:endParaRPr lang="fr-CH" dirty="0"/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2394012" y="339502"/>
            <a:ext cx="435597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>
              <a:spcBef>
                <a:spcPts val="0"/>
              </a:spcBef>
            </a:pPr>
            <a:r>
              <a:rPr lang="en" sz="2000" b="1" dirty="0" smtClean="0">
                <a:highlight>
                  <a:srgbClr val="FFCD00"/>
                </a:highlight>
              </a:rPr>
              <a:t>Exécution </a:t>
            </a:r>
            <a:r>
              <a:rPr lang="en" sz="2000" b="1" dirty="0">
                <a:highlight>
                  <a:srgbClr val="FFCD00"/>
                </a:highlight>
              </a:rPr>
              <a:t>du travail disciplinaire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31" y="817130"/>
            <a:ext cx="6020338" cy="3666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17DB918-FF6D-402D-9E84-43B786396EA2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2394012" y="339502"/>
            <a:ext cx="435597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spcBef>
                <a:spcPts val="0"/>
              </a:spcBef>
            </a:pPr>
            <a:r>
              <a:rPr lang="fr-CH" sz="2000" b="1" dirty="0" smtClean="0">
                <a:highlight>
                  <a:srgbClr val="FFCD00"/>
                </a:highlight>
              </a:rPr>
              <a:t>Gestion des travaux disciplinaires</a:t>
            </a:r>
          </a:p>
          <a:p>
            <a:pPr>
              <a:spcBef>
                <a:spcPts val="0"/>
              </a:spcBef>
            </a:pPr>
            <a:endParaRPr lang="fr-CH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4" y="819131"/>
            <a:ext cx="6077912" cy="3658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17DB918-FF6D-402D-9E84-43B786396EA2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2394012" y="339502"/>
            <a:ext cx="435597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spcBef>
                <a:spcPts val="0"/>
              </a:spcBef>
            </a:pPr>
            <a:r>
              <a:rPr lang="fr-CH" sz="2000" b="1" dirty="0" smtClean="0">
                <a:highlight>
                  <a:srgbClr val="FFCD00"/>
                </a:highlight>
              </a:rPr>
              <a:t>Gestion des travaux disciplinaires</a:t>
            </a:r>
          </a:p>
          <a:p>
            <a:pPr>
              <a:spcBef>
                <a:spcPts val="0"/>
              </a:spcBef>
            </a:pPr>
            <a:endParaRPr lang="fr-C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80" y="843558"/>
            <a:ext cx="3533840" cy="358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98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 du fonctionnement de l’application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84" y="2291138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787"/>
          <p:cNvGrpSpPr/>
          <p:nvPr/>
        </p:nvGrpSpPr>
        <p:grpSpPr>
          <a:xfrm>
            <a:off x="1224249" y="2461680"/>
            <a:ext cx="363369" cy="221114"/>
            <a:chOff x="3269900" y="3064500"/>
            <a:chExt cx="432325" cy="263075"/>
          </a:xfrm>
        </p:grpSpPr>
        <p:sp>
          <p:nvSpPr>
            <p:cNvPr id="6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9</a:t>
            </a:fld>
            <a:endParaRPr lang="fr-CH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141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416824" cy="3502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  <a:latin typeface="+mn-lt"/>
              </a:rPr>
              <a:t>Lorsque l’utilisateur recopie son texte</a:t>
            </a:r>
          </a:p>
          <a:p>
            <a:pPr>
              <a:buNone/>
            </a:pPr>
            <a:r>
              <a:rPr lang="fr-CH" dirty="0" smtClean="0">
                <a:latin typeface="+mn-lt"/>
              </a:rPr>
              <a:t>L</a:t>
            </a:r>
            <a:r>
              <a:rPr lang="en" dirty="0" smtClean="0">
                <a:latin typeface="+mn-lt"/>
              </a:rPr>
              <a:t>’événement rbxCopieTexte</a:t>
            </a:r>
            <a:r>
              <a:rPr lang="en" dirty="0" smtClean="0">
                <a:latin typeface="+mn-lt"/>
                <a:ea typeface="NSimSun" panose="02010609030101010101" pitchFamily="49" charset="-122"/>
              </a:rPr>
              <a:t>_KeyPress est appelé à chaque frappe de l’utilisateur dans la zone de saisie.</a:t>
            </a:r>
          </a:p>
          <a:p>
            <a:pPr>
              <a:buNone/>
            </a:pPr>
            <a:endParaRPr lang="en" dirty="0" smtClean="0">
              <a:latin typeface="+mn-lt"/>
            </a:endParaRPr>
          </a:p>
        </p:txBody>
      </p:sp>
      <p:sp>
        <p:nvSpPr>
          <p:cNvPr id="23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Analyse organique</a:t>
            </a:r>
            <a:endParaRPr lang="en" dirty="0"/>
          </a:p>
        </p:txBody>
      </p:sp>
      <p:grpSp>
        <p:nvGrpSpPr>
          <p:cNvPr id="2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300"/>
          <p:cNvSpPr/>
          <p:nvPr/>
        </p:nvSpPr>
        <p:spPr>
          <a:xfrm>
            <a:off x="853912" y="2571750"/>
            <a:ext cx="1405242" cy="1224136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Vérifie si le travail est terminé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cxnSp>
        <p:nvCxnSpPr>
          <p:cNvPr id="30" name="Shape 303"/>
          <p:cNvCxnSpPr>
            <a:stCxn id="29" idx="6"/>
            <a:endCxn id="31" idx="2"/>
          </p:cNvCxnSpPr>
          <p:nvPr/>
        </p:nvCxnSpPr>
        <p:spPr>
          <a:xfrm>
            <a:off x="2259154" y="3183818"/>
            <a:ext cx="1286568" cy="10154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Shape 300"/>
          <p:cNvSpPr/>
          <p:nvPr/>
        </p:nvSpPr>
        <p:spPr>
          <a:xfrm>
            <a:off x="3545722" y="2499742"/>
            <a:ext cx="1602342" cy="13884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Vérifie si le caractère tapé </a:t>
            </a:r>
            <a:r>
              <a:rPr lang="en" b="1" dirty="0" smtClean="0">
                <a:latin typeface="+mn-lt"/>
                <a:ea typeface="Lora"/>
                <a:cs typeface="Lora"/>
                <a:sym typeface="Lora"/>
              </a:rPr>
              <a:t>n’est pas le bon</a:t>
            </a:r>
            <a:endParaRPr lang="en" b="1" dirty="0">
              <a:latin typeface="+mn-lt"/>
              <a:ea typeface="Lora"/>
              <a:cs typeface="Lora"/>
              <a:sym typeface="Lora"/>
            </a:endParaRPr>
          </a:p>
        </p:txBody>
      </p:sp>
      <p:cxnSp>
        <p:nvCxnSpPr>
          <p:cNvPr id="32" name="Shape 303"/>
          <p:cNvCxnSpPr>
            <a:stCxn id="31" idx="4"/>
            <a:endCxn id="33" idx="2"/>
          </p:cNvCxnSpPr>
          <p:nvPr/>
        </p:nvCxnSpPr>
        <p:spPr>
          <a:xfrm>
            <a:off x="4346893" y="3888201"/>
            <a:ext cx="926642" cy="339733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Shape 300"/>
          <p:cNvSpPr/>
          <p:nvPr/>
        </p:nvSpPr>
        <p:spPr>
          <a:xfrm>
            <a:off x="5273535" y="3363838"/>
            <a:ext cx="2034769" cy="1728191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N’avance pas la progression et affiche le code ascii au bout de 3 essais 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sp>
        <p:nvSpPr>
          <p:cNvPr id="34" name="Shape 645"/>
          <p:cNvSpPr/>
          <p:nvPr/>
        </p:nvSpPr>
        <p:spPr>
          <a:xfrm>
            <a:off x="4879229" y="3723878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647"/>
          <p:cNvSpPr/>
          <p:nvPr/>
        </p:nvSpPr>
        <p:spPr>
          <a:xfrm>
            <a:off x="2716550" y="2803524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647"/>
          <p:cNvSpPr/>
          <p:nvPr/>
        </p:nvSpPr>
        <p:spPr>
          <a:xfrm>
            <a:off x="6028289" y="2803524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03"/>
          <p:cNvCxnSpPr>
            <a:stCxn id="29" idx="4"/>
          </p:cNvCxnSpPr>
          <p:nvPr/>
        </p:nvCxnSpPr>
        <p:spPr>
          <a:xfrm>
            <a:off x="1556533" y="3795886"/>
            <a:ext cx="605352" cy="682465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Shape 300"/>
          <p:cNvSpPr/>
          <p:nvPr/>
        </p:nvSpPr>
        <p:spPr>
          <a:xfrm>
            <a:off x="2163192" y="3786209"/>
            <a:ext cx="1328688" cy="121688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Affiche que le travail est terminé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cxnSp>
        <p:nvCxnSpPr>
          <p:cNvPr id="39" name="Shape 303"/>
          <p:cNvCxnSpPr>
            <a:stCxn id="31" idx="6"/>
            <a:endCxn id="40" idx="2"/>
          </p:cNvCxnSpPr>
          <p:nvPr/>
        </p:nvCxnSpPr>
        <p:spPr>
          <a:xfrm>
            <a:off x="5148064" y="3193972"/>
            <a:ext cx="2160240" cy="1002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Shape 300"/>
          <p:cNvSpPr/>
          <p:nvPr/>
        </p:nvSpPr>
        <p:spPr>
          <a:xfrm>
            <a:off x="7308304" y="2703572"/>
            <a:ext cx="1711522" cy="1000856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Avance la progression du travail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sp>
        <p:nvSpPr>
          <p:cNvPr id="41" name="Shape 645"/>
          <p:cNvSpPr/>
          <p:nvPr/>
        </p:nvSpPr>
        <p:spPr>
          <a:xfrm>
            <a:off x="1832881" y="3779549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428</Words>
  <Application>Microsoft Office PowerPoint</Application>
  <PresentationFormat>Affichage à l'écran (16:9)</PresentationFormat>
  <Paragraphs>118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Quattrocento Sans</vt:lpstr>
      <vt:lpstr>NSimSun</vt:lpstr>
      <vt:lpstr>Lora</vt:lpstr>
      <vt:lpstr>Viola template</vt:lpstr>
      <vt:lpstr>Travaux disciplinaires au CFPT</vt:lpstr>
      <vt:lpstr>Sommaire</vt:lpstr>
      <vt:lpstr>Introduction</vt:lpstr>
      <vt:lpstr>Fonctionnalités</vt:lpstr>
      <vt:lpstr>Présentation PowerPoint</vt:lpstr>
      <vt:lpstr>Présentation PowerPoint</vt:lpstr>
      <vt:lpstr>Présentation PowerPoint</vt:lpstr>
      <vt:lpstr>Démonstration</vt:lpstr>
      <vt:lpstr>Analyse organique</vt:lpstr>
      <vt:lpstr>Analyse organique</vt:lpstr>
      <vt:lpstr>Analyse organique</vt:lpstr>
      <vt:lpstr>Plans de tests</vt:lpstr>
      <vt:lpstr>Conclusion</vt:lpstr>
      <vt:lpstr>Conclusion</vt:lpstr>
      <vt:lpstr>Conclusion</vt:lpstr>
      <vt:lpstr>Merci!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disciplinaires au CFPT</dc:title>
  <dc:creator>NAEF VINCENT</dc:creator>
  <cp:lastModifiedBy>Utilisateur Windows</cp:lastModifiedBy>
  <cp:revision>57</cp:revision>
  <dcterms:modified xsi:type="dcterms:W3CDTF">2017-05-31T07:20:23Z</dcterms:modified>
</cp:coreProperties>
</file>