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2"/>
  </p:notesMasterIdLst>
  <p:handoutMasterIdLst>
    <p:handoutMasterId r:id="rId63"/>
  </p:handoutMasterIdLst>
  <p:sldIdLst>
    <p:sldId id="256" r:id="rId2"/>
    <p:sldId id="303" r:id="rId3"/>
    <p:sldId id="304" r:id="rId4"/>
    <p:sldId id="297" r:id="rId5"/>
    <p:sldId id="309" r:id="rId6"/>
    <p:sldId id="308" r:id="rId7"/>
    <p:sldId id="326" r:id="rId8"/>
    <p:sldId id="293" r:id="rId9"/>
    <p:sldId id="310" r:id="rId10"/>
    <p:sldId id="311" r:id="rId11"/>
    <p:sldId id="312" r:id="rId12"/>
    <p:sldId id="313" r:id="rId13"/>
    <p:sldId id="314" r:id="rId14"/>
    <p:sldId id="315" r:id="rId15"/>
    <p:sldId id="325" r:id="rId16"/>
    <p:sldId id="324" r:id="rId17"/>
    <p:sldId id="321" r:id="rId18"/>
    <p:sldId id="322" r:id="rId19"/>
    <p:sldId id="323" r:id="rId20"/>
    <p:sldId id="316" r:id="rId21"/>
    <p:sldId id="317" r:id="rId22"/>
    <p:sldId id="318" r:id="rId23"/>
    <p:sldId id="319" r:id="rId24"/>
    <p:sldId id="320" r:id="rId25"/>
    <p:sldId id="298" r:id="rId26"/>
    <p:sldId id="299" r:id="rId27"/>
    <p:sldId id="300" r:id="rId28"/>
    <p:sldId id="301" r:id="rId29"/>
    <p:sldId id="302" r:id="rId30"/>
    <p:sldId id="290" r:id="rId31"/>
    <p:sldId id="289" r:id="rId32"/>
    <p:sldId id="287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68" r:id="rId45"/>
    <p:sldId id="269" r:id="rId46"/>
    <p:sldId id="270" r:id="rId47"/>
    <p:sldId id="271" r:id="rId48"/>
    <p:sldId id="272" r:id="rId49"/>
    <p:sldId id="273" r:id="rId50"/>
    <p:sldId id="274" r:id="rId51"/>
    <p:sldId id="275" r:id="rId52"/>
    <p:sldId id="276" r:id="rId53"/>
    <p:sldId id="277" r:id="rId54"/>
    <p:sldId id="278" r:id="rId55"/>
    <p:sldId id="279" r:id="rId56"/>
    <p:sldId id="280" r:id="rId57"/>
    <p:sldId id="281" r:id="rId58"/>
    <p:sldId id="282" r:id="rId59"/>
    <p:sldId id="283" r:id="rId60"/>
    <p:sldId id="284" r:id="rId61"/>
  </p:sldIdLst>
  <p:sldSz cx="9144000" cy="5143500" type="screen16x9"/>
  <p:notesSz cx="6858000" cy="9144000"/>
  <p:embeddedFontLst>
    <p:embeddedFont>
      <p:font typeface="Lora" panose="020B0604020202020204" charset="0"/>
      <p:regular r:id="rId64"/>
      <p:bold r:id="rId65"/>
      <p:italic r:id="rId66"/>
      <p:boldItalic r:id="rId67"/>
    </p:embeddedFon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Quattrocento Sans" panose="020B0604020202020204" charset="0"/>
      <p:regular r:id="rId72"/>
      <p:bold r:id="rId73"/>
      <p:italic r:id="rId74"/>
      <p:boldItalic r:id="rId75"/>
    </p:embeddedFont>
    <p:embeddedFont>
      <p:font typeface="NSimSun" panose="02010609030101010101" pitchFamily="49" charset="-122"/>
      <p:regular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EEC1AE7-6F08-44FB-9A26-871198FAF81E}">
  <a:tblStyle styleId="{AEEC1AE7-6F08-44FB-9A26-871198FAF81E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7" autoAdjust="0"/>
    <p:restoredTop sz="89205" autoAdjust="0"/>
  </p:normalViewPr>
  <p:slideViewPr>
    <p:cSldViewPr>
      <p:cViewPr>
        <p:scale>
          <a:sx n="125" d="100"/>
          <a:sy n="125" d="100"/>
        </p:scale>
        <p:origin x="3444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openxmlformats.org/officeDocument/2006/relationships/font" Target="fonts/font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font" Target="fonts/font11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9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 smtClean="0"/>
              <a:t>Travaux disciplinaire au CFPT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659D2-5CFF-4CB0-A80B-E78B9AB5AC8A}" type="datetimeFigureOut">
              <a:rPr lang="fr-CH" smtClean="0"/>
              <a:t>30.05.2017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ABBB2-DE5D-4E5F-8710-AC7898900E9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444099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248813"/>
      </p:ext>
    </p:extLst>
  </p:cSld>
  <p:clrMap bg1="lt1" tx1="dk1" bg2="dk2" tx2="lt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Shape 3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x="-6025" y="3676511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11"/>
          <p:cNvSpPr/>
          <p:nvPr/>
        </p:nvSpPr>
        <p:spPr>
          <a:xfrm>
            <a:off x="111795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letely 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-28365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1663315" y="93281"/>
            <a:ext cx="5789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7452320" y="93280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mercredi 31 mai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-6025" y="2571761"/>
            <a:ext cx="19844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15"/>
          <p:cNvSpPr/>
          <p:nvPr/>
        </p:nvSpPr>
        <p:spPr>
          <a:xfrm>
            <a:off x="1117950" y="228825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5898975" y="2571750"/>
            <a:ext cx="32510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4584075" y="3676500"/>
            <a:ext cx="0" cy="1480499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4288500" y="3393000"/>
            <a:ext cx="566999" cy="5669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/>
          <p:nvPr/>
        </p:nvSpPr>
        <p:spPr>
          <a:xfrm>
            <a:off x="3593400" y="3412651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-28365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1663315" y="93281"/>
            <a:ext cx="5789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7452320" y="93280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mercredi 31 mai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hape 24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8" name="Shape 2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-28365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1663315" y="93281"/>
            <a:ext cx="5789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7452320" y="93280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mercredi 31 mai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4" name="Shape 34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-28365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1663315" y="93281"/>
            <a:ext cx="5789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7452320" y="93280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mercredi 31 mai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-28365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1663315" y="93281"/>
            <a:ext cx="5789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ZoneTexte 15"/>
          <p:cNvSpPr txBox="1"/>
          <p:nvPr userDrawn="1"/>
        </p:nvSpPr>
        <p:spPr>
          <a:xfrm>
            <a:off x="7452320" y="93280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mercredi 31 mai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7" name="Shape 47"/>
          <p:cNvSpPr/>
          <p:nvPr/>
        </p:nvSpPr>
        <p:spPr>
          <a:xfrm>
            <a:off x="817475" y="928766"/>
            <a:ext cx="405899" cy="4058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8" name="Shape 48"/>
          <p:cNvCxnSpPr/>
          <p:nvPr/>
        </p:nvCxnSpPr>
        <p:spPr>
          <a:xfrm>
            <a:off x="5265650" y="1131725"/>
            <a:ext cx="38783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-28365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1663315" y="93281"/>
            <a:ext cx="5789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7452320" y="93280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mercredi 31 mai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360"/>
              </a:spcBef>
              <a:buSzPct val="1000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1" name="Shape 51"/>
          <p:cNvCxnSpPr/>
          <p:nvPr/>
        </p:nvCxnSpPr>
        <p:spPr>
          <a:xfrm>
            <a:off x="-6025" y="46661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/>
          <p:nvPr/>
        </p:nvSpPr>
        <p:spPr>
          <a:xfrm>
            <a:off x="4457400" y="4551496"/>
            <a:ext cx="229199" cy="229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7" name="ZoneTexte 6"/>
          <p:cNvSpPr txBox="1"/>
          <p:nvPr userDrawn="1"/>
        </p:nvSpPr>
        <p:spPr>
          <a:xfrm>
            <a:off x="-28365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1663315" y="93281"/>
            <a:ext cx="5789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7452320" y="93280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mercredi 31 mai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>
            <a:off x="-6025" y="4513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5" name="Shape 55"/>
          <p:cNvSpPr/>
          <p:nvPr/>
        </p:nvSpPr>
        <p:spPr>
          <a:xfrm>
            <a:off x="4293700" y="4235405"/>
            <a:ext cx="556499" cy="556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-28365" y="93281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Vincent </a:t>
            </a:r>
            <a:r>
              <a:rPr lang="fr-CH" sz="1000" dirty="0" err="1" smtClean="0">
                <a:solidFill>
                  <a:schemeClr val="bg1">
                    <a:lumMod val="65000"/>
                  </a:schemeClr>
                </a:solidFill>
              </a:rPr>
              <a:t>Naef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1663315" y="93281"/>
            <a:ext cx="57890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Travaux disciplinaires</a:t>
            </a:r>
            <a:r>
              <a:rPr lang="fr-CH" sz="1000" baseline="0" dirty="0" smtClean="0">
                <a:solidFill>
                  <a:schemeClr val="bg1">
                    <a:lumMod val="65000"/>
                  </a:schemeClr>
                </a:solidFill>
              </a:rPr>
              <a:t> au CFPT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ZoneTexte 7"/>
          <p:cNvSpPr txBox="1"/>
          <p:nvPr userDrawn="1"/>
        </p:nvSpPr>
        <p:spPr>
          <a:xfrm>
            <a:off x="7452320" y="93280"/>
            <a:ext cx="1691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CH" sz="1000" dirty="0" smtClean="0">
                <a:solidFill>
                  <a:schemeClr val="bg1">
                    <a:lumMod val="65000"/>
                  </a:schemeClr>
                </a:solidFill>
              </a:rPr>
              <a:t>mercredi 31 mai 2017</a:t>
            </a:r>
            <a:endParaRPr lang="fr-CH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CD00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381250" y="937116"/>
            <a:ext cx="68097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DB918-FF6D-402D-9E84-43B786396EA2}" type="slidenum">
              <a:rPr lang="fr-CH" smtClean="0"/>
              <a:t>‹N°›</a:t>
            </a:fld>
            <a:endParaRPr lang="fr-CH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#slide=id.g35ed75ccf_0141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fonts#UsePlace:use/Collection:Lora:400,700,400italic,700italic|Quattrocento+Sans:400,400italic,700,700italic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6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" smtClean="0"/>
              <a:t>Travaux disciplinaires au CFPT</a:t>
            </a:r>
            <a:endParaRPr lang="en" dirty="0"/>
          </a:p>
        </p:txBody>
      </p:sp>
      <p:grpSp>
        <p:nvGrpSpPr>
          <p:cNvPr id="62" name="Shape 62"/>
          <p:cNvGrpSpPr/>
          <p:nvPr/>
        </p:nvGrpSpPr>
        <p:grpSpPr>
          <a:xfrm>
            <a:off x="1299164" y="3511423"/>
            <a:ext cx="215966" cy="342398"/>
            <a:chOff x="6718575" y="2318625"/>
            <a:chExt cx="256950" cy="407375"/>
          </a:xfrm>
        </p:grpSpPr>
        <p:sp>
          <p:nvSpPr>
            <p:cNvPr id="63" name="Shape 6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2" name="Shape 82"/>
          <p:cNvSpPr txBox="1"/>
          <p:nvPr/>
        </p:nvSpPr>
        <p:spPr>
          <a:xfrm>
            <a:off x="0" y="0"/>
            <a:ext cx="3226800" cy="3757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Vincent Naef</a:t>
            </a:r>
            <a:endParaRPr lang="en" sz="1200" b="1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600"/>
              </a:spcBef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Shape 82"/>
          <p:cNvSpPr txBox="1"/>
          <p:nvPr/>
        </p:nvSpPr>
        <p:spPr>
          <a:xfrm>
            <a:off x="0" y="10008"/>
            <a:ext cx="9144000" cy="3757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600"/>
              </a:spcBef>
              <a:buNone/>
            </a:pPr>
            <a:r>
              <a:rPr lang="en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I.IN-P4B</a:t>
            </a:r>
            <a:endParaRPr lang="en" sz="1200" b="1" dirty="0">
              <a:highlight>
                <a:srgbClr val="FFCD00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algn="ctr" rtl="0">
              <a:spcBef>
                <a:spcPts val="600"/>
              </a:spcBef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Shape 82"/>
          <p:cNvSpPr txBox="1"/>
          <p:nvPr/>
        </p:nvSpPr>
        <p:spPr>
          <a:xfrm>
            <a:off x="5917200" y="10008"/>
            <a:ext cx="3226800" cy="3757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fr-CH" sz="1200" b="1" dirty="0" smtClean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Mercredi 31 mai 2017</a:t>
            </a: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10</a:t>
            </a:fld>
            <a:endParaRPr lang="fr-CH" dirty="0"/>
          </a:p>
        </p:txBody>
      </p:sp>
      <p:sp>
        <p:nvSpPr>
          <p:cNvPr id="52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1800" b="1" dirty="0" smtClean="0">
                <a:highlight>
                  <a:srgbClr val="FFCD00"/>
                </a:highlight>
                <a:latin typeface="+mn-lt"/>
              </a:rPr>
              <a:t>Évenement </a:t>
            </a:r>
            <a:r>
              <a:rPr lang="fr-CH" sz="1800" b="1" dirty="0" err="1" smtClean="0">
                <a:highlight>
                  <a:srgbClr val="FFCD00"/>
                </a:highlight>
                <a:latin typeface="+mn-lt"/>
              </a:rPr>
              <a:t>rbxCopieTexte</a:t>
            </a:r>
            <a:r>
              <a:rPr lang="fr-CH" sz="1800" b="1" dirty="0" err="1" smtClean="0">
                <a:highlight>
                  <a:srgbClr val="FFCD00"/>
                </a:highlight>
                <a:latin typeface="+mn-lt"/>
                <a:ea typeface="NSimSun" panose="02010609030101010101" pitchFamily="49" charset="-122"/>
              </a:rPr>
              <a:t>_</a:t>
            </a:r>
            <a:r>
              <a:rPr lang="fr-CH" sz="1800" b="1" dirty="0" err="1" smtClean="0">
                <a:highlight>
                  <a:srgbClr val="FFCD00"/>
                </a:highlight>
                <a:latin typeface="+mn-lt"/>
              </a:rPr>
              <a:t>KeyPress</a:t>
            </a:r>
            <a:r>
              <a:rPr lang="en" sz="1800" b="1" dirty="0" smtClean="0">
                <a:highlight>
                  <a:srgbClr val="FFCD00"/>
                </a:highlight>
                <a:latin typeface="+mn-lt"/>
              </a:rPr>
              <a:t> </a:t>
            </a:r>
            <a:endParaRPr lang="en" sz="1800" dirty="0" smtClean="0">
              <a:latin typeface="+mn-lt"/>
            </a:endParaRPr>
          </a:p>
          <a:p>
            <a:pPr>
              <a:buNone/>
            </a:pPr>
            <a:r>
              <a:rPr lang="en" sz="1800" dirty="0" smtClean="0">
                <a:latin typeface="+mn-lt"/>
              </a:rPr>
              <a:t>Vérifie si le travail est terminé</a:t>
            </a:r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  <a:p>
            <a:pPr>
              <a:buNone/>
            </a:pPr>
            <a:endParaRPr lang="en" dirty="0" smtClean="0"/>
          </a:p>
        </p:txBody>
      </p:sp>
      <p:sp>
        <p:nvSpPr>
          <p:cNvPr id="53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Analyse organique</a:t>
            </a:r>
            <a:endParaRPr lang="en" dirty="0"/>
          </a:p>
        </p:txBody>
      </p:sp>
      <p:grpSp>
        <p:nvGrpSpPr>
          <p:cNvPr id="5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7694"/>
            <a:ext cx="8457952" cy="940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49" y="3507854"/>
            <a:ext cx="7099102" cy="1517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1" name="ZoneTexte 60"/>
          <p:cNvSpPr txBox="1"/>
          <p:nvPr/>
        </p:nvSpPr>
        <p:spPr>
          <a:xfrm>
            <a:off x="916458" y="3055650"/>
            <a:ext cx="52397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CD00"/>
              </a:buClr>
              <a:buSzPct val="100000"/>
            </a:pPr>
            <a:r>
              <a:rPr lang="en" sz="1800" dirty="0" smtClean="0">
                <a:latin typeface="+mn-lt"/>
                <a:sym typeface="Quattrocento Sans"/>
              </a:rPr>
              <a:t>Vérifie si le caractère tapé </a:t>
            </a:r>
            <a:r>
              <a:rPr lang="en" sz="1800" b="1" dirty="0" smtClean="0">
                <a:latin typeface="+mn-lt"/>
                <a:sym typeface="Quattrocento Sans"/>
              </a:rPr>
              <a:t>n’est pas le bon</a:t>
            </a:r>
            <a:endParaRPr lang="en" sz="1200" b="1" dirty="0" smtClean="0">
              <a:latin typeface="+mn-lt"/>
            </a:endParaRPr>
          </a:p>
          <a:p>
            <a:endParaRPr lang="fr-CH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87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11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</p:spPr>
        <p:txBody>
          <a:bodyPr/>
          <a:lstStyle/>
          <a:p>
            <a:r>
              <a:rPr lang="fr-CH" smtClean="0"/>
              <a:t>Analyse organique</a:t>
            </a:r>
            <a:endParaRPr lang="fr-CH" dirty="0"/>
          </a:p>
        </p:txBody>
      </p:sp>
      <p:sp>
        <p:nvSpPr>
          <p:cNvPr id="7" name="Shape 141"/>
          <p:cNvSpPr txBox="1">
            <a:spLocks/>
          </p:cNvSpPr>
          <p:nvPr/>
        </p:nvSpPr>
        <p:spPr>
          <a:xfrm>
            <a:off x="899592" y="1347614"/>
            <a:ext cx="7416824" cy="1224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Quattrocento Sans"/>
              <a:buNone/>
            </a:pPr>
            <a:r>
              <a:rPr lang="en" sz="1800" b="1" dirty="0" smtClean="0">
                <a:highlight>
                  <a:srgbClr val="FFCD00"/>
                </a:highlight>
                <a:latin typeface="+mn-lt"/>
              </a:rPr>
              <a:t>Évenement </a:t>
            </a:r>
            <a:r>
              <a:rPr lang="fr-CH" sz="1800" b="1" dirty="0" err="1" smtClean="0">
                <a:highlight>
                  <a:srgbClr val="FFCD00"/>
                </a:highlight>
                <a:latin typeface="+mn-lt"/>
              </a:rPr>
              <a:t>rbxCopieTexte</a:t>
            </a:r>
            <a:r>
              <a:rPr lang="fr-CH" sz="1800" b="1" dirty="0" err="1" smtClean="0">
                <a:highlight>
                  <a:srgbClr val="FFCD00"/>
                </a:highlight>
                <a:latin typeface="+mn-lt"/>
                <a:ea typeface="NSimSun" panose="02010609030101010101" pitchFamily="49" charset="-122"/>
              </a:rPr>
              <a:t>_</a:t>
            </a:r>
            <a:r>
              <a:rPr lang="fr-CH" sz="1800" b="1" dirty="0" err="1" smtClean="0">
                <a:highlight>
                  <a:srgbClr val="FFCD00"/>
                </a:highlight>
                <a:latin typeface="+mn-lt"/>
              </a:rPr>
              <a:t>KeyPress</a:t>
            </a:r>
            <a:r>
              <a:rPr lang="en" sz="1800" b="1" dirty="0" smtClean="0">
                <a:highlight>
                  <a:srgbClr val="FFCD00"/>
                </a:highlight>
                <a:latin typeface="+mn-lt"/>
              </a:rPr>
              <a:t> </a:t>
            </a:r>
            <a:endParaRPr lang="en" sz="1800" dirty="0" smtClean="0">
              <a:latin typeface="+mn-lt"/>
            </a:endParaRPr>
          </a:p>
          <a:p>
            <a:pPr>
              <a:buFont typeface="Quattrocento Sans"/>
              <a:buNone/>
            </a:pPr>
            <a:r>
              <a:rPr lang="en" sz="1800" dirty="0" smtClean="0">
                <a:latin typeface="+mn-lt"/>
              </a:rPr>
              <a:t>Si le travail </a:t>
            </a:r>
            <a:r>
              <a:rPr lang="en" sz="1800" b="1" dirty="0" smtClean="0">
                <a:latin typeface="+mn-lt"/>
              </a:rPr>
              <a:t>n’est pas terminé </a:t>
            </a:r>
          </a:p>
          <a:p>
            <a:pPr>
              <a:buFont typeface="Quattrocento Sans"/>
              <a:buNone/>
            </a:pPr>
            <a:r>
              <a:rPr lang="fr-CH" sz="1800" b="1" dirty="0" smtClean="0">
                <a:latin typeface="+mn-lt"/>
              </a:rPr>
              <a:t>E</a:t>
            </a:r>
            <a:r>
              <a:rPr lang="en" sz="1800" b="1" dirty="0">
                <a:latin typeface="+mn-lt"/>
              </a:rPr>
              <a:t>T</a:t>
            </a:r>
            <a:r>
              <a:rPr lang="en" sz="1800" b="1" dirty="0" smtClean="0">
                <a:latin typeface="+mn-lt"/>
              </a:rPr>
              <a:t> </a:t>
            </a:r>
            <a:r>
              <a:rPr lang="en" sz="1800" dirty="0" smtClean="0">
                <a:latin typeface="+mn-lt"/>
              </a:rPr>
              <a:t>que le caractère tapé </a:t>
            </a:r>
            <a:r>
              <a:rPr lang="en" sz="1800" b="1" dirty="0" smtClean="0">
                <a:latin typeface="+mn-lt"/>
              </a:rPr>
              <a:t>est le bon </a:t>
            </a:r>
          </a:p>
          <a:p>
            <a:pPr>
              <a:buFont typeface="Quattrocento Sans"/>
              <a:buNone/>
            </a:pPr>
            <a:endParaRPr lang="en" sz="2000" dirty="0" smtClean="0"/>
          </a:p>
          <a:p>
            <a:pPr>
              <a:buFont typeface="Quattrocento Sans"/>
              <a:buNone/>
            </a:pPr>
            <a:endParaRPr lang="en" sz="2000" dirty="0" smtClean="0"/>
          </a:p>
          <a:p>
            <a:pPr>
              <a:buFont typeface="Quattrocento Sans"/>
              <a:buNone/>
            </a:pPr>
            <a:endParaRPr lang="en" sz="2000" dirty="0" smtClean="0"/>
          </a:p>
          <a:p>
            <a:pPr>
              <a:buFont typeface="Quattrocento Sans"/>
              <a:buNone/>
            </a:pPr>
            <a:endParaRPr lang="en" sz="2000" dirty="0" smtClean="0"/>
          </a:p>
          <a:p>
            <a:pPr>
              <a:buFont typeface="Quattrocento Sans"/>
              <a:buNone/>
            </a:pPr>
            <a:endParaRPr lang="en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59782"/>
            <a:ext cx="5616624" cy="1054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666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12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</p:spPr>
        <p:txBody>
          <a:bodyPr/>
          <a:lstStyle/>
          <a:p>
            <a:r>
              <a:rPr lang="fr-CH" dirty="0" smtClean="0"/>
              <a:t>Plans de tests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marL="342900" indent="-342900"/>
            <a:r>
              <a:rPr lang="fr-CH" sz="1800" dirty="0" smtClean="0"/>
              <a:t>L’utilisateur peut créer un travail disciplinaire</a:t>
            </a:r>
          </a:p>
          <a:p>
            <a:pPr marL="342900" indent="-342900"/>
            <a:r>
              <a:rPr lang="fr-CH" sz="1800" dirty="0" smtClean="0"/>
              <a:t>L’utilisateur peut sauvegarder un travail disciplinaire</a:t>
            </a:r>
          </a:p>
          <a:p>
            <a:pPr marL="342900" indent="-342900"/>
            <a:r>
              <a:rPr lang="fr-CH" sz="1800" dirty="0" smtClean="0"/>
              <a:t>L’utilisateur peut ajouter un travail disciplinaire</a:t>
            </a:r>
          </a:p>
          <a:p>
            <a:pPr marL="342900" indent="-342900"/>
            <a:r>
              <a:rPr lang="fr-CH" sz="1800" dirty="0" smtClean="0"/>
              <a:t>L’utilisateur peut supprimer un travail disciplinaire</a:t>
            </a:r>
          </a:p>
          <a:p>
            <a:pPr marL="342900" indent="-342900"/>
            <a:r>
              <a:rPr lang="fr-CH" sz="1800" dirty="0" smtClean="0"/>
              <a:t>L’utilisateur peut accomplir un travail disciplinaire</a:t>
            </a:r>
          </a:p>
          <a:p>
            <a:pPr marL="342900" indent="-342900"/>
            <a:r>
              <a:rPr lang="fr-CH" sz="1800" dirty="0" smtClean="0"/>
              <a:t>L’utilisateur peut créer un fichier de journalisation en se basant sur la liste de travaux disciplinaires</a:t>
            </a:r>
          </a:p>
          <a:p>
            <a:pPr marL="342900" indent="-342900"/>
            <a:r>
              <a:rPr lang="fr-CH" sz="1800" dirty="0" smtClean="0"/>
              <a:t>L’application détecte les travaux disciplinaires corrompus lors de l’ajout</a:t>
            </a:r>
            <a:endParaRPr lang="fr-CH" sz="1800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967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13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</p:spPr>
        <p:txBody>
          <a:bodyPr/>
          <a:lstStyle/>
          <a:p>
            <a:r>
              <a:rPr lang="fr-CH" smtClean="0"/>
              <a:t>Conclusion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lvl="0">
              <a:buNone/>
            </a:pPr>
            <a:r>
              <a:rPr lang="fr-CH" sz="1800" b="1" dirty="0" smtClean="0">
                <a:highlight>
                  <a:srgbClr val="FFCD00"/>
                </a:highlight>
                <a:latin typeface="+mn-lt"/>
              </a:rPr>
              <a:t>Contraintes tenues du cahier des charges</a:t>
            </a:r>
            <a:endParaRPr lang="fr-CH" sz="1800" dirty="0" smtClean="0">
              <a:latin typeface="+mn-lt"/>
            </a:endParaRPr>
          </a:p>
          <a:p>
            <a:pPr marL="285750" indent="-285750"/>
            <a:r>
              <a:rPr lang="fr-CH" sz="1800" dirty="0" smtClean="0">
                <a:latin typeface="+mn-lt"/>
              </a:rPr>
              <a:t>Application portable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Textes prédéfinis à disposition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Possibilité de choisir un texte personnalisé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Travail associé à un élève, un professeur et une date de réalisation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Détecte si un travail est corrompu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Données de la liste de travaux peut être sauvegardées dans un fichier de journalisation</a:t>
            </a:r>
            <a:endParaRPr lang="fr-CH" sz="1800" dirty="0">
              <a:latin typeface="+mn-lt"/>
            </a:endParaRPr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72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14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</p:spPr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lvl="0">
              <a:buNone/>
            </a:pPr>
            <a:r>
              <a:rPr lang="fr-CH" sz="1800" b="1" dirty="0" smtClean="0">
                <a:highlight>
                  <a:srgbClr val="FFCD00"/>
                </a:highlight>
                <a:latin typeface="+mn-lt"/>
              </a:rPr>
              <a:t>Fonctionnalités en plus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Liste des travaux géré par l’application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Durée estimée du texte personnalisé choisi par l’utilisateur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Aide présente dans l’application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Application peut être installée </a:t>
            </a:r>
            <a:r>
              <a:rPr lang="fr-CH" sz="1800" dirty="0" smtClean="0"/>
              <a:t>-&gt; </a:t>
            </a:r>
            <a:r>
              <a:rPr lang="fr-CH" sz="1800" dirty="0" smtClean="0">
                <a:latin typeface="+mn-lt"/>
              </a:rPr>
              <a:t>fichier personnalisé</a:t>
            </a:r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041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15</a:t>
            </a:fld>
            <a:endParaRPr lang="fr-CH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</p:spPr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marL="342900" indent="-342900"/>
            <a:r>
              <a:rPr lang="fr-CH" sz="1800" dirty="0" smtClean="0">
                <a:latin typeface="+mn-lt"/>
              </a:rPr>
              <a:t>Temps effectif du travail disciplinaires noté par l’application</a:t>
            </a:r>
          </a:p>
          <a:p>
            <a:pPr marL="342900" indent="-342900"/>
            <a:r>
              <a:rPr lang="fr-CH" sz="1800" dirty="0" smtClean="0">
                <a:latin typeface="+mn-lt"/>
              </a:rPr>
              <a:t>Entraîne l’élève à la dactylographie</a:t>
            </a:r>
          </a:p>
          <a:p>
            <a:pPr marL="342900" indent="-342900"/>
            <a:r>
              <a:rPr lang="fr-CH" sz="1800" dirty="0" smtClean="0">
                <a:latin typeface="+mn-lt"/>
              </a:rPr>
              <a:t>Une liste est disponible afin de gérer les travaux disciplinaires</a:t>
            </a:r>
          </a:p>
          <a:p>
            <a:pPr marL="342900" indent="-342900"/>
            <a:r>
              <a:rPr lang="fr-CH" sz="1800" dirty="0" smtClean="0">
                <a:latin typeface="+mn-lt"/>
              </a:rPr>
              <a:t>L’application ne nécessite aucun papier</a:t>
            </a:r>
          </a:p>
          <a:p>
            <a:pPr marL="342900" indent="-342900"/>
            <a:endParaRPr lang="en" sz="1800" dirty="0">
              <a:latin typeface="+mn-lt"/>
            </a:endParaRPr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497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 dirty="0" smtClean="0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 ?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/>
              <a:t>Merci!</a:t>
            </a:r>
            <a:endParaRPr lang="en" sz="6000" dirty="0"/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15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17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0348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18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9053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19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9145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</a:t>
            </a:fld>
            <a:endParaRPr lang="fr-CH" dirty="0"/>
          </a:p>
        </p:txBody>
      </p:sp>
      <p:sp>
        <p:nvSpPr>
          <p:cNvPr id="19" name="Shape 30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Sommaire</a:t>
            </a:r>
            <a:endParaRPr lang="en" dirty="0"/>
          </a:p>
        </p:txBody>
      </p:sp>
      <p:sp>
        <p:nvSpPr>
          <p:cNvPr id="20" name="Shape 31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 smtClean="0">
                <a:highlight>
                  <a:srgbClr val="FFCD00"/>
                </a:highlight>
                <a:latin typeface="+mn-lt"/>
              </a:rPr>
              <a:t>1) Introduction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 smtClean="0">
                <a:latin typeface="+mn-lt"/>
              </a:rPr>
              <a:t>Qu’est-ce qu’un travail disciplinaire ?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dirty="0" smtClean="0">
                <a:latin typeface="+mn-lt"/>
              </a:rPr>
              <a:t>Problématiques liées au travail disciplinaire.</a:t>
            </a:r>
            <a:endParaRPr lang="en" sz="1400" dirty="0">
              <a:latin typeface="+mn-lt"/>
            </a:endParaRPr>
          </a:p>
        </p:txBody>
      </p:sp>
      <p:sp>
        <p:nvSpPr>
          <p:cNvPr id="21" name="Shape 311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 smtClean="0">
                <a:highlight>
                  <a:srgbClr val="FFCD00"/>
                </a:highlight>
                <a:latin typeface="+mn-lt"/>
              </a:rPr>
              <a:t>2) Fonctionnalités</a:t>
            </a:r>
          </a:p>
          <a:p>
            <a:pPr lvl="0">
              <a:buNone/>
            </a:pPr>
            <a:r>
              <a:rPr lang="en" sz="1400" dirty="0" smtClean="0">
                <a:latin typeface="+mn-lt"/>
              </a:rPr>
              <a:t>Présentation des fonctionnalités de l’application.</a:t>
            </a:r>
          </a:p>
          <a:p>
            <a:pPr lvl="0">
              <a:buNone/>
            </a:pPr>
            <a:endParaRPr lang="en" sz="1400" b="1" dirty="0">
              <a:highlight>
                <a:srgbClr val="FFCD00"/>
              </a:highlight>
              <a:latin typeface="+mn-lt"/>
            </a:endParaRPr>
          </a:p>
        </p:txBody>
      </p:sp>
      <p:sp>
        <p:nvSpPr>
          <p:cNvPr id="22" name="Shape 312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 smtClean="0">
                <a:highlight>
                  <a:srgbClr val="FFCD00"/>
                </a:highlight>
                <a:latin typeface="+mn-lt"/>
              </a:rPr>
              <a:t>3) Démonstration</a:t>
            </a:r>
          </a:p>
          <a:p>
            <a:pPr>
              <a:buNone/>
            </a:pPr>
            <a:r>
              <a:rPr lang="en" sz="1400" dirty="0" smtClean="0">
                <a:latin typeface="+mn-lt"/>
              </a:rPr>
              <a:t>Démonstration du fonctionnement de l’application.</a:t>
            </a:r>
            <a:endParaRPr lang="en" sz="1400" dirty="0">
              <a:latin typeface="+mn-lt"/>
            </a:endParaRPr>
          </a:p>
          <a:p>
            <a:pPr lvl="0" rtl="0">
              <a:spcBef>
                <a:spcPts val="0"/>
              </a:spcBef>
              <a:buNone/>
            </a:pPr>
            <a:endParaRPr lang="en" sz="1400" b="1" dirty="0">
              <a:highlight>
                <a:srgbClr val="FFCD00"/>
              </a:highlight>
              <a:latin typeface="+mn-lt"/>
            </a:endParaRPr>
          </a:p>
          <a:p>
            <a:pPr lvl="0" rtl="0">
              <a:spcBef>
                <a:spcPts val="0"/>
              </a:spcBef>
              <a:buNone/>
            </a:pPr>
            <a:endParaRPr sz="1400" dirty="0">
              <a:latin typeface="+mn-lt"/>
            </a:endParaRPr>
          </a:p>
        </p:txBody>
      </p:sp>
      <p:sp>
        <p:nvSpPr>
          <p:cNvPr id="23" name="Shape 313"/>
          <p:cNvSpPr txBox="1">
            <a:spLocks/>
          </p:cNvSpPr>
          <p:nvPr/>
        </p:nvSpPr>
        <p:spPr>
          <a:xfrm>
            <a:off x="1381250" y="3237224"/>
            <a:ext cx="2333999" cy="12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Quattrocento Sans"/>
              <a:buNone/>
            </a:pPr>
            <a:r>
              <a:rPr lang="en" sz="1400" b="1" dirty="0" smtClean="0">
                <a:highlight>
                  <a:srgbClr val="FFCD00"/>
                </a:highlight>
                <a:latin typeface="+mn-lt"/>
              </a:rPr>
              <a:t>4) Analyse organique</a:t>
            </a:r>
          </a:p>
          <a:p>
            <a:pPr>
              <a:buFont typeface="Quattrocento Sans"/>
              <a:buNone/>
            </a:pPr>
            <a:r>
              <a:rPr lang="en" sz="1400" dirty="0" smtClean="0">
                <a:latin typeface="+mn-lt"/>
              </a:rPr>
              <a:t>Analyse de la méthode de réalisation.</a:t>
            </a:r>
          </a:p>
          <a:p>
            <a:pPr>
              <a:buFont typeface="Quattrocento Sans"/>
              <a:buNone/>
            </a:pPr>
            <a:endParaRPr lang="en" sz="1400" b="1" dirty="0">
              <a:highlight>
                <a:srgbClr val="FFCD00"/>
              </a:highlight>
              <a:latin typeface="+mn-lt"/>
            </a:endParaRPr>
          </a:p>
        </p:txBody>
      </p:sp>
      <p:sp>
        <p:nvSpPr>
          <p:cNvPr id="24" name="Shape 314"/>
          <p:cNvSpPr txBox="1">
            <a:spLocks/>
          </p:cNvSpPr>
          <p:nvPr/>
        </p:nvSpPr>
        <p:spPr>
          <a:xfrm>
            <a:off x="3834914" y="3237224"/>
            <a:ext cx="2333999" cy="12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Quattrocento Sans"/>
              <a:buNone/>
            </a:pPr>
            <a:r>
              <a:rPr lang="en" sz="1400" b="1" smtClean="0">
                <a:highlight>
                  <a:srgbClr val="FFCD00"/>
                </a:highlight>
                <a:latin typeface="+mn-lt"/>
              </a:rPr>
              <a:t>5) Plan de test</a:t>
            </a:r>
          </a:p>
          <a:p>
            <a:pPr>
              <a:buFont typeface="Quattrocento Sans"/>
              <a:buNone/>
            </a:pPr>
            <a:r>
              <a:rPr lang="en" sz="1400" smtClean="0">
                <a:latin typeface="+mn-lt"/>
              </a:rPr>
              <a:t>Tests des fonctionnalités principales de l’application.</a:t>
            </a:r>
          </a:p>
          <a:p>
            <a:pPr>
              <a:buFont typeface="Quattrocento Sans"/>
              <a:buNone/>
            </a:pPr>
            <a:endParaRPr lang="en" sz="1400" b="1" dirty="0">
              <a:highlight>
                <a:srgbClr val="FFCD00"/>
              </a:highlight>
              <a:latin typeface="+mn-lt"/>
            </a:endParaRPr>
          </a:p>
        </p:txBody>
      </p:sp>
      <p:sp>
        <p:nvSpPr>
          <p:cNvPr id="25" name="Shape 315"/>
          <p:cNvSpPr txBox="1">
            <a:spLocks/>
          </p:cNvSpPr>
          <p:nvPr/>
        </p:nvSpPr>
        <p:spPr>
          <a:xfrm>
            <a:off x="6288578" y="3237224"/>
            <a:ext cx="2333999" cy="1211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Quattrocento Sans"/>
              <a:buNone/>
            </a:pPr>
            <a:r>
              <a:rPr lang="fr-CH" sz="1400" b="1" smtClean="0">
                <a:highlight>
                  <a:srgbClr val="FFCD00"/>
                </a:highlight>
                <a:latin typeface="+mn-lt"/>
              </a:rPr>
              <a:t>6) Conclusion</a:t>
            </a:r>
          </a:p>
          <a:p>
            <a:pPr>
              <a:buFont typeface="Quattrocento Sans"/>
              <a:buNone/>
            </a:pPr>
            <a:r>
              <a:rPr lang="fr-CH" sz="1400" smtClean="0">
                <a:latin typeface="+mn-lt"/>
              </a:rPr>
              <a:t>Résumé des points essentiels de l’application.</a:t>
            </a:r>
          </a:p>
          <a:p>
            <a:pPr>
              <a:buFont typeface="Quattrocento Sans"/>
              <a:buNone/>
            </a:pPr>
            <a:endParaRPr lang="fr-CH" sz="1400" dirty="0">
              <a:latin typeface="+mn-lt"/>
            </a:endParaRPr>
          </a:p>
        </p:txBody>
      </p:sp>
      <p:grpSp>
        <p:nvGrpSpPr>
          <p:cNvPr id="26" name="Shape 31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7" name="Shape 3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3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3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" name="Shape 32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8950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20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b="1" smtClean="0">
                <a:highlight>
                  <a:srgbClr val="FFCD00"/>
                </a:highlight>
              </a:rPr>
              <a:t>Évenement </a:t>
            </a:r>
            <a:r>
              <a:rPr lang="fr-CH" b="1" smtClean="0">
                <a:highlight>
                  <a:srgbClr val="FFCD00"/>
                </a:highlight>
              </a:rPr>
              <a:t>rbxCopieTexte</a:t>
            </a:r>
            <a:r>
              <a:rPr lang="fr-CH" b="1" smtClean="0">
                <a:highlight>
                  <a:srgbClr val="FFCD00"/>
                </a:highlight>
                <a:latin typeface="NSimSun" panose="02010609030101010101" pitchFamily="49" charset="-122"/>
                <a:ea typeface="NSimSun" panose="02010609030101010101" pitchFamily="49" charset="-122"/>
              </a:rPr>
              <a:t>_</a:t>
            </a:r>
            <a:r>
              <a:rPr lang="fr-CH" b="1" smtClean="0">
                <a:highlight>
                  <a:srgbClr val="FFCD00"/>
                </a:highlight>
              </a:rPr>
              <a:t>KeyPress</a:t>
            </a:r>
            <a:r>
              <a:rPr lang="en" b="1" smtClean="0">
                <a:highlight>
                  <a:srgbClr val="FFCD00"/>
                </a:highlight>
              </a:rPr>
              <a:t> </a:t>
            </a:r>
            <a:endParaRPr lang="en" smtClean="0"/>
          </a:p>
          <a:p>
            <a:pPr>
              <a:buNone/>
            </a:pPr>
            <a:r>
              <a:rPr lang="en" smtClean="0"/>
              <a:t>Vérifie si le travail est terminé</a:t>
            </a:r>
          </a:p>
          <a:p>
            <a:pPr>
              <a:buNone/>
            </a:pPr>
            <a:endParaRPr lang="en" smtClean="0"/>
          </a:p>
          <a:p>
            <a:pPr>
              <a:buNone/>
            </a:pPr>
            <a:endParaRPr lang="en" smtClean="0"/>
          </a:p>
          <a:p>
            <a:pPr>
              <a:buNone/>
            </a:pPr>
            <a:endParaRPr lang="en" smtClean="0"/>
          </a:p>
          <a:p>
            <a:pPr>
              <a:buNone/>
            </a:pPr>
            <a:endParaRPr lang="en" smtClean="0"/>
          </a:p>
          <a:p>
            <a:pPr>
              <a:buNone/>
            </a:pPr>
            <a:endParaRPr lang="en" dirty="0" smtClean="0"/>
          </a:p>
        </p:txBody>
      </p:sp>
      <p:sp>
        <p:nvSpPr>
          <p:cNvPr id="14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Analyse organique</a:t>
            </a:r>
            <a:endParaRPr lang="en" dirty="0"/>
          </a:p>
        </p:txBody>
      </p:sp>
      <p:grpSp>
        <p:nvGrpSpPr>
          <p:cNvPr id="15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6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7694"/>
            <a:ext cx="8457952" cy="940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49" y="3507854"/>
            <a:ext cx="7099102" cy="1517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2" name="ZoneTexte 21"/>
          <p:cNvSpPr txBox="1"/>
          <p:nvPr/>
        </p:nvSpPr>
        <p:spPr>
          <a:xfrm>
            <a:off x="916458" y="3055650"/>
            <a:ext cx="52397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CD00"/>
              </a:buClr>
              <a:buSzPct val="100000"/>
            </a:pPr>
            <a:r>
              <a:rPr lang="en" sz="2000" dirty="0" smtClean="0">
                <a:latin typeface="Quattrocento Sans"/>
                <a:sym typeface="Quattrocento Sans"/>
              </a:rPr>
              <a:t>Vérifie si le caractère tapé </a:t>
            </a:r>
            <a:r>
              <a:rPr lang="en" sz="2000" b="1" dirty="0" smtClean="0">
                <a:latin typeface="Quattrocento Sans"/>
                <a:sym typeface="Quattrocento Sans"/>
              </a:rPr>
              <a:t>n’est pas le bon</a:t>
            </a:r>
            <a:endParaRPr lang="en" b="1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41044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21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533650" y="1075068"/>
            <a:ext cx="3878399" cy="435599"/>
          </a:xfrm>
        </p:spPr>
        <p:txBody>
          <a:bodyPr/>
          <a:lstStyle/>
          <a:p>
            <a:r>
              <a:rPr lang="fr-CH" smtClean="0"/>
              <a:t>Analyse organique</a:t>
            </a:r>
            <a:endParaRPr lang="fr-CH" dirty="0"/>
          </a:p>
        </p:txBody>
      </p:sp>
      <p:sp>
        <p:nvSpPr>
          <p:cNvPr id="14" name="Shape 141"/>
          <p:cNvSpPr txBox="1">
            <a:spLocks/>
          </p:cNvSpPr>
          <p:nvPr/>
        </p:nvSpPr>
        <p:spPr>
          <a:xfrm>
            <a:off x="1051992" y="1500014"/>
            <a:ext cx="7416824" cy="1224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Quattrocento Sans"/>
              <a:buNone/>
            </a:pPr>
            <a:r>
              <a:rPr lang="en" sz="2000" b="1" dirty="0" smtClean="0">
                <a:highlight>
                  <a:srgbClr val="FFCD00"/>
                </a:highlight>
              </a:rPr>
              <a:t>Évenement </a:t>
            </a:r>
            <a:r>
              <a:rPr lang="fr-CH" sz="2000" b="1" dirty="0" err="1" smtClean="0">
                <a:highlight>
                  <a:srgbClr val="FFCD00"/>
                </a:highlight>
              </a:rPr>
              <a:t>rbxCopieTexte</a:t>
            </a:r>
            <a:r>
              <a:rPr lang="fr-CH" sz="2000" b="1" dirty="0" err="1" smtClean="0">
                <a:highlight>
                  <a:srgbClr val="FFCD00"/>
                </a:highlight>
                <a:latin typeface="NSimSun" panose="02010609030101010101" pitchFamily="49" charset="-122"/>
                <a:ea typeface="NSimSun" panose="02010609030101010101" pitchFamily="49" charset="-122"/>
              </a:rPr>
              <a:t>_</a:t>
            </a:r>
            <a:r>
              <a:rPr lang="fr-CH" sz="2000" b="1" dirty="0" err="1" smtClean="0">
                <a:highlight>
                  <a:srgbClr val="FFCD00"/>
                </a:highlight>
              </a:rPr>
              <a:t>KeyPress</a:t>
            </a:r>
            <a:r>
              <a:rPr lang="en" sz="2000" b="1" dirty="0" smtClean="0">
                <a:highlight>
                  <a:srgbClr val="FFCD00"/>
                </a:highlight>
              </a:rPr>
              <a:t> </a:t>
            </a:r>
            <a:endParaRPr lang="en" sz="2000" dirty="0" smtClean="0"/>
          </a:p>
          <a:p>
            <a:pPr>
              <a:buFont typeface="Quattrocento Sans"/>
              <a:buNone/>
            </a:pPr>
            <a:r>
              <a:rPr lang="en" sz="2000" dirty="0" smtClean="0"/>
              <a:t>Si le travail </a:t>
            </a:r>
            <a:r>
              <a:rPr lang="en" sz="2000" b="1" dirty="0" smtClean="0"/>
              <a:t>n’est pas terminé </a:t>
            </a:r>
          </a:p>
          <a:p>
            <a:pPr>
              <a:buFont typeface="Quattrocento Sans"/>
              <a:buNone/>
            </a:pPr>
            <a:r>
              <a:rPr lang="fr-CH" sz="2000" dirty="0" smtClean="0"/>
              <a:t>E</a:t>
            </a:r>
            <a:r>
              <a:rPr lang="en" sz="2000" dirty="0"/>
              <a:t>T</a:t>
            </a:r>
            <a:r>
              <a:rPr lang="en" sz="2000" dirty="0" smtClean="0"/>
              <a:t> que le caractère tapé </a:t>
            </a:r>
            <a:r>
              <a:rPr lang="en" sz="2000" b="1" dirty="0" smtClean="0"/>
              <a:t>est le bon </a:t>
            </a:r>
          </a:p>
          <a:p>
            <a:pPr>
              <a:buFont typeface="Quattrocento Sans"/>
              <a:buNone/>
            </a:pPr>
            <a:endParaRPr lang="en" sz="2000" dirty="0" smtClean="0"/>
          </a:p>
          <a:p>
            <a:pPr>
              <a:buFont typeface="Quattrocento Sans"/>
              <a:buNone/>
            </a:pPr>
            <a:endParaRPr lang="en" sz="2000" dirty="0" smtClean="0"/>
          </a:p>
          <a:p>
            <a:pPr>
              <a:buFont typeface="Quattrocento Sans"/>
              <a:buNone/>
            </a:pPr>
            <a:endParaRPr lang="en" sz="2000" dirty="0" smtClean="0"/>
          </a:p>
          <a:p>
            <a:pPr>
              <a:buFont typeface="Quattrocento Sans"/>
              <a:buNone/>
            </a:pPr>
            <a:endParaRPr lang="en" sz="2000" dirty="0" smtClean="0"/>
          </a:p>
          <a:p>
            <a:pPr>
              <a:buFont typeface="Quattrocento Sans"/>
              <a:buNone/>
            </a:pPr>
            <a:endParaRPr lang="en" sz="20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88" y="3228206"/>
            <a:ext cx="5616624" cy="1054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16" name="Shape 144"/>
          <p:cNvGrpSpPr/>
          <p:nvPr/>
        </p:nvGrpSpPr>
        <p:grpSpPr>
          <a:xfrm>
            <a:off x="1068858" y="1172150"/>
            <a:ext cx="214624" cy="214624"/>
            <a:chOff x="2594050" y="1631825"/>
            <a:chExt cx="439625" cy="439625"/>
          </a:xfrm>
        </p:grpSpPr>
        <p:sp>
          <p:nvSpPr>
            <p:cNvPr id="17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02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22</a:t>
            </a:fld>
            <a:endParaRPr lang="fr-CH" dirty="0"/>
          </a:p>
        </p:txBody>
      </p:sp>
      <p:grpSp>
        <p:nvGrpSpPr>
          <p:cNvPr id="8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9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7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</p:spPr>
        <p:txBody>
          <a:bodyPr/>
          <a:lstStyle/>
          <a:p>
            <a:r>
              <a:rPr lang="fr-CH" dirty="0" smtClean="0"/>
              <a:t>Plans de tests</a:t>
            </a:r>
            <a:endParaRPr lang="fr-CH" dirty="0"/>
          </a:p>
        </p:txBody>
      </p:sp>
      <p:sp>
        <p:nvSpPr>
          <p:cNvPr id="28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marL="342900" indent="-342900"/>
            <a:r>
              <a:rPr lang="fr-CH" sz="2000" dirty="0" smtClean="0">
                <a:latin typeface="+mn-lt"/>
              </a:rPr>
              <a:t>L’utilisateur peut créer un travail disciplinaire</a:t>
            </a:r>
          </a:p>
          <a:p>
            <a:pPr marL="342900" indent="-342900"/>
            <a:r>
              <a:rPr lang="fr-CH" sz="2000" dirty="0" smtClean="0">
                <a:latin typeface="+mn-lt"/>
              </a:rPr>
              <a:t>L’utilisateur peut sauvegarder un travail disciplinaire</a:t>
            </a:r>
          </a:p>
          <a:p>
            <a:pPr marL="342900" indent="-342900"/>
            <a:r>
              <a:rPr lang="fr-CH" sz="2000" dirty="0" smtClean="0">
                <a:latin typeface="+mn-lt"/>
              </a:rPr>
              <a:t>L’utilisateur peut ajouter un travail disciplinaire</a:t>
            </a:r>
          </a:p>
          <a:p>
            <a:pPr marL="342900" indent="-342900"/>
            <a:r>
              <a:rPr lang="fr-CH" sz="2000" dirty="0" smtClean="0">
                <a:latin typeface="+mn-lt"/>
              </a:rPr>
              <a:t>L’utilisateur peut supprimer un travail disciplinaire</a:t>
            </a:r>
          </a:p>
          <a:p>
            <a:pPr marL="342900" indent="-342900"/>
            <a:r>
              <a:rPr lang="fr-CH" sz="2000" dirty="0" smtClean="0">
                <a:latin typeface="+mn-lt"/>
              </a:rPr>
              <a:t>L’utilisateur peut accomplir un travail disciplinaire</a:t>
            </a:r>
          </a:p>
          <a:p>
            <a:pPr marL="342900" indent="-342900"/>
            <a:r>
              <a:rPr lang="fr-CH" sz="2000" dirty="0" smtClean="0">
                <a:latin typeface="+mn-lt"/>
              </a:rPr>
              <a:t>L’utilisateur peut créer un fichier de journalisation en se basant sur la liste de travaux disciplinaires</a:t>
            </a:r>
          </a:p>
          <a:p>
            <a:pPr marL="342900" indent="-342900"/>
            <a:r>
              <a:rPr lang="fr-CH" sz="2000" dirty="0" smtClean="0">
                <a:latin typeface="+mn-lt"/>
              </a:rPr>
              <a:t>L’application détecte les travaux disciplinaires corrompus lors de l’ajout</a:t>
            </a:r>
            <a:endParaRPr lang="fr-CH" sz="2000" dirty="0">
              <a:latin typeface="+mn-lt"/>
            </a:endParaRPr>
          </a:p>
        </p:txBody>
      </p:sp>
      <p:grpSp>
        <p:nvGrpSpPr>
          <p:cNvPr id="29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0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606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23</a:t>
            </a:fld>
            <a:endParaRPr lang="fr-CH" dirty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</p:spPr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lvl="0">
              <a:buNone/>
            </a:pPr>
            <a:r>
              <a:rPr lang="fr-CH" sz="1800" b="1" dirty="0" smtClean="0">
                <a:highlight>
                  <a:srgbClr val="FFCD00"/>
                </a:highlight>
                <a:latin typeface="+mn-lt"/>
              </a:rPr>
              <a:t>Contraintes tenu du cahier des charges</a:t>
            </a:r>
            <a:endParaRPr lang="fr-CH" sz="1800" dirty="0" smtClean="0">
              <a:latin typeface="+mn-lt"/>
            </a:endParaRPr>
          </a:p>
          <a:p>
            <a:r>
              <a:rPr lang="fr-CH" sz="1800" dirty="0" smtClean="0">
                <a:latin typeface="+mn-lt"/>
              </a:rPr>
              <a:t>Application portable</a:t>
            </a:r>
          </a:p>
          <a:p>
            <a:r>
              <a:rPr lang="fr-CH" sz="1800" dirty="0" smtClean="0">
                <a:latin typeface="+mn-lt"/>
              </a:rPr>
              <a:t>Textes prédéfinis à disposition</a:t>
            </a:r>
          </a:p>
          <a:p>
            <a:r>
              <a:rPr lang="fr-CH" sz="1800" dirty="0" smtClean="0">
                <a:latin typeface="+mn-lt"/>
              </a:rPr>
              <a:t>Possibilité de choisir un texte personnalisé</a:t>
            </a:r>
          </a:p>
          <a:p>
            <a:r>
              <a:rPr lang="fr-CH" sz="1800" dirty="0" smtClean="0">
                <a:latin typeface="+mn-lt"/>
              </a:rPr>
              <a:t>Travail associé à un élève, un professeur et une date de réalisation</a:t>
            </a:r>
          </a:p>
          <a:p>
            <a:r>
              <a:rPr lang="fr-CH" sz="1800" dirty="0" smtClean="0">
                <a:latin typeface="+mn-lt"/>
              </a:rPr>
              <a:t>Détecte si un travail est corrompu</a:t>
            </a:r>
          </a:p>
          <a:p>
            <a:r>
              <a:rPr lang="fr-CH" sz="1800" dirty="0" smtClean="0">
                <a:latin typeface="+mn-lt"/>
              </a:rPr>
              <a:t>Données de la liste de travaux peut être sauvegarder dans un fichier de journalisation</a:t>
            </a:r>
            <a:endParaRPr lang="fr-CH" sz="1800" dirty="0">
              <a:latin typeface="+mn-lt"/>
            </a:endParaRPr>
          </a:p>
        </p:txBody>
      </p:sp>
      <p:grpSp>
        <p:nvGrpSpPr>
          <p:cNvPr id="15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6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774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24</a:t>
            </a:fld>
            <a:endParaRPr lang="fr-CH" dirty="0"/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</p:spPr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14" name="Espace réservé du texte 2"/>
          <p:cNvSpPr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</p:spPr>
        <p:txBody>
          <a:bodyPr/>
          <a:lstStyle/>
          <a:p>
            <a:pPr lvl="0">
              <a:buNone/>
            </a:pPr>
            <a:r>
              <a:rPr lang="fr-CH" sz="1800" b="1" dirty="0" smtClean="0">
                <a:highlight>
                  <a:srgbClr val="FFCD00"/>
                </a:highlight>
                <a:latin typeface="+mn-lt"/>
              </a:rPr>
              <a:t>Fonctionnalités en plus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Liste des travaux géré par l’application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Durée estimée du texte personnalisé choisi par l’utilisateur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Aide présente dans l’application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Application peut être installée -&gt; fichier personnalisé</a:t>
            </a:r>
          </a:p>
        </p:txBody>
      </p:sp>
      <p:grpSp>
        <p:nvGrpSpPr>
          <p:cNvPr id="15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6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167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416824" cy="72008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b="1" smtClean="0">
                <a:highlight>
                  <a:srgbClr val="FFCD00"/>
                </a:highlight>
              </a:rPr>
              <a:t>Évenement </a:t>
            </a:r>
            <a:r>
              <a:rPr lang="fr-CH" b="1" smtClean="0">
                <a:highlight>
                  <a:srgbClr val="FFCD00"/>
                </a:highlight>
              </a:rPr>
              <a:t>rbxCopieTexte</a:t>
            </a:r>
            <a:r>
              <a:rPr lang="fr-CH" b="1" smtClean="0">
                <a:highlight>
                  <a:srgbClr val="FFCD00"/>
                </a:highlight>
                <a:latin typeface="NSimSun" panose="02010609030101010101" pitchFamily="49" charset="-122"/>
                <a:ea typeface="NSimSun" panose="02010609030101010101" pitchFamily="49" charset="-122"/>
              </a:rPr>
              <a:t>_</a:t>
            </a:r>
            <a:r>
              <a:rPr lang="fr-CH" b="1" smtClean="0">
                <a:highlight>
                  <a:srgbClr val="FFCD00"/>
                </a:highlight>
              </a:rPr>
              <a:t>KeyPress</a:t>
            </a:r>
            <a:r>
              <a:rPr lang="en" b="1" smtClean="0">
                <a:highlight>
                  <a:srgbClr val="FFCD00"/>
                </a:highlight>
              </a:rPr>
              <a:t> </a:t>
            </a:r>
            <a:endParaRPr lang="en" smtClean="0"/>
          </a:p>
          <a:p>
            <a:pPr>
              <a:buNone/>
            </a:pPr>
            <a:r>
              <a:rPr lang="en" smtClean="0"/>
              <a:t>Vérifie si le travail est terminé</a:t>
            </a:r>
          </a:p>
          <a:p>
            <a:pPr>
              <a:buNone/>
            </a:pPr>
            <a:endParaRPr lang="en" smtClean="0"/>
          </a:p>
          <a:p>
            <a:pPr>
              <a:buNone/>
            </a:pPr>
            <a:endParaRPr lang="en" smtClean="0"/>
          </a:p>
          <a:p>
            <a:pPr>
              <a:buNone/>
            </a:pPr>
            <a:endParaRPr lang="en" smtClean="0"/>
          </a:p>
          <a:p>
            <a:pPr>
              <a:buNone/>
            </a:pPr>
            <a:endParaRPr lang="en" smtClean="0"/>
          </a:p>
          <a:p>
            <a:pPr>
              <a:buNone/>
            </a:pPr>
            <a:endParaRPr lang="en" dirty="0" smtClean="0"/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Analyse organique</a:t>
            </a:r>
            <a:endParaRPr lang="en" dirty="0"/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7694"/>
            <a:ext cx="8457952" cy="940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49" y="3507854"/>
            <a:ext cx="7099102" cy="15173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916458" y="3055650"/>
            <a:ext cx="52397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FFCD00"/>
              </a:buClr>
              <a:buSzPct val="100000"/>
            </a:pPr>
            <a:r>
              <a:rPr lang="en" sz="2000" dirty="0" smtClean="0">
                <a:latin typeface="Quattrocento Sans"/>
                <a:sym typeface="Quattrocento Sans"/>
              </a:rPr>
              <a:t>Vérifie si le caractère tapé </a:t>
            </a:r>
            <a:r>
              <a:rPr lang="en" sz="2000" b="1" dirty="0" smtClean="0">
                <a:latin typeface="Quattrocento Sans"/>
                <a:sym typeface="Quattrocento Sans"/>
              </a:rPr>
              <a:t>n’est pas le bon</a:t>
            </a:r>
            <a:endParaRPr lang="en" b="1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956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Analyse organique</a:t>
            </a:r>
            <a:endParaRPr lang="fr-CH" dirty="0"/>
          </a:p>
        </p:txBody>
      </p:sp>
      <p:sp>
        <p:nvSpPr>
          <p:cNvPr id="4" name="Shape 141"/>
          <p:cNvSpPr txBox="1">
            <a:spLocks/>
          </p:cNvSpPr>
          <p:nvPr/>
        </p:nvSpPr>
        <p:spPr>
          <a:xfrm>
            <a:off x="899592" y="1347614"/>
            <a:ext cx="7416824" cy="1224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Char char="◉"/>
              <a:defRPr sz="24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buFont typeface="Quattrocento Sans"/>
              <a:buNone/>
            </a:pPr>
            <a:r>
              <a:rPr lang="en" sz="2000" b="1" dirty="0" smtClean="0">
                <a:highlight>
                  <a:srgbClr val="FFCD00"/>
                </a:highlight>
              </a:rPr>
              <a:t>Évenement </a:t>
            </a:r>
            <a:r>
              <a:rPr lang="fr-CH" sz="2000" b="1" dirty="0" err="1" smtClean="0">
                <a:highlight>
                  <a:srgbClr val="FFCD00"/>
                </a:highlight>
              </a:rPr>
              <a:t>rbxCopieTexte</a:t>
            </a:r>
            <a:r>
              <a:rPr lang="fr-CH" sz="2000" b="1" dirty="0" err="1" smtClean="0">
                <a:highlight>
                  <a:srgbClr val="FFCD00"/>
                </a:highlight>
                <a:latin typeface="NSimSun" panose="02010609030101010101" pitchFamily="49" charset="-122"/>
                <a:ea typeface="NSimSun" panose="02010609030101010101" pitchFamily="49" charset="-122"/>
              </a:rPr>
              <a:t>_</a:t>
            </a:r>
            <a:r>
              <a:rPr lang="fr-CH" sz="2000" b="1" dirty="0" err="1" smtClean="0">
                <a:highlight>
                  <a:srgbClr val="FFCD00"/>
                </a:highlight>
              </a:rPr>
              <a:t>KeyPress</a:t>
            </a:r>
            <a:r>
              <a:rPr lang="en" sz="2000" b="1" dirty="0" smtClean="0">
                <a:highlight>
                  <a:srgbClr val="FFCD00"/>
                </a:highlight>
              </a:rPr>
              <a:t> </a:t>
            </a:r>
            <a:endParaRPr lang="en" sz="2000" dirty="0" smtClean="0"/>
          </a:p>
          <a:p>
            <a:pPr>
              <a:buFont typeface="Quattrocento Sans"/>
              <a:buNone/>
            </a:pPr>
            <a:r>
              <a:rPr lang="en" sz="2000" dirty="0" smtClean="0"/>
              <a:t>Si le travail </a:t>
            </a:r>
            <a:r>
              <a:rPr lang="en" sz="2000" b="1" dirty="0" smtClean="0"/>
              <a:t>n’est pas terminé </a:t>
            </a:r>
          </a:p>
          <a:p>
            <a:pPr>
              <a:buFont typeface="Quattrocento Sans"/>
              <a:buNone/>
            </a:pPr>
            <a:r>
              <a:rPr lang="fr-CH" sz="2000" dirty="0" smtClean="0"/>
              <a:t>E</a:t>
            </a:r>
            <a:r>
              <a:rPr lang="en" sz="2000" dirty="0"/>
              <a:t>T</a:t>
            </a:r>
            <a:r>
              <a:rPr lang="en" sz="2000" dirty="0" smtClean="0"/>
              <a:t> que le caractère tapé </a:t>
            </a:r>
            <a:r>
              <a:rPr lang="en" sz="2000" b="1" dirty="0" smtClean="0"/>
              <a:t>est le bon </a:t>
            </a:r>
          </a:p>
          <a:p>
            <a:pPr>
              <a:buFont typeface="Quattrocento Sans"/>
              <a:buNone/>
            </a:pPr>
            <a:endParaRPr lang="en" sz="2000" dirty="0" smtClean="0"/>
          </a:p>
          <a:p>
            <a:pPr>
              <a:buFont typeface="Quattrocento Sans"/>
              <a:buNone/>
            </a:pPr>
            <a:endParaRPr lang="en" sz="2000" dirty="0" smtClean="0"/>
          </a:p>
          <a:p>
            <a:pPr>
              <a:buFont typeface="Quattrocento Sans"/>
              <a:buNone/>
            </a:pPr>
            <a:endParaRPr lang="en" sz="2000" dirty="0" smtClean="0"/>
          </a:p>
          <a:p>
            <a:pPr>
              <a:buFont typeface="Quattrocento Sans"/>
              <a:buNone/>
            </a:pPr>
            <a:endParaRPr lang="en" sz="2000" dirty="0" smtClean="0"/>
          </a:p>
          <a:p>
            <a:pPr>
              <a:buFont typeface="Quattrocento Sans"/>
              <a:buNone/>
            </a:pPr>
            <a:endParaRPr lang="en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75806"/>
            <a:ext cx="5616624" cy="10549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8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868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Plans de tests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fr-CH" sz="1800" dirty="0" smtClean="0">
                <a:latin typeface="+mn-lt"/>
              </a:rPr>
              <a:t>L’utilisateur peut créer un travail disciplinaire</a:t>
            </a:r>
          </a:p>
          <a:p>
            <a:pPr marL="342900" indent="-342900"/>
            <a:r>
              <a:rPr lang="fr-CH" sz="1800" dirty="0" smtClean="0">
                <a:latin typeface="+mn-lt"/>
              </a:rPr>
              <a:t>L’utilisateur peut sauvegarder un travail disciplinaire</a:t>
            </a:r>
          </a:p>
          <a:p>
            <a:pPr marL="342900" indent="-342900"/>
            <a:r>
              <a:rPr lang="fr-CH" sz="1800" dirty="0" smtClean="0">
                <a:latin typeface="+mn-lt"/>
              </a:rPr>
              <a:t>L’utilisateur peut ajouter un travail disciplinaire</a:t>
            </a:r>
          </a:p>
          <a:p>
            <a:pPr marL="342900" indent="-342900"/>
            <a:r>
              <a:rPr lang="fr-CH" sz="1800" dirty="0" smtClean="0">
                <a:latin typeface="+mn-lt"/>
              </a:rPr>
              <a:t>L’utilisateur peut supprimer un travail disciplinaire</a:t>
            </a:r>
          </a:p>
          <a:p>
            <a:pPr marL="342900" indent="-342900"/>
            <a:r>
              <a:rPr lang="fr-CH" sz="1800" dirty="0" smtClean="0">
                <a:latin typeface="+mn-lt"/>
              </a:rPr>
              <a:t>L’utilisateur peut accomplir un travail disciplinaire</a:t>
            </a:r>
          </a:p>
          <a:p>
            <a:pPr marL="342900" indent="-342900"/>
            <a:r>
              <a:rPr lang="fr-CH" sz="1800" dirty="0" smtClean="0">
                <a:latin typeface="+mn-lt"/>
              </a:rPr>
              <a:t>L’utilisateur peut créer un fichier de journalisation en se basant sur la liste de travaux disciplinaires</a:t>
            </a:r>
          </a:p>
          <a:p>
            <a:pPr marL="342900" indent="-342900"/>
            <a:r>
              <a:rPr lang="fr-CH" sz="1800" dirty="0" smtClean="0">
                <a:latin typeface="+mn-lt"/>
              </a:rPr>
              <a:t>L’application détecte les travaux disciplinaires corrompus lors de l’ajout</a:t>
            </a:r>
            <a:endParaRPr lang="fr-CH" sz="1800" dirty="0">
              <a:latin typeface="+mn-lt"/>
            </a:endParaRPr>
          </a:p>
        </p:txBody>
      </p:sp>
      <p:grpSp>
        <p:nvGrpSpPr>
          <p:cNvPr id="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4496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Conclusion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None/>
            </a:pPr>
            <a:r>
              <a:rPr lang="fr-CH" sz="1800" b="1" dirty="0" smtClean="0">
                <a:highlight>
                  <a:srgbClr val="FFCD00"/>
                </a:highlight>
                <a:latin typeface="+mn-lt"/>
              </a:rPr>
              <a:t>Fonctionnalités tenu du cahier des charges</a:t>
            </a:r>
            <a:endParaRPr lang="fr-CH" sz="1800" dirty="0" smtClean="0">
              <a:latin typeface="+mn-lt"/>
            </a:endParaRPr>
          </a:p>
          <a:p>
            <a:r>
              <a:rPr lang="fr-CH" sz="1800" dirty="0" smtClean="0">
                <a:latin typeface="+mn-lt"/>
              </a:rPr>
              <a:t>Application portable</a:t>
            </a:r>
          </a:p>
          <a:p>
            <a:r>
              <a:rPr lang="fr-CH" sz="1800" dirty="0" smtClean="0">
                <a:latin typeface="+mn-lt"/>
              </a:rPr>
              <a:t>Textes prédéfinis à disposition</a:t>
            </a:r>
          </a:p>
          <a:p>
            <a:r>
              <a:rPr lang="fr-CH" sz="1800" dirty="0" smtClean="0">
                <a:latin typeface="+mn-lt"/>
              </a:rPr>
              <a:t>Possibilité de choisir un texte personnalisé</a:t>
            </a:r>
          </a:p>
          <a:p>
            <a:r>
              <a:rPr lang="fr-CH" sz="1800" dirty="0" smtClean="0">
                <a:latin typeface="+mn-lt"/>
              </a:rPr>
              <a:t>Travail associé à un élève, un professeur et une date de réalisation</a:t>
            </a:r>
          </a:p>
          <a:p>
            <a:r>
              <a:rPr lang="fr-CH" sz="1800" dirty="0" smtClean="0">
                <a:latin typeface="+mn-lt"/>
              </a:rPr>
              <a:t>Détecte si un travail est corrompu</a:t>
            </a:r>
          </a:p>
          <a:p>
            <a:r>
              <a:rPr lang="fr-CH" sz="1800" dirty="0" smtClean="0">
                <a:latin typeface="+mn-lt"/>
              </a:rPr>
              <a:t>Données de la liste de travaux peut être sauvegarder dans un fichier de journalisation</a:t>
            </a:r>
            <a:endParaRPr lang="fr-CH" sz="1800" dirty="0">
              <a:latin typeface="+mn-lt"/>
            </a:endParaRPr>
          </a:p>
        </p:txBody>
      </p:sp>
      <p:grpSp>
        <p:nvGrpSpPr>
          <p:cNvPr id="7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8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006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None/>
            </a:pPr>
            <a:r>
              <a:rPr lang="fr-CH" sz="1800" b="1" dirty="0" smtClean="0">
                <a:highlight>
                  <a:srgbClr val="FFCD00"/>
                </a:highlight>
                <a:latin typeface="+mn-lt"/>
              </a:rPr>
              <a:t>Fonctionnalités en plus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Liste des travaux géré par l’application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Durée estimée du texte personnalisé choisi par l’utilisateur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Aide présente dans l’application</a:t>
            </a:r>
          </a:p>
          <a:p>
            <a:pPr marL="285750" indent="-285750"/>
            <a:r>
              <a:rPr lang="fr-CH" sz="1800" dirty="0" smtClean="0">
                <a:latin typeface="+mn-lt"/>
              </a:rPr>
              <a:t>Application peut être installée -&gt; fichier personnalisé</a:t>
            </a:r>
          </a:p>
        </p:txBody>
      </p:sp>
      <p:grpSp>
        <p:nvGrpSpPr>
          <p:cNvPr id="6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359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3</a:t>
            </a:fld>
            <a:endParaRPr lang="fr-CH" dirty="0"/>
          </a:p>
        </p:txBody>
      </p:sp>
      <p:sp>
        <p:nvSpPr>
          <p:cNvPr id="14" name="Shape 141"/>
          <p:cNvSpPr txBox="1">
            <a:spLocks noGrp="1"/>
          </p:cNvSpPr>
          <p:nvPr>
            <p:ph type="body" idx="1"/>
          </p:nvPr>
        </p:nvSpPr>
        <p:spPr>
          <a:xfrm>
            <a:off x="1259632" y="1618700"/>
            <a:ext cx="3547018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highlight>
                  <a:srgbClr val="FFCD00"/>
                </a:highlight>
                <a:latin typeface="+mn-lt"/>
              </a:rPr>
              <a:t>Travail disciplinaire ?</a:t>
            </a:r>
          </a:p>
          <a:p>
            <a:pPr marL="342900" indent="-342900"/>
            <a:r>
              <a:rPr lang="en" sz="1800" b="1" dirty="0">
                <a:latin typeface="+mn-lt"/>
              </a:rPr>
              <a:t>Q</a:t>
            </a:r>
            <a:r>
              <a:rPr lang="en" sz="1800" b="1" dirty="0" smtClean="0">
                <a:latin typeface="+mn-lt"/>
              </a:rPr>
              <a:t>uoi : </a:t>
            </a:r>
            <a:r>
              <a:rPr lang="en" sz="1800" dirty="0">
                <a:latin typeface="+mn-lt"/>
              </a:rPr>
              <a:t>U</a:t>
            </a:r>
            <a:r>
              <a:rPr lang="en" sz="1800" dirty="0" smtClean="0">
                <a:latin typeface="+mn-lt"/>
              </a:rPr>
              <a:t>ne sanction</a:t>
            </a:r>
          </a:p>
          <a:p>
            <a:pPr marL="342900" lvl="0" indent="-342900"/>
            <a:r>
              <a:rPr lang="en" sz="1800" b="1" dirty="0">
                <a:latin typeface="Arial"/>
              </a:rPr>
              <a:t>Comment : </a:t>
            </a:r>
            <a:r>
              <a:rPr lang="en" sz="1800" dirty="0">
                <a:latin typeface="Arial"/>
              </a:rPr>
              <a:t>Recopie de </a:t>
            </a:r>
            <a:r>
              <a:rPr lang="en" sz="1800" dirty="0" smtClean="0">
                <a:latin typeface="Arial"/>
              </a:rPr>
              <a:t>texte</a:t>
            </a:r>
            <a:endParaRPr lang="en" sz="1800" dirty="0" smtClean="0">
              <a:latin typeface="+mn-lt"/>
            </a:endParaRPr>
          </a:p>
          <a:p>
            <a:pPr marL="342900" indent="-342900"/>
            <a:r>
              <a:rPr lang="en" sz="1800" b="1" dirty="0" smtClean="0">
                <a:latin typeface="+mn-lt"/>
              </a:rPr>
              <a:t>Où : </a:t>
            </a:r>
            <a:r>
              <a:rPr lang="en" sz="1800" dirty="0" smtClean="0">
                <a:latin typeface="+mn-lt"/>
              </a:rPr>
              <a:t>À domicile</a:t>
            </a:r>
          </a:p>
          <a:p>
            <a:pPr marL="342900" indent="-342900"/>
            <a:r>
              <a:rPr lang="en" sz="1800" b="1" dirty="0" smtClean="0">
                <a:latin typeface="+mn-lt"/>
              </a:rPr>
              <a:t>Donnée par : </a:t>
            </a:r>
            <a:r>
              <a:rPr lang="en" sz="1800" dirty="0">
                <a:latin typeface="+mn-lt"/>
              </a:rPr>
              <a:t>L</a:t>
            </a:r>
            <a:r>
              <a:rPr lang="en" sz="1800" dirty="0" smtClean="0">
                <a:latin typeface="+mn-lt"/>
              </a:rPr>
              <a:t>’enseignant</a:t>
            </a:r>
          </a:p>
          <a:p>
            <a:pPr marL="342900" indent="-342900"/>
            <a:r>
              <a:rPr lang="en" sz="1800" b="1" dirty="0" smtClean="0">
                <a:latin typeface="+mn-lt"/>
              </a:rPr>
              <a:t>Effectué par : </a:t>
            </a:r>
            <a:r>
              <a:rPr lang="en" sz="1800" dirty="0">
                <a:latin typeface="+mn-lt"/>
              </a:rPr>
              <a:t>L</a:t>
            </a:r>
            <a:r>
              <a:rPr lang="en" sz="1800" dirty="0" smtClean="0">
                <a:latin typeface="+mn-lt"/>
              </a:rPr>
              <a:t>’élève</a:t>
            </a:r>
          </a:p>
        </p:txBody>
      </p:sp>
      <p:sp>
        <p:nvSpPr>
          <p:cNvPr id="15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Introduction</a:t>
            </a:r>
            <a:endParaRPr lang="en" dirty="0"/>
          </a:p>
        </p:txBody>
      </p:sp>
      <p:sp>
        <p:nvSpPr>
          <p:cNvPr id="16" name="Shape 143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highlight>
                  <a:srgbClr val="FFCD00"/>
                </a:highlight>
                <a:latin typeface="+mn-lt"/>
              </a:rPr>
              <a:t>Problématiques</a:t>
            </a:r>
          </a:p>
          <a:p>
            <a:pPr marL="342900" indent="-342900"/>
            <a:r>
              <a:rPr lang="en" dirty="0" smtClean="0">
                <a:latin typeface="+mn-lt"/>
              </a:rPr>
              <a:t>Temps pas géré</a:t>
            </a:r>
          </a:p>
          <a:p>
            <a:pPr marL="342900" indent="-342900"/>
            <a:r>
              <a:rPr lang="en" dirty="0" smtClean="0">
                <a:latin typeface="+mn-lt"/>
              </a:rPr>
              <a:t>Pédagogie douteuse</a:t>
            </a:r>
          </a:p>
          <a:p>
            <a:pPr marL="342900" indent="-342900"/>
            <a:r>
              <a:rPr lang="en" dirty="0" smtClean="0">
                <a:latin typeface="+mn-lt"/>
              </a:rPr>
              <a:t>Gestion des travaux disciplinaires</a:t>
            </a:r>
          </a:p>
          <a:p>
            <a:pPr marL="342900" indent="-342900"/>
            <a:r>
              <a:rPr lang="en" dirty="0" smtClean="0">
                <a:latin typeface="+mn-lt"/>
              </a:rPr>
              <a:t>Gaspillage de papier</a:t>
            </a:r>
          </a:p>
          <a:p>
            <a:pPr marL="342900" indent="-342900"/>
            <a:endParaRPr lang="en" dirty="0" smtClean="0">
              <a:latin typeface="+mn-lt"/>
            </a:endParaRPr>
          </a:p>
          <a:p>
            <a:pPr marL="342900" indent="-342900"/>
            <a:endParaRPr lang="en" dirty="0">
              <a:latin typeface="+mn-lt"/>
            </a:endParaRPr>
          </a:p>
        </p:txBody>
      </p:sp>
      <p:grpSp>
        <p:nvGrpSpPr>
          <p:cNvPr id="17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23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Fonctionnalités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rtl="0">
              <a:spcBef>
                <a:spcPts val="0"/>
              </a:spcBef>
              <a:buNone/>
            </a:pPr>
            <a:r>
              <a:rPr lang="en" smtClean="0"/>
              <a:t>Gestion des travaux</a:t>
            </a:r>
          </a:p>
          <a:p>
            <a:pPr marL="571500" indent="-342900">
              <a:spcBef>
                <a:spcPts val="0"/>
              </a:spcBef>
            </a:pPr>
            <a:r>
              <a:rPr lang="en" smtClean="0"/>
              <a:t>Créer un travail disciplinaire</a:t>
            </a:r>
          </a:p>
          <a:p>
            <a:pPr marL="571500" indent="-342900">
              <a:spcBef>
                <a:spcPts val="0"/>
              </a:spcBef>
            </a:pPr>
            <a:r>
              <a:rPr lang="en" smtClean="0"/>
              <a:t>Avancer un travail disciplinaire</a:t>
            </a:r>
          </a:p>
          <a:p>
            <a:pPr marL="571500" indent="-342900">
              <a:spcBef>
                <a:spcPts val="0"/>
              </a:spcBef>
            </a:pPr>
            <a:r>
              <a:rPr lang="en" smtClean="0"/>
              <a:t>Sauvegarder un travail disciplinaire</a:t>
            </a:r>
          </a:p>
          <a:p>
            <a:pPr marL="571500" indent="-342900">
              <a:spcBef>
                <a:spcPts val="0"/>
              </a:spcBef>
            </a:pPr>
            <a:r>
              <a:rPr lang="en" smtClean="0"/>
              <a:t>Supprimer un travail disciplinaire</a:t>
            </a:r>
          </a:p>
          <a:p>
            <a:pPr marL="571500" indent="-342900">
              <a:spcBef>
                <a:spcPts val="0"/>
              </a:spcBef>
            </a:pPr>
            <a:r>
              <a:rPr lang="en" smtClean="0"/>
              <a:t>Créer un fichier de journalisation</a:t>
            </a:r>
          </a:p>
          <a:p>
            <a:pPr marL="457200" lvl="0" indent="-228600" rtl="0">
              <a:spcBef>
                <a:spcPts val="0"/>
              </a:spcBef>
            </a:pPr>
            <a:endParaRPr lang="en" dirty="0" smtClean="0"/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26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Fonctionnalités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fr-CH" smtClean="0"/>
              <a:t>Créer un travail disciplinaire</a:t>
            </a:r>
          </a:p>
          <a:p>
            <a:pPr marL="342900" indent="-342900"/>
            <a:r>
              <a:rPr lang="fr-CH" smtClean="0"/>
              <a:t>Avancer un travail disciplinaire</a:t>
            </a:r>
          </a:p>
          <a:p>
            <a:pPr marL="342900" indent="-342900"/>
            <a:endParaRPr lang="fr-CH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460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In two or three columns</a:t>
            </a:r>
            <a:endParaRPr lang="en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smtClean="0">
                <a:highlight>
                  <a:srgbClr val="FFCD00"/>
                </a:highlight>
              </a:rPr>
              <a:t>Travail disciplinaire ?</a:t>
            </a:r>
          </a:p>
          <a:p>
            <a:pPr lvl="0">
              <a:spcBef>
                <a:spcPts val="0"/>
              </a:spcBef>
              <a:buNone/>
            </a:pPr>
            <a:r>
              <a:rPr lang="en" smtClean="0"/>
              <a:t>Is the color of gold, butter and ripe lemons. In the spectrum of visible light, yellow is found between green and orange.</a:t>
            </a:r>
            <a:endParaRPr lang="en" dirty="0"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smtClean="0">
                <a:highlight>
                  <a:srgbClr val="FFCD00"/>
                </a:highlight>
              </a:rPr>
              <a:t>Problèmatiques</a:t>
            </a:r>
          </a:p>
          <a:p>
            <a:pPr lvl="0">
              <a:spcBef>
                <a:spcPts val="0"/>
              </a:spcBef>
              <a:buNone/>
            </a:pPr>
            <a:r>
              <a:rPr lang="en" smtClean="0"/>
              <a:t>Is the colour of the clear sky and the deep sea. It is located between violet and green on the optical spectrum.</a:t>
            </a:r>
            <a:endParaRPr lang="en" dirty="0"/>
          </a:p>
        </p:txBody>
      </p:sp>
      <p:sp>
        <p:nvSpPr>
          <p:cNvPr id="156" name="Shape 156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smtClean="0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mtClean="0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7" name="Shape 15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8" name="Shape 15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78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/>
        </p:nvSpPr>
        <p:spPr>
          <a:xfrm>
            <a:off x="5650" y="4163500"/>
            <a:ext cx="9144000" cy="9797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Instructions for use</a:t>
            </a:r>
            <a:endParaRPr lang="en" dirty="0"/>
          </a:p>
        </p:txBody>
      </p:sp>
      <p:grpSp>
        <p:nvGrpSpPr>
          <p:cNvPr id="77" name="Shape 7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78" name="Shape 7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2" name="Shape 82"/>
          <p:cNvSpPr txBox="1"/>
          <p:nvPr/>
        </p:nvSpPr>
        <p:spPr>
          <a:xfrm>
            <a:off x="1381250" y="1578150"/>
            <a:ext cx="32268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GOOGLE SLIDES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"Use as Google Slides Theme".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will get a copy of this document on your Google Drive and will be able to edit, add or delete slides.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You have to be signed in to your Google account.</a:t>
            </a:r>
          </a:p>
          <a:p>
            <a:pPr lvl="0" rtl="0">
              <a:spcBef>
                <a:spcPts val="600"/>
              </a:spcBef>
              <a:buNone/>
            </a:pPr>
            <a:endParaRPr sz="12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5044601" y="1578150"/>
            <a:ext cx="3367500" cy="220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200" b="1" dirty="0"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Click on the button under the presentation preview that says "Download as PowerPoint template". You will get a .pptx file that you can edit in PowerPoint.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Remember to download and install the fonts used in this presentation (you’ll find the links to the font files needed in the </a:t>
            </a:r>
            <a:r>
              <a:rPr lang="en" sz="1200" u="sng" dirty="0"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Presentation design slide</a:t>
            </a:r>
            <a:r>
              <a:rPr lang="en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675650" y="4134525"/>
            <a:ext cx="7846200" cy="82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b="1" i="1">
                <a:latin typeface="Lora"/>
                <a:ea typeface="Lora"/>
                <a:cs typeface="Lora"/>
                <a:sym typeface="Lora"/>
              </a:rPr>
              <a:t>More info on how to use this template at </a:t>
            </a:r>
            <a:r>
              <a:rPr lang="en" sz="1100" b="1" i="1" u="sng">
                <a:latin typeface="Lora"/>
                <a:ea typeface="Lora"/>
                <a:cs typeface="Lora"/>
                <a:sym typeface="Lora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 i="1">
                <a:latin typeface="Lora"/>
                <a:ea typeface="Lora"/>
                <a:cs typeface="Lora"/>
                <a:sym typeface="Lora"/>
              </a:rPr>
              <a:t>This template is free to use under </a:t>
            </a:r>
            <a:r>
              <a:rPr lang="en" sz="1100" i="1" u="sng">
                <a:latin typeface="Lora"/>
                <a:ea typeface="Lora"/>
                <a:cs typeface="Lora"/>
                <a:sym typeface="Lora"/>
                <a:hlinkClick r:id="rId5"/>
              </a:rPr>
              <a:t>Creative Commons Attribution license</a:t>
            </a:r>
            <a:r>
              <a:rPr lang="en" sz="1100" i="1">
                <a:latin typeface="Lora"/>
                <a:ea typeface="Lora"/>
                <a:cs typeface="Lora"/>
                <a:sym typeface="Lora"/>
              </a:rPr>
              <a:t>. 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endParaRPr sz="1100" i="1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Jayden Smith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 am here because I love to give presentations.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You can find me at </a:t>
            </a:r>
            <a:r>
              <a:rPr lang="en" sz="1800">
                <a:solidFill>
                  <a:schemeClr val="dk1"/>
                </a:solidFill>
                <a:highlight>
                  <a:srgbClr val="FFCD00"/>
                </a:highlight>
              </a:rPr>
              <a:t>@username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cxnSp>
        <p:nvCxnSpPr>
          <p:cNvPr id="90" name="Shape 90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600" y="861898"/>
            <a:ext cx="1133700" cy="1133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2" name="Shape 92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/>
              <a:t>Hello!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4738400" y="1428750"/>
            <a:ext cx="4405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Transition headline</a:t>
            </a:r>
            <a:endParaRPr lang="en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Let’s start with the first set of slides</a:t>
            </a:r>
            <a:endParaRPr lang="en"/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Quotations are commonly printed as a means of inspiration and to invoke</a:t>
            </a:r>
            <a:r>
              <a:rPr lang="en" smtClean="0">
                <a:highlight>
                  <a:srgbClr val="FFCD00"/>
                </a:highlight>
              </a:rPr>
              <a:t> philosophical thoughts </a:t>
            </a:r>
            <a:r>
              <a:rPr lang="en" smtClean="0"/>
              <a:t>from the reader.</a:t>
            </a:r>
            <a:endParaRPr lang="en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36</a:t>
            </a:fld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This is a </a:t>
            </a:r>
            <a:r>
              <a:rPr lang="en" smtClean="0">
                <a:highlight>
                  <a:srgbClr val="FFCD00"/>
                </a:highlight>
              </a:rPr>
              <a:t>slide title</a:t>
            </a:r>
            <a:endParaRPr lang="en" dirty="0">
              <a:highlight>
                <a:srgbClr val="FFCD00"/>
              </a:highlight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smtClean="0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smtClean="0"/>
              <a:t>But remember not to overload your slides with content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mtClean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mtClean="0"/>
              <a:t>Your audience will listen to you or read the content, but won’t do both. 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grpSp>
        <p:nvGrpSpPr>
          <p:cNvPr id="112" name="Shape 11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13" name="Shape 1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ctrTitle" idx="4294967295"/>
          </p:nvPr>
        </p:nvSpPr>
        <p:spPr>
          <a:xfrm>
            <a:off x="1951575" y="2878750"/>
            <a:ext cx="5240999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Big concept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ubTitle" idx="4294967295"/>
          </p:nvPr>
        </p:nvSpPr>
        <p:spPr>
          <a:xfrm>
            <a:off x="1951575" y="3792554"/>
            <a:ext cx="52409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Bring the attention of your audience over a key concept using icons or illustrations</a:t>
            </a:r>
          </a:p>
        </p:txBody>
      </p:sp>
      <p:cxnSp>
        <p:nvCxnSpPr>
          <p:cNvPr id="123" name="Shape 123"/>
          <p:cNvCxnSpPr/>
          <p:nvPr/>
        </p:nvCxnSpPr>
        <p:spPr>
          <a:xfrm>
            <a:off x="-6025" y="1668728"/>
            <a:ext cx="91619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4" name="Shape 124"/>
          <p:cNvSpPr/>
          <p:nvPr/>
        </p:nvSpPr>
        <p:spPr>
          <a:xfrm>
            <a:off x="3470200" y="566931"/>
            <a:ext cx="2203499" cy="22034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25" name="Shape 125"/>
          <p:cNvGrpSpPr/>
          <p:nvPr/>
        </p:nvGrpSpPr>
        <p:grpSpPr>
          <a:xfrm>
            <a:off x="4184367" y="854983"/>
            <a:ext cx="1035173" cy="1035155"/>
            <a:chOff x="6643075" y="3664250"/>
            <a:chExt cx="407950" cy="407975"/>
          </a:xfrm>
        </p:grpSpPr>
        <p:sp>
          <p:nvSpPr>
            <p:cNvPr id="126" name="Shape 126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28" name="Shape 128"/>
          <p:cNvGrpSpPr/>
          <p:nvPr/>
        </p:nvGrpSpPr>
        <p:grpSpPr>
          <a:xfrm rot="-587406">
            <a:off x="4123593" y="2025001"/>
            <a:ext cx="425594" cy="425570"/>
            <a:chOff x="576250" y="4319400"/>
            <a:chExt cx="442075" cy="442050"/>
          </a:xfrm>
        </p:grpSpPr>
        <p:sp>
          <p:nvSpPr>
            <p:cNvPr id="129" name="Shape 12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33" name="Shape 133"/>
          <p:cNvSpPr/>
          <p:nvPr/>
        </p:nvSpPr>
        <p:spPr>
          <a:xfrm>
            <a:off x="3936799" y="1094078"/>
            <a:ext cx="161807" cy="15449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2697385">
            <a:off x="5003062" y="1885038"/>
            <a:ext cx="245621" cy="23452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5197375" y="1751150"/>
            <a:ext cx="98383" cy="9397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280154">
            <a:off x="3824696" y="1560092"/>
            <a:ext cx="98367" cy="9397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smtClean="0">
                <a:highlight>
                  <a:srgbClr val="FFCD00"/>
                </a:highlight>
              </a:rPr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 smtClean="0"/>
              <a:t>Is the color of milk and fresh snow, the color produced by the combination of all the colors of the visible spectrum.</a:t>
            </a:r>
            <a:endParaRPr lang="en" dirty="0"/>
          </a:p>
        </p:txBody>
      </p:sp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You can also split your content</a:t>
            </a:r>
            <a:endParaRPr lang="en"/>
          </a:p>
        </p:txBody>
      </p:sp>
      <p:sp>
        <p:nvSpPr>
          <p:cNvPr id="143" name="Shape 143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smtClean="0">
                <a:highlight>
                  <a:srgbClr val="FFCD00"/>
                </a:highlight>
              </a:rPr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 smtClean="0"/>
              <a:t>Is the color of coal, ebony, and of outer space. It is the darkest color, the result of the absence of or complete absorption of light.</a:t>
            </a:r>
            <a:endParaRPr lang="en"/>
          </a:p>
        </p:txBody>
      </p:sp>
      <p:grpSp>
        <p:nvGrpSpPr>
          <p:cNvPr id="14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4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Fonctionnalités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+mn-lt"/>
              </a:rPr>
              <a:t>Différentes fonctionnalités de l’application</a:t>
            </a:r>
            <a:endParaRPr lang="en" dirty="0">
              <a:latin typeface="+mn-lt"/>
            </a:endParaRPr>
          </a:p>
        </p:txBody>
      </p:sp>
      <p:sp>
        <p:nvSpPr>
          <p:cNvPr id="100" name="Shape 100"/>
          <p:cNvSpPr txBox="1"/>
          <p:nvPr/>
        </p:nvSpPr>
        <p:spPr>
          <a:xfrm>
            <a:off x="1133975" y="2291150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0" name="Shape 144"/>
          <p:cNvGrpSpPr/>
          <p:nvPr/>
        </p:nvGrpSpPr>
        <p:grpSpPr>
          <a:xfrm>
            <a:off x="1238580" y="2355726"/>
            <a:ext cx="381092" cy="381525"/>
            <a:chOff x="2594050" y="1631825"/>
            <a:chExt cx="439625" cy="439625"/>
          </a:xfrm>
        </p:grpSpPr>
        <p:sp>
          <p:nvSpPr>
            <p:cNvPr id="11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291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In two or three columns</a:t>
            </a:r>
            <a:endParaRPr lang="en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smtClean="0">
                <a:highlight>
                  <a:srgbClr val="FFCD00"/>
                </a:highlight>
              </a:rPr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 smtClean="0"/>
              <a:t>Is the color of gold, butter and ripe lemons. In the spectrum of visible light, yellow is found between green and orange.</a:t>
            </a:r>
            <a:endParaRPr lang="en"/>
          </a:p>
        </p:txBody>
      </p:sp>
      <p:sp>
        <p:nvSpPr>
          <p:cNvPr id="155" name="Shape 155"/>
          <p:cNvSpPr txBox="1">
            <a:spLocks noGrp="1"/>
          </p:cNvSpPr>
          <p:nvPr>
            <p:ph type="body" idx="2"/>
          </p:nvPr>
        </p:nvSpPr>
        <p:spPr>
          <a:xfrm>
            <a:off x="3834911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smtClean="0">
                <a:highlight>
                  <a:srgbClr val="FFCD00"/>
                </a:highlight>
              </a:rPr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 smtClean="0"/>
              <a:t>Is the colour of the clear sky and the deep sea. It is located between violet and green on the optical spectrum.</a:t>
            </a:r>
            <a:endParaRPr lang="en"/>
          </a:p>
        </p:txBody>
      </p:sp>
      <p:sp>
        <p:nvSpPr>
          <p:cNvPr id="156" name="Shape 156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3999" cy="312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smtClean="0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mtClean="0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57" name="Shape 157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58" name="Shape 15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4294967295"/>
          </p:nvPr>
        </p:nvSpPr>
        <p:spPr>
          <a:xfrm>
            <a:off x="4361975" y="878850"/>
            <a:ext cx="4173000" cy="3654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 picture is worth </a:t>
            </a:r>
            <a:r>
              <a:rPr lang="en" sz="20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cxnSp>
        <p:nvCxnSpPr>
          <p:cNvPr id="167" name="Shape 167"/>
          <p:cNvCxnSpPr/>
          <p:nvPr/>
        </p:nvCxnSpPr>
        <p:spPr>
          <a:xfrm>
            <a:off x="-6450" y="1131725"/>
            <a:ext cx="91505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68" name="Shape 168" descr="pigar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700" y="878850"/>
            <a:ext cx="3654299" cy="365429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625400" y="736699"/>
            <a:ext cx="790199" cy="790199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70" name="Shape 170"/>
          <p:cNvGrpSpPr/>
          <p:nvPr/>
        </p:nvGrpSpPr>
        <p:grpSpPr>
          <a:xfrm>
            <a:off x="842317" y="975119"/>
            <a:ext cx="356203" cy="313212"/>
            <a:chOff x="1929775" y="320925"/>
            <a:chExt cx="423800" cy="372650"/>
          </a:xfrm>
        </p:grpSpPr>
        <p:sp>
          <p:nvSpPr>
            <p:cNvPr id="171" name="Shape 171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 idx="4294967295"/>
          </p:nvPr>
        </p:nvSpPr>
        <p:spPr>
          <a:xfrm>
            <a:off x="3399200" y="3715750"/>
            <a:ext cx="2345699" cy="5039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highlight>
                  <a:srgbClr val="FFCD00"/>
                </a:highlight>
              </a:rPr>
              <a:t>Want big impact? </a:t>
            </a:r>
            <a:r>
              <a:rPr lang="en" sz="1800" i="1" dirty="0">
                <a:highlight>
                  <a:srgbClr val="FFCD00"/>
                </a:highlight>
              </a:rPr>
              <a:t>Use big image.</a:t>
            </a:r>
          </a:p>
        </p:txBody>
      </p:sp>
      <p:sp>
        <p:nvSpPr>
          <p:cNvPr id="181" name="Shape 181"/>
          <p:cNvSpPr/>
          <p:nvPr/>
        </p:nvSpPr>
        <p:spPr>
          <a:xfrm>
            <a:off x="4465375" y="4440675"/>
            <a:ext cx="213248" cy="19146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Use charts to explain your ideas</a:t>
            </a:r>
            <a:endParaRPr lang="en"/>
          </a:p>
        </p:txBody>
      </p:sp>
      <p:sp>
        <p:nvSpPr>
          <p:cNvPr id="187" name="Shape 187"/>
          <p:cNvSpPr/>
          <p:nvPr/>
        </p:nvSpPr>
        <p:spPr>
          <a:xfrm>
            <a:off x="3595323" y="1808525"/>
            <a:ext cx="2399100" cy="239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Gray</a:t>
            </a:r>
          </a:p>
        </p:txBody>
      </p:sp>
      <p:sp>
        <p:nvSpPr>
          <p:cNvPr id="188" name="Shape 188"/>
          <p:cNvSpPr/>
          <p:nvPr/>
        </p:nvSpPr>
        <p:spPr>
          <a:xfrm>
            <a:off x="1545800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</a:p>
        </p:txBody>
      </p:sp>
      <p:sp>
        <p:nvSpPr>
          <p:cNvPr id="189" name="Shape 189"/>
          <p:cNvSpPr/>
          <p:nvPr/>
        </p:nvSpPr>
        <p:spPr>
          <a:xfrm>
            <a:off x="5644847" y="18085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</a:p>
        </p:txBody>
      </p:sp>
      <p:grpSp>
        <p:nvGrpSpPr>
          <p:cNvPr id="190" name="Shape 19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91" name="Shape 1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1363850" y="919725"/>
            <a:ext cx="38894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Or use </a:t>
            </a:r>
            <a:r>
              <a:rPr lang="en" smtClean="0">
                <a:highlight>
                  <a:srgbClr val="FFCD00"/>
                </a:highlight>
              </a:rPr>
              <a:t>diagrams</a:t>
            </a:r>
            <a:r>
              <a:rPr lang="en" smtClean="0"/>
              <a:t> to explain complex ideas</a:t>
            </a:r>
            <a:endParaRPr lang="en"/>
          </a:p>
        </p:txBody>
      </p:sp>
      <p:grpSp>
        <p:nvGrpSpPr>
          <p:cNvPr id="200" name="Shape 200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01" name="Shape 20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05" name="Shape 205"/>
          <p:cNvGrpSpPr/>
          <p:nvPr/>
        </p:nvGrpSpPr>
        <p:grpSpPr>
          <a:xfrm>
            <a:off x="1434479" y="1543020"/>
            <a:ext cx="5817845" cy="3375715"/>
            <a:chOff x="1641825" y="1470659"/>
            <a:chExt cx="6329937" cy="3672849"/>
          </a:xfrm>
        </p:grpSpPr>
        <p:sp>
          <p:nvSpPr>
            <p:cNvPr id="206" name="Shape 206"/>
            <p:cNvSpPr/>
            <p:nvPr/>
          </p:nvSpPr>
          <p:spPr>
            <a:xfrm>
              <a:off x="5666560" y="1572689"/>
              <a:ext cx="2261100" cy="2487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Shape 207"/>
            <p:cNvSpPr/>
            <p:nvPr/>
          </p:nvSpPr>
          <p:spPr>
            <a:xfrm>
              <a:off x="4204628" y="3921008"/>
              <a:ext cx="2028899" cy="12224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Shape 208"/>
            <p:cNvSpPr/>
            <p:nvPr/>
          </p:nvSpPr>
          <p:spPr>
            <a:xfrm>
              <a:off x="5637462" y="1572693"/>
              <a:ext cx="2334300" cy="2568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6825" y="0"/>
                  </a:moveTo>
                  <a:lnTo>
                    <a:pt x="90435" y="0"/>
                  </a:lnTo>
                  <a:lnTo>
                    <a:pt x="94107" y="339"/>
                  </a:lnTo>
                  <a:lnTo>
                    <a:pt x="97655" y="1074"/>
                  </a:lnTo>
                  <a:lnTo>
                    <a:pt x="101141" y="2149"/>
                  </a:lnTo>
                  <a:lnTo>
                    <a:pt x="104564" y="3734"/>
                  </a:lnTo>
                  <a:lnTo>
                    <a:pt x="107676" y="5657"/>
                  </a:lnTo>
                  <a:lnTo>
                    <a:pt x="110663" y="7920"/>
                  </a:lnTo>
                  <a:lnTo>
                    <a:pt x="113278" y="10579"/>
                  </a:lnTo>
                  <a:lnTo>
                    <a:pt x="115456" y="13408"/>
                  </a:lnTo>
                  <a:lnTo>
                    <a:pt x="117199" y="16407"/>
                  </a:lnTo>
                  <a:lnTo>
                    <a:pt x="118568" y="19519"/>
                  </a:lnTo>
                  <a:lnTo>
                    <a:pt x="119502" y="22800"/>
                  </a:lnTo>
                  <a:lnTo>
                    <a:pt x="120000" y="26082"/>
                  </a:lnTo>
                  <a:lnTo>
                    <a:pt x="120000" y="29420"/>
                  </a:lnTo>
                  <a:lnTo>
                    <a:pt x="119564" y="32701"/>
                  </a:lnTo>
                  <a:lnTo>
                    <a:pt x="118755" y="35983"/>
                  </a:lnTo>
                  <a:lnTo>
                    <a:pt x="117572" y="39207"/>
                  </a:lnTo>
                  <a:lnTo>
                    <a:pt x="115892" y="42206"/>
                  </a:lnTo>
                  <a:lnTo>
                    <a:pt x="113775" y="45148"/>
                  </a:lnTo>
                  <a:lnTo>
                    <a:pt x="111286" y="47751"/>
                  </a:lnTo>
                  <a:lnTo>
                    <a:pt x="108236" y="50240"/>
                  </a:lnTo>
                  <a:lnTo>
                    <a:pt x="105062" y="52220"/>
                  </a:lnTo>
                  <a:lnTo>
                    <a:pt x="101514" y="53861"/>
                  </a:lnTo>
                  <a:lnTo>
                    <a:pt x="97904" y="55162"/>
                  </a:lnTo>
                  <a:lnTo>
                    <a:pt x="94232" y="55898"/>
                  </a:lnTo>
                  <a:lnTo>
                    <a:pt x="90435" y="56237"/>
                  </a:lnTo>
                  <a:lnTo>
                    <a:pt x="86576" y="56181"/>
                  </a:lnTo>
                  <a:lnTo>
                    <a:pt x="82780" y="55728"/>
                  </a:lnTo>
                  <a:lnTo>
                    <a:pt x="82780" y="55785"/>
                  </a:lnTo>
                  <a:lnTo>
                    <a:pt x="79107" y="55332"/>
                  </a:lnTo>
                  <a:lnTo>
                    <a:pt x="75497" y="55445"/>
                  </a:lnTo>
                  <a:lnTo>
                    <a:pt x="71950" y="56067"/>
                  </a:lnTo>
                  <a:lnTo>
                    <a:pt x="68775" y="57142"/>
                  </a:lnTo>
                  <a:lnTo>
                    <a:pt x="65726" y="58613"/>
                  </a:lnTo>
                  <a:lnTo>
                    <a:pt x="63049" y="60537"/>
                  </a:lnTo>
                  <a:lnTo>
                    <a:pt x="60746" y="62743"/>
                  </a:lnTo>
                  <a:lnTo>
                    <a:pt x="58755" y="65176"/>
                  </a:lnTo>
                  <a:lnTo>
                    <a:pt x="57136" y="67949"/>
                  </a:lnTo>
                  <a:lnTo>
                    <a:pt x="56016" y="70834"/>
                  </a:lnTo>
                  <a:lnTo>
                    <a:pt x="55331" y="73946"/>
                  </a:lnTo>
                  <a:lnTo>
                    <a:pt x="55207" y="77114"/>
                  </a:lnTo>
                  <a:lnTo>
                    <a:pt x="55643" y="80396"/>
                  </a:lnTo>
                  <a:lnTo>
                    <a:pt x="56763" y="83677"/>
                  </a:lnTo>
                  <a:lnTo>
                    <a:pt x="57821" y="86902"/>
                  </a:lnTo>
                  <a:lnTo>
                    <a:pt x="58568" y="90183"/>
                  </a:lnTo>
                  <a:lnTo>
                    <a:pt x="58755" y="93578"/>
                  </a:lnTo>
                  <a:lnTo>
                    <a:pt x="58443" y="96859"/>
                  </a:lnTo>
                  <a:lnTo>
                    <a:pt x="57759" y="100141"/>
                  </a:lnTo>
                  <a:lnTo>
                    <a:pt x="56639" y="103309"/>
                  </a:lnTo>
                  <a:lnTo>
                    <a:pt x="55020" y="106308"/>
                  </a:lnTo>
                  <a:lnTo>
                    <a:pt x="52904" y="109250"/>
                  </a:lnTo>
                  <a:lnTo>
                    <a:pt x="50414" y="111852"/>
                  </a:lnTo>
                  <a:lnTo>
                    <a:pt x="47427" y="114342"/>
                  </a:lnTo>
                  <a:lnTo>
                    <a:pt x="44190" y="116322"/>
                  </a:lnTo>
                  <a:lnTo>
                    <a:pt x="40829" y="117906"/>
                  </a:lnTo>
                  <a:lnTo>
                    <a:pt x="37219" y="118981"/>
                  </a:lnTo>
                  <a:lnTo>
                    <a:pt x="33485" y="119717"/>
                  </a:lnTo>
                  <a:lnTo>
                    <a:pt x="29751" y="120000"/>
                  </a:lnTo>
                  <a:lnTo>
                    <a:pt x="25954" y="119830"/>
                  </a:lnTo>
                  <a:lnTo>
                    <a:pt x="22282" y="119151"/>
                  </a:lnTo>
                  <a:lnTo>
                    <a:pt x="18672" y="118189"/>
                  </a:lnTo>
                  <a:lnTo>
                    <a:pt x="15124" y="116718"/>
                  </a:lnTo>
                  <a:lnTo>
                    <a:pt x="11825" y="114794"/>
                  </a:lnTo>
                  <a:lnTo>
                    <a:pt x="8838" y="112418"/>
                  </a:lnTo>
                  <a:lnTo>
                    <a:pt x="6099" y="109702"/>
                  </a:lnTo>
                  <a:lnTo>
                    <a:pt x="4045" y="106760"/>
                  </a:lnTo>
                  <a:lnTo>
                    <a:pt x="2240" y="103649"/>
                  </a:lnTo>
                  <a:lnTo>
                    <a:pt x="995" y="100367"/>
                  </a:lnTo>
                  <a:lnTo>
                    <a:pt x="186" y="97029"/>
                  </a:lnTo>
                  <a:lnTo>
                    <a:pt x="0" y="93635"/>
                  </a:lnTo>
                  <a:lnTo>
                    <a:pt x="124" y="90240"/>
                  </a:lnTo>
                  <a:lnTo>
                    <a:pt x="809" y="86902"/>
                  </a:lnTo>
                  <a:lnTo>
                    <a:pt x="1929" y="83620"/>
                  </a:lnTo>
                  <a:lnTo>
                    <a:pt x="3609" y="80396"/>
                  </a:lnTo>
                  <a:lnTo>
                    <a:pt x="5601" y="77397"/>
                  </a:lnTo>
                  <a:lnTo>
                    <a:pt x="8215" y="74681"/>
                  </a:lnTo>
                  <a:lnTo>
                    <a:pt x="11016" y="72418"/>
                  </a:lnTo>
                  <a:lnTo>
                    <a:pt x="14066" y="70495"/>
                  </a:lnTo>
                  <a:lnTo>
                    <a:pt x="17240" y="68910"/>
                  </a:lnTo>
                  <a:lnTo>
                    <a:pt x="20663" y="67722"/>
                  </a:lnTo>
                  <a:lnTo>
                    <a:pt x="24087" y="66930"/>
                  </a:lnTo>
                  <a:lnTo>
                    <a:pt x="27697" y="66534"/>
                  </a:lnTo>
                  <a:lnTo>
                    <a:pt x="31182" y="66534"/>
                  </a:lnTo>
                  <a:lnTo>
                    <a:pt x="34668" y="66987"/>
                  </a:lnTo>
                  <a:lnTo>
                    <a:pt x="38464" y="67383"/>
                  </a:lnTo>
                  <a:lnTo>
                    <a:pt x="42074" y="67213"/>
                  </a:lnTo>
                  <a:lnTo>
                    <a:pt x="45497" y="66534"/>
                  </a:lnTo>
                  <a:lnTo>
                    <a:pt x="48734" y="65346"/>
                  </a:lnTo>
                  <a:lnTo>
                    <a:pt x="51721" y="63818"/>
                  </a:lnTo>
                  <a:lnTo>
                    <a:pt x="54460" y="61895"/>
                  </a:lnTo>
                  <a:lnTo>
                    <a:pt x="56763" y="59745"/>
                  </a:lnTo>
                  <a:lnTo>
                    <a:pt x="58630" y="57142"/>
                  </a:lnTo>
                  <a:lnTo>
                    <a:pt x="60248" y="54427"/>
                  </a:lnTo>
                  <a:lnTo>
                    <a:pt x="61244" y="51485"/>
                  </a:lnTo>
                  <a:lnTo>
                    <a:pt x="61867" y="48429"/>
                  </a:lnTo>
                  <a:lnTo>
                    <a:pt x="61929" y="45205"/>
                  </a:lnTo>
                  <a:lnTo>
                    <a:pt x="61369" y="41923"/>
                  </a:lnTo>
                  <a:lnTo>
                    <a:pt x="60248" y="38642"/>
                  </a:lnTo>
                  <a:lnTo>
                    <a:pt x="59066" y="35304"/>
                  </a:lnTo>
                  <a:lnTo>
                    <a:pt x="58257" y="31739"/>
                  </a:lnTo>
                  <a:lnTo>
                    <a:pt x="58008" y="28231"/>
                  </a:lnTo>
                  <a:lnTo>
                    <a:pt x="58257" y="24724"/>
                  </a:lnTo>
                  <a:lnTo>
                    <a:pt x="59066" y="21159"/>
                  </a:lnTo>
                  <a:lnTo>
                    <a:pt x="60248" y="17765"/>
                  </a:lnTo>
                  <a:lnTo>
                    <a:pt x="61929" y="14483"/>
                  </a:lnTo>
                  <a:lnTo>
                    <a:pt x="64170" y="11371"/>
                  </a:lnTo>
                  <a:lnTo>
                    <a:pt x="66846" y="8486"/>
                  </a:lnTo>
                  <a:lnTo>
                    <a:pt x="69771" y="6110"/>
                  </a:lnTo>
                  <a:lnTo>
                    <a:pt x="72883" y="4073"/>
                  </a:lnTo>
                  <a:lnTo>
                    <a:pt x="76182" y="2545"/>
                  </a:lnTo>
                  <a:lnTo>
                    <a:pt x="79605" y="1244"/>
                  </a:lnTo>
                  <a:lnTo>
                    <a:pt x="83215" y="452"/>
                  </a:lnTo>
                  <a:lnTo>
                    <a:pt x="86825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Shape 209"/>
            <p:cNvSpPr/>
            <p:nvPr/>
          </p:nvSpPr>
          <p:spPr>
            <a:xfrm>
              <a:off x="3074969" y="1841673"/>
              <a:ext cx="2785199" cy="26849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Shape 210"/>
            <p:cNvSpPr/>
            <p:nvPr/>
          </p:nvSpPr>
          <p:spPr>
            <a:xfrm>
              <a:off x="1641825" y="1470659"/>
              <a:ext cx="1894500" cy="21173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5E5E5E">
                <a:alpha val="13920"/>
              </a:srgbClr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Shape 211"/>
            <p:cNvSpPr/>
            <p:nvPr/>
          </p:nvSpPr>
          <p:spPr>
            <a:xfrm>
              <a:off x="3147410" y="1881133"/>
              <a:ext cx="2670600" cy="25742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9841" y="0"/>
                  </a:moveTo>
                  <a:lnTo>
                    <a:pt x="84005" y="164"/>
                  </a:lnTo>
                  <a:lnTo>
                    <a:pt x="88274" y="765"/>
                  </a:lnTo>
                  <a:lnTo>
                    <a:pt x="92437" y="1913"/>
                  </a:lnTo>
                  <a:lnTo>
                    <a:pt x="96495" y="3498"/>
                  </a:lnTo>
                  <a:lnTo>
                    <a:pt x="100237" y="5521"/>
                  </a:lnTo>
                  <a:lnTo>
                    <a:pt x="103715" y="7817"/>
                  </a:lnTo>
                  <a:lnTo>
                    <a:pt x="106930" y="10551"/>
                  </a:lnTo>
                  <a:lnTo>
                    <a:pt x="109828" y="13558"/>
                  </a:lnTo>
                  <a:lnTo>
                    <a:pt x="112358" y="16783"/>
                  </a:lnTo>
                  <a:lnTo>
                    <a:pt x="114571" y="20337"/>
                  </a:lnTo>
                  <a:lnTo>
                    <a:pt x="116416" y="24054"/>
                  </a:lnTo>
                  <a:lnTo>
                    <a:pt x="117891" y="27990"/>
                  </a:lnTo>
                  <a:lnTo>
                    <a:pt x="118998" y="32036"/>
                  </a:lnTo>
                  <a:lnTo>
                    <a:pt x="119631" y="36191"/>
                  </a:lnTo>
                  <a:lnTo>
                    <a:pt x="120000" y="40510"/>
                  </a:lnTo>
                  <a:lnTo>
                    <a:pt x="119841" y="44829"/>
                  </a:lnTo>
                  <a:lnTo>
                    <a:pt x="119209" y="49148"/>
                  </a:lnTo>
                  <a:lnTo>
                    <a:pt x="118155" y="53466"/>
                  </a:lnTo>
                  <a:lnTo>
                    <a:pt x="116679" y="57403"/>
                  </a:lnTo>
                  <a:lnTo>
                    <a:pt x="114888" y="61230"/>
                  </a:lnTo>
                  <a:lnTo>
                    <a:pt x="112779" y="64674"/>
                  </a:lnTo>
                  <a:lnTo>
                    <a:pt x="110408" y="67899"/>
                  </a:lnTo>
                  <a:lnTo>
                    <a:pt x="107667" y="70797"/>
                  </a:lnTo>
                  <a:lnTo>
                    <a:pt x="104822" y="73366"/>
                  </a:lnTo>
                  <a:lnTo>
                    <a:pt x="101554" y="75662"/>
                  </a:lnTo>
                  <a:lnTo>
                    <a:pt x="98287" y="77685"/>
                  </a:lnTo>
                  <a:lnTo>
                    <a:pt x="94808" y="79271"/>
                  </a:lnTo>
                  <a:lnTo>
                    <a:pt x="91119" y="80583"/>
                  </a:lnTo>
                  <a:lnTo>
                    <a:pt x="87325" y="81457"/>
                  </a:lnTo>
                  <a:lnTo>
                    <a:pt x="83478" y="82004"/>
                  </a:lnTo>
                  <a:lnTo>
                    <a:pt x="79578" y="82113"/>
                  </a:lnTo>
                  <a:lnTo>
                    <a:pt x="75625" y="81731"/>
                  </a:lnTo>
                  <a:lnTo>
                    <a:pt x="71620" y="81020"/>
                  </a:lnTo>
                  <a:lnTo>
                    <a:pt x="68722" y="80583"/>
                  </a:lnTo>
                  <a:lnTo>
                    <a:pt x="65928" y="80692"/>
                  </a:lnTo>
                  <a:lnTo>
                    <a:pt x="63241" y="81129"/>
                  </a:lnTo>
                  <a:lnTo>
                    <a:pt x="60606" y="82004"/>
                  </a:lnTo>
                  <a:lnTo>
                    <a:pt x="58234" y="83261"/>
                  </a:lnTo>
                  <a:lnTo>
                    <a:pt x="55915" y="84902"/>
                  </a:lnTo>
                  <a:lnTo>
                    <a:pt x="53965" y="86870"/>
                  </a:lnTo>
                  <a:lnTo>
                    <a:pt x="52279" y="89056"/>
                  </a:lnTo>
                  <a:lnTo>
                    <a:pt x="51014" y="91517"/>
                  </a:lnTo>
                  <a:lnTo>
                    <a:pt x="49960" y="94250"/>
                  </a:lnTo>
                  <a:lnTo>
                    <a:pt x="49380" y="97257"/>
                  </a:lnTo>
                  <a:lnTo>
                    <a:pt x="48959" y="99717"/>
                  </a:lnTo>
                  <a:lnTo>
                    <a:pt x="48379" y="102123"/>
                  </a:lnTo>
                  <a:lnTo>
                    <a:pt x="47167" y="105348"/>
                  </a:lnTo>
                  <a:lnTo>
                    <a:pt x="45586" y="108355"/>
                  </a:lnTo>
                  <a:lnTo>
                    <a:pt x="43636" y="110979"/>
                  </a:lnTo>
                  <a:lnTo>
                    <a:pt x="41422" y="113384"/>
                  </a:lnTo>
                  <a:lnTo>
                    <a:pt x="38945" y="115407"/>
                  </a:lnTo>
                  <a:lnTo>
                    <a:pt x="36258" y="117102"/>
                  </a:lnTo>
                  <a:lnTo>
                    <a:pt x="33359" y="118414"/>
                  </a:lnTo>
                  <a:lnTo>
                    <a:pt x="30303" y="119398"/>
                  </a:lnTo>
                  <a:lnTo>
                    <a:pt x="27088" y="119890"/>
                  </a:lnTo>
                  <a:lnTo>
                    <a:pt x="23820" y="120000"/>
                  </a:lnTo>
                  <a:lnTo>
                    <a:pt x="20606" y="119617"/>
                  </a:lnTo>
                  <a:lnTo>
                    <a:pt x="17285" y="118851"/>
                  </a:lnTo>
                  <a:lnTo>
                    <a:pt x="14176" y="117539"/>
                  </a:lnTo>
                  <a:lnTo>
                    <a:pt x="11277" y="115845"/>
                  </a:lnTo>
                  <a:lnTo>
                    <a:pt x="8642" y="113931"/>
                  </a:lnTo>
                  <a:lnTo>
                    <a:pt x="6376" y="111526"/>
                  </a:lnTo>
                  <a:lnTo>
                    <a:pt x="4426" y="108956"/>
                  </a:lnTo>
                  <a:lnTo>
                    <a:pt x="2793" y="106168"/>
                  </a:lnTo>
                  <a:lnTo>
                    <a:pt x="1528" y="103161"/>
                  </a:lnTo>
                  <a:lnTo>
                    <a:pt x="579" y="99990"/>
                  </a:lnTo>
                  <a:lnTo>
                    <a:pt x="105" y="96656"/>
                  </a:lnTo>
                  <a:lnTo>
                    <a:pt x="0" y="93266"/>
                  </a:lnTo>
                  <a:lnTo>
                    <a:pt x="421" y="89931"/>
                  </a:lnTo>
                  <a:lnTo>
                    <a:pt x="1159" y="86487"/>
                  </a:lnTo>
                  <a:lnTo>
                    <a:pt x="2371" y="83425"/>
                  </a:lnTo>
                  <a:lnTo>
                    <a:pt x="3794" y="80583"/>
                  </a:lnTo>
                  <a:lnTo>
                    <a:pt x="5691" y="78068"/>
                  </a:lnTo>
                  <a:lnTo>
                    <a:pt x="7694" y="75662"/>
                  </a:lnTo>
                  <a:lnTo>
                    <a:pt x="10013" y="73749"/>
                  </a:lnTo>
                  <a:lnTo>
                    <a:pt x="12542" y="71945"/>
                  </a:lnTo>
                  <a:lnTo>
                    <a:pt x="15177" y="70633"/>
                  </a:lnTo>
                  <a:lnTo>
                    <a:pt x="18076" y="69594"/>
                  </a:lnTo>
                  <a:lnTo>
                    <a:pt x="20974" y="68883"/>
                  </a:lnTo>
                  <a:lnTo>
                    <a:pt x="24031" y="68610"/>
                  </a:lnTo>
                  <a:lnTo>
                    <a:pt x="26877" y="68282"/>
                  </a:lnTo>
                  <a:lnTo>
                    <a:pt x="29512" y="67462"/>
                  </a:lnTo>
                  <a:lnTo>
                    <a:pt x="31989" y="66259"/>
                  </a:lnTo>
                  <a:lnTo>
                    <a:pt x="34255" y="64728"/>
                  </a:lnTo>
                  <a:lnTo>
                    <a:pt x="36310" y="62815"/>
                  </a:lnTo>
                  <a:lnTo>
                    <a:pt x="37997" y="60683"/>
                  </a:lnTo>
                  <a:lnTo>
                    <a:pt x="39472" y="58332"/>
                  </a:lnTo>
                  <a:lnTo>
                    <a:pt x="40474" y="55763"/>
                  </a:lnTo>
                  <a:lnTo>
                    <a:pt x="41159" y="52920"/>
                  </a:lnTo>
                  <a:lnTo>
                    <a:pt x="41475" y="50132"/>
                  </a:lnTo>
                  <a:lnTo>
                    <a:pt x="41317" y="47125"/>
                  </a:lnTo>
                  <a:lnTo>
                    <a:pt x="40895" y="42533"/>
                  </a:lnTo>
                  <a:lnTo>
                    <a:pt x="41001" y="37940"/>
                  </a:lnTo>
                  <a:lnTo>
                    <a:pt x="41581" y="33293"/>
                  </a:lnTo>
                  <a:lnTo>
                    <a:pt x="42687" y="28592"/>
                  </a:lnTo>
                  <a:lnTo>
                    <a:pt x="44216" y="24382"/>
                  </a:lnTo>
                  <a:lnTo>
                    <a:pt x="46166" y="20501"/>
                  </a:lnTo>
                  <a:lnTo>
                    <a:pt x="48379" y="16892"/>
                  </a:lnTo>
                  <a:lnTo>
                    <a:pt x="51014" y="13558"/>
                  </a:lnTo>
                  <a:lnTo>
                    <a:pt x="53860" y="10551"/>
                  </a:lnTo>
                  <a:lnTo>
                    <a:pt x="57022" y="7927"/>
                  </a:lnTo>
                  <a:lnTo>
                    <a:pt x="60395" y="5630"/>
                  </a:lnTo>
                  <a:lnTo>
                    <a:pt x="63978" y="3662"/>
                  </a:lnTo>
                  <a:lnTo>
                    <a:pt x="67826" y="2077"/>
                  </a:lnTo>
                  <a:lnTo>
                    <a:pt x="71725" y="929"/>
                  </a:lnTo>
                  <a:lnTo>
                    <a:pt x="75783" y="218"/>
                  </a:lnTo>
                  <a:lnTo>
                    <a:pt x="79841" y="0"/>
                  </a:lnTo>
                  <a:close/>
                </a:path>
              </a:pathLst>
            </a:custGeom>
            <a:solidFill>
              <a:srgbClr val="FFCD00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Shape 212"/>
            <p:cNvSpPr/>
            <p:nvPr/>
          </p:nvSpPr>
          <p:spPr>
            <a:xfrm>
              <a:off x="1715780" y="1502667"/>
              <a:ext cx="1785900" cy="2005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414" y="0"/>
                  </a:moveTo>
                  <a:lnTo>
                    <a:pt x="48456" y="350"/>
                  </a:lnTo>
                  <a:lnTo>
                    <a:pt x="53263" y="1263"/>
                  </a:lnTo>
                  <a:lnTo>
                    <a:pt x="58148" y="2736"/>
                  </a:lnTo>
                  <a:lnTo>
                    <a:pt x="62797" y="4771"/>
                  </a:lnTo>
                  <a:lnTo>
                    <a:pt x="67209" y="7368"/>
                  </a:lnTo>
                  <a:lnTo>
                    <a:pt x="71149" y="10385"/>
                  </a:lnTo>
                  <a:lnTo>
                    <a:pt x="74694" y="13684"/>
                  </a:lnTo>
                  <a:lnTo>
                    <a:pt x="77688" y="17263"/>
                  </a:lnTo>
                  <a:lnTo>
                    <a:pt x="80052" y="21263"/>
                  </a:lnTo>
                  <a:lnTo>
                    <a:pt x="81943" y="25333"/>
                  </a:lnTo>
                  <a:lnTo>
                    <a:pt x="83204" y="29543"/>
                  </a:lnTo>
                  <a:lnTo>
                    <a:pt x="83992" y="33824"/>
                  </a:lnTo>
                  <a:lnTo>
                    <a:pt x="84149" y="38245"/>
                  </a:lnTo>
                  <a:lnTo>
                    <a:pt x="83755" y="42666"/>
                  </a:lnTo>
                  <a:lnTo>
                    <a:pt x="82889" y="46947"/>
                  </a:lnTo>
                  <a:lnTo>
                    <a:pt x="81234" y="51228"/>
                  </a:lnTo>
                  <a:lnTo>
                    <a:pt x="79185" y="55298"/>
                  </a:lnTo>
                  <a:lnTo>
                    <a:pt x="76349" y="59228"/>
                  </a:lnTo>
                  <a:lnTo>
                    <a:pt x="76349" y="59157"/>
                  </a:lnTo>
                  <a:lnTo>
                    <a:pt x="74852" y="61614"/>
                  </a:lnTo>
                  <a:lnTo>
                    <a:pt x="74064" y="64140"/>
                  </a:lnTo>
                  <a:lnTo>
                    <a:pt x="73985" y="66736"/>
                  </a:lnTo>
                  <a:lnTo>
                    <a:pt x="74458" y="69122"/>
                  </a:lnTo>
                  <a:lnTo>
                    <a:pt x="75482" y="71368"/>
                  </a:lnTo>
                  <a:lnTo>
                    <a:pt x="76979" y="73403"/>
                  </a:lnTo>
                  <a:lnTo>
                    <a:pt x="79028" y="75087"/>
                  </a:lnTo>
                  <a:lnTo>
                    <a:pt x="81470" y="76421"/>
                  </a:lnTo>
                  <a:lnTo>
                    <a:pt x="84149" y="77263"/>
                  </a:lnTo>
                  <a:lnTo>
                    <a:pt x="87065" y="77614"/>
                  </a:lnTo>
                  <a:lnTo>
                    <a:pt x="90059" y="77263"/>
                  </a:lnTo>
                  <a:lnTo>
                    <a:pt x="93525" y="76701"/>
                  </a:lnTo>
                  <a:lnTo>
                    <a:pt x="96913" y="76701"/>
                  </a:lnTo>
                  <a:lnTo>
                    <a:pt x="100380" y="77052"/>
                  </a:lnTo>
                  <a:lnTo>
                    <a:pt x="103768" y="77894"/>
                  </a:lnTo>
                  <a:lnTo>
                    <a:pt x="107078" y="79157"/>
                  </a:lnTo>
                  <a:lnTo>
                    <a:pt x="110229" y="80982"/>
                  </a:lnTo>
                  <a:lnTo>
                    <a:pt x="113145" y="83368"/>
                  </a:lnTo>
                  <a:lnTo>
                    <a:pt x="115587" y="85964"/>
                  </a:lnTo>
                  <a:lnTo>
                    <a:pt x="117478" y="88912"/>
                  </a:lnTo>
                  <a:lnTo>
                    <a:pt x="118896" y="91929"/>
                  </a:lnTo>
                  <a:lnTo>
                    <a:pt x="119763" y="95228"/>
                  </a:lnTo>
                  <a:lnTo>
                    <a:pt x="120000" y="98526"/>
                  </a:lnTo>
                  <a:lnTo>
                    <a:pt x="119684" y="101754"/>
                  </a:lnTo>
                  <a:lnTo>
                    <a:pt x="118739" y="105052"/>
                  </a:lnTo>
                  <a:lnTo>
                    <a:pt x="117242" y="108210"/>
                  </a:lnTo>
                  <a:lnTo>
                    <a:pt x="115193" y="111157"/>
                  </a:lnTo>
                  <a:lnTo>
                    <a:pt x="112514" y="113754"/>
                  </a:lnTo>
                  <a:lnTo>
                    <a:pt x="109599" y="116070"/>
                  </a:lnTo>
                  <a:lnTo>
                    <a:pt x="106290" y="117754"/>
                  </a:lnTo>
                  <a:lnTo>
                    <a:pt x="102902" y="118947"/>
                  </a:lnTo>
                  <a:lnTo>
                    <a:pt x="99198" y="119789"/>
                  </a:lnTo>
                  <a:lnTo>
                    <a:pt x="95574" y="120000"/>
                  </a:lnTo>
                  <a:lnTo>
                    <a:pt x="91713" y="119649"/>
                  </a:lnTo>
                  <a:lnTo>
                    <a:pt x="88089" y="118877"/>
                  </a:lnTo>
                  <a:lnTo>
                    <a:pt x="84464" y="117543"/>
                  </a:lnTo>
                  <a:lnTo>
                    <a:pt x="81234" y="115719"/>
                  </a:lnTo>
                  <a:lnTo>
                    <a:pt x="78319" y="113333"/>
                  </a:lnTo>
                  <a:lnTo>
                    <a:pt x="75718" y="110736"/>
                  </a:lnTo>
                  <a:lnTo>
                    <a:pt x="73827" y="107789"/>
                  </a:lnTo>
                  <a:lnTo>
                    <a:pt x="72567" y="104701"/>
                  </a:lnTo>
                  <a:lnTo>
                    <a:pt x="71700" y="101473"/>
                  </a:lnTo>
                  <a:lnTo>
                    <a:pt x="71464" y="98175"/>
                  </a:lnTo>
                  <a:lnTo>
                    <a:pt x="71700" y="94877"/>
                  </a:lnTo>
                  <a:lnTo>
                    <a:pt x="72567" y="91578"/>
                  </a:lnTo>
                  <a:lnTo>
                    <a:pt x="74064" y="88421"/>
                  </a:lnTo>
                  <a:lnTo>
                    <a:pt x="75246" y="85824"/>
                  </a:lnTo>
                  <a:lnTo>
                    <a:pt x="75640" y="83228"/>
                  </a:lnTo>
                  <a:lnTo>
                    <a:pt x="75246" y="80771"/>
                  </a:lnTo>
                  <a:lnTo>
                    <a:pt x="74379" y="78385"/>
                  </a:lnTo>
                  <a:lnTo>
                    <a:pt x="72961" y="76350"/>
                  </a:lnTo>
                  <a:lnTo>
                    <a:pt x="71070" y="74526"/>
                  </a:lnTo>
                  <a:lnTo>
                    <a:pt x="68864" y="73052"/>
                  </a:lnTo>
                  <a:lnTo>
                    <a:pt x="66342" y="72070"/>
                  </a:lnTo>
                  <a:lnTo>
                    <a:pt x="63585" y="71578"/>
                  </a:lnTo>
                  <a:lnTo>
                    <a:pt x="60669" y="71719"/>
                  </a:lnTo>
                  <a:lnTo>
                    <a:pt x="57596" y="72350"/>
                  </a:lnTo>
                  <a:lnTo>
                    <a:pt x="53184" y="73754"/>
                  </a:lnTo>
                  <a:lnTo>
                    <a:pt x="48614" y="74526"/>
                  </a:lnTo>
                  <a:lnTo>
                    <a:pt x="43887" y="74947"/>
                  </a:lnTo>
                  <a:lnTo>
                    <a:pt x="39238" y="74947"/>
                  </a:lnTo>
                  <a:lnTo>
                    <a:pt x="34668" y="74385"/>
                  </a:lnTo>
                  <a:lnTo>
                    <a:pt x="29940" y="73403"/>
                  </a:lnTo>
                  <a:lnTo>
                    <a:pt x="25528" y="71929"/>
                  </a:lnTo>
                  <a:lnTo>
                    <a:pt x="21195" y="70035"/>
                  </a:lnTo>
                  <a:lnTo>
                    <a:pt x="17019" y="67508"/>
                  </a:lnTo>
                  <a:lnTo>
                    <a:pt x="12921" y="64491"/>
                  </a:lnTo>
                  <a:lnTo>
                    <a:pt x="9376" y="61052"/>
                  </a:lnTo>
                  <a:lnTo>
                    <a:pt x="6460" y="57473"/>
                  </a:lnTo>
                  <a:lnTo>
                    <a:pt x="4097" y="53473"/>
                  </a:lnTo>
                  <a:lnTo>
                    <a:pt x="2127" y="49333"/>
                  </a:lnTo>
                  <a:lnTo>
                    <a:pt x="866" y="45122"/>
                  </a:lnTo>
                  <a:lnTo>
                    <a:pt x="157" y="40701"/>
                  </a:lnTo>
                  <a:lnTo>
                    <a:pt x="0" y="36280"/>
                  </a:lnTo>
                  <a:lnTo>
                    <a:pt x="472" y="31789"/>
                  </a:lnTo>
                  <a:lnTo>
                    <a:pt x="1497" y="27508"/>
                  </a:lnTo>
                  <a:lnTo>
                    <a:pt x="3151" y="23157"/>
                  </a:lnTo>
                  <a:lnTo>
                    <a:pt x="5436" y="19017"/>
                  </a:lnTo>
                  <a:lnTo>
                    <a:pt x="8351" y="15017"/>
                  </a:lnTo>
                  <a:lnTo>
                    <a:pt x="11818" y="11438"/>
                  </a:lnTo>
                  <a:lnTo>
                    <a:pt x="15600" y="8350"/>
                  </a:lnTo>
                  <a:lnTo>
                    <a:pt x="19697" y="5614"/>
                  </a:lnTo>
                  <a:lnTo>
                    <a:pt x="24110" y="3508"/>
                  </a:lnTo>
                  <a:lnTo>
                    <a:pt x="28837" y="1894"/>
                  </a:lnTo>
                  <a:lnTo>
                    <a:pt x="33486" y="701"/>
                  </a:lnTo>
                  <a:lnTo>
                    <a:pt x="38450" y="70"/>
                  </a:lnTo>
                  <a:lnTo>
                    <a:pt x="43414" y="0"/>
                  </a:lnTo>
                  <a:close/>
                </a:path>
              </a:pathLst>
            </a:custGeom>
            <a:solidFill>
              <a:srgbClr val="F6921D"/>
            </a:solidFill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Shape 213"/>
            <p:cNvSpPr/>
            <p:nvPr/>
          </p:nvSpPr>
          <p:spPr>
            <a:xfrm>
              <a:off x="4259214" y="3939375"/>
              <a:ext cx="1919700" cy="1156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0281" y="0"/>
                  </a:moveTo>
                  <a:lnTo>
                    <a:pt x="103579" y="365"/>
                  </a:lnTo>
                  <a:lnTo>
                    <a:pt x="106731" y="1703"/>
                  </a:lnTo>
                  <a:lnTo>
                    <a:pt x="109810" y="3894"/>
                  </a:lnTo>
                  <a:lnTo>
                    <a:pt x="112669" y="7058"/>
                  </a:lnTo>
                  <a:lnTo>
                    <a:pt x="115015" y="10709"/>
                  </a:lnTo>
                  <a:lnTo>
                    <a:pt x="117141" y="15456"/>
                  </a:lnTo>
                  <a:lnTo>
                    <a:pt x="118680" y="20811"/>
                  </a:lnTo>
                  <a:lnTo>
                    <a:pt x="119633" y="26288"/>
                  </a:lnTo>
                  <a:lnTo>
                    <a:pt x="120000" y="31764"/>
                  </a:lnTo>
                  <a:lnTo>
                    <a:pt x="119706" y="37241"/>
                  </a:lnTo>
                  <a:lnTo>
                    <a:pt x="118900" y="42596"/>
                  </a:lnTo>
                  <a:lnTo>
                    <a:pt x="117580" y="47586"/>
                  </a:lnTo>
                  <a:lnTo>
                    <a:pt x="115748" y="52332"/>
                  </a:lnTo>
                  <a:lnTo>
                    <a:pt x="113329" y="56227"/>
                  </a:lnTo>
                  <a:lnTo>
                    <a:pt x="110543" y="59756"/>
                  </a:lnTo>
                  <a:lnTo>
                    <a:pt x="107318" y="62312"/>
                  </a:lnTo>
                  <a:lnTo>
                    <a:pt x="104019" y="63894"/>
                  </a:lnTo>
                  <a:lnTo>
                    <a:pt x="100720" y="64503"/>
                  </a:lnTo>
                  <a:lnTo>
                    <a:pt x="97275" y="64137"/>
                  </a:lnTo>
                  <a:lnTo>
                    <a:pt x="94123" y="62799"/>
                  </a:lnTo>
                  <a:lnTo>
                    <a:pt x="91044" y="60608"/>
                  </a:lnTo>
                  <a:lnTo>
                    <a:pt x="88185" y="57200"/>
                  </a:lnTo>
                  <a:lnTo>
                    <a:pt x="85766" y="53306"/>
                  </a:lnTo>
                  <a:lnTo>
                    <a:pt x="83860" y="50628"/>
                  </a:lnTo>
                  <a:lnTo>
                    <a:pt x="81808" y="48681"/>
                  </a:lnTo>
                  <a:lnTo>
                    <a:pt x="79682" y="47464"/>
                  </a:lnTo>
                  <a:lnTo>
                    <a:pt x="77483" y="47221"/>
                  </a:lnTo>
                  <a:lnTo>
                    <a:pt x="75357" y="47829"/>
                  </a:lnTo>
                  <a:lnTo>
                    <a:pt x="73231" y="49046"/>
                  </a:lnTo>
                  <a:lnTo>
                    <a:pt x="71325" y="50993"/>
                  </a:lnTo>
                  <a:lnTo>
                    <a:pt x="69786" y="53549"/>
                  </a:lnTo>
                  <a:lnTo>
                    <a:pt x="68466" y="56713"/>
                  </a:lnTo>
                  <a:lnTo>
                    <a:pt x="67660" y="60365"/>
                  </a:lnTo>
                  <a:lnTo>
                    <a:pt x="67440" y="64503"/>
                  </a:lnTo>
                  <a:lnTo>
                    <a:pt x="67073" y="71561"/>
                  </a:lnTo>
                  <a:lnTo>
                    <a:pt x="66267" y="78498"/>
                  </a:lnTo>
                  <a:lnTo>
                    <a:pt x="64948" y="85070"/>
                  </a:lnTo>
                  <a:lnTo>
                    <a:pt x="63188" y="91399"/>
                  </a:lnTo>
                  <a:lnTo>
                    <a:pt x="60843" y="97241"/>
                  </a:lnTo>
                  <a:lnTo>
                    <a:pt x="58130" y="102718"/>
                  </a:lnTo>
                  <a:lnTo>
                    <a:pt x="54832" y="107707"/>
                  </a:lnTo>
                  <a:lnTo>
                    <a:pt x="51166" y="111967"/>
                  </a:lnTo>
                  <a:lnTo>
                    <a:pt x="46988" y="115496"/>
                  </a:lnTo>
                  <a:lnTo>
                    <a:pt x="42883" y="117809"/>
                  </a:lnTo>
                  <a:lnTo>
                    <a:pt x="38485" y="119391"/>
                  </a:lnTo>
                  <a:lnTo>
                    <a:pt x="34160" y="120000"/>
                  </a:lnTo>
                  <a:lnTo>
                    <a:pt x="29908" y="119634"/>
                  </a:lnTo>
                  <a:lnTo>
                    <a:pt x="25656" y="118417"/>
                  </a:lnTo>
                  <a:lnTo>
                    <a:pt x="21478" y="116348"/>
                  </a:lnTo>
                  <a:lnTo>
                    <a:pt x="17593" y="113184"/>
                  </a:lnTo>
                  <a:lnTo>
                    <a:pt x="13854" y="109411"/>
                  </a:lnTo>
                  <a:lnTo>
                    <a:pt x="10555" y="104665"/>
                  </a:lnTo>
                  <a:lnTo>
                    <a:pt x="7477" y="99188"/>
                  </a:lnTo>
                  <a:lnTo>
                    <a:pt x="4838" y="92981"/>
                  </a:lnTo>
                  <a:lnTo>
                    <a:pt x="2712" y="86044"/>
                  </a:lnTo>
                  <a:lnTo>
                    <a:pt x="1319" y="79229"/>
                  </a:lnTo>
                  <a:lnTo>
                    <a:pt x="366" y="71926"/>
                  </a:lnTo>
                  <a:lnTo>
                    <a:pt x="0" y="64868"/>
                  </a:lnTo>
                  <a:lnTo>
                    <a:pt x="293" y="57687"/>
                  </a:lnTo>
                  <a:lnTo>
                    <a:pt x="952" y="50628"/>
                  </a:lnTo>
                  <a:lnTo>
                    <a:pt x="2272" y="43691"/>
                  </a:lnTo>
                  <a:lnTo>
                    <a:pt x="4178" y="37241"/>
                  </a:lnTo>
                  <a:lnTo>
                    <a:pt x="6377" y="31156"/>
                  </a:lnTo>
                  <a:lnTo>
                    <a:pt x="9236" y="25436"/>
                  </a:lnTo>
                  <a:lnTo>
                    <a:pt x="12535" y="20324"/>
                  </a:lnTo>
                  <a:lnTo>
                    <a:pt x="16346" y="16064"/>
                  </a:lnTo>
                  <a:lnTo>
                    <a:pt x="20305" y="12778"/>
                  </a:lnTo>
                  <a:lnTo>
                    <a:pt x="24483" y="10223"/>
                  </a:lnTo>
                  <a:lnTo>
                    <a:pt x="28735" y="8640"/>
                  </a:lnTo>
                  <a:lnTo>
                    <a:pt x="32987" y="8032"/>
                  </a:lnTo>
                  <a:lnTo>
                    <a:pt x="37238" y="8397"/>
                  </a:lnTo>
                  <a:lnTo>
                    <a:pt x="41490" y="9614"/>
                  </a:lnTo>
                  <a:lnTo>
                    <a:pt x="45448" y="11561"/>
                  </a:lnTo>
                  <a:lnTo>
                    <a:pt x="49407" y="14482"/>
                  </a:lnTo>
                  <a:lnTo>
                    <a:pt x="52999" y="18255"/>
                  </a:lnTo>
                  <a:lnTo>
                    <a:pt x="56444" y="22758"/>
                  </a:lnTo>
                  <a:lnTo>
                    <a:pt x="59376" y="27991"/>
                  </a:lnTo>
                  <a:lnTo>
                    <a:pt x="62089" y="34077"/>
                  </a:lnTo>
                  <a:lnTo>
                    <a:pt x="62089" y="33955"/>
                  </a:lnTo>
                  <a:lnTo>
                    <a:pt x="63628" y="37241"/>
                  </a:lnTo>
                  <a:lnTo>
                    <a:pt x="65534" y="39553"/>
                  </a:lnTo>
                  <a:lnTo>
                    <a:pt x="67660" y="41135"/>
                  </a:lnTo>
                  <a:lnTo>
                    <a:pt x="69786" y="41987"/>
                  </a:lnTo>
                  <a:lnTo>
                    <a:pt x="72058" y="41987"/>
                  </a:lnTo>
                  <a:lnTo>
                    <a:pt x="74184" y="41135"/>
                  </a:lnTo>
                  <a:lnTo>
                    <a:pt x="76163" y="39553"/>
                  </a:lnTo>
                  <a:lnTo>
                    <a:pt x="77923" y="37484"/>
                  </a:lnTo>
                  <a:lnTo>
                    <a:pt x="79462" y="34685"/>
                  </a:lnTo>
                  <a:lnTo>
                    <a:pt x="80635" y="31399"/>
                  </a:lnTo>
                  <a:lnTo>
                    <a:pt x="81221" y="27261"/>
                  </a:lnTo>
                  <a:lnTo>
                    <a:pt x="81954" y="22758"/>
                  </a:lnTo>
                  <a:lnTo>
                    <a:pt x="82907" y="18620"/>
                  </a:lnTo>
                  <a:lnTo>
                    <a:pt x="84300" y="14482"/>
                  </a:lnTo>
                  <a:lnTo>
                    <a:pt x="85986" y="10709"/>
                  </a:lnTo>
                  <a:lnTo>
                    <a:pt x="88112" y="7423"/>
                  </a:lnTo>
                  <a:lnTo>
                    <a:pt x="90458" y="4624"/>
                  </a:lnTo>
                  <a:lnTo>
                    <a:pt x="93610" y="2190"/>
                  </a:lnTo>
                  <a:lnTo>
                    <a:pt x="96908" y="608"/>
                  </a:lnTo>
                  <a:lnTo>
                    <a:pt x="100281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Shape 214"/>
            <p:cNvSpPr txBox="1"/>
            <p:nvPr/>
          </p:nvSpPr>
          <p:spPr>
            <a:xfrm>
              <a:off x="1889008" y="1753768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 flipH="1">
              <a:off x="1889154" y="2136566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6889076" y="1765026"/>
              <a:ext cx="894299" cy="43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7" name="Shape 217"/>
            <p:cNvSpPr txBox="1"/>
            <p:nvPr/>
          </p:nvSpPr>
          <p:spPr>
            <a:xfrm flipH="1">
              <a:off x="6889076" y="2160002"/>
              <a:ext cx="9219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18" name="Shape 218"/>
            <p:cNvSpPr txBox="1"/>
            <p:nvPr/>
          </p:nvSpPr>
          <p:spPr>
            <a:xfrm>
              <a:off x="4457422" y="4196925"/>
              <a:ext cx="5871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19" name="Shape 219"/>
            <p:cNvSpPr txBox="1"/>
            <p:nvPr/>
          </p:nvSpPr>
          <p:spPr>
            <a:xfrm flipH="1">
              <a:off x="4457422" y="4399578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0" name="Shape 2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7615" y="2719920"/>
              <a:ext cx="844555" cy="844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Shape 2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71501" y="3208963"/>
              <a:ext cx="1421419" cy="1421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Shape 222"/>
            <p:cNvSpPr/>
            <p:nvPr/>
          </p:nvSpPr>
          <p:spPr>
            <a:xfrm>
              <a:off x="2832395" y="2843275"/>
              <a:ext cx="1359299" cy="1538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8162" y="0"/>
                  </a:moveTo>
                  <a:lnTo>
                    <a:pt x="32821" y="548"/>
                  </a:lnTo>
                  <a:lnTo>
                    <a:pt x="37480" y="1920"/>
                  </a:lnTo>
                  <a:lnTo>
                    <a:pt x="41311" y="3658"/>
                  </a:lnTo>
                  <a:lnTo>
                    <a:pt x="44624" y="5853"/>
                  </a:lnTo>
                  <a:lnTo>
                    <a:pt x="47627" y="8506"/>
                  </a:lnTo>
                  <a:lnTo>
                    <a:pt x="50008" y="11341"/>
                  </a:lnTo>
                  <a:lnTo>
                    <a:pt x="51872" y="14542"/>
                  </a:lnTo>
                  <a:lnTo>
                    <a:pt x="53114" y="18109"/>
                  </a:lnTo>
                  <a:lnTo>
                    <a:pt x="53839" y="21676"/>
                  </a:lnTo>
                  <a:lnTo>
                    <a:pt x="53839" y="25335"/>
                  </a:lnTo>
                  <a:lnTo>
                    <a:pt x="54150" y="29176"/>
                  </a:lnTo>
                  <a:lnTo>
                    <a:pt x="55185" y="32560"/>
                  </a:lnTo>
                  <a:lnTo>
                    <a:pt x="56945" y="35762"/>
                  </a:lnTo>
                  <a:lnTo>
                    <a:pt x="59637" y="38597"/>
                  </a:lnTo>
                  <a:lnTo>
                    <a:pt x="62640" y="40792"/>
                  </a:lnTo>
                  <a:lnTo>
                    <a:pt x="66367" y="42530"/>
                  </a:lnTo>
                  <a:lnTo>
                    <a:pt x="70198" y="43445"/>
                  </a:lnTo>
                  <a:lnTo>
                    <a:pt x="74547" y="43719"/>
                  </a:lnTo>
                  <a:lnTo>
                    <a:pt x="79309" y="43719"/>
                  </a:lnTo>
                  <a:lnTo>
                    <a:pt x="84176" y="44176"/>
                  </a:lnTo>
                  <a:lnTo>
                    <a:pt x="89042" y="45182"/>
                  </a:lnTo>
                  <a:lnTo>
                    <a:pt x="93805" y="46737"/>
                  </a:lnTo>
                  <a:lnTo>
                    <a:pt x="98981" y="49024"/>
                  </a:lnTo>
                  <a:lnTo>
                    <a:pt x="103641" y="51859"/>
                  </a:lnTo>
                  <a:lnTo>
                    <a:pt x="107886" y="55243"/>
                  </a:lnTo>
                  <a:lnTo>
                    <a:pt x="111509" y="59085"/>
                  </a:lnTo>
                  <a:lnTo>
                    <a:pt x="114512" y="63201"/>
                  </a:lnTo>
                  <a:lnTo>
                    <a:pt x="116893" y="67500"/>
                  </a:lnTo>
                  <a:lnTo>
                    <a:pt x="118654" y="72164"/>
                  </a:lnTo>
                  <a:lnTo>
                    <a:pt x="119689" y="76920"/>
                  </a:lnTo>
                  <a:lnTo>
                    <a:pt x="120000" y="81951"/>
                  </a:lnTo>
                  <a:lnTo>
                    <a:pt x="119689" y="86798"/>
                  </a:lnTo>
                  <a:lnTo>
                    <a:pt x="118550" y="91829"/>
                  </a:lnTo>
                  <a:lnTo>
                    <a:pt x="116686" y="96676"/>
                  </a:lnTo>
                  <a:lnTo>
                    <a:pt x="113994" y="101250"/>
                  </a:lnTo>
                  <a:lnTo>
                    <a:pt x="110888" y="105548"/>
                  </a:lnTo>
                  <a:lnTo>
                    <a:pt x="107057" y="109207"/>
                  </a:lnTo>
                  <a:lnTo>
                    <a:pt x="102709" y="112317"/>
                  </a:lnTo>
                  <a:lnTo>
                    <a:pt x="98050" y="114969"/>
                  </a:lnTo>
                  <a:lnTo>
                    <a:pt x="93183" y="117164"/>
                  </a:lnTo>
                  <a:lnTo>
                    <a:pt x="87799" y="118628"/>
                  </a:lnTo>
                  <a:lnTo>
                    <a:pt x="82519" y="119542"/>
                  </a:lnTo>
                  <a:lnTo>
                    <a:pt x="76824" y="120000"/>
                  </a:lnTo>
                  <a:lnTo>
                    <a:pt x="71337" y="119542"/>
                  </a:lnTo>
                  <a:lnTo>
                    <a:pt x="65642" y="118628"/>
                  </a:lnTo>
                  <a:lnTo>
                    <a:pt x="60155" y="116890"/>
                  </a:lnTo>
                  <a:lnTo>
                    <a:pt x="54874" y="114329"/>
                  </a:lnTo>
                  <a:lnTo>
                    <a:pt x="49801" y="111402"/>
                  </a:lnTo>
                  <a:lnTo>
                    <a:pt x="45660" y="107835"/>
                  </a:lnTo>
                  <a:lnTo>
                    <a:pt x="42036" y="104085"/>
                  </a:lnTo>
                  <a:lnTo>
                    <a:pt x="38826" y="99786"/>
                  </a:lnTo>
                  <a:lnTo>
                    <a:pt x="36445" y="95030"/>
                  </a:lnTo>
                  <a:lnTo>
                    <a:pt x="34788" y="90365"/>
                  </a:lnTo>
                  <a:lnTo>
                    <a:pt x="33960" y="85335"/>
                  </a:lnTo>
                  <a:lnTo>
                    <a:pt x="33856" y="80121"/>
                  </a:lnTo>
                  <a:lnTo>
                    <a:pt x="34477" y="75000"/>
                  </a:lnTo>
                  <a:lnTo>
                    <a:pt x="36031" y="69878"/>
                  </a:lnTo>
                  <a:lnTo>
                    <a:pt x="36859" y="66128"/>
                  </a:lnTo>
                  <a:lnTo>
                    <a:pt x="36859" y="62469"/>
                  </a:lnTo>
                  <a:lnTo>
                    <a:pt x="36031" y="58902"/>
                  </a:lnTo>
                  <a:lnTo>
                    <a:pt x="34270" y="55701"/>
                  </a:lnTo>
                  <a:lnTo>
                    <a:pt x="31993" y="52774"/>
                  </a:lnTo>
                  <a:lnTo>
                    <a:pt x="28990" y="50213"/>
                  </a:lnTo>
                  <a:lnTo>
                    <a:pt x="25263" y="48292"/>
                  </a:lnTo>
                  <a:lnTo>
                    <a:pt x="21328" y="47103"/>
                  </a:lnTo>
                  <a:lnTo>
                    <a:pt x="16358" y="45823"/>
                  </a:lnTo>
                  <a:lnTo>
                    <a:pt x="12010" y="43719"/>
                  </a:lnTo>
                  <a:lnTo>
                    <a:pt x="8283" y="41250"/>
                  </a:lnTo>
                  <a:lnTo>
                    <a:pt x="5280" y="38140"/>
                  </a:lnTo>
                  <a:lnTo>
                    <a:pt x="2795" y="34573"/>
                  </a:lnTo>
                  <a:lnTo>
                    <a:pt x="1138" y="30914"/>
                  </a:lnTo>
                  <a:lnTo>
                    <a:pt x="103" y="26981"/>
                  </a:lnTo>
                  <a:lnTo>
                    <a:pt x="0" y="22774"/>
                  </a:lnTo>
                  <a:lnTo>
                    <a:pt x="517" y="18658"/>
                  </a:lnTo>
                  <a:lnTo>
                    <a:pt x="1967" y="14542"/>
                  </a:lnTo>
                  <a:lnTo>
                    <a:pt x="4348" y="10701"/>
                  </a:lnTo>
                  <a:lnTo>
                    <a:pt x="7144" y="7500"/>
                  </a:lnTo>
                  <a:lnTo>
                    <a:pt x="10664" y="4664"/>
                  </a:lnTo>
                  <a:lnTo>
                    <a:pt x="14598" y="2469"/>
                  </a:lnTo>
                  <a:lnTo>
                    <a:pt x="18947" y="1006"/>
                  </a:lnTo>
                  <a:lnTo>
                    <a:pt x="23503" y="91"/>
                  </a:lnTo>
                  <a:lnTo>
                    <a:pt x="28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 txBox="1"/>
            <p:nvPr/>
          </p:nvSpPr>
          <p:spPr>
            <a:xfrm flipH="1">
              <a:off x="2806265" y="2956028"/>
              <a:ext cx="669300" cy="36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3238253" y="3544050"/>
              <a:ext cx="707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25" name="Shape 225"/>
            <p:cNvSpPr txBox="1"/>
            <p:nvPr/>
          </p:nvSpPr>
          <p:spPr>
            <a:xfrm flipH="1">
              <a:off x="3238201" y="3724200"/>
              <a:ext cx="8445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8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pic>
          <p:nvPicPr>
            <p:cNvPr id="226" name="Shape 2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64022" y="2851716"/>
              <a:ext cx="1352160" cy="1352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Shape 2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877153" y="1679537"/>
              <a:ext cx="2167147" cy="21571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Shape 228"/>
            <p:cNvSpPr/>
            <p:nvPr/>
          </p:nvSpPr>
          <p:spPr>
            <a:xfrm>
              <a:off x="4177304" y="1986754"/>
              <a:ext cx="2513400" cy="1993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7125" y="0"/>
                  </a:moveTo>
                  <a:lnTo>
                    <a:pt x="41437" y="423"/>
                  </a:lnTo>
                  <a:lnTo>
                    <a:pt x="45692" y="1482"/>
                  </a:lnTo>
                  <a:lnTo>
                    <a:pt x="49668" y="3035"/>
                  </a:lnTo>
                  <a:lnTo>
                    <a:pt x="53532" y="5223"/>
                  </a:lnTo>
                  <a:lnTo>
                    <a:pt x="57060" y="7835"/>
                  </a:lnTo>
                  <a:lnTo>
                    <a:pt x="60307" y="11011"/>
                  </a:lnTo>
                  <a:lnTo>
                    <a:pt x="63275" y="14541"/>
                  </a:lnTo>
                  <a:lnTo>
                    <a:pt x="65907" y="18494"/>
                  </a:lnTo>
                  <a:lnTo>
                    <a:pt x="68259" y="22870"/>
                  </a:lnTo>
                  <a:lnTo>
                    <a:pt x="70107" y="27529"/>
                  </a:lnTo>
                  <a:lnTo>
                    <a:pt x="71563" y="32400"/>
                  </a:lnTo>
                  <a:lnTo>
                    <a:pt x="72571" y="37623"/>
                  </a:lnTo>
                  <a:lnTo>
                    <a:pt x="73131" y="42988"/>
                  </a:lnTo>
                  <a:lnTo>
                    <a:pt x="73579" y="46658"/>
                  </a:lnTo>
                  <a:lnTo>
                    <a:pt x="74475" y="50047"/>
                  </a:lnTo>
                  <a:lnTo>
                    <a:pt x="75818" y="53223"/>
                  </a:lnTo>
                  <a:lnTo>
                    <a:pt x="77498" y="55976"/>
                  </a:lnTo>
                  <a:lnTo>
                    <a:pt x="79570" y="58376"/>
                  </a:lnTo>
                  <a:lnTo>
                    <a:pt x="81866" y="60282"/>
                  </a:lnTo>
                  <a:lnTo>
                    <a:pt x="84386" y="61623"/>
                  </a:lnTo>
                  <a:lnTo>
                    <a:pt x="87186" y="62541"/>
                  </a:lnTo>
                  <a:lnTo>
                    <a:pt x="89986" y="62894"/>
                  </a:lnTo>
                  <a:lnTo>
                    <a:pt x="92953" y="62541"/>
                  </a:lnTo>
                  <a:lnTo>
                    <a:pt x="95081" y="62188"/>
                  </a:lnTo>
                  <a:lnTo>
                    <a:pt x="97377" y="62117"/>
                  </a:lnTo>
                  <a:lnTo>
                    <a:pt x="100681" y="62470"/>
                  </a:lnTo>
                  <a:lnTo>
                    <a:pt x="103929" y="63458"/>
                  </a:lnTo>
                  <a:lnTo>
                    <a:pt x="107008" y="64941"/>
                  </a:lnTo>
                  <a:lnTo>
                    <a:pt x="109808" y="66988"/>
                  </a:lnTo>
                  <a:lnTo>
                    <a:pt x="112328" y="69529"/>
                  </a:lnTo>
                  <a:lnTo>
                    <a:pt x="114568" y="72352"/>
                  </a:lnTo>
                  <a:lnTo>
                    <a:pt x="116472" y="75670"/>
                  </a:lnTo>
                  <a:lnTo>
                    <a:pt x="117984" y="79270"/>
                  </a:lnTo>
                  <a:lnTo>
                    <a:pt x="119104" y="83152"/>
                  </a:lnTo>
                  <a:lnTo>
                    <a:pt x="119832" y="87105"/>
                  </a:lnTo>
                  <a:lnTo>
                    <a:pt x="119999" y="91482"/>
                  </a:lnTo>
                  <a:lnTo>
                    <a:pt x="119720" y="95788"/>
                  </a:lnTo>
                  <a:lnTo>
                    <a:pt x="118936" y="99882"/>
                  </a:lnTo>
                  <a:lnTo>
                    <a:pt x="117760" y="103623"/>
                  </a:lnTo>
                  <a:lnTo>
                    <a:pt x="116136" y="107152"/>
                  </a:lnTo>
                  <a:lnTo>
                    <a:pt x="114120" y="110329"/>
                  </a:lnTo>
                  <a:lnTo>
                    <a:pt x="111880" y="113223"/>
                  </a:lnTo>
                  <a:lnTo>
                    <a:pt x="109248" y="115552"/>
                  </a:lnTo>
                  <a:lnTo>
                    <a:pt x="106392" y="117529"/>
                  </a:lnTo>
                  <a:lnTo>
                    <a:pt x="103313" y="118870"/>
                  </a:lnTo>
                  <a:lnTo>
                    <a:pt x="100177" y="119788"/>
                  </a:lnTo>
                  <a:lnTo>
                    <a:pt x="96705" y="120000"/>
                  </a:lnTo>
                  <a:lnTo>
                    <a:pt x="93457" y="119647"/>
                  </a:lnTo>
                  <a:lnTo>
                    <a:pt x="90321" y="118800"/>
                  </a:lnTo>
                  <a:lnTo>
                    <a:pt x="87466" y="117317"/>
                  </a:lnTo>
                  <a:lnTo>
                    <a:pt x="84666" y="115482"/>
                  </a:lnTo>
                  <a:lnTo>
                    <a:pt x="82202" y="113082"/>
                  </a:lnTo>
                  <a:lnTo>
                    <a:pt x="79962" y="110329"/>
                  </a:lnTo>
                  <a:lnTo>
                    <a:pt x="78058" y="107364"/>
                  </a:lnTo>
                  <a:lnTo>
                    <a:pt x="76434" y="103976"/>
                  </a:lnTo>
                  <a:lnTo>
                    <a:pt x="75258" y="100305"/>
                  </a:lnTo>
                  <a:lnTo>
                    <a:pt x="74195" y="97270"/>
                  </a:lnTo>
                  <a:lnTo>
                    <a:pt x="72739" y="94517"/>
                  </a:lnTo>
                  <a:lnTo>
                    <a:pt x="71115" y="92117"/>
                  </a:lnTo>
                  <a:lnTo>
                    <a:pt x="69211" y="90070"/>
                  </a:lnTo>
                  <a:lnTo>
                    <a:pt x="67083" y="88517"/>
                  </a:lnTo>
                  <a:lnTo>
                    <a:pt x="64787" y="87247"/>
                  </a:lnTo>
                  <a:lnTo>
                    <a:pt x="62379" y="86470"/>
                  </a:lnTo>
                  <a:lnTo>
                    <a:pt x="59860" y="86117"/>
                  </a:lnTo>
                  <a:lnTo>
                    <a:pt x="57340" y="86258"/>
                  </a:lnTo>
                  <a:lnTo>
                    <a:pt x="54820" y="86823"/>
                  </a:lnTo>
                  <a:lnTo>
                    <a:pt x="52300" y="87952"/>
                  </a:lnTo>
                  <a:lnTo>
                    <a:pt x="48492" y="89858"/>
                  </a:lnTo>
                  <a:lnTo>
                    <a:pt x="44517" y="91341"/>
                  </a:lnTo>
                  <a:lnTo>
                    <a:pt x="40373" y="92117"/>
                  </a:lnTo>
                  <a:lnTo>
                    <a:pt x="36117" y="92470"/>
                  </a:lnTo>
                  <a:lnTo>
                    <a:pt x="31917" y="92047"/>
                  </a:lnTo>
                  <a:lnTo>
                    <a:pt x="27774" y="91129"/>
                  </a:lnTo>
                  <a:lnTo>
                    <a:pt x="23798" y="89505"/>
                  </a:lnTo>
                  <a:lnTo>
                    <a:pt x="20102" y="87458"/>
                  </a:lnTo>
                  <a:lnTo>
                    <a:pt x="16574" y="84847"/>
                  </a:lnTo>
                  <a:lnTo>
                    <a:pt x="13327" y="81882"/>
                  </a:lnTo>
                  <a:lnTo>
                    <a:pt x="10359" y="78494"/>
                  </a:lnTo>
                  <a:lnTo>
                    <a:pt x="7727" y="74611"/>
                  </a:lnTo>
                  <a:lnTo>
                    <a:pt x="5375" y="70376"/>
                  </a:lnTo>
                  <a:lnTo>
                    <a:pt x="3471" y="66000"/>
                  </a:lnTo>
                  <a:lnTo>
                    <a:pt x="1959" y="61200"/>
                  </a:lnTo>
                  <a:lnTo>
                    <a:pt x="783" y="56188"/>
                  </a:lnTo>
                  <a:lnTo>
                    <a:pt x="167" y="50964"/>
                  </a:lnTo>
                  <a:lnTo>
                    <a:pt x="0" y="45600"/>
                  </a:lnTo>
                  <a:lnTo>
                    <a:pt x="223" y="40235"/>
                  </a:lnTo>
                  <a:lnTo>
                    <a:pt x="1063" y="35011"/>
                  </a:lnTo>
                  <a:lnTo>
                    <a:pt x="2295" y="30000"/>
                  </a:lnTo>
                  <a:lnTo>
                    <a:pt x="3919" y="25341"/>
                  </a:lnTo>
                  <a:lnTo>
                    <a:pt x="5935" y="20894"/>
                  </a:lnTo>
                  <a:lnTo>
                    <a:pt x="8343" y="16800"/>
                  </a:lnTo>
                  <a:lnTo>
                    <a:pt x="11087" y="13058"/>
                  </a:lnTo>
                  <a:lnTo>
                    <a:pt x="14111" y="9741"/>
                  </a:lnTo>
                  <a:lnTo>
                    <a:pt x="17358" y="6776"/>
                  </a:lnTo>
                  <a:lnTo>
                    <a:pt x="20998" y="4447"/>
                  </a:lnTo>
                  <a:lnTo>
                    <a:pt x="24750" y="2470"/>
                  </a:lnTo>
                  <a:lnTo>
                    <a:pt x="28726" y="988"/>
                  </a:lnTo>
                  <a:lnTo>
                    <a:pt x="32869" y="211"/>
                  </a:lnTo>
                  <a:lnTo>
                    <a:pt x="37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4364959" y="2260495"/>
              <a:ext cx="979499" cy="523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SAMPLE 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  <p:sp>
          <p:nvSpPr>
            <p:cNvPr id="230" name="Shape 230"/>
            <p:cNvSpPr txBox="1"/>
            <p:nvPr/>
          </p:nvSpPr>
          <p:spPr>
            <a:xfrm flipH="1">
              <a:off x="4364998" y="2733375"/>
              <a:ext cx="1352100" cy="51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text. Insert your desired text here. 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5608175" y="3078672"/>
              <a:ext cx="1002599" cy="14214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2561" y="0"/>
                  </a:moveTo>
                  <a:lnTo>
                    <a:pt x="80421" y="792"/>
                  </a:lnTo>
                  <a:lnTo>
                    <a:pt x="88000" y="2475"/>
                  </a:lnTo>
                  <a:lnTo>
                    <a:pt x="95017" y="4851"/>
                  </a:lnTo>
                  <a:lnTo>
                    <a:pt x="101333" y="7821"/>
                  </a:lnTo>
                  <a:lnTo>
                    <a:pt x="106947" y="11485"/>
                  </a:lnTo>
                  <a:lnTo>
                    <a:pt x="111719" y="15841"/>
                  </a:lnTo>
                  <a:lnTo>
                    <a:pt x="115508" y="20594"/>
                  </a:lnTo>
                  <a:lnTo>
                    <a:pt x="118175" y="25940"/>
                  </a:lnTo>
                  <a:lnTo>
                    <a:pt x="119859" y="31683"/>
                  </a:lnTo>
                  <a:lnTo>
                    <a:pt x="120000" y="37029"/>
                  </a:lnTo>
                  <a:lnTo>
                    <a:pt x="119157" y="42475"/>
                  </a:lnTo>
                  <a:lnTo>
                    <a:pt x="117052" y="47425"/>
                  </a:lnTo>
                  <a:lnTo>
                    <a:pt x="114105" y="52178"/>
                  </a:lnTo>
                  <a:lnTo>
                    <a:pt x="110315" y="56732"/>
                  </a:lnTo>
                  <a:lnTo>
                    <a:pt x="105543" y="60495"/>
                  </a:lnTo>
                  <a:lnTo>
                    <a:pt x="99929" y="64059"/>
                  </a:lnTo>
                  <a:lnTo>
                    <a:pt x="93614" y="66732"/>
                  </a:lnTo>
                  <a:lnTo>
                    <a:pt x="86877" y="69009"/>
                  </a:lnTo>
                  <a:lnTo>
                    <a:pt x="79298" y="70396"/>
                  </a:lnTo>
                  <a:lnTo>
                    <a:pt x="74666" y="71485"/>
                  </a:lnTo>
                  <a:lnTo>
                    <a:pt x="70315" y="73168"/>
                  </a:lnTo>
                  <a:lnTo>
                    <a:pt x="66947" y="75346"/>
                  </a:lnTo>
                  <a:lnTo>
                    <a:pt x="64000" y="78118"/>
                  </a:lnTo>
                  <a:lnTo>
                    <a:pt x="61894" y="81089"/>
                  </a:lnTo>
                  <a:lnTo>
                    <a:pt x="60771" y="84257"/>
                  </a:lnTo>
                  <a:lnTo>
                    <a:pt x="60631" y="87821"/>
                  </a:lnTo>
                  <a:lnTo>
                    <a:pt x="61473" y="91287"/>
                  </a:lnTo>
                  <a:lnTo>
                    <a:pt x="62456" y="93366"/>
                  </a:lnTo>
                  <a:lnTo>
                    <a:pt x="62877" y="95445"/>
                  </a:lnTo>
                  <a:lnTo>
                    <a:pt x="62877" y="99900"/>
                  </a:lnTo>
                  <a:lnTo>
                    <a:pt x="61754" y="104257"/>
                  </a:lnTo>
                  <a:lnTo>
                    <a:pt x="59508" y="108217"/>
                  </a:lnTo>
                  <a:lnTo>
                    <a:pt x="56140" y="111881"/>
                  </a:lnTo>
                  <a:lnTo>
                    <a:pt x="51789" y="114950"/>
                  </a:lnTo>
                  <a:lnTo>
                    <a:pt x="46877" y="117326"/>
                  </a:lnTo>
                  <a:lnTo>
                    <a:pt x="41122" y="119108"/>
                  </a:lnTo>
                  <a:lnTo>
                    <a:pt x="35087" y="120000"/>
                  </a:lnTo>
                  <a:lnTo>
                    <a:pt x="28771" y="120000"/>
                  </a:lnTo>
                  <a:lnTo>
                    <a:pt x="22596" y="119207"/>
                  </a:lnTo>
                  <a:lnTo>
                    <a:pt x="16982" y="117623"/>
                  </a:lnTo>
                  <a:lnTo>
                    <a:pt x="11789" y="115247"/>
                  </a:lnTo>
                  <a:lnTo>
                    <a:pt x="7438" y="112277"/>
                  </a:lnTo>
                  <a:lnTo>
                    <a:pt x="4070" y="108712"/>
                  </a:lnTo>
                  <a:lnTo>
                    <a:pt x="1543" y="104752"/>
                  </a:lnTo>
                  <a:lnTo>
                    <a:pt x="280" y="100297"/>
                  </a:lnTo>
                  <a:lnTo>
                    <a:pt x="0" y="96237"/>
                  </a:lnTo>
                  <a:lnTo>
                    <a:pt x="982" y="92277"/>
                  </a:lnTo>
                  <a:lnTo>
                    <a:pt x="2807" y="88613"/>
                  </a:lnTo>
                  <a:lnTo>
                    <a:pt x="5473" y="85247"/>
                  </a:lnTo>
                  <a:lnTo>
                    <a:pt x="9122" y="82376"/>
                  </a:lnTo>
                  <a:lnTo>
                    <a:pt x="13192" y="79801"/>
                  </a:lnTo>
                  <a:lnTo>
                    <a:pt x="17824" y="77920"/>
                  </a:lnTo>
                  <a:lnTo>
                    <a:pt x="22175" y="76039"/>
                  </a:lnTo>
                  <a:lnTo>
                    <a:pt x="25543" y="73564"/>
                  </a:lnTo>
                  <a:lnTo>
                    <a:pt x="28070" y="70693"/>
                  </a:lnTo>
                  <a:lnTo>
                    <a:pt x="29894" y="67722"/>
                  </a:lnTo>
                  <a:lnTo>
                    <a:pt x="30736" y="64356"/>
                  </a:lnTo>
                  <a:lnTo>
                    <a:pt x="30596" y="61188"/>
                  </a:lnTo>
                  <a:lnTo>
                    <a:pt x="29473" y="57821"/>
                  </a:lnTo>
                  <a:lnTo>
                    <a:pt x="27368" y="54653"/>
                  </a:lnTo>
                  <a:lnTo>
                    <a:pt x="23719" y="50000"/>
                  </a:lnTo>
                  <a:lnTo>
                    <a:pt x="21333" y="44851"/>
                  </a:lnTo>
                  <a:lnTo>
                    <a:pt x="19929" y="39504"/>
                  </a:lnTo>
                  <a:lnTo>
                    <a:pt x="19649" y="33663"/>
                  </a:lnTo>
                  <a:lnTo>
                    <a:pt x="20631" y="28118"/>
                  </a:lnTo>
                  <a:lnTo>
                    <a:pt x="22877" y="22673"/>
                  </a:lnTo>
                  <a:lnTo>
                    <a:pt x="26245" y="17722"/>
                  </a:lnTo>
                  <a:lnTo>
                    <a:pt x="30736" y="13267"/>
                  </a:lnTo>
                  <a:lnTo>
                    <a:pt x="35929" y="9306"/>
                  </a:lnTo>
                  <a:lnTo>
                    <a:pt x="42105" y="5940"/>
                  </a:lnTo>
                  <a:lnTo>
                    <a:pt x="48842" y="3267"/>
                  </a:lnTo>
                  <a:lnTo>
                    <a:pt x="56280" y="1287"/>
                  </a:lnTo>
                  <a:lnTo>
                    <a:pt x="64421" y="198"/>
                  </a:lnTo>
                  <a:lnTo>
                    <a:pt x="725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Shape 232"/>
            <p:cNvSpPr txBox="1"/>
            <p:nvPr/>
          </p:nvSpPr>
          <p:spPr>
            <a:xfrm flipH="1">
              <a:off x="5887587" y="3330130"/>
              <a:ext cx="707099" cy="5114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" sz="10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This is a sample text</a:t>
              </a:r>
            </a:p>
          </p:txBody>
        </p:sp>
        <p:sp>
          <p:nvSpPr>
            <p:cNvPr id="233" name="Shape 233"/>
            <p:cNvSpPr txBox="1"/>
            <p:nvPr/>
          </p:nvSpPr>
          <p:spPr>
            <a:xfrm flipH="1">
              <a:off x="5573435" y="4073250"/>
              <a:ext cx="593099" cy="363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" sz="800" b="0" i="0" u="none" strike="noStrike" cap="none">
                  <a:latin typeface="Quattrocento Sans"/>
                  <a:ea typeface="Quattrocento Sans"/>
                  <a:cs typeface="Quattrocento Sans"/>
                  <a:sym typeface="Quattrocento Sans"/>
                </a:rPr>
                <a:t>sample text</a:t>
              </a: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5887700" y="3149975"/>
              <a:ext cx="593099" cy="2318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buSzPct val="25000"/>
                <a:buNone/>
              </a:pPr>
              <a:r>
                <a:rPr lang="en" sz="1200" b="1" i="0" u="none" strike="noStrike" cap="none">
                  <a:highlight>
                    <a:srgbClr val="FFCD00"/>
                  </a:highlight>
                  <a:latin typeface="Quattrocento Sans"/>
                  <a:ea typeface="Quattrocento Sans"/>
                  <a:cs typeface="Quattrocento Sans"/>
                  <a:sym typeface="Quattrocento Sans"/>
                </a:rPr>
                <a:t>TEXT</a:t>
              </a:r>
            </a:p>
          </p:txBody>
        </p:sp>
      </p:grpSp>
      <p:sp>
        <p:nvSpPr>
          <p:cNvPr id="235" name="Shape 235"/>
          <p:cNvSpPr txBox="1"/>
          <p:nvPr/>
        </p:nvSpPr>
        <p:spPr>
          <a:xfrm>
            <a:off x="5924575" y="4684500"/>
            <a:ext cx="3219299" cy="4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 rtl="0">
              <a:spcBef>
                <a:spcPts val="600"/>
              </a:spcBef>
              <a:buNone/>
            </a:pPr>
            <a:r>
              <a:rPr lang="en" sz="1200" b="1">
                <a:solidFill>
                  <a:srgbClr val="1D1D1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 featured by </a:t>
            </a:r>
            <a:r>
              <a:rPr lang="en" sz="1200" b="1" u="sng">
                <a:solidFill>
                  <a:srgbClr val="1D1D1B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http://slidemodel.com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And tables to </a:t>
            </a:r>
            <a:r>
              <a:rPr lang="en" smtClean="0">
                <a:highlight>
                  <a:srgbClr val="FFCD00"/>
                </a:highlight>
              </a:rPr>
              <a:t>compare data</a:t>
            </a:r>
            <a:endParaRPr lang="en">
              <a:highlight>
                <a:srgbClr val="FFCD00"/>
              </a:highlight>
            </a:endParaRPr>
          </a:p>
        </p:txBody>
      </p:sp>
      <p:graphicFrame>
        <p:nvGraphicFramePr>
          <p:cNvPr id="241" name="Shape 241"/>
          <p:cNvGraphicFramePr/>
          <p:nvPr/>
        </p:nvGraphicFramePr>
        <p:xfrm>
          <a:off x="1453300" y="1852081"/>
          <a:ext cx="5933600" cy="2611500"/>
        </p:xfrm>
        <a:graphic>
          <a:graphicData uri="http://schemas.openxmlformats.org/drawingml/2006/table">
            <a:tbl>
              <a:tblPr>
                <a:noFill/>
                <a:tableStyleId>{AEEC1AE7-6F08-44FB-9A26-871198FAF81E}</a:tableStyleId>
              </a:tblPr>
              <a:tblGrid>
                <a:gridCol w="1483400"/>
                <a:gridCol w="1483400"/>
                <a:gridCol w="1483400"/>
                <a:gridCol w="1483400"/>
              </a:tblGrid>
              <a:tr h="65287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 b="1">
                          <a:latin typeface="Lora"/>
                          <a:ea typeface="Lora"/>
                          <a:cs typeface="Lora"/>
                          <a:sym typeface="Lora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43" name="Shape 24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/>
        </p:nvSpPr>
        <p:spPr>
          <a:xfrm>
            <a:off x="760452" y="382624"/>
            <a:ext cx="7623095" cy="363147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title" idx="4294967295"/>
          </p:nvPr>
        </p:nvSpPr>
        <p:spPr>
          <a:xfrm>
            <a:off x="2632800" y="3767550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highlight>
                  <a:srgbClr val="FFCD00"/>
                </a:highlight>
              </a:rPr>
              <a:t>Maps</a:t>
            </a:r>
          </a:p>
        </p:txBody>
      </p:sp>
      <p:sp>
        <p:nvSpPr>
          <p:cNvPr id="253" name="Shape 253"/>
          <p:cNvSpPr/>
          <p:nvPr/>
        </p:nvSpPr>
        <p:spPr>
          <a:xfrm>
            <a:off x="4469085" y="4390077"/>
            <a:ext cx="205837" cy="27281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1918825" y="826425"/>
            <a:ext cx="653100" cy="636900"/>
          </a:xfrm>
          <a:prstGeom prst="wedgeEllipseCallout">
            <a:avLst>
              <a:gd name="adj1" fmla="val 824"/>
              <a:gd name="adj2" fmla="val 62163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800">
                <a:latin typeface="Quattrocento Sans"/>
                <a:ea typeface="Quattrocento Sans"/>
                <a:cs typeface="Quattrocento Sans"/>
                <a:sym typeface="Quattrocento Sans"/>
              </a:rPr>
              <a:t>our office</a:t>
            </a:r>
          </a:p>
        </p:txBody>
      </p:sp>
      <p:sp>
        <p:nvSpPr>
          <p:cNvPr id="255" name="Shape 255"/>
          <p:cNvSpPr/>
          <p:nvPr/>
        </p:nvSpPr>
        <p:spPr>
          <a:xfrm>
            <a:off x="1453850" y="15535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/>
          <p:nvPr/>
        </p:nvSpPr>
        <p:spPr>
          <a:xfrm>
            <a:off x="2879300" y="29402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3891175" y="1288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8" name="Shape 258"/>
          <p:cNvSpPr/>
          <p:nvPr/>
        </p:nvSpPr>
        <p:spPr>
          <a:xfrm>
            <a:off x="1911050" y="20107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4565950" y="31922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6456675" y="1728125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7235875" y="3283800"/>
            <a:ext cx="174600" cy="174600"/>
          </a:xfrm>
          <a:prstGeom prst="donut">
            <a:avLst>
              <a:gd name="adj" fmla="val 35568"/>
            </a:avLst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9600">
                <a:highlight>
                  <a:srgbClr val="FFCD00"/>
                </a:highlight>
              </a:rPr>
              <a:t>89,526,124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Whoa! That’s a big number, aren’t you proud?</a:t>
            </a:r>
          </a:p>
        </p:txBody>
      </p:sp>
      <p:grpSp>
        <p:nvGrpSpPr>
          <p:cNvPr id="268" name="Shape 268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69" name="Shape 26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ctrTitle" idx="4294967295"/>
          </p:nvPr>
        </p:nvSpPr>
        <p:spPr>
          <a:xfrm>
            <a:off x="685800" y="3431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89,526,124$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ubTitle" idx="4294967295"/>
          </p:nvPr>
        </p:nvSpPr>
        <p:spPr>
          <a:xfrm>
            <a:off x="685800" y="9541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ctrTitle" idx="4294967295"/>
          </p:nvPr>
        </p:nvSpPr>
        <p:spPr>
          <a:xfrm>
            <a:off x="685800" y="297209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>
                <a:highlight>
                  <a:srgbClr val="FFCD00"/>
                </a:highlight>
              </a:rPr>
              <a:t>100%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subTitle" idx="4294967295"/>
          </p:nvPr>
        </p:nvSpPr>
        <p:spPr>
          <a:xfrm>
            <a:off x="685800" y="358300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ctrTitle" idx="4294967295"/>
          </p:nvPr>
        </p:nvSpPr>
        <p:spPr>
          <a:xfrm>
            <a:off x="685800" y="1657649"/>
            <a:ext cx="7772400" cy="894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4800"/>
              <a:t>185,244 users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ubTitle" idx="4294967295"/>
          </p:nvPr>
        </p:nvSpPr>
        <p:spPr>
          <a:xfrm>
            <a:off x="685800" y="2268558"/>
            <a:ext cx="77724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grpSp>
        <p:nvGrpSpPr>
          <p:cNvPr id="284" name="Shape 284"/>
          <p:cNvGrpSpPr/>
          <p:nvPr/>
        </p:nvGrpSpPr>
        <p:grpSpPr>
          <a:xfrm>
            <a:off x="4433047" y="4413424"/>
            <a:ext cx="277858" cy="201655"/>
            <a:chOff x="3932350" y="3714775"/>
            <a:chExt cx="439650" cy="319075"/>
          </a:xfrm>
        </p:grpSpPr>
        <p:sp>
          <p:nvSpPr>
            <p:cNvPr id="285" name="Shape 28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Our process is easy</a:t>
            </a:r>
            <a:endParaRPr lang="en"/>
          </a:p>
        </p:txBody>
      </p:sp>
      <p:grpSp>
        <p:nvGrpSpPr>
          <p:cNvPr id="295" name="Shape 295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96" name="Shape 29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00" name="Shape 300"/>
          <p:cNvSpPr/>
          <p:nvPr/>
        </p:nvSpPr>
        <p:spPr>
          <a:xfrm>
            <a:off x="1499591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>
                <a:latin typeface="Lora"/>
                <a:ea typeface="Lora"/>
                <a:cs typeface="Lora"/>
                <a:sym typeface="Lora"/>
              </a:rPr>
              <a:t>first</a:t>
            </a:r>
          </a:p>
        </p:txBody>
      </p:sp>
      <p:sp>
        <p:nvSpPr>
          <p:cNvPr id="301" name="Shape 301"/>
          <p:cNvSpPr/>
          <p:nvPr/>
        </p:nvSpPr>
        <p:spPr>
          <a:xfrm>
            <a:off x="6721257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last</a:t>
            </a:r>
          </a:p>
        </p:txBody>
      </p:sp>
      <p:sp>
        <p:nvSpPr>
          <p:cNvPr id="302" name="Shape 302"/>
          <p:cNvSpPr/>
          <p:nvPr/>
        </p:nvSpPr>
        <p:spPr>
          <a:xfrm>
            <a:off x="4110400" y="2053050"/>
            <a:ext cx="1685099" cy="168509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>
                <a:latin typeface="Lora"/>
                <a:ea typeface="Lora"/>
                <a:cs typeface="Lora"/>
                <a:sym typeface="Lora"/>
              </a:rPr>
              <a:t>second</a:t>
            </a:r>
          </a:p>
        </p:txBody>
      </p:sp>
      <p:cxnSp>
        <p:nvCxnSpPr>
          <p:cNvPr id="303" name="Shape 303"/>
          <p:cNvCxnSpPr>
            <a:endCxn id="302" idx="2"/>
          </p:cNvCxnSpPr>
          <p:nvPr/>
        </p:nvCxnSpPr>
        <p:spPr>
          <a:xfrm>
            <a:off x="3184600" y="2895599"/>
            <a:ext cx="925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Shape 304"/>
          <p:cNvCxnSpPr>
            <a:endCxn id="301" idx="2"/>
          </p:cNvCxnSpPr>
          <p:nvPr/>
        </p:nvCxnSpPr>
        <p:spPr>
          <a:xfrm>
            <a:off x="5795457" y="2895599"/>
            <a:ext cx="925800" cy="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5</a:t>
            </a:fld>
            <a:endParaRPr lang="fr-CH" dirty="0"/>
          </a:p>
        </p:txBody>
      </p:sp>
      <p:sp>
        <p:nvSpPr>
          <p:cNvPr id="4" name="Shape 111"/>
          <p:cNvSpPr txBox="1">
            <a:spLocks/>
          </p:cNvSpPr>
          <p:nvPr/>
        </p:nvSpPr>
        <p:spPr>
          <a:xfrm>
            <a:off x="2394012" y="339502"/>
            <a:ext cx="4355976" cy="43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Lora"/>
              <a:buNone/>
              <a:defRPr sz="1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lvl="0">
              <a:spcBef>
                <a:spcPts val="0"/>
              </a:spcBef>
            </a:pPr>
            <a:r>
              <a:rPr lang="en" sz="2000" b="1" dirty="0" smtClean="0">
                <a:highlight>
                  <a:srgbClr val="FFCD00"/>
                </a:highlight>
              </a:rPr>
              <a:t>Exécution </a:t>
            </a:r>
            <a:r>
              <a:rPr lang="en" sz="2000" b="1" dirty="0">
                <a:highlight>
                  <a:srgbClr val="FFCD00"/>
                </a:highlight>
              </a:rPr>
              <a:t>du travail disciplinaire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31" y="817130"/>
            <a:ext cx="6020338" cy="36668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7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Let’s review some concepts</a:t>
            </a:r>
            <a:endParaRPr lang="en" dirty="0"/>
          </a:p>
        </p:txBody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1381250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smtClean="0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smtClean="0"/>
              <a:t>Is the color of gold, butter and ripe lemons. In the spectrum of visible light, yellow is found between green and orange.</a:t>
            </a:r>
            <a:endParaRPr lang="en" sz="1200"/>
          </a:p>
        </p:txBody>
      </p:sp>
      <p:sp>
        <p:nvSpPr>
          <p:cNvPr id="311" name="Shape 311"/>
          <p:cNvSpPr txBox="1">
            <a:spLocks noGrp="1"/>
          </p:cNvSpPr>
          <p:nvPr>
            <p:ph type="body" idx="2"/>
          </p:nvPr>
        </p:nvSpPr>
        <p:spPr>
          <a:xfrm>
            <a:off x="3834914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smtClean="0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smtClean="0"/>
              <a:t>Is the colour of the clear sky and the deep sea. It is located between violet and green on the optical spectrum.</a:t>
            </a:r>
            <a:endParaRPr lang="en" sz="1200"/>
          </a:p>
        </p:txBody>
      </p:sp>
      <p:sp>
        <p:nvSpPr>
          <p:cNvPr id="312" name="Shape 312"/>
          <p:cNvSpPr txBox="1">
            <a:spLocks noGrp="1"/>
          </p:cNvSpPr>
          <p:nvPr>
            <p:ph type="body" idx="3"/>
          </p:nvPr>
        </p:nvSpPr>
        <p:spPr>
          <a:xfrm>
            <a:off x="6288578" y="1638975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381250" y="3237224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2"/>
          </p:nvPr>
        </p:nvSpPr>
        <p:spPr>
          <a:xfrm>
            <a:off x="3834914" y="3237224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>
                <a:highlight>
                  <a:srgbClr val="FFCD00"/>
                </a:highlight>
              </a:rPr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3"/>
          </p:nvPr>
        </p:nvSpPr>
        <p:spPr>
          <a:xfrm>
            <a:off x="6288578" y="3237224"/>
            <a:ext cx="2333999" cy="121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 b="1" smtClean="0">
                <a:highlight>
                  <a:srgbClr val="FFCD00"/>
                </a:highlight>
              </a:rPr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 smtClean="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316" name="Shape 316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17" name="Shape 3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2999" cy="519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You can copy&amp;paste graphs from </a:t>
            </a:r>
            <a:r>
              <a:rPr lang="en" u="sng" smtClean="0">
                <a:highlight>
                  <a:srgbClr val="FFCD00"/>
                </a:highlight>
                <a:hlinkClick r:id="rId3"/>
              </a:rPr>
              <a:t>Google Sheets</a:t>
            </a:r>
            <a:endParaRPr lang="en" u="sng">
              <a:highlight>
                <a:srgbClr val="FFCD00"/>
              </a:highlight>
              <a:hlinkClick r:id="rId3"/>
            </a:endParaRPr>
          </a:p>
        </p:txBody>
      </p:sp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4487" y="152400"/>
            <a:ext cx="6355025" cy="37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3754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5468725" y="839000"/>
            <a:ext cx="1888499" cy="3356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1D1D1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Android project</a:t>
            </a:r>
            <a:endParaRPr lang="en"/>
          </a:p>
        </p:txBody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Show and explain your web, app or software projects using these gadget templates.</a:t>
            </a:r>
            <a:endParaRPr lang="en"/>
          </a:p>
        </p:txBody>
      </p:sp>
      <p:grpSp>
        <p:nvGrpSpPr>
          <p:cNvPr id="335" name="Shape 335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36" name="Shape 3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/>
        </p:nvSpPr>
        <p:spPr>
          <a:xfrm>
            <a:off x="55340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>
                <a:solidFill>
                  <a:schemeClr val="dk1"/>
                </a:solidFill>
              </a:rPr>
              <a:t>iPhone project</a:t>
            </a:r>
            <a:endParaRPr lang="en">
              <a:solidFill>
                <a:schemeClr val="dk1"/>
              </a:solidFill>
            </a:endParaRPr>
          </a:p>
        </p:txBody>
      </p:sp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Show and explain your web, app or software projects using these gadget templates.</a:t>
            </a:r>
            <a:endParaRPr lang="en"/>
          </a:p>
        </p:txBody>
      </p:sp>
      <p:grpSp>
        <p:nvGrpSpPr>
          <p:cNvPr id="346" name="Shape 346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47" name="Shape 34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52449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4" name="Shape 354"/>
          <p:cNvSpPr/>
          <p:nvPr/>
        </p:nvSpPr>
        <p:spPr>
          <a:xfrm>
            <a:off x="5443600" y="910325"/>
            <a:ext cx="2493299" cy="33335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Tablet project</a:t>
            </a:r>
            <a:endParaRPr lang="en"/>
          </a:p>
        </p:txBody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64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Show and explain your web, app or software projects using these gadget templates.</a:t>
            </a:r>
            <a:endParaRPr lang="en"/>
          </a:p>
        </p:txBody>
      </p:sp>
      <p:grpSp>
        <p:nvGrpSpPr>
          <p:cNvPr id="357" name="Shape 357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58" name="Shape 35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4778025" y="938707"/>
            <a:ext cx="3855147" cy="3001275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4939350" y="1098088"/>
            <a:ext cx="3532500" cy="2255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your screenshot here</a:t>
            </a:r>
          </a:p>
        </p:txBody>
      </p:sp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Desktop project</a:t>
            </a:r>
            <a:endParaRPr lang="en"/>
          </a:p>
        </p:txBody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1381250" y="1616475"/>
            <a:ext cx="3400799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Show and explain your web, app or software projects using these gadget templates.</a:t>
            </a:r>
            <a:endParaRPr lang="en"/>
          </a:p>
        </p:txBody>
      </p:sp>
      <p:grpSp>
        <p:nvGrpSpPr>
          <p:cNvPr id="368" name="Shape 368"/>
          <p:cNvGrpSpPr/>
          <p:nvPr/>
        </p:nvGrpSpPr>
        <p:grpSpPr>
          <a:xfrm>
            <a:off x="889983" y="1007707"/>
            <a:ext cx="270225" cy="238343"/>
            <a:chOff x="5247525" y="3007275"/>
            <a:chExt cx="517575" cy="456510"/>
          </a:xfrm>
        </p:grpSpPr>
        <p:sp>
          <p:nvSpPr>
            <p:cNvPr id="369" name="Shape 36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>
              <a:off x="5566575" y="3265260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399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You can find me at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@username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>
                <a:solidFill>
                  <a:schemeClr val="dk1"/>
                </a:solidFill>
              </a:rPr>
              <a:t>user@mail.me</a:t>
            </a:r>
          </a:p>
        </p:txBody>
      </p:sp>
      <p:cxnSp>
        <p:nvCxnSpPr>
          <p:cNvPr id="376" name="Shape 376"/>
          <p:cNvCxnSpPr/>
          <p:nvPr/>
        </p:nvCxnSpPr>
        <p:spPr>
          <a:xfrm>
            <a:off x="6450" y="1428750"/>
            <a:ext cx="2397299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7" name="Shape 377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Thanks!</a:t>
            </a:r>
          </a:p>
        </p:txBody>
      </p:sp>
      <p:cxnSp>
        <p:nvCxnSpPr>
          <p:cNvPr id="378" name="Shape 378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79" name="Shape 379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0" name="Shape 380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81" name="Shape 38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Credits</a:t>
            </a:r>
            <a:endParaRPr lang="en"/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mtClean="0"/>
              <a:t>Special thanks to all the people who made and released these awesome resources for free: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mtClean="0"/>
              <a:t>Presentation template by </a:t>
            </a:r>
            <a:r>
              <a:rPr lang="en" u="sng" smtClean="0">
                <a:highlight>
                  <a:srgbClr val="FFCD00"/>
                </a:highlight>
                <a:hlinkClick r:id="rId3"/>
              </a:rPr>
              <a:t>SlidesCarnival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</a:pPr>
            <a:r>
              <a:rPr lang="en" smtClean="0"/>
              <a:t>Photographs by </a:t>
            </a:r>
            <a:r>
              <a:rPr lang="en" u="sng" smtClean="0">
                <a:highlight>
                  <a:srgbClr val="FFCD00"/>
                </a:highlight>
                <a:hlinkClick r:id="rId4"/>
              </a:rPr>
              <a:t>Unsplash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9" name="Shape 389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390" name="Shape 39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body" idx="1"/>
          </p:nvPr>
        </p:nvSpPr>
        <p:spPr>
          <a:xfrm>
            <a:off x="1381250" y="1311670"/>
            <a:ext cx="6809700" cy="311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smtClean="0">
                <a:solidFill>
                  <a:schemeClr val="dk1"/>
                </a:solidFill>
              </a:rPr>
              <a:t>This presentation uses the following typographies and colors: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 smtClean="0">
                <a:solidFill>
                  <a:schemeClr val="dk1"/>
                </a:solidFill>
              </a:rPr>
              <a:t>Titles: </a:t>
            </a:r>
            <a:r>
              <a:rPr lang="en" sz="1400" b="1" smtClean="0">
                <a:solidFill>
                  <a:schemeClr val="dk1"/>
                </a:solidFill>
              </a:rPr>
              <a:t>Lora</a:t>
            </a:r>
          </a:p>
          <a:p>
            <a:pPr marL="457200" lvl="0" indent="-3175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 smtClean="0">
                <a:solidFill>
                  <a:schemeClr val="dk1"/>
                </a:solidFill>
              </a:rPr>
              <a:t>Body copy: </a:t>
            </a:r>
            <a:r>
              <a:rPr lang="en" sz="1400" b="1" smtClean="0">
                <a:solidFill>
                  <a:schemeClr val="dk1"/>
                </a:solidFill>
              </a:rPr>
              <a:t>Quattrocento Sans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smtClean="0">
                <a:solidFill>
                  <a:schemeClr val="dk1"/>
                </a:solidFill>
              </a:rPr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u="sng" smtClean="0">
                <a:hlinkClick r:id="rId3"/>
              </a:rPr>
              <a:t>https://www.google.com/fonts#UsePlace:use/Collection:Lora:400,700,400italic,700italic|Quattrocento+Sans:400,400italic,700,700italic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smtClean="0">
                <a:solidFill>
                  <a:schemeClr val="dk1"/>
                </a:solidFill>
              </a:rPr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endParaRPr sz="1400" smtClean="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400" smtClean="0"/>
              <a:t>Yellow </a:t>
            </a:r>
            <a:r>
              <a:rPr lang="en" sz="1400" b="1" smtClean="0">
                <a:solidFill>
                  <a:srgbClr val="FFCD00"/>
                </a:solidFill>
              </a:rPr>
              <a:t>#ffcd00</a:t>
            </a:r>
            <a:r>
              <a:rPr lang="en" sz="1400" smtClean="0"/>
              <a:t> | Black </a:t>
            </a:r>
            <a:r>
              <a:rPr lang="en" sz="1400" b="1" smtClean="0"/>
              <a:t>#000000</a:t>
            </a:r>
            <a:r>
              <a:rPr lang="en" sz="1400" smtClean="0"/>
              <a:t> | Grey </a:t>
            </a:r>
            <a:r>
              <a:rPr lang="en" sz="1400" b="1" smtClean="0">
                <a:solidFill>
                  <a:srgbClr val="CCCCCC"/>
                </a:solidFill>
              </a:rPr>
              <a:t>#cccccc</a:t>
            </a:r>
          </a:p>
          <a:p>
            <a:pPr lvl="0">
              <a:spcBef>
                <a:spcPts val="0"/>
              </a:spcBef>
              <a:buNone/>
            </a:pPr>
            <a:endParaRPr sz="1400"/>
          </a:p>
        </p:txBody>
      </p:sp>
      <p:pic>
        <p:nvPicPr>
          <p:cNvPr id="399" name="Shape 3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350" y="3224703"/>
            <a:ext cx="635793" cy="250031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Shape 400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Presentation design</a:t>
            </a:r>
            <a:endParaRPr lang="en"/>
          </a:p>
        </p:txBody>
      </p:sp>
      <p:grpSp>
        <p:nvGrpSpPr>
          <p:cNvPr id="401" name="Shape 401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402" name="Shape 40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6" name="Shape 406"/>
          <p:cNvSpPr/>
          <p:nvPr/>
        </p:nvSpPr>
        <p:spPr>
          <a:xfrm>
            <a:off x="5650" y="4707750"/>
            <a:ext cx="9144000" cy="435599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 txBox="1"/>
          <p:nvPr/>
        </p:nvSpPr>
        <p:spPr>
          <a:xfrm>
            <a:off x="416575" y="4707750"/>
            <a:ext cx="8424000" cy="43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latin typeface="Lora"/>
                <a:ea typeface="Lora"/>
                <a:cs typeface="Lora"/>
                <a:sym typeface="Lor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13" name="Shape 413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414" name="Shape 414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8" name="Shape 428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429" name="Shape 42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4" name="Shape 434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435" name="Shape 435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0" name="Shape 440"/>
          <p:cNvSpPr/>
          <p:nvPr/>
        </p:nvSpPr>
        <p:spPr>
          <a:xfrm>
            <a:off x="2071919" y="3862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/>
          <p:nvPr/>
        </p:nvSpPr>
        <p:spPr>
          <a:xfrm>
            <a:off x="2656887" y="3872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2" name="Shape 442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443" name="Shape 443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47" name="Shape 447"/>
          <p:cNvSpPr/>
          <p:nvPr/>
        </p:nvSpPr>
        <p:spPr>
          <a:xfrm>
            <a:off x="4284851" y="3857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48" name="Shape 448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49" name="Shape 4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6" name="Shape 456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57" name="Shape 45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1" name="Shape 461"/>
          <p:cNvSpPr/>
          <p:nvPr/>
        </p:nvSpPr>
        <p:spPr>
          <a:xfrm>
            <a:off x="2042248" y="9445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/>
          <p:nvPr/>
        </p:nvSpPr>
        <p:spPr>
          <a:xfrm>
            <a:off x="2607758" y="9619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/>
          <p:nvPr/>
        </p:nvSpPr>
        <p:spPr>
          <a:xfrm>
            <a:off x="3177870" y="9645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/>
          <p:nvPr/>
        </p:nvSpPr>
        <p:spPr>
          <a:xfrm>
            <a:off x="3754139" y="9676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65" name="Shape 465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466" name="Shape 466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8" name="Shape 468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469" name="Shape 46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472" name="Shape 472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5" name="Shape 475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476" name="Shape 476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484" name="Shape 484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491" name="Shape 49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95" name="Shape 495"/>
          <p:cNvSpPr/>
          <p:nvPr/>
        </p:nvSpPr>
        <p:spPr>
          <a:xfrm>
            <a:off x="2614398" y="15157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6" name="Shape 496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497" name="Shape 49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500" name="Shape 500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506" name="Shape 506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509" name="Shape 50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517" name="Shape 51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523" name="Shape 523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532" name="Shape 532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6" name="Shape 536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537" name="Shape 5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1" name="Shape 541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542" name="Shape 542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547" name="Shape 54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9" name="Shape 549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50" name="Shape 550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2" name="Shape 552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553" name="Shape 553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5" name="Shape 555"/>
          <p:cNvSpPr/>
          <p:nvPr/>
        </p:nvSpPr>
        <p:spPr>
          <a:xfrm>
            <a:off x="4317610" y="20802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56" name="Shape 556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557" name="Shape 55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560" name="Shape 560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8" name="Shape 568"/>
          <p:cNvSpPr/>
          <p:nvPr/>
        </p:nvSpPr>
        <p:spPr>
          <a:xfrm>
            <a:off x="1484912" y="25986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9" name="Shape 569"/>
          <p:cNvSpPr/>
          <p:nvPr/>
        </p:nvSpPr>
        <p:spPr>
          <a:xfrm>
            <a:off x="963404" y="25986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0" name="Shape 570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571" name="Shape 571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3" name="Shape 573"/>
          <p:cNvSpPr/>
          <p:nvPr/>
        </p:nvSpPr>
        <p:spPr>
          <a:xfrm>
            <a:off x="3734681" y="26360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4" name="Shape 574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575" name="Shape 575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7" name="Shape 577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578" name="Shape 57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2" name="Shape 582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583" name="Shape 583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6" name="Shape 586"/>
          <p:cNvSpPr/>
          <p:nvPr/>
        </p:nvSpPr>
        <p:spPr>
          <a:xfrm>
            <a:off x="4907685" y="26196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7" name="Shape 587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588" name="Shape 58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595" name="Shape 595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605" name="Shape 605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609" name="Shape 60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2" name="Shape 612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613" name="Shape 613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8" name="Shape 618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619" name="Shape 61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1" name="Shape 621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622" name="Shape 62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9" name="Shape 629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630" name="Shape 630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637" name="Shape 6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640" name="Shape 640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44" name="Shape 644"/>
          <p:cNvSpPr/>
          <p:nvPr/>
        </p:nvSpPr>
        <p:spPr>
          <a:xfrm>
            <a:off x="886643" y="38305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5" name="Shape 645"/>
          <p:cNvSpPr/>
          <p:nvPr/>
        </p:nvSpPr>
        <p:spPr>
          <a:xfrm>
            <a:off x="3177366" y="37737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2612360" y="37951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7" name="Shape 647"/>
          <p:cNvSpPr/>
          <p:nvPr/>
        </p:nvSpPr>
        <p:spPr>
          <a:xfrm>
            <a:off x="3740837" y="37721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48" name="Shape 648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649" name="Shape 6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658" name="Shape 65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661" name="Shape 66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7" name="Shape 667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668" name="Shape 66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676" name="Shape 676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9" name="Shape 679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680" name="Shape 680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2" name="Shape 682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6" name="Shape 686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687" name="Shape 68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691" name="Shape 691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695" name="Shape 695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701" name="Shape 701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5" name="Shape 705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6" name="Shape 706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8" name="Shape 728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729" name="Shape 72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753" name="Shape 753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7" name="Shape 767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768" name="Shape 76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1" name="Shape 771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772" name="Shape 772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8" name="Shape 778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779" name="Shape 77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3" name="Shape 78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7" name="Shape 787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788" name="Shape 78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1" name="Shape 791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792" name="Shape 792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7" name="Shape 797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798" name="Shape 79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2" name="Shape 802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3" name="Shape 803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5" name="Shape 805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806" name="Shape 806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813" name="Shape 813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23" name="Shape 82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34" name="Shape 834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835" name="Shape 835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0" name="Shape 840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841" name="Shape 841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48" name="Shape 84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49" name="Shape 8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852" name="Shape 85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CD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4" name="Shape 854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55" name="Shape 85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CD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57" name="Shape 857"/>
          <p:cNvSpPr/>
          <p:nvPr/>
        </p:nvSpPr>
        <p:spPr>
          <a:xfrm>
            <a:off x="7436055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8" name="Shape 858"/>
          <p:cNvSpPr/>
          <p:nvPr/>
        </p:nvSpPr>
        <p:spPr>
          <a:xfrm>
            <a:off x="6552218" y="2039777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9" name="Shape 859"/>
          <p:cNvSpPr/>
          <p:nvPr/>
        </p:nvSpPr>
        <p:spPr>
          <a:xfrm>
            <a:off x="6837753" y="3097315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6</a:t>
            </a:fld>
            <a:endParaRPr lang="fr-CH" dirty="0"/>
          </a:p>
        </p:txBody>
      </p:sp>
      <p:sp>
        <p:nvSpPr>
          <p:cNvPr id="6" name="Espace réservé du numéro de diapositive 1"/>
          <p:cNvSpPr txBox="1">
            <a:spLocks/>
          </p:cNvSpPr>
          <p:nvPr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17DB918-FF6D-402D-9E84-43B786396EA2}" type="slidenum">
              <a:rPr lang="fr-CH" smtClean="0"/>
              <a:pPr/>
              <a:t>6</a:t>
            </a:fld>
            <a:endParaRPr lang="fr-CH" dirty="0"/>
          </a:p>
        </p:txBody>
      </p:sp>
      <p:sp>
        <p:nvSpPr>
          <p:cNvPr id="7" name="Shape 111"/>
          <p:cNvSpPr txBox="1">
            <a:spLocks/>
          </p:cNvSpPr>
          <p:nvPr/>
        </p:nvSpPr>
        <p:spPr>
          <a:xfrm>
            <a:off x="2394012" y="339502"/>
            <a:ext cx="4355976" cy="43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Lora"/>
              <a:buNone/>
              <a:defRPr sz="1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spcBef>
                <a:spcPts val="0"/>
              </a:spcBef>
            </a:pPr>
            <a:r>
              <a:rPr lang="fr-CH" sz="2000" b="1" dirty="0" smtClean="0">
                <a:highlight>
                  <a:srgbClr val="FFCD00"/>
                </a:highlight>
              </a:rPr>
              <a:t>Gestion des travaux disciplinaires</a:t>
            </a:r>
          </a:p>
          <a:p>
            <a:pPr>
              <a:spcBef>
                <a:spcPts val="0"/>
              </a:spcBef>
            </a:pPr>
            <a:endParaRPr lang="fr-CH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044" y="819131"/>
            <a:ext cx="6077912" cy="3658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3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How? Follow Google instructions </a:t>
            </a:r>
            <a:r>
              <a:rPr lang="en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5" name="Shape 865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dk1"/>
                </a:solidFill>
                <a:highlight>
                  <a:srgbClr val="FFCD00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 and many more...</a:t>
            </a:r>
          </a:p>
        </p:txBody>
      </p:sp>
      <p:sp>
        <p:nvSpPr>
          <p:cNvPr id="866" name="Shape 866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6921D"/>
                </a:solidFill>
              </a:rPr>
              <a:t>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7</a:t>
            </a:fld>
            <a:endParaRPr lang="fr-CH" dirty="0"/>
          </a:p>
        </p:txBody>
      </p:sp>
      <p:sp>
        <p:nvSpPr>
          <p:cNvPr id="6" name="Espace réservé du numéro de diapositive 1"/>
          <p:cNvSpPr txBox="1">
            <a:spLocks/>
          </p:cNvSpPr>
          <p:nvPr/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17DB918-FF6D-402D-9E84-43B786396EA2}" type="slidenum">
              <a:rPr lang="fr-CH" smtClean="0"/>
              <a:pPr/>
              <a:t>7</a:t>
            </a:fld>
            <a:endParaRPr lang="fr-CH" dirty="0"/>
          </a:p>
        </p:txBody>
      </p:sp>
      <p:sp>
        <p:nvSpPr>
          <p:cNvPr id="7" name="Shape 111"/>
          <p:cNvSpPr txBox="1">
            <a:spLocks/>
          </p:cNvSpPr>
          <p:nvPr/>
        </p:nvSpPr>
        <p:spPr>
          <a:xfrm>
            <a:off x="2394012" y="339502"/>
            <a:ext cx="4355976" cy="43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Lora"/>
              <a:buNone/>
              <a:defRPr sz="1400" b="0" i="1" u="none" strike="noStrike" cap="none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20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CD00"/>
              </a:buClr>
              <a:buSzPct val="100000"/>
              <a:buFont typeface="Quattrocento Sans"/>
              <a:buNone/>
              <a:defRPr sz="1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>
              <a:spcBef>
                <a:spcPts val="0"/>
              </a:spcBef>
            </a:pPr>
            <a:r>
              <a:rPr lang="fr-CH" sz="2000" b="1" dirty="0" smtClean="0">
                <a:highlight>
                  <a:srgbClr val="FFCD00"/>
                </a:highlight>
              </a:rPr>
              <a:t>Gestion des travaux disciplinaires</a:t>
            </a:r>
          </a:p>
          <a:p>
            <a:pPr>
              <a:spcBef>
                <a:spcPts val="0"/>
              </a:spcBef>
            </a:pPr>
            <a:endParaRPr lang="fr-CH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080" y="843558"/>
            <a:ext cx="3533840" cy="358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98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7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Démonstration</a:t>
            </a:r>
            <a:endParaRPr lang="en" dirty="0"/>
          </a:p>
        </p:txBody>
      </p:sp>
      <p:sp>
        <p:nvSpPr>
          <p:cNvPr id="99" name="Shape 99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mtClean="0"/>
              <a:t>Démonstration du fonctionnement de l’application</a:t>
            </a:r>
            <a:endParaRPr lang="en" dirty="0"/>
          </a:p>
        </p:txBody>
      </p:sp>
      <p:sp>
        <p:nvSpPr>
          <p:cNvPr id="100" name="Shape 100"/>
          <p:cNvSpPr txBox="1"/>
          <p:nvPr/>
        </p:nvSpPr>
        <p:spPr>
          <a:xfrm>
            <a:off x="1133984" y="2291138"/>
            <a:ext cx="543899" cy="56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2400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5" name="Shape 787"/>
          <p:cNvGrpSpPr/>
          <p:nvPr/>
        </p:nvGrpSpPr>
        <p:grpSpPr>
          <a:xfrm>
            <a:off x="1224249" y="2461680"/>
            <a:ext cx="363369" cy="221114"/>
            <a:chOff x="3269900" y="3064500"/>
            <a:chExt cx="432325" cy="263075"/>
          </a:xfrm>
        </p:grpSpPr>
        <p:sp>
          <p:nvSpPr>
            <p:cNvPr id="6" name="Shape 78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" name="Shape 78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8" name="Shape 790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9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7DB918-FF6D-402D-9E84-43B786396EA2}" type="slidenum">
              <a:rPr lang="fr-CH" smtClean="0"/>
              <a:t>9</a:t>
            </a:fld>
            <a:endParaRPr lang="fr-CH" dirty="0"/>
          </a:p>
        </p:txBody>
      </p:sp>
      <p:grpSp>
        <p:nvGrpSpPr>
          <p:cNvPr id="17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18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2" name="Shape 141"/>
          <p:cNvSpPr txBox="1">
            <a:spLocks noGrp="1"/>
          </p:cNvSpPr>
          <p:nvPr>
            <p:ph type="body" idx="1"/>
          </p:nvPr>
        </p:nvSpPr>
        <p:spPr>
          <a:xfrm>
            <a:off x="827584" y="1347614"/>
            <a:ext cx="7416824" cy="350208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highlight>
                  <a:srgbClr val="FFCD00"/>
                </a:highlight>
                <a:latin typeface="+mn-lt"/>
              </a:rPr>
              <a:t>Lorsque l’utilisateur recopie son texte</a:t>
            </a:r>
          </a:p>
          <a:p>
            <a:pPr>
              <a:buNone/>
            </a:pPr>
            <a:r>
              <a:rPr lang="fr-CH" dirty="0" smtClean="0">
                <a:latin typeface="+mn-lt"/>
              </a:rPr>
              <a:t>L</a:t>
            </a:r>
            <a:r>
              <a:rPr lang="en" dirty="0" smtClean="0">
                <a:latin typeface="+mn-lt"/>
              </a:rPr>
              <a:t>’événement rbxCopieTexte</a:t>
            </a:r>
            <a:r>
              <a:rPr lang="en" dirty="0" smtClean="0">
                <a:latin typeface="+mn-lt"/>
                <a:ea typeface="NSimSun" panose="02010609030101010101" pitchFamily="49" charset="-122"/>
              </a:rPr>
              <a:t>_KeyPress est appelé à chaque frappe de l’utilisateur dans la zone de saisie.</a:t>
            </a:r>
          </a:p>
          <a:p>
            <a:pPr>
              <a:buNone/>
            </a:pPr>
            <a:endParaRPr lang="en" dirty="0" smtClean="0">
              <a:latin typeface="+mn-lt"/>
            </a:endParaRPr>
          </a:p>
        </p:txBody>
      </p:sp>
      <p:sp>
        <p:nvSpPr>
          <p:cNvPr id="23" name="Shape 142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399" cy="435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mtClean="0"/>
              <a:t>Analyse organique</a:t>
            </a:r>
            <a:endParaRPr lang="en" dirty="0"/>
          </a:p>
        </p:txBody>
      </p:sp>
      <p:grpSp>
        <p:nvGrpSpPr>
          <p:cNvPr id="24" name="Shape 144"/>
          <p:cNvGrpSpPr/>
          <p:nvPr/>
        </p:nvGrpSpPr>
        <p:grpSpPr>
          <a:xfrm>
            <a:off x="916458" y="1019750"/>
            <a:ext cx="214624" cy="214624"/>
            <a:chOff x="2594050" y="1631825"/>
            <a:chExt cx="439625" cy="439625"/>
          </a:xfrm>
        </p:grpSpPr>
        <p:sp>
          <p:nvSpPr>
            <p:cNvPr id="25" name="Shape 14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" name="Shape 14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14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148"/>
            <p:cNvSpPr/>
            <p:nvPr/>
          </p:nvSpPr>
          <p:spPr>
            <a:xfrm>
              <a:off x="2814911" y="1754061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9" name="Shape 300"/>
          <p:cNvSpPr/>
          <p:nvPr/>
        </p:nvSpPr>
        <p:spPr>
          <a:xfrm>
            <a:off x="853912" y="2571750"/>
            <a:ext cx="1405242" cy="1224136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+mn-lt"/>
                <a:ea typeface="Lora"/>
                <a:cs typeface="Lora"/>
                <a:sym typeface="Lora"/>
              </a:rPr>
              <a:t>Vérifie si le travail est terminé</a:t>
            </a:r>
            <a:endParaRPr lang="en" dirty="0">
              <a:latin typeface="+mn-lt"/>
              <a:ea typeface="Lora"/>
              <a:cs typeface="Lora"/>
              <a:sym typeface="Lora"/>
            </a:endParaRPr>
          </a:p>
        </p:txBody>
      </p:sp>
      <p:cxnSp>
        <p:nvCxnSpPr>
          <p:cNvPr id="30" name="Shape 303"/>
          <p:cNvCxnSpPr>
            <a:stCxn id="29" idx="6"/>
            <a:endCxn id="31" idx="2"/>
          </p:cNvCxnSpPr>
          <p:nvPr/>
        </p:nvCxnSpPr>
        <p:spPr>
          <a:xfrm>
            <a:off x="2259154" y="3183818"/>
            <a:ext cx="1286568" cy="10154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Shape 300"/>
          <p:cNvSpPr/>
          <p:nvPr/>
        </p:nvSpPr>
        <p:spPr>
          <a:xfrm>
            <a:off x="3545722" y="2499742"/>
            <a:ext cx="1602342" cy="1388459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+mn-lt"/>
                <a:ea typeface="Lora"/>
                <a:cs typeface="Lora"/>
                <a:sym typeface="Lora"/>
              </a:rPr>
              <a:t>Vérifie si le caractère tapé </a:t>
            </a:r>
            <a:r>
              <a:rPr lang="en" b="1" dirty="0" smtClean="0">
                <a:latin typeface="+mn-lt"/>
                <a:ea typeface="Lora"/>
                <a:cs typeface="Lora"/>
                <a:sym typeface="Lora"/>
              </a:rPr>
              <a:t>n’est pas le bon</a:t>
            </a:r>
            <a:endParaRPr lang="en" b="1" dirty="0">
              <a:latin typeface="+mn-lt"/>
              <a:ea typeface="Lora"/>
              <a:cs typeface="Lora"/>
              <a:sym typeface="Lora"/>
            </a:endParaRPr>
          </a:p>
        </p:txBody>
      </p:sp>
      <p:cxnSp>
        <p:nvCxnSpPr>
          <p:cNvPr id="32" name="Shape 303"/>
          <p:cNvCxnSpPr>
            <a:stCxn id="31" idx="4"/>
            <a:endCxn id="33" idx="2"/>
          </p:cNvCxnSpPr>
          <p:nvPr/>
        </p:nvCxnSpPr>
        <p:spPr>
          <a:xfrm>
            <a:off x="4346893" y="3888201"/>
            <a:ext cx="926642" cy="339733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Shape 300"/>
          <p:cNvSpPr/>
          <p:nvPr/>
        </p:nvSpPr>
        <p:spPr>
          <a:xfrm>
            <a:off x="5273535" y="3363838"/>
            <a:ext cx="2034769" cy="1728191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+mn-lt"/>
                <a:ea typeface="Lora"/>
                <a:cs typeface="Lora"/>
                <a:sym typeface="Lora"/>
              </a:rPr>
              <a:t>N’avance pas la progression et affiche le code ascii au bout de 3 essais </a:t>
            </a:r>
            <a:endParaRPr lang="en" dirty="0">
              <a:latin typeface="+mn-lt"/>
              <a:ea typeface="Lora"/>
              <a:cs typeface="Lora"/>
              <a:sym typeface="Lora"/>
            </a:endParaRPr>
          </a:p>
        </p:txBody>
      </p:sp>
      <p:sp>
        <p:nvSpPr>
          <p:cNvPr id="34" name="Shape 645"/>
          <p:cNvSpPr/>
          <p:nvPr/>
        </p:nvSpPr>
        <p:spPr>
          <a:xfrm>
            <a:off x="4879229" y="3723878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647"/>
          <p:cNvSpPr/>
          <p:nvPr/>
        </p:nvSpPr>
        <p:spPr>
          <a:xfrm>
            <a:off x="2716550" y="2803524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647"/>
          <p:cNvSpPr/>
          <p:nvPr/>
        </p:nvSpPr>
        <p:spPr>
          <a:xfrm>
            <a:off x="6028289" y="2803524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solidFill>
            <a:schemeClr val="accent6"/>
          </a:solidFill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" name="Shape 303"/>
          <p:cNvCxnSpPr>
            <a:stCxn id="29" idx="4"/>
          </p:cNvCxnSpPr>
          <p:nvPr/>
        </p:nvCxnSpPr>
        <p:spPr>
          <a:xfrm>
            <a:off x="1556533" y="3795886"/>
            <a:ext cx="605352" cy="682465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" name="Shape 300"/>
          <p:cNvSpPr/>
          <p:nvPr/>
        </p:nvSpPr>
        <p:spPr>
          <a:xfrm>
            <a:off x="2163192" y="3786209"/>
            <a:ext cx="1328688" cy="121688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+mn-lt"/>
                <a:ea typeface="Lora"/>
                <a:cs typeface="Lora"/>
                <a:sym typeface="Lora"/>
              </a:rPr>
              <a:t>Affiche que le travail est terminé</a:t>
            </a:r>
            <a:endParaRPr lang="en" dirty="0">
              <a:latin typeface="+mn-lt"/>
              <a:ea typeface="Lora"/>
              <a:cs typeface="Lora"/>
              <a:sym typeface="Lora"/>
            </a:endParaRPr>
          </a:p>
        </p:txBody>
      </p:sp>
      <p:cxnSp>
        <p:nvCxnSpPr>
          <p:cNvPr id="39" name="Shape 303"/>
          <p:cNvCxnSpPr>
            <a:stCxn id="31" idx="6"/>
            <a:endCxn id="40" idx="2"/>
          </p:cNvCxnSpPr>
          <p:nvPr/>
        </p:nvCxnSpPr>
        <p:spPr>
          <a:xfrm>
            <a:off x="5148064" y="3193972"/>
            <a:ext cx="2160240" cy="10028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" name="Shape 300"/>
          <p:cNvSpPr/>
          <p:nvPr/>
        </p:nvSpPr>
        <p:spPr>
          <a:xfrm>
            <a:off x="7308304" y="2703572"/>
            <a:ext cx="1711522" cy="1000856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+mn-lt"/>
                <a:ea typeface="Lora"/>
                <a:cs typeface="Lora"/>
                <a:sym typeface="Lora"/>
              </a:rPr>
              <a:t>Avance la progression du travail</a:t>
            </a:r>
            <a:endParaRPr lang="en" dirty="0">
              <a:latin typeface="+mn-lt"/>
              <a:ea typeface="Lora"/>
              <a:cs typeface="Lora"/>
              <a:sym typeface="Lora"/>
            </a:endParaRPr>
          </a:p>
        </p:txBody>
      </p:sp>
      <p:sp>
        <p:nvSpPr>
          <p:cNvPr id="41" name="Shape 645"/>
          <p:cNvSpPr/>
          <p:nvPr/>
        </p:nvSpPr>
        <p:spPr>
          <a:xfrm>
            <a:off x="1832881" y="3779549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6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1939</Words>
  <Application>Microsoft Office PowerPoint</Application>
  <PresentationFormat>Affichage à l'écran (16:9)</PresentationFormat>
  <Paragraphs>357</Paragraphs>
  <Slides>60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60</vt:i4>
      </vt:variant>
    </vt:vector>
  </HeadingPairs>
  <TitlesOfParts>
    <vt:vector size="66" baseType="lpstr">
      <vt:lpstr>Arial</vt:lpstr>
      <vt:lpstr>Lora</vt:lpstr>
      <vt:lpstr>Calibri</vt:lpstr>
      <vt:lpstr>Quattrocento Sans</vt:lpstr>
      <vt:lpstr>NSimSun</vt:lpstr>
      <vt:lpstr>Viola template</vt:lpstr>
      <vt:lpstr>Travaux disciplinaires au CFPT</vt:lpstr>
      <vt:lpstr>Sommaire</vt:lpstr>
      <vt:lpstr>Introduction</vt:lpstr>
      <vt:lpstr>Fonctionnalités</vt:lpstr>
      <vt:lpstr>Présentation PowerPoint</vt:lpstr>
      <vt:lpstr>Présentation PowerPoint</vt:lpstr>
      <vt:lpstr>Présentation PowerPoint</vt:lpstr>
      <vt:lpstr>Démonstration</vt:lpstr>
      <vt:lpstr>Analyse organique</vt:lpstr>
      <vt:lpstr>Analyse organique</vt:lpstr>
      <vt:lpstr>Analyse organique</vt:lpstr>
      <vt:lpstr>Plans de tests</vt:lpstr>
      <vt:lpstr>Conclusion</vt:lpstr>
      <vt:lpstr>Conclusion</vt:lpstr>
      <vt:lpstr>Conclusion</vt:lpstr>
      <vt:lpstr>Merci!</vt:lpstr>
      <vt:lpstr>Présentation PowerPoint</vt:lpstr>
      <vt:lpstr>Présentation PowerPoint</vt:lpstr>
      <vt:lpstr>Présentation PowerPoint</vt:lpstr>
      <vt:lpstr>Analyse organique</vt:lpstr>
      <vt:lpstr>Analyse organique</vt:lpstr>
      <vt:lpstr>Plans de tests</vt:lpstr>
      <vt:lpstr>Conclusion</vt:lpstr>
      <vt:lpstr>Conclusion</vt:lpstr>
      <vt:lpstr>Analyse organique</vt:lpstr>
      <vt:lpstr>Analyse organique</vt:lpstr>
      <vt:lpstr>Plans de tests</vt:lpstr>
      <vt:lpstr>Conclusion</vt:lpstr>
      <vt:lpstr>Conclusion</vt:lpstr>
      <vt:lpstr>Fonctionnalités</vt:lpstr>
      <vt:lpstr>Fonctionnalités</vt:lpstr>
      <vt:lpstr>In two or three columns</vt:lpstr>
      <vt:lpstr>Instructions for use</vt:lpstr>
      <vt:lpstr>Hello!</vt:lpstr>
      <vt:lpstr>Transition headline</vt:lpstr>
      <vt:lpstr>Présentation PowerPoint</vt:lpstr>
      <vt:lpstr>This is a slide title</vt:lpstr>
      <vt:lpstr>Big concept</vt:lpstr>
      <vt:lpstr>You can also split your content</vt:lpstr>
      <vt:lpstr>In two or three columns</vt:lpstr>
      <vt:lpstr>Présentation PowerPoint</vt:lpstr>
      <vt:lpstr>Want big impact? Use big image.</vt:lpstr>
      <vt:lpstr>Use charts to explain your ideas</vt:lpstr>
      <vt:lpstr>Or use diagrams to explain complex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Présentation PowerPoint</vt:lpstr>
      <vt:lpstr>Android project</vt:lpstr>
      <vt:lpstr>iPhone project</vt:lpstr>
      <vt:lpstr>Tablet project</vt:lpstr>
      <vt:lpstr>Desktop project</vt:lpstr>
      <vt:lpstr>Thanks!</vt:lpstr>
      <vt:lpstr>Credits</vt:lpstr>
      <vt:lpstr>Presentation design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Travaux disciplinaires au CFPT</dc:title>
  <dc:creator>NAEF VINCENT</dc:creator>
  <cp:lastModifiedBy>Utilisateur Windows</cp:lastModifiedBy>
  <cp:revision>56</cp:revision>
  <dcterms:modified xsi:type="dcterms:W3CDTF">2017-05-30T17:19:15Z</dcterms:modified>
</cp:coreProperties>
</file>