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27" r:id="rId3"/>
    <p:sldId id="304" r:id="rId4"/>
    <p:sldId id="332" r:id="rId5"/>
    <p:sldId id="328" r:id="rId6"/>
    <p:sldId id="336" r:id="rId7"/>
    <p:sldId id="333" r:id="rId8"/>
    <p:sldId id="335" r:id="rId9"/>
    <p:sldId id="334" r:id="rId10"/>
    <p:sldId id="329" r:id="rId11"/>
    <p:sldId id="337" r:id="rId12"/>
    <p:sldId id="344" r:id="rId13"/>
    <p:sldId id="345" r:id="rId14"/>
    <p:sldId id="343" r:id="rId15"/>
    <p:sldId id="338" r:id="rId16"/>
    <p:sldId id="339" r:id="rId17"/>
    <p:sldId id="340" r:id="rId18"/>
    <p:sldId id="341" r:id="rId19"/>
    <p:sldId id="342" r:id="rId20"/>
    <p:sldId id="330" r:id="rId21"/>
    <p:sldId id="346" r:id="rId22"/>
    <p:sldId id="347" r:id="rId23"/>
    <p:sldId id="348" r:id="rId24"/>
    <p:sldId id="354" r:id="rId25"/>
    <p:sldId id="293" r:id="rId26"/>
    <p:sldId id="310" r:id="rId27"/>
    <p:sldId id="355" r:id="rId28"/>
    <p:sldId id="349" r:id="rId29"/>
    <p:sldId id="356" r:id="rId30"/>
    <p:sldId id="357" r:id="rId31"/>
    <p:sldId id="350" r:id="rId32"/>
    <p:sldId id="351" r:id="rId33"/>
    <p:sldId id="352" r:id="rId34"/>
    <p:sldId id="313" r:id="rId35"/>
    <p:sldId id="314" r:id="rId36"/>
    <p:sldId id="315" r:id="rId37"/>
    <p:sldId id="324" r:id="rId38"/>
  </p:sldIdLst>
  <p:sldSz cx="9144000" cy="5143500" type="screen16x9"/>
  <p:notesSz cx="6858000" cy="9144000"/>
  <p:embeddedFontLst>
    <p:embeddedFont>
      <p:font typeface="NSimSun" panose="02010609030101010101" pitchFamily="49" charset="-122"/>
      <p:regular r:id="rId41"/>
    </p:embeddedFont>
    <p:embeddedFont>
      <p:font typeface="Lora" panose="020B0604020202020204" charset="0"/>
      <p:regular r:id="rId42"/>
      <p:bold r:id="rId43"/>
      <p:italic r:id="rId44"/>
      <p:boldItalic r:id="rId45"/>
    </p:embeddedFont>
    <p:embeddedFont>
      <p:font typeface="Quattrocento Sans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EEC1AE7-6F08-44FB-9A26-871198FAF81E}">
  <a:tblStyle styleId="{AEEC1AE7-6F08-44FB-9A26-871198FAF81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7" autoAdjust="0"/>
    <p:restoredTop sz="86433" autoAdjust="0"/>
  </p:normalViewPr>
  <p:slideViewPr>
    <p:cSldViewPr>
      <p:cViewPr>
        <p:scale>
          <a:sx n="150" d="100"/>
          <a:sy n="150" d="100"/>
        </p:scale>
        <p:origin x="26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 smtClean="0"/>
              <a:t>Travaux disciplinaire au CFPT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659D2-5CFF-4CB0-A80B-E78B9AB5AC8A}" type="datetimeFigureOut">
              <a:rPr lang="fr-CH" smtClean="0"/>
              <a:t>07.06.2017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ABBB2-DE5D-4E5F-8710-AC7898900E9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44409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1248813"/>
      </p:ext>
    </p:extLst>
  </p:cSld>
  <p:clrMap bg1="lt1" tx1="dk1" bg2="dk2" tx2="lt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804248" y="4731989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B918-FF6D-402D-9E84-43B786396EA2}" type="slidenum">
              <a:rPr lang="fr-CH" smtClean="0"/>
              <a:t>‹N°›</a:t>
            </a:fld>
            <a:endParaRPr lang="fr-CH" dirty="0"/>
          </a:p>
        </p:txBody>
      </p:sp>
      <p:sp>
        <p:nvSpPr>
          <p:cNvPr id="8" name="ZoneTexte 8"/>
          <p:cNvSpPr txBox="1"/>
          <p:nvPr userDrawn="1"/>
        </p:nvSpPr>
        <p:spPr>
          <a:xfrm>
            <a:off x="179512" y="93281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Vincent </a:t>
            </a:r>
            <a:r>
              <a:rPr lang="fr-CH" sz="1000" dirty="0" err="1" smtClean="0">
                <a:solidFill>
                  <a:schemeClr val="bg1">
                    <a:lumMod val="65000"/>
                  </a:schemeClr>
                </a:solidFill>
              </a:rPr>
              <a:t>Naef</a:t>
            </a:r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, I.IN-P4B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ZoneTexte 9"/>
          <p:cNvSpPr txBox="1"/>
          <p:nvPr userDrawn="1"/>
        </p:nvSpPr>
        <p:spPr>
          <a:xfrm>
            <a:off x="6876256" y="93280"/>
            <a:ext cx="2123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Travaux disciplinaires</a:t>
            </a:r>
            <a:r>
              <a:rPr lang="fr-CH" sz="1000" baseline="0" dirty="0" smtClean="0">
                <a:solidFill>
                  <a:schemeClr val="bg1">
                    <a:lumMod val="65000"/>
                  </a:schemeClr>
                </a:solidFill>
              </a:rPr>
              <a:t> au CFPT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ZoneTexte 10"/>
          <p:cNvSpPr txBox="1"/>
          <p:nvPr userDrawn="1"/>
        </p:nvSpPr>
        <p:spPr>
          <a:xfrm>
            <a:off x="179512" y="4731989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TPI 2017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804248" y="4731989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B918-FF6D-402D-9E84-43B786396EA2}" type="slidenum">
              <a:rPr lang="fr-CH" smtClean="0"/>
              <a:t>‹N°›</a:t>
            </a:fld>
            <a:endParaRPr lang="fr-CH" dirty="0"/>
          </a:p>
        </p:txBody>
      </p:sp>
      <p:sp>
        <p:nvSpPr>
          <p:cNvPr id="21" name="ZoneTexte 8"/>
          <p:cNvSpPr txBox="1"/>
          <p:nvPr userDrawn="1"/>
        </p:nvSpPr>
        <p:spPr>
          <a:xfrm>
            <a:off x="179512" y="93281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Vincent </a:t>
            </a:r>
            <a:r>
              <a:rPr lang="fr-CH" sz="1000" dirty="0" err="1" smtClean="0">
                <a:solidFill>
                  <a:schemeClr val="bg1">
                    <a:lumMod val="65000"/>
                  </a:schemeClr>
                </a:solidFill>
              </a:rPr>
              <a:t>Naef</a:t>
            </a:r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, I.IN-P4B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ZoneTexte 9"/>
          <p:cNvSpPr txBox="1"/>
          <p:nvPr userDrawn="1"/>
        </p:nvSpPr>
        <p:spPr>
          <a:xfrm>
            <a:off x="6876256" y="93280"/>
            <a:ext cx="2123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Travaux disciplinaires</a:t>
            </a:r>
            <a:r>
              <a:rPr lang="fr-CH" sz="1000" baseline="0" dirty="0" smtClean="0">
                <a:solidFill>
                  <a:schemeClr val="bg1">
                    <a:lumMod val="65000"/>
                  </a:schemeClr>
                </a:solidFill>
              </a:rPr>
              <a:t> au CFPT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ZoneTexte 10"/>
          <p:cNvSpPr txBox="1"/>
          <p:nvPr userDrawn="1"/>
        </p:nvSpPr>
        <p:spPr>
          <a:xfrm>
            <a:off x="179512" y="4731989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TPI 2017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804248" y="4731989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B918-FF6D-402D-9E84-43B786396EA2}" type="slidenum">
              <a:rPr lang="fr-CH" smtClean="0"/>
              <a:t>‹N°›</a:t>
            </a:fld>
            <a:endParaRPr lang="fr-CH" dirty="0"/>
          </a:p>
        </p:txBody>
      </p:sp>
      <p:sp>
        <p:nvSpPr>
          <p:cNvPr id="12" name="ZoneTexte 8"/>
          <p:cNvSpPr txBox="1"/>
          <p:nvPr userDrawn="1"/>
        </p:nvSpPr>
        <p:spPr>
          <a:xfrm>
            <a:off x="179512" y="93281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Vincent </a:t>
            </a:r>
            <a:r>
              <a:rPr lang="fr-CH" sz="1000" dirty="0" err="1" smtClean="0">
                <a:solidFill>
                  <a:schemeClr val="bg1">
                    <a:lumMod val="65000"/>
                  </a:schemeClr>
                </a:solidFill>
              </a:rPr>
              <a:t>Naef</a:t>
            </a:r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, I.IN-P4B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ZoneTexte 9"/>
          <p:cNvSpPr txBox="1"/>
          <p:nvPr userDrawn="1"/>
        </p:nvSpPr>
        <p:spPr>
          <a:xfrm>
            <a:off x="6876256" y="93280"/>
            <a:ext cx="2123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Travaux disciplinaires</a:t>
            </a:r>
            <a:r>
              <a:rPr lang="fr-CH" sz="1000" baseline="0" dirty="0" smtClean="0">
                <a:solidFill>
                  <a:schemeClr val="bg1">
                    <a:lumMod val="65000"/>
                  </a:schemeClr>
                </a:solidFill>
              </a:rPr>
              <a:t> au CFPT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ZoneTexte 10"/>
          <p:cNvSpPr txBox="1"/>
          <p:nvPr userDrawn="1"/>
        </p:nvSpPr>
        <p:spPr>
          <a:xfrm>
            <a:off x="179512" y="4731989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TPI 2017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B918-FF6D-402D-9E84-43B786396EA2}" type="slidenum">
              <a:rPr lang="fr-CH" smtClean="0"/>
              <a:t>‹N°›</a:t>
            </a:fld>
            <a:endParaRPr lang="fr-CH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</p:sldLayoutIdLst>
  <p:timing>
    <p:tnLst>
      <p:par>
        <p:cTn id="1" dur="indefinite" restart="never" nodeType="tmRoot"/>
      </p:par>
    </p:tnLst>
  </p:timing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1059582"/>
            <a:ext cx="4223442" cy="174406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Travaux disciplinaires au CFPT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82"/>
          <p:cNvSpPr txBox="1"/>
          <p:nvPr/>
        </p:nvSpPr>
        <p:spPr>
          <a:xfrm>
            <a:off x="4624184" y="3692510"/>
            <a:ext cx="4412312" cy="3757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Jeudi 8 juin 2017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1680" y="3684544"/>
            <a:ext cx="265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i="1" dirty="0" smtClean="0"/>
              <a:t>Par Vincent </a:t>
            </a:r>
            <a:r>
              <a:rPr lang="fr-CH" sz="1600" i="1" dirty="0" err="1" smtClean="0"/>
              <a:t>Naef</a:t>
            </a:r>
            <a:r>
              <a:rPr lang="fr-CH" sz="1600" i="1" dirty="0" smtClean="0"/>
              <a:t>, I.IN-P4B </a:t>
            </a:r>
            <a:endParaRPr lang="fr-CH" sz="16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>
                <a:highlight>
                  <a:srgbClr val="FFCD00"/>
                </a:highlight>
              </a:rPr>
              <a:t>Gestion des travaux disciplinaires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10</a:t>
            </a:fld>
            <a:endParaRPr lang="fr-CH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6" y="1347616"/>
            <a:ext cx="5475309" cy="3296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24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>
                <a:highlight>
                  <a:srgbClr val="FFCD00"/>
                </a:highlight>
              </a:rPr>
              <a:t>Gestion des travaux disciplinaires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11</a:t>
            </a:fld>
            <a:endParaRPr lang="fr-CH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6" y="1347616"/>
            <a:ext cx="5475309" cy="3296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849559" y="1491630"/>
            <a:ext cx="5460096" cy="2736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2351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>
                <a:highlight>
                  <a:srgbClr val="FFCD00"/>
                </a:highlight>
              </a:rPr>
              <a:t>Gestion des travaux disciplinaires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12</a:t>
            </a:fld>
            <a:endParaRPr lang="fr-CH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6" y="1347616"/>
            <a:ext cx="5475309" cy="3296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907703" y="2859782"/>
            <a:ext cx="5401951" cy="684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977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>
                <a:highlight>
                  <a:srgbClr val="FFCD00"/>
                </a:highlight>
              </a:rPr>
              <a:t>Gestion des travaux disciplinaires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13</a:t>
            </a:fld>
            <a:endParaRPr lang="fr-CH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6" y="1347616"/>
            <a:ext cx="5475309" cy="3296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907703" y="3471850"/>
            <a:ext cx="5401951" cy="684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6964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>
                <a:highlight>
                  <a:srgbClr val="FFCD00"/>
                </a:highlight>
              </a:rPr>
              <a:t>Gestion des travaux disciplinaires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14</a:t>
            </a:fld>
            <a:endParaRPr lang="fr-CH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6" y="1347616"/>
            <a:ext cx="5475309" cy="3296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907704" y="4227934"/>
            <a:ext cx="792088" cy="398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556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>
                <a:highlight>
                  <a:srgbClr val="FFCD00"/>
                </a:highlight>
              </a:rPr>
              <a:t>Gestion des travaux disciplinaires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15</a:t>
            </a:fld>
            <a:endParaRPr lang="fr-CH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6" y="1347616"/>
            <a:ext cx="5475309" cy="3296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843808" y="4227934"/>
            <a:ext cx="792088" cy="398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036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>
                <a:highlight>
                  <a:srgbClr val="FFCD00"/>
                </a:highlight>
              </a:rPr>
              <a:t>Gestion des travaux disciplinaires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16</a:t>
            </a:fld>
            <a:endParaRPr lang="fr-CH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6" y="1347616"/>
            <a:ext cx="5475309" cy="3296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3707904" y="4227934"/>
            <a:ext cx="864096" cy="398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512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>
                <a:highlight>
                  <a:srgbClr val="FFCD00"/>
                </a:highlight>
              </a:rPr>
              <a:t>Gestion des travaux disciplinaires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17</a:t>
            </a:fld>
            <a:endParaRPr lang="fr-CH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6" y="1347616"/>
            <a:ext cx="5475309" cy="3296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644008" y="4227934"/>
            <a:ext cx="864096" cy="398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59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>
                <a:highlight>
                  <a:srgbClr val="FFCD00"/>
                </a:highlight>
              </a:rPr>
              <a:t>Gestion des travaux disciplinaires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18</a:t>
            </a:fld>
            <a:endParaRPr lang="fr-CH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6" y="1347616"/>
            <a:ext cx="5475309" cy="3296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580112" y="4227934"/>
            <a:ext cx="864096" cy="398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051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>
                <a:highlight>
                  <a:srgbClr val="FFCD00"/>
                </a:highlight>
              </a:rPr>
              <a:t>Gestion des travaux disciplinaires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19</a:t>
            </a:fld>
            <a:endParaRPr lang="fr-CH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6" y="1347616"/>
            <a:ext cx="5475309" cy="3296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6516215" y="4227934"/>
            <a:ext cx="793439" cy="398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550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1" y="922668"/>
            <a:ext cx="3046734" cy="435599"/>
          </a:xfrm>
        </p:spPr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1250" y="1618700"/>
            <a:ext cx="6863158" cy="3231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CH" dirty="0" smtClean="0">
                <a:latin typeface="+mn-lt"/>
              </a:rPr>
              <a:t> </a:t>
            </a:r>
            <a:r>
              <a:rPr lang="fr-CH" dirty="0" smtClean="0">
                <a:latin typeface="+mn-lt"/>
              </a:rPr>
              <a:t>Introduction</a:t>
            </a:r>
            <a:endParaRPr lang="fr-CH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fr-CH" dirty="0" smtClean="0">
                <a:latin typeface="+mn-lt"/>
              </a:rPr>
              <a:t> </a:t>
            </a:r>
            <a:r>
              <a:rPr lang="fr-CH" dirty="0" smtClean="0">
                <a:latin typeface="+mn-lt"/>
              </a:rPr>
              <a:t>Fonctionnalités</a:t>
            </a:r>
            <a:endParaRPr lang="fr-CH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fr-CH" dirty="0" smtClean="0">
                <a:latin typeface="+mn-lt"/>
              </a:rPr>
              <a:t> </a:t>
            </a:r>
            <a:r>
              <a:rPr lang="fr-CH" dirty="0" smtClean="0">
                <a:latin typeface="+mn-lt"/>
              </a:rPr>
              <a:t>Démonstration</a:t>
            </a:r>
            <a:endParaRPr lang="fr-CH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fr-CH" dirty="0" smtClean="0">
                <a:latin typeface="+mn-lt"/>
              </a:rPr>
              <a:t> Analyse </a:t>
            </a:r>
            <a:r>
              <a:rPr lang="fr-CH" dirty="0" smtClean="0">
                <a:latin typeface="+mn-lt"/>
              </a:rPr>
              <a:t>organique</a:t>
            </a:r>
            <a:endParaRPr lang="fr-CH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fr-CH" dirty="0">
                <a:latin typeface="+mn-lt"/>
              </a:rPr>
              <a:t> </a:t>
            </a:r>
            <a:r>
              <a:rPr lang="fr-CH" dirty="0" smtClean="0">
                <a:latin typeface="+mn-lt"/>
              </a:rPr>
              <a:t>Tests</a:t>
            </a:r>
            <a:endParaRPr lang="fr-CH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fr-CH" dirty="0" smtClean="0">
                <a:latin typeface="+mn-lt"/>
              </a:rPr>
              <a:t> Conclusion</a:t>
            </a:r>
            <a:endParaRPr lang="fr-CH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2</a:t>
            </a:fld>
            <a:endParaRPr lang="fr-CH" dirty="0"/>
          </a:p>
        </p:txBody>
      </p:sp>
      <p:grpSp>
        <p:nvGrpSpPr>
          <p:cNvPr id="6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7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2122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719142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 smtClean="0">
                <a:highlight>
                  <a:srgbClr val="FFCD00"/>
                </a:highlight>
              </a:rPr>
              <a:t>Création d’un travail disciplinaire</a:t>
            </a:r>
            <a:endParaRPr lang="fr-CH" dirty="0">
              <a:highlight>
                <a:srgbClr val="FFCD00"/>
              </a:highligh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20</a:t>
            </a:fld>
            <a:endParaRPr lang="fr-CH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48" y="1347615"/>
            <a:ext cx="3423104" cy="34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22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719142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 smtClean="0">
                <a:highlight>
                  <a:srgbClr val="FFCD00"/>
                </a:highlight>
              </a:rPr>
              <a:t>Création d’un travail disciplinaire</a:t>
            </a:r>
            <a:endParaRPr lang="fr-CH" dirty="0">
              <a:highlight>
                <a:srgbClr val="FFCD00"/>
              </a:highligh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21</a:t>
            </a:fld>
            <a:endParaRPr lang="fr-CH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48" y="1347615"/>
            <a:ext cx="3423104" cy="34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915816" y="1563638"/>
            <a:ext cx="1728192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20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719142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 smtClean="0">
                <a:highlight>
                  <a:srgbClr val="FFCD00"/>
                </a:highlight>
              </a:rPr>
              <a:t>Création d’un travail disciplinaire</a:t>
            </a:r>
            <a:endParaRPr lang="fr-CH" dirty="0">
              <a:highlight>
                <a:srgbClr val="FFCD00"/>
              </a:highligh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22</a:t>
            </a:fld>
            <a:endParaRPr lang="fr-CH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48" y="1347615"/>
            <a:ext cx="3423104" cy="34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644008" y="1563638"/>
            <a:ext cx="1584176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36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719142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 smtClean="0">
                <a:highlight>
                  <a:srgbClr val="FFCD00"/>
                </a:highlight>
              </a:rPr>
              <a:t>Création d’un travail disciplinaire</a:t>
            </a:r>
            <a:endParaRPr lang="fr-CH" dirty="0">
              <a:highlight>
                <a:srgbClr val="FFCD00"/>
              </a:highligh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23</a:t>
            </a:fld>
            <a:endParaRPr lang="fr-CH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48" y="1347615"/>
            <a:ext cx="3423104" cy="34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971170" y="3295946"/>
            <a:ext cx="3257014" cy="1003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496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719142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 smtClean="0">
                <a:highlight>
                  <a:srgbClr val="FFCD00"/>
                </a:highlight>
              </a:rPr>
              <a:t>Création d’un travail disciplinaire</a:t>
            </a:r>
            <a:endParaRPr lang="fr-CH" dirty="0">
              <a:highlight>
                <a:srgbClr val="FFCD00"/>
              </a:highligh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24</a:t>
            </a:fld>
            <a:endParaRPr lang="fr-CH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48" y="1347615"/>
            <a:ext cx="3423104" cy="34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364088" y="4299942"/>
            <a:ext cx="86409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15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mtClean="0"/>
              <a:t>Démonstration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mtClean="0"/>
              <a:t>Démonstration du fonctionnement de l’application</a:t>
            </a:r>
            <a:endParaRPr lang="en" dirty="0"/>
          </a:p>
        </p:txBody>
      </p:sp>
      <p:sp>
        <p:nvSpPr>
          <p:cNvPr id="100" name="Shape 100"/>
          <p:cNvSpPr txBox="1"/>
          <p:nvPr/>
        </p:nvSpPr>
        <p:spPr>
          <a:xfrm>
            <a:off x="1133984" y="2291138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5" name="Shape 787"/>
          <p:cNvGrpSpPr/>
          <p:nvPr/>
        </p:nvGrpSpPr>
        <p:grpSpPr>
          <a:xfrm>
            <a:off x="1224249" y="2461680"/>
            <a:ext cx="363369" cy="221114"/>
            <a:chOff x="3269900" y="3064500"/>
            <a:chExt cx="432325" cy="263075"/>
          </a:xfrm>
        </p:grpSpPr>
        <p:sp>
          <p:nvSpPr>
            <p:cNvPr id="6" name="Shape 78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7" name="Shape 78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8" name="Shape 790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9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26</a:t>
            </a:fld>
            <a:endParaRPr lang="fr-CH" dirty="0"/>
          </a:p>
        </p:txBody>
      </p:sp>
      <p:grpSp>
        <p:nvGrpSpPr>
          <p:cNvPr id="17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8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" name="Shape 141"/>
          <p:cNvSpPr txBox="1">
            <a:spLocks noGrp="1"/>
          </p:cNvSpPr>
          <p:nvPr>
            <p:ph type="body" idx="1"/>
          </p:nvPr>
        </p:nvSpPr>
        <p:spPr>
          <a:xfrm>
            <a:off x="827584" y="1347614"/>
            <a:ext cx="7416824" cy="35020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fr-CH" sz="1600" dirty="0">
                <a:latin typeface="+mn-lt"/>
              </a:rPr>
              <a:t>É</a:t>
            </a:r>
            <a:r>
              <a:rPr lang="en" sz="1600" dirty="0" smtClean="0">
                <a:latin typeface="+mn-lt"/>
              </a:rPr>
              <a:t>vénement “rbxCopieTexte</a:t>
            </a:r>
            <a:r>
              <a:rPr lang="en" sz="1600" dirty="0" smtClean="0">
                <a:latin typeface="+mn-lt"/>
                <a:ea typeface="NSimSun" panose="02010609030101010101" pitchFamily="49" charset="-122"/>
              </a:rPr>
              <a:t>_KeyPress”</a:t>
            </a:r>
            <a:endParaRPr lang="en" sz="1600" dirty="0" smtClean="0">
              <a:latin typeface="+mn-lt"/>
            </a:endParaRPr>
          </a:p>
        </p:txBody>
      </p:sp>
      <p:sp>
        <p:nvSpPr>
          <p:cNvPr id="23" name="Shape 142"/>
          <p:cNvSpPr txBox="1">
            <a:spLocks noGrp="1"/>
          </p:cNvSpPr>
          <p:nvPr>
            <p:ph type="title"/>
          </p:nvPr>
        </p:nvSpPr>
        <p:spPr>
          <a:xfrm>
            <a:off x="1381249" y="922668"/>
            <a:ext cx="6782815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Analyse organique </a:t>
            </a:r>
            <a:r>
              <a:rPr lang="fr-CH" dirty="0" smtClean="0"/>
              <a:t>– </a:t>
            </a:r>
            <a:r>
              <a:rPr lang="en" dirty="0" smtClean="0">
                <a:highlight>
                  <a:srgbClr val="FFCD00"/>
                </a:highlight>
              </a:rPr>
              <a:t>L’utilisateur recopie le texte</a:t>
            </a:r>
            <a:endParaRPr lang="en" dirty="0"/>
          </a:p>
        </p:txBody>
      </p:sp>
      <p:grpSp>
        <p:nvGrpSpPr>
          <p:cNvPr id="24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5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85" name="Connecteur droit avec flèche 84"/>
          <p:cNvCxnSpPr>
            <a:endCxn id="4" idx="1"/>
          </p:cNvCxnSpPr>
          <p:nvPr/>
        </p:nvCxnSpPr>
        <p:spPr>
          <a:xfrm>
            <a:off x="1253283" y="3639447"/>
            <a:ext cx="497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lowchart: Decision 3"/>
          <p:cNvSpPr/>
          <p:nvPr/>
        </p:nvSpPr>
        <p:spPr>
          <a:xfrm>
            <a:off x="1750823" y="3050960"/>
            <a:ext cx="1639801" cy="1176974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" sz="1200" dirty="0" smtClean="0">
                <a:ea typeface="Lora"/>
                <a:cs typeface="Lora"/>
                <a:sym typeface="Lora"/>
              </a:rPr>
              <a:t>Si le travail est terminé</a:t>
            </a:r>
            <a:br>
              <a:rPr lang="en" sz="1200" dirty="0" smtClean="0">
                <a:ea typeface="Lora"/>
                <a:cs typeface="Lora"/>
                <a:sym typeface="Lora"/>
              </a:rPr>
            </a:br>
            <a:r>
              <a:rPr lang="en" sz="1200" dirty="0" smtClean="0">
                <a:ea typeface="Lora"/>
                <a:cs typeface="Lora"/>
                <a:sym typeface="Lora"/>
              </a:rPr>
              <a:t>?</a:t>
            </a:r>
            <a:endParaRPr lang="en" sz="1200" dirty="0">
              <a:ea typeface="Lora"/>
              <a:cs typeface="Lora"/>
              <a:sym typeface="Lora"/>
            </a:endParaRPr>
          </a:p>
        </p:txBody>
      </p:sp>
      <p:sp>
        <p:nvSpPr>
          <p:cNvPr id="52" name="Flowchart: Decision 3"/>
          <p:cNvSpPr/>
          <p:nvPr/>
        </p:nvSpPr>
        <p:spPr>
          <a:xfrm>
            <a:off x="3642413" y="2211710"/>
            <a:ext cx="1656667" cy="1176976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" sz="1200" dirty="0" smtClean="0">
                <a:ea typeface="Lora"/>
                <a:cs typeface="Lora"/>
                <a:sym typeface="Lora"/>
              </a:rPr>
              <a:t>Si le </a:t>
            </a:r>
            <a:r>
              <a:rPr lang="en" sz="1200" dirty="0">
                <a:ea typeface="Lora"/>
                <a:cs typeface="Lora"/>
                <a:sym typeface="Lora"/>
              </a:rPr>
              <a:t>caractère tapé est le bon ?</a:t>
            </a:r>
            <a:endParaRPr lang="en" sz="1200" b="1" dirty="0">
              <a:ea typeface="Lora"/>
              <a:cs typeface="Lora"/>
              <a:sym typeface="Lora"/>
            </a:endParaRPr>
          </a:p>
        </p:txBody>
      </p:sp>
      <p:sp>
        <p:nvSpPr>
          <p:cNvPr id="53" name="Flowchart: Process 2"/>
          <p:cNvSpPr/>
          <p:nvPr/>
        </p:nvSpPr>
        <p:spPr>
          <a:xfrm>
            <a:off x="6388465" y="1707654"/>
            <a:ext cx="1008112" cy="810345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" sz="1200" dirty="0">
                <a:ea typeface="Lora"/>
                <a:cs typeface="Lora"/>
                <a:sym typeface="Lora"/>
              </a:rPr>
              <a:t>Affiche le code ascii au bout de 3 essais </a:t>
            </a:r>
            <a:endParaRPr lang="en" sz="1200" dirty="0">
              <a:ea typeface="Lora"/>
              <a:cs typeface="Lora"/>
              <a:sym typeface="Lora"/>
            </a:endParaRPr>
          </a:p>
        </p:txBody>
      </p:sp>
      <p:cxnSp>
        <p:nvCxnSpPr>
          <p:cNvPr id="72" name="Connecteur en angle 71"/>
          <p:cNvCxnSpPr>
            <a:stCxn id="4" idx="2"/>
            <a:endCxn id="99" idx="1"/>
          </p:cNvCxnSpPr>
          <p:nvPr/>
        </p:nvCxnSpPr>
        <p:spPr>
          <a:xfrm rot="16200000" flipH="1">
            <a:off x="4353270" y="2445387"/>
            <a:ext cx="242900" cy="38079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en angle 73"/>
          <p:cNvCxnSpPr>
            <a:stCxn id="4" idx="0"/>
            <a:endCxn id="52" idx="1"/>
          </p:cNvCxnSpPr>
          <p:nvPr/>
        </p:nvCxnSpPr>
        <p:spPr>
          <a:xfrm rot="5400000" flipH="1" flipV="1">
            <a:off x="2981187" y="2389735"/>
            <a:ext cx="250762" cy="10716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Flowchart: Process 2"/>
          <p:cNvSpPr/>
          <p:nvPr/>
        </p:nvSpPr>
        <p:spPr>
          <a:xfrm>
            <a:off x="6396898" y="3067976"/>
            <a:ext cx="999679" cy="810345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" sz="1200" dirty="0">
                <a:ea typeface="Lora"/>
                <a:cs typeface="Lora"/>
                <a:sym typeface="Lora"/>
              </a:rPr>
              <a:t>Avance la progression du travail</a:t>
            </a:r>
            <a:endParaRPr lang="en" sz="1200" dirty="0">
              <a:ea typeface="Lora"/>
              <a:cs typeface="Lora"/>
              <a:sym typeface="Lora"/>
            </a:endParaRPr>
          </a:p>
        </p:txBody>
      </p:sp>
      <p:sp>
        <p:nvSpPr>
          <p:cNvPr id="99" name="Flowchart: Process 2"/>
          <p:cNvSpPr/>
          <p:nvPr/>
        </p:nvSpPr>
        <p:spPr>
          <a:xfrm>
            <a:off x="6378717" y="4065661"/>
            <a:ext cx="1008112" cy="810345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Affiche que le travail est terminé</a:t>
            </a:r>
            <a:endParaRPr lang="fr-CH" sz="1200" dirty="0"/>
          </a:p>
        </p:txBody>
      </p:sp>
      <p:cxnSp>
        <p:nvCxnSpPr>
          <p:cNvPr id="104" name="Connecteur en angle 103"/>
          <p:cNvCxnSpPr>
            <a:stCxn id="52" idx="2"/>
            <a:endCxn id="98" idx="1"/>
          </p:cNvCxnSpPr>
          <p:nvPr/>
        </p:nvCxnSpPr>
        <p:spPr>
          <a:xfrm rot="16200000" flipH="1">
            <a:off x="5391591" y="2467841"/>
            <a:ext cx="84463" cy="19261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eur en angle 105"/>
          <p:cNvCxnSpPr>
            <a:stCxn id="52" idx="0"/>
            <a:endCxn id="53" idx="1"/>
          </p:cNvCxnSpPr>
          <p:nvPr/>
        </p:nvCxnSpPr>
        <p:spPr>
          <a:xfrm rot="5400000" flipH="1" flipV="1">
            <a:off x="5380165" y="1203410"/>
            <a:ext cx="98883" cy="19177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ZoneTexte 117"/>
          <p:cNvSpPr txBox="1"/>
          <p:nvPr/>
        </p:nvSpPr>
        <p:spPr>
          <a:xfrm>
            <a:off x="2268396" y="44439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smtClean="0">
                <a:solidFill>
                  <a:srgbClr val="00B050"/>
                </a:solidFill>
              </a:rPr>
              <a:t>VRAI</a:t>
            </a:r>
            <a:endParaRPr lang="fr-CH" b="1" dirty="0">
              <a:solidFill>
                <a:srgbClr val="00B050"/>
              </a:solidFill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2268397" y="2499742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smtClean="0">
                <a:solidFill>
                  <a:srgbClr val="FF0000"/>
                </a:solidFill>
              </a:rPr>
              <a:t>FAUX</a:t>
            </a:r>
            <a:endParaRPr lang="fr-CH" b="1" dirty="0">
              <a:solidFill>
                <a:srgbClr val="FF0000"/>
              </a:solidFill>
            </a:endParaRPr>
          </a:p>
        </p:txBody>
      </p:sp>
      <p:sp>
        <p:nvSpPr>
          <p:cNvPr id="123" name="ZoneTexte 122"/>
          <p:cNvSpPr txBox="1"/>
          <p:nvPr/>
        </p:nvSpPr>
        <p:spPr>
          <a:xfrm>
            <a:off x="4168420" y="3485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smtClean="0">
                <a:solidFill>
                  <a:srgbClr val="00B050"/>
                </a:solidFill>
              </a:rPr>
              <a:t>VRAI</a:t>
            </a:r>
            <a:endParaRPr lang="fr-CH" b="1" dirty="0">
              <a:solidFill>
                <a:srgbClr val="00B050"/>
              </a:solidFill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4142738" y="1798107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smtClean="0">
                <a:solidFill>
                  <a:srgbClr val="FF0000"/>
                </a:solidFill>
              </a:rPr>
              <a:t>FAUX</a:t>
            </a:r>
            <a:endParaRPr lang="fr-C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935166" cy="435599"/>
          </a:xfrm>
        </p:spPr>
        <p:txBody>
          <a:bodyPr/>
          <a:lstStyle/>
          <a:p>
            <a:r>
              <a:rPr lang="en" dirty="0"/>
              <a:t>Analyse organique </a:t>
            </a:r>
            <a:r>
              <a:rPr lang="fr-CH" dirty="0"/>
              <a:t>– </a:t>
            </a:r>
            <a:r>
              <a:rPr lang="en" dirty="0" smtClean="0">
                <a:highlight>
                  <a:srgbClr val="FFCD00"/>
                </a:highlight>
              </a:rPr>
              <a:t>Sécurité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81250" y="1618700"/>
            <a:ext cx="6575126" cy="3231000"/>
          </a:xfrm>
        </p:spPr>
        <p:txBody>
          <a:bodyPr/>
          <a:lstStyle/>
          <a:p>
            <a:pPr>
              <a:buNone/>
            </a:pPr>
            <a:endParaRPr lang="fr-CH" dirty="0">
              <a:latin typeface="+mn-lt"/>
            </a:endParaRPr>
          </a:p>
          <a:p>
            <a:pPr marL="342900" indent="-342900"/>
            <a:r>
              <a:rPr lang="fr-CH" b="1" dirty="0" smtClean="0">
                <a:latin typeface="+mn-lt"/>
              </a:rPr>
              <a:t>Problème : </a:t>
            </a:r>
            <a:r>
              <a:rPr lang="fr-CH" dirty="0" smtClean="0">
                <a:latin typeface="+mn-lt"/>
              </a:rPr>
              <a:t>Données ne doivent pas être modifiée</a:t>
            </a:r>
          </a:p>
          <a:p>
            <a:pPr marL="342900" indent="-342900"/>
            <a:endParaRPr lang="fr-CH" dirty="0">
              <a:latin typeface="+mn-lt"/>
            </a:endParaRPr>
          </a:p>
          <a:p>
            <a:pPr>
              <a:buNone/>
            </a:pPr>
            <a:endParaRPr lang="fr-CH" dirty="0">
              <a:latin typeface="+mn-lt"/>
            </a:endParaRPr>
          </a:p>
          <a:p>
            <a:pPr marL="342900" indent="-342900"/>
            <a:endParaRPr lang="fr-CH" dirty="0" smtClean="0">
              <a:latin typeface="+mn-lt"/>
            </a:endParaRPr>
          </a:p>
          <a:p>
            <a:pPr marL="342900" indent="-342900"/>
            <a:endParaRPr lang="fr-CH" dirty="0" smtClean="0">
              <a:latin typeface="+mn-lt"/>
            </a:endParaRPr>
          </a:p>
          <a:p>
            <a:pPr marL="342900" indent="-342900"/>
            <a:endParaRPr lang="fr-CH" dirty="0">
              <a:latin typeface="+mn-lt"/>
            </a:endParaRPr>
          </a:p>
          <a:p>
            <a:pPr marL="342900" indent="-342900"/>
            <a:r>
              <a:rPr lang="fr-CH" b="1" dirty="0" smtClean="0">
                <a:latin typeface="+mn-lt"/>
              </a:rPr>
              <a:t>Solution : </a:t>
            </a:r>
            <a:r>
              <a:rPr lang="fr-CH" dirty="0" smtClean="0">
                <a:latin typeface="+mn-lt"/>
              </a:rPr>
              <a:t>Clé de validation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27</a:t>
            </a:fld>
            <a:endParaRPr lang="fr-CH" dirty="0"/>
          </a:p>
        </p:txBody>
      </p:sp>
      <p:grpSp>
        <p:nvGrpSpPr>
          <p:cNvPr id="6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7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163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28</a:t>
            </a:fld>
            <a:endParaRPr lang="fr-CH" dirty="0"/>
          </a:p>
        </p:txBody>
      </p:sp>
      <p:grpSp>
        <p:nvGrpSpPr>
          <p:cNvPr id="9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141"/>
          <p:cNvSpPr txBox="1">
            <a:spLocks noGrp="1"/>
          </p:cNvSpPr>
          <p:nvPr>
            <p:ph type="body" idx="1"/>
          </p:nvPr>
        </p:nvSpPr>
        <p:spPr>
          <a:xfrm>
            <a:off x="899592" y="1347614"/>
            <a:ext cx="7416824" cy="5040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None/>
            </a:pPr>
            <a:r>
              <a:rPr lang="fr-CH" dirty="0" smtClean="0">
                <a:latin typeface="Arial"/>
              </a:rPr>
              <a:t>Méthode</a:t>
            </a:r>
            <a:r>
              <a:rPr lang="en" dirty="0" smtClean="0">
                <a:latin typeface="Arial"/>
              </a:rPr>
              <a:t> “CryptageTravail()</a:t>
            </a:r>
            <a:r>
              <a:rPr lang="en" dirty="0" smtClean="0">
                <a:latin typeface="Arial"/>
                <a:ea typeface="NSimSun" panose="02010609030101010101" pitchFamily="49" charset="-122"/>
              </a:rPr>
              <a:t>”</a:t>
            </a:r>
            <a:endParaRPr lang="en" dirty="0">
              <a:latin typeface="Arial"/>
              <a:ea typeface="NSimSun" panose="02010609030101010101" pitchFamily="49" charset="-122"/>
            </a:endParaRPr>
          </a:p>
          <a:p>
            <a:pPr lvl="0" algn="ctr">
              <a:buNone/>
            </a:pPr>
            <a:r>
              <a:rPr lang="fr-CH" dirty="0" smtClean="0">
                <a:latin typeface="Arial"/>
              </a:rPr>
              <a:t> </a:t>
            </a:r>
            <a:endParaRPr lang="en" dirty="0" smtClean="0">
              <a:latin typeface="Arial"/>
              <a:ea typeface="NSimSun" panose="02010609030101010101" pitchFamily="49" charset="-122"/>
            </a:endParaRPr>
          </a:p>
        </p:txBody>
      </p:sp>
      <p:sp>
        <p:nvSpPr>
          <p:cNvPr id="14" name="Shape 142"/>
          <p:cNvSpPr txBox="1">
            <a:spLocks noGrp="1"/>
          </p:cNvSpPr>
          <p:nvPr>
            <p:ph type="title"/>
          </p:nvPr>
        </p:nvSpPr>
        <p:spPr>
          <a:xfrm>
            <a:off x="1381249" y="922668"/>
            <a:ext cx="6782815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Analyse organique </a:t>
            </a:r>
            <a:r>
              <a:rPr lang="fr-CH" dirty="0" smtClean="0"/>
              <a:t>– </a:t>
            </a:r>
            <a:r>
              <a:rPr lang="en" dirty="0" smtClean="0">
                <a:highlight>
                  <a:srgbClr val="FFCD00"/>
                </a:highlight>
              </a:rPr>
              <a:t>Création </a:t>
            </a:r>
            <a:r>
              <a:rPr lang="en" dirty="0" smtClean="0">
                <a:highlight>
                  <a:srgbClr val="FFCD00"/>
                </a:highlight>
              </a:rPr>
              <a:t>d’une </a:t>
            </a:r>
            <a:r>
              <a:rPr lang="en" dirty="0" smtClean="0">
                <a:highlight>
                  <a:srgbClr val="FFCD00"/>
                </a:highlight>
              </a:rPr>
              <a:t>clé de validation</a:t>
            </a:r>
            <a:endParaRPr lang="en" dirty="0"/>
          </a:p>
        </p:txBody>
      </p:sp>
      <p:pic>
        <p:nvPicPr>
          <p:cNvPr id="17" name="Picture 2" descr="C:\Users\NAEFV_INFO\Desktop\PrésentationTPI\TPI\Présentation\Shémas\ShemaCryptageEmbrouill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284" y="2014488"/>
            <a:ext cx="42291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44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29</a:t>
            </a:fld>
            <a:endParaRPr lang="fr-CH" dirty="0"/>
          </a:p>
        </p:txBody>
      </p:sp>
      <p:grpSp>
        <p:nvGrpSpPr>
          <p:cNvPr id="9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141"/>
          <p:cNvSpPr txBox="1">
            <a:spLocks noGrp="1"/>
          </p:cNvSpPr>
          <p:nvPr>
            <p:ph type="body" idx="1"/>
          </p:nvPr>
        </p:nvSpPr>
        <p:spPr>
          <a:xfrm>
            <a:off x="899592" y="1347614"/>
            <a:ext cx="7416824" cy="5040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None/>
            </a:pPr>
            <a:r>
              <a:rPr lang="fr-CH" dirty="0" smtClean="0">
                <a:latin typeface="Arial"/>
              </a:rPr>
              <a:t>Méthode</a:t>
            </a:r>
            <a:r>
              <a:rPr lang="en" dirty="0" smtClean="0">
                <a:latin typeface="Arial"/>
              </a:rPr>
              <a:t> “CryptageTravail()</a:t>
            </a:r>
            <a:r>
              <a:rPr lang="en" dirty="0" smtClean="0">
                <a:latin typeface="Arial"/>
                <a:ea typeface="NSimSun" panose="02010609030101010101" pitchFamily="49" charset="-122"/>
              </a:rPr>
              <a:t>”</a:t>
            </a:r>
            <a:endParaRPr lang="en" dirty="0">
              <a:latin typeface="Arial"/>
              <a:ea typeface="NSimSun" panose="02010609030101010101" pitchFamily="49" charset="-122"/>
            </a:endParaRPr>
          </a:p>
          <a:p>
            <a:pPr lvl="0" algn="ctr">
              <a:buNone/>
            </a:pPr>
            <a:r>
              <a:rPr lang="fr-CH" dirty="0" smtClean="0">
                <a:latin typeface="Arial"/>
              </a:rPr>
              <a:t> </a:t>
            </a:r>
            <a:endParaRPr lang="en" dirty="0" smtClean="0">
              <a:latin typeface="Arial"/>
              <a:ea typeface="NSimSun" panose="02010609030101010101" pitchFamily="49" charset="-122"/>
            </a:endParaRPr>
          </a:p>
        </p:txBody>
      </p:sp>
      <p:sp>
        <p:nvSpPr>
          <p:cNvPr id="14" name="Shape 142"/>
          <p:cNvSpPr txBox="1">
            <a:spLocks noGrp="1"/>
          </p:cNvSpPr>
          <p:nvPr>
            <p:ph type="title"/>
          </p:nvPr>
        </p:nvSpPr>
        <p:spPr>
          <a:xfrm>
            <a:off x="1381249" y="922668"/>
            <a:ext cx="6782815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Analyse organique </a:t>
            </a:r>
            <a:r>
              <a:rPr lang="fr-CH" dirty="0" smtClean="0"/>
              <a:t>– </a:t>
            </a:r>
            <a:r>
              <a:rPr lang="en" dirty="0" smtClean="0">
                <a:highlight>
                  <a:srgbClr val="FFCD00"/>
                </a:highlight>
              </a:rPr>
              <a:t>Création </a:t>
            </a:r>
            <a:r>
              <a:rPr lang="en" dirty="0" smtClean="0">
                <a:highlight>
                  <a:srgbClr val="FFCD00"/>
                </a:highlight>
              </a:rPr>
              <a:t>d’une </a:t>
            </a:r>
            <a:r>
              <a:rPr lang="en" dirty="0" smtClean="0">
                <a:highlight>
                  <a:srgbClr val="FFCD00"/>
                </a:highlight>
              </a:rPr>
              <a:t>clé de validation</a:t>
            </a:r>
            <a:endParaRPr lang="en" dirty="0"/>
          </a:p>
        </p:txBody>
      </p:sp>
      <p:pic>
        <p:nvPicPr>
          <p:cNvPr id="3074" name="Picture 2" descr="C:\Users\NAEFV_INFO\Desktop\PrésentationTPI\TPI\Présentation\Shémas\ShemaCryptageEmbrouill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859" y="2014488"/>
            <a:ext cx="686752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91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3</a:t>
            </a:fld>
            <a:endParaRPr lang="fr-CH" dirty="0"/>
          </a:p>
        </p:txBody>
      </p:sp>
      <p:sp>
        <p:nvSpPr>
          <p:cNvPr id="14" name="Shape 141"/>
          <p:cNvSpPr txBox="1">
            <a:spLocks noGrp="1"/>
          </p:cNvSpPr>
          <p:nvPr>
            <p:ph type="body" idx="1"/>
          </p:nvPr>
        </p:nvSpPr>
        <p:spPr>
          <a:xfrm>
            <a:off x="1259632" y="1448896"/>
            <a:ext cx="7272808" cy="3231000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endParaRPr lang="en" sz="1800" b="1" dirty="0" smtClean="0">
              <a:latin typeface="+mn-lt"/>
            </a:endParaRPr>
          </a:p>
          <a:p>
            <a:pPr marL="342900" indent="-342900"/>
            <a:r>
              <a:rPr lang="en" sz="1800" b="1" dirty="0" smtClean="0">
                <a:latin typeface="+mn-lt"/>
              </a:rPr>
              <a:t>Quoi : </a:t>
            </a:r>
            <a:r>
              <a:rPr lang="en" sz="1800" dirty="0">
                <a:latin typeface="+mn-lt"/>
              </a:rPr>
              <a:t>U</a:t>
            </a:r>
            <a:r>
              <a:rPr lang="en" sz="1800" dirty="0" smtClean="0">
                <a:latin typeface="+mn-lt"/>
              </a:rPr>
              <a:t>ne sanction</a:t>
            </a:r>
          </a:p>
          <a:p>
            <a:pPr marL="342900" indent="-342900"/>
            <a:endParaRPr lang="en" sz="1800" dirty="0" smtClean="0">
              <a:latin typeface="+mn-lt"/>
            </a:endParaRPr>
          </a:p>
          <a:p>
            <a:pPr marL="342900" lvl="0" indent="-342900"/>
            <a:r>
              <a:rPr lang="en" sz="1800" b="1" dirty="0">
                <a:latin typeface="Arial"/>
              </a:rPr>
              <a:t>Comment : </a:t>
            </a:r>
            <a:r>
              <a:rPr lang="en" sz="1800" dirty="0">
                <a:latin typeface="Arial"/>
              </a:rPr>
              <a:t>Recopie de </a:t>
            </a:r>
            <a:r>
              <a:rPr lang="en" sz="1800" dirty="0" smtClean="0">
                <a:latin typeface="Arial"/>
              </a:rPr>
              <a:t>texte</a:t>
            </a:r>
          </a:p>
          <a:p>
            <a:pPr marL="342900" lvl="0" indent="-342900"/>
            <a:endParaRPr lang="en" sz="1800" dirty="0" smtClean="0">
              <a:latin typeface="+mn-lt"/>
            </a:endParaRPr>
          </a:p>
          <a:p>
            <a:pPr marL="342900" indent="-342900"/>
            <a:r>
              <a:rPr lang="en" sz="1800" b="1" dirty="0" smtClean="0">
                <a:latin typeface="+mn-lt"/>
              </a:rPr>
              <a:t>Où : </a:t>
            </a:r>
            <a:r>
              <a:rPr lang="en" sz="1800" dirty="0" smtClean="0">
                <a:latin typeface="+mn-lt"/>
              </a:rPr>
              <a:t>À domicile</a:t>
            </a:r>
          </a:p>
          <a:p>
            <a:pPr marL="342900" indent="-342900"/>
            <a:endParaRPr lang="en" sz="1800" dirty="0" smtClean="0">
              <a:latin typeface="+mn-lt"/>
            </a:endParaRPr>
          </a:p>
          <a:p>
            <a:pPr marL="342900" indent="-342900"/>
            <a:r>
              <a:rPr lang="en" sz="1800" b="1" dirty="0" smtClean="0">
                <a:latin typeface="+mn-lt"/>
              </a:rPr>
              <a:t>Donné </a:t>
            </a:r>
            <a:r>
              <a:rPr lang="en" sz="1800" b="1" dirty="0" smtClean="0">
                <a:latin typeface="+mn-lt"/>
              </a:rPr>
              <a:t>par : </a:t>
            </a:r>
            <a:r>
              <a:rPr lang="en" sz="1800" dirty="0" smtClean="0">
                <a:latin typeface="+mn-lt"/>
              </a:rPr>
              <a:t>L’enseignant</a:t>
            </a:r>
          </a:p>
          <a:p>
            <a:pPr marL="342900" indent="-342900"/>
            <a:endParaRPr lang="en" sz="1800" dirty="0" smtClean="0">
              <a:latin typeface="+mn-lt"/>
            </a:endParaRPr>
          </a:p>
          <a:p>
            <a:pPr marL="342900" indent="-342900"/>
            <a:r>
              <a:rPr lang="en" sz="1800" b="1" dirty="0" smtClean="0">
                <a:latin typeface="+mn-lt"/>
              </a:rPr>
              <a:t>Effectué par : </a:t>
            </a:r>
            <a:r>
              <a:rPr lang="en" sz="1800" dirty="0" smtClean="0">
                <a:latin typeface="+mn-lt"/>
              </a:rPr>
              <a:t>L’élève</a:t>
            </a:r>
          </a:p>
          <a:p>
            <a:pPr marL="342900" indent="-342900"/>
            <a:endParaRPr lang="en" sz="1800" dirty="0">
              <a:latin typeface="+mn-lt"/>
            </a:endParaRPr>
          </a:p>
          <a:p>
            <a:pPr marL="342900" indent="-342900"/>
            <a:r>
              <a:rPr lang="en" sz="1800" b="1" dirty="0" smtClean="0">
                <a:latin typeface="+mn-lt"/>
              </a:rPr>
              <a:t>But : </a:t>
            </a:r>
            <a:r>
              <a:rPr lang="en" sz="1800" dirty="0" smtClean="0">
                <a:latin typeface="+mn-lt"/>
              </a:rPr>
              <a:t>Éducation</a:t>
            </a:r>
            <a:endParaRPr lang="en" sz="1800" b="1" dirty="0" smtClean="0">
              <a:latin typeface="+mn-lt"/>
            </a:endParaRPr>
          </a:p>
        </p:txBody>
      </p:sp>
      <p:sp>
        <p:nvSpPr>
          <p:cNvPr id="15" name="Shape 14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6647134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dirty="0" smtClean="0"/>
              <a:t>Introduction - </a:t>
            </a:r>
            <a:r>
              <a:rPr lang="en" dirty="0">
                <a:highlight>
                  <a:srgbClr val="FFCD00"/>
                </a:highlight>
              </a:rPr>
              <a:t>Travail disciplinaire </a:t>
            </a:r>
            <a:r>
              <a:rPr lang="en" dirty="0" smtClean="0">
                <a:highlight>
                  <a:srgbClr val="FFCD00"/>
                </a:highlight>
              </a:rPr>
              <a:t>?</a:t>
            </a:r>
            <a:endParaRPr lang="en" dirty="0"/>
          </a:p>
        </p:txBody>
      </p:sp>
      <p:grpSp>
        <p:nvGrpSpPr>
          <p:cNvPr id="17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8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 descr="E:\Desktop\barta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35646"/>
            <a:ext cx="12668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loud Callout 2"/>
          <p:cNvSpPr/>
          <p:nvPr/>
        </p:nvSpPr>
        <p:spPr>
          <a:xfrm>
            <a:off x="7437660" y="1203598"/>
            <a:ext cx="1598836" cy="1156955"/>
          </a:xfrm>
          <a:prstGeom prst="cloudCallout">
            <a:avLst>
              <a:gd name="adj1" fmla="val -73214"/>
              <a:gd name="adj2" fmla="val 582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J’aurais dû faire mes devoirs…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3235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30</a:t>
            </a:fld>
            <a:endParaRPr lang="fr-CH" dirty="0"/>
          </a:p>
        </p:txBody>
      </p:sp>
      <p:grpSp>
        <p:nvGrpSpPr>
          <p:cNvPr id="9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141"/>
          <p:cNvSpPr txBox="1">
            <a:spLocks noGrp="1"/>
          </p:cNvSpPr>
          <p:nvPr>
            <p:ph type="body" idx="1"/>
          </p:nvPr>
        </p:nvSpPr>
        <p:spPr>
          <a:xfrm>
            <a:off x="899592" y="1347614"/>
            <a:ext cx="7416824" cy="5040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None/>
            </a:pPr>
            <a:r>
              <a:rPr lang="fr-CH" dirty="0" smtClean="0">
                <a:latin typeface="Arial"/>
              </a:rPr>
              <a:t>Méthode</a:t>
            </a:r>
            <a:r>
              <a:rPr lang="en" dirty="0" smtClean="0">
                <a:latin typeface="Arial"/>
              </a:rPr>
              <a:t> “CryptageTravail()</a:t>
            </a:r>
            <a:r>
              <a:rPr lang="en" dirty="0" smtClean="0">
                <a:latin typeface="Arial"/>
                <a:ea typeface="NSimSun" panose="02010609030101010101" pitchFamily="49" charset="-122"/>
              </a:rPr>
              <a:t>”</a:t>
            </a:r>
            <a:endParaRPr lang="en" dirty="0">
              <a:latin typeface="Arial"/>
              <a:ea typeface="NSimSun" panose="02010609030101010101" pitchFamily="49" charset="-122"/>
            </a:endParaRPr>
          </a:p>
          <a:p>
            <a:pPr lvl="0" algn="ctr">
              <a:buNone/>
            </a:pPr>
            <a:r>
              <a:rPr lang="fr-CH" dirty="0" smtClean="0">
                <a:latin typeface="Arial"/>
              </a:rPr>
              <a:t> </a:t>
            </a:r>
            <a:endParaRPr lang="en" dirty="0" smtClean="0">
              <a:latin typeface="Arial"/>
              <a:ea typeface="NSimSun" panose="02010609030101010101" pitchFamily="49" charset="-122"/>
            </a:endParaRPr>
          </a:p>
        </p:txBody>
      </p:sp>
      <p:sp>
        <p:nvSpPr>
          <p:cNvPr id="14" name="Shape 142"/>
          <p:cNvSpPr txBox="1">
            <a:spLocks noGrp="1"/>
          </p:cNvSpPr>
          <p:nvPr>
            <p:ph type="title"/>
          </p:nvPr>
        </p:nvSpPr>
        <p:spPr>
          <a:xfrm>
            <a:off x="1381249" y="922668"/>
            <a:ext cx="6782815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Analyse organique </a:t>
            </a:r>
            <a:r>
              <a:rPr lang="fr-CH" dirty="0" smtClean="0"/>
              <a:t>– </a:t>
            </a:r>
            <a:r>
              <a:rPr lang="en" dirty="0" smtClean="0">
                <a:highlight>
                  <a:srgbClr val="FFCD00"/>
                </a:highlight>
              </a:rPr>
              <a:t>Création </a:t>
            </a:r>
            <a:r>
              <a:rPr lang="en" dirty="0" smtClean="0">
                <a:highlight>
                  <a:srgbClr val="FFCD00"/>
                </a:highlight>
              </a:rPr>
              <a:t>d’une </a:t>
            </a:r>
            <a:r>
              <a:rPr lang="en" dirty="0" smtClean="0">
                <a:highlight>
                  <a:srgbClr val="FFCD00"/>
                </a:highlight>
              </a:rPr>
              <a:t>clé de validation</a:t>
            </a:r>
            <a:endParaRPr lang="en" dirty="0"/>
          </a:p>
        </p:txBody>
      </p:sp>
      <p:pic>
        <p:nvPicPr>
          <p:cNvPr id="4098" name="Picture 2" descr="C:\Users\NAEFV_INFO\Desktop\PrésentationTPI\TPI\Présentation\Shémas\ShemaCryptageEmbrouill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859" y="2013128"/>
            <a:ext cx="686752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74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31</a:t>
            </a:fld>
            <a:endParaRPr lang="fr-CH" dirty="0"/>
          </a:p>
        </p:txBody>
      </p:sp>
      <p:grpSp>
        <p:nvGrpSpPr>
          <p:cNvPr id="9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141"/>
          <p:cNvSpPr txBox="1">
            <a:spLocks noGrp="1"/>
          </p:cNvSpPr>
          <p:nvPr>
            <p:ph type="body" idx="1"/>
          </p:nvPr>
        </p:nvSpPr>
        <p:spPr>
          <a:xfrm>
            <a:off x="899592" y="1347614"/>
            <a:ext cx="7416824" cy="5040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None/>
            </a:pPr>
            <a:r>
              <a:rPr lang="fr-CH" dirty="0" smtClean="0">
                <a:latin typeface="Arial"/>
              </a:rPr>
              <a:t>Méthode</a:t>
            </a:r>
            <a:r>
              <a:rPr lang="en" dirty="0" smtClean="0">
                <a:latin typeface="Arial"/>
              </a:rPr>
              <a:t> “CryptageTravail()</a:t>
            </a:r>
            <a:r>
              <a:rPr lang="en" dirty="0" smtClean="0">
                <a:latin typeface="Arial"/>
                <a:ea typeface="NSimSun" panose="02010609030101010101" pitchFamily="49" charset="-122"/>
              </a:rPr>
              <a:t>”</a:t>
            </a:r>
            <a:endParaRPr lang="en" dirty="0">
              <a:latin typeface="Arial"/>
              <a:ea typeface="NSimSun" panose="02010609030101010101" pitchFamily="49" charset="-122"/>
            </a:endParaRPr>
          </a:p>
          <a:p>
            <a:pPr lvl="0" algn="ctr">
              <a:buNone/>
            </a:pPr>
            <a:r>
              <a:rPr lang="fr-CH" dirty="0" smtClean="0">
                <a:latin typeface="Arial"/>
              </a:rPr>
              <a:t> </a:t>
            </a:r>
            <a:endParaRPr lang="en" dirty="0" smtClean="0">
              <a:latin typeface="Arial"/>
              <a:ea typeface="NSimSun" panose="02010609030101010101" pitchFamily="49" charset="-122"/>
            </a:endParaRPr>
          </a:p>
        </p:txBody>
      </p:sp>
      <p:sp>
        <p:nvSpPr>
          <p:cNvPr id="17" name="Shape 142"/>
          <p:cNvSpPr txBox="1">
            <a:spLocks noGrp="1"/>
          </p:cNvSpPr>
          <p:nvPr>
            <p:ph type="title"/>
          </p:nvPr>
        </p:nvSpPr>
        <p:spPr>
          <a:xfrm>
            <a:off x="1381249" y="922668"/>
            <a:ext cx="6782815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Analyse organique </a:t>
            </a:r>
            <a:r>
              <a:rPr lang="fr-CH" dirty="0" smtClean="0"/>
              <a:t>– </a:t>
            </a:r>
            <a:r>
              <a:rPr lang="en" dirty="0" smtClean="0">
                <a:highlight>
                  <a:srgbClr val="FFCD00"/>
                </a:highlight>
              </a:rPr>
              <a:t>Création </a:t>
            </a:r>
            <a:r>
              <a:rPr lang="en" dirty="0" smtClean="0">
                <a:highlight>
                  <a:srgbClr val="FFCD00"/>
                </a:highlight>
              </a:rPr>
              <a:t>d’une </a:t>
            </a:r>
            <a:r>
              <a:rPr lang="en" dirty="0" smtClean="0">
                <a:highlight>
                  <a:srgbClr val="FFCD00"/>
                </a:highlight>
              </a:rPr>
              <a:t>clé de validation</a:t>
            </a:r>
            <a:endParaRPr lang="e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063" y="1995686"/>
            <a:ext cx="6435874" cy="20484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Flowchart: Process 1"/>
          <p:cNvSpPr/>
          <p:nvPr/>
        </p:nvSpPr>
        <p:spPr>
          <a:xfrm>
            <a:off x="5868144" y="2859782"/>
            <a:ext cx="1512168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876256" y="3219822"/>
            <a:ext cx="0" cy="9394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1611" y="422793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Données du travail sous format texte</a:t>
            </a:r>
            <a:endParaRPr lang="fr-CH" dirty="0"/>
          </a:p>
        </p:txBody>
      </p:sp>
      <p:sp>
        <p:nvSpPr>
          <p:cNvPr id="24" name="Flowchart: Process 23"/>
          <p:cNvSpPr/>
          <p:nvPr/>
        </p:nvSpPr>
        <p:spPr>
          <a:xfrm>
            <a:off x="1763688" y="3314088"/>
            <a:ext cx="1800200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663788" y="3619246"/>
            <a:ext cx="0" cy="5400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55676" y="4195227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Champs stockant la clé de validation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2796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32</a:t>
            </a:fld>
            <a:endParaRPr lang="fr-CH" dirty="0"/>
          </a:p>
        </p:txBody>
      </p:sp>
      <p:grpSp>
        <p:nvGrpSpPr>
          <p:cNvPr id="9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141"/>
          <p:cNvSpPr txBox="1">
            <a:spLocks noGrp="1"/>
          </p:cNvSpPr>
          <p:nvPr>
            <p:ph type="body" idx="1"/>
          </p:nvPr>
        </p:nvSpPr>
        <p:spPr>
          <a:xfrm>
            <a:off x="899592" y="1347614"/>
            <a:ext cx="7416824" cy="5040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None/>
            </a:pPr>
            <a:r>
              <a:rPr lang="fr-CH" dirty="0" smtClean="0">
                <a:latin typeface="Arial"/>
              </a:rPr>
              <a:t>Méthode</a:t>
            </a:r>
            <a:r>
              <a:rPr lang="en" dirty="0" smtClean="0">
                <a:latin typeface="Arial"/>
              </a:rPr>
              <a:t> “VerifierDonneeTravail()</a:t>
            </a:r>
            <a:r>
              <a:rPr lang="en" dirty="0" smtClean="0">
                <a:latin typeface="Arial"/>
                <a:ea typeface="NSimSun" panose="02010609030101010101" pitchFamily="49" charset="-122"/>
              </a:rPr>
              <a:t>”</a:t>
            </a:r>
            <a:endParaRPr lang="en" dirty="0">
              <a:latin typeface="Arial"/>
              <a:ea typeface="NSimSun" panose="02010609030101010101" pitchFamily="49" charset="-122"/>
            </a:endParaRPr>
          </a:p>
          <a:p>
            <a:pPr lvl="0" algn="ctr">
              <a:buNone/>
            </a:pPr>
            <a:r>
              <a:rPr lang="fr-CH" dirty="0" smtClean="0">
                <a:latin typeface="Arial"/>
              </a:rPr>
              <a:t> </a:t>
            </a:r>
            <a:endParaRPr lang="en" dirty="0" smtClean="0">
              <a:latin typeface="Arial"/>
              <a:ea typeface="NSimSun" panose="02010609030101010101" pitchFamily="49" charset="-122"/>
            </a:endParaRPr>
          </a:p>
        </p:txBody>
      </p:sp>
      <p:sp>
        <p:nvSpPr>
          <p:cNvPr id="17" name="Shape 142"/>
          <p:cNvSpPr txBox="1">
            <a:spLocks noGrp="1"/>
          </p:cNvSpPr>
          <p:nvPr>
            <p:ph type="title"/>
          </p:nvPr>
        </p:nvSpPr>
        <p:spPr>
          <a:xfrm>
            <a:off x="1381249" y="922668"/>
            <a:ext cx="6782815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Analyse organique </a:t>
            </a:r>
            <a:r>
              <a:rPr lang="fr-CH" dirty="0" smtClean="0"/>
              <a:t>– </a:t>
            </a:r>
            <a:r>
              <a:rPr lang="en" dirty="0" smtClean="0">
                <a:highlight>
                  <a:srgbClr val="FFCD00"/>
                </a:highlight>
              </a:rPr>
              <a:t>Vérification du fichier</a:t>
            </a:r>
            <a:endParaRPr lang="en" dirty="0"/>
          </a:p>
        </p:txBody>
      </p:sp>
      <p:pic>
        <p:nvPicPr>
          <p:cNvPr id="5122" name="Picture 2" descr="E:\Downloads\ShemaDecryptage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00" y="1851670"/>
            <a:ext cx="6125400" cy="262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Process 2"/>
          <p:cNvSpPr/>
          <p:nvPr/>
        </p:nvSpPr>
        <p:spPr>
          <a:xfrm>
            <a:off x="5796136" y="2715766"/>
            <a:ext cx="1838564" cy="36004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Flowchart: Process 2"/>
          <p:cNvSpPr/>
          <p:nvPr/>
        </p:nvSpPr>
        <p:spPr>
          <a:xfrm>
            <a:off x="1576492" y="3867894"/>
            <a:ext cx="1838564" cy="43204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882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33</a:t>
            </a:fld>
            <a:endParaRPr lang="fr-CH" dirty="0"/>
          </a:p>
        </p:txBody>
      </p:sp>
      <p:grpSp>
        <p:nvGrpSpPr>
          <p:cNvPr id="9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141"/>
          <p:cNvSpPr txBox="1">
            <a:spLocks noGrp="1"/>
          </p:cNvSpPr>
          <p:nvPr>
            <p:ph type="body" idx="1"/>
          </p:nvPr>
        </p:nvSpPr>
        <p:spPr>
          <a:xfrm>
            <a:off x="899592" y="1347614"/>
            <a:ext cx="7416824" cy="5040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None/>
            </a:pPr>
            <a:r>
              <a:rPr lang="fr-CH" dirty="0" smtClean="0">
                <a:latin typeface="Arial"/>
              </a:rPr>
              <a:t>Méthode</a:t>
            </a:r>
            <a:r>
              <a:rPr lang="en" dirty="0" smtClean="0">
                <a:latin typeface="Arial"/>
              </a:rPr>
              <a:t> “VerifierDonneeTravail()</a:t>
            </a:r>
            <a:r>
              <a:rPr lang="en" dirty="0" smtClean="0">
                <a:latin typeface="Arial"/>
                <a:ea typeface="NSimSun" panose="02010609030101010101" pitchFamily="49" charset="-122"/>
              </a:rPr>
              <a:t>”</a:t>
            </a:r>
            <a:endParaRPr lang="en" dirty="0">
              <a:latin typeface="Arial"/>
              <a:ea typeface="NSimSun" panose="02010609030101010101" pitchFamily="49" charset="-122"/>
            </a:endParaRPr>
          </a:p>
          <a:p>
            <a:pPr lvl="0" algn="ctr">
              <a:buNone/>
            </a:pPr>
            <a:r>
              <a:rPr lang="fr-CH" dirty="0" smtClean="0">
                <a:latin typeface="Arial"/>
              </a:rPr>
              <a:t> </a:t>
            </a:r>
            <a:endParaRPr lang="en" dirty="0" smtClean="0">
              <a:latin typeface="Arial"/>
              <a:ea typeface="NSimSun" panose="02010609030101010101" pitchFamily="49" charset="-122"/>
            </a:endParaRPr>
          </a:p>
        </p:txBody>
      </p:sp>
      <p:sp>
        <p:nvSpPr>
          <p:cNvPr id="17" name="Shape 142"/>
          <p:cNvSpPr txBox="1">
            <a:spLocks noGrp="1"/>
          </p:cNvSpPr>
          <p:nvPr>
            <p:ph type="title"/>
          </p:nvPr>
        </p:nvSpPr>
        <p:spPr>
          <a:xfrm>
            <a:off x="1381249" y="922668"/>
            <a:ext cx="6782815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Analyse organique </a:t>
            </a:r>
            <a:r>
              <a:rPr lang="fr-CH" dirty="0" smtClean="0"/>
              <a:t>– </a:t>
            </a:r>
            <a:r>
              <a:rPr lang="en" dirty="0" smtClean="0">
                <a:highlight>
                  <a:srgbClr val="FFCD00"/>
                </a:highlight>
              </a:rPr>
              <a:t>Vérification du fichier</a:t>
            </a:r>
            <a:endParaRPr lang="e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79" y="1923678"/>
            <a:ext cx="6655842" cy="26202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Flowchart: Process 13"/>
          <p:cNvSpPr/>
          <p:nvPr/>
        </p:nvSpPr>
        <p:spPr>
          <a:xfrm>
            <a:off x="5901792" y="2715766"/>
            <a:ext cx="1512168" cy="21602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6" name="Straight Arrow Connector 15"/>
          <p:cNvCxnSpPr>
            <a:stCxn id="18" idx="0"/>
            <a:endCxn id="14" idx="2"/>
          </p:cNvCxnSpPr>
          <p:nvPr/>
        </p:nvCxnSpPr>
        <p:spPr>
          <a:xfrm flipV="1">
            <a:off x="6657876" y="2931790"/>
            <a:ext cx="0" cy="16737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49764" y="460555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Données du travail sous format texte</a:t>
            </a:r>
            <a:endParaRPr lang="fr-CH" dirty="0"/>
          </a:p>
        </p:txBody>
      </p:sp>
      <p:sp>
        <p:nvSpPr>
          <p:cNvPr id="26" name="Flowchart: Process 25"/>
          <p:cNvSpPr/>
          <p:nvPr/>
        </p:nvSpPr>
        <p:spPr>
          <a:xfrm>
            <a:off x="1547664" y="3507854"/>
            <a:ext cx="4354128" cy="43204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7" name="Straight Arrow Connector 26"/>
          <p:cNvCxnSpPr>
            <a:stCxn id="31" idx="0"/>
            <a:endCxn id="26" idx="2"/>
          </p:cNvCxnSpPr>
          <p:nvPr/>
        </p:nvCxnSpPr>
        <p:spPr>
          <a:xfrm flipV="1">
            <a:off x="3724728" y="3939902"/>
            <a:ext cx="0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16616" y="4659982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Vérification des clés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551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34</a:t>
            </a:fld>
            <a:endParaRPr lang="fr-CH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</p:spPr>
        <p:txBody>
          <a:bodyPr/>
          <a:lstStyle/>
          <a:p>
            <a:r>
              <a:rPr lang="fr-CH" dirty="0"/>
              <a:t>T</a:t>
            </a:r>
            <a:r>
              <a:rPr lang="fr-CH" dirty="0" smtClean="0"/>
              <a:t>ests</a:t>
            </a:r>
            <a:endParaRPr lang="fr-CH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</p:spPr>
        <p:txBody>
          <a:bodyPr/>
          <a:lstStyle/>
          <a:p>
            <a:pPr>
              <a:buNone/>
            </a:pPr>
            <a:r>
              <a:rPr lang="fr-CH" sz="1800" dirty="0" smtClean="0">
                <a:latin typeface="Arial" pitchFamily="34" charset="0"/>
                <a:cs typeface="Arial" pitchFamily="34" charset="0"/>
              </a:rPr>
              <a:t>Procédure de test effectué</a:t>
            </a:r>
          </a:p>
          <a:p>
            <a:pPr marL="285750" indent="-285750">
              <a:buFont typeface="Arial" pitchFamily="34" charset="0"/>
              <a:buChar char="•"/>
            </a:pPr>
            <a:endParaRPr lang="fr-CH" sz="18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CH" sz="1800" dirty="0" smtClean="0">
                <a:latin typeface="Arial" pitchFamily="34" charset="0"/>
                <a:cs typeface="Arial" pitchFamily="34" charset="0"/>
              </a:rPr>
              <a:t>Création d’un nouveau travail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CH" sz="1800" dirty="0" smtClean="0">
                <a:latin typeface="Arial" pitchFamily="34" charset="0"/>
                <a:cs typeface="Arial" pitchFamily="34" charset="0"/>
              </a:rPr>
              <a:t>Envoie de ce travail par e-mail sur un autre poste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CH" sz="1800" dirty="0" smtClean="0">
                <a:latin typeface="Arial" pitchFamily="34" charset="0"/>
                <a:cs typeface="Arial" pitchFamily="34" charset="0"/>
              </a:rPr>
              <a:t>Ajout du travail dans la liste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CH" sz="1800" dirty="0" smtClean="0">
                <a:latin typeface="Arial" pitchFamily="34" charset="0"/>
                <a:cs typeface="Arial" pitchFamily="34" charset="0"/>
              </a:rPr>
              <a:t>Sauvegarde du travail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CH" sz="1800" dirty="0" smtClean="0">
                <a:latin typeface="Arial" pitchFamily="34" charset="0"/>
                <a:cs typeface="Arial" pitchFamily="34" charset="0"/>
              </a:rPr>
              <a:t>Exécution du travail</a:t>
            </a:r>
          </a:p>
          <a:p>
            <a:pPr>
              <a:buNone/>
            </a:pPr>
            <a:endParaRPr lang="fr-CH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fr-CH" sz="1800" dirty="0" smtClean="0">
                <a:latin typeface="Arial" pitchFamily="34" charset="0"/>
                <a:cs typeface="Arial" pitchFamily="34" charset="0"/>
              </a:rPr>
              <a:t>Testé par :</a:t>
            </a:r>
          </a:p>
          <a:p>
            <a:pPr marL="285750" indent="-285750"/>
            <a:r>
              <a:rPr lang="fr-CH" sz="1800" dirty="0" smtClean="0">
                <a:latin typeface="Arial" pitchFamily="34" charset="0"/>
                <a:cs typeface="Arial" pitchFamily="34" charset="0"/>
              </a:rPr>
              <a:t>Vincent </a:t>
            </a:r>
            <a:r>
              <a:rPr lang="fr-CH" sz="1800" dirty="0" err="1" smtClean="0">
                <a:latin typeface="Arial" pitchFamily="34" charset="0"/>
                <a:cs typeface="Arial" pitchFamily="34" charset="0"/>
              </a:rPr>
              <a:t>Naef</a:t>
            </a:r>
            <a:endParaRPr lang="fr-CH" sz="1800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fr-CH" sz="1800" dirty="0" smtClean="0">
                <a:latin typeface="Arial" pitchFamily="34" charset="0"/>
                <a:cs typeface="Arial" pitchFamily="34" charset="0"/>
              </a:rPr>
              <a:t>Dinh </a:t>
            </a:r>
            <a:r>
              <a:rPr lang="fr-CH" sz="1800" dirty="0" err="1" smtClean="0">
                <a:latin typeface="Arial" pitchFamily="34" charset="0"/>
                <a:cs typeface="Arial" pitchFamily="34" charset="0"/>
              </a:rPr>
              <a:t>Moris</a:t>
            </a:r>
            <a:endParaRPr lang="fr-CH" sz="1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0967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35</a:t>
            </a:fld>
            <a:endParaRPr lang="fr-CH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935166" cy="435599"/>
          </a:xfrm>
        </p:spPr>
        <p:txBody>
          <a:bodyPr/>
          <a:lstStyle/>
          <a:p>
            <a:pPr lvl="0"/>
            <a:r>
              <a:rPr lang="fr-CH" dirty="0" smtClean="0"/>
              <a:t>Conclusion - </a:t>
            </a:r>
            <a:r>
              <a:rPr lang="fr-CH" dirty="0" smtClean="0">
                <a:highlight>
                  <a:srgbClr val="FFCD00"/>
                </a:highlight>
              </a:rPr>
              <a:t>Contraintes du </a:t>
            </a:r>
            <a:r>
              <a:rPr lang="fr-CH" dirty="0">
                <a:highlight>
                  <a:srgbClr val="FFCD00"/>
                </a:highlight>
              </a:rPr>
              <a:t>cahier des </a:t>
            </a:r>
            <a:r>
              <a:rPr lang="fr-CH" dirty="0" smtClean="0">
                <a:highlight>
                  <a:srgbClr val="FFCD00"/>
                </a:highlight>
              </a:rPr>
              <a:t>charges</a:t>
            </a:r>
            <a:endParaRPr lang="fr-CH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</p:spPr>
        <p:txBody>
          <a:bodyPr/>
          <a:lstStyle/>
          <a:p>
            <a:pPr marL="285750" indent="-285750"/>
            <a:r>
              <a:rPr lang="fr-CH" sz="1800" dirty="0" smtClean="0">
                <a:latin typeface="+mn-lt"/>
              </a:rPr>
              <a:t>Application portable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Textes prédéfinis à disposition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Possibilité de choisir un texte personnalisé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Travail associé à un élève, un professeur et une date de réalisation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Vérification de l’authenticité du travail</a:t>
            </a:r>
            <a:endParaRPr lang="fr-CH" sz="1800" dirty="0" smtClean="0">
              <a:latin typeface="+mn-lt"/>
            </a:endParaRPr>
          </a:p>
          <a:p>
            <a:pPr marL="285750" indent="-285750"/>
            <a:r>
              <a:rPr lang="fr-CH" sz="1800" dirty="0" smtClean="0">
                <a:latin typeface="+mn-lt"/>
              </a:rPr>
              <a:t>Journalisation de la liste de travaux</a:t>
            </a:r>
            <a:endParaRPr lang="fr-CH" sz="1800" dirty="0">
              <a:latin typeface="+mn-lt"/>
            </a:endParaRPr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72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36</a:t>
            </a:fld>
            <a:endParaRPr lang="fr-CH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5567014" cy="435599"/>
          </a:xfrm>
        </p:spPr>
        <p:txBody>
          <a:bodyPr/>
          <a:lstStyle/>
          <a:p>
            <a:pPr lvl="0"/>
            <a:r>
              <a:rPr lang="fr-CH" dirty="0" smtClean="0"/>
              <a:t>Conclusion - </a:t>
            </a:r>
            <a:r>
              <a:rPr lang="fr-CH" dirty="0">
                <a:highlight>
                  <a:srgbClr val="FFCD00"/>
                </a:highlight>
              </a:rPr>
              <a:t>Fonctionnalités en </a:t>
            </a:r>
            <a:r>
              <a:rPr lang="fr-CH" dirty="0" smtClean="0">
                <a:highlight>
                  <a:srgbClr val="FFCD00"/>
                </a:highlight>
              </a:rPr>
              <a:t>plus</a:t>
            </a:r>
            <a:endParaRPr lang="fr-CH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</p:spPr>
        <p:txBody>
          <a:bodyPr/>
          <a:lstStyle/>
          <a:p>
            <a:pPr marL="285750" indent="-285750"/>
            <a:r>
              <a:rPr lang="fr-CH" sz="1800" dirty="0" smtClean="0">
                <a:latin typeface="+mn-lt"/>
              </a:rPr>
              <a:t>Liste des travaux géré par l’application</a:t>
            </a:r>
          </a:p>
          <a:p>
            <a:pPr marL="285750" indent="-285750"/>
            <a:endParaRPr lang="fr-CH" sz="1800" dirty="0" smtClean="0">
              <a:latin typeface="+mn-lt"/>
            </a:endParaRPr>
          </a:p>
          <a:p>
            <a:pPr marL="285750" indent="-285750"/>
            <a:r>
              <a:rPr lang="fr-CH" sz="1800" dirty="0" smtClean="0">
                <a:latin typeface="+mn-lt"/>
              </a:rPr>
              <a:t>Durée du travail calculée</a:t>
            </a:r>
          </a:p>
          <a:p>
            <a:pPr marL="285750" indent="-285750"/>
            <a:endParaRPr lang="fr-CH" sz="1800" dirty="0" smtClean="0">
              <a:latin typeface="+mn-lt"/>
            </a:endParaRPr>
          </a:p>
          <a:p>
            <a:pPr marL="285750" indent="-285750"/>
            <a:r>
              <a:rPr lang="fr-CH" sz="1800" dirty="0" smtClean="0">
                <a:latin typeface="+mn-lt"/>
              </a:rPr>
              <a:t>Aide présente dans l’application</a:t>
            </a:r>
          </a:p>
          <a:p>
            <a:pPr marL="285750" indent="-285750"/>
            <a:endParaRPr lang="fr-CH" sz="1800" dirty="0" smtClean="0">
              <a:latin typeface="+mn-lt"/>
            </a:endParaRPr>
          </a:p>
          <a:p>
            <a:pPr marL="285750" indent="-285750"/>
            <a:r>
              <a:rPr lang="fr-CH" sz="1800" dirty="0" smtClean="0">
                <a:latin typeface="+mn-lt"/>
              </a:rPr>
              <a:t>Fichier personnalisé à disposition</a:t>
            </a:r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041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 smtClean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 ?</a:t>
            </a: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76" name="Shape 376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/>
              <a:t>Merci!</a:t>
            </a:r>
            <a:endParaRPr lang="en" sz="6000" dirty="0"/>
          </a:p>
        </p:txBody>
      </p:sp>
      <p:cxnSp>
        <p:nvCxnSpPr>
          <p:cNvPr id="378" name="Shape 378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9" name="Shape 379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1" name="Shape 3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15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pPr lvl="0"/>
            <a:r>
              <a:rPr lang="fr-CH" dirty="0" smtClean="0"/>
              <a:t>Fonctionnalités – </a:t>
            </a:r>
            <a:r>
              <a:rPr lang="en" dirty="0" smtClean="0">
                <a:highlight>
                  <a:srgbClr val="FFCD00"/>
                </a:highlight>
              </a:rPr>
              <a:t>Utilisation de l’application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4</a:t>
            </a:fld>
            <a:endParaRPr lang="fr-CH" dirty="0"/>
          </a:p>
        </p:txBody>
      </p:sp>
      <p:grpSp>
        <p:nvGrpSpPr>
          <p:cNvPr id="6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8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 descr="C:\Users\NAEFV_INFO\Downloads\ShemaUtilis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50" y="1423932"/>
            <a:ext cx="6835701" cy="346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51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pPr lvl="0"/>
            <a:r>
              <a:rPr lang="fr-CH" dirty="0" smtClean="0"/>
              <a:t>Fonctionnalités - </a:t>
            </a:r>
            <a:r>
              <a:rPr lang="en" dirty="0">
                <a:highlight>
                  <a:srgbClr val="FFCD00"/>
                </a:highlight>
              </a:rPr>
              <a:t>Exécution du travail </a:t>
            </a:r>
            <a:r>
              <a:rPr lang="en" dirty="0" smtClean="0">
                <a:highlight>
                  <a:srgbClr val="FFCD00"/>
                </a:highlight>
              </a:rPr>
              <a:t>disciplinaire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5</a:t>
            </a:fld>
            <a:endParaRPr lang="fr-CH" dirty="0"/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57" y="1347614"/>
            <a:ext cx="5548486" cy="3385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45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57" y="1347614"/>
            <a:ext cx="5548486" cy="3385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pPr lvl="0"/>
            <a:r>
              <a:rPr lang="fr-CH" dirty="0" smtClean="0"/>
              <a:t>Fonctionnalités - </a:t>
            </a:r>
            <a:r>
              <a:rPr lang="en" dirty="0">
                <a:highlight>
                  <a:srgbClr val="FFCD00"/>
                </a:highlight>
              </a:rPr>
              <a:t>Exécution du travail </a:t>
            </a:r>
            <a:r>
              <a:rPr lang="en" dirty="0" smtClean="0">
                <a:highlight>
                  <a:srgbClr val="FFCD00"/>
                </a:highlight>
              </a:rPr>
              <a:t>disciplinaire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6</a:t>
            </a:fld>
            <a:endParaRPr lang="fr-CH" dirty="0"/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835697" y="1563638"/>
            <a:ext cx="5472607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117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57" y="1347614"/>
            <a:ext cx="5548486" cy="3385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pPr lvl="0"/>
            <a:r>
              <a:rPr lang="fr-CH" dirty="0" smtClean="0"/>
              <a:t>Fonctionnalités - </a:t>
            </a:r>
            <a:r>
              <a:rPr lang="en" dirty="0">
                <a:highlight>
                  <a:srgbClr val="FFCD00"/>
                </a:highlight>
              </a:rPr>
              <a:t>Exécution du travail </a:t>
            </a:r>
            <a:r>
              <a:rPr lang="en" dirty="0" smtClean="0">
                <a:highlight>
                  <a:srgbClr val="FFCD00"/>
                </a:highlight>
              </a:rPr>
              <a:t>disciplinaire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7</a:t>
            </a:fld>
            <a:endParaRPr lang="fr-CH" dirty="0"/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835695" y="2715766"/>
            <a:ext cx="5510547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804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57" y="1347614"/>
            <a:ext cx="5548486" cy="3385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pPr lvl="0"/>
            <a:r>
              <a:rPr lang="fr-CH" dirty="0" smtClean="0"/>
              <a:t>Fonctionnalités - </a:t>
            </a:r>
            <a:r>
              <a:rPr lang="en" dirty="0">
                <a:highlight>
                  <a:srgbClr val="FFCD00"/>
                </a:highlight>
              </a:rPr>
              <a:t>Exécution du travail </a:t>
            </a:r>
            <a:r>
              <a:rPr lang="en" dirty="0" smtClean="0">
                <a:highlight>
                  <a:srgbClr val="FFCD00"/>
                </a:highlight>
              </a:rPr>
              <a:t>disciplinaire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8</a:t>
            </a:fld>
            <a:endParaRPr lang="fr-CH" dirty="0"/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907704" y="3867894"/>
            <a:ext cx="3096344" cy="865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0191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57" y="1347614"/>
            <a:ext cx="5548486" cy="3385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pPr lvl="0"/>
            <a:r>
              <a:rPr lang="fr-CH" dirty="0" smtClean="0"/>
              <a:t>Fonctionnalités - </a:t>
            </a:r>
            <a:r>
              <a:rPr lang="en" dirty="0">
                <a:highlight>
                  <a:srgbClr val="FFCD00"/>
                </a:highlight>
              </a:rPr>
              <a:t>Exécution du travail </a:t>
            </a:r>
            <a:r>
              <a:rPr lang="en" dirty="0" smtClean="0">
                <a:highlight>
                  <a:srgbClr val="FFCD00"/>
                </a:highlight>
              </a:rPr>
              <a:t>disciplinaire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9</a:t>
            </a:fld>
            <a:endParaRPr lang="fr-CH" dirty="0"/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998977" y="3922684"/>
            <a:ext cx="2232248" cy="797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67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496</Words>
  <Application>Microsoft Office PowerPoint</Application>
  <PresentationFormat>Affichage à l'écran (16:9)</PresentationFormat>
  <Paragraphs>152</Paragraphs>
  <Slides>37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2" baseType="lpstr">
      <vt:lpstr>Arial</vt:lpstr>
      <vt:lpstr>NSimSun</vt:lpstr>
      <vt:lpstr>Lora</vt:lpstr>
      <vt:lpstr>Quattrocento Sans</vt:lpstr>
      <vt:lpstr>Viola template</vt:lpstr>
      <vt:lpstr>Travaux disciplinaires au CFPT</vt:lpstr>
      <vt:lpstr>Sommaire</vt:lpstr>
      <vt:lpstr>Introduction - Travail disciplinaire ?</vt:lpstr>
      <vt:lpstr>Fonctionnalités – Utilisation de l’application</vt:lpstr>
      <vt:lpstr>Fonctionnalités - Exécution du travail disciplinaire</vt:lpstr>
      <vt:lpstr>Fonctionnalités - Exécution du travail disciplinaire</vt:lpstr>
      <vt:lpstr>Fonctionnalités - Exécution du travail disciplinaire</vt:lpstr>
      <vt:lpstr>Fonctionnalités - Exécution du travail disciplinaire</vt:lpstr>
      <vt:lpstr>Fonctionnalités - Exécution du travail disciplinaire</vt:lpstr>
      <vt:lpstr>Fonctionnalités - Gestion des travaux disciplinaires</vt:lpstr>
      <vt:lpstr>Fonctionnalités - Gestion des travaux disciplinaires</vt:lpstr>
      <vt:lpstr>Fonctionnalités - Gestion des travaux disciplinaires</vt:lpstr>
      <vt:lpstr>Fonctionnalités - Gestion des travaux disciplinaires</vt:lpstr>
      <vt:lpstr>Fonctionnalités - Gestion des travaux disciplinaires</vt:lpstr>
      <vt:lpstr>Fonctionnalités - Gestion des travaux disciplinaires</vt:lpstr>
      <vt:lpstr>Fonctionnalités - Gestion des travaux disciplinaires</vt:lpstr>
      <vt:lpstr>Fonctionnalités - Gestion des travaux disciplinaires</vt:lpstr>
      <vt:lpstr>Fonctionnalités - Gestion des travaux disciplinaires</vt:lpstr>
      <vt:lpstr>Fonctionnalités - Gestion des travaux disciplinaires</vt:lpstr>
      <vt:lpstr>Fonctionnalités - Création d’un travail disciplinaire</vt:lpstr>
      <vt:lpstr>Fonctionnalités - Création d’un travail disciplinaire</vt:lpstr>
      <vt:lpstr>Fonctionnalités - Création d’un travail disciplinaire</vt:lpstr>
      <vt:lpstr>Fonctionnalités - Création d’un travail disciplinaire</vt:lpstr>
      <vt:lpstr>Fonctionnalités - Création d’un travail disciplinaire</vt:lpstr>
      <vt:lpstr>Démonstration</vt:lpstr>
      <vt:lpstr>Analyse organique – L’utilisateur recopie le texte</vt:lpstr>
      <vt:lpstr>Analyse organique – Sécurité</vt:lpstr>
      <vt:lpstr>Analyse organique – Création d’une clé de validation</vt:lpstr>
      <vt:lpstr>Analyse organique – Création d’une clé de validation</vt:lpstr>
      <vt:lpstr>Analyse organique – Création d’une clé de validation</vt:lpstr>
      <vt:lpstr>Analyse organique – Création d’une clé de validation</vt:lpstr>
      <vt:lpstr>Analyse organique – Vérification du fichier</vt:lpstr>
      <vt:lpstr>Analyse organique – Vérification du fichier</vt:lpstr>
      <vt:lpstr>Tests</vt:lpstr>
      <vt:lpstr>Conclusion - Contraintes du cahier des charges</vt:lpstr>
      <vt:lpstr>Conclusion - Fonctionnalités en plus</vt:lpstr>
      <vt:lpstr>Merci!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Travaux disciplinaires au CFPT</dc:title>
  <dc:creator>NAEF VINCENT</dc:creator>
  <cp:lastModifiedBy>Utilisateur Windows</cp:lastModifiedBy>
  <cp:revision>100</cp:revision>
  <dcterms:modified xsi:type="dcterms:W3CDTF">2017-06-07T15:09:08Z</dcterms:modified>
</cp:coreProperties>
</file>