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6" r:id="rId2"/>
    <p:sldId id="257" r:id="rId3"/>
    <p:sldId id="258" r:id="rId4"/>
    <p:sldId id="259" r:id="rId5"/>
    <p:sldId id="260" r:id="rId6"/>
    <p:sldId id="264" r:id="rId7"/>
    <p:sldId id="279" r:id="rId8"/>
    <p:sldId id="261" r:id="rId9"/>
    <p:sldId id="280" r:id="rId10"/>
    <p:sldId id="262" r:id="rId11"/>
    <p:sldId id="265" r:id="rId12"/>
    <p:sldId id="266" r:id="rId13"/>
    <p:sldId id="267" r:id="rId14"/>
    <p:sldId id="268" r:id="rId15"/>
    <p:sldId id="271" r:id="rId16"/>
    <p:sldId id="272" r:id="rId17"/>
    <p:sldId id="274" r:id="rId18"/>
    <p:sldId id="273" r:id="rId19"/>
    <p:sldId id="269"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8T08:28:40.938" idx="1">
    <p:pos x="7331" y="254"/>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500091-DD08-4F84-A568-B0BF6BA40DD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DEC3AB54-7BFA-4750-8D58-819D808A8E59}">
      <dgm:prSet/>
      <dgm:spPr/>
      <dgm:t>
        <a:bodyPr/>
        <a:lstStyle/>
        <a:p>
          <a:r>
            <a:rPr lang="en-IN"/>
            <a:t>RAW DATA COLLECTED</a:t>
          </a:r>
        </a:p>
      </dgm:t>
    </dgm:pt>
    <dgm:pt modelId="{B296A537-0F41-41A8-A153-27E1C2737025}" type="parTrans" cxnId="{0772032B-1135-4D3E-8937-AA9DC6C3873E}">
      <dgm:prSet/>
      <dgm:spPr/>
      <dgm:t>
        <a:bodyPr/>
        <a:lstStyle/>
        <a:p>
          <a:endParaRPr lang="en-IN"/>
        </a:p>
      </dgm:t>
    </dgm:pt>
    <dgm:pt modelId="{2CDE9777-7886-456F-BCF4-FF19A56D1066}" type="sibTrans" cxnId="{0772032B-1135-4D3E-8937-AA9DC6C3873E}">
      <dgm:prSet/>
      <dgm:spPr/>
      <dgm:t>
        <a:bodyPr/>
        <a:lstStyle/>
        <a:p>
          <a:endParaRPr lang="en-IN"/>
        </a:p>
      </dgm:t>
    </dgm:pt>
    <dgm:pt modelId="{0A6CBF60-8D8E-4025-B212-B0C3ECEFE1BC}">
      <dgm:prSet/>
      <dgm:spPr/>
      <dgm:t>
        <a:bodyPr/>
        <a:lstStyle/>
        <a:p>
          <a:r>
            <a:rPr lang="en-IN" dirty="0"/>
            <a:t>DATA PROCESSING </a:t>
          </a:r>
        </a:p>
      </dgm:t>
    </dgm:pt>
    <dgm:pt modelId="{E5122E81-6F91-4A01-8406-4AD227D352B8}" type="parTrans" cxnId="{110089F2-3765-47F7-BB1A-3F7AFD5508ED}">
      <dgm:prSet/>
      <dgm:spPr/>
      <dgm:t>
        <a:bodyPr/>
        <a:lstStyle/>
        <a:p>
          <a:endParaRPr lang="en-IN"/>
        </a:p>
      </dgm:t>
    </dgm:pt>
    <dgm:pt modelId="{9F12F170-5B6D-444F-996B-4ACA6A9E7D12}" type="sibTrans" cxnId="{110089F2-3765-47F7-BB1A-3F7AFD5508ED}">
      <dgm:prSet/>
      <dgm:spPr/>
      <dgm:t>
        <a:bodyPr/>
        <a:lstStyle/>
        <a:p>
          <a:endParaRPr lang="en-IN"/>
        </a:p>
      </dgm:t>
    </dgm:pt>
    <dgm:pt modelId="{5E6D8AA5-EBA3-4CDA-B7D6-5455A2796F56}">
      <dgm:prSet/>
      <dgm:spPr/>
      <dgm:t>
        <a:bodyPr/>
        <a:lstStyle/>
        <a:p>
          <a:r>
            <a:rPr lang="en-IN" dirty="0"/>
            <a:t>CLEAN DATASET</a:t>
          </a:r>
        </a:p>
      </dgm:t>
    </dgm:pt>
    <dgm:pt modelId="{51445156-9038-4847-A661-7C57F894F4A2}" type="parTrans" cxnId="{36554DFC-3E12-4F65-86CE-89B78F429A54}">
      <dgm:prSet/>
      <dgm:spPr/>
      <dgm:t>
        <a:bodyPr/>
        <a:lstStyle/>
        <a:p>
          <a:endParaRPr lang="en-IN"/>
        </a:p>
      </dgm:t>
    </dgm:pt>
    <dgm:pt modelId="{EA8B592A-4153-4244-8455-7ED6F5CAD28A}" type="sibTrans" cxnId="{36554DFC-3E12-4F65-86CE-89B78F429A54}">
      <dgm:prSet/>
      <dgm:spPr/>
      <dgm:t>
        <a:bodyPr/>
        <a:lstStyle/>
        <a:p>
          <a:endParaRPr lang="en-IN"/>
        </a:p>
      </dgm:t>
    </dgm:pt>
    <dgm:pt modelId="{C0F701D9-417B-42E2-8E01-398AE7604664}">
      <dgm:prSet/>
      <dgm:spPr/>
      <dgm:t>
        <a:bodyPr/>
        <a:lstStyle/>
        <a:p>
          <a:r>
            <a:rPr lang="en-IN"/>
            <a:t>EXPLORATORY DATA ANALYSIS</a:t>
          </a:r>
        </a:p>
      </dgm:t>
    </dgm:pt>
    <dgm:pt modelId="{0B842D3E-3528-4A4A-AE53-86D5F13CF93D}" type="parTrans" cxnId="{5CC83616-F130-4CFE-A669-73549FBCBABA}">
      <dgm:prSet/>
      <dgm:spPr/>
      <dgm:t>
        <a:bodyPr/>
        <a:lstStyle/>
        <a:p>
          <a:endParaRPr lang="en-IN"/>
        </a:p>
      </dgm:t>
    </dgm:pt>
    <dgm:pt modelId="{F3A10E44-6BDF-402B-84FF-03EFBC9B19FF}" type="sibTrans" cxnId="{5CC83616-F130-4CFE-A669-73549FBCBABA}">
      <dgm:prSet/>
      <dgm:spPr/>
      <dgm:t>
        <a:bodyPr/>
        <a:lstStyle/>
        <a:p>
          <a:endParaRPr lang="en-IN"/>
        </a:p>
      </dgm:t>
    </dgm:pt>
    <dgm:pt modelId="{BF4E6642-5E97-4E20-A9B7-3A114F969F86}">
      <dgm:prSet/>
      <dgm:spPr/>
      <dgm:t>
        <a:bodyPr/>
        <a:lstStyle/>
        <a:p>
          <a:r>
            <a:rPr lang="en-IN"/>
            <a:t>MODELS BUILDING</a:t>
          </a:r>
        </a:p>
      </dgm:t>
    </dgm:pt>
    <dgm:pt modelId="{5DBB1916-4F81-4C2B-89C5-659AD0A7FEDE}" type="parTrans" cxnId="{8F78164E-F9D1-4922-9ADB-AEAA009D1765}">
      <dgm:prSet/>
      <dgm:spPr/>
      <dgm:t>
        <a:bodyPr/>
        <a:lstStyle/>
        <a:p>
          <a:endParaRPr lang="en-IN"/>
        </a:p>
      </dgm:t>
    </dgm:pt>
    <dgm:pt modelId="{76833F01-D16B-4E8E-B78C-70367BAA35B5}" type="sibTrans" cxnId="{8F78164E-F9D1-4922-9ADB-AEAA009D1765}">
      <dgm:prSet/>
      <dgm:spPr/>
      <dgm:t>
        <a:bodyPr/>
        <a:lstStyle/>
        <a:p>
          <a:endParaRPr lang="en-IN"/>
        </a:p>
      </dgm:t>
    </dgm:pt>
    <dgm:pt modelId="{79EA3068-AE4F-401A-9040-0B47B555354B}">
      <dgm:prSet/>
      <dgm:spPr/>
      <dgm:t>
        <a:bodyPr/>
        <a:lstStyle/>
        <a:p>
          <a:r>
            <a:rPr lang="en-IN" dirty="0"/>
            <a:t>MODEL SELECTION</a:t>
          </a:r>
        </a:p>
      </dgm:t>
    </dgm:pt>
    <dgm:pt modelId="{72E1D2B9-D547-474A-B95E-997595CD815C}" type="parTrans" cxnId="{84A528DF-090B-4C6F-9716-CC8986297C62}">
      <dgm:prSet/>
      <dgm:spPr/>
      <dgm:t>
        <a:bodyPr/>
        <a:lstStyle/>
        <a:p>
          <a:endParaRPr lang="en-IN"/>
        </a:p>
      </dgm:t>
    </dgm:pt>
    <dgm:pt modelId="{97860426-B290-4AAE-84ED-4550E062ACAB}" type="sibTrans" cxnId="{84A528DF-090B-4C6F-9716-CC8986297C62}">
      <dgm:prSet/>
      <dgm:spPr/>
      <dgm:t>
        <a:bodyPr/>
        <a:lstStyle/>
        <a:p>
          <a:endParaRPr lang="en-IN"/>
        </a:p>
      </dgm:t>
    </dgm:pt>
    <dgm:pt modelId="{1311B329-D9B1-4D07-93DF-4F0F15ADF82B}">
      <dgm:prSet/>
      <dgm:spPr/>
      <dgm:t>
        <a:bodyPr/>
        <a:lstStyle/>
        <a:p>
          <a:r>
            <a:rPr lang="en-IN" dirty="0"/>
            <a:t>DEPLOYMENT</a:t>
          </a:r>
        </a:p>
      </dgm:t>
    </dgm:pt>
    <dgm:pt modelId="{F72B3835-76F6-426D-ABAE-D145A2F52060}" type="parTrans" cxnId="{6DF90A64-E85D-49CA-8A01-400DCADA7BAB}">
      <dgm:prSet/>
      <dgm:spPr/>
      <dgm:t>
        <a:bodyPr/>
        <a:lstStyle/>
        <a:p>
          <a:endParaRPr lang="en-IN"/>
        </a:p>
      </dgm:t>
    </dgm:pt>
    <dgm:pt modelId="{0CF848CE-C44B-4902-97A8-2399F8ED353B}" type="sibTrans" cxnId="{6DF90A64-E85D-49CA-8A01-400DCADA7BAB}">
      <dgm:prSet/>
      <dgm:spPr/>
      <dgm:t>
        <a:bodyPr/>
        <a:lstStyle/>
        <a:p>
          <a:endParaRPr lang="en-IN"/>
        </a:p>
      </dgm:t>
    </dgm:pt>
    <dgm:pt modelId="{5E22E400-3F2F-4816-8B1D-9453BFECA561}" type="pres">
      <dgm:prSet presAssocID="{24500091-DD08-4F84-A568-B0BF6BA40DD2}" presName="CompostProcess" presStyleCnt="0">
        <dgm:presLayoutVars>
          <dgm:dir/>
          <dgm:resizeHandles val="exact"/>
        </dgm:presLayoutVars>
      </dgm:prSet>
      <dgm:spPr/>
    </dgm:pt>
    <dgm:pt modelId="{1B5AD6FE-5D3E-4E33-BEAD-C80C702A5AF1}" type="pres">
      <dgm:prSet presAssocID="{24500091-DD08-4F84-A568-B0BF6BA40DD2}" presName="arrow" presStyleLbl="bgShp" presStyleIdx="0" presStyleCnt="1"/>
      <dgm:spPr/>
    </dgm:pt>
    <dgm:pt modelId="{660D8287-7585-42EC-B39C-454CBEE08775}" type="pres">
      <dgm:prSet presAssocID="{24500091-DD08-4F84-A568-B0BF6BA40DD2}" presName="linearProcess" presStyleCnt="0"/>
      <dgm:spPr/>
    </dgm:pt>
    <dgm:pt modelId="{D6E306BB-92AC-463B-8DB6-DC4B427F3DEE}" type="pres">
      <dgm:prSet presAssocID="{DEC3AB54-7BFA-4750-8D58-819D808A8E59}" presName="textNode" presStyleLbl="node1" presStyleIdx="0" presStyleCnt="7">
        <dgm:presLayoutVars>
          <dgm:bulletEnabled val="1"/>
        </dgm:presLayoutVars>
      </dgm:prSet>
      <dgm:spPr/>
    </dgm:pt>
    <dgm:pt modelId="{223E1F9C-3CF6-49C2-BA3F-00BA74D13C89}" type="pres">
      <dgm:prSet presAssocID="{2CDE9777-7886-456F-BCF4-FF19A56D1066}" presName="sibTrans" presStyleCnt="0"/>
      <dgm:spPr/>
    </dgm:pt>
    <dgm:pt modelId="{81A29B75-0EFA-464C-8955-D2A187F518EA}" type="pres">
      <dgm:prSet presAssocID="{0A6CBF60-8D8E-4025-B212-B0C3ECEFE1BC}" presName="textNode" presStyleLbl="node1" presStyleIdx="1" presStyleCnt="7">
        <dgm:presLayoutVars>
          <dgm:bulletEnabled val="1"/>
        </dgm:presLayoutVars>
      </dgm:prSet>
      <dgm:spPr/>
    </dgm:pt>
    <dgm:pt modelId="{3E82D924-ED2D-4694-82E6-6EE572EC3FE6}" type="pres">
      <dgm:prSet presAssocID="{9F12F170-5B6D-444F-996B-4ACA6A9E7D12}" presName="sibTrans" presStyleCnt="0"/>
      <dgm:spPr/>
    </dgm:pt>
    <dgm:pt modelId="{58B48DDA-5277-4EEA-A296-AF447BF01D94}" type="pres">
      <dgm:prSet presAssocID="{5E6D8AA5-EBA3-4CDA-B7D6-5455A2796F56}" presName="textNode" presStyleLbl="node1" presStyleIdx="2" presStyleCnt="7">
        <dgm:presLayoutVars>
          <dgm:bulletEnabled val="1"/>
        </dgm:presLayoutVars>
      </dgm:prSet>
      <dgm:spPr/>
    </dgm:pt>
    <dgm:pt modelId="{B744E8A4-A947-413C-888E-15224FC9CEEC}" type="pres">
      <dgm:prSet presAssocID="{EA8B592A-4153-4244-8455-7ED6F5CAD28A}" presName="sibTrans" presStyleCnt="0"/>
      <dgm:spPr/>
    </dgm:pt>
    <dgm:pt modelId="{6CBB08C3-2304-4AE9-9E8D-732C2C025B97}" type="pres">
      <dgm:prSet presAssocID="{C0F701D9-417B-42E2-8E01-398AE7604664}" presName="textNode" presStyleLbl="node1" presStyleIdx="3" presStyleCnt="7">
        <dgm:presLayoutVars>
          <dgm:bulletEnabled val="1"/>
        </dgm:presLayoutVars>
      </dgm:prSet>
      <dgm:spPr/>
    </dgm:pt>
    <dgm:pt modelId="{EAB09E3B-CE25-4C5C-9398-AB1D344143A2}" type="pres">
      <dgm:prSet presAssocID="{F3A10E44-6BDF-402B-84FF-03EFBC9B19FF}" presName="sibTrans" presStyleCnt="0"/>
      <dgm:spPr/>
    </dgm:pt>
    <dgm:pt modelId="{70B394DC-2A8A-4423-9FF5-1FC2E683AE0C}" type="pres">
      <dgm:prSet presAssocID="{BF4E6642-5E97-4E20-A9B7-3A114F969F86}" presName="textNode" presStyleLbl="node1" presStyleIdx="4" presStyleCnt="7">
        <dgm:presLayoutVars>
          <dgm:bulletEnabled val="1"/>
        </dgm:presLayoutVars>
      </dgm:prSet>
      <dgm:spPr/>
    </dgm:pt>
    <dgm:pt modelId="{316F9B7A-3C88-436C-9228-C3962C1D61A4}" type="pres">
      <dgm:prSet presAssocID="{76833F01-D16B-4E8E-B78C-70367BAA35B5}" presName="sibTrans" presStyleCnt="0"/>
      <dgm:spPr/>
    </dgm:pt>
    <dgm:pt modelId="{0A8B77C0-11D4-4894-BE0E-65E1025CFF77}" type="pres">
      <dgm:prSet presAssocID="{79EA3068-AE4F-401A-9040-0B47B555354B}" presName="textNode" presStyleLbl="node1" presStyleIdx="5" presStyleCnt="7">
        <dgm:presLayoutVars>
          <dgm:bulletEnabled val="1"/>
        </dgm:presLayoutVars>
      </dgm:prSet>
      <dgm:spPr/>
    </dgm:pt>
    <dgm:pt modelId="{53B9C30E-6B6B-432C-AAAB-35588A803B65}" type="pres">
      <dgm:prSet presAssocID="{97860426-B290-4AAE-84ED-4550E062ACAB}" presName="sibTrans" presStyleCnt="0"/>
      <dgm:spPr/>
    </dgm:pt>
    <dgm:pt modelId="{C6CF9F7F-2694-4CC9-A9BF-0B0919D8AA9A}" type="pres">
      <dgm:prSet presAssocID="{1311B329-D9B1-4D07-93DF-4F0F15ADF82B}" presName="textNode" presStyleLbl="node1" presStyleIdx="6" presStyleCnt="7">
        <dgm:presLayoutVars>
          <dgm:bulletEnabled val="1"/>
        </dgm:presLayoutVars>
      </dgm:prSet>
      <dgm:spPr/>
    </dgm:pt>
  </dgm:ptLst>
  <dgm:cxnLst>
    <dgm:cxn modelId="{5CC83616-F130-4CFE-A669-73549FBCBABA}" srcId="{24500091-DD08-4F84-A568-B0BF6BA40DD2}" destId="{C0F701D9-417B-42E2-8E01-398AE7604664}" srcOrd="3" destOrd="0" parTransId="{0B842D3E-3528-4A4A-AE53-86D5F13CF93D}" sibTransId="{F3A10E44-6BDF-402B-84FF-03EFBC9B19FF}"/>
    <dgm:cxn modelId="{D0BAEC17-A019-43D5-B5D8-5FBF4192E264}" type="presOf" srcId="{DEC3AB54-7BFA-4750-8D58-819D808A8E59}" destId="{D6E306BB-92AC-463B-8DB6-DC4B427F3DEE}" srcOrd="0" destOrd="0" presId="urn:microsoft.com/office/officeart/2005/8/layout/hProcess9"/>
    <dgm:cxn modelId="{FA2C9C26-C196-499E-996A-4A419E0DE42D}" type="presOf" srcId="{0A6CBF60-8D8E-4025-B212-B0C3ECEFE1BC}" destId="{81A29B75-0EFA-464C-8955-D2A187F518EA}" srcOrd="0" destOrd="0" presId="urn:microsoft.com/office/officeart/2005/8/layout/hProcess9"/>
    <dgm:cxn modelId="{0772032B-1135-4D3E-8937-AA9DC6C3873E}" srcId="{24500091-DD08-4F84-A568-B0BF6BA40DD2}" destId="{DEC3AB54-7BFA-4750-8D58-819D808A8E59}" srcOrd="0" destOrd="0" parTransId="{B296A537-0F41-41A8-A153-27E1C2737025}" sibTransId="{2CDE9777-7886-456F-BCF4-FF19A56D1066}"/>
    <dgm:cxn modelId="{6DF90A64-E85D-49CA-8A01-400DCADA7BAB}" srcId="{24500091-DD08-4F84-A568-B0BF6BA40DD2}" destId="{1311B329-D9B1-4D07-93DF-4F0F15ADF82B}" srcOrd="6" destOrd="0" parTransId="{F72B3835-76F6-426D-ABAE-D145A2F52060}" sibTransId="{0CF848CE-C44B-4902-97A8-2399F8ED353B}"/>
    <dgm:cxn modelId="{8F78164E-F9D1-4922-9ADB-AEAA009D1765}" srcId="{24500091-DD08-4F84-A568-B0BF6BA40DD2}" destId="{BF4E6642-5E97-4E20-A9B7-3A114F969F86}" srcOrd="4" destOrd="0" parTransId="{5DBB1916-4F81-4C2B-89C5-659AD0A7FEDE}" sibTransId="{76833F01-D16B-4E8E-B78C-70367BAA35B5}"/>
    <dgm:cxn modelId="{5DCA6794-1899-4336-878E-D2664615D61C}" type="presOf" srcId="{5E6D8AA5-EBA3-4CDA-B7D6-5455A2796F56}" destId="{58B48DDA-5277-4EEA-A296-AF447BF01D94}" srcOrd="0" destOrd="0" presId="urn:microsoft.com/office/officeart/2005/8/layout/hProcess9"/>
    <dgm:cxn modelId="{134D3FBA-B15E-4A53-A602-E75A689B87B4}" type="presOf" srcId="{79EA3068-AE4F-401A-9040-0B47B555354B}" destId="{0A8B77C0-11D4-4894-BE0E-65E1025CFF77}" srcOrd="0" destOrd="0" presId="urn:microsoft.com/office/officeart/2005/8/layout/hProcess9"/>
    <dgm:cxn modelId="{B8519EC4-5F35-4BD3-99D7-1A424D4BDDB6}" type="presOf" srcId="{1311B329-D9B1-4D07-93DF-4F0F15ADF82B}" destId="{C6CF9F7F-2694-4CC9-A9BF-0B0919D8AA9A}" srcOrd="0" destOrd="0" presId="urn:microsoft.com/office/officeart/2005/8/layout/hProcess9"/>
    <dgm:cxn modelId="{84CD03C9-97CE-4961-8A1F-83A2D9F942B5}" type="presOf" srcId="{BF4E6642-5E97-4E20-A9B7-3A114F969F86}" destId="{70B394DC-2A8A-4423-9FF5-1FC2E683AE0C}" srcOrd="0" destOrd="0" presId="urn:microsoft.com/office/officeart/2005/8/layout/hProcess9"/>
    <dgm:cxn modelId="{1B8482D8-ED6A-4053-B118-0F2856EBFE5A}" type="presOf" srcId="{C0F701D9-417B-42E2-8E01-398AE7604664}" destId="{6CBB08C3-2304-4AE9-9E8D-732C2C025B97}" srcOrd="0" destOrd="0" presId="urn:microsoft.com/office/officeart/2005/8/layout/hProcess9"/>
    <dgm:cxn modelId="{84A528DF-090B-4C6F-9716-CC8986297C62}" srcId="{24500091-DD08-4F84-A568-B0BF6BA40DD2}" destId="{79EA3068-AE4F-401A-9040-0B47B555354B}" srcOrd="5" destOrd="0" parTransId="{72E1D2B9-D547-474A-B95E-997595CD815C}" sibTransId="{97860426-B290-4AAE-84ED-4550E062ACAB}"/>
    <dgm:cxn modelId="{F6EBAFE1-7976-4908-AF5C-C2A9D80BC6F4}" type="presOf" srcId="{24500091-DD08-4F84-A568-B0BF6BA40DD2}" destId="{5E22E400-3F2F-4816-8B1D-9453BFECA561}" srcOrd="0" destOrd="0" presId="urn:microsoft.com/office/officeart/2005/8/layout/hProcess9"/>
    <dgm:cxn modelId="{110089F2-3765-47F7-BB1A-3F7AFD5508ED}" srcId="{24500091-DD08-4F84-A568-B0BF6BA40DD2}" destId="{0A6CBF60-8D8E-4025-B212-B0C3ECEFE1BC}" srcOrd="1" destOrd="0" parTransId="{E5122E81-6F91-4A01-8406-4AD227D352B8}" sibTransId="{9F12F170-5B6D-444F-996B-4ACA6A9E7D12}"/>
    <dgm:cxn modelId="{36554DFC-3E12-4F65-86CE-89B78F429A54}" srcId="{24500091-DD08-4F84-A568-B0BF6BA40DD2}" destId="{5E6D8AA5-EBA3-4CDA-B7D6-5455A2796F56}" srcOrd="2" destOrd="0" parTransId="{51445156-9038-4847-A661-7C57F894F4A2}" sibTransId="{EA8B592A-4153-4244-8455-7ED6F5CAD28A}"/>
    <dgm:cxn modelId="{967A35B2-90F7-4EFC-BCEF-A00CC376488C}" type="presParOf" srcId="{5E22E400-3F2F-4816-8B1D-9453BFECA561}" destId="{1B5AD6FE-5D3E-4E33-BEAD-C80C702A5AF1}" srcOrd="0" destOrd="0" presId="urn:microsoft.com/office/officeart/2005/8/layout/hProcess9"/>
    <dgm:cxn modelId="{F08ABC65-3AA9-4108-98ED-30A9CCC1EA17}" type="presParOf" srcId="{5E22E400-3F2F-4816-8B1D-9453BFECA561}" destId="{660D8287-7585-42EC-B39C-454CBEE08775}" srcOrd="1" destOrd="0" presId="urn:microsoft.com/office/officeart/2005/8/layout/hProcess9"/>
    <dgm:cxn modelId="{382C23C6-B168-4482-994B-84F5749E2313}" type="presParOf" srcId="{660D8287-7585-42EC-B39C-454CBEE08775}" destId="{D6E306BB-92AC-463B-8DB6-DC4B427F3DEE}" srcOrd="0" destOrd="0" presId="urn:microsoft.com/office/officeart/2005/8/layout/hProcess9"/>
    <dgm:cxn modelId="{5C6F4D33-52C7-401F-B0BC-5AB8C76804A3}" type="presParOf" srcId="{660D8287-7585-42EC-B39C-454CBEE08775}" destId="{223E1F9C-3CF6-49C2-BA3F-00BA74D13C89}" srcOrd="1" destOrd="0" presId="urn:microsoft.com/office/officeart/2005/8/layout/hProcess9"/>
    <dgm:cxn modelId="{5BE838DB-091E-407F-BCD3-7763BA03B6E8}" type="presParOf" srcId="{660D8287-7585-42EC-B39C-454CBEE08775}" destId="{81A29B75-0EFA-464C-8955-D2A187F518EA}" srcOrd="2" destOrd="0" presId="urn:microsoft.com/office/officeart/2005/8/layout/hProcess9"/>
    <dgm:cxn modelId="{DD2ACC4D-D60F-4BBC-98F7-9DB2E10C1B67}" type="presParOf" srcId="{660D8287-7585-42EC-B39C-454CBEE08775}" destId="{3E82D924-ED2D-4694-82E6-6EE572EC3FE6}" srcOrd="3" destOrd="0" presId="urn:microsoft.com/office/officeart/2005/8/layout/hProcess9"/>
    <dgm:cxn modelId="{5EA7C2C7-F2F3-4BA9-8C76-6A87C9BE85AD}" type="presParOf" srcId="{660D8287-7585-42EC-B39C-454CBEE08775}" destId="{58B48DDA-5277-4EEA-A296-AF447BF01D94}" srcOrd="4" destOrd="0" presId="urn:microsoft.com/office/officeart/2005/8/layout/hProcess9"/>
    <dgm:cxn modelId="{753A70A7-BF95-4F1D-82BF-0B27F432FF9C}" type="presParOf" srcId="{660D8287-7585-42EC-B39C-454CBEE08775}" destId="{B744E8A4-A947-413C-888E-15224FC9CEEC}" srcOrd="5" destOrd="0" presId="urn:microsoft.com/office/officeart/2005/8/layout/hProcess9"/>
    <dgm:cxn modelId="{2AFBD691-8D49-4497-B944-95975DEFB200}" type="presParOf" srcId="{660D8287-7585-42EC-B39C-454CBEE08775}" destId="{6CBB08C3-2304-4AE9-9E8D-732C2C025B97}" srcOrd="6" destOrd="0" presId="urn:microsoft.com/office/officeart/2005/8/layout/hProcess9"/>
    <dgm:cxn modelId="{54D0B4AA-A513-44ED-A4CB-5A393A8A43E0}" type="presParOf" srcId="{660D8287-7585-42EC-B39C-454CBEE08775}" destId="{EAB09E3B-CE25-4C5C-9398-AB1D344143A2}" srcOrd="7" destOrd="0" presId="urn:microsoft.com/office/officeart/2005/8/layout/hProcess9"/>
    <dgm:cxn modelId="{09447581-B63C-4864-87D0-EAB15A0733BE}" type="presParOf" srcId="{660D8287-7585-42EC-B39C-454CBEE08775}" destId="{70B394DC-2A8A-4423-9FF5-1FC2E683AE0C}" srcOrd="8" destOrd="0" presId="urn:microsoft.com/office/officeart/2005/8/layout/hProcess9"/>
    <dgm:cxn modelId="{75BBB26D-5129-496F-AC31-3B9F68334DEE}" type="presParOf" srcId="{660D8287-7585-42EC-B39C-454CBEE08775}" destId="{316F9B7A-3C88-436C-9228-C3962C1D61A4}" srcOrd="9" destOrd="0" presId="urn:microsoft.com/office/officeart/2005/8/layout/hProcess9"/>
    <dgm:cxn modelId="{B6F4D4D4-6366-48EC-88E6-55F325220A58}" type="presParOf" srcId="{660D8287-7585-42EC-B39C-454CBEE08775}" destId="{0A8B77C0-11D4-4894-BE0E-65E1025CFF77}" srcOrd="10" destOrd="0" presId="urn:microsoft.com/office/officeart/2005/8/layout/hProcess9"/>
    <dgm:cxn modelId="{1A3601EE-696B-43DA-93F0-E3589EBC0612}" type="presParOf" srcId="{660D8287-7585-42EC-B39C-454CBEE08775}" destId="{53B9C30E-6B6B-432C-AAAB-35588A803B65}" srcOrd="11" destOrd="0" presId="urn:microsoft.com/office/officeart/2005/8/layout/hProcess9"/>
    <dgm:cxn modelId="{BA1C9EC3-F310-4835-BF1A-5D91718B3C00}" type="presParOf" srcId="{660D8287-7585-42EC-B39C-454CBEE08775}" destId="{C6CF9F7F-2694-4CC9-A9BF-0B0919D8AA9A}"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AD6FE-5D3E-4E33-BEAD-C80C702A5AF1}">
      <dsp:nvSpPr>
        <dsp:cNvPr id="0" name=""/>
        <dsp:cNvSpPr/>
      </dsp:nvSpPr>
      <dsp:spPr>
        <a:xfrm>
          <a:off x="657820" y="0"/>
          <a:ext cx="7455297" cy="35845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306BB-92AC-463B-8DB6-DC4B427F3DEE}">
      <dsp:nvSpPr>
        <dsp:cNvPr id="0" name=""/>
        <dsp:cNvSpPr/>
      </dsp:nvSpPr>
      <dsp:spPr>
        <a:xfrm>
          <a:off x="749" y="1075372"/>
          <a:ext cx="1201293" cy="1433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RAW DATA COLLECTED</a:t>
          </a:r>
        </a:p>
      </dsp:txBody>
      <dsp:txXfrm>
        <a:off x="59391" y="1134014"/>
        <a:ext cx="1084009" cy="1316546"/>
      </dsp:txXfrm>
    </dsp:sp>
    <dsp:sp modelId="{81A29B75-0EFA-464C-8955-D2A187F518EA}">
      <dsp:nvSpPr>
        <dsp:cNvPr id="0" name=""/>
        <dsp:cNvSpPr/>
      </dsp:nvSpPr>
      <dsp:spPr>
        <a:xfrm>
          <a:off x="1262107" y="1075372"/>
          <a:ext cx="1201293" cy="1433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DATA PROCESSING </a:t>
          </a:r>
        </a:p>
      </dsp:txBody>
      <dsp:txXfrm>
        <a:off x="1320749" y="1134014"/>
        <a:ext cx="1084009" cy="1316546"/>
      </dsp:txXfrm>
    </dsp:sp>
    <dsp:sp modelId="{58B48DDA-5277-4EEA-A296-AF447BF01D94}">
      <dsp:nvSpPr>
        <dsp:cNvPr id="0" name=""/>
        <dsp:cNvSpPr/>
      </dsp:nvSpPr>
      <dsp:spPr>
        <a:xfrm>
          <a:off x="2523464" y="1075372"/>
          <a:ext cx="1201293" cy="1433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CLEAN DATASET</a:t>
          </a:r>
        </a:p>
      </dsp:txBody>
      <dsp:txXfrm>
        <a:off x="2582106" y="1134014"/>
        <a:ext cx="1084009" cy="1316546"/>
      </dsp:txXfrm>
    </dsp:sp>
    <dsp:sp modelId="{6CBB08C3-2304-4AE9-9E8D-732C2C025B97}">
      <dsp:nvSpPr>
        <dsp:cNvPr id="0" name=""/>
        <dsp:cNvSpPr/>
      </dsp:nvSpPr>
      <dsp:spPr>
        <a:xfrm>
          <a:off x="3784822" y="1075372"/>
          <a:ext cx="1201293" cy="1433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EXPLORATORY DATA ANALYSIS</a:t>
          </a:r>
        </a:p>
      </dsp:txBody>
      <dsp:txXfrm>
        <a:off x="3843464" y="1134014"/>
        <a:ext cx="1084009" cy="1316546"/>
      </dsp:txXfrm>
    </dsp:sp>
    <dsp:sp modelId="{70B394DC-2A8A-4423-9FF5-1FC2E683AE0C}">
      <dsp:nvSpPr>
        <dsp:cNvPr id="0" name=""/>
        <dsp:cNvSpPr/>
      </dsp:nvSpPr>
      <dsp:spPr>
        <a:xfrm>
          <a:off x="5046180" y="1075372"/>
          <a:ext cx="1201293" cy="1433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MODELS BUILDING</a:t>
          </a:r>
        </a:p>
      </dsp:txBody>
      <dsp:txXfrm>
        <a:off x="5104822" y="1134014"/>
        <a:ext cx="1084009" cy="1316546"/>
      </dsp:txXfrm>
    </dsp:sp>
    <dsp:sp modelId="{0A8B77C0-11D4-4894-BE0E-65E1025CFF77}">
      <dsp:nvSpPr>
        <dsp:cNvPr id="0" name=""/>
        <dsp:cNvSpPr/>
      </dsp:nvSpPr>
      <dsp:spPr>
        <a:xfrm>
          <a:off x="6307537" y="1075372"/>
          <a:ext cx="1201293" cy="1433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MODEL SELECTION</a:t>
          </a:r>
        </a:p>
      </dsp:txBody>
      <dsp:txXfrm>
        <a:off x="6366179" y="1134014"/>
        <a:ext cx="1084009" cy="1316546"/>
      </dsp:txXfrm>
    </dsp:sp>
    <dsp:sp modelId="{C6CF9F7F-2694-4CC9-A9BF-0B0919D8AA9A}">
      <dsp:nvSpPr>
        <dsp:cNvPr id="0" name=""/>
        <dsp:cNvSpPr/>
      </dsp:nvSpPr>
      <dsp:spPr>
        <a:xfrm>
          <a:off x="7568895" y="1075372"/>
          <a:ext cx="1201293" cy="1433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DEPLOYMENT</a:t>
          </a:r>
        </a:p>
      </dsp:txBody>
      <dsp:txXfrm>
        <a:off x="7627537" y="1134014"/>
        <a:ext cx="1084009" cy="13165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DC87C-011D-4EC3-9457-F40F6A4C9EBF}"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7AF9B2C-C4D4-43E9-B802-173AD33B9C94}" type="slidenum">
              <a:rPr lang="en-IN" smtClean="0"/>
              <a:t>‹#›</a:t>
            </a:fld>
            <a:endParaRPr lang="en-IN"/>
          </a:p>
        </p:txBody>
      </p:sp>
    </p:spTree>
    <p:extLst>
      <p:ext uri="{BB962C8B-B14F-4D97-AF65-F5344CB8AC3E}">
        <p14:creationId xmlns:p14="http://schemas.microsoft.com/office/powerpoint/2010/main" val="8727539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DC87C-011D-4EC3-9457-F40F6A4C9EBF}"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AF9B2C-C4D4-43E9-B802-173AD33B9C94}" type="slidenum">
              <a:rPr lang="en-IN" smtClean="0"/>
              <a:t>‹#›</a:t>
            </a:fld>
            <a:endParaRPr lang="en-IN"/>
          </a:p>
        </p:txBody>
      </p:sp>
    </p:spTree>
    <p:extLst>
      <p:ext uri="{BB962C8B-B14F-4D97-AF65-F5344CB8AC3E}">
        <p14:creationId xmlns:p14="http://schemas.microsoft.com/office/powerpoint/2010/main" val="248456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DC87C-011D-4EC3-9457-F40F6A4C9EBF}"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AF9B2C-C4D4-43E9-B802-173AD33B9C94}" type="slidenum">
              <a:rPr lang="en-IN" smtClean="0"/>
              <a:t>‹#›</a:t>
            </a:fld>
            <a:endParaRPr lang="en-IN"/>
          </a:p>
        </p:txBody>
      </p:sp>
    </p:spTree>
    <p:extLst>
      <p:ext uri="{BB962C8B-B14F-4D97-AF65-F5344CB8AC3E}">
        <p14:creationId xmlns:p14="http://schemas.microsoft.com/office/powerpoint/2010/main" val="32604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DC87C-011D-4EC3-9457-F40F6A4C9EBF}"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AF9B2C-C4D4-43E9-B802-173AD33B9C94}" type="slidenum">
              <a:rPr lang="en-IN" smtClean="0"/>
              <a:t>‹#›</a:t>
            </a:fld>
            <a:endParaRPr lang="en-IN"/>
          </a:p>
        </p:txBody>
      </p:sp>
    </p:spTree>
    <p:extLst>
      <p:ext uri="{BB962C8B-B14F-4D97-AF65-F5344CB8AC3E}">
        <p14:creationId xmlns:p14="http://schemas.microsoft.com/office/powerpoint/2010/main" val="349376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82DC87C-011D-4EC3-9457-F40F6A4C9EBF}" type="datetimeFigureOut">
              <a:rPr lang="en-IN" smtClean="0"/>
              <a:t>28-04-2021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7AF9B2C-C4D4-43E9-B802-173AD33B9C94}" type="slidenum">
              <a:rPr lang="en-IN" smtClean="0"/>
              <a:t>‹#›</a:t>
            </a:fld>
            <a:endParaRPr lang="en-IN"/>
          </a:p>
        </p:txBody>
      </p:sp>
    </p:spTree>
    <p:extLst>
      <p:ext uri="{BB962C8B-B14F-4D97-AF65-F5344CB8AC3E}">
        <p14:creationId xmlns:p14="http://schemas.microsoft.com/office/powerpoint/2010/main" val="226105671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DC87C-011D-4EC3-9457-F40F6A4C9EBF}"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AF9B2C-C4D4-43E9-B802-173AD33B9C94}" type="slidenum">
              <a:rPr lang="en-IN" smtClean="0"/>
              <a:t>‹#›</a:t>
            </a:fld>
            <a:endParaRPr lang="en-IN"/>
          </a:p>
        </p:txBody>
      </p:sp>
    </p:spTree>
    <p:extLst>
      <p:ext uri="{BB962C8B-B14F-4D97-AF65-F5344CB8AC3E}">
        <p14:creationId xmlns:p14="http://schemas.microsoft.com/office/powerpoint/2010/main" val="204276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2DC87C-011D-4EC3-9457-F40F6A4C9EBF}" type="datetimeFigureOut">
              <a:rPr lang="en-IN" smtClean="0"/>
              <a:t>28-04-2021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AF9B2C-C4D4-43E9-B802-173AD33B9C94}" type="slidenum">
              <a:rPr lang="en-IN" smtClean="0"/>
              <a:t>‹#›</a:t>
            </a:fld>
            <a:endParaRPr lang="en-IN"/>
          </a:p>
        </p:txBody>
      </p:sp>
    </p:spTree>
    <p:extLst>
      <p:ext uri="{BB962C8B-B14F-4D97-AF65-F5344CB8AC3E}">
        <p14:creationId xmlns:p14="http://schemas.microsoft.com/office/powerpoint/2010/main" val="238884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2DC87C-011D-4EC3-9457-F40F6A4C9EBF}" type="datetimeFigureOut">
              <a:rPr lang="en-IN" smtClean="0"/>
              <a:t>28-04-2021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AF9B2C-C4D4-43E9-B802-173AD33B9C94}" type="slidenum">
              <a:rPr lang="en-IN" smtClean="0"/>
              <a:t>‹#›</a:t>
            </a:fld>
            <a:endParaRPr lang="en-IN"/>
          </a:p>
        </p:txBody>
      </p:sp>
    </p:spTree>
    <p:extLst>
      <p:ext uri="{BB962C8B-B14F-4D97-AF65-F5344CB8AC3E}">
        <p14:creationId xmlns:p14="http://schemas.microsoft.com/office/powerpoint/2010/main" val="251025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DC87C-011D-4EC3-9457-F40F6A4C9EBF}" type="datetimeFigureOut">
              <a:rPr lang="en-IN" smtClean="0"/>
              <a:t>28-04-2021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AF9B2C-C4D4-43E9-B802-173AD33B9C94}" type="slidenum">
              <a:rPr lang="en-IN" smtClean="0"/>
              <a:t>‹#›</a:t>
            </a:fld>
            <a:endParaRPr lang="en-IN"/>
          </a:p>
        </p:txBody>
      </p:sp>
    </p:spTree>
    <p:extLst>
      <p:ext uri="{BB962C8B-B14F-4D97-AF65-F5344CB8AC3E}">
        <p14:creationId xmlns:p14="http://schemas.microsoft.com/office/powerpoint/2010/main" val="41239229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DC87C-011D-4EC3-9457-F40F6A4C9EBF}"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AF9B2C-C4D4-43E9-B802-173AD33B9C94}" type="slidenum">
              <a:rPr lang="en-IN" smtClean="0"/>
              <a:t>‹#›</a:t>
            </a:fld>
            <a:endParaRPr lang="en-IN"/>
          </a:p>
        </p:txBody>
      </p:sp>
    </p:spTree>
    <p:extLst>
      <p:ext uri="{BB962C8B-B14F-4D97-AF65-F5344CB8AC3E}">
        <p14:creationId xmlns:p14="http://schemas.microsoft.com/office/powerpoint/2010/main" val="408599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DC87C-011D-4EC3-9457-F40F6A4C9EBF}" type="datetimeFigureOut">
              <a:rPr lang="en-IN" smtClean="0"/>
              <a:t>28-04-2021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AF9B2C-C4D4-43E9-B802-173AD33B9C94}" type="slidenum">
              <a:rPr lang="en-IN" smtClean="0"/>
              <a:t>‹#›</a:t>
            </a:fld>
            <a:endParaRPr lang="en-IN"/>
          </a:p>
        </p:txBody>
      </p:sp>
    </p:spTree>
    <p:extLst>
      <p:ext uri="{BB962C8B-B14F-4D97-AF65-F5344CB8AC3E}">
        <p14:creationId xmlns:p14="http://schemas.microsoft.com/office/powerpoint/2010/main" val="303502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82DC87C-011D-4EC3-9457-F40F6A4C9EBF}" type="datetimeFigureOut">
              <a:rPr lang="en-IN" smtClean="0"/>
              <a:t>28-04-2021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7AF9B2C-C4D4-43E9-B802-173AD33B9C94}" type="slidenum">
              <a:rPr lang="en-IN" smtClean="0"/>
              <a:t>‹#›</a:t>
            </a:fld>
            <a:endParaRPr lang="en-IN"/>
          </a:p>
        </p:txBody>
      </p:sp>
    </p:spTree>
    <p:extLst>
      <p:ext uri="{BB962C8B-B14F-4D97-AF65-F5344CB8AC3E}">
        <p14:creationId xmlns:p14="http://schemas.microsoft.com/office/powerpoint/2010/main" val="266897241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55E5-255A-4AD0-81B5-DA83E6A0898C}"/>
              </a:ext>
            </a:extLst>
          </p:cNvPr>
          <p:cNvSpPr>
            <a:spLocks noGrp="1"/>
          </p:cNvSpPr>
          <p:nvPr>
            <p:ph type="ctrTitle"/>
          </p:nvPr>
        </p:nvSpPr>
        <p:spPr/>
        <p:txBody>
          <a:bodyPr/>
          <a:lstStyle/>
          <a:p>
            <a:r>
              <a:rPr lang="en-IN" dirty="0"/>
              <a:t>BANK LOAN DEFAULT</a:t>
            </a:r>
          </a:p>
        </p:txBody>
      </p:sp>
      <p:sp>
        <p:nvSpPr>
          <p:cNvPr id="3" name="Subtitle 2">
            <a:extLst>
              <a:ext uri="{FF2B5EF4-FFF2-40B4-BE49-F238E27FC236}">
                <a16:creationId xmlns:a16="http://schemas.microsoft.com/office/drawing/2014/main" id="{1FC7530A-3C97-4A1C-948A-FDEFDBB8D04E}"/>
              </a:ext>
            </a:extLst>
          </p:cNvPr>
          <p:cNvSpPr>
            <a:spLocks noGrp="1"/>
          </p:cNvSpPr>
          <p:nvPr>
            <p:ph type="subTitle" idx="1"/>
          </p:nvPr>
        </p:nvSpPr>
        <p:spPr/>
        <p:txBody>
          <a:bodyPr>
            <a:normAutofit/>
          </a:bodyPr>
          <a:lstStyle/>
          <a:p>
            <a:r>
              <a:rPr lang="en-IN"/>
              <a:t>21-01-2020</a:t>
            </a:r>
            <a:endParaRPr lang="en-IN" dirty="0"/>
          </a:p>
        </p:txBody>
      </p:sp>
    </p:spTree>
    <p:extLst>
      <p:ext uri="{BB962C8B-B14F-4D97-AF65-F5344CB8AC3E}">
        <p14:creationId xmlns:p14="http://schemas.microsoft.com/office/powerpoint/2010/main" val="139794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655CDE-8D83-4B30-BF79-5344ABB1D656}"/>
              </a:ext>
            </a:extLst>
          </p:cNvPr>
          <p:cNvPicPr>
            <a:picLocks noGrp="1" noChangeAspect="1"/>
          </p:cNvPicPr>
          <p:nvPr>
            <p:ph idx="1"/>
          </p:nvPr>
        </p:nvPicPr>
        <p:blipFill>
          <a:blip r:embed="rId2"/>
          <a:stretch>
            <a:fillRect/>
          </a:stretch>
        </p:blipFill>
        <p:spPr>
          <a:xfrm>
            <a:off x="5744257" y="4004734"/>
            <a:ext cx="4917106" cy="2358496"/>
          </a:xfrm>
          <a:prstGeom prst="rect">
            <a:avLst/>
          </a:prstGeom>
        </p:spPr>
      </p:pic>
      <p:sp>
        <p:nvSpPr>
          <p:cNvPr id="9" name="TextBox 8">
            <a:extLst>
              <a:ext uri="{FF2B5EF4-FFF2-40B4-BE49-F238E27FC236}">
                <a16:creationId xmlns:a16="http://schemas.microsoft.com/office/drawing/2014/main" id="{DE79593E-1155-4C92-845F-A17EF39C4ED9}"/>
              </a:ext>
            </a:extLst>
          </p:cNvPr>
          <p:cNvSpPr txBox="1"/>
          <p:nvPr/>
        </p:nvSpPr>
        <p:spPr>
          <a:xfrm>
            <a:off x="831675" y="207189"/>
            <a:ext cx="11360325" cy="646331"/>
          </a:xfrm>
          <a:prstGeom prst="rect">
            <a:avLst/>
          </a:prstGeom>
          <a:noFill/>
        </p:spPr>
        <p:txBody>
          <a:bodyPr wrap="square">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US" sz="2000" dirty="0"/>
              <a:t>Chances of defaulting is least when jobs created is between 10 and 400, highest when greater than 400.</a:t>
            </a:r>
          </a:p>
        </p:txBody>
      </p:sp>
      <p:pic>
        <p:nvPicPr>
          <p:cNvPr id="6" name="Picture 5">
            <a:extLst>
              <a:ext uri="{FF2B5EF4-FFF2-40B4-BE49-F238E27FC236}">
                <a16:creationId xmlns:a16="http://schemas.microsoft.com/office/drawing/2014/main" id="{147E8E5D-386E-45B2-BB91-673F25E67971}"/>
              </a:ext>
            </a:extLst>
          </p:cNvPr>
          <p:cNvPicPr>
            <a:picLocks noChangeAspect="1"/>
          </p:cNvPicPr>
          <p:nvPr/>
        </p:nvPicPr>
        <p:blipFill>
          <a:blip r:embed="rId3"/>
          <a:stretch>
            <a:fillRect/>
          </a:stretch>
        </p:blipFill>
        <p:spPr>
          <a:xfrm>
            <a:off x="5472641" y="704850"/>
            <a:ext cx="5460339" cy="2589742"/>
          </a:xfrm>
          <a:prstGeom prst="rect">
            <a:avLst/>
          </a:prstGeom>
        </p:spPr>
      </p:pic>
      <p:sp>
        <p:nvSpPr>
          <p:cNvPr id="12" name="TextBox 11">
            <a:extLst>
              <a:ext uri="{FF2B5EF4-FFF2-40B4-BE49-F238E27FC236}">
                <a16:creationId xmlns:a16="http://schemas.microsoft.com/office/drawing/2014/main" id="{3C75D404-B5F9-489E-91BF-A4EC1BB527AD}"/>
              </a:ext>
            </a:extLst>
          </p:cNvPr>
          <p:cNvSpPr txBox="1"/>
          <p:nvPr/>
        </p:nvSpPr>
        <p:spPr>
          <a:xfrm>
            <a:off x="1077780" y="3378743"/>
            <a:ext cx="10337800" cy="369332"/>
          </a:xfrm>
          <a:prstGeom prst="rect">
            <a:avLst/>
          </a:prstGeom>
          <a:noFill/>
        </p:spPr>
        <p:txBody>
          <a:bodyPr wrap="square">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IN" sz="2000" dirty="0"/>
              <a:t>For revolving line of credit the chances of default is less than non revolving line</a:t>
            </a:r>
          </a:p>
        </p:txBody>
      </p:sp>
    </p:spTree>
    <p:extLst>
      <p:ext uri="{BB962C8B-B14F-4D97-AF65-F5344CB8AC3E}">
        <p14:creationId xmlns:p14="http://schemas.microsoft.com/office/powerpoint/2010/main" val="4242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4395" y="878774"/>
            <a:ext cx="10687792" cy="4185761"/>
          </a:xfrm>
          <a:prstGeom prst="rect">
            <a:avLst/>
          </a:prstGeom>
          <a:noFill/>
        </p:spPr>
        <p:txBody>
          <a:bodyPr wrap="square" rtlCol="0">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US" sz="2000" dirty="0"/>
              <a:t>when comparing with </a:t>
            </a:r>
            <a:r>
              <a:rPr lang="en-US" sz="2000" dirty="0" err="1"/>
              <a:t>SBA_Appv</a:t>
            </a:r>
            <a:r>
              <a:rPr lang="en-US" sz="2000" dirty="0"/>
              <a:t>, </a:t>
            </a:r>
            <a:r>
              <a:rPr lang="en-US" sz="2000" dirty="0" err="1"/>
              <a:t>GrAppv</a:t>
            </a:r>
            <a:r>
              <a:rPr lang="en-US" sz="2000" dirty="0"/>
              <a:t> and </a:t>
            </a:r>
            <a:r>
              <a:rPr lang="en-US" sz="2000" dirty="0" err="1"/>
              <a:t>DisbursementGross</a:t>
            </a:r>
            <a:r>
              <a:rPr lang="en-US" sz="2000" dirty="0"/>
              <a:t> variables, Disbursement gross variable is more informative. Why because, at the time of a customer reaches to the bank for loan request, the bank have no information about the </a:t>
            </a:r>
            <a:r>
              <a:rPr lang="en-US" sz="2000" dirty="0" err="1"/>
              <a:t>SBA_Appv</a:t>
            </a:r>
            <a:r>
              <a:rPr lang="en-US" sz="2000" dirty="0"/>
              <a:t>. So bank is considering that only the requested amount of that customer for risk prediction.</a:t>
            </a:r>
          </a:p>
          <a:p>
            <a:pPr marL="182880" indent="-182880" defTabSz="914400">
              <a:lnSpc>
                <a:spcPct val="90000"/>
              </a:lnSpc>
              <a:spcBef>
                <a:spcPts val="1200"/>
              </a:spcBef>
              <a:buClr>
                <a:schemeClr val="accent1">
                  <a:lumMod val="75000"/>
                </a:schemeClr>
              </a:buClr>
              <a:buSzPct val="85000"/>
              <a:buFont typeface="Wingdings" pitchFamily="2" charset="2"/>
              <a:buChar char="§"/>
            </a:pPr>
            <a:endParaRPr lang="en-US" sz="2000" dirty="0"/>
          </a:p>
          <a:p>
            <a:pPr marL="182880" indent="-182880" defTabSz="914400">
              <a:lnSpc>
                <a:spcPct val="90000"/>
              </a:lnSpc>
              <a:spcBef>
                <a:spcPts val="1200"/>
              </a:spcBef>
              <a:buClr>
                <a:schemeClr val="accent1">
                  <a:lumMod val="75000"/>
                </a:schemeClr>
              </a:buClr>
              <a:buSzPct val="85000"/>
              <a:buFont typeface="Wingdings" pitchFamily="2" charset="2"/>
              <a:buChar char="§"/>
            </a:pPr>
            <a:r>
              <a:rPr lang="en-US" sz="2000" dirty="0"/>
              <a:t>So dropping </a:t>
            </a:r>
            <a:r>
              <a:rPr lang="en-US" sz="2000" dirty="0" err="1"/>
              <a:t>GrAppv</a:t>
            </a:r>
            <a:r>
              <a:rPr lang="en-US" sz="2000" dirty="0"/>
              <a:t> and </a:t>
            </a:r>
            <a:r>
              <a:rPr lang="en-US" sz="2000" dirty="0" err="1"/>
              <a:t>SBA_Appv</a:t>
            </a:r>
            <a:r>
              <a:rPr lang="en-US" sz="2000" dirty="0"/>
              <a:t> from data for solving multicollinearity problem and it also fixed the duplication problem</a:t>
            </a:r>
            <a:r>
              <a:rPr lang="en-IN" sz="2000" dirty="0"/>
              <a:t>.</a:t>
            </a:r>
          </a:p>
          <a:p>
            <a:pPr marL="182880" indent="-182880" defTabSz="914400">
              <a:lnSpc>
                <a:spcPct val="90000"/>
              </a:lnSpc>
              <a:spcBef>
                <a:spcPts val="1200"/>
              </a:spcBef>
              <a:buClr>
                <a:schemeClr val="accent1">
                  <a:lumMod val="75000"/>
                </a:schemeClr>
              </a:buClr>
              <a:buSzPct val="85000"/>
              <a:buFont typeface="Wingdings" pitchFamily="2" charset="2"/>
              <a:buChar char="§"/>
            </a:pPr>
            <a:endParaRPr lang="en-IN" sz="2000" dirty="0"/>
          </a:p>
          <a:p>
            <a:pPr marL="182880" indent="-182880" defTabSz="914400">
              <a:lnSpc>
                <a:spcPct val="90000"/>
              </a:lnSpc>
              <a:spcBef>
                <a:spcPts val="1200"/>
              </a:spcBef>
              <a:buClr>
                <a:schemeClr val="accent1">
                  <a:lumMod val="75000"/>
                </a:schemeClr>
              </a:buClr>
              <a:buSzPct val="85000"/>
              <a:buFont typeface="Wingdings" pitchFamily="2" charset="2"/>
              <a:buChar char="§"/>
            </a:pPr>
            <a:r>
              <a:rPr lang="en-IN" sz="2000" dirty="0"/>
              <a:t>Dropping </a:t>
            </a:r>
            <a:r>
              <a:rPr lang="en-IN" sz="2000" dirty="0" err="1"/>
              <a:t>chargeoffprin</a:t>
            </a:r>
            <a:r>
              <a:rPr lang="en-IN" sz="2000" dirty="0"/>
              <a:t> column as this amount will not present when a customer ask for a loan to the bank</a:t>
            </a:r>
          </a:p>
          <a:p>
            <a:pPr marL="182880" indent="-182880" defTabSz="914400">
              <a:lnSpc>
                <a:spcPct val="90000"/>
              </a:lnSpc>
              <a:spcBef>
                <a:spcPts val="1200"/>
              </a:spcBef>
              <a:buClr>
                <a:schemeClr val="accent1">
                  <a:lumMod val="75000"/>
                </a:schemeClr>
              </a:buClr>
              <a:buSzPct val="85000"/>
              <a:buFont typeface="Wingdings" pitchFamily="2" charset="2"/>
              <a:buChar char="§"/>
            </a:pPr>
            <a:endParaRPr lang="en-US" sz="2000" dirty="0"/>
          </a:p>
        </p:txBody>
      </p:sp>
    </p:spTree>
    <p:extLst>
      <p:ext uri="{BB962C8B-B14F-4D97-AF65-F5344CB8AC3E}">
        <p14:creationId xmlns:p14="http://schemas.microsoft.com/office/powerpoint/2010/main" val="148554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1" y="522515"/>
            <a:ext cx="10462161" cy="5545776"/>
          </a:xfrm>
          <a:prstGeom prst="rect">
            <a:avLst/>
          </a:prstGeom>
          <a:noFill/>
        </p:spPr>
        <p:txBody>
          <a:bodyPr wrap="square" rtlCol="0">
            <a:spAutoFit/>
          </a:bodyPr>
          <a:lstStyle/>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561" y="1952254"/>
            <a:ext cx="5883456" cy="4787622"/>
          </a:xfrm>
          <a:prstGeom prst="rect">
            <a:avLst/>
          </a:prstGeom>
        </p:spPr>
      </p:pic>
      <p:sp>
        <p:nvSpPr>
          <p:cNvPr id="4" name="TextBox 3"/>
          <p:cNvSpPr txBox="1"/>
          <p:nvPr/>
        </p:nvSpPr>
        <p:spPr>
          <a:xfrm>
            <a:off x="2244436" y="819397"/>
            <a:ext cx="7030193" cy="369332"/>
          </a:xfrm>
          <a:prstGeom prst="rect">
            <a:avLst/>
          </a:prstGeom>
          <a:noFill/>
        </p:spPr>
        <p:txBody>
          <a:bodyPr wrap="square" rtlCol="0">
            <a:spAutoFit/>
          </a:bodyPr>
          <a:lstStyle/>
          <a:p>
            <a:endParaRPr lang="en-IN" dirty="0"/>
          </a:p>
        </p:txBody>
      </p:sp>
      <p:sp>
        <p:nvSpPr>
          <p:cNvPr id="5" name="TextBox 4"/>
          <p:cNvSpPr txBox="1"/>
          <p:nvPr/>
        </p:nvSpPr>
        <p:spPr>
          <a:xfrm>
            <a:off x="2232561" y="914219"/>
            <a:ext cx="7552707" cy="646331"/>
          </a:xfrm>
          <a:prstGeom prst="rect">
            <a:avLst/>
          </a:prstGeom>
          <a:noFill/>
        </p:spPr>
        <p:txBody>
          <a:bodyPr wrap="square" rtlCol="0">
            <a:spAutoFit/>
          </a:bodyPr>
          <a:lstStyle/>
          <a:p>
            <a:r>
              <a:rPr lang="en-IN" dirty="0"/>
              <a:t>Heatmap of correlation matrix after removing the </a:t>
            </a:r>
            <a:r>
              <a:rPr lang="en-IN" dirty="0" err="1"/>
              <a:t>GrAppv</a:t>
            </a:r>
            <a:r>
              <a:rPr lang="en-IN" dirty="0"/>
              <a:t> and </a:t>
            </a:r>
            <a:r>
              <a:rPr lang="en-IN" dirty="0" err="1"/>
              <a:t>SBA_apprv</a:t>
            </a:r>
            <a:r>
              <a:rPr lang="en-IN" dirty="0"/>
              <a:t> and </a:t>
            </a:r>
            <a:r>
              <a:rPr lang="en-IN" dirty="0" err="1"/>
              <a:t>chargeoffprin</a:t>
            </a:r>
            <a:r>
              <a:rPr lang="en-IN" dirty="0"/>
              <a:t>: multi </a:t>
            </a:r>
            <a:r>
              <a:rPr lang="en-IN" dirty="0" err="1"/>
              <a:t>collenearity</a:t>
            </a:r>
            <a:r>
              <a:rPr lang="en-IN" dirty="0"/>
              <a:t> problem solved.</a:t>
            </a:r>
          </a:p>
        </p:txBody>
      </p:sp>
    </p:spTree>
    <p:extLst>
      <p:ext uri="{BB962C8B-B14F-4D97-AF65-F5344CB8AC3E}">
        <p14:creationId xmlns:p14="http://schemas.microsoft.com/office/powerpoint/2010/main" val="85586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70" y="1175657"/>
            <a:ext cx="10343408" cy="5551713"/>
          </a:xfrm>
          <a:prstGeom prst="rect">
            <a:avLst/>
          </a:prstGeom>
        </p:spPr>
      </p:pic>
      <p:sp>
        <p:nvSpPr>
          <p:cNvPr id="3" name="TextBox 2"/>
          <p:cNvSpPr txBox="1"/>
          <p:nvPr/>
        </p:nvSpPr>
        <p:spPr>
          <a:xfrm>
            <a:off x="1496291" y="320634"/>
            <a:ext cx="8562109" cy="646331"/>
          </a:xfrm>
          <a:prstGeom prst="rect">
            <a:avLst/>
          </a:prstGeom>
          <a:noFill/>
        </p:spPr>
        <p:txBody>
          <a:bodyPr wrap="square" rtlCol="0">
            <a:spAutoFit/>
          </a:bodyPr>
          <a:lstStyle/>
          <a:p>
            <a:r>
              <a:rPr lang="en-IN" dirty="0" err="1"/>
              <a:t>Pairplot</a:t>
            </a:r>
            <a:r>
              <a:rPr lang="en-IN" dirty="0"/>
              <a:t> : For finding overlapping of dependent variable and relation between variables.</a:t>
            </a:r>
          </a:p>
        </p:txBody>
      </p:sp>
    </p:spTree>
    <p:extLst>
      <p:ext uri="{BB962C8B-B14F-4D97-AF65-F5344CB8AC3E}">
        <p14:creationId xmlns:p14="http://schemas.microsoft.com/office/powerpoint/2010/main" val="2022298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21869939"/>
              </p:ext>
            </p:extLst>
          </p:nvPr>
        </p:nvGraphicFramePr>
        <p:xfrm>
          <a:off x="938152" y="1318161"/>
          <a:ext cx="10034649" cy="3574471"/>
        </p:xfrm>
        <a:graphic>
          <a:graphicData uri="http://schemas.openxmlformats.org/drawingml/2006/table">
            <a:tbl>
              <a:tblPr/>
              <a:tblGrid>
                <a:gridCol w="1114961">
                  <a:extLst>
                    <a:ext uri="{9D8B030D-6E8A-4147-A177-3AD203B41FA5}">
                      <a16:colId xmlns:a16="http://schemas.microsoft.com/office/drawing/2014/main" val="20000"/>
                    </a:ext>
                  </a:extLst>
                </a:gridCol>
                <a:gridCol w="1114961">
                  <a:extLst>
                    <a:ext uri="{9D8B030D-6E8A-4147-A177-3AD203B41FA5}">
                      <a16:colId xmlns:a16="http://schemas.microsoft.com/office/drawing/2014/main" val="20001"/>
                    </a:ext>
                  </a:extLst>
                </a:gridCol>
                <a:gridCol w="1114961">
                  <a:extLst>
                    <a:ext uri="{9D8B030D-6E8A-4147-A177-3AD203B41FA5}">
                      <a16:colId xmlns:a16="http://schemas.microsoft.com/office/drawing/2014/main" val="20002"/>
                    </a:ext>
                  </a:extLst>
                </a:gridCol>
                <a:gridCol w="1114961">
                  <a:extLst>
                    <a:ext uri="{9D8B030D-6E8A-4147-A177-3AD203B41FA5}">
                      <a16:colId xmlns:a16="http://schemas.microsoft.com/office/drawing/2014/main" val="20003"/>
                    </a:ext>
                  </a:extLst>
                </a:gridCol>
                <a:gridCol w="1114961">
                  <a:extLst>
                    <a:ext uri="{9D8B030D-6E8A-4147-A177-3AD203B41FA5}">
                      <a16:colId xmlns:a16="http://schemas.microsoft.com/office/drawing/2014/main" val="20004"/>
                    </a:ext>
                  </a:extLst>
                </a:gridCol>
                <a:gridCol w="1114961">
                  <a:extLst>
                    <a:ext uri="{9D8B030D-6E8A-4147-A177-3AD203B41FA5}">
                      <a16:colId xmlns:a16="http://schemas.microsoft.com/office/drawing/2014/main" val="20005"/>
                    </a:ext>
                  </a:extLst>
                </a:gridCol>
                <a:gridCol w="1114961">
                  <a:extLst>
                    <a:ext uri="{9D8B030D-6E8A-4147-A177-3AD203B41FA5}">
                      <a16:colId xmlns:a16="http://schemas.microsoft.com/office/drawing/2014/main" val="20006"/>
                    </a:ext>
                  </a:extLst>
                </a:gridCol>
                <a:gridCol w="1114961">
                  <a:extLst>
                    <a:ext uri="{9D8B030D-6E8A-4147-A177-3AD203B41FA5}">
                      <a16:colId xmlns:a16="http://schemas.microsoft.com/office/drawing/2014/main" val="20007"/>
                    </a:ext>
                  </a:extLst>
                </a:gridCol>
                <a:gridCol w="1114961">
                  <a:extLst>
                    <a:ext uri="{9D8B030D-6E8A-4147-A177-3AD203B41FA5}">
                      <a16:colId xmlns:a16="http://schemas.microsoft.com/office/drawing/2014/main" val="20008"/>
                    </a:ext>
                  </a:extLst>
                </a:gridCol>
              </a:tblGrid>
              <a:tr h="555947">
                <a:tc>
                  <a:txBody>
                    <a:bodyPr/>
                    <a:lstStyle/>
                    <a:p>
                      <a:pPr algn="r" fontAlgn="ctr"/>
                      <a:endParaRPr lang="en-IN" sz="1400" b="1" dirty="0">
                        <a:effectLst/>
                      </a:endParaRPr>
                    </a:p>
                  </a:txBody>
                  <a:tcPr marL="90029" marR="90029" marT="45014" marB="45014" anchor="ctr">
                    <a:lnL>
                      <a:noFill/>
                    </a:lnL>
                    <a:lnR>
                      <a:noFill/>
                    </a:lnR>
                    <a:lnT>
                      <a:noFill/>
                    </a:lnT>
                    <a:lnB>
                      <a:noFill/>
                    </a:lnB>
                    <a:solidFill>
                      <a:srgbClr val="FFFFFF"/>
                    </a:solidFill>
                  </a:tcPr>
                </a:tc>
                <a:tc>
                  <a:txBody>
                    <a:bodyPr/>
                    <a:lstStyle/>
                    <a:p>
                      <a:pPr algn="r" fontAlgn="ctr"/>
                      <a:r>
                        <a:rPr lang="en-IN" sz="1400" b="1" dirty="0">
                          <a:effectLst/>
                        </a:rPr>
                        <a:t>count</a:t>
                      </a:r>
                    </a:p>
                  </a:txBody>
                  <a:tcPr marL="90029" marR="90029" marT="45014" marB="45014" anchor="ctr">
                    <a:lnL>
                      <a:noFill/>
                    </a:lnL>
                    <a:lnR>
                      <a:noFill/>
                    </a:lnR>
                    <a:lnT>
                      <a:noFill/>
                    </a:lnT>
                    <a:lnB>
                      <a:noFill/>
                    </a:lnB>
                    <a:solidFill>
                      <a:srgbClr val="FFFFFF"/>
                    </a:solidFill>
                  </a:tcPr>
                </a:tc>
                <a:tc>
                  <a:txBody>
                    <a:bodyPr/>
                    <a:lstStyle/>
                    <a:p>
                      <a:pPr algn="r" fontAlgn="ctr"/>
                      <a:r>
                        <a:rPr lang="en-IN" sz="1400" b="1" dirty="0">
                          <a:effectLst/>
                        </a:rPr>
                        <a:t>mean</a:t>
                      </a:r>
                    </a:p>
                  </a:txBody>
                  <a:tcPr marL="90029" marR="90029" marT="45014" marB="45014" anchor="ctr">
                    <a:lnL>
                      <a:noFill/>
                    </a:lnL>
                    <a:lnR>
                      <a:noFill/>
                    </a:lnR>
                    <a:lnT>
                      <a:noFill/>
                    </a:lnT>
                    <a:lnB>
                      <a:noFill/>
                    </a:lnB>
                    <a:solidFill>
                      <a:srgbClr val="FFFFFF"/>
                    </a:solidFill>
                  </a:tcPr>
                </a:tc>
                <a:tc>
                  <a:txBody>
                    <a:bodyPr/>
                    <a:lstStyle/>
                    <a:p>
                      <a:pPr algn="ctr" fontAlgn="ctr"/>
                      <a:r>
                        <a:rPr lang="en-IN" sz="1400" b="1" dirty="0" err="1">
                          <a:effectLst/>
                        </a:rPr>
                        <a:t>std</a:t>
                      </a:r>
                      <a:endParaRPr lang="en-IN" sz="1400" b="1" dirty="0">
                        <a:effectLst/>
                      </a:endParaRPr>
                    </a:p>
                  </a:txBody>
                  <a:tcPr marL="90029" marR="90029" marT="45014" marB="45014" anchor="ctr">
                    <a:lnL>
                      <a:noFill/>
                    </a:lnL>
                    <a:lnR>
                      <a:noFill/>
                    </a:lnR>
                    <a:lnT>
                      <a:noFill/>
                    </a:lnT>
                    <a:lnB>
                      <a:noFill/>
                    </a:lnB>
                    <a:solidFill>
                      <a:srgbClr val="FFFFFF"/>
                    </a:solidFill>
                  </a:tcPr>
                </a:tc>
                <a:tc>
                  <a:txBody>
                    <a:bodyPr/>
                    <a:lstStyle/>
                    <a:p>
                      <a:pPr algn="r" fontAlgn="ctr"/>
                      <a:r>
                        <a:rPr lang="en-IN" sz="1400" b="1" dirty="0">
                          <a:effectLst/>
                        </a:rPr>
                        <a:t>min</a:t>
                      </a:r>
                    </a:p>
                  </a:txBody>
                  <a:tcPr marL="90029" marR="90029" marT="45014" marB="45014" anchor="ctr">
                    <a:lnL>
                      <a:noFill/>
                    </a:lnL>
                    <a:lnR>
                      <a:noFill/>
                    </a:lnR>
                    <a:lnT>
                      <a:noFill/>
                    </a:lnT>
                    <a:lnB>
                      <a:noFill/>
                    </a:lnB>
                    <a:solidFill>
                      <a:srgbClr val="FFFFFF"/>
                    </a:solidFill>
                  </a:tcPr>
                </a:tc>
                <a:tc>
                  <a:txBody>
                    <a:bodyPr/>
                    <a:lstStyle/>
                    <a:p>
                      <a:pPr algn="r" fontAlgn="ctr"/>
                      <a:r>
                        <a:rPr lang="en-IN" sz="1400" b="1" dirty="0">
                          <a:effectLst/>
                        </a:rPr>
                        <a:t>25%</a:t>
                      </a:r>
                    </a:p>
                  </a:txBody>
                  <a:tcPr marL="90029" marR="90029" marT="45014" marB="45014" anchor="ctr">
                    <a:lnL>
                      <a:noFill/>
                    </a:lnL>
                    <a:lnR>
                      <a:noFill/>
                    </a:lnR>
                    <a:lnT>
                      <a:noFill/>
                    </a:lnT>
                    <a:lnB>
                      <a:noFill/>
                    </a:lnB>
                    <a:solidFill>
                      <a:srgbClr val="FFFFFF"/>
                    </a:solidFill>
                  </a:tcPr>
                </a:tc>
                <a:tc>
                  <a:txBody>
                    <a:bodyPr/>
                    <a:lstStyle/>
                    <a:p>
                      <a:pPr algn="r" fontAlgn="ctr"/>
                      <a:r>
                        <a:rPr lang="en-IN" sz="1400" b="1" dirty="0">
                          <a:effectLst/>
                        </a:rPr>
                        <a:t>50%</a:t>
                      </a:r>
                    </a:p>
                  </a:txBody>
                  <a:tcPr marL="90029" marR="90029" marT="45014" marB="45014" anchor="ctr">
                    <a:lnL>
                      <a:noFill/>
                    </a:lnL>
                    <a:lnR>
                      <a:noFill/>
                    </a:lnR>
                    <a:lnT>
                      <a:noFill/>
                    </a:lnT>
                    <a:lnB>
                      <a:noFill/>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a:effectLst/>
                        </a:rPr>
                        <a:t>75%</a:t>
                      </a:r>
                    </a:p>
                  </a:txBody>
                  <a:tcPr marL="90029" marR="90029" marT="45014" marB="45014" anchor="ctr">
                    <a:lnL>
                      <a:noFill/>
                    </a:lnL>
                    <a:lnR>
                      <a:noFill/>
                    </a:lnR>
                    <a:lnT>
                      <a:noFill/>
                    </a:lnT>
                    <a:lnB>
                      <a:noFill/>
                    </a:lnB>
                    <a:solidFill>
                      <a:srgbClr val="FFFFFF"/>
                    </a:solidFill>
                  </a:tcPr>
                </a:tc>
                <a:tc>
                  <a:txBody>
                    <a:bodyPr/>
                    <a:lstStyle/>
                    <a:p>
                      <a:pPr algn="r" fontAlgn="ctr"/>
                      <a:r>
                        <a:rPr lang="en-IN" sz="1400" b="1" dirty="0">
                          <a:effectLst/>
                        </a:rPr>
                        <a:t>max</a:t>
                      </a:r>
                    </a:p>
                  </a:txBody>
                  <a:tcPr marL="90029" marR="90029" marT="45014" marB="45014" anchor="ctr">
                    <a:lnL>
                      <a:noFill/>
                    </a:lnL>
                    <a:lnR w="12700" cmpd="sng">
                      <a:noFill/>
                      <a:prstDash val="solid"/>
                    </a:lnR>
                  </a:tcPr>
                </a:tc>
                <a:extLst>
                  <a:ext uri="{0D108BD9-81ED-4DB2-BD59-A6C34878D82A}">
                    <a16:rowId xmlns:a16="http://schemas.microsoft.com/office/drawing/2014/main" val="10000"/>
                  </a:ext>
                </a:extLst>
              </a:tr>
              <a:tr h="555947">
                <a:tc>
                  <a:txBody>
                    <a:bodyPr/>
                    <a:lstStyle/>
                    <a:p>
                      <a:pPr algn="r" fontAlgn="ctr"/>
                      <a:r>
                        <a:rPr lang="en-IN" sz="1400" b="1" dirty="0">
                          <a:effectLst/>
                        </a:rPr>
                        <a:t>Term</a:t>
                      </a:r>
                    </a:p>
                  </a:txBody>
                  <a:tcPr marL="90029" marR="90029" marT="45014" marB="45014" anchor="ctr">
                    <a:lnL>
                      <a:noFill/>
                    </a:lnL>
                    <a:lnR>
                      <a:noFill/>
                    </a:lnR>
                    <a:lnT>
                      <a:noFill/>
                    </a:lnT>
                    <a:lnB>
                      <a:noFill/>
                    </a:lnB>
                    <a:solidFill>
                      <a:srgbClr val="F5F5F5"/>
                    </a:solidFill>
                  </a:tcPr>
                </a:tc>
                <a:tc>
                  <a:txBody>
                    <a:bodyPr/>
                    <a:lstStyle/>
                    <a:p>
                      <a:pPr algn="r" fontAlgn="ctr"/>
                      <a:r>
                        <a:rPr lang="en-IN" sz="1200" dirty="0">
                          <a:effectLst/>
                        </a:rPr>
                        <a:t>149118.0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93.202772</a:t>
                      </a:r>
                    </a:p>
                  </a:txBody>
                  <a:tcPr marL="90029" marR="90029" marT="45014" marB="45014" anchor="ctr">
                    <a:lnL>
                      <a:noFill/>
                    </a:lnL>
                    <a:lnR>
                      <a:noFill/>
                    </a:lnR>
                    <a:lnT>
                      <a:noFill/>
                    </a:lnT>
                    <a:lnB>
                      <a:noFill/>
                    </a:lnB>
                    <a:solidFill>
                      <a:srgbClr val="F5F5F5"/>
                    </a:solidFill>
                  </a:tcPr>
                </a:tc>
                <a:tc>
                  <a:txBody>
                    <a:bodyPr/>
                    <a:lstStyle/>
                    <a:p>
                      <a:pPr algn="r" fontAlgn="ctr"/>
                      <a:r>
                        <a:rPr lang="en-IN" sz="1200" dirty="0">
                          <a:effectLst/>
                        </a:rPr>
                        <a:t>69.375185</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1.0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58.0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84.0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84.0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480.0</a:t>
                      </a:r>
                    </a:p>
                  </a:txBody>
                  <a:tcPr marL="90029" marR="90029" marT="45014" marB="45014" anchor="ctr">
                    <a:lnL>
                      <a:noFill/>
                    </a:lnL>
                    <a:lnR>
                      <a:noFill/>
                    </a:lnR>
                    <a:lnB>
                      <a:noFill/>
                    </a:lnB>
                    <a:solidFill>
                      <a:srgbClr val="F5F5F5"/>
                    </a:solidFill>
                  </a:tcPr>
                </a:tc>
                <a:extLst>
                  <a:ext uri="{0D108BD9-81ED-4DB2-BD59-A6C34878D82A}">
                    <a16:rowId xmlns:a16="http://schemas.microsoft.com/office/drawing/2014/main" val="10001"/>
                  </a:ext>
                </a:extLst>
              </a:tr>
              <a:tr h="794736">
                <a:tc>
                  <a:txBody>
                    <a:bodyPr/>
                    <a:lstStyle/>
                    <a:p>
                      <a:pPr algn="r" fontAlgn="ctr"/>
                      <a:r>
                        <a:rPr lang="en-IN" sz="1400" b="1" dirty="0" err="1">
                          <a:effectLst/>
                        </a:rPr>
                        <a:t>DisbursementGross</a:t>
                      </a:r>
                      <a:endParaRPr lang="en-IN" sz="1400" b="1" dirty="0">
                        <a:effectLst/>
                      </a:endParaRP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149118.0</a:t>
                      </a: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142115.994414</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218960.686316</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4000.0</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30000.0</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66600.0</a:t>
                      </a: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150000.0</a:t>
                      </a: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4029520.0</a:t>
                      </a:r>
                    </a:p>
                  </a:txBody>
                  <a:tcPr marL="90029" marR="90029" marT="45014" marB="45014" anchor="ctr">
                    <a:lnL>
                      <a:noFill/>
                    </a:lnL>
                    <a:lnR>
                      <a:noFill/>
                    </a:lnR>
                    <a:lnT>
                      <a:noFill/>
                    </a:lnT>
                    <a:lnB>
                      <a:noFill/>
                    </a:lnB>
                    <a:solidFill>
                      <a:srgbClr val="FFFFFF"/>
                    </a:solidFill>
                  </a:tcPr>
                </a:tc>
                <a:extLst>
                  <a:ext uri="{0D108BD9-81ED-4DB2-BD59-A6C34878D82A}">
                    <a16:rowId xmlns:a16="http://schemas.microsoft.com/office/drawing/2014/main" val="10002"/>
                  </a:ext>
                </a:extLst>
              </a:tr>
              <a:tr h="555947">
                <a:tc>
                  <a:txBody>
                    <a:bodyPr/>
                    <a:lstStyle/>
                    <a:p>
                      <a:pPr algn="r" fontAlgn="ctr"/>
                      <a:r>
                        <a:rPr lang="en-IN" sz="1400" b="1" dirty="0">
                          <a:effectLst/>
                        </a:rPr>
                        <a:t>NoEmp</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149118.0</a:t>
                      </a:r>
                    </a:p>
                  </a:txBody>
                  <a:tcPr marL="90029" marR="90029" marT="45014" marB="45014" anchor="ctr">
                    <a:lnL>
                      <a:noFill/>
                    </a:lnL>
                    <a:lnR>
                      <a:noFill/>
                    </a:lnR>
                    <a:lnT>
                      <a:noFill/>
                    </a:lnT>
                    <a:lnB>
                      <a:noFill/>
                    </a:lnB>
                    <a:solidFill>
                      <a:srgbClr val="F5F5F5"/>
                    </a:solidFill>
                  </a:tcPr>
                </a:tc>
                <a:tc>
                  <a:txBody>
                    <a:bodyPr/>
                    <a:lstStyle/>
                    <a:p>
                      <a:pPr algn="r" fontAlgn="ctr"/>
                      <a:r>
                        <a:rPr lang="en-IN" sz="1200" dirty="0">
                          <a:effectLst/>
                        </a:rPr>
                        <a:t>9.292285</a:t>
                      </a:r>
                    </a:p>
                  </a:txBody>
                  <a:tcPr marL="90029" marR="90029" marT="45014" marB="45014" anchor="ctr">
                    <a:lnL>
                      <a:noFill/>
                    </a:lnL>
                    <a:lnR>
                      <a:noFill/>
                    </a:lnR>
                    <a:lnT>
                      <a:noFill/>
                    </a:lnT>
                    <a:lnB>
                      <a:noFill/>
                    </a:lnB>
                    <a:solidFill>
                      <a:srgbClr val="F5F5F5"/>
                    </a:solidFill>
                  </a:tcPr>
                </a:tc>
                <a:tc>
                  <a:txBody>
                    <a:bodyPr/>
                    <a:lstStyle/>
                    <a:p>
                      <a:pPr algn="r" fontAlgn="ctr"/>
                      <a:r>
                        <a:rPr lang="en-IN" sz="1200" dirty="0">
                          <a:effectLst/>
                        </a:rPr>
                        <a:t>76.956490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0.0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2.0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4.0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8.0</a:t>
                      </a:r>
                    </a:p>
                  </a:txBody>
                  <a:tcPr marL="90029" marR="90029" marT="45014" marB="45014" anchor="ctr">
                    <a:lnL>
                      <a:noFill/>
                    </a:lnL>
                    <a:lnR>
                      <a:noFill/>
                    </a:lnR>
                    <a:lnT>
                      <a:noFill/>
                    </a:lnT>
                    <a:lnB>
                      <a:noFill/>
                    </a:lnB>
                    <a:solidFill>
                      <a:srgbClr val="F5F5F5"/>
                    </a:solidFill>
                  </a:tcPr>
                </a:tc>
                <a:tc>
                  <a:txBody>
                    <a:bodyPr/>
                    <a:lstStyle/>
                    <a:p>
                      <a:pPr algn="r" fontAlgn="ctr"/>
                      <a:r>
                        <a:rPr lang="en-IN" sz="1200">
                          <a:effectLst/>
                        </a:rPr>
                        <a:t>9999.0</a:t>
                      </a:r>
                    </a:p>
                  </a:txBody>
                  <a:tcPr marL="90029" marR="90029" marT="45014" marB="45014" anchor="ctr">
                    <a:lnL>
                      <a:noFill/>
                    </a:lnL>
                    <a:lnR>
                      <a:noFill/>
                    </a:lnR>
                    <a:lnT>
                      <a:noFill/>
                    </a:lnT>
                    <a:lnB>
                      <a:noFill/>
                    </a:lnB>
                    <a:solidFill>
                      <a:srgbClr val="F5F5F5"/>
                    </a:solidFill>
                  </a:tcPr>
                </a:tc>
                <a:extLst>
                  <a:ext uri="{0D108BD9-81ED-4DB2-BD59-A6C34878D82A}">
                    <a16:rowId xmlns:a16="http://schemas.microsoft.com/office/drawing/2014/main" val="10003"/>
                  </a:ext>
                </a:extLst>
              </a:tr>
              <a:tr h="555947">
                <a:tc>
                  <a:txBody>
                    <a:bodyPr/>
                    <a:lstStyle/>
                    <a:p>
                      <a:pPr algn="r" fontAlgn="ctr"/>
                      <a:r>
                        <a:rPr lang="en-IN" sz="1400" b="1" dirty="0">
                          <a:effectLst/>
                        </a:rPr>
                        <a:t>CreateJob</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149118.0</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1.281006</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10.980435</a:t>
                      </a: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0.0</a:t>
                      </a: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0.0</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0.0</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0.0</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3000.0</a:t>
                      </a:r>
                    </a:p>
                  </a:txBody>
                  <a:tcPr marL="90029" marR="90029" marT="45014" marB="45014" anchor="ctr">
                    <a:lnL>
                      <a:noFill/>
                    </a:lnL>
                    <a:lnR>
                      <a:noFill/>
                    </a:lnR>
                    <a:lnT>
                      <a:noFill/>
                    </a:lnT>
                    <a:lnB>
                      <a:noFill/>
                    </a:lnB>
                    <a:solidFill>
                      <a:srgbClr val="FFFFFF"/>
                    </a:solidFill>
                  </a:tcPr>
                </a:tc>
                <a:extLst>
                  <a:ext uri="{0D108BD9-81ED-4DB2-BD59-A6C34878D82A}">
                    <a16:rowId xmlns:a16="http://schemas.microsoft.com/office/drawing/2014/main" val="10004"/>
                  </a:ext>
                </a:extLst>
              </a:tr>
              <a:tr h="555947">
                <a:tc>
                  <a:txBody>
                    <a:bodyPr/>
                    <a:lstStyle/>
                    <a:p>
                      <a:pPr algn="r" fontAlgn="ctr"/>
                      <a:r>
                        <a:rPr lang="en-IN" sz="1400" b="1" dirty="0">
                          <a:effectLst/>
                        </a:rPr>
                        <a:t>RetainedJob</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149118.0</a:t>
                      </a: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3.686892</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27.756936</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0.0</a:t>
                      </a:r>
                    </a:p>
                  </a:txBody>
                  <a:tcPr marL="90029" marR="90029" marT="45014" marB="45014" anchor="ctr">
                    <a:lnL>
                      <a:noFill/>
                    </a:lnL>
                    <a:lnR>
                      <a:noFill/>
                    </a:lnR>
                    <a:lnT>
                      <a:noFill/>
                    </a:lnT>
                    <a:lnB>
                      <a:noFill/>
                    </a:lnB>
                    <a:solidFill>
                      <a:srgbClr val="FFFFFF"/>
                    </a:solidFill>
                  </a:tcPr>
                </a:tc>
                <a:tc>
                  <a:txBody>
                    <a:bodyPr/>
                    <a:lstStyle/>
                    <a:p>
                      <a:pPr algn="r" fontAlgn="ctr"/>
                      <a:r>
                        <a:rPr lang="en-IN" sz="1200">
                          <a:effectLst/>
                        </a:rPr>
                        <a:t>0.0</a:t>
                      </a: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1.0</a:t>
                      </a: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4.0</a:t>
                      </a:r>
                    </a:p>
                  </a:txBody>
                  <a:tcPr marL="90029" marR="90029" marT="45014" marB="45014" anchor="ctr">
                    <a:lnL>
                      <a:noFill/>
                    </a:lnL>
                    <a:lnR>
                      <a:noFill/>
                    </a:lnR>
                    <a:lnT>
                      <a:noFill/>
                    </a:lnT>
                    <a:lnB>
                      <a:noFill/>
                    </a:lnB>
                    <a:solidFill>
                      <a:srgbClr val="FFFFFF"/>
                    </a:solidFill>
                  </a:tcPr>
                </a:tc>
                <a:tc>
                  <a:txBody>
                    <a:bodyPr/>
                    <a:lstStyle/>
                    <a:p>
                      <a:pPr algn="r" fontAlgn="ctr"/>
                      <a:r>
                        <a:rPr lang="en-IN" sz="1200" dirty="0">
                          <a:effectLst/>
                        </a:rPr>
                        <a:t>9500.0</a:t>
                      </a:r>
                    </a:p>
                  </a:txBody>
                  <a:tcPr marL="90029" marR="90029" marT="45014" marB="45014" anchor="ctr">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
        <p:nvSpPr>
          <p:cNvPr id="3" name="TextBox 2"/>
          <p:cNvSpPr txBox="1"/>
          <p:nvPr/>
        </p:nvSpPr>
        <p:spPr>
          <a:xfrm>
            <a:off x="819397" y="403761"/>
            <a:ext cx="10818421" cy="369332"/>
          </a:xfrm>
          <a:prstGeom prst="rect">
            <a:avLst/>
          </a:prstGeom>
          <a:noFill/>
        </p:spPr>
        <p:txBody>
          <a:bodyPr wrap="square" rtlCol="0">
            <a:spAutoFit/>
          </a:bodyPr>
          <a:lstStyle/>
          <a:p>
            <a:r>
              <a:rPr lang="en-IN" dirty="0"/>
              <a:t>Summary statistics of numerical Variables: Measuring Distribution of the data.</a:t>
            </a:r>
          </a:p>
        </p:txBody>
      </p:sp>
      <p:sp>
        <p:nvSpPr>
          <p:cNvPr id="5" name="TextBox 4"/>
          <p:cNvSpPr txBox="1"/>
          <p:nvPr/>
        </p:nvSpPr>
        <p:spPr>
          <a:xfrm>
            <a:off x="819397" y="5035138"/>
            <a:ext cx="10450286" cy="1138773"/>
          </a:xfrm>
          <a:prstGeom prst="rect">
            <a:avLst/>
          </a:prstGeom>
          <a:noFill/>
        </p:spPr>
        <p:txBody>
          <a:bodyPr wrap="square" rtlCol="0">
            <a:spAutoFit/>
          </a:bodyPr>
          <a:lstStyle/>
          <a:p>
            <a:endParaRPr lang="en-IN" sz="1200" dirty="0"/>
          </a:p>
          <a:p>
            <a:pPr marL="171450" indent="-171450" algn="just">
              <a:buFont typeface="Arial" panose="020B0604020202020204" pitchFamily="34" charset="0"/>
              <a:buChar char="•"/>
            </a:pPr>
            <a:r>
              <a:rPr lang="en-IN" sz="1400" dirty="0"/>
              <a:t>Variables are Positively skewed .</a:t>
            </a:r>
          </a:p>
          <a:p>
            <a:pPr marL="171450" indent="-171450" algn="just">
              <a:buFont typeface="Arial" panose="020B0604020202020204" pitchFamily="34" charset="0"/>
              <a:buChar char="•"/>
            </a:pPr>
            <a:r>
              <a:rPr lang="en-IN" sz="1400" dirty="0"/>
              <a:t>In Variable CreateJob, 75% of the data is lies between zero.  So we have to check the importance of that variable with the output.</a:t>
            </a:r>
          </a:p>
          <a:p>
            <a:pPr marL="171450" indent="-171450" algn="just">
              <a:buFont typeface="Arial" panose="020B0604020202020204" pitchFamily="34" charset="0"/>
              <a:buChar char="•"/>
            </a:pPr>
            <a:r>
              <a:rPr lang="en-IN" sz="1400" dirty="0"/>
              <a:t>RetainedJob variable is highly affected by outlier problem. Because, the 74% is 4 and maximum is 9500 is too large.</a:t>
            </a:r>
          </a:p>
        </p:txBody>
      </p:sp>
    </p:spTree>
    <p:extLst>
      <p:ext uri="{BB962C8B-B14F-4D97-AF65-F5344CB8AC3E}">
        <p14:creationId xmlns:p14="http://schemas.microsoft.com/office/powerpoint/2010/main" val="3822684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2" y="318945"/>
            <a:ext cx="10735293" cy="646331"/>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chemeClr val="accent2">
                    <a:lumMod val="60000"/>
                    <a:lumOff val="40000"/>
                  </a:schemeClr>
                </a:solidFill>
              </a:rPr>
              <a:t>   Box Plot (For visualisation of outliers</a:t>
            </a:r>
            <a:r>
              <a:rPr lang="en-IN" dirty="0"/>
              <a:t>):</a:t>
            </a:r>
          </a:p>
          <a:p>
            <a:r>
              <a:rPr lang="en-IN" dirty="0"/>
              <a:t>	</a:t>
            </a: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076" y="1309328"/>
            <a:ext cx="3550797" cy="259139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743" y="1309327"/>
            <a:ext cx="3455355" cy="25358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1922" y="1261821"/>
            <a:ext cx="3455355" cy="256459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272" y="4086547"/>
            <a:ext cx="3550797" cy="232612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873" y="4086547"/>
            <a:ext cx="3420168" cy="2303433"/>
          </a:xfrm>
          <a:prstGeom prst="rect">
            <a:avLst/>
          </a:prstGeom>
        </p:spPr>
      </p:pic>
    </p:spTree>
    <p:extLst>
      <p:ext uri="{BB962C8B-B14F-4D97-AF65-F5344CB8AC3E}">
        <p14:creationId xmlns:p14="http://schemas.microsoft.com/office/powerpoint/2010/main" val="210976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899" y="760020"/>
            <a:ext cx="9904021" cy="2031325"/>
          </a:xfrm>
          <a:prstGeom prst="rect">
            <a:avLst/>
          </a:prstGeom>
          <a:noFill/>
        </p:spPr>
        <p:txBody>
          <a:bodyPr wrap="square" rtlCol="0">
            <a:spAutoFit/>
          </a:bodyPr>
          <a:lstStyle/>
          <a:p>
            <a:endParaRPr lang="en-IN" dirty="0"/>
          </a:p>
          <a:p>
            <a:pPr marL="285750" indent="-285750" algn="just">
              <a:buFont typeface="Arial" panose="020B0604020202020204" pitchFamily="34" charset="0"/>
              <a:buChar char="•"/>
            </a:pPr>
            <a:r>
              <a:rPr lang="en-IN" dirty="0"/>
              <a:t>Based on the box plot, CreateJob and RetainedJob are influenced by outliers compare with  NoEmp variable.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considering that, here we have no use of these three variables, so total number of Employees have high priority for model prediction. </a:t>
            </a:r>
          </a:p>
          <a:p>
            <a:pPr algn="just"/>
            <a:endParaRPr lang="en-IN" dirty="0"/>
          </a:p>
        </p:txBody>
      </p:sp>
    </p:spTree>
    <p:extLst>
      <p:ext uri="{BB962C8B-B14F-4D97-AF65-F5344CB8AC3E}">
        <p14:creationId xmlns:p14="http://schemas.microsoft.com/office/powerpoint/2010/main" val="750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a:xfrm>
            <a:off x="986721" y="1717646"/>
            <a:ext cx="10058400" cy="4505023"/>
          </a:xfrm>
        </p:spPr>
        <p:txBody>
          <a:bodyPr>
            <a:normAutofit/>
          </a:bodyPr>
          <a:lstStyle/>
          <a:p>
            <a:r>
              <a:rPr lang="en-IN" dirty="0"/>
              <a:t>Variables Taken for Model Building:</a:t>
            </a:r>
          </a:p>
          <a:p>
            <a:pPr marL="457200" indent="-457200">
              <a:buFont typeface="+mj-lt"/>
              <a:buAutoNum type="arabicPeriod"/>
            </a:pPr>
            <a:r>
              <a:rPr lang="en-IN" b="1" dirty="0" err="1"/>
              <a:t>DisbursementGross</a:t>
            </a:r>
            <a:endParaRPr lang="en-IN" b="1" dirty="0"/>
          </a:p>
          <a:p>
            <a:pPr marL="457200" indent="-457200">
              <a:buFont typeface="+mj-lt"/>
              <a:buAutoNum type="arabicPeriod"/>
            </a:pPr>
            <a:r>
              <a:rPr lang="en-IN" b="1" dirty="0"/>
              <a:t>Term</a:t>
            </a:r>
          </a:p>
          <a:p>
            <a:pPr marL="457200" indent="-457200">
              <a:buFont typeface="+mj-lt"/>
              <a:buAutoNum type="arabicPeriod"/>
            </a:pPr>
            <a:r>
              <a:rPr lang="en-IN" b="1" dirty="0"/>
              <a:t>NoEmp</a:t>
            </a:r>
          </a:p>
          <a:p>
            <a:pPr marL="457200" indent="-457200">
              <a:buFont typeface="+mj-lt"/>
              <a:buAutoNum type="arabicPeriod"/>
            </a:pPr>
            <a:r>
              <a:rPr lang="en-IN" b="1" dirty="0" err="1"/>
              <a:t>NewExist</a:t>
            </a:r>
            <a:endParaRPr lang="en-IN" b="1" dirty="0"/>
          </a:p>
          <a:p>
            <a:pPr marL="457200" indent="-457200">
              <a:buFont typeface="+mj-lt"/>
              <a:buAutoNum type="arabicPeriod"/>
            </a:pPr>
            <a:r>
              <a:rPr lang="en-IN" b="1" dirty="0" err="1"/>
              <a:t>FranchiseCode</a:t>
            </a:r>
            <a:endParaRPr lang="en-IN" b="1" dirty="0"/>
          </a:p>
          <a:p>
            <a:pPr marL="457200" indent="-457200">
              <a:buFont typeface="+mj-lt"/>
              <a:buAutoNum type="arabicPeriod"/>
            </a:pPr>
            <a:r>
              <a:rPr lang="en-IN" b="1" dirty="0" err="1"/>
              <a:t>UrbanRural</a:t>
            </a:r>
            <a:endParaRPr lang="en-IN" b="1" dirty="0"/>
          </a:p>
          <a:p>
            <a:pPr marL="457200" indent="-457200">
              <a:buFont typeface="+mj-lt"/>
              <a:buAutoNum type="arabicPeriod"/>
            </a:pPr>
            <a:r>
              <a:rPr lang="en-IN" b="1" dirty="0" err="1"/>
              <a:t>LowDoc</a:t>
            </a:r>
            <a:endParaRPr lang="en-IN" b="1" dirty="0"/>
          </a:p>
          <a:p>
            <a:pPr marL="457200" indent="-457200">
              <a:buFont typeface="+mj-lt"/>
              <a:buAutoNum type="arabicPeriod"/>
            </a:pPr>
            <a:r>
              <a:rPr lang="en-IN" b="1" dirty="0" err="1"/>
              <a:t>RevLineCr</a:t>
            </a:r>
            <a:endParaRPr lang="en-IN" b="1" dirty="0"/>
          </a:p>
          <a:p>
            <a:pPr marL="457200" indent="-457200">
              <a:buFont typeface="+mj-lt"/>
              <a:buAutoNum type="arabicPeriod"/>
            </a:pPr>
            <a:r>
              <a:rPr lang="en-IN" b="1" dirty="0" err="1"/>
              <a:t>MIS_Status</a:t>
            </a:r>
            <a:r>
              <a:rPr lang="en-IN" b="1" dirty="0"/>
              <a:t> (Output Variable)</a:t>
            </a:r>
          </a:p>
          <a:p>
            <a:pPr marL="0" indent="0">
              <a:buNone/>
            </a:pPr>
            <a:endParaRPr lang="en-IN" b="1" dirty="0"/>
          </a:p>
          <a:p>
            <a:pPr marL="457200" indent="-457200">
              <a:buFont typeface="+mj-lt"/>
              <a:buAutoNum type="arabicPeriod"/>
            </a:pPr>
            <a:endParaRPr lang="en-IN" b="1" dirty="0"/>
          </a:p>
          <a:p>
            <a:pPr marL="457200" indent="-457200">
              <a:buFont typeface="+mj-lt"/>
              <a:buAutoNum type="arabicPeriod"/>
            </a:pPr>
            <a:endParaRPr lang="en-IN" b="1" dirty="0"/>
          </a:p>
          <a:p>
            <a:pPr marL="457200" indent="-457200">
              <a:buFont typeface="+mj-lt"/>
              <a:buAutoNum type="arabicPeriod"/>
            </a:pPr>
            <a:endParaRPr lang="en-IN" b="1" dirty="0"/>
          </a:p>
          <a:p>
            <a:pPr marL="457200" indent="-457200">
              <a:buFont typeface="+mj-lt"/>
              <a:buAutoNum type="arabicPeriod"/>
            </a:pPr>
            <a:endParaRPr lang="en-IN" dirty="0"/>
          </a:p>
        </p:txBody>
      </p:sp>
    </p:spTree>
    <p:extLst>
      <p:ext uri="{BB962C8B-B14F-4D97-AF65-F5344CB8AC3E}">
        <p14:creationId xmlns:p14="http://schemas.microsoft.com/office/powerpoint/2010/main" val="26382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552" y="1164803"/>
            <a:ext cx="5997039" cy="3583505"/>
          </a:xfrm>
          <a:prstGeom prst="rect">
            <a:avLst/>
          </a:prstGeom>
        </p:spPr>
      </p:pic>
      <p:sp>
        <p:nvSpPr>
          <p:cNvPr id="3" name="TextBox 2"/>
          <p:cNvSpPr txBox="1"/>
          <p:nvPr/>
        </p:nvSpPr>
        <p:spPr>
          <a:xfrm>
            <a:off x="1365662" y="522514"/>
            <a:ext cx="9417133"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a:t>Count Plot of Output Variable: Visualisation of Imbalance of Train Data.</a:t>
            </a:r>
          </a:p>
        </p:txBody>
      </p:sp>
      <p:sp>
        <p:nvSpPr>
          <p:cNvPr id="4" name="TextBox 3"/>
          <p:cNvSpPr txBox="1"/>
          <p:nvPr/>
        </p:nvSpPr>
        <p:spPr>
          <a:xfrm>
            <a:off x="1365662" y="5021265"/>
            <a:ext cx="91558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t>After train-test ,the output data is imbalance in train </a:t>
            </a:r>
            <a:r>
              <a:rPr lang="en-IN" dirty="0" err="1"/>
              <a:t>data.So</a:t>
            </a:r>
            <a:r>
              <a:rPr lang="en-IN" dirty="0"/>
              <a:t>, before model building we have to treat the imbalance of the train data set. Using over Sampling technique called SMOTE.</a:t>
            </a:r>
          </a:p>
        </p:txBody>
      </p:sp>
    </p:spTree>
    <p:extLst>
      <p:ext uri="{BB962C8B-B14F-4D97-AF65-F5344CB8AC3E}">
        <p14:creationId xmlns:p14="http://schemas.microsoft.com/office/powerpoint/2010/main" val="222066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0025" y="475012"/>
            <a:ext cx="9215253" cy="400110"/>
          </a:xfrm>
          <a:prstGeom prst="rect">
            <a:avLst/>
          </a:prstGeom>
          <a:noFill/>
        </p:spPr>
        <p:txBody>
          <a:bodyPr wrap="square" rtlCol="0">
            <a:spAutoFit/>
          </a:bodyPr>
          <a:lstStyle/>
          <a:p>
            <a:pPr marL="285750" indent="-285750" algn="just">
              <a:buFont typeface="Wingdings" panose="05000000000000000000" pitchFamily="2" charset="2"/>
              <a:buChar char="q"/>
            </a:pPr>
            <a:r>
              <a:rPr lang="en-IN" sz="2000" dirty="0"/>
              <a:t>Models Created after SMOTE and Standard Scalar(with standardization)</a:t>
            </a:r>
          </a:p>
        </p:txBody>
      </p:sp>
      <p:sp>
        <p:nvSpPr>
          <p:cNvPr id="3" name="TextBox 2"/>
          <p:cNvSpPr txBox="1"/>
          <p:nvPr/>
        </p:nvSpPr>
        <p:spPr>
          <a:xfrm>
            <a:off x="950025" y="1294411"/>
            <a:ext cx="10224654" cy="5909310"/>
          </a:xfrm>
          <a:prstGeom prst="rect">
            <a:avLst/>
          </a:prstGeom>
          <a:noFill/>
        </p:spPr>
        <p:txBody>
          <a:bodyPr wrap="square" rtlCol="0">
            <a:spAutoFit/>
          </a:bodyPr>
          <a:lstStyle/>
          <a:p>
            <a:pPr marL="342900" indent="-342900" algn="just">
              <a:buFont typeface="Arial" panose="020B0604020202020204" pitchFamily="34" charset="0"/>
              <a:buChar char="•"/>
            </a:pPr>
            <a:r>
              <a:rPr lang="en-IN" dirty="0"/>
              <a:t>The distance measuring machine learning algorithms need standardization because these independent variables are in different scale. So, we are fixing the scaling issue with standardization technique.</a:t>
            </a:r>
          </a:p>
          <a:p>
            <a:pPr marL="342900" indent="-342900" algn="just">
              <a:buFont typeface="Arial" panose="020B0604020202020204" pitchFamily="34" charset="0"/>
              <a:buChar char="•"/>
            </a:pPr>
            <a:endParaRPr lang="en-IN" dirty="0"/>
          </a:p>
          <a:p>
            <a:pPr algn="just"/>
            <a:r>
              <a:rPr lang="en-IN" dirty="0"/>
              <a:t> </a:t>
            </a:r>
          </a:p>
          <a:p>
            <a:pPr marL="342900" indent="-342900" algn="just">
              <a:buFont typeface="Arial" panose="020B0604020202020204" pitchFamily="34" charset="0"/>
              <a:buChar char="•"/>
            </a:pPr>
            <a:r>
              <a:rPr lang="en-IN" dirty="0"/>
              <a:t>The below models have been completed after standardization :</a:t>
            </a:r>
          </a:p>
          <a:p>
            <a:pPr algn="just"/>
            <a:endParaRPr lang="en-IN" dirty="0"/>
          </a:p>
          <a:p>
            <a:pPr marL="342900" indent="-342900">
              <a:buFont typeface="+mj-lt"/>
              <a:buAutoNum type="arabicPeriod"/>
            </a:pPr>
            <a:r>
              <a:rPr lang="en-IN" dirty="0"/>
              <a:t>Logistic Regression</a:t>
            </a:r>
          </a:p>
          <a:p>
            <a:pPr marL="342900" indent="-342900">
              <a:buFont typeface="+mj-lt"/>
              <a:buAutoNum type="arabicPeriod"/>
            </a:pPr>
            <a:r>
              <a:rPr lang="en-IN" dirty="0"/>
              <a:t>KNN</a:t>
            </a:r>
          </a:p>
          <a:p>
            <a:pPr marL="342900" indent="-342900">
              <a:buFont typeface="+mj-lt"/>
              <a:buAutoNum type="arabicPeriod"/>
            </a:pPr>
            <a:r>
              <a:rPr lang="en-IN" dirty="0"/>
              <a:t>SVM</a:t>
            </a:r>
          </a:p>
          <a:p>
            <a:pPr marL="342900" indent="-342900">
              <a:buFont typeface="+mj-lt"/>
              <a:buAutoNum type="arabicPeriod"/>
            </a:pPr>
            <a:r>
              <a:rPr lang="en-IN" dirty="0"/>
              <a:t>Naive Bayes</a:t>
            </a:r>
          </a:p>
          <a:p>
            <a:endParaRPr lang="en-IN" dirty="0"/>
          </a:p>
          <a:p>
            <a:pPr marL="285750" indent="-285750">
              <a:buFont typeface="Arial" panose="020B0604020202020204" pitchFamily="34" charset="0"/>
              <a:buChar char="•"/>
            </a:pPr>
            <a:r>
              <a:rPr lang="en-IN" dirty="0"/>
              <a:t>Models completed without </a:t>
            </a:r>
            <a:r>
              <a:rPr lang="en-IN" sz="1800" dirty="0"/>
              <a:t>Standardization</a:t>
            </a:r>
          </a:p>
          <a:p>
            <a:endParaRPr lang="en-IN" dirty="0"/>
          </a:p>
          <a:p>
            <a:pPr marL="342900" indent="-342900">
              <a:buFont typeface="+mj-lt"/>
              <a:buAutoNum type="arabicPeriod"/>
            </a:pPr>
            <a:r>
              <a:rPr lang="en-IN" dirty="0"/>
              <a:t>Decision Tree</a:t>
            </a:r>
          </a:p>
          <a:p>
            <a:pPr marL="342900" indent="-342900">
              <a:buFont typeface="+mj-lt"/>
              <a:buAutoNum type="arabicPeriod"/>
            </a:pPr>
            <a:r>
              <a:rPr lang="en-IN" dirty="0"/>
              <a:t>Random Forest</a:t>
            </a:r>
          </a:p>
          <a:p>
            <a:pPr marL="342900" indent="-342900">
              <a:buFont typeface="+mj-lt"/>
              <a:buAutoNum type="arabicPeriod"/>
            </a:pPr>
            <a:r>
              <a:rPr lang="en-IN" dirty="0"/>
              <a:t>XGB</a:t>
            </a:r>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algn="just"/>
            <a:endParaRPr lang="en-IN" dirty="0"/>
          </a:p>
          <a:p>
            <a:pPr marL="342900" indent="-342900" algn="just">
              <a:buFont typeface="+mj-lt"/>
              <a:buAutoNum type="arabicPeriod"/>
            </a:pPr>
            <a:endParaRPr lang="en-IN" dirty="0"/>
          </a:p>
        </p:txBody>
      </p:sp>
    </p:spTree>
    <p:extLst>
      <p:ext uri="{BB962C8B-B14F-4D97-AF65-F5344CB8AC3E}">
        <p14:creationId xmlns:p14="http://schemas.microsoft.com/office/powerpoint/2010/main" val="13114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985E-AAE7-479F-9DA2-D6390E31E08B}"/>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507E9B7E-DFD8-4F80-9F80-14A952FC5CA2}"/>
              </a:ext>
            </a:extLst>
          </p:cNvPr>
          <p:cNvSpPr>
            <a:spLocks noGrp="1"/>
          </p:cNvSpPr>
          <p:nvPr>
            <p:ph idx="1"/>
          </p:nvPr>
        </p:nvSpPr>
        <p:spPr/>
        <p:txBody>
          <a:bodyPr>
            <a:normAutofit/>
          </a:bodyPr>
          <a:lstStyle/>
          <a:p>
            <a:r>
              <a:rPr lang="en-US" sz="1800" dirty="0"/>
              <a:t>A Bank accepts deposits from customers and from the corpus thus available, it lends to Borrowers who want to carry out certain Business activities for Growth and Profit. It is often seen that due to some reasons like failure of Business, the company making losses or the company becoming delinquent/bankrupt the loans are either not Paid in full or are Charged-off or are written off. The Bank is thus faced with the problem of identifying those Borrowers who can pay up in full and not lending to borrowers who are likely to default.</a:t>
            </a:r>
          </a:p>
          <a:p>
            <a:r>
              <a:rPr lang="en-IN" sz="1800" dirty="0"/>
              <a:t>At the time of giving loan to a new customer or a company, the bank needs to know the chance of getting risk on loan repayment, based on some relevant information.</a:t>
            </a:r>
            <a:endParaRPr lang="en-US" sz="1800" dirty="0"/>
          </a:p>
          <a:p>
            <a:r>
              <a:rPr lang="en-US" sz="1800" dirty="0"/>
              <a:t>Predicting the chance of risk is more relevant before giving the loan. So, it reduces the risk of profit &amp; loss of the bank. </a:t>
            </a:r>
          </a:p>
          <a:p>
            <a:r>
              <a:rPr lang="en-IN" sz="1800" dirty="0"/>
              <a:t>When the prediction is showing high risk, the bank have to collect more information about the background of that particular company. Then bank will decide to give the loan or not.</a:t>
            </a:r>
          </a:p>
        </p:txBody>
      </p:sp>
    </p:spTree>
    <p:extLst>
      <p:ext uri="{BB962C8B-B14F-4D97-AF65-F5344CB8AC3E}">
        <p14:creationId xmlns:p14="http://schemas.microsoft.com/office/powerpoint/2010/main" val="163219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413165" y="1349167"/>
            <a:ext cx="9761516" cy="1684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XGBClassifier</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base_score</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=0.5, booster='</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gbtree</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colsample_bylevel</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colsample_bynode</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a:t>
            </a:r>
            <a:r>
              <a:rPr kumimoji="0" 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000" dirty="0">
                <a:solidFill>
                  <a:srgbClr val="000000"/>
                </a:solidFill>
                <a:latin typeface="Courier New" panose="02070309020205020404" pitchFamily="49" charset="0"/>
                <a:cs typeface="Courier New" panose="02070309020205020404" pitchFamily="49" charset="0"/>
              </a:rPr>
              <a:t>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colsample_bytree</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gamma=0,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gpu_id</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importance_type</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='gain',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interaction_constraints</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dirty="0">
                <a:solidFill>
                  <a:srgbClr val="000000"/>
                </a:solidFill>
                <a:latin typeface="Courier New" panose="02070309020205020404" pitchFamily="49" charset="0"/>
                <a:cs typeface="Courier New" panose="02070309020205020404" pitchFamily="49" charset="0"/>
              </a:rPr>
              <a:t>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learning_rate</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=0.300000012,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max_delta_step</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max_depth</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min_child_weight</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=5, missing=nan,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monotone_constraints</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n_estimators</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=109,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n_jobs</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num_parallel_tree</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a:t>
            </a:r>
          </a:p>
          <a:p>
            <a:pPr marL="0" marR="0" lvl="0" indent="0" algn="just" defTabSz="914400" rtl="0" eaLnBrk="0" fontAlgn="base" latinLnBrk="0" hangingPunct="0">
              <a:lnSpc>
                <a:spcPct val="150000"/>
              </a:lnSpc>
              <a:spcBef>
                <a:spcPct val="0"/>
              </a:spcBef>
              <a:spcAft>
                <a:spcPct val="0"/>
              </a:spcAft>
              <a:buClrTx/>
              <a:buSzTx/>
              <a:buFontTx/>
              <a:buNone/>
              <a:tabLst/>
            </a:pPr>
            <a:r>
              <a:rPr lang="en-US" sz="1200" dirty="0">
                <a:solidFill>
                  <a:srgbClr val="000000"/>
                </a:solidFill>
                <a:latin typeface="Courier New" panose="02070309020205020404" pitchFamily="49" charset="0"/>
                <a:cs typeface="Courier New" panose="02070309020205020404" pitchFamily="49" charset="0"/>
              </a:rPr>
              <a:t>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random_state</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reg_alpha</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reg_lambda</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=1,scale_pos_weight=2,subsample=1,</a:t>
            </a:r>
          </a:p>
          <a:p>
            <a:pPr marL="0" marR="0" lvl="0" indent="0" algn="just" defTabSz="914400" rtl="0" eaLnBrk="0" fontAlgn="base" latinLnBrk="0" hangingPunct="0">
              <a:lnSpc>
                <a:spcPct val="150000"/>
              </a:lnSpc>
              <a:spcBef>
                <a:spcPct val="0"/>
              </a:spcBef>
              <a:spcAft>
                <a:spcPct val="0"/>
              </a:spcAft>
              <a:buClrTx/>
              <a:buSzTx/>
              <a:buFontTx/>
              <a:buNone/>
              <a:tabLst/>
            </a:pPr>
            <a:r>
              <a:rPr lang="en-US" sz="1200" dirty="0">
                <a:solidFill>
                  <a:srgbClr val="000000"/>
                </a:solidFill>
                <a:latin typeface="Courier New" panose="02070309020205020404" pitchFamily="49" charset="0"/>
                <a:cs typeface="Courier New" panose="02070309020205020404" pitchFamily="49" charset="0"/>
              </a:rPr>
              <a:t>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tree_method</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='exact', </a:t>
            </a:r>
            <a:r>
              <a:rPr kumimoji="0" 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validate_parameters</a:t>
            </a:r>
            <a:r>
              <a:rPr kumimoji="0" 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verbosity=None)</a:t>
            </a:r>
            <a:r>
              <a:rPr kumimoji="0" lang="en-US" sz="1200" b="0" i="0" u="none" strike="noStrike" cap="none" normalizeH="0" baseline="0" dirty="0">
                <a:ln>
                  <a:noFill/>
                </a:ln>
                <a:solidFill>
                  <a:schemeClr val="tx1"/>
                </a:solidFill>
                <a:effectLst/>
              </a:rPr>
              <a:t> </a:t>
            </a: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3" name="TextBox 2"/>
          <p:cNvSpPr txBox="1"/>
          <p:nvPr/>
        </p:nvSpPr>
        <p:spPr>
          <a:xfrm>
            <a:off x="1116281" y="724395"/>
            <a:ext cx="9892145"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a:t>Selected Model: XGB classifier with parameter tuning</a:t>
            </a:r>
          </a:p>
        </p:txBody>
      </p:sp>
    </p:spTree>
    <p:extLst>
      <p:ext uri="{BB962C8B-B14F-4D97-AF65-F5344CB8AC3E}">
        <p14:creationId xmlns:p14="http://schemas.microsoft.com/office/powerpoint/2010/main" val="291944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286" y="4132613"/>
            <a:ext cx="9595262" cy="2031325"/>
          </a:xfrm>
          <a:prstGeom prst="rect">
            <a:avLst/>
          </a:prstGeom>
          <a:noFill/>
        </p:spPr>
        <p:txBody>
          <a:bodyPr wrap="square" rtlCol="0">
            <a:spAutoFit/>
          </a:bodyPr>
          <a:lstStyle/>
          <a:p>
            <a:pPr marL="342900" indent="-342900">
              <a:buFont typeface="+mj-lt"/>
              <a:buAutoNum type="arabicPeriod"/>
            </a:pPr>
            <a:r>
              <a:rPr lang="en-US" dirty="0"/>
              <a:t>Based on the following confusion matrix of model, the accuracy of correct prediction of low risk is = (20391)/(20391+1549) *100 = 92.939%</a:t>
            </a:r>
          </a:p>
          <a:p>
            <a:pPr marL="342900" indent="-342900">
              <a:buFont typeface="+mj-lt"/>
              <a:buAutoNum type="arabicPeriod"/>
            </a:pPr>
            <a:r>
              <a:rPr lang="en-US" dirty="0"/>
              <a:t>Correct prediction of high risk is = (7386)/(7386+498) *100 = 93.68 %</a:t>
            </a:r>
          </a:p>
          <a:p>
            <a:r>
              <a:rPr lang="en-US" dirty="0"/>
              <a:t>	</a:t>
            </a:r>
          </a:p>
          <a:p>
            <a:r>
              <a:rPr lang="en-US" dirty="0"/>
              <a:t>So, selecting this Model for deployment.</a:t>
            </a:r>
          </a:p>
          <a:p>
            <a:endParaRPr lang="en-US" dirty="0"/>
          </a:p>
          <a:p>
            <a:endParaRPr lang="en-IN" dirty="0"/>
          </a:p>
        </p:txBody>
      </p:sp>
      <p:sp>
        <p:nvSpPr>
          <p:cNvPr id="7" name="Rectangle 1"/>
          <p:cNvSpPr>
            <a:spLocks noChangeArrowheads="1"/>
          </p:cNvSpPr>
          <p:nvPr/>
        </p:nvSpPr>
        <p:spPr bwMode="auto">
          <a:xfrm>
            <a:off x="1472539" y="2097939"/>
            <a:ext cx="9298379"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confusion_matrix</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of train data is :	[[82384 </a:t>
            </a:r>
            <a:r>
              <a:rPr kumimoji="0" 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5786</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2285</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85885]]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Gradient Boosting Model Accuracy in train dataset is : </a:t>
            </a:r>
            <a:r>
              <a:rPr kumimoji="0" 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0.954</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confusion_matrix</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of test data is : 	[[20391 </a:t>
            </a:r>
            <a:r>
              <a:rPr kumimoji="0" 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1549</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498</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7386]]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Gradient Boosting Model Accuracy in test dataset is : </a:t>
            </a:r>
            <a:r>
              <a:rPr kumimoji="0" 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0.931</a:t>
            </a:r>
            <a:endParaRPr kumimoji="0" lang="en-US" sz="1400" b="1"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1472539" y="1417482"/>
            <a:ext cx="954107" cy="369332"/>
          </a:xfrm>
          <a:prstGeom prst="rect">
            <a:avLst/>
          </a:prstGeom>
        </p:spPr>
        <p:txBody>
          <a:bodyPr wrap="none">
            <a:spAutoFit/>
          </a:bodyPr>
          <a:lstStyle/>
          <a:p>
            <a:r>
              <a:rPr lang="en-IN" dirty="0"/>
              <a:t>Result :</a:t>
            </a:r>
          </a:p>
        </p:txBody>
      </p:sp>
    </p:spTree>
    <p:extLst>
      <p:ext uri="{BB962C8B-B14F-4D97-AF65-F5344CB8AC3E}">
        <p14:creationId xmlns:p14="http://schemas.microsoft.com/office/powerpoint/2010/main" val="66059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9408" y="1056904"/>
            <a:ext cx="9904021" cy="2585323"/>
          </a:xfrm>
          <a:prstGeom prst="rect">
            <a:avLst/>
          </a:prstGeom>
          <a:noFill/>
        </p:spPr>
        <p:txBody>
          <a:bodyPr wrap="square" rtlCol="0">
            <a:spAutoFit/>
          </a:bodyPr>
          <a:lstStyle/>
          <a:p>
            <a:pPr marL="285750" indent="-285750">
              <a:buFont typeface="Wingdings" panose="05000000000000000000" pitchFamily="2" charset="2"/>
              <a:buChar char="q"/>
            </a:pPr>
            <a:r>
              <a:rPr lang="en-IN" dirty="0"/>
              <a:t>Deployment Steps:</a:t>
            </a:r>
          </a:p>
          <a:p>
            <a:endParaRPr lang="en-IN" dirty="0"/>
          </a:p>
          <a:p>
            <a:pPr marL="400050" indent="-400050">
              <a:buFont typeface="+mj-lt"/>
              <a:buAutoNum type="romanUcPeriod"/>
            </a:pPr>
            <a:r>
              <a:rPr lang="en-IN" b="1" dirty="0"/>
              <a:t>templates/index.html</a:t>
            </a:r>
          </a:p>
          <a:p>
            <a:pPr marL="400050" indent="-400050">
              <a:buFont typeface="+mj-lt"/>
              <a:buAutoNum type="romanUcPeriod"/>
            </a:pPr>
            <a:r>
              <a:rPr lang="en-IN" b="1" dirty="0"/>
              <a:t>static/style.css</a:t>
            </a:r>
          </a:p>
          <a:p>
            <a:pPr marL="400050" indent="-400050">
              <a:buFont typeface="+mj-lt"/>
              <a:buAutoNum type="romanUcPeriod"/>
            </a:pPr>
            <a:r>
              <a:rPr lang="en-IN" b="1" dirty="0"/>
              <a:t>app.py</a:t>
            </a:r>
          </a:p>
          <a:p>
            <a:pPr marL="400050" indent="-400050">
              <a:buFont typeface="+mj-lt"/>
              <a:buAutoNum type="romanUcPeriod"/>
            </a:pPr>
            <a:r>
              <a:rPr lang="en-IN" b="1" dirty="0" err="1"/>
              <a:t>Procfile</a:t>
            </a:r>
            <a:endParaRPr lang="en-IN" b="1" dirty="0"/>
          </a:p>
          <a:p>
            <a:pPr marL="400050" indent="-400050">
              <a:buFont typeface="+mj-lt"/>
              <a:buAutoNum type="romanUcPeriod"/>
            </a:pPr>
            <a:r>
              <a:rPr lang="en-IN" b="1" dirty="0"/>
              <a:t>requirements.txt</a:t>
            </a:r>
          </a:p>
          <a:p>
            <a:pPr marL="400050" indent="-400050">
              <a:buFont typeface="+mj-lt"/>
              <a:buAutoNum type="romanUcPeriod"/>
            </a:pPr>
            <a:r>
              <a:rPr lang="en-IN" b="1" dirty="0"/>
              <a:t>Attach files with </a:t>
            </a:r>
            <a:r>
              <a:rPr lang="en-IN" b="1" dirty="0" err="1"/>
              <a:t>Github</a:t>
            </a:r>
            <a:endParaRPr lang="en-IN" b="1" dirty="0"/>
          </a:p>
          <a:p>
            <a:pPr marL="400050" indent="-400050">
              <a:buFont typeface="+mj-lt"/>
              <a:buAutoNum type="romanUcPeriod"/>
            </a:pPr>
            <a:r>
              <a:rPr lang="en-IN" b="1" dirty="0" err="1"/>
              <a:t>Heroku</a:t>
            </a:r>
            <a:r>
              <a:rPr lang="en-IN" b="1" dirty="0"/>
              <a:t> web app deployment.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515" y="1938014"/>
            <a:ext cx="4411362" cy="4767430"/>
          </a:xfrm>
          <a:prstGeom prst="rect">
            <a:avLst/>
          </a:prstGeom>
        </p:spPr>
      </p:pic>
      <p:sp>
        <p:nvSpPr>
          <p:cNvPr id="4" name="TextBox 3"/>
          <p:cNvSpPr txBox="1"/>
          <p:nvPr/>
        </p:nvSpPr>
        <p:spPr>
          <a:xfrm>
            <a:off x="6425515" y="1291683"/>
            <a:ext cx="8253351" cy="646331"/>
          </a:xfrm>
          <a:prstGeom prst="rect">
            <a:avLst/>
          </a:prstGeom>
          <a:noFill/>
        </p:spPr>
        <p:txBody>
          <a:bodyPr wrap="square" rtlCol="0">
            <a:spAutoFit/>
          </a:bodyPr>
          <a:lstStyle/>
          <a:p>
            <a:r>
              <a:rPr lang="en-IN" dirty="0"/>
              <a:t>Final </a:t>
            </a:r>
            <a:r>
              <a:rPr lang="en-IN" dirty="0" err="1"/>
              <a:t>heroku</a:t>
            </a:r>
            <a:r>
              <a:rPr lang="en-IN" dirty="0"/>
              <a:t> app page:</a:t>
            </a:r>
          </a:p>
          <a:p>
            <a:r>
              <a:rPr lang="en-IN" dirty="0">
                <a:solidFill>
                  <a:srgbClr val="FF0000"/>
                </a:solidFill>
              </a:rPr>
              <a:t>http://customer-default-prediction.herokuapp.com/</a:t>
            </a:r>
          </a:p>
        </p:txBody>
      </p:sp>
    </p:spTree>
    <p:extLst>
      <p:ext uri="{BB962C8B-B14F-4D97-AF65-F5344CB8AC3E}">
        <p14:creationId xmlns:p14="http://schemas.microsoft.com/office/powerpoint/2010/main" val="93791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E65B-D1E5-4FA3-B630-EB7EED86EB34}"/>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A16990B7-2EE0-4B86-9087-A8F01DE10BB3}"/>
              </a:ext>
            </a:extLst>
          </p:cNvPr>
          <p:cNvSpPr>
            <a:spLocks noGrp="1"/>
          </p:cNvSpPr>
          <p:nvPr>
            <p:ph idx="1"/>
          </p:nvPr>
        </p:nvSpPr>
        <p:spPr/>
        <p:txBody>
          <a:bodyPr>
            <a:normAutofit/>
          </a:bodyPr>
          <a:lstStyle/>
          <a:p>
            <a:pPr marL="0" indent="0">
              <a:buNone/>
            </a:pPr>
            <a:r>
              <a:rPr lang="en-US" sz="2000" dirty="0"/>
              <a:t>The objective of the analysis is to predict whether the customer will fall under loan default or not. </a:t>
            </a:r>
          </a:p>
          <a:p>
            <a:pPr marL="0" indent="0">
              <a:buNone/>
            </a:pPr>
            <a:r>
              <a:rPr lang="en-US" dirty="0"/>
              <a:t>	</a:t>
            </a:r>
          </a:p>
          <a:p>
            <a:pPr marL="0" indent="0">
              <a:buNone/>
            </a:pPr>
            <a:endParaRPr lang="en-US" sz="2000" dirty="0"/>
          </a:p>
        </p:txBody>
      </p:sp>
    </p:spTree>
    <p:extLst>
      <p:ext uri="{BB962C8B-B14F-4D97-AF65-F5344CB8AC3E}">
        <p14:creationId xmlns:p14="http://schemas.microsoft.com/office/powerpoint/2010/main" val="428112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AF29-7ACA-45BE-8FEA-0E8536B34EBE}"/>
              </a:ext>
            </a:extLst>
          </p:cNvPr>
          <p:cNvSpPr>
            <a:spLocks noGrp="1"/>
          </p:cNvSpPr>
          <p:nvPr>
            <p:ph type="title"/>
          </p:nvPr>
        </p:nvSpPr>
        <p:spPr>
          <a:xfrm>
            <a:off x="1562100" y="596920"/>
            <a:ext cx="8770571" cy="1560716"/>
          </a:xfrm>
        </p:spPr>
        <p:txBody>
          <a:bodyPr/>
          <a:lstStyle/>
          <a:p>
            <a:r>
              <a:rPr lang="en-IN" dirty="0"/>
              <a:t>PROJECT ARCHITECTURE</a:t>
            </a:r>
          </a:p>
        </p:txBody>
      </p:sp>
      <p:graphicFrame>
        <p:nvGraphicFramePr>
          <p:cNvPr id="10" name="Content Placeholder 9">
            <a:extLst>
              <a:ext uri="{FF2B5EF4-FFF2-40B4-BE49-F238E27FC236}">
                <a16:creationId xmlns:a16="http://schemas.microsoft.com/office/drawing/2014/main" id="{C656C434-BC6B-4F22-B421-36A2E01AA0BB}"/>
              </a:ext>
            </a:extLst>
          </p:cNvPr>
          <p:cNvGraphicFramePr>
            <a:graphicFrameLocks noGrp="1"/>
          </p:cNvGraphicFramePr>
          <p:nvPr>
            <p:ph idx="1"/>
            <p:extLst>
              <p:ext uri="{D42A27DB-BD31-4B8C-83A1-F6EECF244321}">
                <p14:modId xmlns:p14="http://schemas.microsoft.com/office/powerpoint/2010/main" val="605276942"/>
              </p:ext>
            </p:extLst>
          </p:nvPr>
        </p:nvGraphicFramePr>
        <p:xfrm>
          <a:off x="1561733" y="2457449"/>
          <a:ext cx="8770938" cy="358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87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397-94E6-4586-8ABC-1BC3A5A91EFE}"/>
              </a:ext>
            </a:extLst>
          </p:cNvPr>
          <p:cNvSpPr>
            <a:spLocks noGrp="1"/>
          </p:cNvSpPr>
          <p:nvPr>
            <p:ph type="title"/>
          </p:nvPr>
        </p:nvSpPr>
        <p:spPr>
          <a:xfrm>
            <a:off x="838200" y="50273"/>
            <a:ext cx="10515600" cy="439207"/>
          </a:xfrm>
        </p:spPr>
        <p:txBody>
          <a:bodyPr>
            <a:noAutofit/>
          </a:bodyPr>
          <a:lstStyle/>
          <a:p>
            <a:r>
              <a:rPr lang="en-IN" sz="3600" dirty="0"/>
              <a:t>DATA Cleaning                                </a:t>
            </a:r>
          </a:p>
        </p:txBody>
      </p:sp>
      <p:sp>
        <p:nvSpPr>
          <p:cNvPr id="3" name="Content Placeholder 2">
            <a:extLst>
              <a:ext uri="{FF2B5EF4-FFF2-40B4-BE49-F238E27FC236}">
                <a16:creationId xmlns:a16="http://schemas.microsoft.com/office/drawing/2014/main" id="{AA0EC2FD-37CA-4207-80E1-BFE0DC721D60}"/>
              </a:ext>
            </a:extLst>
          </p:cNvPr>
          <p:cNvSpPr>
            <a:spLocks noGrp="1"/>
          </p:cNvSpPr>
          <p:nvPr>
            <p:ph idx="1"/>
          </p:nvPr>
        </p:nvSpPr>
        <p:spPr>
          <a:xfrm>
            <a:off x="838200" y="1320800"/>
            <a:ext cx="10515600" cy="4903788"/>
          </a:xfrm>
        </p:spPr>
        <p:txBody>
          <a:bodyPr/>
          <a:lstStyle/>
          <a:p>
            <a:r>
              <a:rPr lang="en-IN" dirty="0"/>
              <a:t>DATA SET unique value count                           NULL VALUES</a:t>
            </a:r>
          </a:p>
          <a:p>
            <a:pPr marL="0" indent="0">
              <a:buNone/>
            </a:pPr>
            <a:endParaRPr lang="en-IN" dirty="0"/>
          </a:p>
          <a:p>
            <a:endParaRPr lang="en-IN" dirty="0"/>
          </a:p>
        </p:txBody>
      </p:sp>
      <p:pic>
        <p:nvPicPr>
          <p:cNvPr id="5" name="Picture 4">
            <a:extLst>
              <a:ext uri="{FF2B5EF4-FFF2-40B4-BE49-F238E27FC236}">
                <a16:creationId xmlns:a16="http://schemas.microsoft.com/office/drawing/2014/main" id="{6B8259F2-5196-4DD8-81FC-191967E0AB3A}"/>
              </a:ext>
            </a:extLst>
          </p:cNvPr>
          <p:cNvPicPr>
            <a:picLocks noChangeAspect="1"/>
          </p:cNvPicPr>
          <p:nvPr/>
        </p:nvPicPr>
        <p:blipFill>
          <a:blip r:embed="rId2"/>
          <a:stretch>
            <a:fillRect/>
          </a:stretch>
        </p:blipFill>
        <p:spPr>
          <a:xfrm>
            <a:off x="1276350" y="1794932"/>
            <a:ext cx="2914650" cy="4839229"/>
          </a:xfrm>
          <a:prstGeom prst="rect">
            <a:avLst/>
          </a:prstGeom>
        </p:spPr>
      </p:pic>
      <p:pic>
        <p:nvPicPr>
          <p:cNvPr id="6" name="Picture 5">
            <a:extLst>
              <a:ext uri="{FF2B5EF4-FFF2-40B4-BE49-F238E27FC236}">
                <a16:creationId xmlns:a16="http://schemas.microsoft.com/office/drawing/2014/main" id="{E6C36010-0387-4808-BDCF-8A7E858A104C}"/>
              </a:ext>
            </a:extLst>
          </p:cNvPr>
          <p:cNvPicPr>
            <a:picLocks noChangeAspect="1"/>
          </p:cNvPicPr>
          <p:nvPr/>
        </p:nvPicPr>
        <p:blipFill>
          <a:blip r:embed="rId3"/>
          <a:stretch>
            <a:fillRect/>
          </a:stretch>
        </p:blipFill>
        <p:spPr>
          <a:xfrm>
            <a:off x="7000875" y="1909234"/>
            <a:ext cx="2876550" cy="1238250"/>
          </a:xfrm>
          <a:prstGeom prst="rect">
            <a:avLst/>
          </a:prstGeom>
        </p:spPr>
      </p:pic>
      <p:pic>
        <p:nvPicPr>
          <p:cNvPr id="7" name="Picture 6">
            <a:extLst>
              <a:ext uri="{FF2B5EF4-FFF2-40B4-BE49-F238E27FC236}">
                <a16:creationId xmlns:a16="http://schemas.microsoft.com/office/drawing/2014/main" id="{31E6B429-5D5B-4BCF-88D7-A38352E109B9}"/>
              </a:ext>
            </a:extLst>
          </p:cNvPr>
          <p:cNvPicPr>
            <a:picLocks noChangeAspect="1"/>
          </p:cNvPicPr>
          <p:nvPr/>
        </p:nvPicPr>
        <p:blipFill>
          <a:blip r:embed="rId4"/>
          <a:stretch>
            <a:fillRect/>
          </a:stretch>
        </p:blipFill>
        <p:spPr>
          <a:xfrm>
            <a:off x="7000875" y="3147484"/>
            <a:ext cx="2905125" cy="1657350"/>
          </a:xfrm>
          <a:prstGeom prst="rect">
            <a:avLst/>
          </a:prstGeom>
        </p:spPr>
      </p:pic>
      <p:sp>
        <p:nvSpPr>
          <p:cNvPr id="8" name="TextBox 7">
            <a:extLst>
              <a:ext uri="{FF2B5EF4-FFF2-40B4-BE49-F238E27FC236}">
                <a16:creationId xmlns:a16="http://schemas.microsoft.com/office/drawing/2014/main" id="{9A24E886-2E73-4551-BED3-42694D15FE15}"/>
              </a:ext>
            </a:extLst>
          </p:cNvPr>
          <p:cNvSpPr txBox="1"/>
          <p:nvPr/>
        </p:nvSpPr>
        <p:spPr>
          <a:xfrm>
            <a:off x="838200" y="620868"/>
            <a:ext cx="6096000" cy="646331"/>
          </a:xfrm>
          <a:prstGeom prst="rect">
            <a:avLst/>
          </a:prstGeom>
          <a:noFill/>
        </p:spPr>
        <p:txBody>
          <a:bodyPr wrap="square">
            <a:spAutoFit/>
          </a:bodyPr>
          <a:lstStyle/>
          <a:p>
            <a:pPr marL="285750" indent="-285750">
              <a:buFont typeface="Wingdings" panose="05000000000000000000" pitchFamily="2" charset="2"/>
              <a:buChar char="§"/>
            </a:pPr>
            <a:r>
              <a:rPr lang="en-US" dirty="0"/>
              <a:t>KNN imputation</a:t>
            </a:r>
          </a:p>
          <a:p>
            <a:pPr marL="285750" indent="-285750">
              <a:buFont typeface="Wingdings" panose="05000000000000000000" pitchFamily="2" charset="2"/>
              <a:buChar char="§"/>
            </a:pPr>
            <a:r>
              <a:rPr lang="en-US" sz="1800" dirty="0"/>
              <a:t>Median imputation</a:t>
            </a:r>
          </a:p>
        </p:txBody>
      </p:sp>
    </p:spTree>
    <p:extLst>
      <p:ext uri="{BB962C8B-B14F-4D97-AF65-F5344CB8AC3E}">
        <p14:creationId xmlns:p14="http://schemas.microsoft.com/office/powerpoint/2010/main" val="372107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ED1E0-FC6A-47CB-A006-B44FCCFAC5DB}"/>
              </a:ext>
            </a:extLst>
          </p:cNvPr>
          <p:cNvSpPr>
            <a:spLocks noGrp="1"/>
          </p:cNvSpPr>
          <p:nvPr>
            <p:ph idx="1"/>
          </p:nvPr>
        </p:nvSpPr>
        <p:spPr>
          <a:xfrm>
            <a:off x="285750" y="668867"/>
            <a:ext cx="11591925" cy="5960533"/>
          </a:xfrm>
        </p:spPr>
        <p:txBody>
          <a:bodyPr>
            <a:normAutofit/>
          </a:bodyPr>
          <a:lstStyle/>
          <a:p>
            <a:r>
              <a:rPr lang="en-US" dirty="0"/>
              <a:t>As per the graph for Disbursement </a:t>
            </a:r>
            <a:r>
              <a:rPr lang="en-US" dirty="0" err="1"/>
              <a:t>Gross,more</a:t>
            </a:r>
            <a:r>
              <a:rPr lang="en-US" dirty="0"/>
              <a:t> cases have less amount as the disbursement gross amount increases, chances of defaulting decreases.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Existing businesses have a marginally more chance to default than new businesses.</a:t>
            </a:r>
          </a:p>
          <a:p>
            <a:endParaRPr lang="en-US" dirty="0"/>
          </a:p>
          <a:p>
            <a:pPr marL="0" indent="0">
              <a:buNone/>
            </a:pPr>
            <a:endParaRPr lang="en-US" dirty="0"/>
          </a:p>
        </p:txBody>
      </p:sp>
      <p:pic>
        <p:nvPicPr>
          <p:cNvPr id="2" name="Picture 1">
            <a:extLst>
              <a:ext uri="{FF2B5EF4-FFF2-40B4-BE49-F238E27FC236}">
                <a16:creationId xmlns:a16="http://schemas.microsoft.com/office/drawing/2014/main" id="{4841D1A2-DF29-455B-8D89-BF53B9238513}"/>
              </a:ext>
            </a:extLst>
          </p:cNvPr>
          <p:cNvPicPr>
            <a:picLocks noChangeAspect="1"/>
          </p:cNvPicPr>
          <p:nvPr/>
        </p:nvPicPr>
        <p:blipFill>
          <a:blip r:embed="rId2"/>
          <a:stretch>
            <a:fillRect/>
          </a:stretch>
        </p:blipFill>
        <p:spPr>
          <a:xfrm>
            <a:off x="388634" y="1057274"/>
            <a:ext cx="11386155" cy="1626659"/>
          </a:xfrm>
          <a:prstGeom prst="rect">
            <a:avLst/>
          </a:prstGeom>
        </p:spPr>
      </p:pic>
      <p:pic>
        <p:nvPicPr>
          <p:cNvPr id="4" name="Picture 3">
            <a:extLst>
              <a:ext uri="{FF2B5EF4-FFF2-40B4-BE49-F238E27FC236}">
                <a16:creationId xmlns:a16="http://schemas.microsoft.com/office/drawing/2014/main" id="{9474DF61-5E82-4AE7-AF51-FB53E11241E9}"/>
              </a:ext>
            </a:extLst>
          </p:cNvPr>
          <p:cNvPicPr>
            <a:picLocks noChangeAspect="1"/>
          </p:cNvPicPr>
          <p:nvPr/>
        </p:nvPicPr>
        <p:blipFill>
          <a:blip r:embed="rId3"/>
          <a:stretch>
            <a:fillRect/>
          </a:stretch>
        </p:blipFill>
        <p:spPr>
          <a:xfrm>
            <a:off x="10639425" y="1243012"/>
            <a:ext cx="1295400" cy="638175"/>
          </a:xfrm>
          <a:prstGeom prst="rect">
            <a:avLst/>
          </a:prstGeom>
        </p:spPr>
      </p:pic>
      <p:pic>
        <p:nvPicPr>
          <p:cNvPr id="6" name="Picture 5">
            <a:extLst>
              <a:ext uri="{FF2B5EF4-FFF2-40B4-BE49-F238E27FC236}">
                <a16:creationId xmlns:a16="http://schemas.microsoft.com/office/drawing/2014/main" id="{90A85487-21FA-4BC0-96D1-644317D5F906}"/>
              </a:ext>
            </a:extLst>
          </p:cNvPr>
          <p:cNvPicPr>
            <a:picLocks noChangeAspect="1"/>
          </p:cNvPicPr>
          <p:nvPr/>
        </p:nvPicPr>
        <p:blipFill>
          <a:blip r:embed="rId4"/>
          <a:stretch>
            <a:fillRect/>
          </a:stretch>
        </p:blipFill>
        <p:spPr>
          <a:xfrm>
            <a:off x="5057726" y="3631670"/>
            <a:ext cx="5581699" cy="2717621"/>
          </a:xfrm>
          <a:prstGeom prst="rect">
            <a:avLst/>
          </a:prstGeom>
        </p:spPr>
      </p:pic>
      <p:sp>
        <p:nvSpPr>
          <p:cNvPr id="8" name="TextBox 7">
            <a:extLst>
              <a:ext uri="{FF2B5EF4-FFF2-40B4-BE49-F238E27FC236}">
                <a16:creationId xmlns:a16="http://schemas.microsoft.com/office/drawing/2014/main" id="{3212D828-C7E8-4A20-8CE6-E25639F96FF9}"/>
              </a:ext>
            </a:extLst>
          </p:cNvPr>
          <p:cNvSpPr txBox="1"/>
          <p:nvPr/>
        </p:nvSpPr>
        <p:spPr>
          <a:xfrm>
            <a:off x="388634" y="145647"/>
            <a:ext cx="6096000" cy="523220"/>
          </a:xfrm>
          <a:prstGeom prst="rect">
            <a:avLst/>
          </a:prstGeom>
          <a:noFill/>
        </p:spPr>
        <p:txBody>
          <a:bodyPr wrap="square">
            <a:spAutoFit/>
          </a:bodyPr>
          <a:lstStyle/>
          <a:p>
            <a:r>
              <a:rPr lang="en-IN" sz="2800" b="1" dirty="0"/>
              <a:t>EDA</a:t>
            </a:r>
            <a:r>
              <a:rPr lang="en-IN" dirty="0"/>
              <a:t> </a:t>
            </a:r>
          </a:p>
        </p:txBody>
      </p:sp>
    </p:spTree>
    <p:extLst>
      <p:ext uri="{BB962C8B-B14F-4D97-AF65-F5344CB8AC3E}">
        <p14:creationId xmlns:p14="http://schemas.microsoft.com/office/powerpoint/2010/main" val="377416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74E29-49A4-4C08-8A90-5633A4DD7864}"/>
              </a:ext>
            </a:extLst>
          </p:cNvPr>
          <p:cNvSpPr>
            <a:spLocks noGrp="1"/>
          </p:cNvSpPr>
          <p:nvPr>
            <p:ph idx="1"/>
          </p:nvPr>
        </p:nvSpPr>
        <p:spPr>
          <a:xfrm>
            <a:off x="1069848" y="423333"/>
            <a:ext cx="10058400" cy="5748867"/>
          </a:xfrm>
        </p:spPr>
        <p:txBody>
          <a:bodyPr>
            <a:normAutofit/>
          </a:bodyPr>
          <a:lstStyle/>
          <a:p>
            <a:r>
              <a:rPr lang="en-US" dirty="0"/>
              <a:t>5260 businesses have franchises and defaulting chances are less for businesses with franchises.</a:t>
            </a:r>
          </a:p>
          <a:p>
            <a:endParaRPr lang="en-US" dirty="0"/>
          </a:p>
          <a:p>
            <a:endParaRPr lang="en-US" dirty="0"/>
          </a:p>
          <a:p>
            <a:endParaRPr lang="en-US" dirty="0"/>
          </a:p>
          <a:p>
            <a:endParaRPr lang="en-US" dirty="0"/>
          </a:p>
          <a:p>
            <a:endParaRPr lang="en-US" dirty="0"/>
          </a:p>
          <a:p>
            <a:endParaRPr lang="en-US" dirty="0"/>
          </a:p>
          <a:p>
            <a:endParaRPr lang="en-US" dirty="0"/>
          </a:p>
          <a:p>
            <a:r>
              <a:rPr lang="en-US" dirty="0"/>
              <a:t>If no jobs retained, defaulting is very less, then the chances of defaulting comes down as the jobs increases.</a:t>
            </a:r>
            <a:endParaRPr lang="en-IN" dirty="0"/>
          </a:p>
          <a:p>
            <a:endParaRPr lang="en-IN" dirty="0"/>
          </a:p>
        </p:txBody>
      </p:sp>
      <p:pic>
        <p:nvPicPr>
          <p:cNvPr id="5" name="Picture 4">
            <a:extLst>
              <a:ext uri="{FF2B5EF4-FFF2-40B4-BE49-F238E27FC236}">
                <a16:creationId xmlns:a16="http://schemas.microsoft.com/office/drawing/2014/main" id="{D4252D0E-D3DC-4FF0-B2AE-36FC449048E0}"/>
              </a:ext>
            </a:extLst>
          </p:cNvPr>
          <p:cNvPicPr>
            <a:picLocks noChangeAspect="1"/>
          </p:cNvPicPr>
          <p:nvPr/>
        </p:nvPicPr>
        <p:blipFill>
          <a:blip r:embed="rId2"/>
          <a:stretch>
            <a:fillRect/>
          </a:stretch>
        </p:blipFill>
        <p:spPr>
          <a:xfrm>
            <a:off x="5328724" y="1218816"/>
            <a:ext cx="4726566" cy="2210184"/>
          </a:xfrm>
          <a:prstGeom prst="rect">
            <a:avLst/>
          </a:prstGeom>
        </p:spPr>
      </p:pic>
      <p:pic>
        <p:nvPicPr>
          <p:cNvPr id="8" name="Content Placeholder 4">
            <a:extLst>
              <a:ext uri="{FF2B5EF4-FFF2-40B4-BE49-F238E27FC236}">
                <a16:creationId xmlns:a16="http://schemas.microsoft.com/office/drawing/2014/main" id="{5AD29DE8-C4AB-406B-BFA7-49A84D6D9B6D}"/>
              </a:ext>
            </a:extLst>
          </p:cNvPr>
          <p:cNvPicPr>
            <a:picLocks noChangeAspect="1"/>
          </p:cNvPicPr>
          <p:nvPr/>
        </p:nvPicPr>
        <p:blipFill>
          <a:blip r:embed="rId3"/>
          <a:stretch>
            <a:fillRect/>
          </a:stretch>
        </p:blipFill>
        <p:spPr>
          <a:xfrm>
            <a:off x="5112955" y="4567886"/>
            <a:ext cx="5158105" cy="2405063"/>
          </a:xfrm>
          <a:prstGeom prst="rect">
            <a:avLst/>
          </a:prstGeom>
        </p:spPr>
      </p:pic>
    </p:spTree>
    <p:extLst>
      <p:ext uri="{BB962C8B-B14F-4D97-AF65-F5344CB8AC3E}">
        <p14:creationId xmlns:p14="http://schemas.microsoft.com/office/powerpoint/2010/main" val="396921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97974A-A156-4706-AF56-7B09C27DD781}"/>
              </a:ext>
            </a:extLst>
          </p:cNvPr>
          <p:cNvPicPr>
            <a:picLocks noChangeAspect="1"/>
          </p:cNvPicPr>
          <p:nvPr/>
        </p:nvPicPr>
        <p:blipFill>
          <a:blip r:embed="rId2"/>
          <a:stretch>
            <a:fillRect/>
          </a:stretch>
        </p:blipFill>
        <p:spPr>
          <a:xfrm>
            <a:off x="5164666" y="1063675"/>
            <a:ext cx="5317116" cy="2622526"/>
          </a:xfrm>
          <a:prstGeom prst="rect">
            <a:avLst/>
          </a:prstGeom>
        </p:spPr>
      </p:pic>
      <p:sp>
        <p:nvSpPr>
          <p:cNvPr id="10" name="TextBox 9">
            <a:extLst>
              <a:ext uri="{FF2B5EF4-FFF2-40B4-BE49-F238E27FC236}">
                <a16:creationId xmlns:a16="http://schemas.microsoft.com/office/drawing/2014/main" id="{4191AC52-B9BA-453A-B2BF-91B4C8368F3A}"/>
              </a:ext>
            </a:extLst>
          </p:cNvPr>
          <p:cNvSpPr txBox="1"/>
          <p:nvPr/>
        </p:nvSpPr>
        <p:spPr>
          <a:xfrm>
            <a:off x="1024466" y="650502"/>
            <a:ext cx="10532534" cy="369332"/>
          </a:xfrm>
          <a:prstGeom prst="rect">
            <a:avLst/>
          </a:prstGeom>
          <a:noFill/>
        </p:spPr>
        <p:txBody>
          <a:bodyPr wrap="square">
            <a:spAutoFit/>
          </a:bodyPr>
          <a:lstStyle/>
          <a:p>
            <a:pPr marL="285750" indent="-285750">
              <a:buFont typeface="Wingdings" panose="05000000000000000000" pitchFamily="2" charset="2"/>
              <a:buChar char="Ø"/>
            </a:pPr>
            <a:r>
              <a:rPr lang="en-US" dirty="0"/>
              <a:t>Urban business more likely to default than rural businesses</a:t>
            </a:r>
          </a:p>
        </p:txBody>
      </p:sp>
      <p:sp>
        <p:nvSpPr>
          <p:cNvPr id="12" name="TextBox 11">
            <a:extLst>
              <a:ext uri="{FF2B5EF4-FFF2-40B4-BE49-F238E27FC236}">
                <a16:creationId xmlns:a16="http://schemas.microsoft.com/office/drawing/2014/main" id="{C2EAEDDF-EB40-4563-A7F5-1B306C7DD6F9}"/>
              </a:ext>
            </a:extLst>
          </p:cNvPr>
          <p:cNvSpPr txBox="1"/>
          <p:nvPr/>
        </p:nvSpPr>
        <p:spPr>
          <a:xfrm>
            <a:off x="1202266" y="3870867"/>
            <a:ext cx="9846734" cy="369332"/>
          </a:xfrm>
          <a:prstGeom prst="rect">
            <a:avLst/>
          </a:prstGeom>
          <a:noFill/>
        </p:spPr>
        <p:txBody>
          <a:bodyPr wrap="square">
            <a:spAutoFit/>
          </a:bodyPr>
          <a:lstStyle/>
          <a:p>
            <a:pPr marL="285750" indent="-285750">
              <a:buFont typeface="Wingdings" panose="05000000000000000000" pitchFamily="2" charset="2"/>
              <a:buChar char="Ø"/>
            </a:pPr>
            <a:r>
              <a:rPr lang="en-US" dirty="0"/>
              <a:t>If covered under </a:t>
            </a:r>
            <a:r>
              <a:rPr lang="en-US" dirty="0" err="1"/>
              <a:t>LowDoc</a:t>
            </a:r>
            <a:r>
              <a:rPr lang="en-US" dirty="0"/>
              <a:t>, then very unlikely to default.</a:t>
            </a:r>
          </a:p>
        </p:txBody>
      </p:sp>
      <p:pic>
        <p:nvPicPr>
          <p:cNvPr id="14" name="Picture 13">
            <a:extLst>
              <a:ext uri="{FF2B5EF4-FFF2-40B4-BE49-F238E27FC236}">
                <a16:creationId xmlns:a16="http://schemas.microsoft.com/office/drawing/2014/main" id="{A60BEE58-CBA5-4F6C-801B-830800F0D59F}"/>
              </a:ext>
            </a:extLst>
          </p:cNvPr>
          <p:cNvPicPr>
            <a:picLocks noChangeAspect="1"/>
          </p:cNvPicPr>
          <p:nvPr/>
        </p:nvPicPr>
        <p:blipFill>
          <a:blip r:embed="rId3"/>
          <a:stretch>
            <a:fillRect/>
          </a:stretch>
        </p:blipFill>
        <p:spPr>
          <a:xfrm>
            <a:off x="5356629" y="4165509"/>
            <a:ext cx="5269038" cy="2533191"/>
          </a:xfrm>
          <a:prstGeom prst="rect">
            <a:avLst/>
          </a:prstGeom>
        </p:spPr>
      </p:pic>
    </p:spTree>
    <p:extLst>
      <p:ext uri="{BB962C8B-B14F-4D97-AF65-F5344CB8AC3E}">
        <p14:creationId xmlns:p14="http://schemas.microsoft.com/office/powerpoint/2010/main" val="326413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7B07C-625A-44D0-8C90-A984068527EE}"/>
              </a:ext>
            </a:extLst>
          </p:cNvPr>
          <p:cNvSpPr>
            <a:spLocks noGrp="1"/>
          </p:cNvSpPr>
          <p:nvPr>
            <p:ph idx="1"/>
          </p:nvPr>
        </p:nvSpPr>
        <p:spPr>
          <a:xfrm>
            <a:off x="1069848" y="592667"/>
            <a:ext cx="10058400" cy="5579533"/>
          </a:xfrm>
        </p:spPr>
        <p:txBody>
          <a:bodyPr/>
          <a:lstStyle/>
          <a:p>
            <a:r>
              <a:rPr lang="en-US" dirty="0"/>
              <a:t>Loans for 0-5 and 30-40 month term has more chance of defaulting, and 5-30 month term less chance of defaulting.</a:t>
            </a:r>
          </a:p>
          <a:p>
            <a:pPr marL="0" indent="0">
              <a:buNone/>
            </a:pPr>
            <a:endParaRPr lang="en-US" dirty="0"/>
          </a:p>
          <a:p>
            <a:endParaRPr lang="en-IN" dirty="0"/>
          </a:p>
        </p:txBody>
      </p:sp>
      <p:pic>
        <p:nvPicPr>
          <p:cNvPr id="5" name="Picture 4">
            <a:extLst>
              <a:ext uri="{FF2B5EF4-FFF2-40B4-BE49-F238E27FC236}">
                <a16:creationId xmlns:a16="http://schemas.microsoft.com/office/drawing/2014/main" id="{DF713839-9324-404E-A295-C97A843B05A8}"/>
              </a:ext>
            </a:extLst>
          </p:cNvPr>
          <p:cNvPicPr>
            <a:picLocks noChangeAspect="1"/>
          </p:cNvPicPr>
          <p:nvPr/>
        </p:nvPicPr>
        <p:blipFill>
          <a:blip r:embed="rId2"/>
          <a:stretch>
            <a:fillRect/>
          </a:stretch>
        </p:blipFill>
        <p:spPr>
          <a:xfrm>
            <a:off x="5566789" y="1152555"/>
            <a:ext cx="5332986" cy="2470845"/>
          </a:xfrm>
          <a:prstGeom prst="rect">
            <a:avLst/>
          </a:prstGeom>
        </p:spPr>
      </p:pic>
      <p:sp>
        <p:nvSpPr>
          <p:cNvPr id="7" name="TextBox 6">
            <a:extLst>
              <a:ext uri="{FF2B5EF4-FFF2-40B4-BE49-F238E27FC236}">
                <a16:creationId xmlns:a16="http://schemas.microsoft.com/office/drawing/2014/main" id="{C126D52F-A5E5-41F2-9714-6088C1D10624}"/>
              </a:ext>
            </a:extLst>
          </p:cNvPr>
          <p:cNvSpPr txBox="1"/>
          <p:nvPr/>
        </p:nvSpPr>
        <p:spPr>
          <a:xfrm>
            <a:off x="1185334" y="3633986"/>
            <a:ext cx="9714441" cy="646331"/>
          </a:xfrm>
          <a:prstGeom prst="rect">
            <a:avLst/>
          </a:prstGeom>
          <a:noFill/>
        </p:spPr>
        <p:txBody>
          <a:bodyPr wrap="square">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US" sz="2000" dirty="0"/>
              <a:t>As the number of employees in the business increase, chances of defaulting decreases.</a:t>
            </a:r>
          </a:p>
        </p:txBody>
      </p:sp>
      <p:pic>
        <p:nvPicPr>
          <p:cNvPr id="9" name="Picture 8">
            <a:extLst>
              <a:ext uri="{FF2B5EF4-FFF2-40B4-BE49-F238E27FC236}">
                <a16:creationId xmlns:a16="http://schemas.microsoft.com/office/drawing/2014/main" id="{4D61DE8F-6FB2-4448-90F2-0C9ECE0A5A60}"/>
              </a:ext>
            </a:extLst>
          </p:cNvPr>
          <p:cNvPicPr>
            <a:picLocks noChangeAspect="1"/>
          </p:cNvPicPr>
          <p:nvPr/>
        </p:nvPicPr>
        <p:blipFill>
          <a:blip r:embed="rId3"/>
          <a:stretch>
            <a:fillRect/>
          </a:stretch>
        </p:blipFill>
        <p:spPr>
          <a:xfrm>
            <a:off x="5635483" y="4427038"/>
            <a:ext cx="4967881" cy="2305050"/>
          </a:xfrm>
          <a:prstGeom prst="rect">
            <a:avLst/>
          </a:prstGeom>
        </p:spPr>
      </p:pic>
    </p:spTree>
    <p:extLst>
      <p:ext uri="{BB962C8B-B14F-4D97-AF65-F5344CB8AC3E}">
        <p14:creationId xmlns:p14="http://schemas.microsoft.com/office/powerpoint/2010/main" val="585328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766</TotalTime>
  <Words>1198</Words>
  <Application>Microsoft Office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Rockwell</vt:lpstr>
      <vt:lpstr>Rockwell Condensed</vt:lpstr>
      <vt:lpstr>Wingdings</vt:lpstr>
      <vt:lpstr>Wood Type</vt:lpstr>
      <vt:lpstr>BANK LOAN DEFAULT</vt:lpstr>
      <vt:lpstr>SUMMARY</vt:lpstr>
      <vt:lpstr>BUSINESS PROBLEM</vt:lpstr>
      <vt:lpstr>PROJECT ARCHITECTURE</vt:lpstr>
      <vt:lpstr>DATA Cleaning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DEFAULT</dc:title>
  <dc:creator>Pooja Singh</dc:creator>
  <cp:lastModifiedBy>Vinesh Bavikkara</cp:lastModifiedBy>
  <cp:revision>56</cp:revision>
  <dcterms:created xsi:type="dcterms:W3CDTF">2020-07-24T13:21:59Z</dcterms:created>
  <dcterms:modified xsi:type="dcterms:W3CDTF">2021-04-28T10:00:10Z</dcterms:modified>
</cp:coreProperties>
</file>