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6" r:id="rId3"/>
    <p:sldId id="257" r:id="rId4"/>
    <p:sldId id="273" r:id="rId5"/>
    <p:sldId id="263" r:id="rId6"/>
    <p:sldId id="259" r:id="rId7"/>
    <p:sldId id="274" r:id="rId8"/>
    <p:sldId id="272" r:id="rId9"/>
    <p:sldId id="266" r:id="rId10"/>
    <p:sldId id="267" r:id="rId11"/>
    <p:sldId id="268" r:id="rId12"/>
    <p:sldId id="278" r:id="rId13"/>
    <p:sldId id="270" r:id="rId14"/>
    <p:sldId id="271" r:id="rId15"/>
    <p:sldId id="275" r:id="rId16"/>
    <p:sldId id="276" r:id="rId17"/>
    <p:sldId id="279" r:id="rId18"/>
    <p:sldId id="280"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50"/>
    <p:restoredTop sz="95878"/>
  </p:normalViewPr>
  <p:slideViewPr>
    <p:cSldViewPr snapToGrid="0">
      <p:cViewPr>
        <p:scale>
          <a:sx n="81" d="100"/>
          <a:sy n="81" d="100"/>
        </p:scale>
        <p:origin x="344" y="1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US Market share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7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Market share</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BBD5-6849-9BDF-495DBADC1523}"/>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BBD5-6849-9BDF-495DBADC1523}"/>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2-BBD5-6849-9BDF-495DBADC1523}"/>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BBD5-6849-9BDF-495DBADC1523}"/>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6-BBD5-6849-9BDF-495DBADC1523}"/>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4-BBD5-6849-9BDF-495DBADC1523}"/>
              </c:ext>
            </c:extLst>
          </c:dPt>
          <c:dLbls>
            <c:dLbl>
              <c:idx val="0"/>
              <c:layout>
                <c:manualLayout>
                  <c:x val="-0.13500425819478185"/>
                  <c:y val="-8.9268801853149241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BBD5-6849-9BDF-495DBADC1523}"/>
                </c:ext>
              </c:extLst>
            </c:dLbl>
            <c:dLbl>
              <c:idx val="1"/>
              <c:layout>
                <c:manualLayout>
                  <c:x val="3.5158691460076268E-2"/>
                  <c:y val="-0.170563688345549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BD5-6849-9BDF-495DBADC1523}"/>
                </c:ext>
              </c:extLst>
            </c:dLbl>
            <c:dLbl>
              <c:idx val="2"/>
              <c:layout>
                <c:manualLayout>
                  <c:x val="-1.7304780611959763E-2"/>
                  <c:y val="0.2101272858938765"/>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BBD5-6849-9BDF-495DBADC1523}"/>
                </c:ext>
              </c:extLst>
            </c:dLbl>
            <c:dLbl>
              <c:idx val="3"/>
              <c:layout>
                <c:manualLayout>
                  <c:x val="0.28302696847403219"/>
                  <c:y val="0.13012869169528296"/>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BD5-6849-9BDF-495DBADC1523}"/>
                </c:ext>
              </c:extLst>
            </c:dLbl>
            <c:dLbl>
              <c:idx val="4"/>
              <c:layout>
                <c:manualLayout>
                  <c:x val="1.0675737826459463E-2"/>
                  <c:y val="0.25868682118926639"/>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BBD5-6849-9BDF-495DBADC1523}"/>
                </c:ext>
              </c:extLst>
            </c:dLbl>
            <c:dLbl>
              <c:idx val="5"/>
              <c:layout>
                <c:manualLayout>
                  <c:x val="-0.45923951358648701"/>
                  <c:y val="3.90431744480377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4-BBD5-6849-9BDF-495DBADC1523}"/>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Sheet1!$A$2:$A$7</c:f>
              <c:strCache>
                <c:ptCount val="6"/>
                <c:pt idx="0">
                  <c:v>LYFT BIKES</c:v>
                </c:pt>
                <c:pt idx="1">
                  <c:v>BIRD</c:v>
                </c:pt>
                <c:pt idx="2">
                  <c:v>LIME</c:v>
                </c:pt>
                <c:pt idx="3">
                  <c:v>CITI BIKE</c:v>
                </c:pt>
                <c:pt idx="4">
                  <c:v>BOLT </c:v>
                </c:pt>
                <c:pt idx="5">
                  <c:v>OTHER</c:v>
                </c:pt>
              </c:strCache>
            </c:strRef>
          </c:cat>
          <c:val>
            <c:numRef>
              <c:f>Sheet1!$B$2:$B$7</c:f>
              <c:numCache>
                <c:formatCode>General</c:formatCode>
                <c:ptCount val="6"/>
                <c:pt idx="0">
                  <c:v>28</c:v>
                </c:pt>
                <c:pt idx="1">
                  <c:v>27</c:v>
                </c:pt>
                <c:pt idx="2">
                  <c:v>23</c:v>
                </c:pt>
                <c:pt idx="3">
                  <c:v>6</c:v>
                </c:pt>
                <c:pt idx="4">
                  <c:v>4</c:v>
                </c:pt>
                <c:pt idx="5">
                  <c:v>12</c:v>
                </c:pt>
              </c:numCache>
            </c:numRef>
          </c:val>
          <c:extLst>
            <c:ext xmlns:c16="http://schemas.microsoft.com/office/drawing/2014/chart" uri="{C3380CC4-5D6E-409C-BE32-E72D297353CC}">
              <c16:uniqueId val="{00000000-BBD5-6849-9BDF-495DBADC1523}"/>
            </c:ext>
          </c:extLst>
        </c:ser>
        <c:dLbls>
          <c:dLblPos val="ctr"/>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solidFill>
                  <a:schemeClr val="bg1"/>
                </a:solidFill>
              </a:rPr>
              <a:t>World</a:t>
            </a:r>
            <a:r>
              <a:rPr lang="en-GB" baseline="0" dirty="0">
                <a:solidFill>
                  <a:schemeClr val="bg1"/>
                </a:solidFill>
              </a:rPr>
              <a:t> Market revenue</a:t>
            </a:r>
            <a:endParaRPr lang="en-GB" dirty="0">
              <a:solidFill>
                <a:schemeClr val="bg1"/>
              </a:solidFill>
            </a:endParaRPr>
          </a:p>
        </c:rich>
      </c:tx>
      <c:layout>
        <c:manualLayout>
          <c:xMode val="edge"/>
          <c:yMode val="edge"/>
          <c:x val="0.319771814237506"/>
          <c:y val="2.904564315352697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Sheet2!$C$52</c:f>
              <c:strCache>
                <c:ptCount val="1"/>
                <c:pt idx="0">
                  <c:v>world</c:v>
                </c:pt>
              </c:strCache>
            </c:strRef>
          </c:tx>
          <c:spPr>
            <a:solidFill>
              <a:schemeClr val="accent1"/>
            </a:solidFill>
            <a:ln>
              <a:noFill/>
            </a:ln>
            <a:effectLst/>
          </c:spPr>
          <c:invertIfNegative val="0"/>
          <c:val>
            <c:numRef>
              <c:f>Sheet2!$D$52:$E$52</c:f>
              <c:numCache>
                <c:formatCode>General</c:formatCode>
                <c:ptCount val="2"/>
                <c:pt idx="0">
                  <c:v>8.14</c:v>
                </c:pt>
                <c:pt idx="1">
                  <c:v>12.68</c:v>
                </c:pt>
              </c:numCache>
            </c:numRef>
          </c:val>
          <c:extLst>
            <c:ext xmlns:c16="http://schemas.microsoft.com/office/drawing/2014/chart" uri="{C3380CC4-5D6E-409C-BE32-E72D297353CC}">
              <c16:uniqueId val="{00000000-2721-0349-BC0B-D5CDE0283ED3}"/>
            </c:ext>
          </c:extLst>
        </c:ser>
        <c:dLbls>
          <c:showLegendKey val="0"/>
          <c:showVal val="0"/>
          <c:showCatName val="0"/>
          <c:showSerName val="0"/>
          <c:showPercent val="0"/>
          <c:showBubbleSize val="0"/>
        </c:dLbls>
        <c:gapWidth val="269"/>
        <c:axId val="730603375"/>
        <c:axId val="766571439"/>
      </c:barChart>
      <c:lineChart>
        <c:grouping val="standard"/>
        <c:varyColors val="0"/>
        <c:ser>
          <c:idx val="1"/>
          <c:order val="1"/>
          <c:tx>
            <c:strRef>
              <c:f>Sheet2!$C$53</c:f>
              <c:strCache>
                <c:ptCount val="1"/>
                <c:pt idx="0">
                  <c:v>world</c:v>
                </c:pt>
              </c:strCache>
            </c:strRef>
          </c:tx>
          <c:spPr>
            <a:ln w="28575" cap="rnd">
              <a:solidFill>
                <a:schemeClr val="accent2"/>
              </a:solidFill>
              <a:round/>
            </a:ln>
            <a:effectLst/>
          </c:spPr>
          <c:marker>
            <c:symbol val="none"/>
          </c:marker>
          <c:val>
            <c:numRef>
              <c:f>Sheet2!$D$53:$E$53</c:f>
              <c:numCache>
                <c:formatCode>General</c:formatCode>
                <c:ptCount val="2"/>
                <c:pt idx="0">
                  <c:v>8.14</c:v>
                </c:pt>
                <c:pt idx="1">
                  <c:v>12.68</c:v>
                </c:pt>
              </c:numCache>
            </c:numRef>
          </c:val>
          <c:smooth val="0"/>
          <c:extLst>
            <c:ext xmlns:c16="http://schemas.microsoft.com/office/drawing/2014/chart" uri="{C3380CC4-5D6E-409C-BE32-E72D297353CC}">
              <c16:uniqueId val="{00000001-2721-0349-BC0B-D5CDE0283ED3}"/>
            </c:ext>
          </c:extLst>
        </c:ser>
        <c:dLbls>
          <c:showLegendKey val="0"/>
          <c:showVal val="0"/>
          <c:showCatName val="0"/>
          <c:showSerName val="0"/>
          <c:showPercent val="0"/>
          <c:showBubbleSize val="0"/>
        </c:dLbls>
        <c:marker val="1"/>
        <c:smooth val="0"/>
        <c:axId val="730603375"/>
        <c:axId val="766571439"/>
      </c:lineChart>
      <c:catAx>
        <c:axId val="73060337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66571439"/>
        <c:crosses val="autoZero"/>
        <c:auto val="0"/>
        <c:lblAlgn val="ctr"/>
        <c:lblOffset val="0"/>
        <c:noMultiLvlLbl val="0"/>
      </c:catAx>
      <c:valAx>
        <c:axId val="7665714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06033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a:solidFill>
                  <a:schemeClr val="bg1"/>
                </a:solidFill>
              </a:rPr>
              <a:t>USA  Market</a:t>
            </a:r>
            <a:r>
              <a:rPr lang="en-US" sz="1600" baseline="0" dirty="0">
                <a:solidFill>
                  <a:schemeClr val="bg1"/>
                </a:solidFill>
              </a:rPr>
              <a:t> revenue</a:t>
            </a:r>
            <a:endParaRPr lang="en-US" sz="1600" dirty="0">
              <a:solidFill>
                <a:schemeClr val="bg1"/>
              </a:solidFill>
            </a:endParaRPr>
          </a:p>
        </c:rich>
      </c:tx>
      <c:layout>
        <c:manualLayout>
          <c:xMode val="edge"/>
          <c:yMode val="edge"/>
          <c:x val="0.2508193350831146"/>
          <c:y val="4.66305913344941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Sheet2!$C$56</c:f>
              <c:strCache>
                <c:ptCount val="1"/>
                <c:pt idx="0">
                  <c:v>USA</c:v>
                </c:pt>
              </c:strCache>
            </c:strRef>
          </c:tx>
          <c:spPr>
            <a:solidFill>
              <a:schemeClr val="accent1"/>
            </a:solidFill>
            <a:ln>
              <a:noFill/>
            </a:ln>
            <a:effectLst/>
          </c:spPr>
          <c:invertIfNegative val="0"/>
          <c:val>
            <c:numRef>
              <c:f>Sheet2!$D$56:$E$56</c:f>
              <c:numCache>
                <c:formatCode>General</c:formatCode>
                <c:ptCount val="2"/>
                <c:pt idx="0">
                  <c:v>312</c:v>
                </c:pt>
                <c:pt idx="1">
                  <c:v>340</c:v>
                </c:pt>
              </c:numCache>
            </c:numRef>
          </c:val>
          <c:extLst>
            <c:ext xmlns:c16="http://schemas.microsoft.com/office/drawing/2014/chart" uri="{C3380CC4-5D6E-409C-BE32-E72D297353CC}">
              <c16:uniqueId val="{00000000-B0E5-A846-9C26-92BBD639B2CE}"/>
            </c:ext>
          </c:extLst>
        </c:ser>
        <c:dLbls>
          <c:showLegendKey val="0"/>
          <c:showVal val="0"/>
          <c:showCatName val="0"/>
          <c:showSerName val="0"/>
          <c:showPercent val="0"/>
          <c:showBubbleSize val="0"/>
        </c:dLbls>
        <c:gapWidth val="219"/>
        <c:overlap val="-27"/>
        <c:axId val="766526655"/>
        <c:axId val="766842879"/>
      </c:barChart>
      <c:catAx>
        <c:axId val="76652665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6842879"/>
        <c:crosses val="autoZero"/>
        <c:auto val="1"/>
        <c:lblAlgn val="ctr"/>
        <c:lblOffset val="100"/>
        <c:noMultiLvlLbl val="0"/>
      </c:catAx>
      <c:valAx>
        <c:axId val="76684287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65266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7D92C-F908-4E62-AE16-B55D4B5EE5B3}" type="doc">
      <dgm:prSet loTypeId="urn:microsoft.com/office/officeart/2005/8/layout/lProcess1" loCatId="process" qsTypeId="urn:microsoft.com/office/officeart/2005/8/quickstyle/simple1" qsCatId="simple" csTypeId="urn:microsoft.com/office/officeart/2005/8/colors/accent4_5" csCatId="accent4" phldr="1"/>
      <dgm:spPr/>
      <dgm:t>
        <a:bodyPr/>
        <a:lstStyle/>
        <a:p>
          <a:endParaRPr lang="en-US"/>
        </a:p>
      </dgm:t>
    </dgm:pt>
    <dgm:pt modelId="{1D3EEE2C-8B69-4764-B308-4A96C3391A2B}">
      <dgm:prSet phldrT="[Text]"/>
      <dgm:spPr>
        <a:solidFill>
          <a:schemeClr val="tx1">
            <a:alpha val="90000"/>
          </a:schemeClr>
        </a:solidFill>
      </dgm:spPr>
      <dgm:t>
        <a:bodyPr/>
        <a:lstStyle/>
        <a:p>
          <a:r>
            <a:rPr lang="en-US" dirty="0"/>
            <a:t>Load the data</a:t>
          </a:r>
        </a:p>
      </dgm:t>
    </dgm:pt>
    <dgm:pt modelId="{36A9A6F0-B375-43C3-B8F8-F305932D2B2E}" type="parTrans" cxnId="{58DDDC75-74C4-43B1-86F9-7A7F2591179B}">
      <dgm:prSet/>
      <dgm:spPr/>
      <dgm:t>
        <a:bodyPr/>
        <a:lstStyle/>
        <a:p>
          <a:endParaRPr lang="en-US"/>
        </a:p>
      </dgm:t>
    </dgm:pt>
    <dgm:pt modelId="{A76FB1EE-45CC-4282-BA9E-4652C65D124C}" type="sibTrans" cxnId="{58DDDC75-74C4-43B1-86F9-7A7F2591179B}">
      <dgm:prSet/>
      <dgm:spPr/>
      <dgm:t>
        <a:bodyPr/>
        <a:lstStyle/>
        <a:p>
          <a:endParaRPr lang="en-US"/>
        </a:p>
      </dgm:t>
    </dgm:pt>
    <dgm:pt modelId="{19F35BD5-25C7-48FA-B4A8-5EE3A8C2BDAB}">
      <dgm:prSet phldrT="[Text]"/>
      <dgm:spPr>
        <a:solidFill>
          <a:schemeClr val="tx1">
            <a:lumMod val="75000"/>
            <a:lumOff val="25000"/>
            <a:alpha val="90000"/>
          </a:schemeClr>
        </a:solidFill>
      </dgm:spPr>
      <dgm:t>
        <a:bodyPr/>
        <a:lstStyle/>
        <a:p>
          <a:r>
            <a:rPr lang="en-US" dirty="0">
              <a:solidFill>
                <a:schemeClr val="bg1"/>
              </a:solidFill>
            </a:rPr>
            <a:t>8760 Entries</a:t>
          </a:r>
        </a:p>
      </dgm:t>
    </dgm:pt>
    <dgm:pt modelId="{B3072CB9-FBBE-4E82-B38B-5DEC697B214D}" type="parTrans" cxnId="{3017D7E8-383F-4387-ACA4-1F77EF4C5002}">
      <dgm:prSet/>
      <dgm:spPr/>
      <dgm:t>
        <a:bodyPr/>
        <a:lstStyle/>
        <a:p>
          <a:endParaRPr lang="en-US"/>
        </a:p>
      </dgm:t>
    </dgm:pt>
    <dgm:pt modelId="{119CE3FA-E820-455B-A1EC-D020BBEAF763}" type="sibTrans" cxnId="{3017D7E8-383F-4387-ACA4-1F77EF4C5002}">
      <dgm:prSet/>
      <dgm:spPr/>
      <dgm:t>
        <a:bodyPr/>
        <a:lstStyle/>
        <a:p>
          <a:endParaRPr lang="en-US"/>
        </a:p>
      </dgm:t>
    </dgm:pt>
    <dgm:pt modelId="{9C0DDA4A-8BBD-4389-9B32-F62CA0E22BB8}">
      <dgm:prSet phldrT="[Text]"/>
      <dgm:spPr>
        <a:solidFill>
          <a:schemeClr val="tx1">
            <a:lumMod val="75000"/>
            <a:lumOff val="25000"/>
            <a:alpha val="90000"/>
          </a:schemeClr>
        </a:solidFill>
      </dgm:spPr>
      <dgm:t>
        <a:bodyPr/>
        <a:lstStyle/>
        <a:p>
          <a:r>
            <a:rPr lang="en-US" dirty="0">
              <a:solidFill>
                <a:schemeClr val="bg1"/>
              </a:solidFill>
            </a:rPr>
            <a:t>Cleaning up Categorical Data</a:t>
          </a:r>
        </a:p>
      </dgm:t>
    </dgm:pt>
    <dgm:pt modelId="{A43E5115-8851-46D0-ACA1-49B87F21288B}" type="parTrans" cxnId="{287999A9-A2DF-4AB9-BCA9-327A6BFA479F}">
      <dgm:prSet/>
      <dgm:spPr/>
      <dgm:t>
        <a:bodyPr/>
        <a:lstStyle/>
        <a:p>
          <a:endParaRPr lang="en-US"/>
        </a:p>
      </dgm:t>
    </dgm:pt>
    <dgm:pt modelId="{BBB35210-340D-4BBC-A5C0-15572BE51973}" type="sibTrans" cxnId="{287999A9-A2DF-4AB9-BCA9-327A6BFA479F}">
      <dgm:prSet/>
      <dgm:spPr/>
      <dgm:t>
        <a:bodyPr/>
        <a:lstStyle/>
        <a:p>
          <a:endParaRPr lang="en-US"/>
        </a:p>
      </dgm:t>
    </dgm:pt>
    <dgm:pt modelId="{A18F7707-BA4F-406A-9051-697996068696}">
      <dgm:prSet phldrT="[Text]"/>
      <dgm:spPr>
        <a:solidFill>
          <a:schemeClr val="tx1">
            <a:lumMod val="65000"/>
            <a:lumOff val="35000"/>
            <a:alpha val="90000"/>
          </a:schemeClr>
        </a:solidFill>
      </dgm:spPr>
      <dgm:t>
        <a:bodyPr/>
        <a:lstStyle/>
        <a:p>
          <a:r>
            <a:rPr lang="en-US" dirty="0">
              <a:solidFill>
                <a:schemeClr val="bg1"/>
              </a:solidFill>
            </a:rPr>
            <a:t>14</a:t>
          </a:r>
          <a:r>
            <a:rPr lang="en-US" dirty="0"/>
            <a:t> </a:t>
          </a:r>
          <a:r>
            <a:rPr lang="en-US" dirty="0">
              <a:solidFill>
                <a:schemeClr val="bg1"/>
              </a:solidFill>
            </a:rPr>
            <a:t>Columns</a:t>
          </a:r>
        </a:p>
      </dgm:t>
    </dgm:pt>
    <dgm:pt modelId="{5D580E26-9463-4A63-BC63-34C436FD5461}" type="parTrans" cxnId="{AE2F239F-D321-41A2-BFB6-24F38B716ACA}">
      <dgm:prSet/>
      <dgm:spPr/>
      <dgm:t>
        <a:bodyPr/>
        <a:lstStyle/>
        <a:p>
          <a:endParaRPr lang="en-US"/>
        </a:p>
      </dgm:t>
    </dgm:pt>
    <dgm:pt modelId="{A056A714-7F53-4A02-95AC-81C0E87BA810}" type="sibTrans" cxnId="{AE2F239F-D321-41A2-BFB6-24F38B716ACA}">
      <dgm:prSet/>
      <dgm:spPr/>
      <dgm:t>
        <a:bodyPr/>
        <a:lstStyle/>
        <a:p>
          <a:endParaRPr lang="en-US"/>
        </a:p>
      </dgm:t>
    </dgm:pt>
    <dgm:pt modelId="{62B0266D-FD2A-40D9-9B92-1756AA000D30}">
      <dgm:prSet phldrT="[Text]"/>
      <dgm:spPr>
        <a:solidFill>
          <a:schemeClr val="tx1">
            <a:alpha val="70000"/>
          </a:schemeClr>
        </a:solidFill>
      </dgm:spPr>
      <dgm:t>
        <a:bodyPr/>
        <a:lstStyle/>
        <a:p>
          <a:r>
            <a:rPr lang="en-US" dirty="0"/>
            <a:t>Filtering Attributes</a:t>
          </a:r>
        </a:p>
      </dgm:t>
    </dgm:pt>
    <dgm:pt modelId="{FFFAAAAA-F7EC-438B-A754-C6B0DC0E1A52}" type="parTrans" cxnId="{55049F81-791D-4FE6-8CA0-C53E94F4CDC1}">
      <dgm:prSet/>
      <dgm:spPr/>
      <dgm:t>
        <a:bodyPr/>
        <a:lstStyle/>
        <a:p>
          <a:endParaRPr lang="en-US"/>
        </a:p>
      </dgm:t>
    </dgm:pt>
    <dgm:pt modelId="{AEFBA7BC-8B28-451D-9CC0-F5F94F4CA6AF}" type="sibTrans" cxnId="{55049F81-791D-4FE6-8CA0-C53E94F4CDC1}">
      <dgm:prSet/>
      <dgm:spPr/>
      <dgm:t>
        <a:bodyPr/>
        <a:lstStyle/>
        <a:p>
          <a:endParaRPr lang="en-US"/>
        </a:p>
      </dgm:t>
    </dgm:pt>
    <dgm:pt modelId="{A4A1BD6F-1FF2-486E-8C82-36D371E42582}">
      <dgm:prSet phldrT="[Text]"/>
      <dgm:spPr>
        <a:solidFill>
          <a:schemeClr val="tx1">
            <a:alpha val="50000"/>
          </a:schemeClr>
        </a:solidFill>
      </dgm:spPr>
      <dgm:t>
        <a:bodyPr/>
        <a:lstStyle/>
        <a:p>
          <a:r>
            <a:rPr lang="en-US" dirty="0"/>
            <a:t>Data</a:t>
          </a:r>
        </a:p>
      </dgm:t>
    </dgm:pt>
    <dgm:pt modelId="{490861A6-49FF-493A-AE1C-D171EAD8BE03}" type="parTrans" cxnId="{D11CB701-92D2-4FDB-9CB3-8C997AC440D6}">
      <dgm:prSet/>
      <dgm:spPr/>
      <dgm:t>
        <a:bodyPr/>
        <a:lstStyle/>
        <a:p>
          <a:endParaRPr lang="en-US"/>
        </a:p>
      </dgm:t>
    </dgm:pt>
    <dgm:pt modelId="{8CFBA2A0-37DE-421A-8765-38B7555AED36}" type="sibTrans" cxnId="{D11CB701-92D2-4FDB-9CB3-8C997AC440D6}">
      <dgm:prSet/>
      <dgm:spPr/>
      <dgm:t>
        <a:bodyPr/>
        <a:lstStyle/>
        <a:p>
          <a:endParaRPr lang="en-US"/>
        </a:p>
      </dgm:t>
    </dgm:pt>
    <dgm:pt modelId="{42862736-2155-4105-A342-986A47E29425}">
      <dgm:prSet phldrT="[Text]"/>
      <dgm:spPr>
        <a:solidFill>
          <a:schemeClr val="tx1">
            <a:lumMod val="50000"/>
            <a:lumOff val="50000"/>
            <a:alpha val="90000"/>
          </a:schemeClr>
        </a:solidFill>
      </dgm:spPr>
      <dgm:t>
        <a:bodyPr/>
        <a:lstStyle/>
        <a:p>
          <a:r>
            <a:rPr lang="en-US" dirty="0">
              <a:solidFill>
                <a:schemeClr val="bg1"/>
              </a:solidFill>
            </a:rPr>
            <a:t>Target –Bike count</a:t>
          </a:r>
        </a:p>
      </dgm:t>
    </dgm:pt>
    <dgm:pt modelId="{986F6866-5EFB-48E6-86B8-E64A25E80512}" type="parTrans" cxnId="{A124EC06-3A3E-40A6-AAE8-148922FBEBCD}">
      <dgm:prSet/>
      <dgm:spPr/>
      <dgm:t>
        <a:bodyPr/>
        <a:lstStyle/>
        <a:p>
          <a:endParaRPr lang="en-US"/>
        </a:p>
      </dgm:t>
    </dgm:pt>
    <dgm:pt modelId="{06DA9D8D-1266-407E-90F1-583DA184420E}" type="sibTrans" cxnId="{A124EC06-3A3E-40A6-AAE8-148922FBEBCD}">
      <dgm:prSet/>
      <dgm:spPr/>
      <dgm:t>
        <a:bodyPr/>
        <a:lstStyle/>
        <a:p>
          <a:endParaRPr lang="en-US"/>
        </a:p>
      </dgm:t>
    </dgm:pt>
    <dgm:pt modelId="{D1201E12-1EEC-457B-881D-41309D66B199}">
      <dgm:prSet phldrT="[Text]"/>
      <dgm:spPr>
        <a:solidFill>
          <a:schemeClr val="tx1">
            <a:lumMod val="75000"/>
            <a:lumOff val="25000"/>
            <a:alpha val="90000"/>
          </a:schemeClr>
        </a:solidFill>
      </dgm:spPr>
      <dgm:t>
        <a:bodyPr/>
        <a:lstStyle/>
        <a:p>
          <a:r>
            <a:rPr lang="en-US" dirty="0">
              <a:solidFill>
                <a:schemeClr val="bg1"/>
              </a:solidFill>
            </a:rPr>
            <a:t>8465</a:t>
          </a:r>
          <a:r>
            <a:rPr lang="en-US" baseline="0" dirty="0">
              <a:solidFill>
                <a:schemeClr val="bg1"/>
              </a:solidFill>
            </a:rPr>
            <a:t> Entries, 18 columns</a:t>
          </a:r>
          <a:endParaRPr lang="en-US" dirty="0">
            <a:solidFill>
              <a:schemeClr val="bg1"/>
            </a:solidFill>
          </a:endParaRPr>
        </a:p>
      </dgm:t>
    </dgm:pt>
    <dgm:pt modelId="{E52E188E-0BF7-444D-90C1-8443347FA779}" type="parTrans" cxnId="{FD1A906D-BB2A-41DA-818C-17D8CC8224AA}">
      <dgm:prSet/>
      <dgm:spPr/>
      <dgm:t>
        <a:bodyPr/>
        <a:lstStyle/>
        <a:p>
          <a:endParaRPr lang="en-US"/>
        </a:p>
      </dgm:t>
    </dgm:pt>
    <dgm:pt modelId="{48E1937F-ABD3-4636-9A51-CC671A8DC4B7}" type="sibTrans" cxnId="{FD1A906D-BB2A-41DA-818C-17D8CC8224AA}">
      <dgm:prSet/>
      <dgm:spPr/>
      <dgm:t>
        <a:bodyPr/>
        <a:lstStyle/>
        <a:p>
          <a:endParaRPr lang="en-US"/>
        </a:p>
      </dgm:t>
    </dgm:pt>
    <dgm:pt modelId="{7E02E06F-5350-486D-8D48-429407B7B6C5}">
      <dgm:prSet phldrT="[Text]"/>
      <dgm:spPr>
        <a:solidFill>
          <a:schemeClr val="tx1">
            <a:lumMod val="75000"/>
            <a:lumOff val="25000"/>
            <a:alpha val="90000"/>
          </a:schemeClr>
        </a:solidFill>
      </dgm:spPr>
      <dgm:t>
        <a:bodyPr/>
        <a:lstStyle/>
        <a:p>
          <a:r>
            <a:rPr lang="en-US" dirty="0">
              <a:solidFill>
                <a:schemeClr val="bg1"/>
              </a:solidFill>
            </a:rPr>
            <a:t>Dropping rows which has bike count 0</a:t>
          </a:r>
        </a:p>
      </dgm:t>
    </dgm:pt>
    <dgm:pt modelId="{1140BEC9-F58D-4789-8F0C-370AEF8BA4E3}" type="parTrans" cxnId="{CB2A6C4D-57EE-450A-BBAD-8DB077F045F1}">
      <dgm:prSet/>
      <dgm:spPr/>
      <dgm:t>
        <a:bodyPr/>
        <a:lstStyle/>
        <a:p>
          <a:endParaRPr lang="en-US"/>
        </a:p>
      </dgm:t>
    </dgm:pt>
    <dgm:pt modelId="{0B2A6959-7C0C-4AEB-9967-5FDA307D1713}" type="sibTrans" cxnId="{CB2A6C4D-57EE-450A-BBAD-8DB077F045F1}">
      <dgm:prSet/>
      <dgm:spPr/>
      <dgm:t>
        <a:bodyPr/>
        <a:lstStyle/>
        <a:p>
          <a:endParaRPr lang="en-US"/>
        </a:p>
      </dgm:t>
    </dgm:pt>
    <dgm:pt modelId="{660B902D-F7A5-45AE-ABF5-2F043EB17516}" type="pres">
      <dgm:prSet presAssocID="{68F7D92C-F908-4E62-AE16-B55D4B5EE5B3}" presName="Name0" presStyleCnt="0">
        <dgm:presLayoutVars>
          <dgm:dir/>
          <dgm:animLvl val="lvl"/>
          <dgm:resizeHandles val="exact"/>
        </dgm:presLayoutVars>
      </dgm:prSet>
      <dgm:spPr/>
    </dgm:pt>
    <dgm:pt modelId="{9291799E-53A7-482D-82F2-AC1CC483FDCC}" type="pres">
      <dgm:prSet presAssocID="{1D3EEE2C-8B69-4764-B308-4A96C3391A2B}" presName="vertFlow" presStyleCnt="0"/>
      <dgm:spPr/>
    </dgm:pt>
    <dgm:pt modelId="{0F0DB7EB-3AFE-487F-B90B-D662FAE9EC0B}" type="pres">
      <dgm:prSet presAssocID="{1D3EEE2C-8B69-4764-B308-4A96C3391A2B}" presName="header" presStyleLbl="node1" presStyleIdx="0" presStyleCnt="3" custScaleY="102036"/>
      <dgm:spPr/>
    </dgm:pt>
    <dgm:pt modelId="{03C6294C-55B8-4B7F-AB19-96A6F5DF7751}" type="pres">
      <dgm:prSet presAssocID="{B3072CB9-FBBE-4E82-B38B-5DEC697B214D}" presName="parTrans" presStyleLbl="sibTrans2D1" presStyleIdx="0" presStyleCnt="6" custScaleY="116612"/>
      <dgm:spPr/>
    </dgm:pt>
    <dgm:pt modelId="{FEEFEA69-0570-4229-BDDA-FABD24515B44}" type="pres">
      <dgm:prSet presAssocID="{19F35BD5-25C7-48FA-B4A8-5EE3A8C2BDAB}" presName="child" presStyleLbl="alignAccFollowNode1" presStyleIdx="0" presStyleCnt="6">
        <dgm:presLayoutVars>
          <dgm:chMax val="0"/>
          <dgm:bulletEnabled val="1"/>
        </dgm:presLayoutVars>
      </dgm:prSet>
      <dgm:spPr/>
    </dgm:pt>
    <dgm:pt modelId="{9A6645EE-14C7-4FD8-9EBA-47D8E6DF9DDD}" type="pres">
      <dgm:prSet presAssocID="{119CE3FA-E820-455B-A1EC-D020BBEAF763}" presName="sibTrans" presStyleLbl="sibTrans2D1" presStyleIdx="1" presStyleCnt="6"/>
      <dgm:spPr/>
    </dgm:pt>
    <dgm:pt modelId="{020A6E37-2319-4E48-A335-36D7308C079A}" type="pres">
      <dgm:prSet presAssocID="{A18F7707-BA4F-406A-9051-697996068696}" presName="child" presStyleLbl="alignAccFollowNode1" presStyleIdx="1" presStyleCnt="6">
        <dgm:presLayoutVars>
          <dgm:chMax val="0"/>
          <dgm:bulletEnabled val="1"/>
        </dgm:presLayoutVars>
      </dgm:prSet>
      <dgm:spPr/>
    </dgm:pt>
    <dgm:pt modelId="{B8A23F13-DED2-4D11-9FE1-BC4025F14D67}" type="pres">
      <dgm:prSet presAssocID="{A056A714-7F53-4A02-95AC-81C0E87BA810}" presName="sibTrans" presStyleLbl="sibTrans2D1" presStyleIdx="2" presStyleCnt="6"/>
      <dgm:spPr/>
    </dgm:pt>
    <dgm:pt modelId="{7A17C52A-7885-4986-AFAE-B6F0DA6AD3E4}" type="pres">
      <dgm:prSet presAssocID="{42862736-2155-4105-A342-986A47E29425}" presName="child" presStyleLbl="alignAccFollowNode1" presStyleIdx="2" presStyleCnt="6">
        <dgm:presLayoutVars>
          <dgm:chMax val="0"/>
          <dgm:bulletEnabled val="1"/>
        </dgm:presLayoutVars>
      </dgm:prSet>
      <dgm:spPr/>
    </dgm:pt>
    <dgm:pt modelId="{4CF1A812-2B12-430E-834C-3E9B9A6C722D}" type="pres">
      <dgm:prSet presAssocID="{1D3EEE2C-8B69-4764-B308-4A96C3391A2B}" presName="hSp" presStyleCnt="0"/>
      <dgm:spPr/>
    </dgm:pt>
    <dgm:pt modelId="{EFE6F35B-14F7-4662-A59E-6341D766ACF9}" type="pres">
      <dgm:prSet presAssocID="{62B0266D-FD2A-40D9-9B92-1756AA000D30}" presName="vertFlow" presStyleCnt="0"/>
      <dgm:spPr/>
    </dgm:pt>
    <dgm:pt modelId="{50532535-7561-4E02-B485-231D4900B23C}" type="pres">
      <dgm:prSet presAssocID="{62B0266D-FD2A-40D9-9B92-1756AA000D30}" presName="header" presStyleLbl="node1" presStyleIdx="1" presStyleCnt="3"/>
      <dgm:spPr/>
    </dgm:pt>
    <dgm:pt modelId="{F3DF8535-DD2A-4CB6-A38C-5C09E271A45C}" type="pres">
      <dgm:prSet presAssocID="{A43E5115-8851-46D0-ACA1-49B87F21288B}" presName="parTrans" presStyleLbl="sibTrans2D1" presStyleIdx="3" presStyleCnt="6"/>
      <dgm:spPr/>
    </dgm:pt>
    <dgm:pt modelId="{BE0DF002-4F21-4FC0-AD82-DC7762BE1036}" type="pres">
      <dgm:prSet presAssocID="{9C0DDA4A-8BBD-4389-9B32-F62CA0E22BB8}" presName="child" presStyleLbl="alignAccFollowNode1" presStyleIdx="3" presStyleCnt="6" custLinFactNeighborX="2595">
        <dgm:presLayoutVars>
          <dgm:chMax val="0"/>
          <dgm:bulletEnabled val="1"/>
        </dgm:presLayoutVars>
      </dgm:prSet>
      <dgm:spPr/>
    </dgm:pt>
    <dgm:pt modelId="{4A3C8245-22D9-4A96-9C15-5E8FBA207B0D}" type="pres">
      <dgm:prSet presAssocID="{BBB35210-340D-4BBC-A5C0-15572BE51973}" presName="sibTrans" presStyleLbl="sibTrans2D1" presStyleIdx="4" presStyleCnt="6"/>
      <dgm:spPr/>
    </dgm:pt>
    <dgm:pt modelId="{9C53B898-C40F-47D8-B5D6-24AACEF54F93}" type="pres">
      <dgm:prSet presAssocID="{7E02E06F-5350-486D-8D48-429407B7B6C5}" presName="child" presStyleLbl="alignAccFollowNode1" presStyleIdx="4" presStyleCnt="6">
        <dgm:presLayoutVars>
          <dgm:chMax val="0"/>
          <dgm:bulletEnabled val="1"/>
        </dgm:presLayoutVars>
      </dgm:prSet>
      <dgm:spPr/>
    </dgm:pt>
    <dgm:pt modelId="{DAB3A6AC-4075-4322-B910-334FAB1AEAA9}" type="pres">
      <dgm:prSet presAssocID="{62B0266D-FD2A-40D9-9B92-1756AA000D30}" presName="hSp" presStyleCnt="0"/>
      <dgm:spPr/>
    </dgm:pt>
    <dgm:pt modelId="{0063E0BB-9949-4AC8-BA47-5B6848C1DB38}" type="pres">
      <dgm:prSet presAssocID="{A4A1BD6F-1FF2-486E-8C82-36D371E42582}" presName="vertFlow" presStyleCnt="0"/>
      <dgm:spPr/>
    </dgm:pt>
    <dgm:pt modelId="{8B8F8050-4FBE-4BDF-ADA4-4473BFB982DF}" type="pres">
      <dgm:prSet presAssocID="{A4A1BD6F-1FF2-486E-8C82-36D371E42582}" presName="header" presStyleLbl="node1" presStyleIdx="2" presStyleCnt="3"/>
      <dgm:spPr/>
    </dgm:pt>
    <dgm:pt modelId="{BB058F70-9018-4814-A83C-78550E0D864D}" type="pres">
      <dgm:prSet presAssocID="{E52E188E-0BF7-444D-90C1-8443347FA779}" presName="parTrans" presStyleLbl="sibTrans2D1" presStyleIdx="5" presStyleCnt="6"/>
      <dgm:spPr/>
    </dgm:pt>
    <dgm:pt modelId="{143A8E50-5726-436D-B610-9F5250BA4360}" type="pres">
      <dgm:prSet presAssocID="{D1201E12-1EEC-457B-881D-41309D66B199}" presName="child" presStyleLbl="alignAccFollowNode1" presStyleIdx="5" presStyleCnt="6">
        <dgm:presLayoutVars>
          <dgm:chMax val="0"/>
          <dgm:bulletEnabled val="1"/>
        </dgm:presLayoutVars>
      </dgm:prSet>
      <dgm:spPr/>
    </dgm:pt>
  </dgm:ptLst>
  <dgm:cxnLst>
    <dgm:cxn modelId="{D11CB701-92D2-4FDB-9CB3-8C997AC440D6}" srcId="{68F7D92C-F908-4E62-AE16-B55D4B5EE5B3}" destId="{A4A1BD6F-1FF2-486E-8C82-36D371E42582}" srcOrd="2" destOrd="0" parTransId="{490861A6-49FF-493A-AE1C-D171EAD8BE03}" sibTransId="{8CFBA2A0-37DE-421A-8765-38B7555AED36}"/>
    <dgm:cxn modelId="{A124EC06-3A3E-40A6-AAE8-148922FBEBCD}" srcId="{1D3EEE2C-8B69-4764-B308-4A96C3391A2B}" destId="{42862736-2155-4105-A342-986A47E29425}" srcOrd="2" destOrd="0" parTransId="{986F6866-5EFB-48E6-86B8-E64A25E80512}" sibTransId="{06DA9D8D-1266-407E-90F1-583DA184420E}"/>
    <dgm:cxn modelId="{8D3D7F29-61D7-4C74-A055-43EB718E04CA}" type="presOf" srcId="{68F7D92C-F908-4E62-AE16-B55D4B5EE5B3}" destId="{660B902D-F7A5-45AE-ABF5-2F043EB17516}" srcOrd="0" destOrd="0" presId="urn:microsoft.com/office/officeart/2005/8/layout/lProcess1"/>
    <dgm:cxn modelId="{E5E12E32-A57B-457C-87C6-12C36BA3B20A}" type="presOf" srcId="{A4A1BD6F-1FF2-486E-8C82-36D371E42582}" destId="{8B8F8050-4FBE-4BDF-ADA4-4473BFB982DF}" srcOrd="0" destOrd="0" presId="urn:microsoft.com/office/officeart/2005/8/layout/lProcess1"/>
    <dgm:cxn modelId="{692A8939-C847-41E6-8503-39F8DFB26D2B}" type="presOf" srcId="{E52E188E-0BF7-444D-90C1-8443347FA779}" destId="{BB058F70-9018-4814-A83C-78550E0D864D}" srcOrd="0" destOrd="0" presId="urn:microsoft.com/office/officeart/2005/8/layout/lProcess1"/>
    <dgm:cxn modelId="{3DB5513C-2F9B-4640-BE9D-4EA5A009BDF0}" type="presOf" srcId="{D1201E12-1EEC-457B-881D-41309D66B199}" destId="{143A8E50-5726-436D-B610-9F5250BA4360}" srcOrd="0" destOrd="0" presId="urn:microsoft.com/office/officeart/2005/8/layout/lProcess1"/>
    <dgm:cxn modelId="{C9CF9448-4D45-4486-B4AD-847ECDB64626}" type="presOf" srcId="{42862736-2155-4105-A342-986A47E29425}" destId="{7A17C52A-7885-4986-AFAE-B6F0DA6AD3E4}" srcOrd="0" destOrd="0" presId="urn:microsoft.com/office/officeart/2005/8/layout/lProcess1"/>
    <dgm:cxn modelId="{8BA8044B-F811-484D-B689-45DEFCF57B8E}" type="presOf" srcId="{B3072CB9-FBBE-4E82-B38B-5DEC697B214D}" destId="{03C6294C-55B8-4B7F-AB19-96A6F5DF7751}" srcOrd="0" destOrd="0" presId="urn:microsoft.com/office/officeart/2005/8/layout/lProcess1"/>
    <dgm:cxn modelId="{CB2A6C4D-57EE-450A-BBAD-8DB077F045F1}" srcId="{62B0266D-FD2A-40D9-9B92-1756AA000D30}" destId="{7E02E06F-5350-486D-8D48-429407B7B6C5}" srcOrd="1" destOrd="0" parTransId="{1140BEC9-F58D-4789-8F0C-370AEF8BA4E3}" sibTransId="{0B2A6959-7C0C-4AEB-9967-5FDA307D1713}"/>
    <dgm:cxn modelId="{143FEE53-4BA1-4888-A6CA-5253253D6563}" type="presOf" srcId="{19F35BD5-25C7-48FA-B4A8-5EE3A8C2BDAB}" destId="{FEEFEA69-0570-4229-BDDA-FABD24515B44}" srcOrd="0" destOrd="0" presId="urn:microsoft.com/office/officeart/2005/8/layout/lProcess1"/>
    <dgm:cxn modelId="{9F5FA95F-97C5-483D-9AAA-E324667439E0}" type="presOf" srcId="{62B0266D-FD2A-40D9-9B92-1756AA000D30}" destId="{50532535-7561-4E02-B485-231D4900B23C}" srcOrd="0" destOrd="0" presId="urn:microsoft.com/office/officeart/2005/8/layout/lProcess1"/>
    <dgm:cxn modelId="{FD1A906D-BB2A-41DA-818C-17D8CC8224AA}" srcId="{A4A1BD6F-1FF2-486E-8C82-36D371E42582}" destId="{D1201E12-1EEC-457B-881D-41309D66B199}" srcOrd="0" destOrd="0" parTransId="{E52E188E-0BF7-444D-90C1-8443347FA779}" sibTransId="{48E1937F-ABD3-4636-9A51-CC671A8DC4B7}"/>
    <dgm:cxn modelId="{58DDDC75-74C4-43B1-86F9-7A7F2591179B}" srcId="{68F7D92C-F908-4E62-AE16-B55D4B5EE5B3}" destId="{1D3EEE2C-8B69-4764-B308-4A96C3391A2B}" srcOrd="0" destOrd="0" parTransId="{36A9A6F0-B375-43C3-B8F8-F305932D2B2E}" sibTransId="{A76FB1EE-45CC-4282-BA9E-4652C65D124C}"/>
    <dgm:cxn modelId="{55049F81-791D-4FE6-8CA0-C53E94F4CDC1}" srcId="{68F7D92C-F908-4E62-AE16-B55D4B5EE5B3}" destId="{62B0266D-FD2A-40D9-9B92-1756AA000D30}" srcOrd="1" destOrd="0" parTransId="{FFFAAAAA-F7EC-438B-A754-C6B0DC0E1A52}" sibTransId="{AEFBA7BC-8B28-451D-9CC0-F5F94F4CA6AF}"/>
    <dgm:cxn modelId="{D97B128D-800B-4B31-BBB2-FC2BD79653BA}" type="presOf" srcId="{BBB35210-340D-4BBC-A5C0-15572BE51973}" destId="{4A3C8245-22D9-4A96-9C15-5E8FBA207B0D}" srcOrd="0" destOrd="0" presId="urn:microsoft.com/office/officeart/2005/8/layout/lProcess1"/>
    <dgm:cxn modelId="{AE2F239F-D321-41A2-BFB6-24F38B716ACA}" srcId="{1D3EEE2C-8B69-4764-B308-4A96C3391A2B}" destId="{A18F7707-BA4F-406A-9051-697996068696}" srcOrd="1" destOrd="0" parTransId="{5D580E26-9463-4A63-BC63-34C436FD5461}" sibTransId="{A056A714-7F53-4A02-95AC-81C0E87BA810}"/>
    <dgm:cxn modelId="{E43B05A0-37D8-4A51-923B-ADA3FF8DB22A}" type="presOf" srcId="{A18F7707-BA4F-406A-9051-697996068696}" destId="{020A6E37-2319-4E48-A335-36D7308C079A}" srcOrd="0" destOrd="0" presId="urn:microsoft.com/office/officeart/2005/8/layout/lProcess1"/>
    <dgm:cxn modelId="{933001A1-84DF-4C28-9146-332B4A4095B2}" type="presOf" srcId="{7E02E06F-5350-486D-8D48-429407B7B6C5}" destId="{9C53B898-C40F-47D8-B5D6-24AACEF54F93}" srcOrd="0" destOrd="0" presId="urn:microsoft.com/office/officeart/2005/8/layout/lProcess1"/>
    <dgm:cxn modelId="{287999A9-A2DF-4AB9-BCA9-327A6BFA479F}" srcId="{62B0266D-FD2A-40D9-9B92-1756AA000D30}" destId="{9C0DDA4A-8BBD-4389-9B32-F62CA0E22BB8}" srcOrd="0" destOrd="0" parTransId="{A43E5115-8851-46D0-ACA1-49B87F21288B}" sibTransId="{BBB35210-340D-4BBC-A5C0-15572BE51973}"/>
    <dgm:cxn modelId="{03A917B1-2180-4355-8DE7-EAE34B25BFE2}" type="presOf" srcId="{119CE3FA-E820-455B-A1EC-D020BBEAF763}" destId="{9A6645EE-14C7-4FD8-9EBA-47D8E6DF9DDD}" srcOrd="0" destOrd="0" presId="urn:microsoft.com/office/officeart/2005/8/layout/lProcess1"/>
    <dgm:cxn modelId="{3ACD5AD4-C081-4A02-BE54-EE7F26B469DE}" type="presOf" srcId="{9C0DDA4A-8BBD-4389-9B32-F62CA0E22BB8}" destId="{BE0DF002-4F21-4FC0-AD82-DC7762BE1036}" srcOrd="0" destOrd="0" presId="urn:microsoft.com/office/officeart/2005/8/layout/lProcess1"/>
    <dgm:cxn modelId="{3017D7E8-383F-4387-ACA4-1F77EF4C5002}" srcId="{1D3EEE2C-8B69-4764-B308-4A96C3391A2B}" destId="{19F35BD5-25C7-48FA-B4A8-5EE3A8C2BDAB}" srcOrd="0" destOrd="0" parTransId="{B3072CB9-FBBE-4E82-B38B-5DEC697B214D}" sibTransId="{119CE3FA-E820-455B-A1EC-D020BBEAF763}"/>
    <dgm:cxn modelId="{EC0C34ED-E0DE-40D2-B7D2-9267DD918B66}" type="presOf" srcId="{1D3EEE2C-8B69-4764-B308-4A96C3391A2B}" destId="{0F0DB7EB-3AFE-487F-B90B-D662FAE9EC0B}" srcOrd="0" destOrd="0" presId="urn:microsoft.com/office/officeart/2005/8/layout/lProcess1"/>
    <dgm:cxn modelId="{BF943DF1-CC5F-4E75-BCDF-52605FACC697}" type="presOf" srcId="{A056A714-7F53-4A02-95AC-81C0E87BA810}" destId="{B8A23F13-DED2-4D11-9FE1-BC4025F14D67}" srcOrd="0" destOrd="0" presId="urn:microsoft.com/office/officeart/2005/8/layout/lProcess1"/>
    <dgm:cxn modelId="{64A187F9-AC6C-4EAC-B4F5-D5023005A5B7}" type="presOf" srcId="{A43E5115-8851-46D0-ACA1-49B87F21288B}" destId="{F3DF8535-DD2A-4CB6-A38C-5C09E271A45C}" srcOrd="0" destOrd="0" presId="urn:microsoft.com/office/officeart/2005/8/layout/lProcess1"/>
    <dgm:cxn modelId="{997BECCF-329D-4D3E-AD25-86CEBE126DEE}" type="presParOf" srcId="{660B902D-F7A5-45AE-ABF5-2F043EB17516}" destId="{9291799E-53A7-482D-82F2-AC1CC483FDCC}" srcOrd="0" destOrd="0" presId="urn:microsoft.com/office/officeart/2005/8/layout/lProcess1"/>
    <dgm:cxn modelId="{002E5F9C-7FD1-474C-BC89-1D2FDC588B18}" type="presParOf" srcId="{9291799E-53A7-482D-82F2-AC1CC483FDCC}" destId="{0F0DB7EB-3AFE-487F-B90B-D662FAE9EC0B}" srcOrd="0" destOrd="0" presId="urn:microsoft.com/office/officeart/2005/8/layout/lProcess1"/>
    <dgm:cxn modelId="{67C9F1F1-2872-44FC-99D3-396F65DEC23B}" type="presParOf" srcId="{9291799E-53A7-482D-82F2-AC1CC483FDCC}" destId="{03C6294C-55B8-4B7F-AB19-96A6F5DF7751}" srcOrd="1" destOrd="0" presId="urn:microsoft.com/office/officeart/2005/8/layout/lProcess1"/>
    <dgm:cxn modelId="{7F6281A1-7140-42B5-9FB3-D6E4380FDA9D}" type="presParOf" srcId="{9291799E-53A7-482D-82F2-AC1CC483FDCC}" destId="{FEEFEA69-0570-4229-BDDA-FABD24515B44}" srcOrd="2" destOrd="0" presId="urn:microsoft.com/office/officeart/2005/8/layout/lProcess1"/>
    <dgm:cxn modelId="{85BFF51C-9E77-4BD3-AB0B-8D8DD4839A85}" type="presParOf" srcId="{9291799E-53A7-482D-82F2-AC1CC483FDCC}" destId="{9A6645EE-14C7-4FD8-9EBA-47D8E6DF9DDD}" srcOrd="3" destOrd="0" presId="urn:microsoft.com/office/officeart/2005/8/layout/lProcess1"/>
    <dgm:cxn modelId="{1039DAF7-0761-4356-BFD7-C576ED9AE8C7}" type="presParOf" srcId="{9291799E-53A7-482D-82F2-AC1CC483FDCC}" destId="{020A6E37-2319-4E48-A335-36D7308C079A}" srcOrd="4" destOrd="0" presId="urn:microsoft.com/office/officeart/2005/8/layout/lProcess1"/>
    <dgm:cxn modelId="{C6FCC5D9-F5A3-41F8-9E0C-1FD6BE436DF3}" type="presParOf" srcId="{9291799E-53A7-482D-82F2-AC1CC483FDCC}" destId="{B8A23F13-DED2-4D11-9FE1-BC4025F14D67}" srcOrd="5" destOrd="0" presId="urn:microsoft.com/office/officeart/2005/8/layout/lProcess1"/>
    <dgm:cxn modelId="{6EA46CFC-9D39-452C-BAC4-BC370ED37E88}" type="presParOf" srcId="{9291799E-53A7-482D-82F2-AC1CC483FDCC}" destId="{7A17C52A-7885-4986-AFAE-B6F0DA6AD3E4}" srcOrd="6" destOrd="0" presId="urn:microsoft.com/office/officeart/2005/8/layout/lProcess1"/>
    <dgm:cxn modelId="{70EE4BAF-98DC-4DC4-B600-A8558E1219F0}" type="presParOf" srcId="{660B902D-F7A5-45AE-ABF5-2F043EB17516}" destId="{4CF1A812-2B12-430E-834C-3E9B9A6C722D}" srcOrd="1" destOrd="0" presId="urn:microsoft.com/office/officeart/2005/8/layout/lProcess1"/>
    <dgm:cxn modelId="{762D9A22-C71F-440C-8704-042EFEDA7FB8}" type="presParOf" srcId="{660B902D-F7A5-45AE-ABF5-2F043EB17516}" destId="{EFE6F35B-14F7-4662-A59E-6341D766ACF9}" srcOrd="2" destOrd="0" presId="urn:microsoft.com/office/officeart/2005/8/layout/lProcess1"/>
    <dgm:cxn modelId="{E3B62F7A-1B8A-41FA-95A5-1B2953678924}" type="presParOf" srcId="{EFE6F35B-14F7-4662-A59E-6341D766ACF9}" destId="{50532535-7561-4E02-B485-231D4900B23C}" srcOrd="0" destOrd="0" presId="urn:microsoft.com/office/officeart/2005/8/layout/lProcess1"/>
    <dgm:cxn modelId="{82209FCB-29B6-4B7A-849E-BA88547912F5}" type="presParOf" srcId="{EFE6F35B-14F7-4662-A59E-6341D766ACF9}" destId="{F3DF8535-DD2A-4CB6-A38C-5C09E271A45C}" srcOrd="1" destOrd="0" presId="urn:microsoft.com/office/officeart/2005/8/layout/lProcess1"/>
    <dgm:cxn modelId="{5DF51EB6-CFED-4319-A5C0-5FDBD6ED981C}" type="presParOf" srcId="{EFE6F35B-14F7-4662-A59E-6341D766ACF9}" destId="{BE0DF002-4F21-4FC0-AD82-DC7762BE1036}" srcOrd="2" destOrd="0" presId="urn:microsoft.com/office/officeart/2005/8/layout/lProcess1"/>
    <dgm:cxn modelId="{66C11A3E-28A3-448A-895D-B08BC0DC1F0F}" type="presParOf" srcId="{EFE6F35B-14F7-4662-A59E-6341D766ACF9}" destId="{4A3C8245-22D9-4A96-9C15-5E8FBA207B0D}" srcOrd="3" destOrd="0" presId="urn:microsoft.com/office/officeart/2005/8/layout/lProcess1"/>
    <dgm:cxn modelId="{CB910110-05EF-42AA-8794-0703B717DD4D}" type="presParOf" srcId="{EFE6F35B-14F7-4662-A59E-6341D766ACF9}" destId="{9C53B898-C40F-47D8-B5D6-24AACEF54F93}" srcOrd="4" destOrd="0" presId="urn:microsoft.com/office/officeart/2005/8/layout/lProcess1"/>
    <dgm:cxn modelId="{19869ECF-BA45-4A82-B1E8-466180E5045A}" type="presParOf" srcId="{660B902D-F7A5-45AE-ABF5-2F043EB17516}" destId="{DAB3A6AC-4075-4322-B910-334FAB1AEAA9}" srcOrd="3" destOrd="0" presId="urn:microsoft.com/office/officeart/2005/8/layout/lProcess1"/>
    <dgm:cxn modelId="{83A7E4B5-B47D-4BF2-A95A-CF60FB13EC43}" type="presParOf" srcId="{660B902D-F7A5-45AE-ABF5-2F043EB17516}" destId="{0063E0BB-9949-4AC8-BA47-5B6848C1DB38}" srcOrd="4" destOrd="0" presId="urn:microsoft.com/office/officeart/2005/8/layout/lProcess1"/>
    <dgm:cxn modelId="{C847A909-69D4-4E80-BACA-DEB23CD89D55}" type="presParOf" srcId="{0063E0BB-9949-4AC8-BA47-5B6848C1DB38}" destId="{8B8F8050-4FBE-4BDF-ADA4-4473BFB982DF}" srcOrd="0" destOrd="0" presId="urn:microsoft.com/office/officeart/2005/8/layout/lProcess1"/>
    <dgm:cxn modelId="{B6B8F557-3308-48D4-BC47-66ED8C829412}" type="presParOf" srcId="{0063E0BB-9949-4AC8-BA47-5B6848C1DB38}" destId="{BB058F70-9018-4814-A83C-78550E0D864D}" srcOrd="1" destOrd="0" presId="urn:microsoft.com/office/officeart/2005/8/layout/lProcess1"/>
    <dgm:cxn modelId="{0DFC5CDA-B524-4044-88B9-C8D88F617A5A}" type="presParOf" srcId="{0063E0BB-9949-4AC8-BA47-5B6848C1DB38}" destId="{143A8E50-5726-436D-B610-9F5250BA4360}" srcOrd="2" destOrd="0" presId="urn:microsoft.com/office/officeart/2005/8/layout/l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DB7EB-3AFE-487F-B90B-D662FAE9EC0B}">
      <dsp:nvSpPr>
        <dsp:cNvPr id="0" name=""/>
        <dsp:cNvSpPr/>
      </dsp:nvSpPr>
      <dsp:spPr>
        <a:xfrm>
          <a:off x="1194" y="881740"/>
          <a:ext cx="2388613" cy="609311"/>
        </a:xfrm>
        <a:prstGeom prst="roundRect">
          <a:avLst>
            <a:gd name="adj" fmla="val 10000"/>
          </a:avLst>
        </a:prstGeom>
        <a:solidFill>
          <a:schemeClr val="tx1">
            <a:alpha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Load the data</a:t>
          </a:r>
        </a:p>
      </dsp:txBody>
      <dsp:txXfrm>
        <a:off x="19040" y="899586"/>
        <a:ext cx="2352921" cy="573619"/>
      </dsp:txXfrm>
    </dsp:sp>
    <dsp:sp modelId="{03C6294C-55B8-4B7F-AB19-96A6F5DF7751}">
      <dsp:nvSpPr>
        <dsp:cNvPr id="0" name=""/>
        <dsp:cNvSpPr/>
      </dsp:nvSpPr>
      <dsp:spPr>
        <a:xfrm rot="5400000">
          <a:off x="1143250" y="1534623"/>
          <a:ext cx="104501" cy="121861"/>
        </a:xfrm>
        <a:prstGeom prst="rightArrow">
          <a:avLst>
            <a:gd name="adj1" fmla="val 66700"/>
            <a:gd name="adj2" fmla="val 50000"/>
          </a:avLst>
        </a:prstGeom>
        <a:solidFill>
          <a:schemeClr val="accent4">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EEFEA69-0570-4229-BDDA-FABD24515B44}">
      <dsp:nvSpPr>
        <dsp:cNvPr id="0" name=""/>
        <dsp:cNvSpPr/>
      </dsp:nvSpPr>
      <dsp:spPr>
        <a:xfrm>
          <a:off x="1194" y="1700055"/>
          <a:ext cx="2388613" cy="597153"/>
        </a:xfrm>
        <a:prstGeom prst="roundRect">
          <a:avLst>
            <a:gd name="adj" fmla="val 10000"/>
          </a:avLst>
        </a:prstGeom>
        <a:solidFill>
          <a:schemeClr val="tx1">
            <a:lumMod val="75000"/>
            <a:lumOff val="25000"/>
            <a:alpha val="9000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8760 Entries</a:t>
          </a:r>
        </a:p>
      </dsp:txBody>
      <dsp:txXfrm>
        <a:off x="18684" y="1717545"/>
        <a:ext cx="2353633" cy="562173"/>
      </dsp:txXfrm>
    </dsp:sp>
    <dsp:sp modelId="{9A6645EE-14C7-4FD8-9EBA-47D8E6DF9DDD}">
      <dsp:nvSpPr>
        <dsp:cNvPr id="0" name=""/>
        <dsp:cNvSpPr/>
      </dsp:nvSpPr>
      <dsp:spPr>
        <a:xfrm rot="5400000">
          <a:off x="1143250" y="2349460"/>
          <a:ext cx="104501" cy="104501"/>
        </a:xfrm>
        <a:prstGeom prst="rightArrow">
          <a:avLst>
            <a:gd name="adj1" fmla="val 66700"/>
            <a:gd name="adj2" fmla="val 50000"/>
          </a:avLst>
        </a:prstGeom>
        <a:solidFill>
          <a:schemeClr val="accent4">
            <a:shade val="90000"/>
            <a:hueOff val="-126834"/>
            <a:satOff val="0"/>
            <a:lumOff val="780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20A6E37-2319-4E48-A335-36D7308C079A}">
      <dsp:nvSpPr>
        <dsp:cNvPr id="0" name=""/>
        <dsp:cNvSpPr/>
      </dsp:nvSpPr>
      <dsp:spPr>
        <a:xfrm>
          <a:off x="1194" y="2506212"/>
          <a:ext cx="2388613" cy="597153"/>
        </a:xfrm>
        <a:prstGeom prst="roundRect">
          <a:avLst>
            <a:gd name="adj" fmla="val 10000"/>
          </a:avLst>
        </a:prstGeom>
        <a:solidFill>
          <a:schemeClr val="tx1">
            <a:lumMod val="65000"/>
            <a:lumOff val="35000"/>
            <a:alpha val="9000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14</a:t>
          </a:r>
          <a:r>
            <a:rPr lang="en-US" sz="1800" kern="1200" dirty="0"/>
            <a:t> </a:t>
          </a:r>
          <a:r>
            <a:rPr lang="en-US" sz="1800" kern="1200" dirty="0">
              <a:solidFill>
                <a:schemeClr val="bg1"/>
              </a:solidFill>
            </a:rPr>
            <a:t>Columns</a:t>
          </a:r>
        </a:p>
      </dsp:txBody>
      <dsp:txXfrm>
        <a:off x="18684" y="2523702"/>
        <a:ext cx="2353633" cy="562173"/>
      </dsp:txXfrm>
    </dsp:sp>
    <dsp:sp modelId="{B8A23F13-DED2-4D11-9FE1-BC4025F14D67}">
      <dsp:nvSpPr>
        <dsp:cNvPr id="0" name=""/>
        <dsp:cNvSpPr/>
      </dsp:nvSpPr>
      <dsp:spPr>
        <a:xfrm rot="5400000">
          <a:off x="1143250" y="3155617"/>
          <a:ext cx="104501" cy="104501"/>
        </a:xfrm>
        <a:prstGeom prst="rightArrow">
          <a:avLst>
            <a:gd name="adj1" fmla="val 66700"/>
            <a:gd name="adj2" fmla="val 50000"/>
          </a:avLst>
        </a:prstGeom>
        <a:solidFill>
          <a:schemeClr val="accent4">
            <a:shade val="90000"/>
            <a:hueOff val="-253667"/>
            <a:satOff val="0"/>
            <a:lumOff val="156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17C52A-7885-4986-AFAE-B6F0DA6AD3E4}">
      <dsp:nvSpPr>
        <dsp:cNvPr id="0" name=""/>
        <dsp:cNvSpPr/>
      </dsp:nvSpPr>
      <dsp:spPr>
        <a:xfrm>
          <a:off x="1194" y="3312369"/>
          <a:ext cx="2388613" cy="597153"/>
        </a:xfrm>
        <a:prstGeom prst="roundRect">
          <a:avLst>
            <a:gd name="adj" fmla="val 10000"/>
          </a:avLst>
        </a:prstGeom>
        <a:solidFill>
          <a:schemeClr val="tx1">
            <a:lumMod val="50000"/>
            <a:lumOff val="50000"/>
            <a:alpha val="9000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Target –Bike count</a:t>
          </a:r>
        </a:p>
      </dsp:txBody>
      <dsp:txXfrm>
        <a:off x="18684" y="3329859"/>
        <a:ext cx="2353633" cy="562173"/>
      </dsp:txXfrm>
    </dsp:sp>
    <dsp:sp modelId="{50532535-7561-4E02-B485-231D4900B23C}">
      <dsp:nvSpPr>
        <dsp:cNvPr id="0" name=""/>
        <dsp:cNvSpPr/>
      </dsp:nvSpPr>
      <dsp:spPr>
        <a:xfrm>
          <a:off x="2724213" y="881740"/>
          <a:ext cx="2388613" cy="597153"/>
        </a:xfrm>
        <a:prstGeom prst="roundRect">
          <a:avLst>
            <a:gd name="adj" fmla="val 10000"/>
          </a:avLst>
        </a:prstGeom>
        <a:solidFill>
          <a:schemeClr val="tx1">
            <a:alpha val="7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Filtering Attributes</a:t>
          </a:r>
        </a:p>
      </dsp:txBody>
      <dsp:txXfrm>
        <a:off x="2741703" y="899230"/>
        <a:ext cx="2353633" cy="562173"/>
      </dsp:txXfrm>
    </dsp:sp>
    <dsp:sp modelId="{F3DF8535-DD2A-4CB6-A38C-5C09E271A45C}">
      <dsp:nvSpPr>
        <dsp:cNvPr id="0" name=""/>
        <dsp:cNvSpPr/>
      </dsp:nvSpPr>
      <dsp:spPr>
        <a:xfrm rot="5136195">
          <a:off x="3897107" y="1531144"/>
          <a:ext cx="104810" cy="104501"/>
        </a:xfrm>
        <a:prstGeom prst="rightArrow">
          <a:avLst>
            <a:gd name="adj1" fmla="val 66700"/>
            <a:gd name="adj2" fmla="val 50000"/>
          </a:avLst>
        </a:prstGeom>
        <a:solidFill>
          <a:schemeClr val="accent4">
            <a:shade val="90000"/>
            <a:hueOff val="-380501"/>
            <a:satOff val="0"/>
            <a:lumOff val="2342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0DF002-4F21-4FC0-AD82-DC7762BE1036}">
      <dsp:nvSpPr>
        <dsp:cNvPr id="0" name=""/>
        <dsp:cNvSpPr/>
      </dsp:nvSpPr>
      <dsp:spPr>
        <a:xfrm>
          <a:off x="2786198" y="1687897"/>
          <a:ext cx="2388613" cy="597153"/>
        </a:xfrm>
        <a:prstGeom prst="roundRect">
          <a:avLst>
            <a:gd name="adj" fmla="val 10000"/>
          </a:avLst>
        </a:prstGeom>
        <a:solidFill>
          <a:schemeClr val="tx1">
            <a:lumMod val="75000"/>
            <a:lumOff val="25000"/>
            <a:alpha val="9000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Cleaning up Categorical Data</a:t>
          </a:r>
        </a:p>
      </dsp:txBody>
      <dsp:txXfrm>
        <a:off x="2803688" y="1705387"/>
        <a:ext cx="2353633" cy="562173"/>
      </dsp:txXfrm>
    </dsp:sp>
    <dsp:sp modelId="{4A3C8245-22D9-4A96-9C15-5E8FBA207B0D}">
      <dsp:nvSpPr>
        <dsp:cNvPr id="0" name=""/>
        <dsp:cNvSpPr/>
      </dsp:nvSpPr>
      <dsp:spPr>
        <a:xfrm rot="5663805">
          <a:off x="3896953" y="2337302"/>
          <a:ext cx="105118" cy="104501"/>
        </a:xfrm>
        <a:prstGeom prst="rightArrow">
          <a:avLst>
            <a:gd name="adj1" fmla="val 66700"/>
            <a:gd name="adj2" fmla="val 50000"/>
          </a:avLst>
        </a:prstGeom>
        <a:solidFill>
          <a:schemeClr val="accent4">
            <a:shade val="90000"/>
            <a:hueOff val="-507335"/>
            <a:satOff val="0"/>
            <a:lumOff val="3122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53B898-C40F-47D8-B5D6-24AACEF54F93}">
      <dsp:nvSpPr>
        <dsp:cNvPr id="0" name=""/>
        <dsp:cNvSpPr/>
      </dsp:nvSpPr>
      <dsp:spPr>
        <a:xfrm>
          <a:off x="2724213" y="2494054"/>
          <a:ext cx="2388613" cy="597153"/>
        </a:xfrm>
        <a:prstGeom prst="roundRect">
          <a:avLst>
            <a:gd name="adj" fmla="val 10000"/>
          </a:avLst>
        </a:prstGeom>
        <a:solidFill>
          <a:schemeClr val="tx1">
            <a:lumMod val="75000"/>
            <a:lumOff val="25000"/>
            <a:alpha val="9000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Dropping rows which has bike count 0</a:t>
          </a:r>
        </a:p>
      </dsp:txBody>
      <dsp:txXfrm>
        <a:off x="2741703" y="2511544"/>
        <a:ext cx="2353633" cy="562173"/>
      </dsp:txXfrm>
    </dsp:sp>
    <dsp:sp modelId="{8B8F8050-4FBE-4BDF-ADA4-4473BFB982DF}">
      <dsp:nvSpPr>
        <dsp:cNvPr id="0" name=""/>
        <dsp:cNvSpPr/>
      </dsp:nvSpPr>
      <dsp:spPr>
        <a:xfrm>
          <a:off x="5447233" y="881740"/>
          <a:ext cx="2388613" cy="597153"/>
        </a:xfrm>
        <a:prstGeom prst="roundRect">
          <a:avLst>
            <a:gd name="adj" fmla="val 10000"/>
          </a:avLst>
        </a:prstGeom>
        <a:solidFill>
          <a:schemeClr val="tx1">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Data</a:t>
          </a:r>
        </a:p>
      </dsp:txBody>
      <dsp:txXfrm>
        <a:off x="5464723" y="899230"/>
        <a:ext cx="2353633" cy="562173"/>
      </dsp:txXfrm>
    </dsp:sp>
    <dsp:sp modelId="{BB058F70-9018-4814-A83C-78550E0D864D}">
      <dsp:nvSpPr>
        <dsp:cNvPr id="0" name=""/>
        <dsp:cNvSpPr/>
      </dsp:nvSpPr>
      <dsp:spPr>
        <a:xfrm rot="5400000">
          <a:off x="6589289" y="1531144"/>
          <a:ext cx="104501" cy="104501"/>
        </a:xfrm>
        <a:prstGeom prst="rightArrow">
          <a:avLst>
            <a:gd name="adj1" fmla="val 66700"/>
            <a:gd name="adj2" fmla="val 50000"/>
          </a:avLst>
        </a:prstGeom>
        <a:solidFill>
          <a:schemeClr val="accent4">
            <a:shade val="90000"/>
            <a:hueOff val="-634168"/>
            <a:satOff val="0"/>
            <a:lumOff val="3903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3A8E50-5726-436D-B610-9F5250BA4360}">
      <dsp:nvSpPr>
        <dsp:cNvPr id="0" name=""/>
        <dsp:cNvSpPr/>
      </dsp:nvSpPr>
      <dsp:spPr>
        <a:xfrm>
          <a:off x="5447233" y="1687897"/>
          <a:ext cx="2388613" cy="597153"/>
        </a:xfrm>
        <a:prstGeom prst="roundRect">
          <a:avLst>
            <a:gd name="adj" fmla="val 10000"/>
          </a:avLst>
        </a:prstGeom>
        <a:solidFill>
          <a:schemeClr val="tx1">
            <a:lumMod val="75000"/>
            <a:lumOff val="25000"/>
            <a:alpha val="9000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8465</a:t>
          </a:r>
          <a:r>
            <a:rPr lang="en-US" sz="1800" kern="1200" baseline="0" dirty="0">
              <a:solidFill>
                <a:schemeClr val="bg1"/>
              </a:solidFill>
            </a:rPr>
            <a:t> Entries, 18 columns</a:t>
          </a:r>
          <a:endParaRPr lang="en-US" sz="1800" kern="1200" dirty="0">
            <a:solidFill>
              <a:schemeClr val="bg1"/>
            </a:solidFill>
          </a:endParaRPr>
        </a:p>
      </dsp:txBody>
      <dsp:txXfrm>
        <a:off x="5464723" y="1705387"/>
        <a:ext cx="2353633" cy="56217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CE10-82A1-32EE-0E54-CEAFA53F4E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5A0B1FF-7F9D-8217-64B1-C29F6B377B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D277F1D-6D8A-5314-0F50-84FFC57D5E5E}"/>
              </a:ext>
            </a:extLst>
          </p:cNvPr>
          <p:cNvSpPr>
            <a:spLocks noGrp="1"/>
          </p:cNvSpPr>
          <p:nvPr>
            <p:ph type="dt" sz="half" idx="10"/>
          </p:nvPr>
        </p:nvSpPr>
        <p:spPr/>
        <p:txBody>
          <a:bodyPr/>
          <a:lstStyle/>
          <a:p>
            <a:fld id="{80F69152-EA2B-9A4A-A122-B770555AF469}" type="datetimeFigureOut">
              <a:rPr lang="en-US" smtClean="0"/>
              <a:t>11/7/23</a:t>
            </a:fld>
            <a:endParaRPr lang="en-US" dirty="0"/>
          </a:p>
        </p:txBody>
      </p:sp>
      <p:sp>
        <p:nvSpPr>
          <p:cNvPr id="5" name="Footer Placeholder 4">
            <a:extLst>
              <a:ext uri="{FF2B5EF4-FFF2-40B4-BE49-F238E27FC236}">
                <a16:creationId xmlns:a16="http://schemas.microsoft.com/office/drawing/2014/main" id="{0B28B650-74C6-59CF-B7A1-6C97130306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09909C-94BF-1428-F5F4-D7EE4CF8F1D8}"/>
              </a:ext>
            </a:extLst>
          </p:cNvPr>
          <p:cNvSpPr>
            <a:spLocks noGrp="1"/>
          </p:cNvSpPr>
          <p:nvPr>
            <p:ph type="sldNum" sz="quarter" idx="12"/>
          </p:nvPr>
        </p:nvSpPr>
        <p:spPr/>
        <p:txBody>
          <a:bodyPr/>
          <a:lstStyle/>
          <a:p>
            <a:fld id="{FC7B7A1D-05D3-FF4A-BCC2-51F307BC3403}" type="slidenum">
              <a:rPr lang="en-US" smtClean="0"/>
              <a:t>‹#›</a:t>
            </a:fld>
            <a:endParaRPr lang="en-US" dirty="0"/>
          </a:p>
        </p:txBody>
      </p:sp>
    </p:spTree>
    <p:extLst>
      <p:ext uri="{BB962C8B-B14F-4D97-AF65-F5344CB8AC3E}">
        <p14:creationId xmlns:p14="http://schemas.microsoft.com/office/powerpoint/2010/main" val="3736853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948D-41F6-83C0-55C5-00EB56EBEBF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C2D45FB-3A1E-1240-10A9-79032DEA743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7877CB-5E05-EA1C-584B-F49A9E2F974A}"/>
              </a:ext>
            </a:extLst>
          </p:cNvPr>
          <p:cNvSpPr>
            <a:spLocks noGrp="1"/>
          </p:cNvSpPr>
          <p:nvPr>
            <p:ph type="dt" sz="half" idx="10"/>
          </p:nvPr>
        </p:nvSpPr>
        <p:spPr/>
        <p:txBody>
          <a:bodyPr/>
          <a:lstStyle/>
          <a:p>
            <a:fld id="{80F69152-EA2B-9A4A-A122-B770555AF469}" type="datetimeFigureOut">
              <a:rPr lang="en-US" smtClean="0"/>
              <a:t>11/7/23</a:t>
            </a:fld>
            <a:endParaRPr lang="en-US" dirty="0"/>
          </a:p>
        </p:txBody>
      </p:sp>
      <p:sp>
        <p:nvSpPr>
          <p:cNvPr id="5" name="Footer Placeholder 4">
            <a:extLst>
              <a:ext uri="{FF2B5EF4-FFF2-40B4-BE49-F238E27FC236}">
                <a16:creationId xmlns:a16="http://schemas.microsoft.com/office/drawing/2014/main" id="{2C800FCE-BA48-4C4C-572F-8FB82FA95B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E85531C-0A40-F2C5-51CB-0CE0ACBAF49F}"/>
              </a:ext>
            </a:extLst>
          </p:cNvPr>
          <p:cNvSpPr>
            <a:spLocks noGrp="1"/>
          </p:cNvSpPr>
          <p:nvPr>
            <p:ph type="sldNum" sz="quarter" idx="12"/>
          </p:nvPr>
        </p:nvSpPr>
        <p:spPr/>
        <p:txBody>
          <a:bodyPr/>
          <a:lstStyle/>
          <a:p>
            <a:fld id="{FC7B7A1D-05D3-FF4A-BCC2-51F307BC3403}" type="slidenum">
              <a:rPr lang="en-US" smtClean="0"/>
              <a:t>‹#›</a:t>
            </a:fld>
            <a:endParaRPr lang="en-US" dirty="0"/>
          </a:p>
        </p:txBody>
      </p:sp>
    </p:spTree>
    <p:extLst>
      <p:ext uri="{BB962C8B-B14F-4D97-AF65-F5344CB8AC3E}">
        <p14:creationId xmlns:p14="http://schemas.microsoft.com/office/powerpoint/2010/main" val="110565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2FE65A-AB1F-6982-ADDB-61A8A1EA02D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7F019E-DEE0-74D5-4BBC-A46B0A8A678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9AEE6D-89CB-C8A4-7E84-C785A969897E}"/>
              </a:ext>
            </a:extLst>
          </p:cNvPr>
          <p:cNvSpPr>
            <a:spLocks noGrp="1"/>
          </p:cNvSpPr>
          <p:nvPr>
            <p:ph type="dt" sz="half" idx="10"/>
          </p:nvPr>
        </p:nvSpPr>
        <p:spPr/>
        <p:txBody>
          <a:bodyPr/>
          <a:lstStyle/>
          <a:p>
            <a:fld id="{80F69152-EA2B-9A4A-A122-B770555AF469}" type="datetimeFigureOut">
              <a:rPr lang="en-US" smtClean="0"/>
              <a:t>11/7/23</a:t>
            </a:fld>
            <a:endParaRPr lang="en-US" dirty="0"/>
          </a:p>
        </p:txBody>
      </p:sp>
      <p:sp>
        <p:nvSpPr>
          <p:cNvPr id="5" name="Footer Placeholder 4">
            <a:extLst>
              <a:ext uri="{FF2B5EF4-FFF2-40B4-BE49-F238E27FC236}">
                <a16:creationId xmlns:a16="http://schemas.microsoft.com/office/drawing/2014/main" id="{2F4A1DCC-0B24-A15C-AEC0-936AB02D56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5AB5B84-DC2C-96F2-CC6A-8433443BB098}"/>
              </a:ext>
            </a:extLst>
          </p:cNvPr>
          <p:cNvSpPr>
            <a:spLocks noGrp="1"/>
          </p:cNvSpPr>
          <p:nvPr>
            <p:ph type="sldNum" sz="quarter" idx="12"/>
          </p:nvPr>
        </p:nvSpPr>
        <p:spPr/>
        <p:txBody>
          <a:bodyPr/>
          <a:lstStyle/>
          <a:p>
            <a:fld id="{FC7B7A1D-05D3-FF4A-BCC2-51F307BC3403}" type="slidenum">
              <a:rPr lang="en-US" smtClean="0"/>
              <a:t>‹#›</a:t>
            </a:fld>
            <a:endParaRPr lang="en-US" dirty="0"/>
          </a:p>
        </p:txBody>
      </p:sp>
    </p:spTree>
    <p:extLst>
      <p:ext uri="{BB962C8B-B14F-4D97-AF65-F5344CB8AC3E}">
        <p14:creationId xmlns:p14="http://schemas.microsoft.com/office/powerpoint/2010/main" val="1896554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F794-59F8-3D24-4E9B-6DA20D2E5D0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881391F-7CE1-54F9-B28C-FB990392620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DC3C214-18C3-0BCA-58C3-B5071D9610E3}"/>
              </a:ext>
            </a:extLst>
          </p:cNvPr>
          <p:cNvSpPr>
            <a:spLocks noGrp="1"/>
          </p:cNvSpPr>
          <p:nvPr>
            <p:ph type="dt" sz="half" idx="10"/>
          </p:nvPr>
        </p:nvSpPr>
        <p:spPr/>
        <p:txBody>
          <a:bodyPr/>
          <a:lstStyle/>
          <a:p>
            <a:fld id="{80F69152-EA2B-9A4A-A122-B770555AF469}" type="datetimeFigureOut">
              <a:rPr lang="en-US" smtClean="0"/>
              <a:t>11/7/23</a:t>
            </a:fld>
            <a:endParaRPr lang="en-US" dirty="0"/>
          </a:p>
        </p:txBody>
      </p:sp>
      <p:sp>
        <p:nvSpPr>
          <p:cNvPr id="5" name="Footer Placeholder 4">
            <a:extLst>
              <a:ext uri="{FF2B5EF4-FFF2-40B4-BE49-F238E27FC236}">
                <a16:creationId xmlns:a16="http://schemas.microsoft.com/office/drawing/2014/main" id="{476668AE-27F7-279C-F83C-97877E6B6A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0C5809-9F9C-4E24-02DA-DA8B1205F061}"/>
              </a:ext>
            </a:extLst>
          </p:cNvPr>
          <p:cNvSpPr>
            <a:spLocks noGrp="1"/>
          </p:cNvSpPr>
          <p:nvPr>
            <p:ph type="sldNum" sz="quarter" idx="12"/>
          </p:nvPr>
        </p:nvSpPr>
        <p:spPr/>
        <p:txBody>
          <a:bodyPr/>
          <a:lstStyle/>
          <a:p>
            <a:fld id="{FC7B7A1D-05D3-FF4A-BCC2-51F307BC3403}" type="slidenum">
              <a:rPr lang="en-US" smtClean="0"/>
              <a:t>‹#›</a:t>
            </a:fld>
            <a:endParaRPr lang="en-US" dirty="0"/>
          </a:p>
        </p:txBody>
      </p:sp>
    </p:spTree>
    <p:extLst>
      <p:ext uri="{BB962C8B-B14F-4D97-AF65-F5344CB8AC3E}">
        <p14:creationId xmlns:p14="http://schemas.microsoft.com/office/powerpoint/2010/main" val="512251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C8F2-262E-8EB7-5775-246A6E4E8EC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72911BE-F5A5-51FE-FB4A-DE72182003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597440A-5841-DE50-EEAF-649A9A6F318E}"/>
              </a:ext>
            </a:extLst>
          </p:cNvPr>
          <p:cNvSpPr>
            <a:spLocks noGrp="1"/>
          </p:cNvSpPr>
          <p:nvPr>
            <p:ph type="dt" sz="half" idx="10"/>
          </p:nvPr>
        </p:nvSpPr>
        <p:spPr/>
        <p:txBody>
          <a:bodyPr/>
          <a:lstStyle/>
          <a:p>
            <a:fld id="{80F69152-EA2B-9A4A-A122-B770555AF469}" type="datetimeFigureOut">
              <a:rPr lang="en-US" smtClean="0"/>
              <a:t>11/7/23</a:t>
            </a:fld>
            <a:endParaRPr lang="en-US" dirty="0"/>
          </a:p>
        </p:txBody>
      </p:sp>
      <p:sp>
        <p:nvSpPr>
          <p:cNvPr id="5" name="Footer Placeholder 4">
            <a:extLst>
              <a:ext uri="{FF2B5EF4-FFF2-40B4-BE49-F238E27FC236}">
                <a16:creationId xmlns:a16="http://schemas.microsoft.com/office/drawing/2014/main" id="{213B7C00-A16D-5C81-CAA2-9DE1CF40EC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5646AF-73C5-EBFD-71AC-090C88CD1CBE}"/>
              </a:ext>
            </a:extLst>
          </p:cNvPr>
          <p:cNvSpPr>
            <a:spLocks noGrp="1"/>
          </p:cNvSpPr>
          <p:nvPr>
            <p:ph type="sldNum" sz="quarter" idx="12"/>
          </p:nvPr>
        </p:nvSpPr>
        <p:spPr/>
        <p:txBody>
          <a:bodyPr/>
          <a:lstStyle/>
          <a:p>
            <a:fld id="{FC7B7A1D-05D3-FF4A-BCC2-51F307BC3403}" type="slidenum">
              <a:rPr lang="en-US" smtClean="0"/>
              <a:t>‹#›</a:t>
            </a:fld>
            <a:endParaRPr lang="en-US" dirty="0"/>
          </a:p>
        </p:txBody>
      </p:sp>
    </p:spTree>
    <p:extLst>
      <p:ext uri="{BB962C8B-B14F-4D97-AF65-F5344CB8AC3E}">
        <p14:creationId xmlns:p14="http://schemas.microsoft.com/office/powerpoint/2010/main" val="3193169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A5FD8-9F57-0422-11BA-D84D58994F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C1B7072-F566-8E40-DD19-305F0B0902E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E35428F-E04C-9742-3D55-2EC03D357DC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EF1D853-BAB0-6200-3076-A5ABF9C8A7C8}"/>
              </a:ext>
            </a:extLst>
          </p:cNvPr>
          <p:cNvSpPr>
            <a:spLocks noGrp="1"/>
          </p:cNvSpPr>
          <p:nvPr>
            <p:ph type="dt" sz="half" idx="10"/>
          </p:nvPr>
        </p:nvSpPr>
        <p:spPr/>
        <p:txBody>
          <a:bodyPr/>
          <a:lstStyle/>
          <a:p>
            <a:fld id="{80F69152-EA2B-9A4A-A122-B770555AF469}" type="datetimeFigureOut">
              <a:rPr lang="en-US" smtClean="0"/>
              <a:t>11/7/23</a:t>
            </a:fld>
            <a:endParaRPr lang="en-US" dirty="0"/>
          </a:p>
        </p:txBody>
      </p:sp>
      <p:sp>
        <p:nvSpPr>
          <p:cNvPr id="6" name="Footer Placeholder 5">
            <a:extLst>
              <a:ext uri="{FF2B5EF4-FFF2-40B4-BE49-F238E27FC236}">
                <a16:creationId xmlns:a16="http://schemas.microsoft.com/office/drawing/2014/main" id="{9258EEAD-BEEF-579E-25F5-A862D6B311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64AE19-F524-F11E-2F35-EF3BD1F353BE}"/>
              </a:ext>
            </a:extLst>
          </p:cNvPr>
          <p:cNvSpPr>
            <a:spLocks noGrp="1"/>
          </p:cNvSpPr>
          <p:nvPr>
            <p:ph type="sldNum" sz="quarter" idx="12"/>
          </p:nvPr>
        </p:nvSpPr>
        <p:spPr/>
        <p:txBody>
          <a:bodyPr/>
          <a:lstStyle/>
          <a:p>
            <a:fld id="{FC7B7A1D-05D3-FF4A-BCC2-51F307BC3403}" type="slidenum">
              <a:rPr lang="en-US" smtClean="0"/>
              <a:t>‹#›</a:t>
            </a:fld>
            <a:endParaRPr lang="en-US" dirty="0"/>
          </a:p>
        </p:txBody>
      </p:sp>
    </p:spTree>
    <p:extLst>
      <p:ext uri="{BB962C8B-B14F-4D97-AF65-F5344CB8AC3E}">
        <p14:creationId xmlns:p14="http://schemas.microsoft.com/office/powerpoint/2010/main" val="4038958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410C-1620-A292-6D82-4406BCA58D6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772E98E-4746-8262-54B3-279723B326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81824F2-86BD-A855-162B-C49E52DBEDD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A580E26-7423-EB5D-B7EB-AC811C4547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06DE943-22A9-2A31-7C97-E320480F701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FD17780-B4F0-B10B-A4EF-4BB481B5FF73}"/>
              </a:ext>
            </a:extLst>
          </p:cNvPr>
          <p:cNvSpPr>
            <a:spLocks noGrp="1"/>
          </p:cNvSpPr>
          <p:nvPr>
            <p:ph type="dt" sz="half" idx="10"/>
          </p:nvPr>
        </p:nvSpPr>
        <p:spPr/>
        <p:txBody>
          <a:bodyPr/>
          <a:lstStyle/>
          <a:p>
            <a:fld id="{80F69152-EA2B-9A4A-A122-B770555AF469}" type="datetimeFigureOut">
              <a:rPr lang="en-US" smtClean="0"/>
              <a:t>11/7/23</a:t>
            </a:fld>
            <a:endParaRPr lang="en-US" dirty="0"/>
          </a:p>
        </p:txBody>
      </p:sp>
      <p:sp>
        <p:nvSpPr>
          <p:cNvPr id="8" name="Footer Placeholder 7">
            <a:extLst>
              <a:ext uri="{FF2B5EF4-FFF2-40B4-BE49-F238E27FC236}">
                <a16:creationId xmlns:a16="http://schemas.microsoft.com/office/drawing/2014/main" id="{F03CC6DB-7FB7-4584-F81C-0CED506A4EA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22A8F92-DE03-039B-5DD9-EF2F8627CD30}"/>
              </a:ext>
            </a:extLst>
          </p:cNvPr>
          <p:cNvSpPr>
            <a:spLocks noGrp="1"/>
          </p:cNvSpPr>
          <p:nvPr>
            <p:ph type="sldNum" sz="quarter" idx="12"/>
          </p:nvPr>
        </p:nvSpPr>
        <p:spPr/>
        <p:txBody>
          <a:bodyPr/>
          <a:lstStyle/>
          <a:p>
            <a:fld id="{FC7B7A1D-05D3-FF4A-BCC2-51F307BC3403}" type="slidenum">
              <a:rPr lang="en-US" smtClean="0"/>
              <a:t>‹#›</a:t>
            </a:fld>
            <a:endParaRPr lang="en-US" dirty="0"/>
          </a:p>
        </p:txBody>
      </p:sp>
    </p:spTree>
    <p:extLst>
      <p:ext uri="{BB962C8B-B14F-4D97-AF65-F5344CB8AC3E}">
        <p14:creationId xmlns:p14="http://schemas.microsoft.com/office/powerpoint/2010/main" val="5598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DDAA-3A54-3D0B-305E-E1F794CBDA4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AE46E80-4392-33E7-E6AE-DB42ACEF2A9A}"/>
              </a:ext>
            </a:extLst>
          </p:cNvPr>
          <p:cNvSpPr>
            <a:spLocks noGrp="1"/>
          </p:cNvSpPr>
          <p:nvPr>
            <p:ph type="dt" sz="half" idx="10"/>
          </p:nvPr>
        </p:nvSpPr>
        <p:spPr/>
        <p:txBody>
          <a:bodyPr/>
          <a:lstStyle/>
          <a:p>
            <a:fld id="{80F69152-EA2B-9A4A-A122-B770555AF469}" type="datetimeFigureOut">
              <a:rPr lang="en-US" smtClean="0"/>
              <a:t>11/7/23</a:t>
            </a:fld>
            <a:endParaRPr lang="en-US" dirty="0"/>
          </a:p>
        </p:txBody>
      </p:sp>
      <p:sp>
        <p:nvSpPr>
          <p:cNvPr id="4" name="Footer Placeholder 3">
            <a:extLst>
              <a:ext uri="{FF2B5EF4-FFF2-40B4-BE49-F238E27FC236}">
                <a16:creationId xmlns:a16="http://schemas.microsoft.com/office/drawing/2014/main" id="{680AD496-990E-68CB-1F5D-75A13DAC7F2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FD558DE-61E5-3094-2E02-2E00FB183416}"/>
              </a:ext>
            </a:extLst>
          </p:cNvPr>
          <p:cNvSpPr>
            <a:spLocks noGrp="1"/>
          </p:cNvSpPr>
          <p:nvPr>
            <p:ph type="sldNum" sz="quarter" idx="12"/>
          </p:nvPr>
        </p:nvSpPr>
        <p:spPr/>
        <p:txBody>
          <a:bodyPr/>
          <a:lstStyle/>
          <a:p>
            <a:fld id="{FC7B7A1D-05D3-FF4A-BCC2-51F307BC3403}" type="slidenum">
              <a:rPr lang="en-US" smtClean="0"/>
              <a:t>‹#›</a:t>
            </a:fld>
            <a:endParaRPr lang="en-US" dirty="0"/>
          </a:p>
        </p:txBody>
      </p:sp>
    </p:spTree>
    <p:extLst>
      <p:ext uri="{BB962C8B-B14F-4D97-AF65-F5344CB8AC3E}">
        <p14:creationId xmlns:p14="http://schemas.microsoft.com/office/powerpoint/2010/main" val="566646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88D3A-E21C-8D5D-2D30-0B8893E62BC0}"/>
              </a:ext>
            </a:extLst>
          </p:cNvPr>
          <p:cNvSpPr>
            <a:spLocks noGrp="1"/>
          </p:cNvSpPr>
          <p:nvPr>
            <p:ph type="dt" sz="half" idx="10"/>
          </p:nvPr>
        </p:nvSpPr>
        <p:spPr/>
        <p:txBody>
          <a:bodyPr/>
          <a:lstStyle/>
          <a:p>
            <a:fld id="{80F69152-EA2B-9A4A-A122-B770555AF469}" type="datetimeFigureOut">
              <a:rPr lang="en-US" smtClean="0"/>
              <a:t>11/7/23</a:t>
            </a:fld>
            <a:endParaRPr lang="en-US" dirty="0"/>
          </a:p>
        </p:txBody>
      </p:sp>
      <p:sp>
        <p:nvSpPr>
          <p:cNvPr id="3" name="Footer Placeholder 2">
            <a:extLst>
              <a:ext uri="{FF2B5EF4-FFF2-40B4-BE49-F238E27FC236}">
                <a16:creationId xmlns:a16="http://schemas.microsoft.com/office/drawing/2014/main" id="{E523A973-3A80-2128-C650-9691B26273E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06E9734-7F2B-58A1-2D02-FC7DE422A4EC}"/>
              </a:ext>
            </a:extLst>
          </p:cNvPr>
          <p:cNvSpPr>
            <a:spLocks noGrp="1"/>
          </p:cNvSpPr>
          <p:nvPr>
            <p:ph type="sldNum" sz="quarter" idx="12"/>
          </p:nvPr>
        </p:nvSpPr>
        <p:spPr/>
        <p:txBody>
          <a:bodyPr/>
          <a:lstStyle/>
          <a:p>
            <a:fld id="{FC7B7A1D-05D3-FF4A-BCC2-51F307BC3403}" type="slidenum">
              <a:rPr lang="en-US" smtClean="0"/>
              <a:t>‹#›</a:t>
            </a:fld>
            <a:endParaRPr lang="en-US" dirty="0"/>
          </a:p>
        </p:txBody>
      </p:sp>
    </p:spTree>
    <p:extLst>
      <p:ext uri="{BB962C8B-B14F-4D97-AF65-F5344CB8AC3E}">
        <p14:creationId xmlns:p14="http://schemas.microsoft.com/office/powerpoint/2010/main" val="2740639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EC2E1-400E-B058-A30F-2343F318DF2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F6EF750-EC5F-96C4-808F-22A7BD4C5A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229B370-DB96-A825-69EB-A23E02AA0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8A4DD7C-E4D3-BADB-9D73-76860828AA57}"/>
              </a:ext>
            </a:extLst>
          </p:cNvPr>
          <p:cNvSpPr>
            <a:spLocks noGrp="1"/>
          </p:cNvSpPr>
          <p:nvPr>
            <p:ph type="dt" sz="half" idx="10"/>
          </p:nvPr>
        </p:nvSpPr>
        <p:spPr/>
        <p:txBody>
          <a:bodyPr/>
          <a:lstStyle/>
          <a:p>
            <a:fld id="{80F69152-EA2B-9A4A-A122-B770555AF469}" type="datetimeFigureOut">
              <a:rPr lang="en-US" smtClean="0"/>
              <a:t>11/7/23</a:t>
            </a:fld>
            <a:endParaRPr lang="en-US" dirty="0"/>
          </a:p>
        </p:txBody>
      </p:sp>
      <p:sp>
        <p:nvSpPr>
          <p:cNvPr id="6" name="Footer Placeholder 5">
            <a:extLst>
              <a:ext uri="{FF2B5EF4-FFF2-40B4-BE49-F238E27FC236}">
                <a16:creationId xmlns:a16="http://schemas.microsoft.com/office/drawing/2014/main" id="{9806CDDE-BC6B-B7EC-9D28-22AEBAEE051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F86CD94-DE71-F326-9FC6-583D9755B7B6}"/>
              </a:ext>
            </a:extLst>
          </p:cNvPr>
          <p:cNvSpPr>
            <a:spLocks noGrp="1"/>
          </p:cNvSpPr>
          <p:nvPr>
            <p:ph type="sldNum" sz="quarter" idx="12"/>
          </p:nvPr>
        </p:nvSpPr>
        <p:spPr/>
        <p:txBody>
          <a:bodyPr/>
          <a:lstStyle/>
          <a:p>
            <a:fld id="{FC7B7A1D-05D3-FF4A-BCC2-51F307BC3403}" type="slidenum">
              <a:rPr lang="en-US" smtClean="0"/>
              <a:t>‹#›</a:t>
            </a:fld>
            <a:endParaRPr lang="en-US" dirty="0"/>
          </a:p>
        </p:txBody>
      </p:sp>
    </p:spTree>
    <p:extLst>
      <p:ext uri="{BB962C8B-B14F-4D97-AF65-F5344CB8AC3E}">
        <p14:creationId xmlns:p14="http://schemas.microsoft.com/office/powerpoint/2010/main" val="1317249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3258-D925-2A03-F51A-7221EA5C8C6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E3ED3AF-B5FC-6FA3-DF92-9B501FB0C7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D31D8E1-54EA-BAC4-3E52-7A728B109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473E41-B609-EE3E-ACFB-A257628ECE79}"/>
              </a:ext>
            </a:extLst>
          </p:cNvPr>
          <p:cNvSpPr>
            <a:spLocks noGrp="1"/>
          </p:cNvSpPr>
          <p:nvPr>
            <p:ph type="dt" sz="half" idx="10"/>
          </p:nvPr>
        </p:nvSpPr>
        <p:spPr/>
        <p:txBody>
          <a:bodyPr/>
          <a:lstStyle/>
          <a:p>
            <a:fld id="{80F69152-EA2B-9A4A-A122-B770555AF469}" type="datetimeFigureOut">
              <a:rPr lang="en-US" smtClean="0"/>
              <a:t>11/7/23</a:t>
            </a:fld>
            <a:endParaRPr lang="en-US" dirty="0"/>
          </a:p>
        </p:txBody>
      </p:sp>
      <p:sp>
        <p:nvSpPr>
          <p:cNvPr id="6" name="Footer Placeholder 5">
            <a:extLst>
              <a:ext uri="{FF2B5EF4-FFF2-40B4-BE49-F238E27FC236}">
                <a16:creationId xmlns:a16="http://schemas.microsoft.com/office/drawing/2014/main" id="{B92883DB-6581-ED7B-A3A6-F4E87CC06E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05FAD07-944C-892C-22E4-43E393F5638F}"/>
              </a:ext>
            </a:extLst>
          </p:cNvPr>
          <p:cNvSpPr>
            <a:spLocks noGrp="1"/>
          </p:cNvSpPr>
          <p:nvPr>
            <p:ph type="sldNum" sz="quarter" idx="12"/>
          </p:nvPr>
        </p:nvSpPr>
        <p:spPr/>
        <p:txBody>
          <a:bodyPr/>
          <a:lstStyle/>
          <a:p>
            <a:fld id="{FC7B7A1D-05D3-FF4A-BCC2-51F307BC3403}" type="slidenum">
              <a:rPr lang="en-US" smtClean="0"/>
              <a:t>‹#›</a:t>
            </a:fld>
            <a:endParaRPr lang="en-US" dirty="0"/>
          </a:p>
        </p:txBody>
      </p:sp>
    </p:spTree>
    <p:extLst>
      <p:ext uri="{BB962C8B-B14F-4D97-AF65-F5344CB8AC3E}">
        <p14:creationId xmlns:p14="http://schemas.microsoft.com/office/powerpoint/2010/main" val="292398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D65F3-54D7-2C40-F158-7C6A934BA4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06A07D5-39F6-D644-A397-D1F6D739C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2E4F39-82C6-351C-F789-0A5B26F662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69152-EA2B-9A4A-A122-B770555AF469}" type="datetimeFigureOut">
              <a:rPr lang="en-US" smtClean="0"/>
              <a:t>11/7/23</a:t>
            </a:fld>
            <a:endParaRPr lang="en-US" dirty="0"/>
          </a:p>
        </p:txBody>
      </p:sp>
      <p:sp>
        <p:nvSpPr>
          <p:cNvPr id="5" name="Footer Placeholder 4">
            <a:extLst>
              <a:ext uri="{FF2B5EF4-FFF2-40B4-BE49-F238E27FC236}">
                <a16:creationId xmlns:a16="http://schemas.microsoft.com/office/drawing/2014/main" id="{0B72411B-FBE4-8335-A094-2B4AA96778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9A9E81B-D9B8-539A-A10F-D4D238EC47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B7A1D-05D3-FF4A-BCC2-51F307BC3403}" type="slidenum">
              <a:rPr lang="en-US" smtClean="0"/>
              <a:t>‹#›</a:t>
            </a:fld>
            <a:endParaRPr lang="en-US" dirty="0"/>
          </a:p>
        </p:txBody>
      </p:sp>
    </p:spTree>
    <p:extLst>
      <p:ext uri="{BB962C8B-B14F-4D97-AF65-F5344CB8AC3E}">
        <p14:creationId xmlns:p14="http://schemas.microsoft.com/office/powerpoint/2010/main" val="1406579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2.wdp"/><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1.svg"/><Relationship Id="rId10" Type="http://schemas.microsoft.com/office/2007/relationships/diagramDrawing" Target="../diagrams/drawing1.xml"/><Relationship Id="rId4" Type="http://schemas.openxmlformats.org/officeDocument/2006/relationships/image" Target="../media/image10.png"/><Relationship Id="rId9" Type="http://schemas.openxmlformats.org/officeDocument/2006/relationships/diagramColors" Target="../diagrams/colors1.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2.wdp"/><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D7E51B-F32F-1B74-428B-7F7163A30D53}"/>
              </a:ext>
            </a:extLst>
          </p:cNvPr>
          <p:cNvSpPr txBox="1"/>
          <p:nvPr/>
        </p:nvSpPr>
        <p:spPr>
          <a:xfrm>
            <a:off x="1138687" y="2242868"/>
            <a:ext cx="7297947" cy="2123658"/>
          </a:xfrm>
          <a:prstGeom prst="rect">
            <a:avLst/>
          </a:prstGeom>
          <a:noFill/>
        </p:spPr>
        <p:txBody>
          <a:bodyPr wrap="square" rtlCol="0">
            <a:spAutoFit/>
          </a:bodyPr>
          <a:lstStyle/>
          <a:p>
            <a:r>
              <a:rPr lang="en-US" sz="4400" dirty="0"/>
              <a:t>PRESENTATION </a:t>
            </a:r>
          </a:p>
          <a:p>
            <a:r>
              <a:rPr lang="en-US" sz="4400" dirty="0"/>
              <a:t>          BY </a:t>
            </a:r>
          </a:p>
          <a:p>
            <a:r>
              <a:rPr lang="en-US" sz="4400" dirty="0"/>
              <a:t>TEAM DATA CHAMPS</a:t>
            </a:r>
          </a:p>
        </p:txBody>
      </p:sp>
    </p:spTree>
    <p:extLst>
      <p:ext uri="{BB962C8B-B14F-4D97-AF65-F5344CB8AC3E}">
        <p14:creationId xmlns:p14="http://schemas.microsoft.com/office/powerpoint/2010/main" val="124788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Red bikes for rent Red bikes for rent, in the street bike share stock pictures, royalty-free photos &amp; images">
            <a:extLst>
              <a:ext uri="{FF2B5EF4-FFF2-40B4-BE49-F238E27FC236}">
                <a16:creationId xmlns:a16="http://schemas.microsoft.com/office/drawing/2014/main" id="{1DADABF2-99D9-1C5C-2BAD-E1FB98F4F615}"/>
              </a:ext>
            </a:extLst>
          </p:cNvPr>
          <p:cNvPicPr>
            <a:picLocks noChangeAspect="1" noChangeArrowheads="1"/>
          </p:cNvPicPr>
          <p:nvPr/>
        </p:nvPicPr>
        <p:blipFill rotWithShape="1">
          <a:blip r:embed="rId2">
            <a:alphaModFix amt="75000"/>
            <a:extLst>
              <a:ext uri="{BEBA8EAE-BF5A-486C-A8C5-ECC9F3942E4B}">
                <a14:imgProps xmlns:a14="http://schemas.microsoft.com/office/drawing/2010/main">
                  <a14:imgLayer r:embed="rId3">
                    <a14:imgEffect>
                      <a14:brightnessContrast bright="-72000"/>
                    </a14:imgEffect>
                  </a14:imgLayer>
                </a14:imgProps>
              </a:ext>
              <a:ext uri="{28A0092B-C50C-407E-A947-70E740481C1C}">
                <a14:useLocalDpi xmlns:a14="http://schemas.microsoft.com/office/drawing/2010/main" val="0"/>
              </a:ext>
            </a:extLst>
          </a:blip>
          <a:srcRect t="15746"/>
          <a:stretch/>
        </p:blipFill>
        <p:spPr bwMode="auto">
          <a:xfrm>
            <a:off x="-2260" y="0"/>
            <a:ext cx="1219426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CE916B3-684E-7CA4-E0A4-250B25E907B5}"/>
              </a:ext>
            </a:extLst>
          </p:cNvPr>
          <p:cNvSpPr/>
          <p:nvPr/>
        </p:nvSpPr>
        <p:spPr>
          <a:xfrm>
            <a:off x="0" y="0"/>
            <a:ext cx="3117273" cy="6858000"/>
          </a:xfrm>
          <a:prstGeom prst="rect">
            <a:avLst/>
          </a:prstGeom>
          <a:solidFill>
            <a:schemeClr val="tx1">
              <a:alpha val="267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Graphic 1" descr="Database outline">
            <a:extLst>
              <a:ext uri="{FF2B5EF4-FFF2-40B4-BE49-F238E27FC236}">
                <a16:creationId xmlns:a16="http://schemas.microsoft.com/office/drawing/2014/main" id="{220D6DAD-A2A4-FCDD-7D6B-17E109D67888}"/>
              </a:ext>
            </a:extLst>
          </p:cNvPr>
          <p:cNvPicPr>
            <a:picLocks noChangeAspect="1"/>
          </p:cNvPicPr>
          <p:nvPr/>
        </p:nvPicPr>
        <p:blipFill>
          <a:blip r:embed="rId4">
            <a:lum/>
            <a:alphaModFix/>
            <a:extLst>
              <a:ext uri="{96DAC541-7B7A-43D3-8B79-37D633B846F1}">
                <asvg:svgBlip xmlns:asvg="http://schemas.microsoft.com/office/drawing/2016/SVG/main" r:embed="rId5"/>
              </a:ext>
            </a:extLst>
          </a:blip>
          <a:stretch>
            <a:fillRect/>
          </a:stretch>
        </p:blipFill>
        <p:spPr>
          <a:xfrm>
            <a:off x="0" y="1191490"/>
            <a:ext cx="2900491" cy="3934691"/>
          </a:xfrm>
          <a:prstGeom prst="rect">
            <a:avLst/>
          </a:prstGeom>
        </p:spPr>
      </p:pic>
      <p:sp>
        <p:nvSpPr>
          <p:cNvPr id="3" name="Rectangle 2">
            <a:extLst>
              <a:ext uri="{FF2B5EF4-FFF2-40B4-BE49-F238E27FC236}">
                <a16:creationId xmlns:a16="http://schemas.microsoft.com/office/drawing/2014/main" id="{8324854C-D526-9D43-F829-BF68C6D5DB52}"/>
              </a:ext>
            </a:extLst>
          </p:cNvPr>
          <p:cNvSpPr/>
          <p:nvPr/>
        </p:nvSpPr>
        <p:spPr>
          <a:xfrm>
            <a:off x="427978" y="5299593"/>
            <a:ext cx="2044534" cy="461665"/>
          </a:xfrm>
          <a:prstGeom prst="rect">
            <a:avLst/>
          </a:prstGeom>
          <a:noFill/>
        </p:spPr>
        <p:txBody>
          <a:bodyPr wrap="none" lIns="91440" tIns="45720" rIns="91440" bIns="45720">
            <a:spAutoFit/>
          </a:bodyPr>
          <a:lstStyle/>
          <a:p>
            <a:pPr algn="ctr"/>
            <a:r>
              <a:rPr lang="en-GB"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collection</a:t>
            </a:r>
            <a:endParaRPr lang="en-GB"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7B7228D-5945-EC37-5F5A-A21FAA9B24FD}"/>
              </a:ext>
            </a:extLst>
          </p:cNvPr>
          <p:cNvSpPr txBox="1"/>
          <p:nvPr/>
        </p:nvSpPr>
        <p:spPr>
          <a:xfrm>
            <a:off x="3352800" y="207819"/>
            <a:ext cx="7924800" cy="954107"/>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Source: Open data Seoul metropolitan bike sharing</a:t>
            </a:r>
          </a:p>
          <a:p>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FA4B26-1DB9-B987-22C1-5558FCF214C1}"/>
              </a:ext>
            </a:extLst>
          </p:cNvPr>
          <p:cNvSpPr txBox="1"/>
          <p:nvPr/>
        </p:nvSpPr>
        <p:spPr>
          <a:xfrm>
            <a:off x="3191436" y="684872"/>
            <a:ext cx="8572586" cy="7109639"/>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Features</a:t>
            </a:r>
          </a:p>
          <a:p>
            <a:pPr algn="l">
              <a:buFont typeface="Arial" panose="020B0604020202020204" pitchFamily="34" charset="0"/>
              <a:buChar char="•"/>
            </a:pPr>
            <a:r>
              <a:rPr lang="en-IN" sz="2400" b="0" i="0" dirty="0">
                <a:solidFill>
                  <a:schemeClr val="bg1"/>
                </a:solidFill>
                <a:effectLst/>
                <a:latin typeface="Times New Roman" panose="02020603050405020304" pitchFamily="18" charset="0"/>
                <a:cs typeface="Times New Roman" panose="02020603050405020304" pitchFamily="18" charset="0"/>
              </a:rPr>
              <a:t>Date: year-month-day </a:t>
            </a:r>
          </a:p>
          <a:p>
            <a:pPr algn="l">
              <a:buFont typeface="Arial" panose="020B0604020202020204" pitchFamily="34" charset="0"/>
              <a:buChar char="•"/>
            </a:pPr>
            <a:r>
              <a:rPr lang="en-IN" sz="2400" b="0" i="0" dirty="0">
                <a:solidFill>
                  <a:schemeClr val="bg1"/>
                </a:solidFill>
                <a:effectLst/>
                <a:latin typeface="Times New Roman" panose="02020603050405020304" pitchFamily="18" charset="0"/>
                <a:cs typeface="Times New Roman" panose="02020603050405020304" pitchFamily="18" charset="0"/>
              </a:rPr>
              <a:t>Hour — Hour of the day</a:t>
            </a:r>
          </a:p>
          <a:p>
            <a:pPr algn="l">
              <a:buFont typeface="Arial" panose="020B0604020202020204" pitchFamily="34" charset="0"/>
              <a:buChar char="•"/>
            </a:pPr>
            <a:r>
              <a:rPr lang="en-IN" sz="2400" b="0" i="0" dirty="0">
                <a:solidFill>
                  <a:schemeClr val="bg1"/>
                </a:solidFill>
                <a:effectLst/>
                <a:latin typeface="Times New Roman" panose="02020603050405020304" pitchFamily="18" charset="0"/>
                <a:cs typeface="Times New Roman" panose="02020603050405020304" pitchFamily="18" charset="0"/>
              </a:rPr>
              <a:t>Temperature-Temperature in Celsius</a:t>
            </a:r>
          </a:p>
          <a:p>
            <a:pPr algn="l">
              <a:buFont typeface="Arial" panose="020B0604020202020204" pitchFamily="34" charset="0"/>
              <a:buChar char="•"/>
            </a:pPr>
            <a:r>
              <a:rPr lang="en-IN" sz="2400" b="0" i="0" dirty="0">
                <a:solidFill>
                  <a:schemeClr val="bg1"/>
                </a:solidFill>
                <a:effectLst/>
                <a:latin typeface="Times New Roman" panose="02020603050405020304" pitchFamily="18" charset="0"/>
                <a:cs typeface="Times New Roman" panose="02020603050405020304" pitchFamily="18" charset="0"/>
              </a:rPr>
              <a:t>Humidity — %</a:t>
            </a:r>
          </a:p>
          <a:p>
            <a:pPr algn="l">
              <a:buFont typeface="Arial" panose="020B0604020202020204" pitchFamily="34" charset="0"/>
              <a:buChar char="•"/>
            </a:pPr>
            <a:r>
              <a:rPr lang="en-IN" sz="2400" b="0" i="0" dirty="0">
                <a:solidFill>
                  <a:schemeClr val="bg1"/>
                </a:solidFill>
                <a:effectLst/>
                <a:latin typeface="Times New Roman" panose="02020603050405020304" pitchFamily="18" charset="0"/>
                <a:cs typeface="Times New Roman" panose="02020603050405020304" pitchFamily="18" charset="0"/>
              </a:rPr>
              <a:t>Windspeed — m/s</a:t>
            </a:r>
          </a:p>
          <a:p>
            <a:pPr algn="l">
              <a:buFont typeface="Arial" panose="020B0604020202020204" pitchFamily="34" charset="0"/>
              <a:buChar char="•"/>
            </a:pPr>
            <a:r>
              <a:rPr lang="en-IN" sz="2400" b="0" i="0" dirty="0">
                <a:solidFill>
                  <a:schemeClr val="bg1"/>
                </a:solidFill>
                <a:effectLst/>
                <a:latin typeface="Times New Roman" panose="02020603050405020304" pitchFamily="18" charset="0"/>
                <a:cs typeface="Times New Roman" panose="02020603050405020304" pitchFamily="18" charset="0"/>
              </a:rPr>
              <a:t>Visibility — 10m</a:t>
            </a:r>
          </a:p>
          <a:p>
            <a:pPr algn="l">
              <a:buFont typeface="Arial" panose="020B0604020202020204" pitchFamily="34" charset="0"/>
              <a:buChar char="•"/>
            </a:pPr>
            <a:r>
              <a:rPr lang="en-IN" sz="2400" b="0" i="0" dirty="0">
                <a:solidFill>
                  <a:schemeClr val="bg1"/>
                </a:solidFill>
                <a:effectLst/>
                <a:latin typeface="Times New Roman" panose="02020603050405020304" pitchFamily="18" charset="0"/>
                <a:cs typeface="Times New Roman" panose="02020603050405020304" pitchFamily="18" charset="0"/>
              </a:rPr>
              <a:t>Dew point temperature — Celsius</a:t>
            </a:r>
          </a:p>
          <a:p>
            <a:pPr algn="l">
              <a:buFont typeface="Arial" panose="020B0604020202020204" pitchFamily="34" charset="0"/>
              <a:buChar char="•"/>
            </a:pPr>
            <a:r>
              <a:rPr lang="en-IN" sz="2400" b="0" i="0" dirty="0">
                <a:solidFill>
                  <a:schemeClr val="bg1"/>
                </a:solidFill>
                <a:effectLst/>
                <a:latin typeface="Times New Roman" panose="02020603050405020304" pitchFamily="18" charset="0"/>
                <a:cs typeface="Times New Roman" panose="02020603050405020304" pitchFamily="18" charset="0"/>
              </a:rPr>
              <a:t>Solar radiation — MJ/m2</a:t>
            </a:r>
          </a:p>
          <a:p>
            <a:pPr algn="l">
              <a:buFont typeface="Arial" panose="020B0604020202020204" pitchFamily="34" charset="0"/>
              <a:buChar char="•"/>
            </a:pPr>
            <a:r>
              <a:rPr lang="en-IN" sz="2400" b="0" i="0" dirty="0">
                <a:solidFill>
                  <a:schemeClr val="bg1"/>
                </a:solidFill>
                <a:effectLst/>
                <a:latin typeface="Times New Roman" panose="02020603050405020304" pitchFamily="18" charset="0"/>
                <a:cs typeface="Times New Roman" panose="02020603050405020304" pitchFamily="18" charset="0"/>
              </a:rPr>
              <a:t>Rainfall — mm</a:t>
            </a:r>
          </a:p>
          <a:p>
            <a:pPr algn="l">
              <a:buFont typeface="Arial" panose="020B0604020202020204" pitchFamily="34" charset="0"/>
              <a:buChar char="•"/>
            </a:pPr>
            <a:r>
              <a:rPr lang="en-IN" sz="2400" b="0" i="0" dirty="0">
                <a:solidFill>
                  <a:schemeClr val="bg1"/>
                </a:solidFill>
                <a:effectLst/>
                <a:latin typeface="Times New Roman" panose="02020603050405020304" pitchFamily="18" charset="0"/>
                <a:cs typeface="Times New Roman" panose="02020603050405020304" pitchFamily="18" charset="0"/>
              </a:rPr>
              <a:t>Snowfall — cm</a:t>
            </a:r>
          </a:p>
          <a:p>
            <a:pPr algn="l">
              <a:buFont typeface="Arial" panose="020B0604020202020204" pitchFamily="34" charset="0"/>
              <a:buChar char="•"/>
            </a:pPr>
            <a:r>
              <a:rPr lang="en-IN" sz="2400" b="0" i="0" dirty="0">
                <a:solidFill>
                  <a:schemeClr val="bg1"/>
                </a:solidFill>
                <a:effectLst/>
                <a:latin typeface="Times New Roman" panose="02020603050405020304" pitchFamily="18" charset="0"/>
                <a:cs typeface="Times New Roman" panose="02020603050405020304" pitchFamily="18" charset="0"/>
              </a:rPr>
              <a:t>Seasons — Winter, Spring, Summer, Autumn</a:t>
            </a:r>
          </a:p>
          <a:p>
            <a:pPr algn="l">
              <a:buFont typeface="Arial" panose="020B0604020202020204" pitchFamily="34" charset="0"/>
              <a:buChar char="•"/>
            </a:pPr>
            <a:r>
              <a:rPr lang="en-IN" sz="2400" b="0" i="0" dirty="0">
                <a:solidFill>
                  <a:schemeClr val="bg1"/>
                </a:solidFill>
                <a:effectLst/>
                <a:latin typeface="Times New Roman" panose="02020603050405020304" pitchFamily="18" charset="0"/>
                <a:cs typeface="Times New Roman" panose="02020603050405020304" pitchFamily="18" charset="0"/>
              </a:rPr>
              <a:t>Holiday — Holiday/No holiday</a:t>
            </a:r>
          </a:p>
          <a:p>
            <a:pPr algn="l">
              <a:buFont typeface="Arial" panose="020B0604020202020204" pitchFamily="34" charset="0"/>
              <a:buChar char="•"/>
            </a:pPr>
            <a:r>
              <a:rPr lang="en-IN" sz="2400" b="0" i="0" dirty="0">
                <a:solidFill>
                  <a:schemeClr val="bg1"/>
                </a:solidFill>
                <a:effectLst/>
                <a:latin typeface="Times New Roman" panose="02020603050405020304" pitchFamily="18" charset="0"/>
                <a:cs typeface="Times New Roman" panose="02020603050405020304" pitchFamily="18" charset="0"/>
              </a:rPr>
              <a:t>Functional Day — No Func (Non-Functional Hours), Fun(Functional hours)</a:t>
            </a:r>
          </a:p>
          <a:p>
            <a:r>
              <a:rPr lang="en-IN" sz="2400" dirty="0">
                <a:solidFill>
                  <a:schemeClr val="bg1"/>
                </a:solidFill>
                <a:latin typeface="Times New Roman" panose="02020603050405020304" pitchFamily="18" charset="0"/>
                <a:cs typeface="Times New Roman" panose="02020603050405020304" pitchFamily="18" charset="0"/>
              </a:rPr>
              <a:t>Target: </a:t>
            </a:r>
            <a:r>
              <a:rPr lang="en-IN" sz="2400" dirty="0">
                <a:solidFill>
                  <a:schemeClr val="bg1"/>
                </a:solidFill>
                <a:highlight>
                  <a:srgbClr val="FF0000"/>
                </a:highlight>
                <a:latin typeface="Times New Roman" panose="02020603050405020304" pitchFamily="18" charset="0"/>
                <a:cs typeface="Times New Roman" panose="02020603050405020304" pitchFamily="18" charset="0"/>
              </a:rPr>
              <a:t>Rented</a:t>
            </a:r>
            <a:r>
              <a:rPr lang="en-IN" sz="2400" b="0" i="0" dirty="0">
                <a:solidFill>
                  <a:schemeClr val="bg1"/>
                </a:solidFill>
                <a:effectLst/>
                <a:highlight>
                  <a:srgbClr val="FF0000"/>
                </a:highlight>
                <a:latin typeface="Times New Roman" panose="02020603050405020304" pitchFamily="18" charset="0"/>
                <a:cs typeface="Times New Roman" panose="02020603050405020304" pitchFamily="18" charset="0"/>
              </a:rPr>
              <a:t> Bike count — Count of bikes rented at each hour.</a:t>
            </a:r>
          </a:p>
          <a:p>
            <a:pPr algn="l"/>
            <a:endParaRPr lang="en-IN" sz="2400" b="0" i="0" dirty="0">
              <a:solidFill>
                <a:schemeClr val="bg1"/>
              </a:solidFill>
              <a:effectLst/>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482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Red bikes for rent Red bikes for rent, in the street bike share stock pictures, royalty-free photos &amp; images">
            <a:extLst>
              <a:ext uri="{FF2B5EF4-FFF2-40B4-BE49-F238E27FC236}">
                <a16:creationId xmlns:a16="http://schemas.microsoft.com/office/drawing/2014/main" id="{1DADABF2-99D9-1C5C-2BAD-E1FB98F4F615}"/>
              </a:ext>
            </a:extLst>
          </p:cNvPr>
          <p:cNvPicPr>
            <a:picLocks noChangeAspect="1" noChangeArrowheads="1"/>
          </p:cNvPicPr>
          <p:nvPr/>
        </p:nvPicPr>
        <p:blipFill rotWithShape="1">
          <a:blip r:embed="rId2">
            <a:alphaModFix amt="75000"/>
            <a:extLst>
              <a:ext uri="{BEBA8EAE-BF5A-486C-A8C5-ECC9F3942E4B}">
                <a14:imgProps xmlns:a14="http://schemas.microsoft.com/office/drawing/2010/main">
                  <a14:imgLayer r:embed="rId3">
                    <a14:imgEffect>
                      <a14:brightnessContrast bright="-72000"/>
                    </a14:imgEffect>
                  </a14:imgLayer>
                </a14:imgProps>
              </a:ext>
              <a:ext uri="{28A0092B-C50C-407E-A947-70E740481C1C}">
                <a14:useLocalDpi xmlns:a14="http://schemas.microsoft.com/office/drawing/2010/main" val="0"/>
              </a:ext>
            </a:extLst>
          </a:blip>
          <a:srcRect t="15746"/>
          <a:stretch/>
        </p:blipFill>
        <p:spPr bwMode="auto">
          <a:xfrm>
            <a:off x="-2261" y="0"/>
            <a:ext cx="1219426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CE916B3-684E-7CA4-E0A4-250B25E907B5}"/>
              </a:ext>
            </a:extLst>
          </p:cNvPr>
          <p:cNvSpPr/>
          <p:nvPr/>
        </p:nvSpPr>
        <p:spPr>
          <a:xfrm>
            <a:off x="1" y="0"/>
            <a:ext cx="2866378" cy="6858000"/>
          </a:xfrm>
          <a:prstGeom prst="rect">
            <a:avLst/>
          </a:prstGeom>
          <a:solidFill>
            <a:schemeClr val="tx1">
              <a:alpha val="267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8324854C-D526-9D43-F829-BF68C6D5DB52}"/>
              </a:ext>
            </a:extLst>
          </p:cNvPr>
          <p:cNvSpPr/>
          <p:nvPr/>
        </p:nvSpPr>
        <p:spPr>
          <a:xfrm>
            <a:off x="114593" y="4556715"/>
            <a:ext cx="2671309" cy="461665"/>
          </a:xfrm>
          <a:prstGeom prst="rect">
            <a:avLst/>
          </a:prstGeom>
          <a:noFill/>
        </p:spPr>
        <p:txBody>
          <a:bodyPr wrap="none" lIns="91440" tIns="45720" rIns="91440" bIns="45720">
            <a:spAutoFit/>
          </a:bodyPr>
          <a:lstStyle/>
          <a:p>
            <a:pPr algn="ctr"/>
            <a:r>
              <a:rPr lang="en-GB"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Pre-processing</a:t>
            </a:r>
            <a:endParaRPr lang="en-GB"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7B7228D-5945-EC37-5F5A-A21FAA9B24FD}"/>
              </a:ext>
            </a:extLst>
          </p:cNvPr>
          <p:cNvSpPr txBox="1"/>
          <p:nvPr/>
        </p:nvSpPr>
        <p:spPr>
          <a:xfrm>
            <a:off x="3352800" y="207819"/>
            <a:ext cx="7924800" cy="954107"/>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Source: Open data Seoul metropolitan bike sharing</a:t>
            </a:r>
          </a:p>
          <a:p>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FA4B26-1DB9-B987-22C1-5558FCF214C1}"/>
              </a:ext>
            </a:extLst>
          </p:cNvPr>
          <p:cNvSpPr txBox="1"/>
          <p:nvPr/>
        </p:nvSpPr>
        <p:spPr>
          <a:xfrm>
            <a:off x="2980971" y="684872"/>
            <a:ext cx="7229829" cy="2000548"/>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Features: </a:t>
            </a:r>
            <a:r>
              <a:rPr lang="en-US" sz="2400" dirty="0">
                <a:solidFill>
                  <a:schemeClr val="bg1"/>
                </a:solidFill>
                <a:latin typeface="Times New Roman" panose="02020603050405020304" pitchFamily="18" charset="0"/>
                <a:cs typeface="Times New Roman" panose="02020603050405020304" pitchFamily="18" charset="0"/>
              </a:rPr>
              <a:t>Created three new columns</a:t>
            </a:r>
            <a:br>
              <a:rPr lang="en-US"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converting date -&gt;  month , day and year</a:t>
            </a:r>
          </a:p>
          <a:p>
            <a:r>
              <a:rPr lang="en-US" sz="2400" dirty="0">
                <a:solidFill>
                  <a:schemeClr val="bg1"/>
                </a:solidFill>
                <a:latin typeface="Times New Roman" panose="02020603050405020304" pitchFamily="18" charset="0"/>
                <a:cs typeface="Times New Roman" panose="02020603050405020304" pitchFamily="18" charset="0"/>
              </a:rPr>
              <a:t>Dropped -&gt; Functional day column there is 0 bike count on nonfunctional day</a:t>
            </a:r>
          </a:p>
          <a:p>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4" name="Graphic 3" descr="Circles with arrows with solid fill">
            <a:extLst>
              <a:ext uri="{FF2B5EF4-FFF2-40B4-BE49-F238E27FC236}">
                <a16:creationId xmlns:a16="http://schemas.microsoft.com/office/drawing/2014/main" id="{FB31646B-46D1-D96C-A16E-3C70AA53BC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026" y="1946563"/>
            <a:ext cx="2479964" cy="2479964"/>
          </a:xfrm>
          <a:prstGeom prst="rect">
            <a:avLst/>
          </a:prstGeom>
        </p:spPr>
      </p:pic>
      <p:sp>
        <p:nvSpPr>
          <p:cNvPr id="5" name="TextBox 4">
            <a:extLst>
              <a:ext uri="{FF2B5EF4-FFF2-40B4-BE49-F238E27FC236}">
                <a16:creationId xmlns:a16="http://schemas.microsoft.com/office/drawing/2014/main" id="{9EDF4508-2AB0-BF88-352C-0CA46D2DAFEB}"/>
              </a:ext>
            </a:extLst>
          </p:cNvPr>
          <p:cNvSpPr txBox="1"/>
          <p:nvPr/>
        </p:nvSpPr>
        <p:spPr>
          <a:xfrm>
            <a:off x="2966404" y="2455690"/>
            <a:ext cx="8884458" cy="1200329"/>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Target:</a:t>
            </a:r>
          </a:p>
          <a:p>
            <a:r>
              <a:rPr lang="en-US" sz="2400" dirty="0">
                <a:solidFill>
                  <a:schemeClr val="bg1"/>
                </a:solidFill>
                <a:latin typeface="Times New Roman" panose="02020603050405020304" pitchFamily="18" charset="0"/>
                <a:cs typeface="Times New Roman" panose="02020603050405020304" pitchFamily="18" charset="0"/>
              </a:rPr>
              <a:t>Here we classified the target bike count values in to five categories</a:t>
            </a:r>
          </a:p>
          <a:p>
            <a:r>
              <a:rPr lang="en-US" sz="2400" dirty="0">
                <a:solidFill>
                  <a:schemeClr val="bg1"/>
                </a:solidFill>
                <a:latin typeface="Times New Roman" panose="02020603050405020304" pitchFamily="18" charset="0"/>
                <a:cs typeface="Times New Roman" panose="02020603050405020304" pitchFamily="18" charset="0"/>
              </a:rPr>
              <a:t>[0,250,500,1000,2000,4000]-&gt;</a:t>
            </a:r>
          </a:p>
        </p:txBody>
      </p:sp>
      <p:graphicFrame>
        <p:nvGraphicFramePr>
          <p:cNvPr id="10" name="Table 9">
            <a:extLst>
              <a:ext uri="{FF2B5EF4-FFF2-40B4-BE49-F238E27FC236}">
                <a16:creationId xmlns:a16="http://schemas.microsoft.com/office/drawing/2014/main" id="{15946631-5675-CAF0-3CE3-ECA05B16448B}"/>
              </a:ext>
            </a:extLst>
          </p:cNvPr>
          <p:cNvGraphicFramePr>
            <a:graphicFrameLocks noGrp="1"/>
          </p:cNvGraphicFramePr>
          <p:nvPr>
            <p:extLst>
              <p:ext uri="{D42A27DB-BD31-4B8C-83A1-F6EECF244321}">
                <p14:modId xmlns:p14="http://schemas.microsoft.com/office/powerpoint/2010/main" val="3891021014"/>
              </p:ext>
            </p:extLst>
          </p:nvPr>
        </p:nvGraphicFramePr>
        <p:xfrm>
          <a:off x="4437395" y="3692200"/>
          <a:ext cx="5273964" cy="3129618"/>
        </p:xfrm>
        <a:graphic>
          <a:graphicData uri="http://schemas.openxmlformats.org/drawingml/2006/table">
            <a:tbl>
              <a:tblPr firstRow="1" bandRow="1">
                <a:tableStyleId>{5C22544A-7EE6-4342-B048-85BDC9FD1C3A}</a:tableStyleId>
              </a:tblPr>
              <a:tblGrid>
                <a:gridCol w="2636982">
                  <a:extLst>
                    <a:ext uri="{9D8B030D-6E8A-4147-A177-3AD203B41FA5}">
                      <a16:colId xmlns:a16="http://schemas.microsoft.com/office/drawing/2014/main" val="1349899556"/>
                    </a:ext>
                  </a:extLst>
                </a:gridCol>
                <a:gridCol w="2636982">
                  <a:extLst>
                    <a:ext uri="{9D8B030D-6E8A-4147-A177-3AD203B41FA5}">
                      <a16:colId xmlns:a16="http://schemas.microsoft.com/office/drawing/2014/main" val="2132591552"/>
                    </a:ext>
                  </a:extLst>
                </a:gridCol>
              </a:tblGrid>
              <a:tr h="521603">
                <a:tc>
                  <a:txBody>
                    <a:bodyPr/>
                    <a:lstStyle/>
                    <a:p>
                      <a:r>
                        <a:rPr lang="en-US" sz="2400" dirty="0">
                          <a:solidFill>
                            <a:schemeClr val="bg1"/>
                          </a:solidFill>
                          <a:latin typeface="Times New Roman" panose="02020603050405020304" pitchFamily="18" charset="0"/>
                          <a:cs typeface="Times New Roman" panose="02020603050405020304" pitchFamily="18" charset="0"/>
                        </a:rPr>
                        <a:t>Bike count</a:t>
                      </a:r>
                    </a:p>
                  </a:txBody>
                  <a:tcPr>
                    <a:solidFill>
                      <a:schemeClr val="bg1">
                        <a:alpha val="0"/>
                      </a:schemeClr>
                    </a:solidFill>
                  </a:tcPr>
                </a:tc>
                <a:tc>
                  <a:txBody>
                    <a:bodyPr/>
                    <a:lstStyle/>
                    <a:p>
                      <a:r>
                        <a:rPr lang="en-US" sz="2400" dirty="0">
                          <a:solidFill>
                            <a:schemeClr val="bg1"/>
                          </a:solidFill>
                          <a:latin typeface="Times New Roman" panose="02020603050405020304" pitchFamily="18" charset="0"/>
                          <a:cs typeface="Times New Roman" panose="02020603050405020304" pitchFamily="18" charset="0"/>
                        </a:rPr>
                        <a:t>Category</a:t>
                      </a:r>
                    </a:p>
                  </a:txBody>
                  <a:tcPr>
                    <a:solidFill>
                      <a:schemeClr val="bg1">
                        <a:alpha val="0"/>
                      </a:schemeClr>
                    </a:solidFill>
                  </a:tcPr>
                </a:tc>
                <a:extLst>
                  <a:ext uri="{0D108BD9-81ED-4DB2-BD59-A6C34878D82A}">
                    <a16:rowId xmlns:a16="http://schemas.microsoft.com/office/drawing/2014/main" val="1846145205"/>
                  </a:ext>
                </a:extLst>
              </a:tr>
              <a:tr h="521603">
                <a:tc>
                  <a:txBody>
                    <a:bodyPr/>
                    <a:lstStyle/>
                    <a:p>
                      <a:r>
                        <a:rPr lang="en-US" sz="2400" dirty="0">
                          <a:solidFill>
                            <a:schemeClr val="bg1"/>
                          </a:solidFill>
                          <a:latin typeface="Times New Roman" panose="02020603050405020304" pitchFamily="18" charset="0"/>
                          <a:cs typeface="Times New Roman" panose="02020603050405020304" pitchFamily="18" charset="0"/>
                        </a:rPr>
                        <a:t>0-250</a:t>
                      </a:r>
                    </a:p>
                  </a:txBody>
                  <a:tcPr>
                    <a:solidFill>
                      <a:schemeClr val="bg1">
                        <a:alpha val="0"/>
                      </a:schemeClr>
                    </a:solidFill>
                  </a:tcPr>
                </a:tc>
                <a:tc>
                  <a:txBody>
                    <a:bodyPr/>
                    <a:lstStyle/>
                    <a:p>
                      <a:r>
                        <a:rPr lang="en-US" sz="2400" dirty="0">
                          <a:solidFill>
                            <a:schemeClr val="bg1"/>
                          </a:solidFill>
                          <a:latin typeface="Times New Roman" panose="02020603050405020304" pitchFamily="18" charset="0"/>
                          <a:cs typeface="Times New Roman" panose="02020603050405020304" pitchFamily="18" charset="0"/>
                        </a:rPr>
                        <a:t>Very low demand</a:t>
                      </a:r>
                    </a:p>
                  </a:txBody>
                  <a:tcPr>
                    <a:solidFill>
                      <a:schemeClr val="bg1">
                        <a:alpha val="0"/>
                      </a:schemeClr>
                    </a:solidFill>
                  </a:tcPr>
                </a:tc>
                <a:extLst>
                  <a:ext uri="{0D108BD9-81ED-4DB2-BD59-A6C34878D82A}">
                    <a16:rowId xmlns:a16="http://schemas.microsoft.com/office/drawing/2014/main" val="996246628"/>
                  </a:ext>
                </a:extLst>
              </a:tr>
              <a:tr h="521603">
                <a:tc>
                  <a:txBody>
                    <a:bodyPr/>
                    <a:lstStyle/>
                    <a:p>
                      <a:r>
                        <a:rPr lang="en-US" sz="2400" dirty="0">
                          <a:solidFill>
                            <a:schemeClr val="bg1"/>
                          </a:solidFill>
                          <a:latin typeface="Times New Roman" panose="02020603050405020304" pitchFamily="18" charset="0"/>
                          <a:cs typeface="Times New Roman" panose="02020603050405020304" pitchFamily="18" charset="0"/>
                        </a:rPr>
                        <a:t>250-500</a:t>
                      </a:r>
                    </a:p>
                  </a:txBody>
                  <a:tcPr>
                    <a:solidFill>
                      <a:schemeClr val="bg1">
                        <a:alpha val="0"/>
                      </a:schemeClr>
                    </a:solidFill>
                  </a:tcPr>
                </a:tc>
                <a:tc>
                  <a:txBody>
                    <a:bodyPr/>
                    <a:lstStyle/>
                    <a:p>
                      <a:r>
                        <a:rPr lang="en-US" sz="2400" dirty="0">
                          <a:solidFill>
                            <a:schemeClr val="bg1"/>
                          </a:solidFill>
                          <a:latin typeface="Times New Roman" panose="02020603050405020304" pitchFamily="18" charset="0"/>
                          <a:cs typeface="Times New Roman" panose="02020603050405020304" pitchFamily="18" charset="0"/>
                        </a:rPr>
                        <a:t>Low demand</a:t>
                      </a:r>
                    </a:p>
                  </a:txBody>
                  <a:tcPr>
                    <a:solidFill>
                      <a:schemeClr val="bg1">
                        <a:alpha val="0"/>
                      </a:schemeClr>
                    </a:solidFill>
                  </a:tcPr>
                </a:tc>
                <a:extLst>
                  <a:ext uri="{0D108BD9-81ED-4DB2-BD59-A6C34878D82A}">
                    <a16:rowId xmlns:a16="http://schemas.microsoft.com/office/drawing/2014/main" val="3373716985"/>
                  </a:ext>
                </a:extLst>
              </a:tr>
              <a:tr h="521603">
                <a:tc>
                  <a:txBody>
                    <a:bodyPr/>
                    <a:lstStyle/>
                    <a:p>
                      <a:r>
                        <a:rPr lang="en-US" sz="2400" dirty="0">
                          <a:solidFill>
                            <a:schemeClr val="bg1"/>
                          </a:solidFill>
                          <a:latin typeface="Times New Roman" panose="02020603050405020304" pitchFamily="18" charset="0"/>
                          <a:cs typeface="Times New Roman" panose="02020603050405020304" pitchFamily="18" charset="0"/>
                        </a:rPr>
                        <a:t>500-1000</a:t>
                      </a:r>
                    </a:p>
                  </a:txBody>
                  <a:tcPr>
                    <a:solidFill>
                      <a:schemeClr val="bg1">
                        <a:alpha val="0"/>
                      </a:schemeClr>
                    </a:solidFill>
                  </a:tcPr>
                </a:tc>
                <a:tc>
                  <a:txBody>
                    <a:bodyPr/>
                    <a:lstStyle/>
                    <a:p>
                      <a:r>
                        <a:rPr lang="en-US" sz="2400" dirty="0">
                          <a:solidFill>
                            <a:schemeClr val="bg1"/>
                          </a:solidFill>
                          <a:latin typeface="Times New Roman" panose="02020603050405020304" pitchFamily="18" charset="0"/>
                          <a:cs typeface="Times New Roman" panose="02020603050405020304" pitchFamily="18" charset="0"/>
                        </a:rPr>
                        <a:t>Moderate demand</a:t>
                      </a:r>
                    </a:p>
                  </a:txBody>
                  <a:tcPr>
                    <a:solidFill>
                      <a:schemeClr val="bg1">
                        <a:alpha val="0"/>
                      </a:schemeClr>
                    </a:solidFill>
                  </a:tcPr>
                </a:tc>
                <a:extLst>
                  <a:ext uri="{0D108BD9-81ED-4DB2-BD59-A6C34878D82A}">
                    <a16:rowId xmlns:a16="http://schemas.microsoft.com/office/drawing/2014/main" val="2818877866"/>
                  </a:ext>
                </a:extLst>
              </a:tr>
              <a:tr h="521603">
                <a:tc>
                  <a:txBody>
                    <a:bodyPr/>
                    <a:lstStyle/>
                    <a:p>
                      <a:r>
                        <a:rPr lang="en-US" sz="2400" dirty="0">
                          <a:solidFill>
                            <a:schemeClr val="bg1"/>
                          </a:solidFill>
                          <a:latin typeface="Times New Roman" panose="02020603050405020304" pitchFamily="18" charset="0"/>
                          <a:cs typeface="Times New Roman" panose="02020603050405020304" pitchFamily="18" charset="0"/>
                        </a:rPr>
                        <a:t>1000-2000</a:t>
                      </a:r>
                    </a:p>
                  </a:txBody>
                  <a:tcPr>
                    <a:solidFill>
                      <a:schemeClr val="bg1">
                        <a:alpha val="0"/>
                      </a:schemeClr>
                    </a:solidFill>
                  </a:tcPr>
                </a:tc>
                <a:tc>
                  <a:txBody>
                    <a:bodyPr/>
                    <a:lstStyle/>
                    <a:p>
                      <a:r>
                        <a:rPr lang="en-US" sz="2400" dirty="0">
                          <a:solidFill>
                            <a:schemeClr val="bg1"/>
                          </a:solidFill>
                          <a:latin typeface="Times New Roman" panose="02020603050405020304" pitchFamily="18" charset="0"/>
                          <a:cs typeface="Times New Roman" panose="02020603050405020304" pitchFamily="18" charset="0"/>
                        </a:rPr>
                        <a:t>High demand</a:t>
                      </a:r>
                    </a:p>
                  </a:txBody>
                  <a:tcPr>
                    <a:solidFill>
                      <a:schemeClr val="bg1">
                        <a:alpha val="0"/>
                      </a:schemeClr>
                    </a:solidFill>
                  </a:tcPr>
                </a:tc>
                <a:extLst>
                  <a:ext uri="{0D108BD9-81ED-4DB2-BD59-A6C34878D82A}">
                    <a16:rowId xmlns:a16="http://schemas.microsoft.com/office/drawing/2014/main" val="3220965537"/>
                  </a:ext>
                </a:extLst>
              </a:tr>
              <a:tr h="521603">
                <a:tc>
                  <a:txBody>
                    <a:bodyPr/>
                    <a:lstStyle/>
                    <a:p>
                      <a:r>
                        <a:rPr lang="en-US" sz="2400" dirty="0">
                          <a:solidFill>
                            <a:schemeClr val="bg1"/>
                          </a:solidFill>
                          <a:latin typeface="Times New Roman" panose="02020603050405020304" pitchFamily="18" charset="0"/>
                          <a:cs typeface="Times New Roman" panose="02020603050405020304" pitchFamily="18" charset="0"/>
                        </a:rPr>
                        <a:t>2000-4000</a:t>
                      </a:r>
                    </a:p>
                  </a:txBody>
                  <a:tcPr>
                    <a:solidFill>
                      <a:schemeClr val="bg1">
                        <a:alpha val="0"/>
                      </a:schemeClr>
                    </a:solidFill>
                  </a:tcPr>
                </a:tc>
                <a:tc>
                  <a:txBody>
                    <a:bodyPr/>
                    <a:lstStyle/>
                    <a:p>
                      <a:r>
                        <a:rPr lang="en-US" sz="2400" dirty="0">
                          <a:solidFill>
                            <a:schemeClr val="bg1"/>
                          </a:solidFill>
                          <a:latin typeface="Times New Roman" panose="02020603050405020304" pitchFamily="18" charset="0"/>
                          <a:cs typeface="Times New Roman" panose="02020603050405020304" pitchFamily="18" charset="0"/>
                        </a:rPr>
                        <a:t>Very high demand</a:t>
                      </a:r>
                    </a:p>
                  </a:txBody>
                  <a:tcPr>
                    <a:solidFill>
                      <a:schemeClr val="bg1">
                        <a:alpha val="0"/>
                      </a:schemeClr>
                    </a:solidFill>
                  </a:tcPr>
                </a:tc>
                <a:extLst>
                  <a:ext uri="{0D108BD9-81ED-4DB2-BD59-A6C34878D82A}">
                    <a16:rowId xmlns:a16="http://schemas.microsoft.com/office/drawing/2014/main" val="1396317183"/>
                  </a:ext>
                </a:extLst>
              </a:tr>
            </a:tbl>
          </a:graphicData>
        </a:graphic>
      </p:graphicFrame>
    </p:spTree>
    <p:extLst>
      <p:ext uri="{BB962C8B-B14F-4D97-AF65-F5344CB8AC3E}">
        <p14:creationId xmlns:p14="http://schemas.microsoft.com/office/powerpoint/2010/main" val="3124875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Red bikes for rent Red bikes for rent, in the street bike share stock pictures, royalty-free photos &amp; images">
            <a:extLst>
              <a:ext uri="{FF2B5EF4-FFF2-40B4-BE49-F238E27FC236}">
                <a16:creationId xmlns:a16="http://schemas.microsoft.com/office/drawing/2014/main" id="{1DADABF2-99D9-1C5C-2BAD-E1FB98F4F615}"/>
              </a:ext>
            </a:extLst>
          </p:cNvPr>
          <p:cNvPicPr>
            <a:picLocks noChangeAspect="1" noChangeArrowheads="1"/>
          </p:cNvPicPr>
          <p:nvPr/>
        </p:nvPicPr>
        <p:blipFill rotWithShape="1">
          <a:blip r:embed="rId2">
            <a:alphaModFix amt="75000"/>
            <a:extLst>
              <a:ext uri="{BEBA8EAE-BF5A-486C-A8C5-ECC9F3942E4B}">
                <a14:imgProps xmlns:a14="http://schemas.microsoft.com/office/drawing/2010/main">
                  <a14:imgLayer r:embed="rId3">
                    <a14:imgEffect>
                      <a14:brightnessContrast bright="-72000"/>
                    </a14:imgEffect>
                  </a14:imgLayer>
                </a14:imgProps>
              </a:ext>
              <a:ext uri="{28A0092B-C50C-407E-A947-70E740481C1C}">
                <a14:useLocalDpi xmlns:a14="http://schemas.microsoft.com/office/drawing/2010/main" val="0"/>
              </a:ext>
            </a:extLst>
          </a:blip>
          <a:srcRect t="15746"/>
          <a:stretch/>
        </p:blipFill>
        <p:spPr bwMode="auto">
          <a:xfrm>
            <a:off x="0" y="0"/>
            <a:ext cx="1219426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onnector 3">
            <a:extLst>
              <a:ext uri="{FF2B5EF4-FFF2-40B4-BE49-F238E27FC236}">
                <a16:creationId xmlns:a16="http://schemas.microsoft.com/office/drawing/2014/main" id="{A56A667E-E5E7-1DA8-0DAC-AE936383C857}"/>
              </a:ext>
            </a:extLst>
          </p:cNvPr>
          <p:cNvSpPr/>
          <p:nvPr/>
        </p:nvSpPr>
        <p:spPr>
          <a:xfrm>
            <a:off x="122286" y="325582"/>
            <a:ext cx="3034145" cy="1932708"/>
          </a:xfrm>
          <a:prstGeom prst="flowChartConnector">
            <a:avLst/>
          </a:prstGeom>
          <a:solidFill>
            <a:schemeClr val="tx1">
              <a:alpha val="50206"/>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E85505A-AC65-5017-5F96-7A581A26544B}"/>
              </a:ext>
            </a:extLst>
          </p:cNvPr>
          <p:cNvSpPr txBox="1"/>
          <p:nvPr/>
        </p:nvSpPr>
        <p:spPr>
          <a:xfrm>
            <a:off x="812607" y="814882"/>
            <a:ext cx="2078182" cy="954107"/>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Evaluation </a:t>
            </a:r>
          </a:p>
          <a:p>
            <a:r>
              <a:rPr lang="en-US" sz="2800" dirty="0">
                <a:solidFill>
                  <a:schemeClr val="bg1"/>
                </a:solidFill>
                <a:latin typeface="Times New Roman" panose="02020603050405020304" pitchFamily="18" charset="0"/>
                <a:cs typeface="Times New Roman" panose="02020603050405020304" pitchFamily="18" charset="0"/>
              </a:rPr>
              <a:t>metrics </a:t>
            </a:r>
          </a:p>
        </p:txBody>
      </p:sp>
      <p:graphicFrame>
        <p:nvGraphicFramePr>
          <p:cNvPr id="3" name="Table 2">
            <a:extLst>
              <a:ext uri="{FF2B5EF4-FFF2-40B4-BE49-F238E27FC236}">
                <a16:creationId xmlns:a16="http://schemas.microsoft.com/office/drawing/2014/main" id="{D27005E6-344B-188C-2E19-EADBBCB148B1}"/>
              </a:ext>
            </a:extLst>
          </p:cNvPr>
          <p:cNvGraphicFramePr>
            <a:graphicFrameLocks noGrp="1"/>
          </p:cNvGraphicFramePr>
          <p:nvPr>
            <p:extLst>
              <p:ext uri="{D42A27DB-BD31-4B8C-83A1-F6EECF244321}">
                <p14:modId xmlns:p14="http://schemas.microsoft.com/office/powerpoint/2010/main" val="3714303566"/>
              </p:ext>
            </p:extLst>
          </p:nvPr>
        </p:nvGraphicFramePr>
        <p:xfrm>
          <a:off x="2826328" y="1825440"/>
          <a:ext cx="8950035" cy="4466034"/>
        </p:xfrm>
        <a:graphic>
          <a:graphicData uri="http://schemas.openxmlformats.org/drawingml/2006/table">
            <a:tbl>
              <a:tblPr firstRow="1" bandRow="1">
                <a:tableStyleId>{5C22544A-7EE6-4342-B048-85BDC9FD1C3A}</a:tableStyleId>
              </a:tblPr>
              <a:tblGrid>
                <a:gridCol w="1178420">
                  <a:extLst>
                    <a:ext uri="{9D8B030D-6E8A-4147-A177-3AD203B41FA5}">
                      <a16:colId xmlns:a16="http://schemas.microsoft.com/office/drawing/2014/main" val="2604770514"/>
                    </a:ext>
                  </a:extLst>
                </a:gridCol>
                <a:gridCol w="1772598">
                  <a:extLst>
                    <a:ext uri="{9D8B030D-6E8A-4147-A177-3AD203B41FA5}">
                      <a16:colId xmlns:a16="http://schemas.microsoft.com/office/drawing/2014/main" val="2792463306"/>
                    </a:ext>
                  </a:extLst>
                </a:gridCol>
                <a:gridCol w="1479166">
                  <a:extLst>
                    <a:ext uri="{9D8B030D-6E8A-4147-A177-3AD203B41FA5}">
                      <a16:colId xmlns:a16="http://schemas.microsoft.com/office/drawing/2014/main" val="2815994025"/>
                    </a:ext>
                  </a:extLst>
                </a:gridCol>
                <a:gridCol w="1561458">
                  <a:extLst>
                    <a:ext uri="{9D8B030D-6E8A-4147-A177-3AD203B41FA5}">
                      <a16:colId xmlns:a16="http://schemas.microsoft.com/office/drawing/2014/main" val="737923131"/>
                    </a:ext>
                  </a:extLst>
                </a:gridCol>
                <a:gridCol w="1434394">
                  <a:extLst>
                    <a:ext uri="{9D8B030D-6E8A-4147-A177-3AD203B41FA5}">
                      <a16:colId xmlns:a16="http://schemas.microsoft.com/office/drawing/2014/main" val="3842766464"/>
                    </a:ext>
                  </a:extLst>
                </a:gridCol>
                <a:gridCol w="1523999">
                  <a:extLst>
                    <a:ext uri="{9D8B030D-6E8A-4147-A177-3AD203B41FA5}">
                      <a16:colId xmlns:a16="http://schemas.microsoft.com/office/drawing/2014/main" val="4198630330"/>
                    </a:ext>
                  </a:extLst>
                </a:gridCol>
              </a:tblGrid>
              <a:tr h="473285">
                <a:tc>
                  <a:txBody>
                    <a:bodyPr/>
                    <a:lstStyle/>
                    <a:p>
                      <a:pPr algn="l" fontAlgn="b"/>
                      <a:r>
                        <a:rPr lang="en-IN" sz="2400" b="0" i="0" u="none" strike="noStrike" dirty="0">
                          <a:solidFill>
                            <a:schemeClr val="bg1"/>
                          </a:solidFill>
                          <a:effectLst/>
                          <a:latin typeface="Times New Roman" panose="02020603050405020304" pitchFamily="18" charset="0"/>
                          <a:cs typeface="Times New Roman" panose="02020603050405020304" pitchFamily="18" charset="0"/>
                        </a:rPr>
                        <a:t>Average bike </a:t>
                      </a:r>
                    </a:p>
                    <a:p>
                      <a:pPr algn="l" fontAlgn="b"/>
                      <a:r>
                        <a:rPr lang="en-IN" sz="2400" b="0" i="0" u="none" strike="noStrike" dirty="0">
                          <a:solidFill>
                            <a:schemeClr val="bg1"/>
                          </a:solidFill>
                          <a:effectLst/>
                          <a:latin typeface="Times New Roman" panose="02020603050405020304" pitchFamily="18" charset="0"/>
                          <a:cs typeface="Times New Roman" panose="02020603050405020304" pitchFamily="18" charset="0"/>
                        </a:rPr>
                        <a:t>count</a:t>
                      </a:r>
                    </a:p>
                  </a:txBody>
                  <a:tcPr marL="9525" marR="9525" marT="9525" marB="0" anchor="b">
                    <a:solidFill>
                      <a:schemeClr val="accent1">
                        <a:alpha val="17256"/>
                      </a:schemeClr>
                    </a:solidFill>
                  </a:tcPr>
                </a:tc>
                <a:tc>
                  <a:txBody>
                    <a:bodyPr/>
                    <a:lstStyle/>
                    <a:p>
                      <a:pPr algn="r" fontAlgn="b"/>
                      <a:r>
                        <a:rPr lang="en-IN" sz="2400" u="none" strike="noStrike" dirty="0">
                          <a:solidFill>
                            <a:schemeClr val="bg1"/>
                          </a:solidFill>
                          <a:effectLst/>
                          <a:latin typeface="Times New Roman" panose="02020603050405020304" pitchFamily="18" charset="0"/>
                          <a:cs typeface="Times New Roman" panose="02020603050405020304" pitchFamily="18" charset="0"/>
                        </a:rPr>
                        <a:t>130</a:t>
                      </a:r>
                      <a:endParaRPr lang="en-IN" sz="24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chemeClr val="accent1">
                        <a:alpha val="17256"/>
                      </a:schemeClr>
                    </a:solidFill>
                  </a:tcPr>
                </a:tc>
                <a:tc>
                  <a:txBody>
                    <a:bodyPr/>
                    <a:lstStyle/>
                    <a:p>
                      <a:pPr algn="r" fontAlgn="b"/>
                      <a:r>
                        <a:rPr lang="en-IN" sz="2400" u="none" strike="noStrike" dirty="0">
                          <a:solidFill>
                            <a:schemeClr val="bg1"/>
                          </a:solidFill>
                          <a:effectLst/>
                          <a:latin typeface="Times New Roman" panose="02020603050405020304" pitchFamily="18" charset="0"/>
                          <a:cs typeface="Times New Roman" panose="02020603050405020304" pitchFamily="18" charset="0"/>
                        </a:rPr>
                        <a:t>355</a:t>
                      </a:r>
                      <a:endParaRPr lang="en-IN" sz="24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chemeClr val="accent1">
                        <a:alpha val="17256"/>
                      </a:schemeClr>
                    </a:solidFill>
                  </a:tcPr>
                </a:tc>
                <a:tc>
                  <a:txBody>
                    <a:bodyPr/>
                    <a:lstStyle/>
                    <a:p>
                      <a:pPr algn="r" fontAlgn="b"/>
                      <a:r>
                        <a:rPr lang="en-IN" sz="2400" u="none" strike="noStrike" dirty="0">
                          <a:solidFill>
                            <a:schemeClr val="bg1"/>
                          </a:solidFill>
                          <a:effectLst/>
                          <a:latin typeface="Times New Roman" panose="02020603050405020304" pitchFamily="18" charset="0"/>
                          <a:cs typeface="Times New Roman" panose="02020603050405020304" pitchFamily="18" charset="0"/>
                        </a:rPr>
                        <a:t>741</a:t>
                      </a:r>
                      <a:endParaRPr lang="en-IN" sz="24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chemeClr val="accent1">
                        <a:alpha val="17256"/>
                      </a:schemeClr>
                    </a:solidFill>
                  </a:tcPr>
                </a:tc>
                <a:tc>
                  <a:txBody>
                    <a:bodyPr/>
                    <a:lstStyle/>
                    <a:p>
                      <a:pPr algn="r" fontAlgn="b"/>
                      <a:r>
                        <a:rPr lang="en-IN" sz="2400" u="none" strike="noStrike" dirty="0">
                          <a:solidFill>
                            <a:schemeClr val="bg1"/>
                          </a:solidFill>
                          <a:effectLst/>
                          <a:latin typeface="Times New Roman" panose="02020603050405020304" pitchFamily="18" charset="0"/>
                          <a:cs typeface="Times New Roman" panose="02020603050405020304" pitchFamily="18" charset="0"/>
                        </a:rPr>
                        <a:t>1390</a:t>
                      </a:r>
                      <a:endParaRPr lang="en-IN" sz="24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chemeClr val="accent1">
                        <a:alpha val="17256"/>
                      </a:schemeClr>
                    </a:solidFill>
                  </a:tcPr>
                </a:tc>
                <a:tc>
                  <a:txBody>
                    <a:bodyPr/>
                    <a:lstStyle/>
                    <a:p>
                      <a:pPr algn="r" fontAlgn="b"/>
                      <a:r>
                        <a:rPr lang="en-IN" sz="2400" u="none" strike="noStrike" dirty="0">
                          <a:solidFill>
                            <a:schemeClr val="bg1"/>
                          </a:solidFill>
                          <a:effectLst/>
                          <a:latin typeface="Times New Roman" panose="02020603050405020304" pitchFamily="18" charset="0"/>
                          <a:cs typeface="Times New Roman" panose="02020603050405020304" pitchFamily="18" charset="0"/>
                        </a:rPr>
                        <a:t>2351</a:t>
                      </a:r>
                      <a:endParaRPr lang="en-IN" sz="24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chemeClr val="accent1">
                        <a:alpha val="17256"/>
                      </a:schemeClr>
                    </a:solidFill>
                  </a:tcPr>
                </a:tc>
                <a:extLst>
                  <a:ext uri="{0D108BD9-81ED-4DB2-BD59-A6C34878D82A}">
                    <a16:rowId xmlns:a16="http://schemas.microsoft.com/office/drawing/2014/main" val="1483184749"/>
                  </a:ext>
                </a:extLst>
              </a:tr>
              <a:tr h="531685">
                <a:tc>
                  <a:txBody>
                    <a:bodyPr/>
                    <a:lstStyle/>
                    <a:p>
                      <a:pPr algn="r" fontAlgn="b"/>
                      <a:r>
                        <a:rPr lang="en-IN" sz="2400" b="0" i="0" u="none" strike="noStrike" dirty="0">
                          <a:solidFill>
                            <a:schemeClr val="bg1"/>
                          </a:solidFill>
                          <a:effectLst/>
                          <a:latin typeface="Times New Roman" panose="02020603050405020304" pitchFamily="18" charset="0"/>
                          <a:cs typeface="Times New Roman" panose="02020603050405020304" pitchFamily="18" charset="0"/>
                        </a:rPr>
                        <a:t>130</a:t>
                      </a:r>
                    </a:p>
                  </a:txBody>
                  <a:tcPr marL="9525" marR="9525" marT="9525" marB="0" anchor="b">
                    <a:solidFill>
                      <a:schemeClr val="accent1">
                        <a:tint val="4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₩65,000.00</a:t>
                      </a:r>
                    </a:p>
                  </a:txBody>
                  <a:tcPr marL="9525" marR="9525" marT="9525" marB="0" anchor="b">
                    <a:solidFill>
                      <a:schemeClr val="accent1">
                        <a:tint val="4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-₩47,500.00</a:t>
                      </a:r>
                    </a:p>
                  </a:txBody>
                  <a:tcPr marL="9525" marR="9525" marT="9525" marB="0" anchor="b">
                    <a:solidFill>
                      <a:schemeClr val="accent1">
                        <a:tint val="4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-₩2,40,500.00</a:t>
                      </a:r>
                    </a:p>
                  </a:txBody>
                  <a:tcPr marL="9525" marR="9525" marT="9525" marB="0" anchor="b">
                    <a:solidFill>
                      <a:schemeClr val="accent1">
                        <a:tint val="4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-₩5,65,000.00</a:t>
                      </a:r>
                    </a:p>
                  </a:txBody>
                  <a:tcPr marL="9525" marR="9525" marT="9525" marB="0" anchor="b">
                    <a:solidFill>
                      <a:schemeClr val="accent1">
                        <a:tint val="4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-₩10,45,500.00</a:t>
                      </a:r>
                    </a:p>
                  </a:txBody>
                  <a:tcPr marL="9525" marR="9525" marT="9525" marB="0" anchor="b">
                    <a:solidFill>
                      <a:schemeClr val="accent1">
                        <a:tint val="40000"/>
                        <a:alpha val="17256"/>
                      </a:schemeClr>
                    </a:solidFill>
                  </a:tcPr>
                </a:tc>
                <a:extLst>
                  <a:ext uri="{0D108BD9-81ED-4DB2-BD59-A6C34878D82A}">
                    <a16:rowId xmlns:a16="http://schemas.microsoft.com/office/drawing/2014/main" val="4247261741"/>
                  </a:ext>
                </a:extLst>
              </a:tr>
              <a:tr h="706886">
                <a:tc>
                  <a:txBody>
                    <a:bodyPr/>
                    <a:lstStyle/>
                    <a:p>
                      <a:pPr algn="r" fontAlgn="b"/>
                      <a:r>
                        <a:rPr lang="en-IN" sz="2400" u="none" strike="noStrike" dirty="0">
                          <a:solidFill>
                            <a:schemeClr val="bg1"/>
                          </a:solidFill>
                          <a:effectLst/>
                          <a:latin typeface="Times New Roman" panose="02020603050405020304" pitchFamily="18" charset="0"/>
                          <a:cs typeface="Times New Roman" panose="02020603050405020304" pitchFamily="18" charset="0"/>
                        </a:rPr>
                        <a:t>355</a:t>
                      </a:r>
                      <a:endParaRPr lang="en-IN" sz="24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chemeClr val="accent1">
                        <a:tint val="2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-₩47,500.00</a:t>
                      </a:r>
                    </a:p>
                  </a:txBody>
                  <a:tcPr marL="9525" marR="9525" marT="9525" marB="0" anchor="b">
                    <a:solidFill>
                      <a:schemeClr val="accent1">
                        <a:tint val="2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₩1,77,500.00</a:t>
                      </a:r>
                    </a:p>
                  </a:txBody>
                  <a:tcPr marL="9525" marR="9525" marT="9525" marB="0" anchor="b">
                    <a:solidFill>
                      <a:schemeClr val="accent1">
                        <a:tint val="2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-₩15,500.00</a:t>
                      </a:r>
                    </a:p>
                  </a:txBody>
                  <a:tcPr marL="9525" marR="9525" marT="9525" marB="0" anchor="b">
                    <a:solidFill>
                      <a:schemeClr val="accent1">
                        <a:tint val="2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-₩3,40,000.00</a:t>
                      </a:r>
                    </a:p>
                  </a:txBody>
                  <a:tcPr marL="9525" marR="9525" marT="9525" marB="0" anchor="b">
                    <a:solidFill>
                      <a:schemeClr val="accent1">
                        <a:tint val="2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-₩8,20,500.00</a:t>
                      </a:r>
                    </a:p>
                  </a:txBody>
                  <a:tcPr marL="9525" marR="9525" marT="9525" marB="0" anchor="b">
                    <a:solidFill>
                      <a:schemeClr val="accent1">
                        <a:tint val="20000"/>
                        <a:alpha val="17256"/>
                      </a:schemeClr>
                    </a:solidFill>
                  </a:tcPr>
                </a:tc>
                <a:extLst>
                  <a:ext uri="{0D108BD9-81ED-4DB2-BD59-A6C34878D82A}">
                    <a16:rowId xmlns:a16="http://schemas.microsoft.com/office/drawing/2014/main" val="4012924355"/>
                  </a:ext>
                </a:extLst>
              </a:tr>
              <a:tr h="706886">
                <a:tc>
                  <a:txBody>
                    <a:bodyPr/>
                    <a:lstStyle/>
                    <a:p>
                      <a:pPr algn="r" fontAlgn="b"/>
                      <a:r>
                        <a:rPr lang="en-IN" sz="2400" u="none" strike="noStrike" dirty="0">
                          <a:solidFill>
                            <a:schemeClr val="bg1"/>
                          </a:solidFill>
                          <a:effectLst/>
                          <a:latin typeface="Times New Roman" panose="02020603050405020304" pitchFamily="18" charset="0"/>
                          <a:cs typeface="Times New Roman" panose="02020603050405020304" pitchFamily="18" charset="0"/>
                        </a:rPr>
                        <a:t>741</a:t>
                      </a:r>
                      <a:endParaRPr lang="en-IN" sz="24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chemeClr val="accent1">
                        <a:tint val="4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-₩2,40,500.00</a:t>
                      </a:r>
                    </a:p>
                  </a:txBody>
                  <a:tcPr marL="9525" marR="9525" marT="9525" marB="0" anchor="b">
                    <a:solidFill>
                      <a:schemeClr val="accent1">
                        <a:tint val="4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-₩15,500.00</a:t>
                      </a:r>
                    </a:p>
                  </a:txBody>
                  <a:tcPr marL="9525" marR="9525" marT="9525" marB="0" anchor="b">
                    <a:solidFill>
                      <a:schemeClr val="accent1">
                        <a:tint val="4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₩3,70,500.00</a:t>
                      </a:r>
                    </a:p>
                  </a:txBody>
                  <a:tcPr marL="9525" marR="9525" marT="9525" marB="0" anchor="b">
                    <a:solidFill>
                      <a:schemeClr val="accent1">
                        <a:tint val="4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₩46,000.00</a:t>
                      </a:r>
                    </a:p>
                  </a:txBody>
                  <a:tcPr marL="9525" marR="9525" marT="9525" marB="0" anchor="b">
                    <a:solidFill>
                      <a:schemeClr val="accent1">
                        <a:tint val="4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-₩4,34,500.00</a:t>
                      </a:r>
                    </a:p>
                  </a:txBody>
                  <a:tcPr marL="9525" marR="9525" marT="9525" marB="0" anchor="b">
                    <a:solidFill>
                      <a:schemeClr val="accent1">
                        <a:tint val="40000"/>
                        <a:alpha val="17256"/>
                      </a:schemeClr>
                    </a:solidFill>
                  </a:tcPr>
                </a:tc>
                <a:extLst>
                  <a:ext uri="{0D108BD9-81ED-4DB2-BD59-A6C34878D82A}">
                    <a16:rowId xmlns:a16="http://schemas.microsoft.com/office/drawing/2014/main" val="1072696900"/>
                  </a:ext>
                </a:extLst>
              </a:tr>
              <a:tr h="706886">
                <a:tc>
                  <a:txBody>
                    <a:bodyPr/>
                    <a:lstStyle/>
                    <a:p>
                      <a:pPr algn="r" fontAlgn="b"/>
                      <a:r>
                        <a:rPr lang="en-IN" sz="2400" u="none" strike="noStrike" dirty="0">
                          <a:solidFill>
                            <a:schemeClr val="bg1"/>
                          </a:solidFill>
                          <a:effectLst/>
                          <a:latin typeface="Times New Roman" panose="02020603050405020304" pitchFamily="18" charset="0"/>
                          <a:cs typeface="Times New Roman" panose="02020603050405020304" pitchFamily="18" charset="0"/>
                        </a:rPr>
                        <a:t>1390</a:t>
                      </a:r>
                      <a:endParaRPr lang="en-IN" sz="24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chemeClr val="accent1">
                        <a:tint val="2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-₩5,65,000.00</a:t>
                      </a:r>
                    </a:p>
                  </a:txBody>
                  <a:tcPr marL="9525" marR="9525" marT="9525" marB="0" anchor="b">
                    <a:solidFill>
                      <a:schemeClr val="accent1">
                        <a:tint val="2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-₩3,40,000.00</a:t>
                      </a:r>
                    </a:p>
                  </a:txBody>
                  <a:tcPr marL="9525" marR="9525" marT="9525" marB="0" anchor="b">
                    <a:solidFill>
                      <a:schemeClr val="accent1">
                        <a:tint val="2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₩46,000.00</a:t>
                      </a:r>
                    </a:p>
                  </a:txBody>
                  <a:tcPr marL="9525" marR="9525" marT="9525" marB="0" anchor="b">
                    <a:solidFill>
                      <a:schemeClr val="accent1">
                        <a:tint val="2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₩6,95,000.00</a:t>
                      </a:r>
                    </a:p>
                  </a:txBody>
                  <a:tcPr marL="9525" marR="9525" marT="9525" marB="0" anchor="b">
                    <a:solidFill>
                      <a:schemeClr val="accent1">
                        <a:tint val="2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₩2,14,500.00</a:t>
                      </a:r>
                    </a:p>
                  </a:txBody>
                  <a:tcPr marL="9525" marR="9525" marT="9525" marB="0" anchor="b">
                    <a:solidFill>
                      <a:schemeClr val="accent1">
                        <a:tint val="20000"/>
                        <a:alpha val="17256"/>
                      </a:schemeClr>
                    </a:solidFill>
                  </a:tcPr>
                </a:tc>
                <a:extLst>
                  <a:ext uri="{0D108BD9-81ED-4DB2-BD59-A6C34878D82A}">
                    <a16:rowId xmlns:a16="http://schemas.microsoft.com/office/drawing/2014/main" val="2200036098"/>
                  </a:ext>
                </a:extLst>
              </a:tr>
              <a:tr h="706886">
                <a:tc>
                  <a:txBody>
                    <a:bodyPr/>
                    <a:lstStyle/>
                    <a:p>
                      <a:pPr algn="r" fontAlgn="b"/>
                      <a:r>
                        <a:rPr lang="en-IN" sz="2400" u="none" strike="noStrike" dirty="0">
                          <a:solidFill>
                            <a:schemeClr val="bg1"/>
                          </a:solidFill>
                          <a:effectLst/>
                          <a:latin typeface="Times New Roman" panose="02020603050405020304" pitchFamily="18" charset="0"/>
                          <a:cs typeface="Times New Roman" panose="02020603050405020304" pitchFamily="18" charset="0"/>
                        </a:rPr>
                        <a:t>2351</a:t>
                      </a:r>
                      <a:endParaRPr lang="en-IN" sz="24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chemeClr val="accent1">
                        <a:tint val="4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-₩10,45,500.00</a:t>
                      </a:r>
                    </a:p>
                  </a:txBody>
                  <a:tcPr marL="9525" marR="9525" marT="9525" marB="0" anchor="b">
                    <a:solidFill>
                      <a:schemeClr val="accent1">
                        <a:tint val="4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-₩8,20,500.00</a:t>
                      </a:r>
                    </a:p>
                  </a:txBody>
                  <a:tcPr marL="9525" marR="9525" marT="9525" marB="0" anchor="b">
                    <a:solidFill>
                      <a:schemeClr val="accent1">
                        <a:tint val="4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-₩4,34,500.00</a:t>
                      </a:r>
                    </a:p>
                  </a:txBody>
                  <a:tcPr marL="9525" marR="9525" marT="9525" marB="0" anchor="b">
                    <a:solidFill>
                      <a:schemeClr val="accent1">
                        <a:tint val="40000"/>
                        <a:alpha val="17256"/>
                      </a:schemeClr>
                    </a:solidFill>
                  </a:tcPr>
                </a:tc>
                <a:tc>
                  <a:txBody>
                    <a:bodyPr/>
                    <a:lstStyle/>
                    <a:p>
                      <a:pPr algn="r" fontAlgn="b"/>
                      <a:r>
                        <a:rPr lang="en-IN" sz="1800" b="0" i="0" u="none" strike="noStrike">
                          <a:solidFill>
                            <a:schemeClr val="bg1"/>
                          </a:solidFill>
                          <a:effectLst/>
                          <a:latin typeface="Calibri" panose="020F0502020204030204" pitchFamily="34" charset="0"/>
                        </a:rPr>
                        <a:t>₩2,14,500.00</a:t>
                      </a:r>
                    </a:p>
                  </a:txBody>
                  <a:tcPr marL="9525" marR="9525" marT="9525" marB="0" anchor="b">
                    <a:solidFill>
                      <a:schemeClr val="accent1">
                        <a:tint val="40000"/>
                        <a:alpha val="17256"/>
                      </a:schemeClr>
                    </a:solidFill>
                  </a:tcPr>
                </a:tc>
                <a:tc>
                  <a:txBody>
                    <a:bodyPr/>
                    <a:lstStyle/>
                    <a:p>
                      <a:pPr algn="r" fontAlgn="b"/>
                      <a:r>
                        <a:rPr lang="en-IN" sz="1800" b="0" i="0" u="none" strike="noStrike" dirty="0">
                          <a:solidFill>
                            <a:schemeClr val="bg1"/>
                          </a:solidFill>
                          <a:effectLst/>
                          <a:latin typeface="Calibri" panose="020F0502020204030204" pitchFamily="34" charset="0"/>
                        </a:rPr>
                        <a:t>₩11,75,500.00</a:t>
                      </a:r>
                    </a:p>
                  </a:txBody>
                  <a:tcPr marL="9525" marR="9525" marT="9525" marB="0" anchor="b">
                    <a:solidFill>
                      <a:schemeClr val="accent1">
                        <a:tint val="40000"/>
                        <a:alpha val="17256"/>
                      </a:schemeClr>
                    </a:solidFill>
                  </a:tcPr>
                </a:tc>
                <a:extLst>
                  <a:ext uri="{0D108BD9-81ED-4DB2-BD59-A6C34878D82A}">
                    <a16:rowId xmlns:a16="http://schemas.microsoft.com/office/drawing/2014/main" val="2083964794"/>
                  </a:ext>
                </a:extLst>
              </a:tr>
            </a:tbl>
          </a:graphicData>
        </a:graphic>
      </p:graphicFrame>
      <p:sp>
        <p:nvSpPr>
          <p:cNvPr id="8" name="Rectangle 7">
            <a:extLst>
              <a:ext uri="{FF2B5EF4-FFF2-40B4-BE49-F238E27FC236}">
                <a16:creationId xmlns:a16="http://schemas.microsoft.com/office/drawing/2014/main" id="{095B191F-2149-EF89-0AA7-590F7FE2C891}"/>
              </a:ext>
            </a:extLst>
          </p:cNvPr>
          <p:cNvSpPr/>
          <p:nvPr/>
        </p:nvSpPr>
        <p:spPr>
          <a:xfrm>
            <a:off x="5568881" y="772120"/>
            <a:ext cx="3780391" cy="646331"/>
          </a:xfrm>
          <a:prstGeom prst="rect">
            <a:avLst/>
          </a:prstGeom>
          <a:noFill/>
        </p:spPr>
        <p:txBody>
          <a:bodyPr wrap="square" lIns="91440" tIns="45720" rIns="91440" bIns="45720">
            <a:spAutoFit/>
          </a:bodyPr>
          <a:lstStyle/>
          <a:p>
            <a:pPr algn="ctr"/>
            <a:r>
              <a:rPr lang="en-GB" sz="36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Predicted</a:t>
            </a:r>
            <a:endParaRPr lang="en-GB" sz="36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2420FDD-8DF7-9603-2D3E-64EF24261003}"/>
              </a:ext>
            </a:extLst>
          </p:cNvPr>
          <p:cNvSpPr/>
          <p:nvPr/>
        </p:nvSpPr>
        <p:spPr>
          <a:xfrm rot="16200000">
            <a:off x="-38498" y="3951716"/>
            <a:ext cx="3780391" cy="646331"/>
          </a:xfrm>
          <a:prstGeom prst="rect">
            <a:avLst/>
          </a:prstGeom>
          <a:noFill/>
        </p:spPr>
        <p:txBody>
          <a:bodyPr wrap="square" lIns="91440" tIns="45720" rIns="91440" bIns="45720">
            <a:spAutoFit/>
          </a:bodyPr>
          <a:lstStyle/>
          <a:p>
            <a:pPr algn="ctr"/>
            <a:r>
              <a:rPr lang="en-GB" sz="36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Actual</a:t>
            </a:r>
          </a:p>
        </p:txBody>
      </p:sp>
      <p:sp>
        <p:nvSpPr>
          <p:cNvPr id="10" name="TextBox 9">
            <a:extLst>
              <a:ext uri="{FF2B5EF4-FFF2-40B4-BE49-F238E27FC236}">
                <a16:creationId xmlns:a16="http://schemas.microsoft.com/office/drawing/2014/main" id="{6E3D7431-B7B4-A7A8-26E8-A7D2B9C22177}"/>
              </a:ext>
            </a:extLst>
          </p:cNvPr>
          <p:cNvSpPr txBox="1"/>
          <p:nvPr/>
        </p:nvSpPr>
        <p:spPr>
          <a:xfrm>
            <a:off x="9122262" y="1049119"/>
            <a:ext cx="2412450" cy="369332"/>
          </a:xfrm>
          <a:prstGeom prst="rect">
            <a:avLst/>
          </a:prstGeom>
          <a:noFill/>
        </p:spPr>
        <p:txBody>
          <a:bodyPr wrap="square" rtlCol="0">
            <a:spAutoFit/>
          </a:bodyPr>
          <a:lstStyle/>
          <a:p>
            <a:r>
              <a:rPr lang="en-US" dirty="0">
                <a:solidFill>
                  <a:schemeClr val="bg1"/>
                </a:solidFill>
              </a:rPr>
              <a:t>1</a:t>
            </a:r>
            <a:r>
              <a:rPr lang="en-IN" sz="1800" b="0" i="0" u="none" strike="noStrike" dirty="0">
                <a:solidFill>
                  <a:schemeClr val="bg1"/>
                </a:solidFill>
                <a:effectLst/>
                <a:latin typeface="Calibri" panose="020F0502020204030204" pitchFamily="34" charset="0"/>
              </a:rPr>
              <a:t>₩</a:t>
            </a:r>
            <a:r>
              <a:rPr lang="en-US" dirty="0">
                <a:solidFill>
                  <a:schemeClr val="bg1"/>
                </a:solidFill>
              </a:rPr>
              <a:t>  = 0.007 USD</a:t>
            </a:r>
          </a:p>
        </p:txBody>
      </p:sp>
    </p:spTree>
    <p:extLst>
      <p:ext uri="{BB962C8B-B14F-4D97-AF65-F5344CB8AC3E}">
        <p14:creationId xmlns:p14="http://schemas.microsoft.com/office/powerpoint/2010/main" val="3855639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Red bikes for rent Red bikes for rent, in the street bike share stock pictures, royalty-free photos &amp; images">
            <a:extLst>
              <a:ext uri="{FF2B5EF4-FFF2-40B4-BE49-F238E27FC236}">
                <a16:creationId xmlns:a16="http://schemas.microsoft.com/office/drawing/2014/main" id="{1DADABF2-99D9-1C5C-2BAD-E1FB98F4F615}"/>
              </a:ext>
            </a:extLst>
          </p:cNvPr>
          <p:cNvPicPr>
            <a:picLocks noChangeAspect="1" noChangeArrowheads="1"/>
          </p:cNvPicPr>
          <p:nvPr/>
        </p:nvPicPr>
        <p:blipFill rotWithShape="1">
          <a:blip r:embed="rId2">
            <a:alphaModFix amt="75000"/>
            <a:extLst>
              <a:ext uri="{BEBA8EAE-BF5A-486C-A8C5-ECC9F3942E4B}">
                <a14:imgProps xmlns:a14="http://schemas.microsoft.com/office/drawing/2010/main">
                  <a14:imgLayer r:embed="rId3">
                    <a14:imgEffect>
                      <a14:brightnessContrast bright="-72000"/>
                    </a14:imgEffect>
                  </a14:imgLayer>
                </a14:imgProps>
              </a:ext>
              <a:ext uri="{28A0092B-C50C-407E-A947-70E740481C1C}">
                <a14:useLocalDpi xmlns:a14="http://schemas.microsoft.com/office/drawing/2010/main" val="0"/>
              </a:ext>
            </a:extLst>
          </a:blip>
          <a:srcRect t="15746"/>
          <a:stretch/>
        </p:blipFill>
        <p:spPr bwMode="auto">
          <a:xfrm>
            <a:off x="-2261" y="0"/>
            <a:ext cx="1219426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CE916B3-684E-7CA4-E0A4-250B25E907B5}"/>
              </a:ext>
            </a:extLst>
          </p:cNvPr>
          <p:cNvSpPr/>
          <p:nvPr/>
        </p:nvSpPr>
        <p:spPr>
          <a:xfrm>
            <a:off x="1" y="0"/>
            <a:ext cx="2866378" cy="6858000"/>
          </a:xfrm>
          <a:prstGeom prst="rect">
            <a:avLst/>
          </a:prstGeom>
          <a:solidFill>
            <a:schemeClr val="tx1">
              <a:alpha val="267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8324854C-D526-9D43-F829-BF68C6D5DB52}"/>
              </a:ext>
            </a:extLst>
          </p:cNvPr>
          <p:cNvSpPr/>
          <p:nvPr/>
        </p:nvSpPr>
        <p:spPr>
          <a:xfrm>
            <a:off x="114593" y="4556715"/>
            <a:ext cx="2671309" cy="461665"/>
          </a:xfrm>
          <a:prstGeom prst="rect">
            <a:avLst/>
          </a:prstGeom>
          <a:noFill/>
        </p:spPr>
        <p:txBody>
          <a:bodyPr wrap="none" lIns="91440" tIns="45720" rIns="91440" bIns="45720">
            <a:spAutoFit/>
          </a:bodyPr>
          <a:lstStyle/>
          <a:p>
            <a:pPr algn="ctr"/>
            <a:r>
              <a:rPr lang="en-GB"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Pre-processing</a:t>
            </a:r>
            <a:endParaRPr lang="en-GB"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Graphic 3" descr="Circles with arrows with solid fill">
            <a:extLst>
              <a:ext uri="{FF2B5EF4-FFF2-40B4-BE49-F238E27FC236}">
                <a16:creationId xmlns:a16="http://schemas.microsoft.com/office/drawing/2014/main" id="{FB31646B-46D1-D96C-A16E-3C70AA53BC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026" y="1946563"/>
            <a:ext cx="2479964" cy="2479964"/>
          </a:xfrm>
          <a:prstGeom prst="rect">
            <a:avLst/>
          </a:prstGeom>
        </p:spPr>
      </p:pic>
      <p:graphicFrame>
        <p:nvGraphicFramePr>
          <p:cNvPr id="13" name="Diagram 12">
            <a:extLst>
              <a:ext uri="{FF2B5EF4-FFF2-40B4-BE49-F238E27FC236}">
                <a16:creationId xmlns:a16="http://schemas.microsoft.com/office/drawing/2014/main" id="{8C580AAB-BB86-41F7-F2BD-402430F4BBA0}"/>
              </a:ext>
            </a:extLst>
          </p:cNvPr>
          <p:cNvGraphicFramePr/>
          <p:nvPr>
            <p:extLst>
              <p:ext uri="{D42A27DB-BD31-4B8C-83A1-F6EECF244321}">
                <p14:modId xmlns:p14="http://schemas.microsoft.com/office/powerpoint/2010/main" val="3546685820"/>
              </p:ext>
            </p:extLst>
          </p:nvPr>
        </p:nvGraphicFramePr>
        <p:xfrm>
          <a:off x="3997538" y="656465"/>
          <a:ext cx="7837041" cy="479126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4" name="TextBox 13">
            <a:extLst>
              <a:ext uri="{FF2B5EF4-FFF2-40B4-BE49-F238E27FC236}">
                <a16:creationId xmlns:a16="http://schemas.microsoft.com/office/drawing/2014/main" id="{098FEAF6-D4DF-3367-1031-2D35514F3EF4}"/>
              </a:ext>
            </a:extLst>
          </p:cNvPr>
          <p:cNvSpPr txBox="1"/>
          <p:nvPr/>
        </p:nvSpPr>
        <p:spPr>
          <a:xfrm>
            <a:off x="4113669" y="546207"/>
            <a:ext cx="6565833"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Data Preprocessing summary</a:t>
            </a:r>
          </a:p>
        </p:txBody>
      </p:sp>
    </p:spTree>
    <p:extLst>
      <p:ext uri="{BB962C8B-B14F-4D97-AF65-F5344CB8AC3E}">
        <p14:creationId xmlns:p14="http://schemas.microsoft.com/office/powerpoint/2010/main" val="53507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graphicEl>
                                              <a:dgm id="{0F0DB7EB-3AFE-487F-B90B-D662FAE9EC0B}"/>
                                            </p:graphicEl>
                                          </p:spTgt>
                                        </p:tgtEl>
                                        <p:attrNameLst>
                                          <p:attrName>style.visibility</p:attrName>
                                        </p:attrNameLst>
                                      </p:cBhvr>
                                      <p:to>
                                        <p:strVal val="visible"/>
                                      </p:to>
                                    </p:set>
                                    <p:animEffect transition="in" filter="randombar(horizontal)">
                                      <p:cBhvr>
                                        <p:cTn id="7" dur="500"/>
                                        <p:tgtEl>
                                          <p:spTgt spid="13">
                                            <p:graphicEl>
                                              <a:dgm id="{0F0DB7EB-3AFE-487F-B90B-D662FAE9EC0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graphicEl>
                                              <a:dgm id="{03C6294C-55B8-4B7F-AB19-96A6F5DF7751}"/>
                                            </p:graphicEl>
                                          </p:spTgt>
                                        </p:tgtEl>
                                        <p:attrNameLst>
                                          <p:attrName>style.visibility</p:attrName>
                                        </p:attrNameLst>
                                      </p:cBhvr>
                                      <p:to>
                                        <p:strVal val="visible"/>
                                      </p:to>
                                    </p:set>
                                    <p:animEffect transition="in" filter="randombar(horizontal)">
                                      <p:cBhvr>
                                        <p:cTn id="12" dur="500"/>
                                        <p:tgtEl>
                                          <p:spTgt spid="13">
                                            <p:graphicEl>
                                              <a:dgm id="{03C6294C-55B8-4B7F-AB19-96A6F5DF7751}"/>
                                            </p:graphic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3">
                                            <p:graphicEl>
                                              <a:dgm id="{FEEFEA69-0570-4229-BDDA-FABD24515B44}"/>
                                            </p:graphicEl>
                                          </p:spTgt>
                                        </p:tgtEl>
                                        <p:attrNameLst>
                                          <p:attrName>style.visibility</p:attrName>
                                        </p:attrNameLst>
                                      </p:cBhvr>
                                      <p:to>
                                        <p:strVal val="visible"/>
                                      </p:to>
                                    </p:set>
                                    <p:animEffect transition="in" filter="randombar(horizontal)">
                                      <p:cBhvr>
                                        <p:cTn id="15" dur="500"/>
                                        <p:tgtEl>
                                          <p:spTgt spid="13">
                                            <p:graphicEl>
                                              <a:dgm id="{FEEFEA69-0570-4229-BDDA-FABD24515B44}"/>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3">
                                            <p:graphicEl>
                                              <a:dgm id="{9A6645EE-14C7-4FD8-9EBA-47D8E6DF9DDD}"/>
                                            </p:graphicEl>
                                          </p:spTgt>
                                        </p:tgtEl>
                                        <p:attrNameLst>
                                          <p:attrName>style.visibility</p:attrName>
                                        </p:attrNameLst>
                                      </p:cBhvr>
                                      <p:to>
                                        <p:strVal val="visible"/>
                                      </p:to>
                                    </p:set>
                                    <p:animEffect transition="in" filter="randombar(horizontal)">
                                      <p:cBhvr>
                                        <p:cTn id="20" dur="500"/>
                                        <p:tgtEl>
                                          <p:spTgt spid="13">
                                            <p:graphicEl>
                                              <a:dgm id="{9A6645EE-14C7-4FD8-9EBA-47D8E6DF9DDD}"/>
                                            </p:graphic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3">
                                            <p:graphicEl>
                                              <a:dgm id="{020A6E37-2319-4E48-A335-36D7308C079A}"/>
                                            </p:graphicEl>
                                          </p:spTgt>
                                        </p:tgtEl>
                                        <p:attrNameLst>
                                          <p:attrName>style.visibility</p:attrName>
                                        </p:attrNameLst>
                                      </p:cBhvr>
                                      <p:to>
                                        <p:strVal val="visible"/>
                                      </p:to>
                                    </p:set>
                                    <p:animEffect transition="in" filter="randombar(horizontal)">
                                      <p:cBhvr>
                                        <p:cTn id="23" dur="500"/>
                                        <p:tgtEl>
                                          <p:spTgt spid="13">
                                            <p:graphicEl>
                                              <a:dgm id="{020A6E37-2319-4E48-A335-36D7308C079A}"/>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3">
                                            <p:graphicEl>
                                              <a:dgm id="{B8A23F13-DED2-4D11-9FE1-BC4025F14D67}"/>
                                            </p:graphicEl>
                                          </p:spTgt>
                                        </p:tgtEl>
                                        <p:attrNameLst>
                                          <p:attrName>style.visibility</p:attrName>
                                        </p:attrNameLst>
                                      </p:cBhvr>
                                      <p:to>
                                        <p:strVal val="visible"/>
                                      </p:to>
                                    </p:set>
                                    <p:animEffect transition="in" filter="randombar(horizontal)">
                                      <p:cBhvr>
                                        <p:cTn id="28" dur="500"/>
                                        <p:tgtEl>
                                          <p:spTgt spid="13">
                                            <p:graphicEl>
                                              <a:dgm id="{B8A23F13-DED2-4D11-9FE1-BC4025F14D67}"/>
                                            </p:graphic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3">
                                            <p:graphicEl>
                                              <a:dgm id="{7A17C52A-7885-4986-AFAE-B6F0DA6AD3E4}"/>
                                            </p:graphicEl>
                                          </p:spTgt>
                                        </p:tgtEl>
                                        <p:attrNameLst>
                                          <p:attrName>style.visibility</p:attrName>
                                        </p:attrNameLst>
                                      </p:cBhvr>
                                      <p:to>
                                        <p:strVal val="visible"/>
                                      </p:to>
                                    </p:set>
                                    <p:animEffect transition="in" filter="randombar(horizontal)">
                                      <p:cBhvr>
                                        <p:cTn id="31" dur="500"/>
                                        <p:tgtEl>
                                          <p:spTgt spid="13">
                                            <p:graphicEl>
                                              <a:dgm id="{7A17C52A-7885-4986-AFAE-B6F0DA6AD3E4}"/>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13">
                                            <p:graphicEl>
                                              <a:dgm id="{50532535-7561-4E02-B485-231D4900B23C}"/>
                                            </p:graphicEl>
                                          </p:spTgt>
                                        </p:tgtEl>
                                        <p:attrNameLst>
                                          <p:attrName>style.visibility</p:attrName>
                                        </p:attrNameLst>
                                      </p:cBhvr>
                                      <p:to>
                                        <p:strVal val="visible"/>
                                      </p:to>
                                    </p:set>
                                    <p:animEffect transition="in" filter="randombar(horizontal)">
                                      <p:cBhvr>
                                        <p:cTn id="36" dur="500"/>
                                        <p:tgtEl>
                                          <p:spTgt spid="13">
                                            <p:graphicEl>
                                              <a:dgm id="{50532535-7561-4E02-B485-231D4900B23C}"/>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13">
                                            <p:graphicEl>
                                              <a:dgm id="{F3DF8535-DD2A-4CB6-A38C-5C09E271A45C}"/>
                                            </p:graphicEl>
                                          </p:spTgt>
                                        </p:tgtEl>
                                        <p:attrNameLst>
                                          <p:attrName>style.visibility</p:attrName>
                                        </p:attrNameLst>
                                      </p:cBhvr>
                                      <p:to>
                                        <p:strVal val="visible"/>
                                      </p:to>
                                    </p:set>
                                    <p:animEffect transition="in" filter="randombar(horizontal)">
                                      <p:cBhvr>
                                        <p:cTn id="41" dur="500"/>
                                        <p:tgtEl>
                                          <p:spTgt spid="13">
                                            <p:graphicEl>
                                              <a:dgm id="{F3DF8535-DD2A-4CB6-A38C-5C09E271A45C}"/>
                                            </p:graphic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3">
                                            <p:graphicEl>
                                              <a:dgm id="{BE0DF002-4F21-4FC0-AD82-DC7762BE1036}"/>
                                            </p:graphicEl>
                                          </p:spTgt>
                                        </p:tgtEl>
                                        <p:attrNameLst>
                                          <p:attrName>style.visibility</p:attrName>
                                        </p:attrNameLst>
                                      </p:cBhvr>
                                      <p:to>
                                        <p:strVal val="visible"/>
                                      </p:to>
                                    </p:set>
                                    <p:animEffect transition="in" filter="randombar(horizontal)">
                                      <p:cBhvr>
                                        <p:cTn id="44" dur="500"/>
                                        <p:tgtEl>
                                          <p:spTgt spid="13">
                                            <p:graphicEl>
                                              <a:dgm id="{BE0DF002-4F21-4FC0-AD82-DC7762BE1036}"/>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3">
                                            <p:graphicEl>
                                              <a:dgm id="{4A3C8245-22D9-4A96-9C15-5E8FBA207B0D}"/>
                                            </p:graphicEl>
                                          </p:spTgt>
                                        </p:tgtEl>
                                        <p:attrNameLst>
                                          <p:attrName>style.visibility</p:attrName>
                                        </p:attrNameLst>
                                      </p:cBhvr>
                                      <p:to>
                                        <p:strVal val="visible"/>
                                      </p:to>
                                    </p:set>
                                    <p:animEffect transition="in" filter="randombar(horizontal)">
                                      <p:cBhvr>
                                        <p:cTn id="49" dur="500"/>
                                        <p:tgtEl>
                                          <p:spTgt spid="13">
                                            <p:graphicEl>
                                              <a:dgm id="{4A3C8245-22D9-4A96-9C15-5E8FBA207B0D}"/>
                                            </p:graphicEl>
                                          </p:spTgt>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3">
                                            <p:graphicEl>
                                              <a:dgm id="{9C53B898-C40F-47D8-B5D6-24AACEF54F93}"/>
                                            </p:graphicEl>
                                          </p:spTgt>
                                        </p:tgtEl>
                                        <p:attrNameLst>
                                          <p:attrName>style.visibility</p:attrName>
                                        </p:attrNameLst>
                                      </p:cBhvr>
                                      <p:to>
                                        <p:strVal val="visible"/>
                                      </p:to>
                                    </p:set>
                                    <p:animEffect transition="in" filter="randombar(horizontal)">
                                      <p:cBhvr>
                                        <p:cTn id="52" dur="500"/>
                                        <p:tgtEl>
                                          <p:spTgt spid="13">
                                            <p:graphicEl>
                                              <a:dgm id="{9C53B898-C40F-47D8-B5D6-24AACEF54F93}"/>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3">
                                            <p:graphicEl>
                                              <a:dgm id="{8B8F8050-4FBE-4BDF-ADA4-4473BFB982DF}"/>
                                            </p:graphicEl>
                                          </p:spTgt>
                                        </p:tgtEl>
                                        <p:attrNameLst>
                                          <p:attrName>style.visibility</p:attrName>
                                        </p:attrNameLst>
                                      </p:cBhvr>
                                      <p:to>
                                        <p:strVal val="visible"/>
                                      </p:to>
                                    </p:set>
                                    <p:animEffect transition="in" filter="randombar(horizontal)">
                                      <p:cBhvr>
                                        <p:cTn id="57" dur="500"/>
                                        <p:tgtEl>
                                          <p:spTgt spid="13">
                                            <p:graphicEl>
                                              <a:dgm id="{8B8F8050-4FBE-4BDF-ADA4-4473BFB982DF}"/>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13">
                                            <p:graphicEl>
                                              <a:dgm id="{BB058F70-9018-4814-A83C-78550E0D864D}"/>
                                            </p:graphicEl>
                                          </p:spTgt>
                                        </p:tgtEl>
                                        <p:attrNameLst>
                                          <p:attrName>style.visibility</p:attrName>
                                        </p:attrNameLst>
                                      </p:cBhvr>
                                      <p:to>
                                        <p:strVal val="visible"/>
                                      </p:to>
                                    </p:set>
                                    <p:animEffect transition="in" filter="randombar(horizontal)">
                                      <p:cBhvr>
                                        <p:cTn id="62" dur="500"/>
                                        <p:tgtEl>
                                          <p:spTgt spid="13">
                                            <p:graphicEl>
                                              <a:dgm id="{BB058F70-9018-4814-A83C-78550E0D864D}"/>
                                            </p:graphicEl>
                                          </p:spTgt>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13">
                                            <p:graphicEl>
                                              <a:dgm id="{143A8E50-5726-436D-B610-9F5250BA4360}"/>
                                            </p:graphicEl>
                                          </p:spTgt>
                                        </p:tgtEl>
                                        <p:attrNameLst>
                                          <p:attrName>style.visibility</p:attrName>
                                        </p:attrNameLst>
                                      </p:cBhvr>
                                      <p:to>
                                        <p:strVal val="visible"/>
                                      </p:to>
                                    </p:set>
                                    <p:animEffect transition="in" filter="randombar(horizontal)">
                                      <p:cBhvr>
                                        <p:cTn id="65" dur="500"/>
                                        <p:tgtEl>
                                          <p:spTgt spid="13">
                                            <p:graphicEl>
                                              <a:dgm id="{143A8E50-5726-436D-B610-9F5250BA436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uiExpand="1">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Red bikes for rent Red bikes for rent, in the street bike share stock pictures, royalty-free photos &amp; images">
            <a:extLst>
              <a:ext uri="{FF2B5EF4-FFF2-40B4-BE49-F238E27FC236}">
                <a16:creationId xmlns:a16="http://schemas.microsoft.com/office/drawing/2014/main" id="{1DADABF2-99D9-1C5C-2BAD-E1FB98F4F615}"/>
              </a:ext>
            </a:extLst>
          </p:cNvPr>
          <p:cNvPicPr>
            <a:picLocks noChangeAspect="1" noChangeArrowheads="1"/>
          </p:cNvPicPr>
          <p:nvPr/>
        </p:nvPicPr>
        <p:blipFill rotWithShape="1">
          <a:blip r:embed="rId2">
            <a:alphaModFix amt="75000"/>
            <a:extLst>
              <a:ext uri="{BEBA8EAE-BF5A-486C-A8C5-ECC9F3942E4B}">
                <a14:imgProps xmlns:a14="http://schemas.microsoft.com/office/drawing/2010/main">
                  <a14:imgLayer r:embed="rId3">
                    <a14:imgEffect>
                      <a14:brightnessContrast bright="-72000"/>
                    </a14:imgEffect>
                  </a14:imgLayer>
                </a14:imgProps>
              </a:ext>
              <a:ext uri="{28A0092B-C50C-407E-A947-70E740481C1C}">
                <a14:useLocalDpi xmlns:a14="http://schemas.microsoft.com/office/drawing/2010/main" val="0"/>
              </a:ext>
            </a:extLst>
          </a:blip>
          <a:srcRect t="15746"/>
          <a:stretch/>
        </p:blipFill>
        <p:spPr bwMode="auto">
          <a:xfrm>
            <a:off x="-2260" y="0"/>
            <a:ext cx="1219426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CE916B3-684E-7CA4-E0A4-250B25E907B5}"/>
              </a:ext>
            </a:extLst>
          </p:cNvPr>
          <p:cNvSpPr/>
          <p:nvPr/>
        </p:nvSpPr>
        <p:spPr>
          <a:xfrm>
            <a:off x="-14459" y="0"/>
            <a:ext cx="2866378" cy="6858000"/>
          </a:xfrm>
          <a:prstGeom prst="rect">
            <a:avLst/>
          </a:prstGeom>
          <a:solidFill>
            <a:schemeClr val="tx1">
              <a:alpha val="267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8324854C-D526-9D43-F829-BF68C6D5DB52}"/>
              </a:ext>
            </a:extLst>
          </p:cNvPr>
          <p:cNvSpPr/>
          <p:nvPr/>
        </p:nvSpPr>
        <p:spPr>
          <a:xfrm>
            <a:off x="512107" y="4556715"/>
            <a:ext cx="1876284" cy="461665"/>
          </a:xfrm>
          <a:prstGeom prst="rect">
            <a:avLst/>
          </a:prstGeom>
          <a:noFill/>
        </p:spPr>
        <p:txBody>
          <a:bodyPr wrap="none" lIns="91440" tIns="45720" rIns="91440" bIns="45720">
            <a:spAutoFit/>
          </a:bodyPr>
          <a:lstStyle/>
          <a:p>
            <a:pPr algn="ctr"/>
            <a:r>
              <a:rPr lang="en-GB"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 fitting </a:t>
            </a:r>
            <a:endParaRPr lang="en-GB"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Graphic 4" descr="Research with solid fill">
            <a:extLst>
              <a:ext uri="{FF2B5EF4-FFF2-40B4-BE49-F238E27FC236}">
                <a16:creationId xmlns:a16="http://schemas.microsoft.com/office/drawing/2014/main" id="{08BB6A2C-91DF-38A5-D2CF-9F1BAA83E3E9}"/>
              </a:ext>
            </a:extLst>
          </p:cNvPr>
          <p:cNvPicPr>
            <a:picLocks noChangeAspect="1"/>
          </p:cNvPicPr>
          <p:nvPr/>
        </p:nvPicPr>
        <p:blipFill>
          <a:blip r:embed="rId4">
            <a:lum bright="100000" contrast="4000"/>
            <a:extLst>
              <a:ext uri="{96DAC541-7B7A-43D3-8B79-37D633B846F1}">
                <asvg:svgBlip xmlns:asvg="http://schemas.microsoft.com/office/drawing/2016/SVG/main" r:embed="rId5"/>
              </a:ext>
            </a:extLst>
          </a:blip>
          <a:stretch>
            <a:fillRect/>
          </a:stretch>
        </p:blipFill>
        <p:spPr>
          <a:xfrm>
            <a:off x="158572" y="2301285"/>
            <a:ext cx="1967345" cy="1967345"/>
          </a:xfrm>
          <a:prstGeom prst="rect">
            <a:avLst/>
          </a:prstGeom>
        </p:spPr>
      </p:pic>
      <p:sp>
        <p:nvSpPr>
          <p:cNvPr id="4" name="Rectangle 3">
            <a:extLst>
              <a:ext uri="{FF2B5EF4-FFF2-40B4-BE49-F238E27FC236}">
                <a16:creationId xmlns:a16="http://schemas.microsoft.com/office/drawing/2014/main" id="{CBF46352-674D-B203-3366-CEB52DF33FF8}"/>
              </a:ext>
            </a:extLst>
          </p:cNvPr>
          <p:cNvSpPr/>
          <p:nvPr/>
        </p:nvSpPr>
        <p:spPr>
          <a:xfrm>
            <a:off x="4836203" y="531267"/>
            <a:ext cx="4484912" cy="742361"/>
          </a:xfrm>
          <a:prstGeom prst="rect">
            <a:avLst/>
          </a:prstGeom>
          <a:solidFill>
            <a:schemeClr val="tx1">
              <a:alpha val="38370"/>
            </a:schemeClr>
          </a:solidFill>
          <a:effectLst>
            <a:reflection endPos="65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C364449-1B9B-776B-47A4-EB1565751A66}"/>
              </a:ext>
            </a:extLst>
          </p:cNvPr>
          <p:cNvSpPr txBox="1"/>
          <p:nvPr/>
        </p:nvSpPr>
        <p:spPr>
          <a:xfrm>
            <a:off x="4853095" y="803800"/>
            <a:ext cx="4702629" cy="369332"/>
          </a:xfrm>
          <a:prstGeom prst="rect">
            <a:avLst/>
          </a:prstGeom>
          <a:noFill/>
        </p:spPr>
        <p:txBody>
          <a:bodyPr wrap="square" rtlCol="0">
            <a:spAutoFit/>
          </a:bodyPr>
          <a:lstStyle/>
          <a:p>
            <a:r>
              <a:rPr lang="en-US" dirty="0">
                <a:solidFill>
                  <a:schemeClr val="bg1"/>
                </a:solidFill>
              </a:rPr>
              <a:t>Train and test split ratio 70 : 30</a:t>
            </a:r>
          </a:p>
        </p:txBody>
      </p:sp>
      <p:sp>
        <p:nvSpPr>
          <p:cNvPr id="8" name="Rectangle 7">
            <a:extLst>
              <a:ext uri="{FF2B5EF4-FFF2-40B4-BE49-F238E27FC236}">
                <a16:creationId xmlns:a16="http://schemas.microsoft.com/office/drawing/2014/main" id="{303FAD7B-8717-B354-2EF1-9F20628384BD}"/>
              </a:ext>
            </a:extLst>
          </p:cNvPr>
          <p:cNvSpPr/>
          <p:nvPr/>
        </p:nvSpPr>
        <p:spPr>
          <a:xfrm>
            <a:off x="4853095" y="1946800"/>
            <a:ext cx="4484912" cy="742361"/>
          </a:xfrm>
          <a:prstGeom prst="rect">
            <a:avLst/>
          </a:prstGeom>
          <a:solidFill>
            <a:schemeClr val="tx1">
              <a:alpha val="38370"/>
            </a:schemeClr>
          </a:solidFill>
          <a:effectLst>
            <a:reflection endPos="65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0C9820D-2367-FDDF-7380-3A80EF2990F8}"/>
              </a:ext>
            </a:extLst>
          </p:cNvPr>
          <p:cNvSpPr txBox="1"/>
          <p:nvPr/>
        </p:nvSpPr>
        <p:spPr>
          <a:xfrm>
            <a:off x="4954695" y="2133314"/>
            <a:ext cx="4702629" cy="400110"/>
          </a:xfrm>
          <a:prstGeom prst="rect">
            <a:avLst/>
          </a:prstGeom>
          <a:noFill/>
        </p:spPr>
        <p:txBody>
          <a:bodyPr wrap="square" rtlCol="0">
            <a:spAutoFit/>
          </a:bodyPr>
          <a:lstStyle/>
          <a:p>
            <a:r>
              <a:rPr lang="en-US" sz="2000" dirty="0">
                <a:solidFill>
                  <a:schemeClr val="bg1"/>
                </a:solidFill>
              </a:rPr>
              <a:t>Standardization of data</a:t>
            </a:r>
          </a:p>
        </p:txBody>
      </p:sp>
      <p:sp>
        <p:nvSpPr>
          <p:cNvPr id="10" name="Rectangle 9">
            <a:extLst>
              <a:ext uri="{FF2B5EF4-FFF2-40B4-BE49-F238E27FC236}">
                <a16:creationId xmlns:a16="http://schemas.microsoft.com/office/drawing/2014/main" id="{425FEB9A-4386-9283-B9AF-817D723ECE2C}"/>
              </a:ext>
            </a:extLst>
          </p:cNvPr>
          <p:cNvSpPr/>
          <p:nvPr/>
        </p:nvSpPr>
        <p:spPr>
          <a:xfrm>
            <a:off x="4844649" y="3353402"/>
            <a:ext cx="4484912" cy="742361"/>
          </a:xfrm>
          <a:prstGeom prst="rect">
            <a:avLst/>
          </a:prstGeom>
          <a:solidFill>
            <a:schemeClr val="tx1">
              <a:alpha val="38370"/>
            </a:schemeClr>
          </a:solidFill>
          <a:effectLst>
            <a:reflection endPos="65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1BB195F-75BF-3EEE-848A-CF10C620A3AE}"/>
              </a:ext>
            </a:extLst>
          </p:cNvPr>
          <p:cNvSpPr txBox="1"/>
          <p:nvPr/>
        </p:nvSpPr>
        <p:spPr>
          <a:xfrm>
            <a:off x="4946249" y="3539916"/>
            <a:ext cx="4702629" cy="400110"/>
          </a:xfrm>
          <a:prstGeom prst="rect">
            <a:avLst/>
          </a:prstGeom>
          <a:noFill/>
        </p:spPr>
        <p:txBody>
          <a:bodyPr wrap="square" rtlCol="0">
            <a:spAutoFit/>
          </a:bodyPr>
          <a:lstStyle/>
          <a:p>
            <a:r>
              <a:rPr lang="en-US" sz="2000" dirty="0">
                <a:solidFill>
                  <a:schemeClr val="bg1"/>
                </a:solidFill>
              </a:rPr>
              <a:t>Balancing data using SMOTE</a:t>
            </a:r>
          </a:p>
        </p:txBody>
      </p:sp>
      <p:cxnSp>
        <p:nvCxnSpPr>
          <p:cNvPr id="14" name="Straight Arrow Connector 13">
            <a:extLst>
              <a:ext uri="{FF2B5EF4-FFF2-40B4-BE49-F238E27FC236}">
                <a16:creationId xmlns:a16="http://schemas.microsoft.com/office/drawing/2014/main" id="{5D743C55-E053-F4CF-DEA5-44CE06704700}"/>
              </a:ext>
            </a:extLst>
          </p:cNvPr>
          <p:cNvCxnSpPr>
            <a:stCxn id="4" idx="2"/>
            <a:endCxn id="8" idx="0"/>
          </p:cNvCxnSpPr>
          <p:nvPr/>
        </p:nvCxnSpPr>
        <p:spPr>
          <a:xfrm>
            <a:off x="7078659" y="1273628"/>
            <a:ext cx="16892" cy="6731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5AEC102-B036-EBD8-C80E-A3F747881255}"/>
              </a:ext>
            </a:extLst>
          </p:cNvPr>
          <p:cNvCxnSpPr/>
          <p:nvPr/>
        </p:nvCxnSpPr>
        <p:spPr>
          <a:xfrm>
            <a:off x="7114200" y="2733770"/>
            <a:ext cx="16892" cy="6731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A96FD6A-54C7-085E-7178-371142133FBC}"/>
              </a:ext>
            </a:extLst>
          </p:cNvPr>
          <p:cNvSpPr/>
          <p:nvPr/>
        </p:nvSpPr>
        <p:spPr>
          <a:xfrm>
            <a:off x="4853095" y="4758938"/>
            <a:ext cx="4484912" cy="742361"/>
          </a:xfrm>
          <a:prstGeom prst="rect">
            <a:avLst/>
          </a:prstGeom>
          <a:solidFill>
            <a:schemeClr val="tx1">
              <a:alpha val="38370"/>
            </a:schemeClr>
          </a:solidFill>
          <a:effectLst>
            <a:reflection endPos="65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91FF8054-45FA-B734-38CE-BD26CE666142}"/>
              </a:ext>
            </a:extLst>
          </p:cNvPr>
          <p:cNvSpPr txBox="1"/>
          <p:nvPr/>
        </p:nvSpPr>
        <p:spPr>
          <a:xfrm>
            <a:off x="4954695" y="4945452"/>
            <a:ext cx="4702629" cy="400110"/>
          </a:xfrm>
          <a:prstGeom prst="rect">
            <a:avLst/>
          </a:prstGeom>
          <a:noFill/>
        </p:spPr>
        <p:txBody>
          <a:bodyPr wrap="square" rtlCol="0">
            <a:spAutoFit/>
          </a:bodyPr>
          <a:lstStyle/>
          <a:p>
            <a:r>
              <a:rPr lang="en-US" sz="2000" dirty="0">
                <a:solidFill>
                  <a:schemeClr val="bg1"/>
                </a:solidFill>
              </a:rPr>
              <a:t>Model fitting</a:t>
            </a:r>
          </a:p>
        </p:txBody>
      </p:sp>
      <p:cxnSp>
        <p:nvCxnSpPr>
          <p:cNvPr id="18" name="Straight Arrow Connector 17">
            <a:extLst>
              <a:ext uri="{FF2B5EF4-FFF2-40B4-BE49-F238E27FC236}">
                <a16:creationId xmlns:a16="http://schemas.microsoft.com/office/drawing/2014/main" id="{2D27E1DA-AC9C-BC53-2EB3-BD9DD0A5B423}"/>
              </a:ext>
            </a:extLst>
          </p:cNvPr>
          <p:cNvCxnSpPr/>
          <p:nvPr/>
        </p:nvCxnSpPr>
        <p:spPr>
          <a:xfrm>
            <a:off x="7180259" y="4102785"/>
            <a:ext cx="16892" cy="6731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847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Red bikes for rent Red bikes for rent, in the street bike share stock pictures, royalty-free photos &amp; images">
            <a:extLst>
              <a:ext uri="{FF2B5EF4-FFF2-40B4-BE49-F238E27FC236}">
                <a16:creationId xmlns:a16="http://schemas.microsoft.com/office/drawing/2014/main" id="{1DADABF2-99D9-1C5C-2BAD-E1FB98F4F615}"/>
              </a:ext>
            </a:extLst>
          </p:cNvPr>
          <p:cNvPicPr>
            <a:picLocks noChangeAspect="1" noChangeArrowheads="1"/>
          </p:cNvPicPr>
          <p:nvPr/>
        </p:nvPicPr>
        <p:blipFill rotWithShape="1">
          <a:blip r:embed="rId2">
            <a:alphaModFix amt="75000"/>
            <a:extLst>
              <a:ext uri="{BEBA8EAE-BF5A-486C-A8C5-ECC9F3942E4B}">
                <a14:imgProps xmlns:a14="http://schemas.microsoft.com/office/drawing/2010/main">
                  <a14:imgLayer r:embed="rId3">
                    <a14:imgEffect>
                      <a14:brightnessContrast bright="-72000"/>
                    </a14:imgEffect>
                  </a14:imgLayer>
                </a14:imgProps>
              </a:ext>
              <a:ext uri="{28A0092B-C50C-407E-A947-70E740481C1C}">
                <a14:useLocalDpi xmlns:a14="http://schemas.microsoft.com/office/drawing/2010/main" val="0"/>
              </a:ext>
            </a:extLst>
          </a:blip>
          <a:srcRect t="15746"/>
          <a:stretch/>
        </p:blipFill>
        <p:spPr bwMode="auto">
          <a:xfrm>
            <a:off x="-2261" y="0"/>
            <a:ext cx="1219426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CE916B3-684E-7CA4-E0A4-250B25E907B5}"/>
              </a:ext>
            </a:extLst>
          </p:cNvPr>
          <p:cNvSpPr/>
          <p:nvPr/>
        </p:nvSpPr>
        <p:spPr>
          <a:xfrm>
            <a:off x="1" y="0"/>
            <a:ext cx="2866378" cy="6858000"/>
          </a:xfrm>
          <a:prstGeom prst="rect">
            <a:avLst/>
          </a:prstGeom>
          <a:solidFill>
            <a:schemeClr val="tx1">
              <a:alpha val="267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8324854C-D526-9D43-F829-BF68C6D5DB52}"/>
              </a:ext>
            </a:extLst>
          </p:cNvPr>
          <p:cNvSpPr/>
          <p:nvPr/>
        </p:nvSpPr>
        <p:spPr>
          <a:xfrm>
            <a:off x="512107" y="4556715"/>
            <a:ext cx="1876284" cy="461665"/>
          </a:xfrm>
          <a:prstGeom prst="rect">
            <a:avLst/>
          </a:prstGeom>
          <a:noFill/>
        </p:spPr>
        <p:txBody>
          <a:bodyPr wrap="none" lIns="91440" tIns="45720" rIns="91440" bIns="45720">
            <a:spAutoFit/>
          </a:bodyPr>
          <a:lstStyle/>
          <a:p>
            <a:pPr algn="ctr"/>
            <a:r>
              <a:rPr lang="en-GB"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 fitting </a:t>
            </a:r>
            <a:endParaRPr lang="en-GB"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Graphic 4" descr="Research with solid fill">
            <a:extLst>
              <a:ext uri="{FF2B5EF4-FFF2-40B4-BE49-F238E27FC236}">
                <a16:creationId xmlns:a16="http://schemas.microsoft.com/office/drawing/2014/main" id="{08BB6A2C-91DF-38A5-D2CF-9F1BAA83E3E9}"/>
              </a:ext>
            </a:extLst>
          </p:cNvPr>
          <p:cNvPicPr>
            <a:picLocks noChangeAspect="1"/>
          </p:cNvPicPr>
          <p:nvPr/>
        </p:nvPicPr>
        <p:blipFill>
          <a:blip r:embed="rId4">
            <a:lum bright="100000" contrast="4000"/>
            <a:extLst>
              <a:ext uri="{96DAC541-7B7A-43D3-8B79-37D633B846F1}">
                <asvg:svgBlip xmlns:asvg="http://schemas.microsoft.com/office/drawing/2016/SVG/main" r:embed="rId5"/>
              </a:ext>
            </a:extLst>
          </a:blip>
          <a:stretch>
            <a:fillRect/>
          </a:stretch>
        </p:blipFill>
        <p:spPr>
          <a:xfrm>
            <a:off x="158572" y="2301285"/>
            <a:ext cx="1967345" cy="1967345"/>
          </a:xfrm>
          <a:prstGeom prst="rect">
            <a:avLst/>
          </a:prstGeom>
        </p:spPr>
      </p:pic>
      <p:sp>
        <p:nvSpPr>
          <p:cNvPr id="13" name="TextBox 12">
            <a:extLst>
              <a:ext uri="{FF2B5EF4-FFF2-40B4-BE49-F238E27FC236}">
                <a16:creationId xmlns:a16="http://schemas.microsoft.com/office/drawing/2014/main" id="{55F27BF9-7828-3CA0-41DB-E7F9326D99F7}"/>
              </a:ext>
            </a:extLst>
          </p:cNvPr>
          <p:cNvSpPr txBox="1"/>
          <p:nvPr/>
        </p:nvSpPr>
        <p:spPr>
          <a:xfrm>
            <a:off x="3571336" y="2301285"/>
            <a:ext cx="7625751" cy="3477875"/>
          </a:xfrm>
          <a:prstGeom prst="rect">
            <a:avLst/>
          </a:prstGeom>
          <a:noFill/>
        </p:spPr>
        <p:txBody>
          <a:bodyPr wrap="square" rtlCol="0">
            <a:spAutoFit/>
          </a:bodyPr>
          <a:lstStyle/>
          <a:p>
            <a:r>
              <a:rPr lang="en-US" sz="2800" dirty="0">
                <a:solidFill>
                  <a:schemeClr val="bg1"/>
                </a:solidFill>
              </a:rPr>
              <a:t>SVC linear</a:t>
            </a:r>
          </a:p>
          <a:p>
            <a:r>
              <a:rPr lang="en-US" sz="2800" dirty="0">
                <a:solidFill>
                  <a:schemeClr val="bg1"/>
                </a:solidFill>
              </a:rPr>
              <a:t>KNN classifier</a:t>
            </a:r>
          </a:p>
          <a:p>
            <a:r>
              <a:rPr lang="en-US" sz="2800" dirty="0">
                <a:solidFill>
                  <a:schemeClr val="bg1"/>
                </a:solidFill>
              </a:rPr>
              <a:t>Decision tree</a:t>
            </a:r>
          </a:p>
          <a:p>
            <a:r>
              <a:rPr lang="en-US" sz="2800" dirty="0">
                <a:solidFill>
                  <a:schemeClr val="bg1"/>
                </a:solidFill>
              </a:rPr>
              <a:t>MLP classifier</a:t>
            </a:r>
          </a:p>
          <a:p>
            <a:r>
              <a:rPr lang="en-US" sz="2800" dirty="0">
                <a:solidFill>
                  <a:schemeClr val="bg1"/>
                </a:solidFill>
              </a:rPr>
              <a:t>Random forest</a:t>
            </a:r>
          </a:p>
          <a:p>
            <a:r>
              <a:rPr lang="en-US" sz="2800" dirty="0">
                <a:solidFill>
                  <a:schemeClr val="bg1"/>
                </a:solidFill>
              </a:rPr>
              <a:t>Ada boost classifier</a:t>
            </a:r>
          </a:p>
          <a:p>
            <a:r>
              <a:rPr lang="en-US" sz="2800" dirty="0">
                <a:solidFill>
                  <a:schemeClr val="bg1"/>
                </a:solidFill>
              </a:rPr>
              <a:t>Hyper parameter tuning for Ada boost classifier</a:t>
            </a:r>
            <a:br>
              <a:rPr lang="en-US" sz="2400" dirty="0">
                <a:solidFill>
                  <a:schemeClr val="bg1"/>
                </a:solidFill>
              </a:rPr>
            </a:br>
            <a:endParaRPr lang="en-US" sz="2400" dirty="0">
              <a:solidFill>
                <a:schemeClr val="bg1"/>
              </a:solidFill>
            </a:endParaRPr>
          </a:p>
        </p:txBody>
      </p:sp>
      <p:sp>
        <p:nvSpPr>
          <p:cNvPr id="14" name="Rectangle 13">
            <a:extLst>
              <a:ext uri="{FF2B5EF4-FFF2-40B4-BE49-F238E27FC236}">
                <a16:creationId xmlns:a16="http://schemas.microsoft.com/office/drawing/2014/main" id="{EB7903B7-BA66-E0AF-CBA6-817AC0937FE6}"/>
              </a:ext>
            </a:extLst>
          </p:cNvPr>
          <p:cNvSpPr/>
          <p:nvPr/>
        </p:nvSpPr>
        <p:spPr>
          <a:xfrm>
            <a:off x="4836202" y="531267"/>
            <a:ext cx="4980657" cy="742361"/>
          </a:xfrm>
          <a:prstGeom prst="rect">
            <a:avLst/>
          </a:prstGeom>
          <a:solidFill>
            <a:schemeClr val="tx1">
              <a:alpha val="38370"/>
            </a:schemeClr>
          </a:solidFill>
          <a:effectLst>
            <a:reflection endPos="65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1B260A22-07F8-5B87-A7C3-7FB5EA5FEEA4}"/>
              </a:ext>
            </a:extLst>
          </p:cNvPr>
          <p:cNvSpPr txBox="1"/>
          <p:nvPr/>
        </p:nvSpPr>
        <p:spPr>
          <a:xfrm>
            <a:off x="4836203" y="781311"/>
            <a:ext cx="4702629" cy="523220"/>
          </a:xfrm>
          <a:prstGeom prst="rect">
            <a:avLst/>
          </a:prstGeom>
          <a:noFill/>
        </p:spPr>
        <p:txBody>
          <a:bodyPr wrap="square" rtlCol="0">
            <a:spAutoFit/>
          </a:bodyPr>
          <a:lstStyle/>
          <a:p>
            <a:r>
              <a:rPr lang="en-US" sz="2800" dirty="0">
                <a:solidFill>
                  <a:schemeClr val="bg1"/>
                </a:solidFill>
              </a:rPr>
              <a:t>MODELS  FOR CLASSIFICATION</a:t>
            </a:r>
          </a:p>
        </p:txBody>
      </p:sp>
    </p:spTree>
    <p:extLst>
      <p:ext uri="{BB962C8B-B14F-4D97-AF65-F5344CB8AC3E}">
        <p14:creationId xmlns:p14="http://schemas.microsoft.com/office/powerpoint/2010/main" val="2047562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Red bikes for rent Red bikes for rent, in the street bike share stock pictures, royalty-free photos &amp; images">
            <a:extLst>
              <a:ext uri="{FF2B5EF4-FFF2-40B4-BE49-F238E27FC236}">
                <a16:creationId xmlns:a16="http://schemas.microsoft.com/office/drawing/2014/main" id="{1DADABF2-99D9-1C5C-2BAD-E1FB98F4F615}"/>
              </a:ext>
            </a:extLst>
          </p:cNvPr>
          <p:cNvPicPr>
            <a:picLocks noChangeAspect="1" noChangeArrowheads="1"/>
          </p:cNvPicPr>
          <p:nvPr/>
        </p:nvPicPr>
        <p:blipFill rotWithShape="1">
          <a:blip r:embed="rId2">
            <a:alphaModFix amt="75000"/>
            <a:extLst>
              <a:ext uri="{BEBA8EAE-BF5A-486C-A8C5-ECC9F3942E4B}">
                <a14:imgProps xmlns:a14="http://schemas.microsoft.com/office/drawing/2010/main">
                  <a14:imgLayer r:embed="rId3">
                    <a14:imgEffect>
                      <a14:brightnessContrast bright="-72000"/>
                    </a14:imgEffect>
                  </a14:imgLayer>
                </a14:imgProps>
              </a:ext>
              <a:ext uri="{28A0092B-C50C-407E-A947-70E740481C1C}">
                <a14:useLocalDpi xmlns:a14="http://schemas.microsoft.com/office/drawing/2010/main" val="0"/>
              </a:ext>
            </a:extLst>
          </a:blip>
          <a:srcRect t="15746"/>
          <a:stretch/>
        </p:blipFill>
        <p:spPr bwMode="auto">
          <a:xfrm>
            <a:off x="-2261" y="0"/>
            <a:ext cx="1219426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CE916B3-684E-7CA4-E0A4-250B25E907B5}"/>
              </a:ext>
            </a:extLst>
          </p:cNvPr>
          <p:cNvSpPr/>
          <p:nvPr/>
        </p:nvSpPr>
        <p:spPr>
          <a:xfrm>
            <a:off x="1" y="0"/>
            <a:ext cx="2866378" cy="6858000"/>
          </a:xfrm>
          <a:prstGeom prst="rect">
            <a:avLst/>
          </a:prstGeom>
          <a:solidFill>
            <a:schemeClr val="tx1">
              <a:alpha val="267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8324854C-D526-9D43-F829-BF68C6D5DB52}"/>
              </a:ext>
            </a:extLst>
          </p:cNvPr>
          <p:cNvSpPr/>
          <p:nvPr/>
        </p:nvSpPr>
        <p:spPr>
          <a:xfrm>
            <a:off x="512107" y="3752674"/>
            <a:ext cx="1515158" cy="461665"/>
          </a:xfrm>
          <a:prstGeom prst="rect">
            <a:avLst/>
          </a:prstGeom>
          <a:noFill/>
        </p:spPr>
        <p:txBody>
          <a:bodyPr wrap="none" lIns="91440" tIns="45720" rIns="91440" bIns="45720">
            <a:spAutoFit/>
          </a:bodyPr>
          <a:lstStyle/>
          <a:p>
            <a:pPr algn="ctr"/>
            <a:r>
              <a:rPr lang="en-GB"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Evaluation</a:t>
            </a:r>
          </a:p>
        </p:txBody>
      </p:sp>
      <p:pic>
        <p:nvPicPr>
          <p:cNvPr id="4" name="Graphic 3" descr="Bullseye with solid fill">
            <a:extLst>
              <a:ext uri="{FF2B5EF4-FFF2-40B4-BE49-F238E27FC236}">
                <a16:creationId xmlns:a16="http://schemas.microsoft.com/office/drawing/2014/main" id="{BBABEFF3-386B-F4A8-DAE1-E2BF56CD13E9}"/>
              </a:ext>
            </a:extLst>
          </p:cNvPr>
          <p:cNvPicPr>
            <a:picLocks noChangeAspect="1"/>
          </p:cNvPicPr>
          <p:nvPr/>
        </p:nvPicPr>
        <p:blipFill>
          <a:blip r:embed="rId4">
            <a:lum bright="100000"/>
            <a:extLst>
              <a:ext uri="{96DAC541-7B7A-43D3-8B79-37D633B846F1}">
                <asvg:svgBlip xmlns:asvg="http://schemas.microsoft.com/office/drawing/2016/SVG/main" r:embed="rId5"/>
              </a:ext>
            </a:extLst>
          </a:blip>
          <a:stretch>
            <a:fillRect/>
          </a:stretch>
        </p:blipFill>
        <p:spPr>
          <a:xfrm>
            <a:off x="462359" y="1702434"/>
            <a:ext cx="1773382" cy="1773382"/>
          </a:xfrm>
          <a:prstGeom prst="rect">
            <a:avLst/>
          </a:prstGeom>
        </p:spPr>
      </p:pic>
      <p:graphicFrame>
        <p:nvGraphicFramePr>
          <p:cNvPr id="9" name="Table 8">
            <a:extLst>
              <a:ext uri="{FF2B5EF4-FFF2-40B4-BE49-F238E27FC236}">
                <a16:creationId xmlns:a16="http://schemas.microsoft.com/office/drawing/2014/main" id="{32AB49B8-56EF-08E1-BC38-C058119DA175}"/>
              </a:ext>
            </a:extLst>
          </p:cNvPr>
          <p:cNvGraphicFramePr>
            <a:graphicFrameLocks noGrp="1"/>
          </p:cNvGraphicFramePr>
          <p:nvPr>
            <p:extLst>
              <p:ext uri="{D42A27DB-BD31-4B8C-83A1-F6EECF244321}">
                <p14:modId xmlns:p14="http://schemas.microsoft.com/office/powerpoint/2010/main" val="1645535287"/>
              </p:ext>
            </p:extLst>
          </p:nvPr>
        </p:nvGraphicFramePr>
        <p:xfrm>
          <a:off x="3331265" y="1056290"/>
          <a:ext cx="8348628" cy="5108027"/>
        </p:xfrm>
        <a:graphic>
          <a:graphicData uri="http://schemas.openxmlformats.org/drawingml/2006/table">
            <a:tbl>
              <a:tblPr>
                <a:tableStyleId>{D03447BB-5D67-496B-8E87-E561075AD55C}</a:tableStyleId>
              </a:tblPr>
              <a:tblGrid>
                <a:gridCol w="1671538">
                  <a:extLst>
                    <a:ext uri="{9D8B030D-6E8A-4147-A177-3AD203B41FA5}">
                      <a16:colId xmlns:a16="http://schemas.microsoft.com/office/drawing/2014/main" val="4188993236"/>
                    </a:ext>
                  </a:extLst>
                </a:gridCol>
                <a:gridCol w="1640979">
                  <a:extLst>
                    <a:ext uri="{9D8B030D-6E8A-4147-A177-3AD203B41FA5}">
                      <a16:colId xmlns:a16="http://schemas.microsoft.com/office/drawing/2014/main" val="1664119099"/>
                    </a:ext>
                  </a:extLst>
                </a:gridCol>
                <a:gridCol w="2470901">
                  <a:extLst>
                    <a:ext uri="{9D8B030D-6E8A-4147-A177-3AD203B41FA5}">
                      <a16:colId xmlns:a16="http://schemas.microsoft.com/office/drawing/2014/main" val="2070712054"/>
                    </a:ext>
                  </a:extLst>
                </a:gridCol>
                <a:gridCol w="2565210">
                  <a:extLst>
                    <a:ext uri="{9D8B030D-6E8A-4147-A177-3AD203B41FA5}">
                      <a16:colId xmlns:a16="http://schemas.microsoft.com/office/drawing/2014/main" val="3598613560"/>
                    </a:ext>
                  </a:extLst>
                </a:gridCol>
              </a:tblGrid>
              <a:tr h="415709">
                <a:tc>
                  <a:txBody>
                    <a:bodyPr/>
                    <a:lstStyle/>
                    <a:p>
                      <a:pPr algn="l" fontAlgn="b"/>
                      <a:r>
                        <a:rPr lang="en-IN" sz="2000" b="1" u="none" strike="noStrike" dirty="0">
                          <a:solidFill>
                            <a:schemeClr val="bg1"/>
                          </a:solidFill>
                          <a:effectLst/>
                        </a:rPr>
                        <a:t>Description</a:t>
                      </a:r>
                      <a:endParaRPr lang="en-IN" sz="20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l" fontAlgn="b"/>
                      <a:r>
                        <a:rPr lang="en-IN" sz="2000" b="1" u="none" strike="noStrike">
                          <a:solidFill>
                            <a:schemeClr val="bg1"/>
                          </a:solidFill>
                          <a:effectLst/>
                        </a:rPr>
                        <a:t>f1-score</a:t>
                      </a:r>
                      <a:endParaRPr lang="en-IN" sz="2000" b="1"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l" fontAlgn="b"/>
                      <a:r>
                        <a:rPr lang="en-IN" sz="2000" b="1" u="none" strike="noStrike">
                          <a:solidFill>
                            <a:schemeClr val="bg1"/>
                          </a:solidFill>
                          <a:effectLst/>
                        </a:rPr>
                        <a:t>Total_annual_profit</a:t>
                      </a:r>
                      <a:endParaRPr lang="en-IN" sz="2000" b="1"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ctr" fontAlgn="b"/>
                      <a:r>
                        <a:rPr lang="en-IN" sz="2000" b="1" u="none" strike="noStrike" dirty="0">
                          <a:solidFill>
                            <a:schemeClr val="bg1"/>
                          </a:solidFill>
                          <a:effectLst/>
                        </a:rPr>
                        <a:t>Profit in USD</a:t>
                      </a:r>
                      <a:endParaRPr lang="en-IN" sz="20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extLst>
                  <a:ext uri="{0D108BD9-81ED-4DB2-BD59-A6C34878D82A}">
                    <a16:rowId xmlns:a16="http://schemas.microsoft.com/office/drawing/2014/main" val="964864220"/>
                  </a:ext>
                </a:extLst>
              </a:tr>
              <a:tr h="415709">
                <a:tc>
                  <a:txBody>
                    <a:bodyPr/>
                    <a:lstStyle/>
                    <a:p>
                      <a:pPr algn="l" fontAlgn="b"/>
                      <a:r>
                        <a:rPr lang="en-IN" sz="2000" b="1" u="none" strike="noStrike" dirty="0">
                          <a:solidFill>
                            <a:schemeClr val="bg1"/>
                          </a:solidFill>
                          <a:effectLst/>
                        </a:rPr>
                        <a:t>SVC SMOTE</a:t>
                      </a:r>
                      <a:endParaRPr lang="en-IN" sz="20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r" fontAlgn="b"/>
                      <a:r>
                        <a:rPr lang="en-IN" sz="2000" b="0" u="none" strike="noStrike" dirty="0">
                          <a:solidFill>
                            <a:schemeClr val="bg1"/>
                          </a:solidFill>
                          <a:effectLst/>
                        </a:rPr>
                        <a:t>0.97965626</a:t>
                      </a:r>
                      <a:endParaRPr lang="en-IN" sz="20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r" fontAlgn="b"/>
                      <a:r>
                        <a:rPr lang="en-IN" sz="2000" b="0" u="none" strike="noStrike">
                          <a:solidFill>
                            <a:schemeClr val="bg1"/>
                          </a:solidFill>
                          <a:effectLst/>
                        </a:rPr>
                        <a:t>₩89,59,36,500.00</a:t>
                      </a:r>
                      <a:endParaRPr lang="en-IN" sz="20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r" fontAlgn="b"/>
                      <a:r>
                        <a:rPr lang="en-IN" sz="2000" b="0" u="none" strike="noStrike">
                          <a:solidFill>
                            <a:schemeClr val="bg1"/>
                          </a:solidFill>
                          <a:effectLst/>
                        </a:rPr>
                        <a:t>$62,71,555.50</a:t>
                      </a:r>
                      <a:endParaRPr lang="en-IN" sz="20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extLst>
                  <a:ext uri="{0D108BD9-81ED-4DB2-BD59-A6C34878D82A}">
                    <a16:rowId xmlns:a16="http://schemas.microsoft.com/office/drawing/2014/main" val="3303365464"/>
                  </a:ext>
                </a:extLst>
              </a:tr>
              <a:tr h="415709">
                <a:tc>
                  <a:txBody>
                    <a:bodyPr/>
                    <a:lstStyle/>
                    <a:p>
                      <a:pPr algn="l" fontAlgn="b"/>
                      <a:r>
                        <a:rPr lang="en-IN" sz="2000" b="1" u="none" strike="noStrike" dirty="0">
                          <a:solidFill>
                            <a:schemeClr val="bg1"/>
                          </a:solidFill>
                          <a:effectLst/>
                        </a:rPr>
                        <a:t>KNN SMOTE</a:t>
                      </a:r>
                      <a:endParaRPr lang="en-IN" sz="20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r" fontAlgn="b"/>
                      <a:r>
                        <a:rPr lang="en-IN" sz="2000" b="0" u="none" strike="noStrike" dirty="0">
                          <a:solidFill>
                            <a:schemeClr val="bg1"/>
                          </a:solidFill>
                          <a:effectLst/>
                        </a:rPr>
                        <a:t>0.7456345</a:t>
                      </a:r>
                      <a:endParaRPr lang="en-IN" sz="20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r" fontAlgn="b"/>
                      <a:r>
                        <a:rPr lang="en-IN" sz="2000" b="0" u="none" strike="noStrike">
                          <a:solidFill>
                            <a:schemeClr val="bg1"/>
                          </a:solidFill>
                          <a:effectLst/>
                        </a:rPr>
                        <a:t>₩69,58,21,500.00</a:t>
                      </a:r>
                      <a:endParaRPr lang="en-IN" sz="20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r" fontAlgn="b"/>
                      <a:r>
                        <a:rPr lang="en-IN" sz="2000" b="0" u="none" strike="noStrike">
                          <a:solidFill>
                            <a:schemeClr val="bg1"/>
                          </a:solidFill>
                          <a:effectLst/>
                        </a:rPr>
                        <a:t>$48,70,750.50</a:t>
                      </a:r>
                      <a:endParaRPr lang="en-IN" sz="20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extLst>
                  <a:ext uri="{0D108BD9-81ED-4DB2-BD59-A6C34878D82A}">
                    <a16:rowId xmlns:a16="http://schemas.microsoft.com/office/drawing/2014/main" val="2216494155"/>
                  </a:ext>
                </a:extLst>
              </a:tr>
              <a:tr h="1141902">
                <a:tc>
                  <a:txBody>
                    <a:bodyPr/>
                    <a:lstStyle/>
                    <a:p>
                      <a:pPr algn="l" fontAlgn="b"/>
                      <a:r>
                        <a:rPr lang="en-IN" sz="2000" b="1" u="none" strike="noStrike" dirty="0" err="1">
                          <a:solidFill>
                            <a:schemeClr val="bg1"/>
                          </a:solidFill>
                          <a:effectLst/>
                        </a:rPr>
                        <a:t>RandomForestClassifier</a:t>
                      </a:r>
                      <a:r>
                        <a:rPr lang="en-IN" sz="2000" b="1" u="none" strike="noStrike" dirty="0">
                          <a:solidFill>
                            <a:schemeClr val="bg1"/>
                          </a:solidFill>
                          <a:effectLst/>
                        </a:rPr>
                        <a:t> SMOTE</a:t>
                      </a:r>
                      <a:endParaRPr lang="en-IN" sz="20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r" fontAlgn="b"/>
                      <a:r>
                        <a:rPr lang="en-IN" sz="2000" b="0" u="none" strike="noStrike" dirty="0">
                          <a:solidFill>
                            <a:schemeClr val="bg1"/>
                          </a:solidFill>
                          <a:effectLst/>
                        </a:rPr>
                        <a:t>0.99960634</a:t>
                      </a:r>
                      <a:endParaRPr lang="en-IN" sz="20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r" fontAlgn="b"/>
                      <a:r>
                        <a:rPr lang="en-IN" sz="2000" b="0" u="none" strike="noStrike" dirty="0">
                          <a:solidFill>
                            <a:schemeClr val="bg1"/>
                          </a:solidFill>
                          <a:effectLst/>
                        </a:rPr>
                        <a:t>₩91,01,75,500.00</a:t>
                      </a:r>
                      <a:endParaRPr lang="en-IN" sz="20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r" fontAlgn="b"/>
                      <a:r>
                        <a:rPr lang="en-IN" sz="2000" b="0" u="none" strike="noStrike" dirty="0">
                          <a:solidFill>
                            <a:schemeClr val="bg1"/>
                          </a:solidFill>
                          <a:effectLst/>
                        </a:rPr>
                        <a:t>$63,71,228.50</a:t>
                      </a:r>
                      <a:endParaRPr lang="en-IN" sz="20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extLst>
                  <a:ext uri="{0D108BD9-81ED-4DB2-BD59-A6C34878D82A}">
                    <a16:rowId xmlns:a16="http://schemas.microsoft.com/office/drawing/2014/main" val="1686109506"/>
                  </a:ext>
                </a:extLst>
              </a:tr>
              <a:tr h="767763">
                <a:tc>
                  <a:txBody>
                    <a:bodyPr/>
                    <a:lstStyle/>
                    <a:p>
                      <a:pPr algn="l" fontAlgn="b"/>
                      <a:r>
                        <a:rPr lang="en-IN" sz="2000" b="1" u="none" strike="noStrike" dirty="0" err="1">
                          <a:solidFill>
                            <a:srgbClr val="FFFF00"/>
                          </a:solidFill>
                          <a:effectLst/>
                        </a:rPr>
                        <a:t>Dtree</a:t>
                      </a:r>
                      <a:r>
                        <a:rPr lang="en-IN" sz="2000" b="1" u="none" strike="noStrike" dirty="0">
                          <a:solidFill>
                            <a:srgbClr val="FFFF00"/>
                          </a:solidFill>
                          <a:effectLst/>
                        </a:rPr>
                        <a:t> SMOTE</a:t>
                      </a:r>
                      <a:endParaRPr lang="en-IN" sz="2000" b="1" i="0" u="none" strike="noStrike" dirty="0">
                        <a:solidFill>
                          <a:srgbClr val="FFFF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r" fontAlgn="b"/>
                      <a:r>
                        <a:rPr lang="en-IN" sz="2000" b="0" u="none" strike="noStrike" dirty="0">
                          <a:solidFill>
                            <a:srgbClr val="FFFF00"/>
                          </a:solidFill>
                          <a:effectLst/>
                        </a:rPr>
                        <a:t>1</a:t>
                      </a:r>
                      <a:endParaRPr lang="en-IN" sz="2000" b="0" i="0" u="none" strike="noStrike" dirty="0">
                        <a:solidFill>
                          <a:srgbClr val="FFFF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r" fontAlgn="b"/>
                      <a:r>
                        <a:rPr lang="en-IN" sz="2000" b="0" u="none" strike="noStrike" dirty="0">
                          <a:solidFill>
                            <a:srgbClr val="FFFF00"/>
                          </a:solidFill>
                          <a:effectLst/>
                        </a:rPr>
                        <a:t>₩91,05,61,500.00</a:t>
                      </a:r>
                      <a:endParaRPr lang="en-IN" sz="2000" b="0" i="0" u="none" strike="noStrike" dirty="0">
                        <a:solidFill>
                          <a:srgbClr val="FFFF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r" fontAlgn="b"/>
                      <a:r>
                        <a:rPr lang="en-IN" sz="2000" b="0" u="none" strike="noStrike" dirty="0">
                          <a:solidFill>
                            <a:srgbClr val="FFFF00"/>
                          </a:solidFill>
                          <a:effectLst/>
                        </a:rPr>
                        <a:t>$63,73,930.50</a:t>
                      </a:r>
                      <a:endParaRPr lang="en-IN" sz="2000" b="0" i="0" u="none" strike="noStrike" dirty="0">
                        <a:solidFill>
                          <a:srgbClr val="FFFF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extLst>
                  <a:ext uri="{0D108BD9-81ED-4DB2-BD59-A6C34878D82A}">
                    <a16:rowId xmlns:a16="http://schemas.microsoft.com/office/drawing/2014/main" val="2730720301"/>
                  </a:ext>
                </a:extLst>
              </a:tr>
              <a:tr h="415709">
                <a:tc>
                  <a:txBody>
                    <a:bodyPr/>
                    <a:lstStyle/>
                    <a:p>
                      <a:pPr algn="l" fontAlgn="b"/>
                      <a:r>
                        <a:rPr lang="en-IN" sz="2000" b="1" u="none" strike="noStrike" dirty="0">
                          <a:solidFill>
                            <a:schemeClr val="bg1"/>
                          </a:solidFill>
                          <a:effectLst/>
                        </a:rPr>
                        <a:t>ANN SMOTE</a:t>
                      </a:r>
                      <a:endParaRPr lang="en-IN" sz="20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r" fontAlgn="b"/>
                      <a:r>
                        <a:rPr lang="en-IN" sz="2000" b="0" u="none" strike="noStrike">
                          <a:solidFill>
                            <a:schemeClr val="bg1"/>
                          </a:solidFill>
                          <a:effectLst/>
                        </a:rPr>
                        <a:t>0.96015574</a:t>
                      </a:r>
                      <a:endParaRPr lang="en-IN" sz="20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r" fontAlgn="b"/>
                      <a:r>
                        <a:rPr lang="en-IN" sz="2000" b="0" u="none" strike="noStrike" dirty="0">
                          <a:solidFill>
                            <a:schemeClr val="bg1"/>
                          </a:solidFill>
                          <a:effectLst/>
                        </a:rPr>
                        <a:t>₩87,30,34,000.00</a:t>
                      </a:r>
                      <a:endParaRPr lang="en-IN" sz="20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r" fontAlgn="b"/>
                      <a:r>
                        <a:rPr lang="en-IN" sz="2000" b="0" u="none" strike="noStrike" dirty="0">
                          <a:solidFill>
                            <a:schemeClr val="bg1"/>
                          </a:solidFill>
                          <a:effectLst/>
                        </a:rPr>
                        <a:t>$61,11,238.00</a:t>
                      </a:r>
                      <a:endParaRPr lang="en-IN" sz="20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extLst>
                  <a:ext uri="{0D108BD9-81ED-4DB2-BD59-A6C34878D82A}">
                    <a16:rowId xmlns:a16="http://schemas.microsoft.com/office/drawing/2014/main" val="1724182364"/>
                  </a:ext>
                </a:extLst>
              </a:tr>
              <a:tr h="767763">
                <a:tc>
                  <a:txBody>
                    <a:bodyPr/>
                    <a:lstStyle/>
                    <a:p>
                      <a:pPr algn="l" fontAlgn="b"/>
                      <a:r>
                        <a:rPr lang="en-IN" sz="2000" b="1" u="none" strike="noStrike" dirty="0" err="1">
                          <a:solidFill>
                            <a:schemeClr val="bg1"/>
                          </a:solidFill>
                          <a:effectLst/>
                        </a:rPr>
                        <a:t>aboost</a:t>
                      </a:r>
                      <a:r>
                        <a:rPr lang="en-IN" sz="2000" b="1" u="none" strike="noStrike" dirty="0">
                          <a:solidFill>
                            <a:schemeClr val="bg1"/>
                          </a:solidFill>
                          <a:effectLst/>
                        </a:rPr>
                        <a:t> SMOTE</a:t>
                      </a:r>
                      <a:endParaRPr lang="en-IN" sz="20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r" fontAlgn="b"/>
                      <a:r>
                        <a:rPr lang="en-IN" sz="2000" b="0" u="none" strike="noStrike">
                          <a:solidFill>
                            <a:schemeClr val="bg1"/>
                          </a:solidFill>
                          <a:effectLst/>
                        </a:rPr>
                        <a:t>0.47024591</a:t>
                      </a:r>
                      <a:endParaRPr lang="en-IN" sz="20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r" fontAlgn="b"/>
                      <a:r>
                        <a:rPr lang="en-IN" sz="2000" b="0" u="none" strike="noStrike" dirty="0">
                          <a:solidFill>
                            <a:schemeClr val="bg1"/>
                          </a:solidFill>
                          <a:effectLst/>
                        </a:rPr>
                        <a:t>₩47,29,69,500.00</a:t>
                      </a:r>
                      <a:endParaRPr lang="en-IN" sz="20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r" fontAlgn="b"/>
                      <a:r>
                        <a:rPr lang="en-IN" sz="2000" b="0" u="none" strike="noStrike" dirty="0">
                          <a:solidFill>
                            <a:schemeClr val="bg1"/>
                          </a:solidFill>
                          <a:effectLst/>
                        </a:rPr>
                        <a:t>$33,10,786.50</a:t>
                      </a:r>
                      <a:endParaRPr lang="en-IN" sz="20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extLst>
                  <a:ext uri="{0D108BD9-81ED-4DB2-BD59-A6C34878D82A}">
                    <a16:rowId xmlns:a16="http://schemas.microsoft.com/office/drawing/2014/main" val="3204699158"/>
                  </a:ext>
                </a:extLst>
              </a:tr>
              <a:tr h="767763">
                <a:tc>
                  <a:txBody>
                    <a:bodyPr/>
                    <a:lstStyle/>
                    <a:p>
                      <a:pPr algn="l" fontAlgn="b"/>
                      <a:r>
                        <a:rPr lang="en-IN" sz="2000" b="1" u="none" strike="noStrike" dirty="0" err="1">
                          <a:solidFill>
                            <a:srgbClr val="FFFF00"/>
                          </a:solidFill>
                          <a:effectLst/>
                        </a:rPr>
                        <a:t>gboost</a:t>
                      </a:r>
                      <a:r>
                        <a:rPr lang="en-IN" sz="2000" b="1" u="none" strike="noStrike" dirty="0">
                          <a:solidFill>
                            <a:srgbClr val="FFFF00"/>
                          </a:solidFill>
                          <a:effectLst/>
                        </a:rPr>
                        <a:t> SMOTE</a:t>
                      </a:r>
                      <a:endParaRPr lang="en-IN" sz="2000" b="1" i="0" u="none" strike="noStrike" dirty="0">
                        <a:solidFill>
                          <a:srgbClr val="FFFF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r" fontAlgn="b"/>
                      <a:r>
                        <a:rPr lang="en-IN" sz="2000" b="0" u="none" strike="noStrike" dirty="0">
                          <a:solidFill>
                            <a:srgbClr val="FFFF00"/>
                          </a:solidFill>
                          <a:effectLst/>
                        </a:rPr>
                        <a:t>1</a:t>
                      </a:r>
                      <a:endParaRPr lang="en-IN" sz="2000" b="0" i="0" u="none" strike="noStrike" dirty="0">
                        <a:solidFill>
                          <a:srgbClr val="FFFF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r" fontAlgn="b"/>
                      <a:r>
                        <a:rPr lang="en-IN" sz="2000" b="0" u="none" strike="noStrike" dirty="0">
                          <a:solidFill>
                            <a:srgbClr val="FFFF00"/>
                          </a:solidFill>
                          <a:effectLst/>
                        </a:rPr>
                        <a:t>₩91,05,61,500.00</a:t>
                      </a:r>
                      <a:endParaRPr lang="en-IN" sz="2000" b="0" i="0" u="none" strike="noStrike" dirty="0">
                        <a:solidFill>
                          <a:srgbClr val="FFFF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tc>
                  <a:txBody>
                    <a:bodyPr/>
                    <a:lstStyle/>
                    <a:p>
                      <a:pPr algn="r" fontAlgn="b"/>
                      <a:r>
                        <a:rPr lang="en-IN" sz="2000" b="0" u="none" strike="noStrike" dirty="0">
                          <a:solidFill>
                            <a:srgbClr val="FFFF00"/>
                          </a:solidFill>
                          <a:effectLst/>
                        </a:rPr>
                        <a:t>$63,73,930.50</a:t>
                      </a:r>
                      <a:endParaRPr lang="en-IN" sz="2000" b="0" i="0" u="none" strike="noStrike" dirty="0">
                        <a:solidFill>
                          <a:srgbClr val="FFFF00"/>
                        </a:solidFill>
                        <a:effectLst/>
                        <a:latin typeface="Calibri" panose="020F0502020204030204" pitchFamily="34" charset="0"/>
                      </a:endParaRP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alpha val="93000"/>
                      </a:schemeClr>
                    </a:solidFill>
                  </a:tcPr>
                </a:tc>
                <a:extLst>
                  <a:ext uri="{0D108BD9-81ED-4DB2-BD59-A6C34878D82A}">
                    <a16:rowId xmlns:a16="http://schemas.microsoft.com/office/drawing/2014/main" val="4105544401"/>
                  </a:ext>
                </a:extLst>
              </a:tr>
            </a:tbl>
          </a:graphicData>
        </a:graphic>
      </p:graphicFrame>
      <p:sp>
        <p:nvSpPr>
          <p:cNvPr id="10" name="TextBox 9">
            <a:extLst>
              <a:ext uri="{FF2B5EF4-FFF2-40B4-BE49-F238E27FC236}">
                <a16:creationId xmlns:a16="http://schemas.microsoft.com/office/drawing/2014/main" id="{CBC9534F-C841-2FEF-EA0A-3AC00EED6265}"/>
              </a:ext>
            </a:extLst>
          </p:cNvPr>
          <p:cNvSpPr txBox="1"/>
          <p:nvPr/>
        </p:nvSpPr>
        <p:spPr>
          <a:xfrm>
            <a:off x="5060731" y="173421"/>
            <a:ext cx="5076497" cy="461665"/>
          </a:xfrm>
          <a:prstGeom prst="rect">
            <a:avLst/>
          </a:prstGeom>
          <a:noFill/>
        </p:spPr>
        <p:txBody>
          <a:bodyPr wrap="square" rtlCol="0">
            <a:spAutoFit/>
          </a:bodyPr>
          <a:lstStyle/>
          <a:p>
            <a:r>
              <a:rPr lang="en-US" sz="2400" dirty="0">
                <a:solidFill>
                  <a:schemeClr val="bg1"/>
                </a:solidFill>
              </a:rPr>
              <a:t>Model Evaluation</a:t>
            </a:r>
          </a:p>
        </p:txBody>
      </p:sp>
      <p:sp>
        <p:nvSpPr>
          <p:cNvPr id="12" name="TextBox 11">
            <a:extLst>
              <a:ext uri="{FF2B5EF4-FFF2-40B4-BE49-F238E27FC236}">
                <a16:creationId xmlns:a16="http://schemas.microsoft.com/office/drawing/2014/main" id="{78C2319D-8267-1EC3-A1B6-DC31B078758A}"/>
              </a:ext>
            </a:extLst>
          </p:cNvPr>
          <p:cNvSpPr txBox="1"/>
          <p:nvPr/>
        </p:nvSpPr>
        <p:spPr>
          <a:xfrm>
            <a:off x="462359" y="4855779"/>
            <a:ext cx="2356800" cy="1384995"/>
          </a:xfrm>
          <a:prstGeom prst="rect">
            <a:avLst/>
          </a:prstGeom>
          <a:noFill/>
        </p:spPr>
        <p:txBody>
          <a:bodyPr wrap="square" rtlCol="0">
            <a:spAutoFit/>
          </a:bodyPr>
          <a:lstStyle/>
          <a:p>
            <a:r>
              <a:rPr lang="en-US" sz="2800" b="1" dirty="0">
                <a:solidFill>
                  <a:schemeClr val="bg1"/>
                </a:solidFill>
              </a:rPr>
              <a:t>Decision Tree,</a:t>
            </a:r>
          </a:p>
          <a:p>
            <a:r>
              <a:rPr lang="en-US" sz="2800" b="1" dirty="0">
                <a:solidFill>
                  <a:schemeClr val="bg1"/>
                </a:solidFill>
              </a:rPr>
              <a:t>Gradient boost models</a:t>
            </a:r>
          </a:p>
        </p:txBody>
      </p:sp>
    </p:spTree>
    <p:extLst>
      <p:ext uri="{BB962C8B-B14F-4D97-AF65-F5344CB8AC3E}">
        <p14:creationId xmlns:p14="http://schemas.microsoft.com/office/powerpoint/2010/main" val="1761111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0E7EFAC-D38E-37B5-FCE7-B2FB998D0950}"/>
              </a:ext>
            </a:extLst>
          </p:cNvPr>
          <p:cNvSpPr/>
          <p:nvPr/>
        </p:nvSpPr>
        <p:spPr>
          <a:xfrm>
            <a:off x="1" y="0"/>
            <a:ext cx="2866378" cy="6858000"/>
          </a:xfrm>
          <a:prstGeom prst="rect">
            <a:avLst/>
          </a:prstGeom>
          <a:solidFill>
            <a:schemeClr val="tx1">
              <a:alpha val="2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2" descr="Red bikes for rent Red bikes for rent, in the street bike share stock pictures, royalty-free photos &amp; images">
            <a:extLst>
              <a:ext uri="{FF2B5EF4-FFF2-40B4-BE49-F238E27FC236}">
                <a16:creationId xmlns:a16="http://schemas.microsoft.com/office/drawing/2014/main" id="{1DADABF2-99D9-1C5C-2BAD-E1FB98F4F615}"/>
              </a:ext>
            </a:extLst>
          </p:cNvPr>
          <p:cNvPicPr>
            <a:picLocks noChangeAspect="1" noChangeArrowheads="1"/>
          </p:cNvPicPr>
          <p:nvPr/>
        </p:nvPicPr>
        <p:blipFill rotWithShape="1">
          <a:blip r:embed="rId2">
            <a:alphaModFix amt="75000"/>
            <a:extLst>
              <a:ext uri="{BEBA8EAE-BF5A-486C-A8C5-ECC9F3942E4B}">
                <a14:imgProps xmlns:a14="http://schemas.microsoft.com/office/drawing/2010/main">
                  <a14:imgLayer r:embed="rId3">
                    <a14:imgEffect>
                      <a14:brightnessContrast bright="-72000"/>
                    </a14:imgEffect>
                  </a14:imgLayer>
                </a14:imgProps>
              </a:ext>
              <a:ext uri="{28A0092B-C50C-407E-A947-70E740481C1C}">
                <a14:useLocalDpi xmlns:a14="http://schemas.microsoft.com/office/drawing/2010/main" val="0"/>
              </a:ext>
            </a:extLst>
          </a:blip>
          <a:srcRect t="15746"/>
          <a:stretch/>
        </p:blipFill>
        <p:spPr bwMode="auto">
          <a:xfrm>
            <a:off x="-2261" y="0"/>
            <a:ext cx="1219426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BF26BEB-D0C5-247B-431D-F82808D5500A}"/>
              </a:ext>
            </a:extLst>
          </p:cNvPr>
          <p:cNvSpPr txBox="1"/>
          <p:nvPr/>
        </p:nvSpPr>
        <p:spPr>
          <a:xfrm>
            <a:off x="2853559" y="554751"/>
            <a:ext cx="8324193" cy="523220"/>
          </a:xfrm>
          <a:prstGeom prst="rect">
            <a:avLst/>
          </a:prstGeom>
          <a:noFill/>
        </p:spPr>
        <p:txBody>
          <a:bodyPr wrap="square" rtlCol="0">
            <a:spAutoFit/>
          </a:bodyPr>
          <a:lstStyle/>
          <a:p>
            <a:r>
              <a:rPr lang="en-US" sz="2800" dirty="0">
                <a:solidFill>
                  <a:schemeClr val="bg1"/>
                </a:solidFill>
              </a:rPr>
              <a:t>Previous Works</a:t>
            </a:r>
          </a:p>
        </p:txBody>
      </p:sp>
      <p:sp>
        <p:nvSpPr>
          <p:cNvPr id="9" name="TextBox 8">
            <a:extLst>
              <a:ext uri="{FF2B5EF4-FFF2-40B4-BE49-F238E27FC236}">
                <a16:creationId xmlns:a16="http://schemas.microsoft.com/office/drawing/2014/main" id="{2D905854-6DFA-6A9E-7124-D20DC72A6018}"/>
              </a:ext>
            </a:extLst>
          </p:cNvPr>
          <p:cNvSpPr txBox="1"/>
          <p:nvPr/>
        </p:nvSpPr>
        <p:spPr>
          <a:xfrm>
            <a:off x="2853559" y="1231161"/>
            <a:ext cx="9080937" cy="1569660"/>
          </a:xfrm>
          <a:prstGeom prst="rect">
            <a:avLst/>
          </a:prstGeom>
          <a:noFill/>
        </p:spPr>
        <p:txBody>
          <a:bodyPr wrap="square" rtlCol="0">
            <a:spAutoFit/>
          </a:bodyPr>
          <a:lstStyle/>
          <a:p>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'Using data mining techniques for bike sharing demand prediction in metropolitan city</a:t>
            </a:r>
            <a:r>
              <a:rPr lang="en-IN" sz="2400" dirty="0">
                <a:solidFill>
                  <a:schemeClr val="bg1"/>
                </a:solidFill>
                <a:effectLst/>
              </a:rPr>
              <a:t> </a:t>
            </a:r>
          </a:p>
          <a:p>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 rule-based model for Seoul Bike sharing demand prediction using weather data</a:t>
            </a:r>
            <a:r>
              <a:rPr lang="en-IN" sz="2400" dirty="0">
                <a:solidFill>
                  <a:schemeClr val="bg1"/>
                </a:solidFill>
                <a:effectLst/>
              </a:rPr>
              <a:t> </a:t>
            </a:r>
            <a:endParaRPr lang="en-US" sz="2400" dirty="0">
              <a:solidFill>
                <a:schemeClr val="bg1"/>
              </a:solidFill>
            </a:endParaRPr>
          </a:p>
        </p:txBody>
      </p:sp>
      <p:sp>
        <p:nvSpPr>
          <p:cNvPr id="10" name="TextBox 9">
            <a:extLst>
              <a:ext uri="{FF2B5EF4-FFF2-40B4-BE49-F238E27FC236}">
                <a16:creationId xmlns:a16="http://schemas.microsoft.com/office/drawing/2014/main" id="{840DEC24-EC5D-1B2E-36EC-6C6A6259B9C0}"/>
              </a:ext>
            </a:extLst>
          </p:cNvPr>
          <p:cNvSpPr txBox="1"/>
          <p:nvPr/>
        </p:nvSpPr>
        <p:spPr>
          <a:xfrm>
            <a:off x="2866379" y="3051086"/>
            <a:ext cx="8702566" cy="461665"/>
          </a:xfrm>
          <a:prstGeom prst="rect">
            <a:avLst/>
          </a:prstGeom>
          <a:noFill/>
        </p:spPr>
        <p:txBody>
          <a:bodyPr wrap="square" rtlCol="0">
            <a:spAutoFit/>
          </a:bodyPr>
          <a:lstStyle/>
          <a:p>
            <a:r>
              <a:rPr lang="en-US" sz="2400" b="1" dirty="0">
                <a:solidFill>
                  <a:schemeClr val="bg1"/>
                </a:solidFill>
              </a:rPr>
              <a:t>Our model is different…</a:t>
            </a:r>
          </a:p>
        </p:txBody>
      </p:sp>
      <p:sp>
        <p:nvSpPr>
          <p:cNvPr id="11" name="TextBox 10">
            <a:extLst>
              <a:ext uri="{FF2B5EF4-FFF2-40B4-BE49-F238E27FC236}">
                <a16:creationId xmlns:a16="http://schemas.microsoft.com/office/drawing/2014/main" id="{C725F627-A66F-1F5D-BFAB-5195A2354D9C}"/>
              </a:ext>
            </a:extLst>
          </p:cNvPr>
          <p:cNvSpPr txBox="1"/>
          <p:nvPr/>
        </p:nvSpPr>
        <p:spPr>
          <a:xfrm>
            <a:off x="3004486" y="3512751"/>
            <a:ext cx="9049406"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We created a classification model for the case whereas previous works involves regression.</a:t>
            </a:r>
          </a:p>
          <a:p>
            <a:pPr marL="342900" indent="-342900">
              <a:buFont typeface="Arial" panose="020B0604020202020204" pitchFamily="34" charset="0"/>
              <a:buChar char="•"/>
            </a:pPr>
            <a:r>
              <a:rPr lang="en-US" sz="2400" dirty="0">
                <a:solidFill>
                  <a:schemeClr val="bg1"/>
                </a:solidFill>
              </a:rPr>
              <a:t>By converting the business scenario to classification, we have an extra edge on metrics to evaluate the model.</a:t>
            </a:r>
          </a:p>
          <a:p>
            <a:pPr marL="342900" indent="-342900">
              <a:buFont typeface="Arial" panose="020B0604020202020204" pitchFamily="34" charset="0"/>
              <a:buChar char="•"/>
            </a:pPr>
            <a:r>
              <a:rPr lang="en-US" sz="2400" dirty="0">
                <a:solidFill>
                  <a:schemeClr val="bg1"/>
                </a:solidFill>
              </a:rPr>
              <a:t>Our evaluation metrics is a  highest Annual profit, particular instances the model may be in accurate but over all for a year we get  the maximum profit.</a:t>
            </a:r>
          </a:p>
        </p:txBody>
      </p:sp>
      <p:pic>
        <p:nvPicPr>
          <p:cNvPr id="14" name="Graphic 13" descr="Open book with solid fill">
            <a:extLst>
              <a:ext uri="{FF2B5EF4-FFF2-40B4-BE49-F238E27FC236}">
                <a16:creationId xmlns:a16="http://schemas.microsoft.com/office/drawing/2014/main" id="{0C80C214-6BF4-EBE9-E439-E9FA409B10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3055" y="2440695"/>
            <a:ext cx="1569659" cy="1569659"/>
          </a:xfrm>
          <a:prstGeom prst="rect">
            <a:avLst/>
          </a:prstGeom>
        </p:spPr>
      </p:pic>
      <p:sp>
        <p:nvSpPr>
          <p:cNvPr id="15" name="TextBox 14">
            <a:extLst>
              <a:ext uri="{FF2B5EF4-FFF2-40B4-BE49-F238E27FC236}">
                <a16:creationId xmlns:a16="http://schemas.microsoft.com/office/drawing/2014/main" id="{19FF93BF-B2C0-9772-165F-8BD80534E69A}"/>
              </a:ext>
            </a:extLst>
          </p:cNvPr>
          <p:cNvSpPr txBox="1"/>
          <p:nvPr/>
        </p:nvSpPr>
        <p:spPr>
          <a:xfrm>
            <a:off x="250613" y="4155702"/>
            <a:ext cx="2510499" cy="523220"/>
          </a:xfrm>
          <a:prstGeom prst="rect">
            <a:avLst/>
          </a:prstGeom>
          <a:noFill/>
        </p:spPr>
        <p:txBody>
          <a:bodyPr wrap="square" rtlCol="0">
            <a:spAutoFit/>
          </a:bodyPr>
          <a:lstStyle/>
          <a:p>
            <a:r>
              <a:rPr lang="en-US" sz="2800" dirty="0">
                <a:solidFill>
                  <a:schemeClr val="bg1"/>
                </a:solidFill>
              </a:rPr>
              <a:t>Previous Works</a:t>
            </a:r>
          </a:p>
        </p:txBody>
      </p:sp>
    </p:spTree>
    <p:extLst>
      <p:ext uri="{BB962C8B-B14F-4D97-AF65-F5344CB8AC3E}">
        <p14:creationId xmlns:p14="http://schemas.microsoft.com/office/powerpoint/2010/main" val="982710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Red bikes for rent Red bikes for rent, in the street bike share stock pictures, royalty-free photos &amp; images">
            <a:extLst>
              <a:ext uri="{FF2B5EF4-FFF2-40B4-BE49-F238E27FC236}">
                <a16:creationId xmlns:a16="http://schemas.microsoft.com/office/drawing/2014/main" id="{1DADABF2-99D9-1C5C-2BAD-E1FB98F4F615}"/>
              </a:ext>
            </a:extLst>
          </p:cNvPr>
          <p:cNvPicPr>
            <a:picLocks noChangeAspect="1" noChangeArrowheads="1"/>
          </p:cNvPicPr>
          <p:nvPr/>
        </p:nvPicPr>
        <p:blipFill rotWithShape="1">
          <a:blip r:embed="rId2">
            <a:alphaModFix amt="75000"/>
            <a:extLst>
              <a:ext uri="{BEBA8EAE-BF5A-486C-A8C5-ECC9F3942E4B}">
                <a14:imgProps xmlns:a14="http://schemas.microsoft.com/office/drawing/2010/main">
                  <a14:imgLayer r:embed="rId3">
                    <a14:imgEffect>
                      <a14:brightnessContrast bright="-72000"/>
                    </a14:imgEffect>
                  </a14:imgLayer>
                </a14:imgProps>
              </a:ext>
              <a:ext uri="{28A0092B-C50C-407E-A947-70E740481C1C}">
                <a14:useLocalDpi xmlns:a14="http://schemas.microsoft.com/office/drawing/2010/main" val="0"/>
              </a:ext>
            </a:extLst>
          </a:blip>
          <a:srcRect t="15746"/>
          <a:stretch/>
        </p:blipFill>
        <p:spPr bwMode="auto">
          <a:xfrm>
            <a:off x="-2261" y="0"/>
            <a:ext cx="1219426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CE916B3-684E-7CA4-E0A4-250B25E907B5}"/>
              </a:ext>
            </a:extLst>
          </p:cNvPr>
          <p:cNvSpPr/>
          <p:nvPr/>
        </p:nvSpPr>
        <p:spPr>
          <a:xfrm>
            <a:off x="1" y="0"/>
            <a:ext cx="2866378" cy="6858000"/>
          </a:xfrm>
          <a:prstGeom prst="rect">
            <a:avLst/>
          </a:prstGeom>
          <a:solidFill>
            <a:schemeClr val="tx1">
              <a:alpha val="2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8324854C-D526-9D43-F829-BF68C6D5DB52}"/>
              </a:ext>
            </a:extLst>
          </p:cNvPr>
          <p:cNvSpPr/>
          <p:nvPr/>
        </p:nvSpPr>
        <p:spPr>
          <a:xfrm>
            <a:off x="541990" y="4556715"/>
            <a:ext cx="1816524" cy="461665"/>
          </a:xfrm>
          <a:prstGeom prst="rect">
            <a:avLst/>
          </a:prstGeom>
          <a:noFill/>
        </p:spPr>
        <p:txBody>
          <a:bodyPr wrap="none" lIns="91440" tIns="45720" rIns="91440" bIns="45720">
            <a:spAutoFit/>
          </a:bodyPr>
          <a:lstStyle/>
          <a:p>
            <a:pPr algn="ctr"/>
            <a:r>
              <a:rPr lang="en-GB"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Future Scope</a:t>
            </a:r>
          </a:p>
        </p:txBody>
      </p:sp>
      <p:pic>
        <p:nvPicPr>
          <p:cNvPr id="4" name="Graphic 3" descr="Binoculars with solid fill">
            <a:extLst>
              <a:ext uri="{FF2B5EF4-FFF2-40B4-BE49-F238E27FC236}">
                <a16:creationId xmlns:a16="http://schemas.microsoft.com/office/drawing/2014/main" id="{DF906B7F-383D-D9B3-BDDF-1F68B312A5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7713" y="2717095"/>
            <a:ext cx="1527570" cy="1527570"/>
          </a:xfrm>
          <a:prstGeom prst="rect">
            <a:avLst/>
          </a:prstGeom>
        </p:spPr>
      </p:pic>
      <p:sp>
        <p:nvSpPr>
          <p:cNvPr id="9" name="TextBox 8">
            <a:extLst>
              <a:ext uri="{FF2B5EF4-FFF2-40B4-BE49-F238E27FC236}">
                <a16:creationId xmlns:a16="http://schemas.microsoft.com/office/drawing/2014/main" id="{CDCBDCEF-7A0F-21E7-17D0-66C06B68EB9A}"/>
              </a:ext>
            </a:extLst>
          </p:cNvPr>
          <p:cNvSpPr txBox="1"/>
          <p:nvPr/>
        </p:nvSpPr>
        <p:spPr>
          <a:xfrm>
            <a:off x="3578773" y="1655379"/>
            <a:ext cx="7472855"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Here The data set consist of only the weather data ( weather risk) ,we can add some other features like, geographical details, demographic features to predict bike count demand</a:t>
            </a:r>
          </a:p>
          <a:p>
            <a:pPr marL="342900" indent="-342900">
              <a:buFont typeface="Arial" panose="020B0604020202020204" pitchFamily="34" charset="0"/>
              <a:buChar char="•"/>
            </a:pPr>
            <a:r>
              <a:rPr lang="en-US" sz="2400" dirty="0">
                <a:solidFill>
                  <a:schemeClr val="bg1"/>
                </a:solidFill>
              </a:rPr>
              <a:t>For evaluation we considered the price and cost as per 2018 stats data, it should be revised as per the latest price details  for max performance of a model.</a:t>
            </a:r>
          </a:p>
          <a:p>
            <a:pPr marL="342900" indent="-342900">
              <a:buFont typeface="Arial" panose="020B0604020202020204" pitchFamily="34" charset="0"/>
              <a:buChar char="•"/>
            </a:pPr>
            <a:r>
              <a:rPr lang="en-US" sz="2400" dirty="0">
                <a:solidFill>
                  <a:schemeClr val="bg1"/>
                </a:solidFill>
              </a:rPr>
              <a:t>We cannot use this model for different locations( in different cities)  in some cities there may be swift change in weather forecast, so additional features are required for demand forecast. </a:t>
            </a:r>
          </a:p>
        </p:txBody>
      </p:sp>
    </p:spTree>
    <p:extLst>
      <p:ext uri="{BB962C8B-B14F-4D97-AF65-F5344CB8AC3E}">
        <p14:creationId xmlns:p14="http://schemas.microsoft.com/office/powerpoint/2010/main" val="1752540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nload Thank You In Black Wallpaper | Wallpapers.com">
            <a:extLst>
              <a:ext uri="{FF2B5EF4-FFF2-40B4-BE49-F238E27FC236}">
                <a16:creationId xmlns:a16="http://schemas.microsoft.com/office/drawing/2014/main" id="{411F32AF-834F-E843-CF0F-4A03AC995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13F0EF2-54D7-AC1C-2397-4F01E8E649F5}"/>
              </a:ext>
            </a:extLst>
          </p:cNvPr>
          <p:cNvSpPr txBox="1"/>
          <p:nvPr/>
        </p:nvSpPr>
        <p:spPr>
          <a:xfrm>
            <a:off x="8749862" y="4288221"/>
            <a:ext cx="2948152" cy="1015663"/>
          </a:xfrm>
          <a:prstGeom prst="rect">
            <a:avLst/>
          </a:prstGeom>
          <a:noFill/>
        </p:spPr>
        <p:txBody>
          <a:bodyPr wrap="square" rtlCol="0">
            <a:spAutoFit/>
          </a:bodyPr>
          <a:lstStyle/>
          <a:p>
            <a:r>
              <a:rPr lang="en-US" sz="2000" dirty="0">
                <a:solidFill>
                  <a:schemeClr val="bg1"/>
                </a:solidFill>
              </a:rPr>
              <a:t>BY </a:t>
            </a:r>
          </a:p>
          <a:p>
            <a:r>
              <a:rPr lang="en-US" sz="2000" dirty="0">
                <a:solidFill>
                  <a:schemeClr val="bg1"/>
                </a:solidFill>
              </a:rPr>
              <a:t>Team</a:t>
            </a:r>
          </a:p>
          <a:p>
            <a:r>
              <a:rPr lang="en-US" sz="2000" dirty="0">
                <a:solidFill>
                  <a:schemeClr val="bg1"/>
                </a:solidFill>
              </a:rPr>
              <a:t>Data Champs </a:t>
            </a:r>
          </a:p>
        </p:txBody>
      </p:sp>
    </p:spTree>
    <p:extLst>
      <p:ext uri="{BB962C8B-B14F-4D97-AF65-F5344CB8AC3E}">
        <p14:creationId xmlns:p14="http://schemas.microsoft.com/office/powerpoint/2010/main" val="178397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Red bikes for rent Red bikes for rent, in the street bike share stock pictures, royalty-free photos &amp; images">
            <a:extLst>
              <a:ext uri="{FF2B5EF4-FFF2-40B4-BE49-F238E27FC236}">
                <a16:creationId xmlns:a16="http://schemas.microsoft.com/office/drawing/2014/main" id="{F18D33B5-8A5B-1E34-962F-5CF83101E5F2}"/>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573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723D030-8913-722A-6D41-874B83C3560E}"/>
              </a:ext>
            </a:extLst>
          </p:cNvPr>
          <p:cNvSpPr>
            <a:spLocks noGrp="1"/>
          </p:cNvSpPr>
          <p:nvPr>
            <p:ph type="ctrTitle"/>
          </p:nvPr>
        </p:nvSpPr>
        <p:spPr>
          <a:xfrm>
            <a:off x="1524000" y="1122362"/>
            <a:ext cx="9144000" cy="2900518"/>
          </a:xfrm>
        </p:spPr>
        <p:txBody>
          <a:bodyPr>
            <a:normAutofit/>
          </a:bodyPr>
          <a:lstStyle/>
          <a:p>
            <a:r>
              <a:rPr lang="en-IN" b="1" dirty="0">
                <a:effectLst/>
                <a:latin typeface="Times New Roman" panose="02020603050405020304" pitchFamily="18" charset="0"/>
                <a:cs typeface="Times New Roman" panose="02020603050405020304" pitchFamily="18" charset="0"/>
              </a:rPr>
              <a:t>Prediction of bike count demand in Bike Sharing </a:t>
            </a:r>
            <a:r>
              <a:rPr lang="en-IN" dirty="0">
                <a:effectLst/>
                <a:latin typeface="Times New Roman" panose="02020603050405020304" pitchFamily="18" charset="0"/>
                <a:cs typeface="Times New Roman" panose="02020603050405020304" pitchFamily="18" charset="0"/>
              </a:rPr>
              <a:t>system</a:t>
            </a:r>
            <a:endParaRPr lang="en-US"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EE726CE-FF4C-2DDD-94CF-C39774570CC9}"/>
              </a:ext>
            </a:extLst>
          </p:cNvPr>
          <p:cNvSpPr>
            <a:spLocks noGrp="1"/>
          </p:cNvSpPr>
          <p:nvPr>
            <p:ph type="subTitle" idx="1"/>
          </p:nvPr>
        </p:nvSpPr>
        <p:spPr>
          <a:xfrm>
            <a:off x="1524000" y="4159404"/>
            <a:ext cx="9144000" cy="1098395"/>
          </a:xfrm>
        </p:spPr>
        <p:txBody>
          <a:bodyPr>
            <a:normAutofit/>
          </a:bodyPr>
          <a:lstStyle/>
          <a:p>
            <a:r>
              <a:rPr lang="en-IN" b="1" i="1" dirty="0">
                <a:effectLst/>
                <a:latin typeface="Times New Roman" panose="02020603050405020304" pitchFamily="18" charset="0"/>
                <a:cs typeface="Times New Roman" panose="02020603050405020304" pitchFamily="18" charset="0"/>
              </a:rPr>
              <a:t>Leveraging Weather Data </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39989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dkVert">
          <a:fgClr>
            <a:schemeClr val="accent1"/>
          </a:fgClr>
          <a:bgClr>
            <a:schemeClr val="bg1"/>
          </a:bgClr>
        </a:patt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2050" name="Picture 2" descr="Red bikes for rent Red bikes for rent, in the street bike share stock pictures, royalty-free photos &amp; images">
            <a:extLst>
              <a:ext uri="{FF2B5EF4-FFF2-40B4-BE49-F238E27FC236}">
                <a16:creationId xmlns:a16="http://schemas.microsoft.com/office/drawing/2014/main" id="{3E7F76C8-1793-3F96-E791-126CAC052FD6}"/>
              </a:ext>
            </a:extLst>
          </p:cNvPr>
          <p:cNvPicPr>
            <a:picLocks noChangeAspect="1" noChangeArrowheads="1"/>
          </p:cNvPicPr>
          <p:nvPr/>
        </p:nvPicPr>
        <p:blipFill rotWithShape="1">
          <a:blip r:embed="rId2">
            <a:alphaModFix amt="75000"/>
            <a:extLst>
              <a:ext uri="{BEBA8EAE-BF5A-486C-A8C5-ECC9F3942E4B}">
                <a14:imgProps xmlns:a14="http://schemas.microsoft.com/office/drawing/2010/main">
                  <a14:imgLayer r:embed="rId3">
                    <a14:imgEffect>
                      <a14:brightnessContrast bright="-72000"/>
                    </a14:imgEffect>
                  </a14:imgLayer>
                </a14:imgProps>
              </a:ext>
              <a:ext uri="{28A0092B-C50C-407E-A947-70E740481C1C}">
                <a14:useLocalDpi xmlns:a14="http://schemas.microsoft.com/office/drawing/2010/main" val="0"/>
              </a:ext>
            </a:extLst>
          </a:blip>
          <a:srcRect t="15746"/>
          <a:stretch/>
        </p:blipFill>
        <p:spPr bwMode="auto">
          <a:xfrm>
            <a:off x="-3784" y="0"/>
            <a:ext cx="1219426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4F9652-EDAD-DAB1-56AA-B351619553EF}"/>
              </a:ext>
            </a:extLst>
          </p:cNvPr>
          <p:cNvSpPr txBox="1"/>
          <p:nvPr/>
        </p:nvSpPr>
        <p:spPr>
          <a:xfrm>
            <a:off x="304801" y="3053955"/>
            <a:ext cx="5318077" cy="1815882"/>
          </a:xfrm>
          <a:prstGeom prst="rect">
            <a:avLst/>
          </a:prstGeom>
          <a:noFill/>
        </p:spPr>
        <p:txBody>
          <a:bodyPr wrap="square" rtlCol="0">
            <a:spAutoFit/>
          </a:bodyPr>
          <a:lstStyle/>
          <a:p>
            <a:r>
              <a:rPr lang="en-US" sz="2800" dirty="0">
                <a:solidFill>
                  <a:schemeClr val="bg1"/>
                </a:solidFill>
                <a:effectLst/>
                <a:latin typeface="Times New Roman" panose="02020603050405020304" pitchFamily="18" charset="0"/>
                <a:cs typeface="Times New Roman" panose="02020603050405020304" pitchFamily="18" charset="0"/>
              </a:rPr>
              <a:t>A bike-sharing system is a public transportation service that provides access to bicycles for short-term use, typically on a pay-as-you-go</a:t>
            </a:r>
          </a:p>
        </p:txBody>
      </p:sp>
      <p:sp>
        <p:nvSpPr>
          <p:cNvPr id="8" name="TextBox 7">
            <a:extLst>
              <a:ext uri="{FF2B5EF4-FFF2-40B4-BE49-F238E27FC236}">
                <a16:creationId xmlns:a16="http://schemas.microsoft.com/office/drawing/2014/main" id="{26421DD4-FB03-B41E-2B53-082C7E9987FB}"/>
              </a:ext>
            </a:extLst>
          </p:cNvPr>
          <p:cNvSpPr txBox="1"/>
          <p:nvPr/>
        </p:nvSpPr>
        <p:spPr>
          <a:xfrm>
            <a:off x="2922547" y="308245"/>
            <a:ext cx="8963891" cy="1015663"/>
          </a:xfrm>
          <a:prstGeom prst="rect">
            <a:avLst/>
          </a:prstGeom>
          <a:noFill/>
        </p:spPr>
        <p:txBody>
          <a:bodyPr wrap="square" rtlCol="0">
            <a:spAutoFit/>
          </a:bodyPr>
          <a:lstStyle/>
          <a:p>
            <a:r>
              <a:rPr lang="en-US" sz="6000" dirty="0">
                <a:solidFill>
                  <a:schemeClr val="bg1"/>
                </a:solidFill>
                <a:latin typeface="Times New Roman" panose="02020603050405020304" pitchFamily="18" charset="0"/>
                <a:cs typeface="Times New Roman" panose="02020603050405020304" pitchFamily="18" charset="0"/>
              </a:rPr>
              <a:t>Bike sharing System</a:t>
            </a:r>
          </a:p>
        </p:txBody>
      </p:sp>
      <p:sp>
        <p:nvSpPr>
          <p:cNvPr id="9" name="TextBox 8">
            <a:extLst>
              <a:ext uri="{FF2B5EF4-FFF2-40B4-BE49-F238E27FC236}">
                <a16:creationId xmlns:a16="http://schemas.microsoft.com/office/drawing/2014/main" id="{E8224596-0C22-48EA-75CC-0849FDA1C96E}"/>
              </a:ext>
            </a:extLst>
          </p:cNvPr>
          <p:cNvSpPr txBox="1"/>
          <p:nvPr/>
        </p:nvSpPr>
        <p:spPr>
          <a:xfrm>
            <a:off x="6039819" y="3205854"/>
            <a:ext cx="5958217" cy="1384995"/>
          </a:xfrm>
          <a:prstGeom prst="rect">
            <a:avLst/>
          </a:prstGeom>
          <a:noFill/>
        </p:spPr>
        <p:txBody>
          <a:bodyPr wrap="square" rtlCol="0">
            <a:spAutoFit/>
          </a:bodyPr>
          <a:lstStyle/>
          <a:p>
            <a:r>
              <a:rPr lang="en-US" sz="2800" dirty="0">
                <a:solidFill>
                  <a:schemeClr val="bg1"/>
                </a:solidFill>
                <a:effectLst/>
                <a:latin typeface="Times New Roman" panose="02020603050405020304" pitchFamily="18" charset="0"/>
                <a:cs typeface="Times New Roman" panose="02020603050405020304" pitchFamily="18" charset="0"/>
              </a:rPr>
              <a:t>Revenue is generated from user fees, and the companies covers operational costs, maintenance, and expansion costs</a:t>
            </a:r>
          </a:p>
        </p:txBody>
      </p:sp>
      <p:pic>
        <p:nvPicPr>
          <p:cNvPr id="13" name="Graphic 12" descr="Gears outline">
            <a:extLst>
              <a:ext uri="{FF2B5EF4-FFF2-40B4-BE49-F238E27FC236}">
                <a16:creationId xmlns:a16="http://schemas.microsoft.com/office/drawing/2014/main" id="{297948D7-93FB-A42E-FF94-438CFD21A44E}"/>
              </a:ext>
            </a:extLst>
          </p:cNvPr>
          <p:cNvPicPr>
            <a:picLocks noChangeAspect="1"/>
          </p:cNvPicPr>
          <p:nvPr/>
        </p:nvPicPr>
        <p:blipFill>
          <a:blip r:embed="rId4">
            <a:lum bright="100000"/>
            <a:extLst>
              <a:ext uri="{96DAC541-7B7A-43D3-8B79-37D633B846F1}">
                <asvg:svgBlip xmlns:asvg="http://schemas.microsoft.com/office/drawing/2016/SVG/main" r:embed="rId5"/>
              </a:ext>
            </a:extLst>
          </a:blip>
          <a:stretch>
            <a:fillRect/>
          </a:stretch>
        </p:blipFill>
        <p:spPr>
          <a:xfrm>
            <a:off x="1776762" y="1935117"/>
            <a:ext cx="1118838" cy="1118838"/>
          </a:xfrm>
          <a:prstGeom prst="rect">
            <a:avLst/>
          </a:prstGeom>
        </p:spPr>
      </p:pic>
      <p:pic>
        <p:nvPicPr>
          <p:cNvPr id="15" name="Graphic 14" descr="Dollar with solid fill">
            <a:extLst>
              <a:ext uri="{FF2B5EF4-FFF2-40B4-BE49-F238E27FC236}">
                <a16:creationId xmlns:a16="http://schemas.microsoft.com/office/drawing/2014/main" id="{7CC515BB-48F4-4896-5C1C-30C8CEA5C3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4038" y="1957548"/>
            <a:ext cx="914400" cy="914400"/>
          </a:xfrm>
          <a:prstGeom prst="rect">
            <a:avLst/>
          </a:prstGeom>
        </p:spPr>
      </p:pic>
    </p:spTree>
    <p:extLst>
      <p:ext uri="{BB962C8B-B14F-4D97-AF65-F5344CB8AC3E}">
        <p14:creationId xmlns:p14="http://schemas.microsoft.com/office/powerpoint/2010/main" val="4047345445"/>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08333 -0.24861" pathEditMode="relative" ptsTypes="AA">
                                      <p:cBhvr>
                                        <p:cTn id="6" dur="30000" fill="hold"/>
                                        <p:tgtEl>
                                          <p:spTgt spid="2050"/>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2050"/>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08333 -0.24861 L 0 0" pathEditMode="relative" ptsTypes="AA">
                                      <p:cBhvr>
                                        <p:cTn id="11" dur="30000" fill="hold"/>
                                        <p:tgtEl>
                                          <p:spTgt spid="2050"/>
                                        </p:tgtEl>
                                        <p:attrNameLst>
                                          <p:attrName>ppt_x</p:attrName>
                                          <p:attrName>ppt_y</p:attrName>
                                        </p:attrNameLst>
                                      </p:cBhvr>
                                    </p:animMotion>
                                  </p:childTnLst>
                                </p:cTn>
                              </p:par>
                              <p:par>
                                <p:cTn id="12" presetID="6" presetClass="emph" presetSubtype="0" accel="50000" decel="50000" fill="hold" nodeType="withEffect">
                                  <p:stCondLst>
                                    <p:cond delay="5000"/>
                                  </p:stCondLst>
                                  <p:childTnLst>
                                    <p:animScale>
                                      <p:cBhvr>
                                        <p:cTn id="13" dur="30000" fill="hold"/>
                                        <p:tgtEl>
                                          <p:spTgt spid="2050"/>
                                        </p:tgtEl>
                                      </p:cBhvr>
                                      <p:by x="150000" y="150000"/>
                                      <p:to x="100000" y="100000"/>
                                    </p:animScale>
                                  </p:childTnLst>
                                </p:cTn>
                              </p:par>
                            </p:childTnLst>
                          </p:cTn>
                        </p:par>
                        <p:par>
                          <p:cTn id="14" fill="hold">
                            <p:stCondLst>
                              <p:cond delay="65000"/>
                            </p:stCondLst>
                            <p:childTnLst>
                              <p:par>
                                <p:cTn id="15" presetID="0" presetClass="path" presetSubtype="0" accel="50000" decel="50000" fill="hold" nodeType="afterEffect">
                                  <p:stCondLst>
                                    <p:cond delay="0"/>
                                  </p:stCondLst>
                                  <p:childTnLst>
                                    <p:animMotion origin="layout" path="M 0 0 L 0 0" pathEditMode="relative" ptsTypes="AA">
                                      <p:cBhvr>
                                        <p:cTn id="16" dur="5000" fill="hold"/>
                                        <p:tgtEl>
                                          <p:spTgt spid="2050"/>
                                        </p:tgtEl>
                                        <p:attrNameLst>
                                          <p:attrName>ppt_x</p:attrName>
                                          <p:attrName>ppt_y</p:attrName>
                                        </p:attrNameLst>
                                      </p:cBhvr>
                                    </p:animMotion>
                                  </p:childTnLst>
                                </p:cTn>
                              </p:par>
                            </p:childTnLst>
                          </p:cTn>
                        </p:par>
                      </p:childTnLst>
                    </p:cTn>
                  </p:par>
                </p:childTnLst>
              </p:cTn>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Picture 8" descr="A map of the world with red countries/regions&#10;&#10;Description automatically generated">
            <a:extLst>
              <a:ext uri="{FF2B5EF4-FFF2-40B4-BE49-F238E27FC236}">
                <a16:creationId xmlns:a16="http://schemas.microsoft.com/office/drawing/2014/main" id="{543F454E-4281-EF2A-D2B8-411744241D04}"/>
              </a:ext>
            </a:extLst>
          </p:cNvPr>
          <p:cNvPicPr>
            <a:picLocks noChangeAspect="1"/>
          </p:cNvPicPr>
          <p:nvPr/>
        </p:nvPicPr>
        <p:blipFill rotWithShape="1">
          <a:blip r:embed="rId2">
            <a:alphaModFix amt="22000"/>
          </a:blip>
          <a:srcRect r="15556" b="1"/>
          <a:stretch/>
        </p:blipFill>
        <p:spPr>
          <a:xfrm>
            <a:off x="-81131" y="0"/>
            <a:ext cx="12574117" cy="6951528"/>
          </a:xfrm>
          <a:prstGeom prst="rect">
            <a:avLst/>
          </a:prstGeom>
        </p:spPr>
      </p:pic>
      <p:sp>
        <p:nvSpPr>
          <p:cNvPr id="2" name="TextBox 1">
            <a:extLst>
              <a:ext uri="{FF2B5EF4-FFF2-40B4-BE49-F238E27FC236}">
                <a16:creationId xmlns:a16="http://schemas.microsoft.com/office/drawing/2014/main" id="{D8B458EE-174D-84AC-089B-607C33AB52B6}"/>
              </a:ext>
            </a:extLst>
          </p:cNvPr>
          <p:cNvSpPr txBox="1"/>
          <p:nvPr/>
        </p:nvSpPr>
        <p:spPr>
          <a:xfrm>
            <a:off x="3342807" y="404734"/>
            <a:ext cx="5726242" cy="369332"/>
          </a:xfrm>
          <a:prstGeom prst="rect">
            <a:avLst/>
          </a:prstGeom>
          <a:noFill/>
        </p:spPr>
        <p:txBody>
          <a:bodyPr wrap="square" rtlCol="0">
            <a:spAutoFit/>
          </a:bodyPr>
          <a:lstStyle/>
          <a:p>
            <a:r>
              <a:rPr lang="en-US" dirty="0"/>
              <a:t>Mar</a:t>
            </a:r>
          </a:p>
        </p:txBody>
      </p:sp>
      <p:sp>
        <p:nvSpPr>
          <p:cNvPr id="4" name="TextBox 3">
            <a:extLst>
              <a:ext uri="{FF2B5EF4-FFF2-40B4-BE49-F238E27FC236}">
                <a16:creationId xmlns:a16="http://schemas.microsoft.com/office/drawing/2014/main" id="{517622C3-FF29-7BD1-F63A-01F32080FC56}"/>
              </a:ext>
            </a:extLst>
          </p:cNvPr>
          <p:cNvSpPr txBox="1"/>
          <p:nvPr/>
        </p:nvSpPr>
        <p:spPr>
          <a:xfrm>
            <a:off x="4242217" y="173901"/>
            <a:ext cx="5831173" cy="646331"/>
          </a:xfrm>
          <a:prstGeom prst="rect">
            <a:avLst/>
          </a:prstGeom>
          <a:noFill/>
        </p:spPr>
        <p:txBody>
          <a:bodyPr wrap="square" rtlCol="0">
            <a:spAutoFit/>
          </a:bodyPr>
          <a:lstStyle/>
          <a:p>
            <a:r>
              <a:rPr lang="en-US" sz="3600" dirty="0">
                <a:solidFill>
                  <a:schemeClr val="bg1"/>
                </a:solidFill>
              </a:rPr>
              <a:t>Market analysis</a:t>
            </a:r>
          </a:p>
        </p:txBody>
      </p:sp>
      <p:graphicFrame>
        <p:nvGraphicFramePr>
          <p:cNvPr id="16" name="Chart 15">
            <a:extLst>
              <a:ext uri="{FF2B5EF4-FFF2-40B4-BE49-F238E27FC236}">
                <a16:creationId xmlns:a16="http://schemas.microsoft.com/office/drawing/2014/main" id="{4A1FEEC3-6BDD-29DB-FE97-EAD502F4EF43}"/>
              </a:ext>
            </a:extLst>
          </p:cNvPr>
          <p:cNvGraphicFramePr/>
          <p:nvPr>
            <p:extLst>
              <p:ext uri="{D42A27DB-BD31-4B8C-83A1-F6EECF244321}">
                <p14:modId xmlns:p14="http://schemas.microsoft.com/office/powerpoint/2010/main" val="2227300648"/>
              </p:ext>
            </p:extLst>
          </p:nvPr>
        </p:nvGraphicFramePr>
        <p:xfrm>
          <a:off x="3493610" y="4016535"/>
          <a:ext cx="4390571" cy="26019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a:extLst>
              <a:ext uri="{FF2B5EF4-FFF2-40B4-BE49-F238E27FC236}">
                <a16:creationId xmlns:a16="http://schemas.microsoft.com/office/drawing/2014/main" id="{15D3F2E8-4950-24B6-B402-39AC3F11CEBA}"/>
              </a:ext>
            </a:extLst>
          </p:cNvPr>
          <p:cNvGraphicFramePr>
            <a:graphicFrameLocks/>
          </p:cNvGraphicFramePr>
          <p:nvPr>
            <p:extLst>
              <p:ext uri="{D42A27DB-BD31-4B8C-83A1-F6EECF244321}">
                <p14:modId xmlns:p14="http://schemas.microsoft.com/office/powerpoint/2010/main" val="2316189025"/>
              </p:ext>
            </p:extLst>
          </p:nvPr>
        </p:nvGraphicFramePr>
        <p:xfrm>
          <a:off x="97972" y="830245"/>
          <a:ext cx="5289550" cy="3060700"/>
        </p:xfrm>
        <a:graphic>
          <a:graphicData uri="http://schemas.openxmlformats.org/drawingml/2006/chart">
            <c:chart xmlns:c="http://schemas.openxmlformats.org/drawingml/2006/chart" xmlns:r="http://schemas.openxmlformats.org/officeDocument/2006/relationships" r:id="rId4"/>
          </a:graphicData>
        </a:graphic>
      </p:graphicFrame>
      <p:sp>
        <p:nvSpPr>
          <p:cNvPr id="18" name="TextBox 17">
            <a:extLst>
              <a:ext uri="{FF2B5EF4-FFF2-40B4-BE49-F238E27FC236}">
                <a16:creationId xmlns:a16="http://schemas.microsoft.com/office/drawing/2014/main" id="{4BB45748-5208-1F1D-9C0E-6EE3622B1E81}"/>
              </a:ext>
            </a:extLst>
          </p:cNvPr>
          <p:cNvSpPr txBox="1"/>
          <p:nvPr/>
        </p:nvSpPr>
        <p:spPr>
          <a:xfrm>
            <a:off x="1295399" y="3291098"/>
            <a:ext cx="805543" cy="369332"/>
          </a:xfrm>
          <a:prstGeom prst="rect">
            <a:avLst/>
          </a:prstGeom>
          <a:noFill/>
        </p:spPr>
        <p:txBody>
          <a:bodyPr wrap="square" rtlCol="0">
            <a:spAutoFit/>
          </a:bodyPr>
          <a:lstStyle/>
          <a:p>
            <a:r>
              <a:rPr lang="en-US" dirty="0">
                <a:solidFill>
                  <a:schemeClr val="bg1"/>
                </a:solidFill>
              </a:rPr>
              <a:t>2023</a:t>
            </a:r>
          </a:p>
        </p:txBody>
      </p:sp>
      <p:sp>
        <p:nvSpPr>
          <p:cNvPr id="19" name="TextBox 18">
            <a:extLst>
              <a:ext uri="{FF2B5EF4-FFF2-40B4-BE49-F238E27FC236}">
                <a16:creationId xmlns:a16="http://schemas.microsoft.com/office/drawing/2014/main" id="{450E44EE-2AE9-8AF6-6C26-CBC56321579E}"/>
              </a:ext>
            </a:extLst>
          </p:cNvPr>
          <p:cNvSpPr txBox="1"/>
          <p:nvPr/>
        </p:nvSpPr>
        <p:spPr>
          <a:xfrm>
            <a:off x="3697930" y="3285117"/>
            <a:ext cx="805543" cy="369332"/>
          </a:xfrm>
          <a:prstGeom prst="rect">
            <a:avLst/>
          </a:prstGeom>
          <a:noFill/>
        </p:spPr>
        <p:txBody>
          <a:bodyPr wrap="square" rtlCol="0">
            <a:spAutoFit/>
          </a:bodyPr>
          <a:lstStyle/>
          <a:p>
            <a:r>
              <a:rPr lang="en-US" dirty="0">
                <a:solidFill>
                  <a:schemeClr val="bg1"/>
                </a:solidFill>
              </a:rPr>
              <a:t>2027</a:t>
            </a:r>
          </a:p>
        </p:txBody>
      </p:sp>
      <p:sp>
        <p:nvSpPr>
          <p:cNvPr id="21" name="TextBox 20">
            <a:extLst>
              <a:ext uri="{FF2B5EF4-FFF2-40B4-BE49-F238E27FC236}">
                <a16:creationId xmlns:a16="http://schemas.microsoft.com/office/drawing/2014/main" id="{F00B990E-79A9-891A-40CF-3709327F2B6A}"/>
              </a:ext>
            </a:extLst>
          </p:cNvPr>
          <p:cNvSpPr txBox="1"/>
          <p:nvPr/>
        </p:nvSpPr>
        <p:spPr>
          <a:xfrm>
            <a:off x="858366" y="1858728"/>
            <a:ext cx="1055914" cy="646331"/>
          </a:xfrm>
          <a:prstGeom prst="rect">
            <a:avLst/>
          </a:prstGeom>
          <a:noFill/>
        </p:spPr>
        <p:txBody>
          <a:bodyPr wrap="square" rtlCol="0">
            <a:spAutoFit/>
          </a:bodyPr>
          <a:lstStyle/>
          <a:p>
            <a:r>
              <a:rPr lang="en-US" dirty="0">
                <a:solidFill>
                  <a:schemeClr val="bg1"/>
                </a:solidFill>
              </a:rPr>
              <a:t>$8.44 billions</a:t>
            </a:r>
          </a:p>
        </p:txBody>
      </p:sp>
      <p:sp>
        <p:nvSpPr>
          <p:cNvPr id="22" name="TextBox 21">
            <a:extLst>
              <a:ext uri="{FF2B5EF4-FFF2-40B4-BE49-F238E27FC236}">
                <a16:creationId xmlns:a16="http://schemas.microsoft.com/office/drawing/2014/main" id="{DB9163AA-6451-2444-2185-0B4DBE9F640A}"/>
              </a:ext>
            </a:extLst>
          </p:cNvPr>
          <p:cNvSpPr txBox="1"/>
          <p:nvPr/>
        </p:nvSpPr>
        <p:spPr>
          <a:xfrm>
            <a:off x="3730588" y="1268509"/>
            <a:ext cx="1055914" cy="646331"/>
          </a:xfrm>
          <a:prstGeom prst="rect">
            <a:avLst/>
          </a:prstGeom>
          <a:noFill/>
        </p:spPr>
        <p:txBody>
          <a:bodyPr wrap="square" rtlCol="0">
            <a:spAutoFit/>
          </a:bodyPr>
          <a:lstStyle/>
          <a:p>
            <a:r>
              <a:rPr lang="en-US" dirty="0">
                <a:solidFill>
                  <a:schemeClr val="bg1"/>
                </a:solidFill>
              </a:rPr>
              <a:t>$12.68 billions</a:t>
            </a:r>
          </a:p>
        </p:txBody>
      </p:sp>
      <p:graphicFrame>
        <p:nvGraphicFramePr>
          <p:cNvPr id="24" name="Chart 23">
            <a:extLst>
              <a:ext uri="{FF2B5EF4-FFF2-40B4-BE49-F238E27FC236}">
                <a16:creationId xmlns:a16="http://schemas.microsoft.com/office/drawing/2014/main" id="{2F785D6D-CCE1-09B2-98A0-803B7D99614D}"/>
              </a:ext>
            </a:extLst>
          </p:cNvPr>
          <p:cNvGraphicFramePr>
            <a:graphicFrameLocks/>
          </p:cNvGraphicFramePr>
          <p:nvPr>
            <p:extLst>
              <p:ext uri="{D42A27DB-BD31-4B8C-83A1-F6EECF244321}">
                <p14:modId xmlns:p14="http://schemas.microsoft.com/office/powerpoint/2010/main" val="3761492598"/>
              </p:ext>
            </p:extLst>
          </p:nvPr>
        </p:nvGraphicFramePr>
        <p:xfrm>
          <a:off x="5907176" y="1095914"/>
          <a:ext cx="4572000" cy="2558535"/>
        </p:xfrm>
        <a:graphic>
          <a:graphicData uri="http://schemas.openxmlformats.org/drawingml/2006/chart">
            <c:chart xmlns:c="http://schemas.openxmlformats.org/drawingml/2006/chart" xmlns:r="http://schemas.openxmlformats.org/officeDocument/2006/relationships" r:id="rId5"/>
          </a:graphicData>
        </a:graphic>
      </p:graphicFrame>
      <p:sp>
        <p:nvSpPr>
          <p:cNvPr id="26" name="TextBox 25">
            <a:extLst>
              <a:ext uri="{FF2B5EF4-FFF2-40B4-BE49-F238E27FC236}">
                <a16:creationId xmlns:a16="http://schemas.microsoft.com/office/drawing/2014/main" id="{5FA82AAB-A4F6-CF41-F950-0CDD32983C04}"/>
              </a:ext>
            </a:extLst>
          </p:cNvPr>
          <p:cNvSpPr txBox="1"/>
          <p:nvPr/>
        </p:nvSpPr>
        <p:spPr>
          <a:xfrm>
            <a:off x="9069049" y="3428999"/>
            <a:ext cx="805543" cy="369332"/>
          </a:xfrm>
          <a:prstGeom prst="rect">
            <a:avLst/>
          </a:prstGeom>
          <a:noFill/>
        </p:spPr>
        <p:txBody>
          <a:bodyPr wrap="square" rtlCol="0">
            <a:spAutoFit/>
          </a:bodyPr>
          <a:lstStyle/>
          <a:p>
            <a:r>
              <a:rPr lang="en-US" dirty="0">
                <a:solidFill>
                  <a:schemeClr val="bg1"/>
                </a:solidFill>
              </a:rPr>
              <a:t>2027</a:t>
            </a:r>
          </a:p>
        </p:txBody>
      </p:sp>
      <p:sp>
        <p:nvSpPr>
          <p:cNvPr id="27" name="TextBox 26">
            <a:extLst>
              <a:ext uri="{FF2B5EF4-FFF2-40B4-BE49-F238E27FC236}">
                <a16:creationId xmlns:a16="http://schemas.microsoft.com/office/drawing/2014/main" id="{1AF723DE-15C6-3CE6-5070-E7FDD35056E7}"/>
              </a:ext>
            </a:extLst>
          </p:cNvPr>
          <p:cNvSpPr txBox="1"/>
          <p:nvPr/>
        </p:nvSpPr>
        <p:spPr>
          <a:xfrm>
            <a:off x="6953453" y="3357058"/>
            <a:ext cx="805543" cy="369332"/>
          </a:xfrm>
          <a:prstGeom prst="rect">
            <a:avLst/>
          </a:prstGeom>
          <a:noFill/>
        </p:spPr>
        <p:txBody>
          <a:bodyPr wrap="square" rtlCol="0">
            <a:spAutoFit/>
          </a:bodyPr>
          <a:lstStyle/>
          <a:p>
            <a:r>
              <a:rPr lang="en-US" dirty="0">
                <a:solidFill>
                  <a:schemeClr val="bg1"/>
                </a:solidFill>
              </a:rPr>
              <a:t>2023</a:t>
            </a:r>
          </a:p>
        </p:txBody>
      </p:sp>
      <p:sp>
        <p:nvSpPr>
          <p:cNvPr id="29" name="TextBox 28">
            <a:extLst>
              <a:ext uri="{FF2B5EF4-FFF2-40B4-BE49-F238E27FC236}">
                <a16:creationId xmlns:a16="http://schemas.microsoft.com/office/drawing/2014/main" id="{73BE95A9-D604-D3AB-C81D-EBAF93F66101}"/>
              </a:ext>
            </a:extLst>
          </p:cNvPr>
          <p:cNvSpPr txBox="1"/>
          <p:nvPr/>
        </p:nvSpPr>
        <p:spPr>
          <a:xfrm>
            <a:off x="6828267" y="2388879"/>
            <a:ext cx="1055914" cy="646331"/>
          </a:xfrm>
          <a:prstGeom prst="rect">
            <a:avLst/>
          </a:prstGeom>
          <a:noFill/>
        </p:spPr>
        <p:txBody>
          <a:bodyPr wrap="square" rtlCol="0">
            <a:spAutoFit/>
          </a:bodyPr>
          <a:lstStyle/>
          <a:p>
            <a:r>
              <a:rPr lang="en-US" dirty="0">
                <a:solidFill>
                  <a:schemeClr val="bg1"/>
                </a:solidFill>
              </a:rPr>
              <a:t>$314 millions</a:t>
            </a:r>
          </a:p>
        </p:txBody>
      </p:sp>
      <p:sp>
        <p:nvSpPr>
          <p:cNvPr id="30" name="TextBox 29">
            <a:extLst>
              <a:ext uri="{FF2B5EF4-FFF2-40B4-BE49-F238E27FC236}">
                <a16:creationId xmlns:a16="http://schemas.microsoft.com/office/drawing/2014/main" id="{D2A39824-CA54-7FBC-512D-AE55DB753825}"/>
              </a:ext>
            </a:extLst>
          </p:cNvPr>
          <p:cNvSpPr txBox="1"/>
          <p:nvPr/>
        </p:nvSpPr>
        <p:spPr>
          <a:xfrm>
            <a:off x="8818678" y="1406344"/>
            <a:ext cx="1055914" cy="646331"/>
          </a:xfrm>
          <a:prstGeom prst="rect">
            <a:avLst/>
          </a:prstGeom>
          <a:noFill/>
        </p:spPr>
        <p:txBody>
          <a:bodyPr wrap="square" rtlCol="0">
            <a:spAutoFit/>
          </a:bodyPr>
          <a:lstStyle/>
          <a:p>
            <a:r>
              <a:rPr lang="en-US" dirty="0">
                <a:solidFill>
                  <a:schemeClr val="bg1"/>
                </a:solidFill>
              </a:rPr>
              <a:t>$340</a:t>
            </a:r>
            <a:br>
              <a:rPr lang="en-US" dirty="0">
                <a:solidFill>
                  <a:schemeClr val="bg1"/>
                </a:solidFill>
              </a:rPr>
            </a:br>
            <a:r>
              <a:rPr lang="en-US" dirty="0">
                <a:solidFill>
                  <a:schemeClr val="bg1"/>
                </a:solidFill>
              </a:rPr>
              <a:t> millions</a:t>
            </a:r>
          </a:p>
        </p:txBody>
      </p:sp>
    </p:spTree>
    <p:extLst>
      <p:ext uri="{BB962C8B-B14F-4D97-AF65-F5344CB8AC3E}">
        <p14:creationId xmlns:p14="http://schemas.microsoft.com/office/powerpoint/2010/main" val="862567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Red bikes for rent Red bikes for rent, in the street bike share stock pictures, royalty-free photos &amp; images">
            <a:extLst>
              <a:ext uri="{FF2B5EF4-FFF2-40B4-BE49-F238E27FC236}">
                <a16:creationId xmlns:a16="http://schemas.microsoft.com/office/drawing/2014/main" id="{1DADABF2-99D9-1C5C-2BAD-E1FB98F4F615}"/>
              </a:ext>
            </a:extLst>
          </p:cNvPr>
          <p:cNvPicPr>
            <a:picLocks noChangeAspect="1" noChangeArrowheads="1"/>
          </p:cNvPicPr>
          <p:nvPr/>
        </p:nvPicPr>
        <p:blipFill rotWithShape="1">
          <a:blip r:embed="rId2">
            <a:alphaModFix amt="75000"/>
            <a:extLst>
              <a:ext uri="{BEBA8EAE-BF5A-486C-A8C5-ECC9F3942E4B}">
                <a14:imgProps xmlns:a14="http://schemas.microsoft.com/office/drawing/2010/main">
                  <a14:imgLayer r:embed="rId3">
                    <a14:imgEffect>
                      <a14:brightnessContrast bright="-72000"/>
                    </a14:imgEffect>
                  </a14:imgLayer>
                </a14:imgProps>
              </a:ext>
              <a:ext uri="{28A0092B-C50C-407E-A947-70E740481C1C}">
                <a14:useLocalDpi xmlns:a14="http://schemas.microsoft.com/office/drawing/2010/main" val="0"/>
              </a:ext>
            </a:extLst>
          </a:blip>
          <a:srcRect t="15746"/>
          <a:stretch/>
        </p:blipFill>
        <p:spPr bwMode="auto">
          <a:xfrm>
            <a:off x="-119728" y="0"/>
            <a:ext cx="1219426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onnector 3">
            <a:extLst>
              <a:ext uri="{FF2B5EF4-FFF2-40B4-BE49-F238E27FC236}">
                <a16:creationId xmlns:a16="http://schemas.microsoft.com/office/drawing/2014/main" id="{A56A667E-E5E7-1DA8-0DAC-AE936383C857}"/>
              </a:ext>
            </a:extLst>
          </p:cNvPr>
          <p:cNvSpPr/>
          <p:nvPr/>
        </p:nvSpPr>
        <p:spPr>
          <a:xfrm>
            <a:off x="263237" y="464129"/>
            <a:ext cx="2715491" cy="1517072"/>
          </a:xfrm>
          <a:prstGeom prst="flowChartConnector">
            <a:avLst/>
          </a:prstGeom>
          <a:solidFill>
            <a:schemeClr val="tx1">
              <a:alpha val="50206"/>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E85505A-AC65-5017-5F96-7A581A26544B}"/>
              </a:ext>
            </a:extLst>
          </p:cNvPr>
          <p:cNvSpPr txBox="1"/>
          <p:nvPr/>
        </p:nvSpPr>
        <p:spPr>
          <a:xfrm>
            <a:off x="581891" y="961055"/>
            <a:ext cx="2078182"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Data Source</a:t>
            </a:r>
          </a:p>
        </p:txBody>
      </p:sp>
      <p:sp>
        <p:nvSpPr>
          <p:cNvPr id="3" name="TextBox 2">
            <a:extLst>
              <a:ext uri="{FF2B5EF4-FFF2-40B4-BE49-F238E27FC236}">
                <a16:creationId xmlns:a16="http://schemas.microsoft.com/office/drawing/2014/main" id="{A73E072F-B52F-11C4-A4C4-84ED92A5739A}"/>
              </a:ext>
            </a:extLst>
          </p:cNvPr>
          <p:cNvSpPr txBox="1"/>
          <p:nvPr/>
        </p:nvSpPr>
        <p:spPr>
          <a:xfrm>
            <a:off x="2660073" y="1828800"/>
            <a:ext cx="8835241" cy="369331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Source: SEOUL METROPOLITAN BIKE SHARING SYSTEM (south Korea)</a:t>
            </a:r>
          </a:p>
          <a:p>
            <a:pPr marL="342900" indent="-342900">
              <a:buFont typeface="Arial" panose="020B0604020202020204" pitchFamily="34" charset="0"/>
              <a:buChar char="•"/>
            </a:pPr>
            <a:r>
              <a:rPr lang="en-US" sz="2400" dirty="0">
                <a:solidFill>
                  <a:schemeClr val="bg1"/>
                </a:solidFill>
              </a:rPr>
              <a:t>It has a market share of 73 % in South Korea</a:t>
            </a:r>
          </a:p>
          <a:p>
            <a:pPr marL="342900" indent="-342900">
              <a:buFont typeface="Arial" panose="020B0604020202020204" pitchFamily="34" charset="0"/>
              <a:buChar char="•"/>
            </a:pPr>
            <a:r>
              <a:rPr lang="en-US" sz="2400" dirty="0">
                <a:solidFill>
                  <a:schemeClr val="bg1"/>
                </a:solidFill>
              </a:rPr>
              <a:t>Time span: November 2017 to December 2018</a:t>
            </a:r>
          </a:p>
          <a:p>
            <a:pPr marL="342900" indent="-342900">
              <a:buFont typeface="Arial" panose="020B0604020202020204" pitchFamily="34" charset="0"/>
              <a:buChar char="•"/>
            </a:pPr>
            <a:r>
              <a:rPr lang="en-US" sz="2400" dirty="0">
                <a:solidFill>
                  <a:schemeClr val="bg1"/>
                </a:solidFill>
              </a:rPr>
              <a:t>Docking stations: 145</a:t>
            </a:r>
          </a:p>
          <a:p>
            <a:pPr marL="342900" indent="-342900">
              <a:buFont typeface="Arial" panose="020B0604020202020204" pitchFamily="34" charset="0"/>
              <a:buChar char="•"/>
            </a:pPr>
            <a:r>
              <a:rPr lang="en-US" sz="2400" dirty="0">
                <a:solidFill>
                  <a:schemeClr val="bg1"/>
                </a:solidFill>
              </a:rPr>
              <a:t>Price per bike per hour:1000 KRW (7 USD)</a:t>
            </a:r>
          </a:p>
          <a:p>
            <a:pPr marL="342900" indent="-342900">
              <a:buFont typeface="Arial" panose="020B0604020202020204" pitchFamily="34" charset="0"/>
              <a:buChar char="•"/>
            </a:pPr>
            <a:r>
              <a:rPr lang="en-US" sz="2400" dirty="0">
                <a:solidFill>
                  <a:schemeClr val="bg1"/>
                </a:solidFill>
              </a:rPr>
              <a:t>Weather data: Temperature, dew, snow fall, rainfall, etc. </a:t>
            </a:r>
          </a:p>
          <a:p>
            <a:pPr marL="342900" indent="-342900">
              <a:buFont typeface="Arial" panose="020B0604020202020204" pitchFamily="34" charset="0"/>
              <a:buChar char="•"/>
            </a:pPr>
            <a:r>
              <a:rPr lang="en-US" sz="2400" dirty="0">
                <a:solidFill>
                  <a:schemeClr val="bg1"/>
                </a:solidFill>
              </a:rPr>
              <a:t>Instances: 365 days*24 hours-&gt;8760 rows</a:t>
            </a:r>
          </a:p>
          <a:p>
            <a:pPr marL="342900" indent="-342900">
              <a:buFont typeface="Arial" panose="020B0604020202020204" pitchFamily="34" charset="0"/>
              <a:buChar char="•"/>
            </a:pPr>
            <a:r>
              <a:rPr lang="en-US" sz="2400" dirty="0">
                <a:solidFill>
                  <a:schemeClr val="bg1"/>
                </a:solidFill>
              </a:rPr>
              <a:t>Operation cost and maintenance cost is 50% of revenue. </a:t>
            </a:r>
          </a:p>
          <a:p>
            <a:endParaRPr lang="en-US" dirty="0">
              <a:solidFill>
                <a:schemeClr val="bg1"/>
              </a:solidFill>
            </a:endParaRPr>
          </a:p>
        </p:txBody>
      </p:sp>
    </p:spTree>
    <p:extLst>
      <p:ext uri="{BB962C8B-B14F-4D97-AF65-F5344CB8AC3E}">
        <p14:creationId xmlns:p14="http://schemas.microsoft.com/office/powerpoint/2010/main" val="233600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Red bikes for rent Red bikes for rent, in the street bike share stock pictures, royalty-free photos &amp; images">
            <a:extLst>
              <a:ext uri="{FF2B5EF4-FFF2-40B4-BE49-F238E27FC236}">
                <a16:creationId xmlns:a16="http://schemas.microsoft.com/office/drawing/2014/main" id="{1DADABF2-99D9-1C5C-2BAD-E1FB98F4F615}"/>
              </a:ext>
            </a:extLst>
          </p:cNvPr>
          <p:cNvPicPr>
            <a:picLocks noChangeAspect="1" noChangeArrowheads="1"/>
          </p:cNvPicPr>
          <p:nvPr/>
        </p:nvPicPr>
        <p:blipFill rotWithShape="1">
          <a:blip r:embed="rId2">
            <a:alphaModFix amt="75000"/>
            <a:extLst>
              <a:ext uri="{BEBA8EAE-BF5A-486C-A8C5-ECC9F3942E4B}">
                <a14:imgProps xmlns:a14="http://schemas.microsoft.com/office/drawing/2010/main">
                  <a14:imgLayer r:embed="rId3">
                    <a14:imgEffect>
                      <a14:brightnessContrast bright="-72000"/>
                    </a14:imgEffect>
                  </a14:imgLayer>
                </a14:imgProps>
              </a:ext>
              <a:ext uri="{28A0092B-C50C-407E-A947-70E740481C1C}">
                <a14:useLocalDpi xmlns:a14="http://schemas.microsoft.com/office/drawing/2010/main" val="0"/>
              </a:ext>
            </a:extLst>
          </a:blip>
          <a:srcRect t="15746"/>
          <a:stretch/>
        </p:blipFill>
        <p:spPr bwMode="auto">
          <a:xfrm>
            <a:off x="0" y="0"/>
            <a:ext cx="1219426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onnector 3">
            <a:extLst>
              <a:ext uri="{FF2B5EF4-FFF2-40B4-BE49-F238E27FC236}">
                <a16:creationId xmlns:a16="http://schemas.microsoft.com/office/drawing/2014/main" id="{A56A667E-E5E7-1DA8-0DAC-AE936383C857}"/>
              </a:ext>
            </a:extLst>
          </p:cNvPr>
          <p:cNvSpPr/>
          <p:nvPr/>
        </p:nvSpPr>
        <p:spPr>
          <a:xfrm>
            <a:off x="587830" y="341293"/>
            <a:ext cx="1828800" cy="1129146"/>
          </a:xfrm>
          <a:prstGeom prst="flowChartConnector">
            <a:avLst/>
          </a:prstGeom>
          <a:solidFill>
            <a:schemeClr val="tx1">
              <a:alpha val="50206"/>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E85505A-AC65-5017-5F96-7A581A26544B}"/>
              </a:ext>
            </a:extLst>
          </p:cNvPr>
          <p:cNvSpPr txBox="1"/>
          <p:nvPr/>
        </p:nvSpPr>
        <p:spPr>
          <a:xfrm>
            <a:off x="1122872" y="611466"/>
            <a:ext cx="1065158" cy="954107"/>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KPI </a:t>
            </a:r>
          </a:p>
          <a:p>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8955966-380F-233E-5B7D-87D384363AD4}"/>
              </a:ext>
            </a:extLst>
          </p:cNvPr>
          <p:cNvSpPr txBox="1"/>
          <p:nvPr/>
        </p:nvSpPr>
        <p:spPr>
          <a:xfrm>
            <a:off x="3629496" y="611467"/>
            <a:ext cx="6636327"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Forecast the demand of bike count</a:t>
            </a:r>
          </a:p>
          <a:p>
            <a:pPr marL="285750" indent="-285750">
              <a:buFont typeface="Arial" panose="020B0604020202020204" pitchFamily="34" charset="0"/>
              <a:buChar char="•"/>
            </a:pP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 name="Connector 1">
            <a:extLst>
              <a:ext uri="{FF2B5EF4-FFF2-40B4-BE49-F238E27FC236}">
                <a16:creationId xmlns:a16="http://schemas.microsoft.com/office/drawing/2014/main" id="{29F4F5CE-9BB8-BEF1-B0C0-46967EE07681}"/>
              </a:ext>
            </a:extLst>
          </p:cNvPr>
          <p:cNvSpPr/>
          <p:nvPr/>
        </p:nvSpPr>
        <p:spPr>
          <a:xfrm>
            <a:off x="664030" y="1717967"/>
            <a:ext cx="1828800" cy="1129146"/>
          </a:xfrm>
          <a:prstGeom prst="flowChartConnector">
            <a:avLst/>
          </a:prstGeom>
          <a:solidFill>
            <a:schemeClr val="tx1">
              <a:alpha val="50206"/>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D547CDB7-F6D0-388C-39AB-4F7AFD8C0972}"/>
              </a:ext>
            </a:extLst>
          </p:cNvPr>
          <p:cNvSpPr txBox="1"/>
          <p:nvPr/>
        </p:nvSpPr>
        <p:spPr>
          <a:xfrm>
            <a:off x="1122872" y="2016254"/>
            <a:ext cx="1065158" cy="954107"/>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Risks </a:t>
            </a:r>
          </a:p>
          <a:p>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86333F9-7AEF-2CB4-B735-2FE9469C4974}"/>
              </a:ext>
            </a:extLst>
          </p:cNvPr>
          <p:cNvSpPr txBox="1"/>
          <p:nvPr/>
        </p:nvSpPr>
        <p:spPr>
          <a:xfrm>
            <a:off x="3738354" y="1941493"/>
            <a:ext cx="6636327"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Weather risk and operation cost</a:t>
            </a:r>
          </a:p>
        </p:txBody>
      </p:sp>
      <p:sp>
        <p:nvSpPr>
          <p:cNvPr id="8" name="Connector 7">
            <a:extLst>
              <a:ext uri="{FF2B5EF4-FFF2-40B4-BE49-F238E27FC236}">
                <a16:creationId xmlns:a16="http://schemas.microsoft.com/office/drawing/2014/main" id="{E1AB8637-F38C-B8BE-2E9F-DDDB633D38B6}"/>
              </a:ext>
            </a:extLst>
          </p:cNvPr>
          <p:cNvSpPr/>
          <p:nvPr/>
        </p:nvSpPr>
        <p:spPr>
          <a:xfrm>
            <a:off x="447304" y="3429000"/>
            <a:ext cx="3034145" cy="2092037"/>
          </a:xfrm>
          <a:prstGeom prst="flowChartConnector">
            <a:avLst/>
          </a:prstGeom>
          <a:solidFill>
            <a:schemeClr val="tx1">
              <a:alpha val="50206"/>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A1F5268-BEF2-7071-F15F-DBBC134BED07}"/>
              </a:ext>
            </a:extLst>
          </p:cNvPr>
          <p:cNvSpPr txBox="1"/>
          <p:nvPr/>
        </p:nvSpPr>
        <p:spPr>
          <a:xfrm>
            <a:off x="1084613" y="3990338"/>
            <a:ext cx="2078182" cy="954107"/>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Problem </a:t>
            </a:r>
          </a:p>
          <a:p>
            <a:r>
              <a:rPr lang="en-US" sz="2800" dirty="0">
                <a:solidFill>
                  <a:schemeClr val="bg1"/>
                </a:solidFill>
                <a:latin typeface="Times New Roman" panose="02020603050405020304" pitchFamily="18" charset="0"/>
                <a:cs typeface="Times New Roman" panose="02020603050405020304" pitchFamily="18" charset="0"/>
              </a:rPr>
              <a:t>Statement </a:t>
            </a:r>
          </a:p>
        </p:txBody>
      </p:sp>
      <p:sp>
        <p:nvSpPr>
          <p:cNvPr id="10" name="TextBox 9">
            <a:extLst>
              <a:ext uri="{FF2B5EF4-FFF2-40B4-BE49-F238E27FC236}">
                <a16:creationId xmlns:a16="http://schemas.microsoft.com/office/drawing/2014/main" id="{A9195710-E855-E652-9CA8-09125365508C}"/>
              </a:ext>
            </a:extLst>
          </p:cNvPr>
          <p:cNvSpPr txBox="1"/>
          <p:nvPr/>
        </p:nvSpPr>
        <p:spPr>
          <a:xfrm>
            <a:off x="4275117" y="3257797"/>
            <a:ext cx="6636327" cy="3108543"/>
          </a:xfrm>
          <a:prstGeom prst="rect">
            <a:avLst/>
          </a:prstGeom>
          <a:noFill/>
        </p:spPr>
        <p:txBody>
          <a:bodyPr wrap="square" rtlCol="0">
            <a:spAutoFit/>
          </a:bodyPr>
          <a:lstStyle/>
          <a:p>
            <a:r>
              <a:rPr lang="en-IN" sz="2800" b="0" i="0" dirty="0">
                <a:solidFill>
                  <a:schemeClr val="bg1"/>
                </a:solidFill>
                <a:effectLst/>
                <a:latin typeface="Times New Roman" panose="02020603050405020304" pitchFamily="18" charset="0"/>
                <a:cs typeface="Times New Roman" panose="02020603050405020304" pitchFamily="18" charset="0"/>
              </a:rPr>
              <a:t>Prepare a model to predict bike demand by leveraging weather data and classifying days into different types (e.g., holidays, weekends, working days). The objective is to enhance operational efficiency and resource allocation for the bike-sharing service and maximize the profit.</a:t>
            </a:r>
          </a:p>
        </p:txBody>
      </p:sp>
    </p:spTree>
    <p:extLst>
      <p:ext uri="{BB962C8B-B14F-4D97-AF65-F5344CB8AC3E}">
        <p14:creationId xmlns:p14="http://schemas.microsoft.com/office/powerpoint/2010/main" val="153510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Red bikes for rent Red bikes for rent, in the street bike share stock pictures, royalty-free photos &amp; images">
            <a:extLst>
              <a:ext uri="{FF2B5EF4-FFF2-40B4-BE49-F238E27FC236}">
                <a16:creationId xmlns:a16="http://schemas.microsoft.com/office/drawing/2014/main" id="{1DADABF2-99D9-1C5C-2BAD-E1FB98F4F615}"/>
              </a:ext>
            </a:extLst>
          </p:cNvPr>
          <p:cNvPicPr>
            <a:picLocks noChangeAspect="1" noChangeArrowheads="1"/>
          </p:cNvPicPr>
          <p:nvPr/>
        </p:nvPicPr>
        <p:blipFill rotWithShape="1">
          <a:blip r:embed="rId2">
            <a:alphaModFix amt="75000"/>
            <a:extLst>
              <a:ext uri="{BEBA8EAE-BF5A-486C-A8C5-ECC9F3942E4B}">
                <a14:imgProps xmlns:a14="http://schemas.microsoft.com/office/drawing/2010/main">
                  <a14:imgLayer r:embed="rId3">
                    <a14:imgEffect>
                      <a14:brightnessContrast bright="-72000"/>
                    </a14:imgEffect>
                  </a14:imgLayer>
                </a14:imgProps>
              </a:ext>
              <a:ext uri="{28A0092B-C50C-407E-A947-70E740481C1C}">
                <a14:useLocalDpi xmlns:a14="http://schemas.microsoft.com/office/drawing/2010/main" val="0"/>
              </a:ext>
            </a:extLst>
          </a:blip>
          <a:srcRect t="15746"/>
          <a:stretch/>
        </p:blipFill>
        <p:spPr bwMode="auto">
          <a:xfrm>
            <a:off x="-2260" y="0"/>
            <a:ext cx="1219426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onnector 3">
            <a:extLst>
              <a:ext uri="{FF2B5EF4-FFF2-40B4-BE49-F238E27FC236}">
                <a16:creationId xmlns:a16="http://schemas.microsoft.com/office/drawing/2014/main" id="{A56A667E-E5E7-1DA8-0DAC-AE936383C857}"/>
              </a:ext>
            </a:extLst>
          </p:cNvPr>
          <p:cNvSpPr/>
          <p:nvPr/>
        </p:nvSpPr>
        <p:spPr>
          <a:xfrm>
            <a:off x="263237" y="464128"/>
            <a:ext cx="2715491" cy="1800101"/>
          </a:xfrm>
          <a:prstGeom prst="flowChartConnector">
            <a:avLst/>
          </a:prstGeom>
          <a:solidFill>
            <a:schemeClr val="tx1">
              <a:alpha val="50206"/>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E85505A-AC65-5017-5F96-7A581A26544B}"/>
              </a:ext>
            </a:extLst>
          </p:cNvPr>
          <p:cNvSpPr txBox="1"/>
          <p:nvPr/>
        </p:nvSpPr>
        <p:spPr>
          <a:xfrm>
            <a:off x="900546" y="1025466"/>
            <a:ext cx="2078182" cy="954107"/>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Evaluation </a:t>
            </a:r>
          </a:p>
          <a:p>
            <a:r>
              <a:rPr lang="en-US" sz="2800" dirty="0">
                <a:solidFill>
                  <a:schemeClr val="bg1"/>
                </a:solidFill>
                <a:latin typeface="Times New Roman" panose="02020603050405020304" pitchFamily="18" charset="0"/>
                <a:cs typeface="Times New Roman" panose="02020603050405020304" pitchFamily="18" charset="0"/>
              </a:rPr>
              <a:t>metrics </a:t>
            </a:r>
          </a:p>
        </p:txBody>
      </p:sp>
      <p:sp>
        <p:nvSpPr>
          <p:cNvPr id="2" name="TextBox 1">
            <a:extLst>
              <a:ext uri="{FF2B5EF4-FFF2-40B4-BE49-F238E27FC236}">
                <a16:creationId xmlns:a16="http://schemas.microsoft.com/office/drawing/2014/main" id="{976C9C8E-1BF5-D759-2B54-706131083BEA}"/>
              </a:ext>
            </a:extLst>
          </p:cNvPr>
          <p:cNvSpPr txBox="1"/>
          <p:nvPr/>
        </p:nvSpPr>
        <p:spPr>
          <a:xfrm>
            <a:off x="3157845" y="1957100"/>
            <a:ext cx="8520545" cy="2369880"/>
          </a:xfrm>
          <a:prstGeom prst="rect">
            <a:avLst/>
          </a:prstGeom>
          <a:noFill/>
        </p:spPr>
        <p:txBody>
          <a:bodyPr wrap="square" rtlCol="0">
            <a:spAutoFit/>
          </a:bodyPr>
          <a:lstStyle/>
          <a:p>
            <a:r>
              <a:rPr lang="en-US" sz="2400" b="1" dirty="0">
                <a:solidFill>
                  <a:schemeClr val="bg1"/>
                </a:solidFill>
                <a:effectLst/>
                <a:latin typeface="Times New Roman" panose="02020603050405020304" pitchFamily="18" charset="0"/>
                <a:cs typeface="Times New Roman" panose="02020603050405020304" pitchFamily="18" charset="0"/>
              </a:rPr>
              <a:t>Profit Maximization: </a:t>
            </a:r>
            <a:r>
              <a:rPr lang="en-US" sz="2400" dirty="0">
                <a:solidFill>
                  <a:schemeClr val="bg1"/>
                </a:solidFill>
                <a:effectLst/>
                <a:latin typeface="Times New Roman" panose="02020603050405020304" pitchFamily="18" charset="0"/>
                <a:cs typeface="Times New Roman" panose="02020603050405020304" pitchFamily="18" charset="0"/>
              </a:rPr>
              <a:t>Assess the model's effectiveness in maximizing profit by finding the optimal balance between bike supply and demand, considering operational costs and ability to minimize operational costs by determining the optimal deployment of bikes to docking stations </a:t>
            </a:r>
            <a:r>
              <a:rPr lang="en-IN" sz="2800" dirty="0">
                <a:solidFill>
                  <a:schemeClr val="bg1"/>
                </a:solidFill>
                <a:effectLst/>
                <a:latin typeface="Times New Roman" panose="02020603050405020304" pitchFamily="18" charset="0"/>
                <a:cs typeface="Times New Roman" panose="02020603050405020304" pitchFamily="18" charset="0"/>
              </a:rPr>
              <a:t>.</a:t>
            </a:r>
            <a:endParaRPr lang="en-US" sz="28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199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Red bikes for rent Red bikes for rent, in the street bike share stock pictures, royalty-free photos &amp; images">
            <a:extLst>
              <a:ext uri="{FF2B5EF4-FFF2-40B4-BE49-F238E27FC236}">
                <a16:creationId xmlns:a16="http://schemas.microsoft.com/office/drawing/2014/main" id="{1DADABF2-99D9-1C5C-2BAD-E1FB98F4F615}"/>
              </a:ext>
            </a:extLst>
          </p:cNvPr>
          <p:cNvPicPr>
            <a:picLocks noChangeAspect="1" noChangeArrowheads="1"/>
          </p:cNvPicPr>
          <p:nvPr/>
        </p:nvPicPr>
        <p:blipFill rotWithShape="1">
          <a:blip r:embed="rId2">
            <a:alphaModFix amt="75000"/>
            <a:extLst>
              <a:ext uri="{BEBA8EAE-BF5A-486C-A8C5-ECC9F3942E4B}">
                <a14:imgProps xmlns:a14="http://schemas.microsoft.com/office/drawing/2010/main">
                  <a14:imgLayer r:embed="rId3">
                    <a14:imgEffect>
                      <a14:brightnessContrast bright="-72000"/>
                    </a14:imgEffect>
                  </a14:imgLayer>
                </a14:imgProps>
              </a:ext>
              <a:ext uri="{28A0092B-C50C-407E-A947-70E740481C1C}">
                <a14:useLocalDpi xmlns:a14="http://schemas.microsoft.com/office/drawing/2010/main" val="0"/>
              </a:ext>
            </a:extLst>
          </a:blip>
          <a:srcRect t="15746"/>
          <a:stretch/>
        </p:blipFill>
        <p:spPr bwMode="auto">
          <a:xfrm>
            <a:off x="-2260" y="0"/>
            <a:ext cx="1219426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onnector 3">
            <a:extLst>
              <a:ext uri="{FF2B5EF4-FFF2-40B4-BE49-F238E27FC236}">
                <a16:creationId xmlns:a16="http://schemas.microsoft.com/office/drawing/2014/main" id="{A56A667E-E5E7-1DA8-0DAC-AE936383C857}"/>
              </a:ext>
            </a:extLst>
          </p:cNvPr>
          <p:cNvSpPr/>
          <p:nvPr/>
        </p:nvSpPr>
        <p:spPr>
          <a:xfrm>
            <a:off x="122286" y="325582"/>
            <a:ext cx="3034145" cy="1932708"/>
          </a:xfrm>
          <a:prstGeom prst="flowChartConnector">
            <a:avLst/>
          </a:prstGeom>
          <a:solidFill>
            <a:schemeClr val="tx1">
              <a:alpha val="50206"/>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E85505A-AC65-5017-5F96-7A581A26544B}"/>
              </a:ext>
            </a:extLst>
          </p:cNvPr>
          <p:cNvSpPr txBox="1"/>
          <p:nvPr/>
        </p:nvSpPr>
        <p:spPr>
          <a:xfrm>
            <a:off x="812607" y="814882"/>
            <a:ext cx="2078182" cy="954107"/>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Evaluation </a:t>
            </a:r>
          </a:p>
          <a:p>
            <a:r>
              <a:rPr lang="en-US" sz="2800" dirty="0">
                <a:solidFill>
                  <a:schemeClr val="bg1"/>
                </a:solidFill>
                <a:latin typeface="Times New Roman" panose="02020603050405020304" pitchFamily="18" charset="0"/>
                <a:cs typeface="Times New Roman" panose="02020603050405020304" pitchFamily="18" charset="0"/>
              </a:rPr>
              <a:t>metrics </a:t>
            </a:r>
          </a:p>
        </p:txBody>
      </p:sp>
      <p:sp>
        <p:nvSpPr>
          <p:cNvPr id="11" name="TextBox 10">
            <a:extLst>
              <a:ext uri="{FF2B5EF4-FFF2-40B4-BE49-F238E27FC236}">
                <a16:creationId xmlns:a16="http://schemas.microsoft.com/office/drawing/2014/main" id="{08955966-380F-233E-5B7D-87D384363AD4}"/>
              </a:ext>
            </a:extLst>
          </p:cNvPr>
          <p:cNvSpPr txBox="1"/>
          <p:nvPr/>
        </p:nvSpPr>
        <p:spPr>
          <a:xfrm>
            <a:off x="3812261" y="423435"/>
            <a:ext cx="7723909" cy="6555641"/>
          </a:xfrm>
          <a:prstGeom prst="rect">
            <a:avLst/>
          </a:prstGeom>
          <a:noFill/>
        </p:spPr>
        <p:txBody>
          <a:bodyPr wrap="square" rtlCol="0">
            <a:spAutoFit/>
          </a:bodyPr>
          <a:lstStyle/>
          <a:p>
            <a:pPr marL="457200" indent="-457200" algn="just">
              <a:buFont typeface="+mj-lt"/>
              <a:buAutoNum type="arabicPeriod"/>
            </a:pPr>
            <a:r>
              <a:rPr lang="en-IN" sz="2800" b="0" i="0" dirty="0">
                <a:solidFill>
                  <a:schemeClr val="bg1"/>
                </a:solidFill>
                <a:effectLst/>
                <a:latin typeface="Times New Roman" panose="02020603050405020304" pitchFamily="18" charset="0"/>
                <a:cs typeface="Times New Roman" panose="02020603050405020304" pitchFamily="18" charset="0"/>
              </a:rPr>
              <a:t>False positives are the instances where model under predict the bike count and we incur loss for not deploying the require number of bikes = (actual-predict)40,</a:t>
            </a:r>
          </a:p>
          <a:p>
            <a:pPr marL="457200" indent="-457200" algn="just">
              <a:buFont typeface="+mj-lt"/>
              <a:buAutoNum type="arabicPeriod"/>
            </a:pPr>
            <a:r>
              <a:rPr lang="en-IN" sz="2800" b="0" i="0" dirty="0">
                <a:solidFill>
                  <a:schemeClr val="bg1"/>
                </a:solidFill>
                <a:effectLst/>
                <a:latin typeface="Times New Roman" panose="02020603050405020304" pitchFamily="18" charset="0"/>
                <a:cs typeface="Times New Roman" panose="02020603050405020304" pitchFamily="18" charset="0"/>
              </a:rPr>
              <a:t>False negatives are the instances where model over predict bike count and we incur loss for deploying more than required=(predict-actual)40</a:t>
            </a:r>
          </a:p>
          <a:p>
            <a:pPr marL="457200" indent="-457200" algn="just">
              <a:buFont typeface="+mj-lt"/>
              <a:buAutoNum type="arabicPeriod"/>
            </a:pPr>
            <a:r>
              <a:rPr lang="en-IN" sz="2800" b="0" i="0" dirty="0">
                <a:solidFill>
                  <a:schemeClr val="bg1"/>
                </a:solidFill>
                <a:effectLst/>
                <a:latin typeface="Times New Roman" panose="02020603050405020304" pitchFamily="18" charset="0"/>
                <a:cs typeface="Times New Roman" panose="02020603050405020304" pitchFamily="18" charset="0"/>
              </a:rPr>
              <a:t>Here we assumed that the operations cost is 50% of total revenue so we are getting equal values for FP and FN.</a:t>
            </a:r>
          </a:p>
          <a:p>
            <a:pPr marL="457200" indent="-457200" algn="just">
              <a:buFont typeface="+mj-lt"/>
              <a:buAutoNum type="arabicPeriod"/>
            </a:pPr>
            <a:r>
              <a:rPr lang="en-IN" sz="2800" b="0" i="0" dirty="0">
                <a:solidFill>
                  <a:schemeClr val="bg1"/>
                </a:solidFill>
                <a:effectLst/>
                <a:latin typeface="Times New Roman" panose="02020603050405020304" pitchFamily="18" charset="0"/>
                <a:cs typeface="Times New Roman" panose="02020603050405020304" pitchFamily="18" charset="0"/>
              </a:rPr>
              <a:t>As we are giving equal importance to both FN and FP we can consider F1 score as the best metrics along with that the model total profit should be maximum.</a:t>
            </a:r>
          </a:p>
          <a:p>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26FC617-9075-D15C-6353-71961216072F}"/>
              </a:ext>
            </a:extLst>
          </p:cNvPr>
          <p:cNvSpPr txBox="1"/>
          <p:nvPr/>
        </p:nvSpPr>
        <p:spPr>
          <a:xfrm>
            <a:off x="277091" y="2812473"/>
            <a:ext cx="3158836"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FP=profit(TP)-(actual-predict)40</a:t>
            </a:r>
          </a:p>
          <a:p>
            <a:endParaRPr lang="en-US" sz="28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FN=profit(TP)-(predict-actual)40</a:t>
            </a:r>
          </a:p>
        </p:txBody>
      </p:sp>
    </p:spTree>
    <p:extLst>
      <p:ext uri="{BB962C8B-B14F-4D97-AF65-F5344CB8AC3E}">
        <p14:creationId xmlns:p14="http://schemas.microsoft.com/office/powerpoint/2010/main" val="899742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Red bikes for rent Red bikes for rent, in the street bike share stock pictures, royalty-free photos &amp; images">
            <a:extLst>
              <a:ext uri="{FF2B5EF4-FFF2-40B4-BE49-F238E27FC236}">
                <a16:creationId xmlns:a16="http://schemas.microsoft.com/office/drawing/2014/main" id="{1DADABF2-99D9-1C5C-2BAD-E1FB98F4F615}"/>
              </a:ext>
            </a:extLst>
          </p:cNvPr>
          <p:cNvPicPr>
            <a:picLocks noChangeAspect="1" noChangeArrowheads="1"/>
          </p:cNvPicPr>
          <p:nvPr/>
        </p:nvPicPr>
        <p:blipFill rotWithShape="1">
          <a:blip r:embed="rId2">
            <a:alphaModFix amt="75000"/>
            <a:extLst>
              <a:ext uri="{BEBA8EAE-BF5A-486C-A8C5-ECC9F3942E4B}">
                <a14:imgProps xmlns:a14="http://schemas.microsoft.com/office/drawing/2010/main">
                  <a14:imgLayer r:embed="rId3">
                    <a14:imgEffect>
                      <a14:brightnessContrast bright="-72000"/>
                    </a14:imgEffect>
                  </a14:imgLayer>
                </a14:imgProps>
              </a:ext>
              <a:ext uri="{28A0092B-C50C-407E-A947-70E740481C1C}">
                <a14:useLocalDpi xmlns:a14="http://schemas.microsoft.com/office/drawing/2010/main" val="0"/>
              </a:ext>
            </a:extLst>
          </a:blip>
          <a:srcRect t="15746"/>
          <a:stretch/>
        </p:blipFill>
        <p:spPr bwMode="auto">
          <a:xfrm>
            <a:off x="-2260" y="0"/>
            <a:ext cx="12194260" cy="6858000"/>
          </a:xfrm>
          <a:prstGeom prst="rect">
            <a:avLst/>
          </a:prstGeom>
          <a:solidFill>
            <a:schemeClr val="bg1"/>
          </a:solidFill>
        </p:spPr>
      </p:pic>
      <p:pic>
        <p:nvPicPr>
          <p:cNvPr id="8" name="Graphic 7" descr="Database outline">
            <a:extLst>
              <a:ext uri="{FF2B5EF4-FFF2-40B4-BE49-F238E27FC236}">
                <a16:creationId xmlns:a16="http://schemas.microsoft.com/office/drawing/2014/main" id="{E58B67CB-6927-E5D3-7A09-28668BBF3860}"/>
              </a:ext>
            </a:extLst>
          </p:cNvPr>
          <p:cNvPicPr>
            <a:picLocks noChangeAspect="1"/>
          </p:cNvPicPr>
          <p:nvPr/>
        </p:nvPicPr>
        <p:blipFill>
          <a:blip r:embed="rId4">
            <a:lum/>
            <a:alphaModFix/>
            <a:extLst>
              <a:ext uri="{96DAC541-7B7A-43D3-8B79-37D633B846F1}">
                <asvg:svgBlip xmlns:asvg="http://schemas.microsoft.com/office/drawing/2016/SVG/main" r:embed="rId5"/>
              </a:ext>
            </a:extLst>
          </a:blip>
          <a:stretch>
            <a:fillRect/>
          </a:stretch>
        </p:blipFill>
        <p:spPr>
          <a:xfrm>
            <a:off x="-103909" y="1607127"/>
            <a:ext cx="2655379" cy="2655379"/>
          </a:xfrm>
          <a:prstGeom prst="rect">
            <a:avLst/>
          </a:prstGeom>
        </p:spPr>
      </p:pic>
      <p:pic>
        <p:nvPicPr>
          <p:cNvPr id="10" name="Graphic 9" descr="Circles with arrows with solid fill">
            <a:extLst>
              <a:ext uri="{FF2B5EF4-FFF2-40B4-BE49-F238E27FC236}">
                <a16:creationId xmlns:a16="http://schemas.microsoft.com/office/drawing/2014/main" id="{1B6D38D7-785C-6D72-7D80-C212AA89EE0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38972" y="1738745"/>
            <a:ext cx="2479964" cy="2479964"/>
          </a:xfrm>
          <a:prstGeom prst="rect">
            <a:avLst/>
          </a:prstGeom>
        </p:spPr>
      </p:pic>
      <p:pic>
        <p:nvPicPr>
          <p:cNvPr id="15" name="Graphic 14" descr="Bullseye with solid fill">
            <a:extLst>
              <a:ext uri="{FF2B5EF4-FFF2-40B4-BE49-F238E27FC236}">
                <a16:creationId xmlns:a16="http://schemas.microsoft.com/office/drawing/2014/main" id="{FF799EC4-7E15-F174-52A0-E53BE7BC7C80}"/>
              </a:ext>
            </a:extLst>
          </p:cNvPr>
          <p:cNvPicPr>
            <a:picLocks noChangeAspect="1"/>
          </p:cNvPicPr>
          <p:nvPr/>
        </p:nvPicPr>
        <p:blipFill>
          <a:blip r:embed="rId8">
            <a:lum bright="100000"/>
            <a:extLst>
              <a:ext uri="{96DAC541-7B7A-43D3-8B79-37D633B846F1}">
                <asvg:svgBlip xmlns:asvg="http://schemas.microsoft.com/office/drawing/2016/SVG/main" r:embed="rId9"/>
              </a:ext>
            </a:extLst>
          </a:blip>
          <a:stretch>
            <a:fillRect/>
          </a:stretch>
        </p:blipFill>
        <p:spPr>
          <a:xfrm>
            <a:off x="10109150" y="2092036"/>
            <a:ext cx="1773382" cy="1773382"/>
          </a:xfrm>
          <a:prstGeom prst="rect">
            <a:avLst/>
          </a:prstGeom>
        </p:spPr>
      </p:pic>
      <p:pic>
        <p:nvPicPr>
          <p:cNvPr id="17" name="Graphic 16" descr="Research with solid fill">
            <a:extLst>
              <a:ext uri="{FF2B5EF4-FFF2-40B4-BE49-F238E27FC236}">
                <a16:creationId xmlns:a16="http://schemas.microsoft.com/office/drawing/2014/main" id="{219B4F80-A82D-7E34-E248-89DDCDA6AF0A}"/>
              </a:ext>
            </a:extLst>
          </p:cNvPr>
          <p:cNvPicPr>
            <a:picLocks noChangeAspect="1"/>
          </p:cNvPicPr>
          <p:nvPr/>
        </p:nvPicPr>
        <p:blipFill>
          <a:blip r:embed="rId10">
            <a:lum bright="100000" contrast="4000"/>
            <a:extLst>
              <a:ext uri="{96DAC541-7B7A-43D3-8B79-37D633B846F1}">
                <asvg:svgBlip xmlns:asvg="http://schemas.microsoft.com/office/drawing/2016/SVG/main" r:embed="rId11"/>
              </a:ext>
            </a:extLst>
          </a:blip>
          <a:stretch>
            <a:fillRect/>
          </a:stretch>
        </p:blipFill>
        <p:spPr>
          <a:xfrm>
            <a:off x="7030370" y="1948295"/>
            <a:ext cx="1967345" cy="1967345"/>
          </a:xfrm>
          <a:prstGeom prst="rect">
            <a:avLst/>
          </a:prstGeom>
        </p:spPr>
      </p:pic>
      <p:sp>
        <p:nvSpPr>
          <p:cNvPr id="18" name="TextBox 17">
            <a:extLst>
              <a:ext uri="{FF2B5EF4-FFF2-40B4-BE49-F238E27FC236}">
                <a16:creationId xmlns:a16="http://schemas.microsoft.com/office/drawing/2014/main" id="{5A76A8FF-77F3-E194-9480-27DBBA9596BB}"/>
              </a:ext>
            </a:extLst>
          </p:cNvPr>
          <p:cNvSpPr txBox="1"/>
          <p:nvPr/>
        </p:nvSpPr>
        <p:spPr>
          <a:xfrm>
            <a:off x="4113669" y="546207"/>
            <a:ext cx="5611091"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Data Science model</a:t>
            </a:r>
          </a:p>
        </p:txBody>
      </p:sp>
      <p:cxnSp>
        <p:nvCxnSpPr>
          <p:cNvPr id="22" name="Straight Arrow Connector 21">
            <a:extLst>
              <a:ext uri="{FF2B5EF4-FFF2-40B4-BE49-F238E27FC236}">
                <a16:creationId xmlns:a16="http://schemas.microsoft.com/office/drawing/2014/main" id="{DF559DCA-C9B0-55DA-C350-FB7123556F36}"/>
              </a:ext>
            </a:extLst>
          </p:cNvPr>
          <p:cNvCxnSpPr>
            <a:cxnSpLocks/>
          </p:cNvCxnSpPr>
          <p:nvPr/>
        </p:nvCxnSpPr>
        <p:spPr>
          <a:xfrm>
            <a:off x="2500746" y="3013363"/>
            <a:ext cx="1066076" cy="0"/>
          </a:xfrm>
          <a:prstGeom prst="straightConnector1">
            <a:avLst/>
          </a:prstGeom>
          <a:ln w="730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1BA7526-AC71-6027-4975-27D09C5CAFE2}"/>
              </a:ext>
            </a:extLst>
          </p:cNvPr>
          <p:cNvCxnSpPr>
            <a:cxnSpLocks/>
          </p:cNvCxnSpPr>
          <p:nvPr/>
        </p:nvCxnSpPr>
        <p:spPr>
          <a:xfrm>
            <a:off x="5780070" y="3013363"/>
            <a:ext cx="1139145" cy="0"/>
          </a:xfrm>
          <a:prstGeom prst="straightConnector1">
            <a:avLst/>
          </a:prstGeom>
          <a:ln w="730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8FF4651-BC62-9C60-CBF4-4F6EED6BA154}"/>
              </a:ext>
            </a:extLst>
          </p:cNvPr>
          <p:cNvCxnSpPr>
            <a:cxnSpLocks/>
          </p:cNvCxnSpPr>
          <p:nvPr/>
        </p:nvCxnSpPr>
        <p:spPr>
          <a:xfrm>
            <a:off x="8819141" y="3013363"/>
            <a:ext cx="1066076" cy="0"/>
          </a:xfrm>
          <a:prstGeom prst="straightConnector1">
            <a:avLst/>
          </a:prstGeom>
          <a:ln w="730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DEB268F-A00A-E2AF-5974-260FB885EF49}"/>
              </a:ext>
            </a:extLst>
          </p:cNvPr>
          <p:cNvSpPr/>
          <p:nvPr/>
        </p:nvSpPr>
        <p:spPr>
          <a:xfrm>
            <a:off x="201513" y="4475019"/>
            <a:ext cx="2044534" cy="461665"/>
          </a:xfrm>
          <a:prstGeom prst="rect">
            <a:avLst/>
          </a:prstGeom>
          <a:noFill/>
        </p:spPr>
        <p:txBody>
          <a:bodyPr wrap="none" lIns="91440" tIns="45720" rIns="91440" bIns="45720">
            <a:spAutoFit/>
          </a:bodyPr>
          <a:lstStyle/>
          <a:p>
            <a:pPr algn="ctr"/>
            <a:r>
              <a:rPr lang="en-GB"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collection</a:t>
            </a:r>
            <a:endParaRPr lang="en-GB"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F5C47CC3-2BF0-3DB5-9F51-5C5FE3C16CBE}"/>
              </a:ext>
            </a:extLst>
          </p:cNvPr>
          <p:cNvSpPr/>
          <p:nvPr/>
        </p:nvSpPr>
        <p:spPr>
          <a:xfrm>
            <a:off x="3181011" y="4475019"/>
            <a:ext cx="2674515" cy="461665"/>
          </a:xfrm>
          <a:prstGeom prst="rect">
            <a:avLst/>
          </a:prstGeom>
          <a:noFill/>
        </p:spPr>
        <p:txBody>
          <a:bodyPr wrap="none" lIns="91440" tIns="45720" rIns="91440" bIns="45720">
            <a:spAutoFit/>
          </a:bodyPr>
          <a:lstStyle/>
          <a:p>
            <a:pPr algn="ctr"/>
            <a:r>
              <a:rPr lang="en-GB"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pre-processing</a:t>
            </a:r>
            <a:endParaRPr lang="en-GB"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B095D3C4-644E-69AD-FC8E-1BA52D9A7A05}"/>
              </a:ext>
            </a:extLst>
          </p:cNvPr>
          <p:cNvSpPr/>
          <p:nvPr/>
        </p:nvSpPr>
        <p:spPr>
          <a:xfrm>
            <a:off x="6893196" y="4475019"/>
            <a:ext cx="1807354" cy="461665"/>
          </a:xfrm>
          <a:prstGeom prst="rect">
            <a:avLst/>
          </a:prstGeom>
          <a:noFill/>
        </p:spPr>
        <p:txBody>
          <a:bodyPr wrap="none" lIns="91440" tIns="45720" rIns="91440" bIns="45720">
            <a:spAutoFit/>
          </a:bodyPr>
          <a:lstStyle/>
          <a:p>
            <a:pPr algn="ctr"/>
            <a:r>
              <a:rPr lang="en-GB"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 fitting</a:t>
            </a:r>
          </a:p>
        </p:txBody>
      </p:sp>
      <p:sp>
        <p:nvSpPr>
          <p:cNvPr id="32" name="Rectangle 31">
            <a:extLst>
              <a:ext uri="{FF2B5EF4-FFF2-40B4-BE49-F238E27FC236}">
                <a16:creationId xmlns:a16="http://schemas.microsoft.com/office/drawing/2014/main" id="{53BC188C-1500-40C6-7CBD-F60D3B956C27}"/>
              </a:ext>
            </a:extLst>
          </p:cNvPr>
          <p:cNvSpPr/>
          <p:nvPr/>
        </p:nvSpPr>
        <p:spPr>
          <a:xfrm>
            <a:off x="9508997" y="4475019"/>
            <a:ext cx="2373535" cy="461665"/>
          </a:xfrm>
          <a:prstGeom prst="rect">
            <a:avLst/>
          </a:prstGeom>
          <a:noFill/>
        </p:spPr>
        <p:txBody>
          <a:bodyPr wrap="none" lIns="91440" tIns="45720" rIns="91440" bIns="45720">
            <a:spAutoFit/>
          </a:bodyPr>
          <a:lstStyle/>
          <a:p>
            <a:pPr algn="ctr"/>
            <a:r>
              <a:rPr lang="en-GB"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 evaluation</a:t>
            </a:r>
          </a:p>
        </p:txBody>
      </p:sp>
    </p:spTree>
    <p:extLst>
      <p:ext uri="{BB962C8B-B14F-4D97-AF65-F5344CB8AC3E}">
        <p14:creationId xmlns:p14="http://schemas.microsoft.com/office/powerpoint/2010/main" val="3418053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2668</TotalTime>
  <Words>1043</Words>
  <Application>Microsoft Macintosh PowerPoint</Application>
  <PresentationFormat>Widescreen</PresentationFormat>
  <Paragraphs>215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PowerPoint Presentation</vt:lpstr>
      <vt:lpstr>Prediction of bike count demand in Bike Sharing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bike count demand in Bike Sharing sytem</dc:title>
  <dc:creator>Prudhvi Teja Mamidi</dc:creator>
  <cp:lastModifiedBy>Prudhvi Teja Mamidi</cp:lastModifiedBy>
  <cp:revision>9</cp:revision>
  <dcterms:created xsi:type="dcterms:W3CDTF">2023-11-06T04:25:56Z</dcterms:created>
  <dcterms:modified xsi:type="dcterms:W3CDTF">2023-11-08T03:37:38Z</dcterms:modified>
</cp:coreProperties>
</file>